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325" r:id="rId2"/>
    <p:sldId id="349" r:id="rId3"/>
    <p:sldId id="339" r:id="rId4"/>
    <p:sldId id="342" r:id="rId5"/>
    <p:sldId id="340" r:id="rId6"/>
    <p:sldId id="341" r:id="rId7"/>
    <p:sldId id="347" r:id="rId8"/>
    <p:sldId id="346" r:id="rId9"/>
    <p:sldId id="330" r:id="rId10"/>
    <p:sldId id="351" r:id="rId11"/>
    <p:sldId id="344" r:id="rId12"/>
    <p:sldId id="348" r:id="rId13"/>
    <p:sldId id="345" r:id="rId14"/>
    <p:sldId id="332" r:id="rId15"/>
    <p:sldId id="333" r:id="rId16"/>
    <p:sldId id="304" r:id="rId17"/>
    <p:sldId id="335" r:id="rId18"/>
    <p:sldId id="320" r:id="rId19"/>
    <p:sldId id="280" r:id="rId20"/>
    <p:sldId id="350" r:id="rId21"/>
    <p:sldId id="306" r:id="rId22"/>
    <p:sldId id="307" r:id="rId23"/>
    <p:sldId id="309" r:id="rId24"/>
    <p:sldId id="336" r:id="rId25"/>
    <p:sldId id="308" r:id="rId26"/>
    <p:sldId id="310" r:id="rId27"/>
    <p:sldId id="312" r:id="rId28"/>
    <p:sldId id="338" r:id="rId29"/>
    <p:sldId id="337" r:id="rId30"/>
    <p:sldId id="270" r:id="rId31"/>
    <p:sldId id="321" r:id="rId32"/>
    <p:sldId id="322" r:id="rId33"/>
    <p:sldId id="324" r:id="rId34"/>
    <p:sldId id="323" r:id="rId35"/>
  </p:sldIdLst>
  <p:sldSz cx="9144000" cy="6858000" type="screen4x3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Castellar" pitchFamily="18" charset="0"/>
      <p:regular r:id="rId41"/>
    </p:embeddedFont>
    <p:embeddedFont>
      <p:font typeface="cmmi10" pitchFamily="34" charset="2"/>
      <p:regular r:id="rId42"/>
    </p:embeddedFont>
    <p:embeddedFont>
      <p:font typeface="cmsy10" pitchFamily="34" charset="0"/>
      <p:regular r:id="rId43"/>
    </p:embeddedFont>
    <p:embeddedFont>
      <p:font typeface="Blackadder ITC" pitchFamily="82" charset="0"/>
      <p:regular r:id="rId44"/>
    </p:embeddedFont>
  </p:embeddedFontLst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oshkov" initials="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D6B"/>
    <a:srgbClr val="33CC33"/>
    <a:srgbClr val="FF5050"/>
    <a:srgbClr val="ED7641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88380" autoAdjust="0"/>
  </p:normalViewPr>
  <p:slideViewPr>
    <p:cSldViewPr>
      <p:cViewPr varScale="1">
        <p:scale>
          <a:sx n="68" d="100"/>
          <a:sy n="68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A47591-27EE-4158-A434-EFF012C81141}" type="datetimeFigureOut">
              <a:rPr lang="en-US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676404-BF13-479B-9856-462EB9DC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514350">
              <a:spcBef>
                <a:spcPts val="0"/>
              </a:spcBef>
              <a:defRPr/>
            </a:pPr>
            <a:r>
              <a:rPr lang="en-US" dirty="0" smtClean="0"/>
              <a:t>What to say about the 3lin proof? Dictator test and NP-hardness proof</a:t>
            </a:r>
          </a:p>
          <a:p>
            <a:pPr indent="-514350">
              <a:spcBef>
                <a:spcPts val="0"/>
              </a:spcBef>
              <a:defRPr/>
            </a:pPr>
            <a:endParaRPr lang="en-US" dirty="0" smtClean="0"/>
          </a:p>
          <a:p>
            <a:pPr indent="-514350">
              <a:spcBef>
                <a:spcPts val="0"/>
              </a:spcBef>
              <a:defRPr/>
            </a:pPr>
            <a:r>
              <a:rPr lang="en-US" dirty="0" smtClean="0"/>
              <a:t>Dictator test, where if the function is not approximated by a junta, a random equation will have margin </a:t>
            </a:r>
            <a:r>
              <a:rPr lang="en-US" dirty="0" err="1" smtClean="0"/>
              <a:t>sqrt</a:t>
            </a:r>
            <a:r>
              <a:rPr lang="en-US" dirty="0" smtClean="0"/>
              <a:t> delta. </a:t>
            </a:r>
          </a:p>
          <a:p>
            <a:pPr indent="-514350">
              <a:spcBef>
                <a:spcPts val="0"/>
              </a:spcBef>
              <a:defRPr/>
            </a:pPr>
            <a:r>
              <a:rPr lang="en-US" dirty="0" smtClean="0"/>
              <a:t>Linearity testing. </a:t>
            </a:r>
          </a:p>
          <a:p>
            <a:pPr indent="-514350">
              <a:spcBef>
                <a:spcPts val="0"/>
              </a:spcBef>
              <a:defRPr/>
            </a:pPr>
            <a:r>
              <a:rPr lang="en-US" dirty="0" smtClean="0"/>
              <a:t>If not junta, linear part will change significantly by perturbation.</a:t>
            </a:r>
          </a:p>
          <a:p>
            <a:pPr indent="-514350">
              <a:spcBef>
                <a:spcPts val="0"/>
              </a:spcBef>
              <a:defRPr/>
            </a:pPr>
            <a:r>
              <a:rPr lang="en-US" dirty="0" smtClean="0"/>
              <a:t>If not, …</a:t>
            </a:r>
          </a:p>
          <a:p>
            <a:pPr indent="-514350">
              <a:spcBef>
                <a:spcPts val="0"/>
              </a:spcBef>
              <a:defRPr/>
            </a:pPr>
            <a:endParaRPr lang="en-US" dirty="0" smtClean="0"/>
          </a:p>
          <a:p>
            <a:pPr indent="-514350">
              <a:spcBef>
                <a:spcPts val="0"/>
              </a:spcBef>
              <a:defRPr/>
            </a:pPr>
            <a:r>
              <a:rPr lang="en-US" dirty="0" smtClean="0"/>
              <a:t>small change in random direction does change the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ACA0AF-33DF-483A-A632-9D9429D0EA0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</a:t>
            </a:r>
            <a:r>
              <a:rPr lang="en-US" baseline="0" dirty="0" smtClean="0"/>
              <a:t> Sensitivity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Hermite</a:t>
            </a:r>
            <a:r>
              <a:rPr lang="en-US" dirty="0" smtClean="0"/>
              <a:t> analysis – any function with bounded 2-norm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some bound on H(x)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|H(x)| can be assumed small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this give</a:t>
            </a:r>
            <a:r>
              <a:rPr lang="en-US" baseline="0" dirty="0" smtClean="0"/>
              <a:t>s a cut of measure ~\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{delta}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Gaussian elimination says if there is a solution that satisfies all</a:t>
            </a:r>
            <a:r>
              <a:rPr lang="en-US" baseline="0" dirty="0" smtClean="0"/>
              <a:t> equations.</a:t>
            </a:r>
          </a:p>
          <a:p>
            <a:r>
              <a:rPr lang="en-US" baseline="0" dirty="0" smtClean="0"/>
              <a:t>Here the input will be </a:t>
            </a:r>
            <a:r>
              <a:rPr lang="en-US" baseline="0" dirty="0" err="1" smtClean="0"/>
              <a:t>unsatisfiable</a:t>
            </a:r>
            <a:r>
              <a:rPr lang="en-US" baseline="0" dirty="0" smtClean="0"/>
              <a:t>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 understood for q&gt;2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 understood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biggest open problem in complexity theory that sane people are trying to solve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D232-50D9-46C4-8944-B8E8374284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biggest open problem in complexity theory that sane people are trying to solve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D232-50D9-46C4-8944-B8E8374284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</a:t>
            </a:r>
            <a:r>
              <a:rPr lang="en-US" baseline="0" dirty="0" smtClean="0"/>
              <a:t> the equation equals 0.00000001 rather than 0? It may came from representation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course, if there is an assignment that exactly satisfies all of the equations, then it’s not a problem to find it</a:t>
            </a:r>
            <a:r>
              <a:rPr lang="en-US" baseline="0" dirty="0" smtClean="0"/>
              <a:t> (via Gaussian elimination)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arrity</a:t>
            </a:r>
            <a:r>
              <a:rPr lang="en-US" baseline="0" dirty="0" smtClean="0"/>
              <a:t> of the equations plays no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76404-BF13-479B-9856-462EB9DC4D1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0B9F-CCA4-40A2-8969-63DA1E8B4952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9A56-D374-4664-B071-B26784950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8E19-C2E7-42F2-B18F-35C53631BFD9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5EB4-70B7-454F-BC13-F2DF0FB1B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3A9E-E36F-4EAE-BD3B-35B722B916AD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48B9-2EE6-44B4-8B37-7BB44061E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256F-BC34-4A33-AE65-3671D5712E0D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1FB8-F564-4E52-B967-C0BC87E71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DF35-B36C-44FF-B8B4-13621564EFAD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1966-9537-4D95-93C2-464F0809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5894-5572-44EB-A117-10B04581A6C0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C457-39BB-4966-8520-F31BA0DF7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3C0A-B676-45CF-8750-48DAA8931B85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8186-AE49-4704-B8D6-167F8343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BA3F-4AE7-4B42-AB21-1A95625BD2F1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4538-CF03-4327-8C3C-CF3266E9F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D9EB-A094-4CEA-86C4-91E41AF94251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8A0A-560A-49BF-80EE-F8D1D506B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B63A-4C4B-43BA-85F8-BAB201474F0E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DB33-1C0D-494B-A50A-ED6CF6DC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CF72-6C57-4B70-9124-BEB4B849DEAA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C4B2-FEF4-4373-8844-D58FDDBD5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0305E0-9837-4138-AE8F-483006CFF0E1}" type="datetime1">
              <a:rPr lang="en-US" smtClean="0"/>
              <a:pPr>
                <a:defRPr/>
              </a:pPr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0D66F-F321-45C6-B894-EB1D95554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t1.gstatic.com/images?q=tbn:ANd9GcQeWAqEXpmoqlRybq8uGOl-gVTA5loY93PNGQmeSQGcgzEeXfk&amp;t=1&amp;usg=__rsZe9eaf8vGWKRIFRHMVuINYX4o=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269821"/>
            <a:ext cx="2819400" cy="17959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828800"/>
            <a:ext cx="914400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500" b="1" dirty="0" smtClean="0">
                <a:ln/>
                <a:solidFill>
                  <a:schemeClr val="accent3"/>
                </a:solidFill>
              </a:rPr>
              <a:t>Hardness of Approximately Solving Linear Equations Over </a:t>
            </a:r>
            <a:r>
              <a:rPr lang="en-US" sz="4500" b="1" dirty="0" err="1" smtClean="0">
                <a:ln/>
                <a:solidFill>
                  <a:schemeClr val="accent3"/>
                </a:solidFill>
              </a:rPr>
              <a:t>Reals</a:t>
            </a:r>
            <a:endParaRPr lang="en-US" sz="45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953000"/>
            <a:ext cx="571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Dana </a:t>
            </a:r>
            <a:r>
              <a:rPr lang="en-US" sz="4000" b="1" dirty="0" err="1" smtClean="0">
                <a:solidFill>
                  <a:srgbClr val="0070C0"/>
                </a:solidFill>
                <a:latin typeface="+mn-lt"/>
              </a:rPr>
              <a:t>Moshkovitz</a:t>
            </a:r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, MIT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150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Joint work with </a:t>
            </a:r>
            <a:r>
              <a:rPr lang="en-US" sz="4000" b="1" dirty="0" err="1" smtClean="0">
                <a:solidFill>
                  <a:srgbClr val="0070C0"/>
                </a:solidFill>
                <a:latin typeface="+mn-lt"/>
              </a:rPr>
              <a:t>Subhash</a:t>
            </a:r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+mn-lt"/>
              </a:rPr>
              <a:t>Khot</a:t>
            </a:r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, NYU</a:t>
            </a:r>
          </a:p>
        </p:txBody>
      </p:sp>
      <p:pic>
        <p:nvPicPr>
          <p:cNvPr id="2055" name="Picture 7" descr="http://t2.gstatic.com/images?q=tbn:Fu22D3i2N2buMM: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62200" y="4343400"/>
            <a:ext cx="1905000" cy="1905001"/>
          </a:xfrm>
          <a:prstGeom prst="rect">
            <a:avLst/>
          </a:prstGeom>
          <a:noFill/>
        </p:spPr>
      </p:pic>
      <p:pic>
        <p:nvPicPr>
          <p:cNvPr id="43010" name="Picture 2" descr="http://t3.gstatic.com/images?q=tbn:ANd9GcST9d1I6t762cZe8FxLNYfhIu3NxJnPg1zcwvu9Hg2_Gs-TgY4&amp;t=1&amp;h=167&amp;w=223&amp;usg=__079oa2TKBbND5X4nK_vbZrryol4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2915" t="17246" r="17220"/>
          <a:stretch>
            <a:fillRect/>
          </a:stretch>
        </p:blipFill>
        <p:spPr bwMode="auto">
          <a:xfrm>
            <a:off x="6629400" y="228600"/>
            <a:ext cx="1981200" cy="175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Unique Games Conjecture (UGC) –</a:t>
            </a:r>
            <a:r>
              <a:rPr lang="en-US" sz="3600" dirty="0" smtClean="0"/>
              <a:t> Missing Piece for Optimal Hardness of Approximation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6D9-26C9-4160-8296-1B3613EBE63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6764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[Raghavendra08]: </a:t>
            </a:r>
            <a:r>
              <a:rPr lang="en-US" sz="2800" b="1" dirty="0" smtClean="0"/>
              <a:t>Assuming the Unique Games Conjecture</a:t>
            </a:r>
            <a:r>
              <a:rPr lang="en-US" sz="2800" dirty="0" smtClean="0"/>
              <a:t>, if P</a:t>
            </a:r>
            <a:r>
              <a:rPr lang="en-US" sz="2800" dirty="0" smtClean="0">
                <a:sym typeface="Symbol"/>
              </a:rPr>
              <a:t>NP, for any constraint satisfaction problem, a natural semi-definite program yields </a:t>
            </a:r>
            <a:r>
              <a:rPr lang="en-US" sz="2800" dirty="0" smtClean="0"/>
              <a:t>the best efficient approximation.</a:t>
            </a:r>
          </a:p>
        </p:txBody>
      </p:sp>
    </p:spTree>
    <p:custDataLst>
      <p:tags r:id="rId1"/>
    </p:custDataLst>
  </p:cSld>
  <p:clrMapOvr>
    <a:masterClrMapping/>
  </p:clrMapOvr>
  <p:transition advTm="117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Work: Homogenous Linear Equations Over </a:t>
            </a:r>
            <a:r>
              <a:rPr lang="en-US" dirty="0" err="1" smtClean="0"/>
              <a:t>Reals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chemeClr val="accent3"/>
                </a:solidFill>
              </a:rPr>
              <a:t>margin</a:t>
            </a:r>
            <a:r>
              <a:rPr lang="en-US" dirty="0" smtClean="0"/>
              <a:t> of an equation </a:t>
            </a:r>
            <a:r>
              <a:rPr lang="en-US" dirty="0" smtClean="0">
                <a:solidFill>
                  <a:schemeClr val="accent1"/>
                </a:solidFill>
              </a:rPr>
              <a:t>.... = 0</a:t>
            </a:r>
            <a:r>
              <a:rPr lang="en-US" dirty="0" smtClean="0"/>
              <a:t> is the value of its left hand side.</a:t>
            </a:r>
          </a:p>
          <a:p>
            <a:r>
              <a:rPr lang="en-US" dirty="0" smtClean="0"/>
              <a:t>When </a:t>
            </a:r>
            <a:r>
              <a:rPr lang="en-US" dirty="0" smtClean="0">
                <a:solidFill>
                  <a:schemeClr val="accent1"/>
                </a:solidFill>
              </a:rPr>
              <a:t>F=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dirty="0" smtClean="0"/>
              <a:t>: equation</a:t>
            </a:r>
            <a:r>
              <a:rPr lang="en-US" i="1" dirty="0" smtClean="0">
                <a:solidFill>
                  <a:srgbClr val="00B050"/>
                </a:solidFill>
                <a:sym typeface="Symbol"/>
              </a:rPr>
              <a:t></a:t>
            </a:r>
            <a:r>
              <a:rPr lang="en-US" i="1" dirty="0" smtClean="0">
                <a:solidFill>
                  <a:srgbClr val="00B050"/>
                </a:solidFill>
              </a:rPr>
              <a:t>-satisfied </a:t>
            </a: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|margin|≤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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en-US" sz="2400" dirty="0" smtClean="0">
                <a:solidFill>
                  <a:srgbClr val="00B050"/>
                </a:solidFill>
              </a:rPr>
              <a:t>Guruswami-Raghavendra’07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r>
              <a:rPr lang="en-US" dirty="0" smtClean="0"/>
              <a:t> exact satisfaction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=0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this work we study: </a:t>
            </a:r>
            <a:r>
              <a:rPr lang="en-US" sz="2800" i="1" dirty="0" smtClean="0"/>
              <a:t>how hard it is, given a </a:t>
            </a:r>
            <a:r>
              <a:rPr lang="en-US" sz="2800" i="1" dirty="0" smtClean="0">
                <a:solidFill>
                  <a:schemeClr val="accent1"/>
                </a:solidFill>
              </a:rPr>
              <a:t>MAX-HOM-3LIN(</a:t>
            </a:r>
            <a:r>
              <a:rPr lang="en-US" sz="2800" i="1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sz="2800" i="1" dirty="0" smtClean="0">
                <a:solidFill>
                  <a:schemeClr val="accent1"/>
                </a:solidFill>
              </a:rPr>
              <a:t>)</a:t>
            </a:r>
            <a:r>
              <a:rPr lang="en-US" sz="2800" i="1" dirty="0" smtClean="0"/>
              <a:t> instance where </a:t>
            </a:r>
            <a:r>
              <a:rPr lang="en-US" sz="2800" i="1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800" i="1" dirty="0" smtClean="0">
                <a:solidFill>
                  <a:schemeClr val="accent1"/>
                </a:solidFill>
              </a:rPr>
              <a:t>1-</a:t>
            </a:r>
            <a:r>
              <a:rPr lang="en-US" sz="2800" i="1" dirty="0" smtClean="0">
                <a:solidFill>
                  <a:schemeClr val="accent1"/>
                </a:solidFill>
                <a:sym typeface="Symbol"/>
              </a:rPr>
              <a:t>) </a:t>
            </a:r>
            <a:r>
              <a:rPr lang="en-US" sz="2800" i="1" dirty="0" smtClean="0">
                <a:sym typeface="Symbol"/>
              </a:rPr>
              <a:t>fraction of the equations can be satisfied exactly by a </a:t>
            </a:r>
            <a:r>
              <a:rPr lang="en-US" sz="2800" b="1" i="1" dirty="0" smtClean="0">
                <a:sym typeface="Symbol"/>
              </a:rPr>
              <a:t>non-trivial </a:t>
            </a:r>
            <a:r>
              <a:rPr lang="en-US" sz="2800" i="1" dirty="0" smtClean="0">
                <a:sym typeface="Symbol"/>
              </a:rPr>
              <a:t>assignment, to approximately satisfy a large fraction of equations using a </a:t>
            </a:r>
            <a:r>
              <a:rPr lang="en-US" sz="2800" b="1" i="1" dirty="0" smtClean="0">
                <a:sym typeface="Symbol"/>
              </a:rPr>
              <a:t>non-trivial</a:t>
            </a:r>
            <a:r>
              <a:rPr lang="en-US" sz="2800" i="1" dirty="0" smtClean="0">
                <a:sym typeface="Symbol"/>
              </a:rPr>
              <a:t> assignment.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6096000"/>
            <a:ext cx="6705600" cy="707886"/>
          </a:xfrm>
          <a:prstGeom prst="rect">
            <a:avLst/>
          </a:prstGeom>
          <a:solidFill>
            <a:srgbClr val="FFFD6B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ym typeface="Symbol"/>
              </a:rPr>
              <a:t>l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-norm of assignment is 1, </a:t>
            </a:r>
            <a:r>
              <a:rPr lang="en-US" sz="2000" i="1" dirty="0" smtClean="0"/>
              <a:t>assignment is bounded, and </a:t>
            </a:r>
            <a:r>
              <a:rPr lang="en-US" sz="2000" i="1" dirty="0" smtClean="0">
                <a:sym typeface="Symbol"/>
              </a:rPr>
              <a:t>(1) fraction of equations have</a:t>
            </a:r>
            <a:r>
              <a:rPr lang="en-US" sz="2000" i="1" dirty="0" smtClean="0"/>
              <a:t> </a:t>
            </a:r>
            <a:r>
              <a:rPr lang="en-US" sz="2000" i="1" dirty="0" smtClean="0">
                <a:sym typeface="Symbol"/>
              </a:rPr>
              <a:t>l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-norm </a:t>
            </a:r>
            <a:r>
              <a:rPr lang="en-US" sz="2000" i="1" dirty="0" smtClean="0">
                <a:sym typeface="Symbol"/>
              </a:rPr>
              <a:t>(1)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Special About Approximate Linear Equations Over </a:t>
            </a:r>
            <a:r>
              <a:rPr lang="en-US" dirty="0" err="1" smtClean="0"/>
              <a:t>Reals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chemeClr val="accent1"/>
                </a:solidFill>
              </a:rPr>
              <a:t>MAX-HOM-</a:t>
            </a:r>
            <a:r>
              <a:rPr lang="en-US" dirty="0" err="1" smtClean="0">
                <a:solidFill>
                  <a:schemeClr val="accent1"/>
                </a:solidFill>
              </a:rPr>
              <a:t>qLIN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, the best </a:t>
            </a:r>
            <a:r>
              <a:rPr lang="en-US" i="1" dirty="0" smtClean="0"/>
              <a:t>known approximation algorithm</a:t>
            </a:r>
            <a:r>
              <a:rPr lang="en-US" dirty="0" smtClean="0"/>
              <a:t> is the same, no matter if </a:t>
            </a:r>
            <a:r>
              <a:rPr lang="en-US" dirty="0" smtClean="0">
                <a:solidFill>
                  <a:schemeClr val="accent1"/>
                </a:solidFill>
              </a:rPr>
              <a:t>q=2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1"/>
                </a:solidFill>
              </a:rPr>
              <a:t>q&gt;2</a:t>
            </a:r>
            <a:r>
              <a:rPr lang="en-US" dirty="0" smtClean="0"/>
              <a:t>.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(In contrast to the case of finite fields)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129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sym typeface="Symbol" pitchFamily="18" charset="2"/>
              </a:rPr>
              <a:t>Min </a:t>
            </a:r>
            <a:r>
              <a:rPr lang="en-US" b="1" dirty="0" smtClean="0">
                <a:sym typeface="Symbol" pitchFamily="18" charset="2"/>
              </a:rPr>
              <a:t>E</a:t>
            </a:r>
            <a:r>
              <a:rPr lang="en-US" dirty="0" smtClean="0">
                <a:sym typeface="Symbol" pitchFamily="18" charset="2"/>
              </a:rPr>
              <a:t>[</a:t>
            </a:r>
            <a:r>
              <a:rPr lang="en-US" dirty="0" smtClean="0">
                <a:solidFill>
                  <a:schemeClr val="accent1"/>
                </a:solidFill>
              </a:rPr>
              <a:t>|margin|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ym typeface="Symbol" pitchFamily="18" charset="2"/>
              </a:rPr>
              <a:t>] </a:t>
            </a:r>
          </a:p>
          <a:p>
            <a:pPr>
              <a:buNone/>
            </a:pPr>
            <a:r>
              <a:rPr lang="en-US" dirty="0" err="1" smtClean="0">
                <a:sym typeface="Symbol" pitchFamily="18" charset="2"/>
              </a:rPr>
              <a:t>s.t</a:t>
            </a:r>
            <a:r>
              <a:rPr lang="en-US" dirty="0" smtClean="0">
                <a:sym typeface="Symbol" pitchFamily="18" charset="2"/>
              </a:rPr>
              <a:t>.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Ex</a:t>
            </a:r>
            <a:r>
              <a:rPr lang="en-US" baseline="-25000" dirty="0" smtClean="0">
                <a:solidFill>
                  <a:schemeClr val="accent1"/>
                </a:solidFill>
                <a:sym typeface="Symbol"/>
              </a:rPr>
              <a:t>i</a:t>
            </a:r>
            <a:r>
              <a:rPr lang="en-US" baseline="30000" dirty="0" smtClean="0">
                <a:solidFill>
                  <a:schemeClr val="accent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=1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</a:t>
            </a:r>
            <a:r>
              <a:rPr lang="en-US" dirty="0" err="1" smtClean="0">
                <a:solidFill>
                  <a:schemeClr val="accent1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,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x</a:t>
            </a:r>
            <a:r>
              <a:rPr lang="en-US" baseline="-25000" dirty="0" smtClean="0">
                <a:solidFill>
                  <a:schemeClr val="accent1"/>
                </a:solidFill>
                <a:sym typeface="Symbol"/>
              </a:rPr>
              <a:t>i</a:t>
            </a:r>
            <a:r>
              <a:rPr lang="en-US" baseline="30000" dirty="0" smtClean="0">
                <a:solidFill>
                  <a:schemeClr val="accent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≤O(1)</a:t>
            </a:r>
            <a:endParaRPr lang="en-US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83820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3048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>
                <a:latin typeface="+mn-lt"/>
                <a:cs typeface="+mn-cs"/>
                <a:sym typeface="Symbol" pitchFamily="18" charset="2"/>
              </a:rPr>
              <a:t>Analysis &amp; Rounding. </a:t>
            </a:r>
            <a:r>
              <a:rPr lang="en-US" sz="2800" dirty="0" smtClean="0">
                <a:latin typeface="+mn-lt"/>
                <a:cs typeface="+mn-cs"/>
                <a:sym typeface="Symbol" pitchFamily="18" charset="2"/>
              </a:rPr>
              <a:t>Assume 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cs typeface="+mn-cs"/>
                <a:sym typeface="Symbol" pitchFamily="18" charset="2"/>
              </a:rPr>
              <a:t>(</a:t>
            </a:r>
            <a:r>
              <a:rPr lang="en-US" sz="2800" dirty="0" smtClean="0">
                <a:solidFill>
                  <a:schemeClr val="accent1"/>
                </a:solidFill>
              </a:rPr>
              <a:t>1-</a:t>
            </a:r>
            <a:r>
              <a:rPr lang="en-US" sz="2800" dirty="0" smtClean="0">
                <a:solidFill>
                  <a:schemeClr val="accent1"/>
                </a:solidFill>
                <a:sym typeface="Symbol"/>
              </a:rPr>
              <a:t>)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+mn-lt"/>
                <a:cs typeface="+mn-cs"/>
              </a:rPr>
              <a:t>equations exactly </a:t>
            </a:r>
            <a:r>
              <a:rPr lang="en-US" sz="2800" dirty="0" err="1" smtClean="0">
                <a:latin typeface="+mn-lt"/>
                <a:cs typeface="+mn-cs"/>
              </a:rPr>
              <a:t>satisfiable</a:t>
            </a:r>
            <a:r>
              <a:rPr lang="en-US" sz="2800" dirty="0" smtClean="0">
                <a:latin typeface="+mn-lt"/>
                <a:cs typeface="+mn-cs"/>
              </a:rPr>
              <a:t>.</a:t>
            </a:r>
          </a:p>
          <a:p>
            <a:pPr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latin typeface="+mn-lt"/>
                <a:cs typeface="+mn-cs"/>
              </a:rPr>
              <a:t>Then </a:t>
            </a:r>
            <a:r>
              <a:rPr lang="en-US" sz="2800" dirty="0">
                <a:latin typeface="+mn-lt"/>
                <a:cs typeface="+mn-cs"/>
              </a:rPr>
              <a:t>the </a:t>
            </a:r>
            <a:r>
              <a:rPr lang="en-US" sz="2800" dirty="0" smtClean="0">
                <a:latin typeface="+mn-lt"/>
                <a:cs typeface="+mn-cs"/>
              </a:rPr>
              <a:t>SDP minimum </a:t>
            </a:r>
            <a:r>
              <a:rPr lang="en-US" sz="2800" dirty="0">
                <a:latin typeface="+mn-lt"/>
                <a:cs typeface="+mn-cs"/>
              </a:rPr>
              <a:t>is at most 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cs typeface="+mn-cs"/>
              </a:rPr>
              <a:t>O(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cs typeface="+mn-cs"/>
                <a:sym typeface="Symbol"/>
              </a:rPr>
              <a:t>)</a:t>
            </a:r>
            <a:r>
              <a:rPr lang="en-US" dirty="0" smtClean="0">
                <a:latin typeface="+mn-lt"/>
                <a:cs typeface="+mn-cs"/>
                <a:sym typeface="Symbol"/>
              </a:rPr>
              <a:t>.</a:t>
            </a:r>
            <a:endParaRPr lang="en-US" sz="2800" dirty="0">
              <a:latin typeface="+mn-lt"/>
              <a:cs typeface="+mn-cs"/>
              <a:sym typeface="Symbol"/>
            </a:endParaRPr>
          </a:p>
          <a:p>
            <a:pPr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latin typeface="+mn-lt"/>
                <a:cs typeface="+mn-cs"/>
              </a:rPr>
              <a:t>Solve </a:t>
            </a:r>
            <a:r>
              <a:rPr lang="en-US" sz="2800" dirty="0">
                <a:latin typeface="+mn-lt"/>
                <a:cs typeface="+mn-cs"/>
              </a:rPr>
              <a:t>the </a:t>
            </a:r>
            <a:r>
              <a:rPr lang="en-US" sz="2800" dirty="0" smtClean="0">
                <a:latin typeface="+mn-lt"/>
                <a:cs typeface="+mn-cs"/>
              </a:rPr>
              <a:t>SDP </a:t>
            </a:r>
            <a:r>
              <a:rPr lang="en-US" sz="2800" dirty="0">
                <a:latin typeface="+mn-lt"/>
                <a:cs typeface="+mn-cs"/>
              </a:rPr>
              <a:t>to get vector assignment. </a:t>
            </a:r>
          </a:p>
          <a:p>
            <a:pPr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latin typeface="+mn-lt"/>
                <a:cs typeface="+mn-cs"/>
              </a:rPr>
              <a:t>Pick random Gaussian </a:t>
            </a:r>
            <a:r>
              <a:rPr lang="en-US" sz="2800" dirty="0" smtClean="0">
                <a:solidFill>
                  <a:schemeClr val="accent1"/>
                </a:solidFill>
                <a:latin typeface="cmmi10"/>
              </a:rPr>
              <a:t>³</a:t>
            </a:r>
            <a:r>
              <a:rPr lang="en-US" sz="2800" dirty="0" smtClean="0">
                <a:latin typeface="+mn-lt"/>
                <a:cs typeface="+mn-cs"/>
              </a:rPr>
              <a:t>, get real assignment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x</a:t>
            </a:r>
            <a:r>
              <a:rPr lang="en-US" sz="2800" baseline="-25000" dirty="0" smtClean="0">
                <a:solidFill>
                  <a:schemeClr val="accent1"/>
                </a:solidFill>
                <a:latin typeface="Calibri"/>
              </a:rPr>
              <a:t>i</a:t>
            </a:r>
            <a:r>
              <a:rPr lang="en-US" sz="2800" dirty="0" smtClean="0">
                <a:solidFill>
                  <a:schemeClr val="accent1"/>
                </a:solidFill>
              </a:rPr>
              <a:t>=&lt;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  <a:latin typeface="Calibri"/>
              </a:rPr>
              <a:t>i</a:t>
            </a:r>
            <a:r>
              <a:rPr lang="en-US" sz="2800" dirty="0" smtClean="0">
                <a:solidFill>
                  <a:schemeClr val="accent1"/>
                </a:solidFill>
              </a:rPr>
              <a:t>,</a:t>
            </a:r>
            <a:r>
              <a:rPr lang="en-US" sz="2800" dirty="0" smtClean="0">
                <a:solidFill>
                  <a:schemeClr val="accent1"/>
                </a:solidFill>
                <a:latin typeface="cmmi10"/>
              </a:rPr>
              <a:t>³</a:t>
            </a:r>
            <a:r>
              <a:rPr lang="en-US" sz="2800" dirty="0" smtClean="0">
                <a:solidFill>
                  <a:schemeClr val="accent1"/>
                </a:solidFill>
              </a:rPr>
              <a:t>&gt;</a:t>
            </a:r>
            <a:r>
              <a:rPr lang="en-US" sz="2800" dirty="0" smtClean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with similar value. </a:t>
            </a:r>
          </a:p>
          <a:p>
            <a:pPr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  <a:cs typeface="+mn-cs"/>
              </a:rPr>
              <a:t>The margin </a:t>
            </a:r>
            <a:r>
              <a:rPr lang="en-US" sz="2800" dirty="0" smtClean="0">
                <a:latin typeface="+mn-lt"/>
                <a:cs typeface="+mn-cs"/>
              </a:rPr>
              <a:t>is </a:t>
            </a:r>
            <a:r>
              <a:rPr lang="en-US" sz="2800" dirty="0" smtClean="0">
                <a:solidFill>
                  <a:schemeClr val="accent1"/>
                </a:solidFill>
                <a:latin typeface="Symbol"/>
                <a:cs typeface="+mn-cs"/>
                <a:sym typeface="Symbol"/>
              </a:rPr>
              <a:t>O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cs typeface="+mn-cs"/>
              </a:rPr>
              <a:t>(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cs typeface="+mn-cs"/>
                <a:sym typeface="Symbol"/>
              </a:rPr>
              <a:t>)</a:t>
            </a:r>
            <a:r>
              <a:rPr lang="en-US" sz="2800" dirty="0" smtClean="0">
                <a:latin typeface="+mn-lt"/>
                <a:cs typeface="+mn-cs"/>
                <a:sym typeface="Symbol"/>
              </a:rPr>
              <a:t> for constant fraction of equations.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76325"/>
            <a:ext cx="990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4"/>
                </a:solidFill>
              </a:rPr>
              <a:t>SDP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Main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3124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Theorem [KM10]: </a:t>
            </a:r>
            <a:r>
              <a:rPr lang="en-US" dirty="0" smtClean="0"/>
              <a:t>For any </a:t>
            </a:r>
            <a:r>
              <a:rPr lang="en-US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dirty="0" smtClean="0">
                <a:solidFill>
                  <a:schemeClr val="accent1"/>
                </a:solidFill>
              </a:rPr>
              <a:t>&gt;0</a:t>
            </a:r>
            <a:r>
              <a:rPr lang="en-US" dirty="0" smtClean="0"/>
              <a:t>, it is NP-hard, given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MAX-HOM-3LIN(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 instance </a:t>
            </a:r>
            <a:r>
              <a:rPr lang="en-US" dirty="0" smtClean="0"/>
              <a:t>where </a:t>
            </a:r>
            <a:r>
              <a:rPr lang="en-US" dirty="0" smtClean="0">
                <a:solidFill>
                  <a:schemeClr val="accent1"/>
                </a:solidFill>
              </a:rPr>
              <a:t>(1-</a:t>
            </a:r>
            <a:r>
              <a:rPr lang="en-US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 fraction can be exactly satisfied by a non-trivial assignment, to find a non-trivial assignment where </a:t>
            </a:r>
            <a:r>
              <a:rPr lang="en-US" dirty="0" smtClean="0">
                <a:solidFill>
                  <a:schemeClr val="accent1"/>
                </a:solidFill>
              </a:rPr>
              <a:t>0.99</a:t>
            </a:r>
            <a:r>
              <a:rPr lang="en-US" dirty="0" smtClean="0"/>
              <a:t> fraction of the equations have margin at most </a:t>
            </a:r>
            <a:r>
              <a:rPr lang="en-US" dirty="0" smtClean="0">
                <a:solidFill>
                  <a:schemeClr val="accent1"/>
                </a:solidFill>
              </a:rPr>
              <a:t>0.0001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¢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</a:t>
            </a:r>
            <a:r>
              <a:rPr lang="en-US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dirty="0" smtClean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45720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/>
                </a:solidFill>
                <a:latin typeface="+mn-lt"/>
                <a:cs typeface="+mn-cs"/>
              </a:rPr>
              <a:t>Tight:</a:t>
            </a:r>
            <a:r>
              <a:rPr lang="en-US" sz="2800" dirty="0" smtClean="0">
                <a:latin typeface="+mn-lt"/>
                <a:cs typeface="+mn-cs"/>
              </a:rPr>
              <a:t> Efficient algorithm gives margin 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cs typeface="+mn-cs"/>
                <a:sym typeface="Symbol"/>
              </a:rPr>
              <a:t>O(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sym typeface="Symbol"/>
              </a:rPr>
              <a:t>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cs typeface="+mn-cs"/>
              </a:rPr>
              <a:t>)</a:t>
            </a:r>
            <a:r>
              <a:rPr lang="en-US" sz="2800" dirty="0" smtClean="0">
                <a:latin typeface="+mn-lt"/>
                <a:cs typeface="+mn-cs"/>
              </a:rPr>
              <a:t> for </a:t>
            </a:r>
            <a:r>
              <a:rPr lang="en-US" sz="2800" dirty="0" smtClean="0">
                <a:solidFill>
                  <a:schemeClr val="accent1"/>
                </a:solidFill>
                <a:latin typeface="+mn-lt"/>
                <a:sym typeface="Symbol"/>
              </a:rPr>
              <a:t></a:t>
            </a:r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(1)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  <a:cs typeface="+mn-cs"/>
              </a:rPr>
              <a:t>of equations.</a:t>
            </a:r>
          </a:p>
          <a:p>
            <a:pPr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Blow up: </a:t>
            </a:r>
            <a:r>
              <a:rPr lang="en-US" sz="2800" dirty="0" smtClean="0">
                <a:latin typeface="+mn-lt"/>
              </a:rPr>
              <a:t>Reduction from SAT has blow-up </a:t>
            </a:r>
            <a:r>
              <a:rPr lang="en-US" sz="2800" dirty="0" err="1" smtClean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2800" dirty="0" err="1" smtClean="0">
                <a:solidFill>
                  <a:schemeClr val="accent1"/>
                </a:solidFill>
                <a:latin typeface="+mn-lt"/>
                <a:sym typeface="Symbol"/>
              </a:rPr>
              <a:t></a:t>
            </a:r>
            <a:r>
              <a:rPr lang="en-US" sz="2800" dirty="0" err="1" smtClean="0">
                <a:solidFill>
                  <a:schemeClr val="accent1"/>
                </a:solidFill>
                <a:latin typeface="+mn-lt"/>
              </a:rPr>
              <a:t>n</a:t>
            </a:r>
            <a:r>
              <a:rPr lang="en-US" sz="2800" baseline="30000" dirty="0" err="1" smtClean="0">
                <a:solidFill>
                  <a:schemeClr val="accent1"/>
                </a:solidFill>
                <a:latin typeface="+mn-lt"/>
              </a:rPr>
              <a:t>poly</a:t>
            </a:r>
            <a:r>
              <a:rPr lang="en-US" sz="2800" baseline="30000" dirty="0" smtClean="0">
                <a:solidFill>
                  <a:schemeClr val="accent1"/>
                </a:solidFill>
                <a:latin typeface="+mn-lt"/>
              </a:rPr>
              <a:t>(1/</a:t>
            </a:r>
            <a:r>
              <a:rPr lang="en-US" sz="2800" baseline="30000" dirty="0" smtClean="0">
                <a:solidFill>
                  <a:schemeClr val="accent1"/>
                </a:solidFill>
                <a:latin typeface="+mn-lt"/>
                <a:sym typeface="Symbol"/>
              </a:rPr>
              <a:t></a:t>
            </a:r>
            <a:r>
              <a:rPr lang="en-US" sz="2800" baseline="30000" dirty="0" smtClean="0">
                <a:solidFill>
                  <a:schemeClr val="accent1"/>
                </a:solidFill>
                <a:latin typeface="+mn-lt"/>
              </a:rPr>
              <a:t>)</a:t>
            </a:r>
            <a:r>
              <a:rPr lang="en-US" sz="2800" dirty="0" smtClean="0">
                <a:latin typeface="+mn-lt"/>
              </a:rPr>
              <a:t>, matching the recent result of </a:t>
            </a:r>
            <a:r>
              <a:rPr lang="en-US" sz="2800" dirty="0" err="1" smtClean="0">
                <a:latin typeface="+mn-lt"/>
              </a:rPr>
              <a:t>Arora</a:t>
            </a:r>
            <a:r>
              <a:rPr lang="en-US" sz="2800" dirty="0" smtClean="0">
                <a:latin typeface="+mn-lt"/>
              </a:rPr>
              <a:t>, Barak, </a:t>
            </a:r>
            <a:r>
              <a:rPr lang="en-US" sz="2800" dirty="0" err="1" smtClean="0">
                <a:latin typeface="+mn-lt"/>
              </a:rPr>
              <a:t>Steurer</a:t>
            </a:r>
            <a:r>
              <a:rPr lang="en-US" sz="2800" dirty="0" smtClean="0">
                <a:latin typeface="+mn-lt"/>
              </a:rPr>
              <a:t>.</a:t>
            </a:r>
          </a:p>
          <a:p>
            <a:pPr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2057400"/>
            <a:ext cx="8077200" cy="381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Proving The Unique Games Conjecture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762000" y="2133601"/>
            <a:ext cx="8153400" cy="28194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Show </a:t>
            </a:r>
            <a:r>
              <a:rPr lang="en-US" dirty="0" smtClean="0"/>
              <a:t>that approximate </a:t>
            </a:r>
            <a:r>
              <a:rPr lang="en-US" dirty="0" smtClean="0">
                <a:solidFill>
                  <a:schemeClr val="accent1"/>
                </a:solidFill>
              </a:rPr>
              <a:t>MAX-HOM-3LIN(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 is </a:t>
            </a:r>
            <a:r>
              <a:rPr lang="en-US" dirty="0" smtClean="0"/>
              <a:t>NP-hard.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Show that approximate </a:t>
            </a:r>
            <a:r>
              <a:rPr lang="en-US" dirty="0" smtClean="0">
                <a:solidFill>
                  <a:schemeClr val="accent1"/>
                </a:solidFill>
              </a:rPr>
              <a:t>MAX-HOM-2LIN(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 is </a:t>
            </a:r>
            <a:r>
              <a:rPr lang="en-US" dirty="0" smtClean="0"/>
              <a:t>NP-hard, </a:t>
            </a:r>
            <a:r>
              <a:rPr lang="en-US" sz="2800" dirty="0" smtClean="0"/>
              <a:t>possibly </a:t>
            </a:r>
            <a:r>
              <a:rPr lang="en-US" sz="2800" dirty="0" smtClean="0"/>
              <a:t>by reduction from </a:t>
            </a:r>
            <a:r>
              <a:rPr lang="en-US" sz="2800" dirty="0" smtClean="0">
                <a:solidFill>
                  <a:schemeClr val="accent1"/>
                </a:solidFill>
              </a:rPr>
              <a:t>MAX-HOM-3LIN(</a:t>
            </a:r>
            <a:r>
              <a:rPr lang="en-US" sz="2800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Deduce the Unique Games Conjecture </a:t>
            </a:r>
            <a:r>
              <a:rPr lang="en-US" sz="2800" dirty="0" smtClean="0"/>
              <a:t>using parallel repetition.</a:t>
            </a:r>
          </a:p>
        </p:txBody>
      </p:sp>
      <p:pic>
        <p:nvPicPr>
          <p:cNvPr id="51202" name="Picture 2" descr="C:\Users\dmoshkov\AppData\Local\Microsoft\Windows\Temporary Internet Files\Content.IE5\HM5UGMFA\MC90044213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2133600"/>
            <a:ext cx="614362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moshkov\AppData\Local\Microsoft\Windows\Temporary Internet Files\Content.IE5\HM5UGMFA\MC90044213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06938"/>
            <a:ext cx="614363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moshkov\AppData\Local\Microsoft\Windows\Temporary Internet Files\Content.IE5\R0JUEZQT\MC9004414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124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Hardness of Approximately Solving Real Linear Equations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with Three Variables Per Equation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59A56-D374-4664-B071-B267849505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pPr algn="l"/>
            <a:r>
              <a:rPr lang="en-US" dirty="0" smtClean="0"/>
              <a:t>Proving Hardness of Approximate Real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86800" cy="2209800"/>
          </a:xfrm>
        </p:spPr>
        <p:txBody>
          <a:bodyPr/>
          <a:lstStyle/>
          <a:p>
            <a:pPr marL="0" indent="-51435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Our Work:</a:t>
            </a:r>
          </a:p>
          <a:p>
            <a:pPr marL="0" indent="-514350">
              <a:buFont typeface="+mj-lt"/>
              <a:buAutoNum type="arabicPeriod"/>
            </a:pPr>
            <a:r>
              <a:rPr lang="en-US" dirty="0" smtClean="0"/>
              <a:t>Dictator test over </a:t>
            </a:r>
            <a:r>
              <a:rPr lang="en-US" dirty="0" err="1" smtClean="0"/>
              <a:t>reals</a:t>
            </a:r>
            <a:r>
              <a:rPr lang="en-US" dirty="0" smtClean="0"/>
              <a:t>.</a:t>
            </a:r>
          </a:p>
          <a:p>
            <a:pPr marL="0" indent="-514350">
              <a:buFont typeface="+mj-lt"/>
              <a:buAutoNum type="arabicPeriod"/>
            </a:pPr>
            <a:r>
              <a:rPr lang="en-US" dirty="0" smtClean="0"/>
              <a:t>Adapting the paradigm (incorporate global restriction) </a:t>
            </a:r>
          </a:p>
          <a:p>
            <a:pPr marL="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4648200"/>
            <a:ext cx="80772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752600"/>
            <a:ext cx="87630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Bellare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Goldreich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-Sudan, 1995: </a:t>
            </a:r>
          </a:p>
          <a:p>
            <a:pPr algn="ctr"/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“Dictator test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sym typeface="Symbol"/>
              </a:rPr>
              <a:t> Hardness of approximation”</a:t>
            </a:r>
          </a:p>
          <a:p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 constraint satisfaction problems. 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Dictator test for projection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sym typeface="Symbol"/>
              </a:rPr>
              <a:t> NP-Hardness 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sym typeface="Symbol"/>
              </a:rPr>
              <a:t> [K02]: Dictator test   Hardness under Unique Games Conjecture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" name="Picture 2" descr="http://t0.gstatic.com/images?q=tbn:ANd9GcTcqOZdwpxaoJAjkRLiWd0OP89pSQ0uklocVOcaSnG5DK8QT2M&amp;t=1&amp;usg=__t7asK4MyDZW9nqeo_v9Sx_rXfNI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uiExpand="1" build="p" bldLvl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182880" indent="0">
              <a:spcBef>
                <a:spcPts val="0"/>
              </a:spcBef>
            </a:pPr>
            <a:r>
              <a:rPr lang="en-US" dirty="0" smtClean="0"/>
              <a:t> We consider functions </a:t>
            </a:r>
            <a:r>
              <a:rPr lang="en-US" dirty="0" err="1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baseline="30000" dirty="0" err="1" smtClean="0">
                <a:solidFill>
                  <a:schemeClr val="accent1"/>
                </a:solidFill>
              </a:rPr>
              <a:t>n</a:t>
            </a:r>
            <a:r>
              <a:rPr lang="en-US" dirty="0" err="1" smtClean="0">
                <a:solidFill>
                  <a:schemeClr val="accent1"/>
                </a:solidFill>
                <a:latin typeface="Symbol"/>
                <a:sym typeface="Symbol"/>
              </a:rPr>
              <a:t></a:t>
            </a:r>
            <a:r>
              <a:rPr lang="en-US" dirty="0" err="1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dirty="0" smtClean="0"/>
              <a:t>. </a:t>
            </a:r>
          </a:p>
          <a:p>
            <a:pPr marL="182880" indent="0">
              <a:spcBef>
                <a:spcPts val="0"/>
              </a:spcBef>
            </a:pPr>
            <a:r>
              <a:rPr lang="en-US" dirty="0" smtClean="0"/>
              <a:t> Gaussian distribution over </a:t>
            </a:r>
            <a:r>
              <a:rPr lang="en-US" dirty="0" err="1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baseline="30000" dirty="0" err="1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: each coordinate is independent normal variable, mean </a:t>
            </a:r>
            <a:r>
              <a:rPr lang="en-US" dirty="0" smtClean="0">
                <a:solidFill>
                  <a:schemeClr val="accent1"/>
                </a:solidFill>
              </a:rPr>
              <a:t>0</a:t>
            </a:r>
            <a:r>
              <a:rPr lang="en-US" dirty="0" smtClean="0"/>
              <a:t>, variance </a:t>
            </a:r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. </a:t>
            </a:r>
          </a:p>
          <a:p>
            <a:pPr marL="182880" indent="0">
              <a:spcBef>
                <a:spcPts val="0"/>
              </a:spcBef>
            </a:pPr>
            <a:r>
              <a:rPr lang="en-US" dirty="0" smtClean="0"/>
              <a:t> Norms are with respect to distribution.</a:t>
            </a:r>
          </a:p>
          <a:p>
            <a:pPr marL="182880" indent="0">
              <a:spcBef>
                <a:spcPts val="0"/>
              </a:spcBef>
            </a:pPr>
            <a:endParaRPr lang="en-US" dirty="0" smtClean="0"/>
          </a:p>
          <a:p>
            <a:pPr marL="18288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4"/>
                </a:solidFill>
              </a:rPr>
              <a:t>Fact: </a:t>
            </a:r>
            <a:r>
              <a:rPr lang="en-US" dirty="0" smtClean="0"/>
              <a:t>If </a:t>
            </a:r>
            <a:r>
              <a:rPr lang="en-US" dirty="0" err="1" smtClean="0">
                <a:solidFill>
                  <a:schemeClr val="accent1"/>
                </a:solidFill>
              </a:rPr>
              <a:t>x,y</a:t>
            </a:r>
            <a:r>
              <a:rPr lang="en-US" dirty="0" smtClean="0"/>
              <a:t> are independent Gaussians, then </a:t>
            </a:r>
            <a:r>
              <a:rPr lang="en-US" dirty="0" err="1" smtClean="0">
                <a:solidFill>
                  <a:schemeClr val="accent1"/>
                </a:solidFill>
              </a:rPr>
              <a:t>px+qy</a:t>
            </a:r>
            <a:r>
              <a:rPr lang="en-US" dirty="0" smtClean="0"/>
              <a:t> is Gaussian where </a:t>
            </a:r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+q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 = 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3810000" y="3505200"/>
            <a:ext cx="1752600" cy="1524000"/>
          </a:xfrm>
          <a:prstGeom prst="cub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Dictator Testing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667000" y="5257800"/>
            <a:ext cx="3733800" cy="1371600"/>
          </a:xfrm>
          <a:prstGeom prst="triangl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Tester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267200"/>
            <a:ext cx="3429000" cy="1524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F  is a </a:t>
            </a:r>
            <a:r>
              <a:rPr lang="en-US" sz="3600" dirty="0" smtClean="0">
                <a:solidFill>
                  <a:schemeClr val="tx1"/>
                </a:solidFill>
              </a:rPr>
              <a:t>dictator, </a:t>
            </a:r>
            <a:r>
              <a:rPr lang="en-US" sz="3600" dirty="0">
                <a:solidFill>
                  <a:schemeClr val="tx1"/>
                </a:solidFill>
              </a:rPr>
              <a:t>i.e., F(x</a:t>
            </a:r>
            <a:r>
              <a:rPr lang="en-US" sz="3600" baseline="-25000" dirty="0">
                <a:solidFill>
                  <a:schemeClr val="tx1"/>
                </a:solidFill>
              </a:rPr>
              <a:t>1</a:t>
            </a:r>
            <a:r>
              <a:rPr lang="en-US" sz="3600" dirty="0">
                <a:solidFill>
                  <a:schemeClr val="tx1"/>
                </a:solidFill>
              </a:rPr>
              <a:t>,…,</a:t>
            </a:r>
            <a:r>
              <a:rPr lang="en-US" sz="3600" dirty="0" err="1">
                <a:solidFill>
                  <a:schemeClr val="tx1"/>
                </a:solidFill>
              </a:rPr>
              <a:t>x</a:t>
            </a:r>
            <a:r>
              <a:rPr lang="en-US" sz="3600" baseline="-25000" dirty="0" err="1">
                <a:solidFill>
                  <a:schemeClr val="tx1"/>
                </a:solidFill>
              </a:rPr>
              <a:t>n</a:t>
            </a:r>
            <a:r>
              <a:rPr lang="en-US" sz="3600" dirty="0">
                <a:solidFill>
                  <a:schemeClr val="tx1"/>
                </a:solidFill>
              </a:rPr>
              <a:t>)=x</a:t>
            </a:r>
            <a:r>
              <a:rPr lang="en-US" sz="3600" baseline="-250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4191000"/>
            <a:ext cx="3429000" cy="15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No linear F’ junta (poly(1/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</a:t>
            </a:r>
            <a:r>
              <a:rPr lang="en-US" sz="2800" dirty="0" smtClean="0"/>
              <a:t>) </a:t>
            </a:r>
            <a:r>
              <a:rPr lang="en-US" sz="2800" dirty="0" err="1" smtClean="0"/>
              <a:t>coord</a:t>
            </a:r>
            <a:r>
              <a:rPr lang="en-US" sz="2800" dirty="0" smtClean="0"/>
              <a:t>) with</a:t>
            </a:r>
          </a:p>
          <a:p>
            <a:pPr algn="ctr">
              <a:defRPr/>
            </a:pPr>
            <a:r>
              <a:rPr lang="en-US" sz="2800" dirty="0" smtClean="0"/>
              <a:t>|F-F’|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>
                <a:latin typeface="cmmi10"/>
              </a:rPr>
              <a:t>²</a:t>
            </a:r>
            <a:r>
              <a:rPr lang="en-US" sz="2800" dirty="0" smtClean="0"/>
              <a:t>|F|</a:t>
            </a:r>
            <a:r>
              <a:rPr lang="en-US" sz="2800" baseline="-25000" dirty="0" smtClean="0"/>
              <a:t>2</a:t>
            </a:r>
            <a:endParaRPr lang="en-US" sz="2800" baseline="-25000" dirty="0">
              <a:latin typeface="cmmi1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" y="685800"/>
            <a:ext cx="78486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 F:</a:t>
            </a:r>
            <a:r>
              <a:rPr lang="en-US" sz="2800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sz="2800" baseline="30000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>
                <a:solidFill>
                  <a:schemeClr val="accent1"/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sz="2800" dirty="0" smtClean="0">
                <a:sym typeface="Symbol" pitchFamily="18" charset="2"/>
              </a:rPr>
              <a:t>.</a:t>
            </a:r>
            <a:r>
              <a:rPr lang="en-US" sz="2800" dirty="0" smtClean="0"/>
              <a:t> 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 A tester queries </a:t>
            </a:r>
            <a:r>
              <a:rPr lang="en-US" sz="2800" dirty="0" smtClean="0"/>
              <a:t>three </a:t>
            </a:r>
            <a:r>
              <a:rPr lang="en-US" sz="2800" dirty="0"/>
              <a:t>positions </a:t>
            </a:r>
            <a:r>
              <a:rPr lang="en-US" sz="2800" dirty="0" err="1" smtClean="0">
                <a:solidFill>
                  <a:schemeClr val="accent1"/>
                </a:solidFill>
              </a:rPr>
              <a:t>x,y,z</a:t>
            </a:r>
            <a:r>
              <a:rPr lang="en-US" sz="2800" dirty="0" err="1" smtClean="0">
                <a:solidFill>
                  <a:schemeClr val="accent1"/>
                </a:solidFill>
                <a:sym typeface="Symbol" pitchFamily="18" charset="2"/>
              </a:rPr>
              <a:t></a:t>
            </a:r>
            <a:r>
              <a:rPr lang="en-US" sz="2800" dirty="0" err="1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sz="2800" baseline="30000" dirty="0" err="1" smtClean="0">
                <a:solidFill>
                  <a:schemeClr val="accent1"/>
                </a:solidFill>
              </a:rPr>
              <a:t>n</a:t>
            </a:r>
            <a:r>
              <a:rPr lang="en-US" sz="2800" dirty="0"/>
              <a:t>, tests </a:t>
            </a:r>
            <a:r>
              <a:rPr lang="en-US" sz="2800" dirty="0" err="1" smtClean="0">
                <a:solidFill>
                  <a:schemeClr val="accent1"/>
                </a:solidFill>
              </a:rPr>
              <a:t>aF</a:t>
            </a:r>
            <a:r>
              <a:rPr lang="en-US" sz="2800" dirty="0" smtClean="0">
                <a:solidFill>
                  <a:schemeClr val="accent1"/>
                </a:solidFill>
              </a:rPr>
              <a:t>(x)+</a:t>
            </a:r>
            <a:r>
              <a:rPr lang="en-US" sz="2800" dirty="0" err="1" smtClean="0">
                <a:solidFill>
                  <a:schemeClr val="accent1"/>
                </a:solidFill>
              </a:rPr>
              <a:t>bF</a:t>
            </a:r>
            <a:r>
              <a:rPr lang="en-US" sz="2800" dirty="0" smtClean="0">
                <a:solidFill>
                  <a:schemeClr val="accent1"/>
                </a:solidFill>
              </a:rPr>
              <a:t>(y)+</a:t>
            </a:r>
            <a:r>
              <a:rPr lang="en-US" sz="2800" dirty="0" err="1" smtClean="0">
                <a:solidFill>
                  <a:schemeClr val="accent1"/>
                </a:solidFill>
              </a:rPr>
              <a:t>cF</a:t>
            </a:r>
            <a:r>
              <a:rPr lang="en-US" sz="2800" dirty="0" smtClean="0">
                <a:solidFill>
                  <a:schemeClr val="accent1"/>
                </a:solidFill>
              </a:rPr>
              <a:t>(z) </a:t>
            </a:r>
            <a:r>
              <a:rPr lang="en-US" sz="2800" dirty="0">
                <a:solidFill>
                  <a:schemeClr val="accent1"/>
                </a:solidFill>
              </a:rPr>
              <a:t>= </a:t>
            </a:r>
            <a:r>
              <a:rPr lang="en-US" sz="2800" dirty="0" smtClean="0">
                <a:solidFill>
                  <a:schemeClr val="accent1"/>
                </a:solidFill>
              </a:rPr>
              <a:t>0 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cxnSp>
        <p:nvCxnSpPr>
          <p:cNvPr id="13" name="Curved Connector 12"/>
          <p:cNvCxnSpPr>
            <a:stCxn id="4" idx="0"/>
          </p:cNvCxnSpPr>
          <p:nvPr/>
        </p:nvCxnSpPr>
        <p:spPr>
          <a:xfrm rot="16200000" flipV="1">
            <a:off x="3905250" y="4629150"/>
            <a:ext cx="762000" cy="495300"/>
          </a:xfrm>
          <a:prstGeom prst="curvedConnector3">
            <a:avLst>
              <a:gd name="adj1" fmla="val 40164"/>
            </a:avLst>
          </a:prstGeom>
          <a:ln w="57150">
            <a:solidFill>
              <a:schemeClr val="accent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4" idx="0"/>
          </p:cNvCxnSpPr>
          <p:nvPr/>
        </p:nvCxnSpPr>
        <p:spPr>
          <a:xfrm rot="5400000" flipH="1" flipV="1">
            <a:off x="4400550" y="4324350"/>
            <a:ext cx="1066800" cy="800100"/>
          </a:xfrm>
          <a:prstGeom prst="curvedConnector3">
            <a:avLst>
              <a:gd name="adj1" fmla="val 21897"/>
            </a:avLst>
          </a:prstGeom>
          <a:ln w="57150">
            <a:solidFill>
              <a:schemeClr val="accent1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848600" cy="187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 If dictator, </a:t>
            </a:r>
            <a:r>
              <a:rPr lang="en-US" sz="2800" dirty="0" smtClean="0"/>
              <a:t>equation satisfied </a:t>
            </a:r>
            <a:r>
              <a:rPr lang="en-US" sz="2800" dirty="0" smtClean="0">
                <a:solidFill>
                  <a:srgbClr val="FF0000"/>
                </a:solidFill>
              </a:rPr>
              <a:t>exactly</a:t>
            </a:r>
            <a:r>
              <a:rPr lang="en-US" sz="2800" dirty="0" smtClean="0"/>
              <a:t> with </a:t>
            </a:r>
            <a:r>
              <a:rPr lang="en-US" sz="2800" dirty="0"/>
              <a:t>probability </a:t>
            </a:r>
            <a:r>
              <a:rPr lang="en-US" sz="2800" dirty="0">
                <a:solidFill>
                  <a:schemeClr val="accent1"/>
                </a:solidFill>
                <a:sym typeface="Symbol" pitchFamily="18" charset="2"/>
              </a:rPr>
              <a:t> </a:t>
            </a:r>
            <a:r>
              <a:rPr lang="en-US" sz="2800" dirty="0" smtClean="0">
                <a:solidFill>
                  <a:schemeClr val="accent1"/>
                </a:solidFill>
              </a:rPr>
              <a:t>1-</a:t>
            </a:r>
            <a:r>
              <a:rPr lang="en-US" sz="2800" dirty="0" smtClean="0">
                <a:solidFill>
                  <a:schemeClr val="accent1"/>
                </a:solidFill>
                <a:sym typeface="Symbol"/>
              </a:rPr>
              <a:t>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 If </a:t>
            </a:r>
            <a:r>
              <a:rPr lang="en-US" sz="2800" dirty="0" smtClean="0"/>
              <a:t>not approximated by linear junta, there is a margin </a:t>
            </a:r>
            <a:r>
              <a:rPr lang="en-US" sz="2800" dirty="0" smtClean="0">
                <a:solidFill>
                  <a:schemeClr val="accent1"/>
                </a:solidFill>
                <a:sym typeface="Symbol" pitchFamily="18" charset="2"/>
              </a:rPr>
              <a:t> </a:t>
            </a:r>
            <a:r>
              <a:rPr lang="en-US" sz="3200" dirty="0" smtClean="0">
                <a:solidFill>
                  <a:srgbClr val="0033CC"/>
                </a:solidFill>
                <a:latin typeface="Calibri"/>
                <a:cs typeface="+mn-cs"/>
              </a:rPr>
              <a:t>0.001</a:t>
            </a:r>
            <a:r>
              <a:rPr lang="en-US" sz="3200" dirty="0" smtClean="0">
                <a:solidFill>
                  <a:srgbClr val="0033CC"/>
                </a:solidFill>
                <a:latin typeface="Calibri"/>
                <a:cs typeface="+mn-cs"/>
                <a:sym typeface="Symbol"/>
              </a:rPr>
              <a:t></a:t>
            </a:r>
            <a:r>
              <a:rPr lang="en-US" sz="2800" dirty="0" smtClean="0">
                <a:solidFill>
                  <a:schemeClr val="accent1"/>
                </a:solidFill>
                <a:sym typeface="Symbol"/>
              </a:rPr>
              <a:t></a:t>
            </a:r>
            <a:r>
              <a:rPr lang="en-US" sz="2800" dirty="0" smtClean="0"/>
              <a:t> with </a:t>
            </a:r>
            <a:r>
              <a:rPr lang="en-US" sz="2800" dirty="0"/>
              <a:t>probability </a:t>
            </a:r>
            <a:r>
              <a:rPr lang="en-US" sz="2800" dirty="0" smtClean="0">
                <a:solidFill>
                  <a:schemeClr val="accent1"/>
                </a:solidFill>
                <a:sym typeface="Symbol" pitchFamily="18" charset="2"/>
              </a:rPr>
              <a:t> </a:t>
            </a:r>
            <a:r>
              <a:rPr lang="en-US" sz="2800" dirty="0" smtClean="0">
                <a:solidFill>
                  <a:schemeClr val="accent1"/>
                </a:solidFill>
              </a:rPr>
              <a:t>0.01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12" name="Curved Connector 11"/>
          <p:cNvCxnSpPr>
            <a:stCxn id="4" idx="0"/>
          </p:cNvCxnSpPr>
          <p:nvPr/>
        </p:nvCxnSpPr>
        <p:spPr>
          <a:xfrm rot="5400000" flipH="1" flipV="1">
            <a:off x="4133850" y="4591050"/>
            <a:ext cx="1066800" cy="266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animBg="1"/>
      <p:bldP spid="4" grpId="0" uiExpand="1" animBg="1"/>
      <p:bldP spid="7" grpId="0" uiExpand="1" animBg="1"/>
      <p:bldP spid="7" grpId="1" animBg="1"/>
      <p:bldP spid="8" grpId="0" uiExpand="1" animBg="1"/>
      <p:bldP spid="8" grpId="1" animBg="1"/>
      <p:bldP spid="11" grpId="0" uiExpand="1" build="p" bldLvl="5" animBg="1"/>
      <p:bldP spid="10" grpId="0" build="p" bldLvl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sz="4000" dirty="0" smtClean="0"/>
              <a:t>We propose an approach for proving the </a:t>
            </a:r>
            <a:r>
              <a:rPr lang="en-US" sz="4000" i="1" dirty="0" smtClean="0">
                <a:solidFill>
                  <a:srgbClr val="0070C0"/>
                </a:solidFill>
              </a:rPr>
              <a:t>unique games conjecture </a:t>
            </a:r>
          </a:p>
          <a:p>
            <a:pPr marL="0">
              <a:buNone/>
            </a:pPr>
            <a:r>
              <a:rPr lang="en-US" sz="4000" dirty="0" smtClean="0"/>
              <a:t>by studying the hardness of approximately solving </a:t>
            </a:r>
            <a:r>
              <a:rPr lang="en-US" sz="4000" i="1" dirty="0" smtClean="0"/>
              <a:t>real</a:t>
            </a:r>
            <a:r>
              <a:rPr lang="en-US" sz="4000" dirty="0" smtClean="0"/>
              <a:t> linear equations.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Perturbation test:</a:t>
            </a:r>
            <a:r>
              <a:rPr lang="en-US" dirty="0" smtClean="0"/>
              <a:t> A “natural” construction of dictator test (used for the discrete case).</a:t>
            </a:r>
          </a:p>
          <a:p>
            <a:pPr lvl="1"/>
            <a:r>
              <a:rPr lang="en-US" dirty="0" smtClean="0"/>
              <a:t>Why it does </a:t>
            </a:r>
            <a:r>
              <a:rPr lang="en-US" dirty="0" smtClean="0">
                <a:solidFill>
                  <a:schemeClr val="accent2"/>
                </a:solidFill>
              </a:rPr>
              <a:t>not</a:t>
            </a:r>
            <a:r>
              <a:rPr lang="en-US" dirty="0" smtClean="0"/>
              <a:t> work.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When</a:t>
            </a:r>
            <a:r>
              <a:rPr lang="en-US" dirty="0" smtClean="0"/>
              <a:t> it does work (linear functions).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Linearity test:</a:t>
            </a:r>
            <a:r>
              <a:rPr lang="en-US" dirty="0" smtClean="0"/>
              <a:t> The missing component, and how proving it’s sufficient reduces to a combinatorial “rounding”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Perturbation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Pick Gaussian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baseline="30000" dirty="0" smtClean="0">
                <a:solidFill>
                  <a:schemeClr val="accent1"/>
                </a:solidFill>
                <a:latin typeface="Calibri"/>
              </a:rPr>
              <a:t>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Perturb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by re-sampling each coordinate with probability </a:t>
            </a:r>
            <a:r>
              <a:rPr lang="en-US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dirty="0" smtClean="0"/>
              <a:t>. Obtain </a:t>
            </a:r>
            <a:r>
              <a:rPr lang="en-US" dirty="0" smtClean="0">
                <a:solidFill>
                  <a:schemeClr val="accent1"/>
                </a:solidFill>
              </a:rPr>
              <a:t>x’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</a:t>
            </a:r>
            <a:r>
              <a:rPr lang="en-US" dirty="0" smtClean="0">
                <a:solidFill>
                  <a:schemeClr val="accent1"/>
                </a:solidFill>
              </a:rPr>
              <a:t>F(x)=F(x’)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5486400"/>
            <a:ext cx="609600" cy="6858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5486400"/>
            <a:ext cx="609600" cy="685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38400" y="5486400"/>
            <a:ext cx="609600" cy="685800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57600" y="5486400"/>
            <a:ext cx="609600" cy="685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0" y="5486400"/>
            <a:ext cx="6096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5486400"/>
            <a:ext cx="609600" cy="68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67200" y="5486400"/>
            <a:ext cx="6096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86400" y="5486400"/>
            <a:ext cx="609600" cy="685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705600" y="5486400"/>
            <a:ext cx="609600" cy="6858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15200" y="5486400"/>
            <a:ext cx="609600" cy="685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96000" y="5486400"/>
            <a:ext cx="609600" cy="685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19200" y="4419600"/>
            <a:ext cx="6705600" cy="685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flipV="1">
            <a:off x="2590800" y="5029200"/>
            <a:ext cx="381000" cy="457200"/>
          </a:xfrm>
          <a:prstGeom prst="upArrow">
            <a:avLst>
              <a:gd name="adj1" fmla="val 68462"/>
              <a:gd name="adj2" fmla="val 3153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Perturbation Test Does Not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chemeClr val="accent1"/>
                </a:solidFill>
              </a:rPr>
              <a:t>F</a:t>
            </a:r>
            <a:r>
              <a:rPr lang="en-US" dirty="0" smtClean="0"/>
              <a:t> half-space,</a:t>
            </a:r>
          </a:p>
          <a:p>
            <a:pPr lvl="1"/>
            <a:r>
              <a:rPr lang="en-US" dirty="0" smtClean="0"/>
              <a:t>With probability </a:t>
            </a:r>
            <a:r>
              <a:rPr lang="en-US" dirty="0" smtClean="0">
                <a:solidFill>
                  <a:schemeClr val="accent1"/>
                </a:solidFill>
              </a:rPr>
              <a:t>1-c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</a:t>
            </a:r>
            <a:r>
              <a:rPr lang="en-US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dirty="0" smtClean="0"/>
              <a:t>, equality holds.</a:t>
            </a:r>
          </a:p>
          <a:p>
            <a:pPr lvl="1"/>
            <a:r>
              <a:rPr lang="en-US" dirty="0" smtClean="0"/>
              <a:t>With probability </a:t>
            </a:r>
            <a:r>
              <a:rPr lang="en-US" dirty="0" smtClean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</a:t>
            </a:r>
            <a:r>
              <a:rPr lang="en-US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dirty="0" smtClean="0"/>
              <a:t>, constant margin.</a:t>
            </a:r>
          </a:p>
          <a:p>
            <a:r>
              <a:rPr lang="en-US" dirty="0" smtClean="0"/>
              <a:t>We want: with probability 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accent1"/>
                </a:solidFill>
              </a:rPr>
              <a:t> 0.01</a:t>
            </a:r>
            <a:r>
              <a:rPr lang="en-US" dirty="0" smtClean="0"/>
              <a:t>, margin 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accent1"/>
                </a:solidFill>
              </a:rPr>
              <a:t> 0.001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</a:t>
            </a:r>
            <a:r>
              <a:rPr lang="en-US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3730" name="Picture 2" descr="http://upload.wikimedia.org/wikipedia/commons/e/e5/Sphere_hal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4038600" cy="403860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When Perturbation Test Does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Observation: </a:t>
            </a: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F = </a:t>
            </a:r>
            <a:r>
              <a:rPr lang="en-US" dirty="0" smtClean="0">
                <a:solidFill>
                  <a:schemeClr val="accent1"/>
                </a:solidFill>
                <a:latin typeface="Symbol"/>
                <a:sym typeface="Symbol"/>
              </a:rPr>
              <a:t></a:t>
            </a:r>
            <a:r>
              <a:rPr lang="en-US" baseline="-25000" dirty="0" smtClean="0">
                <a:solidFill>
                  <a:schemeClr val="accent1"/>
                </a:solidFill>
                <a:sym typeface="Symbol"/>
              </a:rPr>
              <a:t>i</a:t>
            </a:r>
            <a:r>
              <a:rPr lang="en-US" baseline="-25000" dirty="0" smtClean="0">
                <a:solidFill>
                  <a:schemeClr val="accent1"/>
                </a:solidFill>
                <a:latin typeface="cmsy10"/>
                <a:sym typeface="Symbol"/>
              </a:rPr>
              <a:t>2I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/>
              </a:rPr>
              <a:t>a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</a:rPr>
              <a:t>i</a:t>
            </a:r>
            <a:r>
              <a:rPr lang="en-US" dirty="0" err="1" smtClean="0">
                <a:solidFill>
                  <a:schemeClr val="accent1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</a:rPr>
              <a:t>i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>
                <a:solidFill>
                  <a:schemeClr val="accent1"/>
                </a:solidFill>
                <a:latin typeface="cmsy10"/>
                <a:sym typeface="Symbol"/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À</a:t>
            </a:r>
            <a:r>
              <a:rPr lang="en-US" dirty="0" smtClean="0">
                <a:solidFill>
                  <a:schemeClr val="accent1"/>
                </a:solidFill>
              </a:rPr>
              <a:t> 1/</a:t>
            </a:r>
            <a:r>
              <a:rPr lang="en-US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baseline="30000" dirty="0" smtClean="0">
                <a:solidFill>
                  <a:schemeClr val="accent1"/>
                </a:solidFill>
                <a:latin typeface="cmmi10"/>
              </a:rPr>
              <a:t>2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chemeClr val="accent1"/>
                </a:solidFill>
              </a:rPr>
              <a:t>(F(x) – F(x’)) </a:t>
            </a:r>
            <a:r>
              <a:rPr lang="en-US" dirty="0" smtClean="0"/>
              <a:t>is Gaussian with variance 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¸ </a:t>
            </a:r>
            <a:r>
              <a:rPr lang="en-US" dirty="0" smtClean="0">
                <a:solidFill>
                  <a:schemeClr val="accent1"/>
                </a:solidFill>
                <a:latin typeface="cmsy10"/>
                <a:sym typeface="Symbol"/>
              </a:rPr>
              <a:t></a:t>
            </a:r>
            <a:r>
              <a:rPr lang="en-US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dirty="0" smtClean="0">
                <a:solidFill>
                  <a:schemeClr val="accent1"/>
                </a:solidFill>
                <a:latin typeface="cmsy10"/>
                <a:sym typeface="Symbol"/>
              </a:rPr>
              <a:t>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Hence </a:t>
            </a:r>
            <a:r>
              <a:rPr lang="en-US" dirty="0" smtClean="0">
                <a:solidFill>
                  <a:schemeClr val="accent1"/>
                </a:solidFill>
              </a:rPr>
              <a:t>|F(x)-F(x’)|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accent1"/>
                </a:solidFill>
              </a:rPr>
              <a:t> 0.001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</a:t>
            </a:r>
            <a:r>
              <a:rPr lang="en-US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dirty="0" smtClean="0"/>
              <a:t> with prob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accent1"/>
                </a:solidFill>
              </a:rPr>
              <a:t>0.01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Basic Idea: </a:t>
            </a:r>
            <a:r>
              <a:rPr lang="en-US" dirty="0" smtClean="0"/>
              <a:t>test linearity and perturbation test.</a:t>
            </a:r>
            <a:endParaRPr lang="en-US" dirty="0"/>
          </a:p>
        </p:txBody>
      </p:sp>
      <p:pic>
        <p:nvPicPr>
          <p:cNvPr id="8194" name="Picture 2" descr="http://www.tushar-mehta.com/excel/charts/normal_distribution/images/normal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312" y="3581399"/>
            <a:ext cx="3214688" cy="205740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Hermite</a:t>
            </a:r>
            <a:r>
              <a:rPr lang="en-US" dirty="0" smtClean="0"/>
              <a:t> Analysis – Fourier </a:t>
            </a:r>
            <a:r>
              <a:rPr lang="en-US" dirty="0" err="1" smtClean="0"/>
              <a:t>Anlysis</a:t>
            </a:r>
            <a:r>
              <a:rPr lang="en-US" dirty="0" smtClean="0"/>
              <a:t> for Real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Fact:</a:t>
            </a:r>
            <a:r>
              <a:rPr lang="en-US" dirty="0" smtClean="0"/>
              <a:t> For any </a:t>
            </a:r>
            <a:r>
              <a:rPr lang="en-US" dirty="0" smtClean="0">
                <a:solidFill>
                  <a:schemeClr val="accent1"/>
                </a:solidFill>
              </a:rPr>
              <a:t>F: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baseline="30000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dirty="0" smtClean="0"/>
              <a:t> with bounded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f|</a:t>
            </a:r>
            <a:r>
              <a:rPr lang="en-US" baseline="-25000" dirty="0" smtClean="0">
                <a:solidFill>
                  <a:schemeClr val="accent1"/>
                </a:solidFill>
                <a:latin typeface="Calibri"/>
              </a:rPr>
              <a:t>2</a:t>
            </a:r>
            <a:r>
              <a:rPr lang="en-US" dirty="0" smtClean="0"/>
              <a:t>, can write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F = </a:t>
            </a:r>
            <a:r>
              <a:rPr lang="en-US" dirty="0" smtClean="0">
                <a:solidFill>
                  <a:schemeClr val="accent1"/>
                </a:solidFill>
                <a:latin typeface="Symbol"/>
                <a:sym typeface="Symbol"/>
              </a:rPr>
              <a:t>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c</a:t>
            </a:r>
            <a:r>
              <a:rPr lang="en-US" baseline="-25000" dirty="0" smtClean="0">
                <a:solidFill>
                  <a:schemeClr val="accent1"/>
                </a:solidFill>
                <a:latin typeface="Calibri"/>
              </a:rPr>
              <a:t>i</a:t>
            </a:r>
            <a:r>
              <a:rPr lang="en-US" baseline="-50000" dirty="0" smtClean="0">
                <a:solidFill>
                  <a:schemeClr val="accent1"/>
                </a:solidFill>
                <a:latin typeface="Calibri"/>
              </a:rPr>
              <a:t>1,…,</a:t>
            </a:r>
            <a:r>
              <a:rPr lang="en-US" baseline="-25000" dirty="0" smtClean="0">
                <a:solidFill>
                  <a:schemeClr val="accent1"/>
                </a:solidFill>
                <a:latin typeface="Calibri"/>
              </a:rPr>
              <a:t>i</a:t>
            </a:r>
            <a:r>
              <a:rPr lang="en-US" baseline="-50000" dirty="0" smtClean="0">
                <a:solidFill>
                  <a:schemeClr val="accent1"/>
                </a:solidFill>
                <a:latin typeface="Calibri"/>
              </a:rPr>
              <a:t>n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¢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H</a:t>
            </a:r>
            <a:r>
              <a:rPr lang="en-US" baseline="-25000" dirty="0" smtClean="0">
                <a:solidFill>
                  <a:schemeClr val="accent1"/>
                </a:solidFill>
                <a:latin typeface="Calibri"/>
              </a:rPr>
              <a:t>i</a:t>
            </a:r>
            <a:r>
              <a:rPr lang="en-US" baseline="-40000" dirty="0" smtClean="0">
                <a:solidFill>
                  <a:schemeClr val="accent1"/>
                </a:solidFill>
                <a:latin typeface="Calibri"/>
              </a:rPr>
              <a:t>1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(x</a:t>
            </a:r>
            <a:r>
              <a:rPr lang="en-US" baseline="-25000" dirty="0" smtClean="0">
                <a:solidFill>
                  <a:schemeClr val="accent1"/>
                </a:solidFill>
                <a:latin typeface="Calibri"/>
              </a:rPr>
              <a:t>1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¢</a:t>
            </a:r>
            <a:r>
              <a:rPr lang="en-US" dirty="0" smtClean="0">
                <a:solidFill>
                  <a:schemeClr val="accent1"/>
                </a:solidFill>
              </a:rPr>
              <a:t> …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¢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/>
              </a:rPr>
              <a:t>H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</a:rPr>
              <a:t>i</a:t>
            </a:r>
            <a:r>
              <a:rPr lang="en-US" baseline="-40000" dirty="0" err="1" smtClean="0">
                <a:solidFill>
                  <a:schemeClr val="accent1"/>
                </a:solidFill>
                <a:latin typeface="Calibri"/>
              </a:rPr>
              <a:t>n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(</a:t>
            </a:r>
            <a:r>
              <a:rPr lang="en-US" dirty="0" err="1" smtClean="0">
                <a:solidFill>
                  <a:schemeClr val="accent1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where </a:t>
            </a:r>
            <a:r>
              <a:rPr lang="en-US" dirty="0" err="1" smtClean="0">
                <a:solidFill>
                  <a:schemeClr val="accent1"/>
                </a:solidFill>
                <a:latin typeface="Calibri"/>
              </a:rPr>
              <a:t>H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</a:rPr>
              <a:t>d</a:t>
            </a:r>
            <a:r>
              <a:rPr lang="en-US" dirty="0" smtClean="0"/>
              <a:t> is a polynomial of degree </a:t>
            </a:r>
            <a:r>
              <a:rPr lang="en-US" dirty="0" smtClean="0">
                <a:solidFill>
                  <a:schemeClr val="accent1"/>
                </a:solidFill>
              </a:rPr>
              <a:t>d</a:t>
            </a:r>
            <a:r>
              <a:rPr lang="en-US" dirty="0" smtClean="0"/>
              <a:t>, and the </a:t>
            </a:r>
            <a:r>
              <a:rPr lang="en-US" dirty="0" err="1" smtClean="0">
                <a:solidFill>
                  <a:schemeClr val="accent1"/>
                </a:solidFill>
              </a:rPr>
              <a:t>H</a:t>
            </a:r>
            <a:r>
              <a:rPr lang="en-US" baseline="-25000" dirty="0" err="1" smtClean="0">
                <a:solidFill>
                  <a:schemeClr val="accent1"/>
                </a:solidFill>
              </a:rPr>
              <a:t>d</a:t>
            </a:r>
            <a:r>
              <a:rPr lang="en-US" dirty="0" err="1" smtClean="0"/>
              <a:t>’s</a:t>
            </a:r>
            <a:r>
              <a:rPr lang="en-US" dirty="0" smtClean="0"/>
              <a:t> are orthogonal (</a:t>
            </a:r>
            <a:r>
              <a:rPr lang="en-US" dirty="0" err="1" smtClean="0">
                <a:solidFill>
                  <a:schemeClr val="accent3"/>
                </a:solidFill>
              </a:rPr>
              <a:t>Hermite</a:t>
            </a:r>
            <a:r>
              <a:rPr lang="en-US" dirty="0" smtClean="0">
                <a:solidFill>
                  <a:schemeClr val="accent3"/>
                </a:solidFill>
              </a:rPr>
              <a:t> polynomials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Notation: </a:t>
            </a:r>
            <a:r>
              <a:rPr lang="en-US" dirty="0" smtClean="0">
                <a:solidFill>
                  <a:schemeClr val="accent1"/>
                </a:solidFill>
              </a:rPr>
              <a:t>F</a:t>
            </a:r>
            <a:r>
              <a:rPr lang="en-US" baseline="30000" dirty="0" smtClean="0">
                <a:solidFill>
                  <a:schemeClr val="accent1"/>
                </a:solidFill>
                <a:latin typeface="cmsy10"/>
              </a:rPr>
              <a:t>·</a:t>
            </a:r>
            <a:r>
              <a:rPr lang="en-US" baseline="30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is the linear part of </a:t>
            </a:r>
            <a:r>
              <a:rPr lang="en-US" dirty="0" smtClean="0">
                <a:solidFill>
                  <a:schemeClr val="accent1"/>
                </a:solidFill>
              </a:rPr>
              <a:t>F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1"/>
                </a:solidFill>
              </a:rPr>
              <a:t>F</a:t>
            </a:r>
            <a:r>
              <a:rPr lang="en-US" baseline="30000" dirty="0" smtClean="0">
                <a:solidFill>
                  <a:schemeClr val="accent1"/>
                </a:solidFill>
              </a:rPr>
              <a:t>&gt;1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its non-linear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Testing </a:t>
            </a:r>
            <a:r>
              <a:rPr lang="en-US" sz="2400" dirty="0" smtClean="0"/>
              <a:t>(Similar to [BLR])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Pick Gaussian </a:t>
            </a:r>
            <a:r>
              <a:rPr lang="en-US" dirty="0" smtClean="0">
                <a:solidFill>
                  <a:schemeClr val="accent1"/>
                </a:solidFill>
              </a:rPr>
              <a:t>x,y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baseline="30000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Pick</a:t>
            </a:r>
            <a:r>
              <a:rPr lang="en-US" dirty="0" smtClean="0">
                <a:solidFill>
                  <a:schemeClr val="accent1"/>
                </a:solidFill>
              </a:rPr>
              <a:t> p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[0,1]</a:t>
            </a:r>
            <a:r>
              <a:rPr lang="en-US" dirty="0" smtClean="0"/>
              <a:t>; set</a:t>
            </a:r>
            <a:r>
              <a:rPr lang="en-US" dirty="0" smtClean="0">
                <a:solidFill>
                  <a:schemeClr val="accent1"/>
                </a:solidFill>
              </a:rPr>
              <a:t> q=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(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1-p</a:t>
            </a:r>
            <a:r>
              <a:rPr lang="en-US" baseline="30000" dirty="0" smtClean="0">
                <a:solidFill>
                  <a:schemeClr val="accent1"/>
                </a:solidFill>
                <a:latin typeface="Calibri"/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</a:t>
            </a:r>
            <a:r>
              <a:rPr lang="en-US" dirty="0" smtClean="0">
                <a:solidFill>
                  <a:schemeClr val="accent1"/>
                </a:solidFill>
              </a:rPr>
              <a:t>F(</a:t>
            </a:r>
            <a:r>
              <a:rPr lang="en-US" dirty="0" err="1" smtClean="0">
                <a:solidFill>
                  <a:schemeClr val="accent1"/>
                </a:solidFill>
              </a:rPr>
              <a:t>px+qy</a:t>
            </a:r>
            <a:r>
              <a:rPr lang="en-US" dirty="0" smtClean="0">
                <a:solidFill>
                  <a:schemeClr val="accent1"/>
                </a:solidFill>
              </a:rPr>
              <a:t>)=pF(x)+</a:t>
            </a:r>
            <a:r>
              <a:rPr lang="en-US" dirty="0" err="1" smtClean="0">
                <a:solidFill>
                  <a:schemeClr val="accent1"/>
                </a:solidFill>
              </a:rPr>
              <a:t>qF</a:t>
            </a:r>
            <a:r>
              <a:rPr lang="en-US" dirty="0" smtClean="0">
                <a:solidFill>
                  <a:schemeClr val="accent1"/>
                </a:solidFill>
              </a:rPr>
              <a:t>(y)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114800"/>
            <a:ext cx="82296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|F-F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msy10"/>
                <a:cs typeface="+mn-cs"/>
              </a:rPr>
              <a:t>·</a:t>
            </a:r>
            <a:r>
              <a:rPr kumimoji="0" lang="en-US" sz="3200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+mn-cs"/>
              </a:rPr>
              <a:t>1</a:t>
            </a:r>
            <a:r>
              <a:rPr kumimoji="0" lang="en-US" sz="3200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3200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msy10"/>
                <a:cs typeface="+mn-cs"/>
              </a:rPr>
              <a:t>·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E[|</a:t>
            </a:r>
            <a:r>
              <a:rPr lang="en-US" sz="3200" dirty="0" smtClean="0">
                <a:solidFill>
                  <a:schemeClr val="accent1"/>
                </a:solidFill>
                <a:latin typeface="Calibri"/>
                <a:cs typeface="+mn-cs"/>
              </a:rPr>
              <a:t>margin</a:t>
            </a:r>
            <a:r>
              <a:rPr kumimoji="0" lang="en-US" sz="3200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3200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+mn-cs"/>
              </a:rPr>
              <a:t>Proof: </a:t>
            </a:r>
            <a:r>
              <a:rPr lang="en-US" sz="3200" dirty="0" smtClean="0">
                <a:latin typeface="+mn-lt"/>
                <a:cs typeface="+mn-cs"/>
              </a:rPr>
              <a:t>Via </a:t>
            </a:r>
            <a:r>
              <a:rPr lang="en-US" sz="3200" dirty="0" err="1" smtClean="0">
                <a:latin typeface="+mn-lt"/>
                <a:cs typeface="+mn-cs"/>
              </a:rPr>
              <a:t>Hermite</a:t>
            </a:r>
            <a:r>
              <a:rPr lang="en-US" sz="3200" dirty="0" smtClean="0">
                <a:latin typeface="+mn-lt"/>
                <a:cs typeface="+mn-cs"/>
              </a:rPr>
              <a:t> analysis.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 rot="19744901">
            <a:off x="5536329" y="4725992"/>
            <a:ext cx="3276600" cy="1100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0" y="4724400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5000" y="6019800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5410200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410200" y="1447800"/>
            <a:ext cx="3048000" cy="1295400"/>
          </a:xfrm>
          <a:prstGeom prst="wedgeRoundRectCallout">
            <a:avLst>
              <a:gd name="adj1" fmla="val -58460"/>
              <a:gd name="adj2" fmla="val 5651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Equation depends on three variables!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1"/>
            <a:ext cx="91440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Decompose into</a:t>
            </a:r>
            <a:r>
              <a:rPr lang="en-US" dirty="0" smtClean="0">
                <a:solidFill>
                  <a:schemeClr val="accent2"/>
                </a:solidFill>
              </a:rPr>
              <a:t> linear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3"/>
                </a:solidFill>
              </a:rPr>
              <a:t> non-linear </a:t>
            </a:r>
            <a:r>
              <a:rPr lang="en-US" dirty="0" smtClean="0"/>
              <a:t>part:</a:t>
            </a:r>
          </a:p>
          <a:p>
            <a:pPr>
              <a:buNone/>
            </a:pPr>
            <a:r>
              <a:rPr lang="en-US" dirty="0" err="1" smtClean="0"/>
              <a:t>E</a:t>
            </a:r>
            <a:r>
              <a:rPr lang="en-US" baseline="-25000" dirty="0" err="1" smtClean="0"/>
              <a:t>x</a:t>
            </a:r>
            <a:r>
              <a:rPr lang="en-US" dirty="0" err="1" smtClean="0"/>
              <a:t>|F</a:t>
            </a:r>
            <a:r>
              <a:rPr lang="en-US" dirty="0" smtClean="0"/>
              <a:t>(x)-F(x’)|</a:t>
            </a:r>
            <a:r>
              <a:rPr lang="en-US" baseline="55000" dirty="0" smtClean="0"/>
              <a:t>2</a:t>
            </a:r>
            <a:r>
              <a:rPr lang="en-US" dirty="0" smtClean="0"/>
              <a:t> = E</a:t>
            </a:r>
            <a:r>
              <a:rPr lang="en-US" baseline="-25000" dirty="0" smtClean="0"/>
              <a:t>x</a:t>
            </a:r>
            <a:r>
              <a:rPr lang="en-US" dirty="0" smtClean="0">
                <a:solidFill>
                  <a:schemeClr val="accent2"/>
                </a:solidFill>
              </a:rPr>
              <a:t>|F</a:t>
            </a:r>
            <a:r>
              <a:rPr lang="en-US" baseline="30000" dirty="0" smtClean="0">
                <a:solidFill>
                  <a:schemeClr val="accent2"/>
                </a:solidFill>
                <a:latin typeface="cmsy10"/>
              </a:rPr>
              <a:t>·</a:t>
            </a:r>
            <a:r>
              <a:rPr lang="en-US" baseline="30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(x)-F</a:t>
            </a:r>
            <a:r>
              <a:rPr lang="en-US" baseline="30000" dirty="0" smtClean="0">
                <a:solidFill>
                  <a:schemeClr val="accent2"/>
                </a:solidFill>
                <a:latin typeface="cmsy10"/>
              </a:rPr>
              <a:t>·</a:t>
            </a:r>
            <a:r>
              <a:rPr lang="en-US" baseline="30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(x’)|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x</a:t>
            </a:r>
            <a:r>
              <a:rPr lang="en-US" dirty="0" err="1" smtClean="0">
                <a:solidFill>
                  <a:schemeClr val="accent3"/>
                </a:solidFill>
              </a:rPr>
              <a:t>|</a:t>
            </a:r>
            <a:r>
              <a:rPr lang="en-US" dirty="0" err="1" smtClean="0">
                <a:solidFill>
                  <a:schemeClr val="accent3"/>
                </a:solidFill>
                <a:latin typeface="Calibri"/>
              </a:rPr>
              <a:t>F</a:t>
            </a:r>
            <a:r>
              <a:rPr lang="en-US" baseline="30000" dirty="0" smtClean="0">
                <a:solidFill>
                  <a:schemeClr val="accent3"/>
                </a:solidFill>
                <a:latin typeface="Calibri"/>
              </a:rPr>
              <a:t>&gt;1</a:t>
            </a:r>
            <a:r>
              <a:rPr lang="en-US" dirty="0" smtClean="0">
                <a:solidFill>
                  <a:schemeClr val="accent3"/>
                </a:solidFill>
                <a:latin typeface="Calibri"/>
              </a:rPr>
              <a:t>(x</a:t>
            </a:r>
            <a:r>
              <a:rPr lang="en-US" dirty="0" smtClean="0">
                <a:solidFill>
                  <a:schemeClr val="accent3"/>
                </a:solidFill>
              </a:rPr>
              <a:t>)-</a:t>
            </a:r>
            <a:r>
              <a:rPr lang="en-US" dirty="0" smtClean="0">
                <a:solidFill>
                  <a:schemeClr val="accent3"/>
                </a:solidFill>
                <a:latin typeface="Calibri"/>
              </a:rPr>
              <a:t>F</a:t>
            </a:r>
            <a:r>
              <a:rPr lang="en-US" baseline="30000" dirty="0" smtClean="0">
                <a:solidFill>
                  <a:schemeClr val="accent3"/>
                </a:solidFill>
                <a:latin typeface="Calibri"/>
              </a:rPr>
              <a:t>&gt;1</a:t>
            </a:r>
            <a:r>
              <a:rPr lang="en-US" dirty="0" smtClean="0">
                <a:solidFill>
                  <a:schemeClr val="accent3"/>
                </a:solidFill>
                <a:latin typeface="Calibri"/>
              </a:rPr>
              <a:t>(x</a:t>
            </a:r>
            <a:r>
              <a:rPr lang="en-US" dirty="0" smtClean="0">
                <a:solidFill>
                  <a:schemeClr val="accent3"/>
                </a:solidFill>
              </a:rPr>
              <a:t>’)|</a:t>
            </a:r>
            <a:r>
              <a:rPr lang="en-US" baseline="30000" dirty="0" smtClean="0">
                <a:solidFill>
                  <a:schemeClr val="accent3"/>
                </a:solidFill>
              </a:rPr>
              <a:t>2</a:t>
            </a:r>
            <a:endParaRPr lang="en-US" baseline="30000" dirty="0">
              <a:solidFill>
                <a:schemeClr val="accent3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4000500" y="342900"/>
            <a:ext cx="457200" cy="2971800"/>
          </a:xfrm>
          <a:prstGeom prst="rightBrace">
            <a:avLst>
              <a:gd name="adj1" fmla="val 1303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2057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 junta </a:t>
            </a: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/>
              <a:t> with </a:t>
            </a:r>
            <a:r>
              <a:rPr lang="en-US" sz="2400" dirty="0" err="1" smtClean="0"/>
              <a:t>prob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0.1</a:t>
            </a:r>
            <a:r>
              <a:rPr lang="en-US" sz="2400" dirty="0" smtClean="0"/>
              <a:t> margin</a:t>
            </a:r>
            <a:r>
              <a:rPr lang="en-US" sz="2400" dirty="0" smtClean="0">
                <a:solidFill>
                  <a:schemeClr val="accent1"/>
                </a:solidFill>
                <a:latin typeface="cmsy10"/>
              </a:rPr>
              <a:t>¸</a:t>
            </a:r>
            <a:r>
              <a:rPr lang="en-US" sz="2400" dirty="0" smtClean="0">
                <a:solidFill>
                  <a:schemeClr val="accent1"/>
                </a:solidFill>
              </a:rPr>
              <a:t> 0.1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cs typeface="+mn-cs"/>
                <a:sym typeface="Symbol"/>
              </a:rPr>
              <a:t></a:t>
            </a:r>
            <a:r>
              <a:rPr lang="en-US" sz="2400" dirty="0" smtClean="0">
                <a:solidFill>
                  <a:schemeClr val="accent1"/>
                </a:solidFill>
                <a:latin typeface="Symbol" pitchFamily="18" charset="2"/>
                <a:sym typeface="Symbol"/>
              </a:rPr>
              <a:t>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en-US" sz="2400" dirty="0">
              <a:latin typeface="cmmi10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7277100" y="419100"/>
            <a:ext cx="457200" cy="2819400"/>
          </a:xfrm>
          <a:prstGeom prst="rightBrace">
            <a:avLst>
              <a:gd name="adj1" fmla="val 1303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2057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Linearity test </a:t>
            </a: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|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</a:rPr>
              <a:t>F</a:t>
            </a:r>
            <a:r>
              <a:rPr lang="en-US" sz="2400" baseline="30000" dirty="0" smtClean="0">
                <a:solidFill>
                  <a:schemeClr val="accent1"/>
                </a:solidFill>
                <a:latin typeface="Calibri"/>
              </a:rPr>
              <a:t>&gt;1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</a:rPr>
              <a:t>(x</a:t>
            </a:r>
            <a:r>
              <a:rPr lang="en-US" sz="2400" dirty="0" smtClean="0">
                <a:solidFill>
                  <a:schemeClr val="accent1"/>
                </a:solidFill>
              </a:rPr>
              <a:t>)|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accent1"/>
                </a:solidFill>
              </a:rPr>
              <a:t>0.01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cs typeface="+mn-cs"/>
                <a:sym typeface="Symbol"/>
              </a:rPr>
              <a:t></a:t>
            </a:r>
            <a:r>
              <a:rPr lang="en-US" sz="2400" dirty="0" smtClean="0">
                <a:solidFill>
                  <a:schemeClr val="accent1"/>
                </a:solidFill>
                <a:latin typeface="Symbol" pitchFamily="18" charset="2"/>
                <a:sym typeface="Symbol"/>
              </a:rPr>
              <a:t>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en-US" sz="2400" dirty="0">
              <a:latin typeface="cmmi1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3733800"/>
            <a:ext cx="861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342900" eaLnBrk="0" hangingPunct="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Cancellation problem: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 indent="-342900" eaLnBrk="0" hangingPunct="0">
              <a:spcBef>
                <a:spcPct val="20000"/>
              </a:spcBef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average </a:t>
            </a:r>
            <a:r>
              <a:rPr lang="en-US" sz="3200" dirty="0" smtClean="0">
                <a:solidFill>
                  <a:schemeClr val="accent3"/>
                </a:solidFill>
              </a:rPr>
              <a:t>|</a:t>
            </a:r>
            <a:r>
              <a:rPr lang="en-US" sz="3200" dirty="0" smtClean="0">
                <a:solidFill>
                  <a:schemeClr val="accent3"/>
                </a:solidFill>
                <a:latin typeface="Calibri"/>
              </a:rPr>
              <a:t>F</a:t>
            </a:r>
            <a:r>
              <a:rPr lang="en-US" sz="3200" baseline="30000" dirty="0" smtClean="0">
                <a:solidFill>
                  <a:schemeClr val="accent3"/>
                </a:solidFill>
                <a:latin typeface="Calibri"/>
              </a:rPr>
              <a:t>&gt;1</a:t>
            </a:r>
            <a:r>
              <a:rPr lang="en-US" sz="3200" dirty="0" smtClean="0">
                <a:solidFill>
                  <a:schemeClr val="accent3"/>
                </a:solidFill>
                <a:latin typeface="Calibri"/>
              </a:rPr>
              <a:t>(x</a:t>
            </a:r>
            <a:r>
              <a:rPr lang="en-US" sz="3200" dirty="0" smtClean="0">
                <a:solidFill>
                  <a:schemeClr val="accent3"/>
                </a:solidFill>
              </a:rPr>
              <a:t>)-</a:t>
            </a:r>
            <a:r>
              <a:rPr lang="en-US" sz="3200" dirty="0" smtClean="0">
                <a:solidFill>
                  <a:schemeClr val="accent3"/>
                </a:solidFill>
                <a:latin typeface="Calibri"/>
              </a:rPr>
              <a:t>F</a:t>
            </a:r>
            <a:r>
              <a:rPr lang="en-US" sz="3200" baseline="30000" dirty="0" smtClean="0">
                <a:solidFill>
                  <a:schemeClr val="accent3"/>
                </a:solidFill>
                <a:latin typeface="Calibri"/>
              </a:rPr>
              <a:t>&gt;1</a:t>
            </a:r>
            <a:r>
              <a:rPr lang="en-US" sz="3200" dirty="0" smtClean="0">
                <a:solidFill>
                  <a:schemeClr val="accent3"/>
                </a:solidFill>
                <a:latin typeface="Calibri"/>
              </a:rPr>
              <a:t>(x</a:t>
            </a:r>
            <a:r>
              <a:rPr lang="en-US" sz="3200" dirty="0" smtClean="0">
                <a:solidFill>
                  <a:schemeClr val="accent3"/>
                </a:solidFill>
              </a:rPr>
              <a:t>’)|</a:t>
            </a:r>
            <a:r>
              <a:rPr lang="en-US" sz="3200" dirty="0" smtClean="0">
                <a:solidFill>
                  <a:schemeClr val="accent3"/>
                </a:solidFill>
                <a:latin typeface="cmsy10"/>
              </a:rPr>
              <a:t>·</a:t>
            </a:r>
            <a:r>
              <a:rPr lang="en-US" sz="3200" dirty="0" smtClean="0">
                <a:solidFill>
                  <a:schemeClr val="accent3"/>
                </a:solidFill>
              </a:rPr>
              <a:t>0.01</a:t>
            </a:r>
            <a:r>
              <a:rPr lang="en-US" sz="3200" dirty="0" smtClean="0">
                <a:solidFill>
                  <a:schemeClr val="accent3"/>
                </a:solidFill>
                <a:latin typeface="Calibri"/>
                <a:sym typeface="Symbol"/>
              </a:rPr>
              <a:t></a:t>
            </a:r>
            <a:r>
              <a:rPr lang="en-US" sz="3200" dirty="0" smtClean="0">
                <a:solidFill>
                  <a:schemeClr val="accent3"/>
                </a:solidFill>
                <a:latin typeface="Symbol" pitchFamily="18" charset="2"/>
                <a:sym typeface="Symbol"/>
              </a:rPr>
              <a:t>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but it can be much larger when </a:t>
            </a:r>
            <a:r>
              <a:rPr lang="en-US" sz="3200" dirty="0" smtClean="0">
                <a:solidFill>
                  <a:schemeClr val="accent2"/>
                </a:solidFill>
              </a:rPr>
              <a:t>|F</a:t>
            </a:r>
            <a:r>
              <a:rPr lang="en-US" sz="3200" baseline="30000" dirty="0" smtClean="0">
                <a:solidFill>
                  <a:schemeClr val="accent2"/>
                </a:solidFill>
                <a:latin typeface="cmsy10"/>
              </a:rPr>
              <a:t>·</a:t>
            </a:r>
            <a:r>
              <a:rPr lang="en-US" sz="3200" baseline="30000" dirty="0" smtClean="0">
                <a:solidFill>
                  <a:schemeClr val="accent2"/>
                </a:solidFill>
              </a:rPr>
              <a:t>1</a:t>
            </a:r>
            <a:r>
              <a:rPr lang="en-US" sz="3200" dirty="0" smtClean="0">
                <a:solidFill>
                  <a:schemeClr val="accent2"/>
                </a:solidFill>
              </a:rPr>
              <a:t>(x)-F</a:t>
            </a:r>
            <a:r>
              <a:rPr lang="en-US" sz="3200" baseline="30000" dirty="0" smtClean="0">
                <a:solidFill>
                  <a:schemeClr val="accent2"/>
                </a:solidFill>
                <a:latin typeface="cmsy10"/>
              </a:rPr>
              <a:t>·</a:t>
            </a:r>
            <a:r>
              <a:rPr lang="en-US" sz="3200" baseline="30000" dirty="0" smtClean="0">
                <a:solidFill>
                  <a:schemeClr val="accent2"/>
                </a:solidFill>
              </a:rPr>
              <a:t>1</a:t>
            </a:r>
            <a:r>
              <a:rPr lang="en-US" sz="3200" dirty="0" smtClean="0">
                <a:solidFill>
                  <a:schemeClr val="accent2"/>
                </a:solidFill>
              </a:rPr>
              <a:t>(x’)|</a:t>
            </a:r>
            <a:r>
              <a:rPr lang="en-US" sz="3200" baseline="30000" dirty="0" smtClean="0"/>
              <a:t> 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large and cancel </a:t>
            </a:r>
            <a:r>
              <a:rPr lang="en-US" sz="3200" dirty="0" smtClean="0">
                <a:solidFill>
                  <a:schemeClr val="accent2"/>
                </a:solidFill>
              </a:rPr>
              <a:t>|F</a:t>
            </a:r>
            <a:r>
              <a:rPr lang="en-US" sz="3200" baseline="30000" dirty="0" smtClean="0">
                <a:solidFill>
                  <a:schemeClr val="accent2"/>
                </a:solidFill>
                <a:latin typeface="cmsy10"/>
              </a:rPr>
              <a:t>·</a:t>
            </a:r>
            <a:r>
              <a:rPr lang="en-US" sz="3200" baseline="30000" dirty="0" smtClean="0">
                <a:solidFill>
                  <a:schemeClr val="accent2"/>
                </a:solidFill>
              </a:rPr>
              <a:t>1</a:t>
            </a:r>
            <a:r>
              <a:rPr lang="en-US" sz="3200" dirty="0" smtClean="0">
                <a:solidFill>
                  <a:schemeClr val="accent2"/>
                </a:solidFill>
              </a:rPr>
              <a:t>(x)-F</a:t>
            </a:r>
            <a:r>
              <a:rPr lang="en-US" sz="3200" baseline="30000" dirty="0" smtClean="0">
                <a:solidFill>
                  <a:schemeClr val="accent2"/>
                </a:solidFill>
                <a:latin typeface="cmsy10"/>
              </a:rPr>
              <a:t>·</a:t>
            </a:r>
            <a:r>
              <a:rPr lang="en-US" sz="3200" baseline="30000" dirty="0" smtClean="0">
                <a:solidFill>
                  <a:schemeClr val="accent2"/>
                </a:solidFill>
              </a:rPr>
              <a:t>1</a:t>
            </a:r>
            <a:r>
              <a:rPr lang="en-US" sz="3200" dirty="0" smtClean="0">
                <a:solidFill>
                  <a:schemeClr val="accent2"/>
                </a:solidFill>
              </a:rPr>
              <a:t>(x’)|</a:t>
            </a:r>
            <a:r>
              <a:rPr lang="en-US" sz="3200" baseline="30000" dirty="0" smtClean="0"/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/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219200"/>
            <a:ext cx="8458200" cy="2057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Cancelations Don’t Arise!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coordinate-wise perturbation </a:t>
            </a:r>
            <a:r>
              <a:rPr lang="en-US" sz="2800" b="1" dirty="0" err="1" smtClean="0">
                <a:solidFill>
                  <a:srgbClr val="00B050"/>
                </a:solidFill>
              </a:rPr>
              <a:t>x</a:t>
            </a:r>
            <a:r>
              <a:rPr lang="en-US" sz="2800" b="1" dirty="0" err="1" smtClean="0">
                <a:solidFill>
                  <a:srgbClr val="00B050"/>
                </a:solidFill>
                <a:latin typeface="cmsy10"/>
              </a:rPr>
              <a:t>»</a:t>
            </a:r>
            <a:r>
              <a:rPr lang="en-US" sz="2800" b="1" baseline="-25000" dirty="0" err="1" smtClean="0">
                <a:solidFill>
                  <a:srgbClr val="00B050"/>
                </a:solidFill>
              </a:rPr>
              <a:t>c</a:t>
            </a:r>
            <a:r>
              <a:rPr lang="en-US" sz="2800" b="1" dirty="0" err="1" smtClean="0">
                <a:solidFill>
                  <a:srgbClr val="00B050"/>
                </a:solidFill>
              </a:rPr>
              <a:t>x</a:t>
            </a:r>
            <a:r>
              <a:rPr lang="en-US" sz="2800" b="1" dirty="0" smtClean="0">
                <a:solidFill>
                  <a:srgbClr val="00B050"/>
                </a:solidFill>
              </a:rPr>
              <a:t>’: </a:t>
            </a:r>
            <a:r>
              <a:rPr lang="en-US" sz="2800" dirty="0" smtClean="0">
                <a:solidFill>
                  <a:schemeClr val="accent1"/>
                </a:solidFill>
              </a:rPr>
              <a:t>x’ </a:t>
            </a:r>
            <a:r>
              <a:rPr lang="en-US" sz="2800" dirty="0" smtClean="0"/>
              <a:t>is obtained from </a:t>
            </a:r>
            <a:r>
              <a:rPr lang="en-US" sz="2800" dirty="0" smtClean="0">
                <a:solidFill>
                  <a:schemeClr val="accent1"/>
                </a:solidFill>
              </a:rPr>
              <a:t>x</a:t>
            </a:r>
            <a:r>
              <a:rPr lang="en-US" sz="2800" dirty="0" smtClean="0"/>
              <a:t> by re-sampling each coordinate with </a:t>
            </a:r>
            <a:r>
              <a:rPr lang="en-US" sz="2800" dirty="0" err="1" smtClean="0"/>
              <a:t>prob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random perturbation </a:t>
            </a:r>
            <a:r>
              <a:rPr lang="en-US" sz="2800" b="1" dirty="0" err="1" smtClean="0">
                <a:solidFill>
                  <a:srgbClr val="00B050"/>
                </a:solidFill>
              </a:rPr>
              <a:t>x</a:t>
            </a:r>
            <a:r>
              <a:rPr lang="en-US" sz="2800" b="1" dirty="0" err="1" smtClean="0">
                <a:solidFill>
                  <a:srgbClr val="00B050"/>
                </a:solidFill>
                <a:latin typeface="cmsy10"/>
              </a:rPr>
              <a:t>»</a:t>
            </a:r>
            <a:r>
              <a:rPr lang="en-US" sz="2800" b="1" baseline="-25000" dirty="0" err="1" smtClean="0">
                <a:solidFill>
                  <a:srgbClr val="00B050"/>
                </a:solidFill>
              </a:rPr>
              <a:t>r</a:t>
            </a:r>
            <a:r>
              <a:rPr lang="en-US" sz="2800" b="1" dirty="0" err="1" smtClean="0">
                <a:solidFill>
                  <a:srgbClr val="00B050"/>
                </a:solidFill>
              </a:rPr>
              <a:t>x</a:t>
            </a:r>
            <a:r>
              <a:rPr lang="en-US" sz="2800" b="1" dirty="0" smtClean="0">
                <a:solidFill>
                  <a:srgbClr val="00B050"/>
                </a:solidFill>
              </a:rPr>
              <a:t>’: </a:t>
            </a:r>
            <a:r>
              <a:rPr lang="en-US" sz="2800" dirty="0" smtClean="0">
                <a:solidFill>
                  <a:schemeClr val="accent1"/>
                </a:solidFill>
              </a:rPr>
              <a:t>x’ </a:t>
            </a:r>
            <a:r>
              <a:rPr lang="en-US" sz="2800" dirty="0" smtClean="0">
                <a:solidFill>
                  <a:prstClr val="black"/>
                </a:solidFill>
              </a:rPr>
              <a:t>is obtained from </a:t>
            </a:r>
            <a:r>
              <a:rPr lang="en-US" sz="2800" dirty="0" smtClean="0">
                <a:solidFill>
                  <a:schemeClr val="accent1"/>
                </a:solidFill>
              </a:rPr>
              <a:t>x</a:t>
            </a:r>
            <a:r>
              <a:rPr lang="en-US" sz="2800" dirty="0" smtClean="0">
                <a:solidFill>
                  <a:prstClr val="black"/>
                </a:solidFill>
              </a:rPr>
              <a:t> as </a:t>
            </a:r>
            <a:r>
              <a:rPr lang="en-US" sz="2800" dirty="0" err="1" smtClean="0">
                <a:solidFill>
                  <a:schemeClr val="accent1"/>
                </a:solidFill>
              </a:rPr>
              <a:t>px+qy</a:t>
            </a:r>
            <a:r>
              <a:rPr lang="en-US" sz="2800" dirty="0" smtClean="0">
                <a:solidFill>
                  <a:prstClr val="black"/>
                </a:solidFill>
              </a:rPr>
              <a:t> for </a:t>
            </a:r>
            <a:r>
              <a:rPr lang="en-US" sz="2800" dirty="0" smtClean="0">
                <a:solidFill>
                  <a:schemeClr val="accent1"/>
                </a:solidFill>
              </a:rPr>
              <a:t>p=(1-</a:t>
            </a:r>
            <a:r>
              <a:rPr lang="en-US" sz="2800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smtClean="0">
                <a:solidFill>
                  <a:schemeClr val="accent1"/>
                </a:solidFill>
              </a:rPr>
              <a:t>p</a:t>
            </a:r>
            <a:r>
              <a:rPr lang="en-US" sz="2800" baseline="30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+q</a:t>
            </a:r>
            <a:r>
              <a:rPr lang="en-US" sz="2800" baseline="30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=1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smtClean="0">
                <a:solidFill>
                  <a:schemeClr val="accent1"/>
                </a:solidFill>
              </a:rPr>
              <a:t>q=</a:t>
            </a:r>
            <a:r>
              <a:rPr lang="en-US" sz="2800" dirty="0" smtClean="0">
                <a:solidFill>
                  <a:schemeClr val="accent1"/>
                </a:solidFill>
                <a:sym typeface="Symbol"/>
              </a:rPr>
              <a:t>()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.</a:t>
            </a:r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Cancelation:</a:t>
            </a:r>
            <a:endParaRPr lang="en-US" dirty="0" smtClean="0"/>
          </a:p>
          <a:p>
            <a:pPr algn="ctr">
              <a:buNone/>
            </a:pPr>
            <a:r>
              <a:rPr lang="en-US" b="1" dirty="0" err="1" smtClean="0"/>
              <a:t>P</a:t>
            </a:r>
            <a:r>
              <a:rPr lang="en-US" b="1" baseline="-25000" dirty="0" err="1" smtClean="0"/>
              <a:t>x</a:t>
            </a:r>
            <a:r>
              <a:rPr lang="en-US" b="1" baseline="-25000" dirty="0" smtClean="0"/>
              <a:t> </a:t>
            </a:r>
            <a:r>
              <a:rPr lang="en-US" b="1" baseline="-25000" dirty="0" smtClean="0">
                <a:latin typeface="cmsy10"/>
              </a:rPr>
              <a:t>»</a:t>
            </a:r>
            <a:r>
              <a:rPr lang="en-US" b="1" baseline="-40000" dirty="0" smtClean="0"/>
              <a:t>c </a:t>
            </a:r>
            <a:r>
              <a:rPr lang="en-US" b="1" baseline="-25000" dirty="0" smtClean="0"/>
              <a:t>x’</a:t>
            </a:r>
            <a:r>
              <a:rPr lang="en-US" dirty="0" smtClean="0"/>
              <a:t>[</a:t>
            </a:r>
            <a:r>
              <a:rPr lang="en-US" dirty="0" smtClean="0">
                <a:solidFill>
                  <a:srgbClr val="00B050"/>
                </a:solidFill>
              </a:rPr>
              <a:t>|F</a:t>
            </a:r>
            <a:r>
              <a:rPr lang="en-US" baseline="30000" dirty="0" smtClean="0">
                <a:solidFill>
                  <a:srgbClr val="00B050"/>
                </a:solidFill>
              </a:rPr>
              <a:t>&gt;1</a:t>
            </a:r>
            <a:r>
              <a:rPr lang="en-US" dirty="0" smtClean="0">
                <a:solidFill>
                  <a:srgbClr val="00B050"/>
                </a:solidFill>
              </a:rPr>
              <a:t>(x)-F</a:t>
            </a:r>
            <a:r>
              <a:rPr lang="en-US" baseline="30000" dirty="0" smtClean="0">
                <a:solidFill>
                  <a:srgbClr val="00B050"/>
                </a:solidFill>
              </a:rPr>
              <a:t>&gt;1</a:t>
            </a:r>
            <a:r>
              <a:rPr lang="en-US" dirty="0" smtClean="0">
                <a:solidFill>
                  <a:srgbClr val="00B050"/>
                </a:solidFill>
              </a:rPr>
              <a:t>(x’)|</a:t>
            </a:r>
            <a:r>
              <a:rPr lang="en-US" baseline="30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00B050"/>
                </a:solidFill>
              </a:rPr>
              <a:t> 0.1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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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]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 ¸</a:t>
            </a:r>
            <a:r>
              <a:rPr lang="en-US" dirty="0" smtClean="0">
                <a:solidFill>
                  <a:srgbClr val="00B050"/>
                </a:solidFill>
              </a:rPr>
              <a:t> 0.1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By linearity testing:</a:t>
            </a:r>
            <a:endParaRPr lang="en-US" dirty="0" smtClean="0">
              <a:solidFill>
                <a:prstClr val="black"/>
              </a:solidFill>
            </a:endParaRPr>
          </a:p>
          <a:p>
            <a:pPr algn="ctr">
              <a:buNone/>
            </a:pPr>
            <a:r>
              <a:rPr lang="en-US" b="1" dirty="0" err="1" smtClean="0"/>
              <a:t>P</a:t>
            </a:r>
            <a:r>
              <a:rPr lang="en-US" b="1" baseline="-25000" dirty="0" err="1" smtClean="0"/>
              <a:t>x</a:t>
            </a:r>
            <a:r>
              <a:rPr lang="en-US" b="1" baseline="-25000" dirty="0" smtClean="0"/>
              <a:t> </a:t>
            </a:r>
            <a:r>
              <a:rPr lang="en-US" b="1" baseline="-25000" dirty="0" smtClean="0">
                <a:latin typeface="cmsy10"/>
              </a:rPr>
              <a:t>»</a:t>
            </a:r>
            <a:r>
              <a:rPr lang="en-US" b="1" baseline="-40000" dirty="0" smtClean="0"/>
              <a:t>r </a:t>
            </a:r>
            <a:r>
              <a:rPr lang="en-US" b="1" baseline="-25000" dirty="0" smtClean="0"/>
              <a:t>x’</a:t>
            </a:r>
            <a:r>
              <a:rPr lang="en-US" dirty="0" smtClean="0"/>
              <a:t>[</a:t>
            </a:r>
            <a:r>
              <a:rPr lang="en-US" dirty="0" smtClean="0">
                <a:solidFill>
                  <a:srgbClr val="00B050"/>
                </a:solidFill>
              </a:rPr>
              <a:t>|F</a:t>
            </a:r>
            <a:r>
              <a:rPr lang="en-US" baseline="30000" dirty="0" smtClean="0">
                <a:solidFill>
                  <a:srgbClr val="00B050"/>
                </a:solidFill>
              </a:rPr>
              <a:t>&gt;1</a:t>
            </a:r>
            <a:r>
              <a:rPr lang="en-US" dirty="0" smtClean="0">
                <a:solidFill>
                  <a:srgbClr val="00B050"/>
                </a:solidFill>
              </a:rPr>
              <a:t>(x)-F</a:t>
            </a:r>
            <a:r>
              <a:rPr lang="en-US" baseline="30000" dirty="0" smtClean="0">
                <a:solidFill>
                  <a:srgbClr val="00B050"/>
                </a:solidFill>
              </a:rPr>
              <a:t>&gt;1</a:t>
            </a:r>
            <a:r>
              <a:rPr lang="en-US" dirty="0" smtClean="0">
                <a:solidFill>
                  <a:srgbClr val="00B050"/>
                </a:solidFill>
              </a:rPr>
              <a:t>(x’)|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00B050"/>
                </a:solidFill>
              </a:rPr>
              <a:t>0.01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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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]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00B050"/>
                </a:solidFill>
              </a:rPr>
              <a:t> 0.99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We’ll show that they cannot co-exist!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219200"/>
            <a:ext cx="8458200" cy="2057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Cancelations Don’t Arise!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coordinate-wise perturbation </a:t>
            </a:r>
            <a:r>
              <a:rPr lang="en-US" sz="2800" b="1" dirty="0" err="1" smtClean="0">
                <a:solidFill>
                  <a:srgbClr val="00B050"/>
                </a:solidFill>
              </a:rPr>
              <a:t>x</a:t>
            </a:r>
            <a:r>
              <a:rPr lang="en-US" sz="2800" b="1" dirty="0" err="1" smtClean="0">
                <a:solidFill>
                  <a:srgbClr val="00B050"/>
                </a:solidFill>
                <a:latin typeface="cmsy10"/>
              </a:rPr>
              <a:t>»</a:t>
            </a:r>
            <a:r>
              <a:rPr lang="en-US" sz="2800" b="1" baseline="-25000" dirty="0" err="1" smtClean="0">
                <a:solidFill>
                  <a:srgbClr val="00B050"/>
                </a:solidFill>
              </a:rPr>
              <a:t>c</a:t>
            </a:r>
            <a:r>
              <a:rPr lang="en-US" sz="2800" b="1" dirty="0" err="1" smtClean="0">
                <a:solidFill>
                  <a:srgbClr val="00B050"/>
                </a:solidFill>
              </a:rPr>
              <a:t>x</a:t>
            </a:r>
            <a:r>
              <a:rPr lang="en-US" sz="2800" b="1" dirty="0" smtClean="0">
                <a:solidFill>
                  <a:srgbClr val="00B050"/>
                </a:solidFill>
              </a:rPr>
              <a:t>’: </a:t>
            </a:r>
            <a:r>
              <a:rPr lang="en-US" sz="2800" dirty="0" smtClean="0">
                <a:solidFill>
                  <a:schemeClr val="accent1"/>
                </a:solidFill>
              </a:rPr>
              <a:t>x’ </a:t>
            </a:r>
            <a:r>
              <a:rPr lang="en-US" sz="2800" dirty="0" smtClean="0"/>
              <a:t>is obtained from </a:t>
            </a:r>
            <a:r>
              <a:rPr lang="en-US" sz="2800" dirty="0" smtClean="0">
                <a:solidFill>
                  <a:schemeClr val="accent1"/>
                </a:solidFill>
              </a:rPr>
              <a:t>x</a:t>
            </a:r>
            <a:r>
              <a:rPr lang="en-US" sz="2800" dirty="0" smtClean="0"/>
              <a:t> by re-sampling each coordinate with </a:t>
            </a:r>
            <a:r>
              <a:rPr lang="en-US" sz="2800" dirty="0" err="1" smtClean="0"/>
              <a:t>prob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random perturbation </a:t>
            </a:r>
            <a:r>
              <a:rPr lang="en-US" sz="2800" b="1" dirty="0" err="1" smtClean="0">
                <a:solidFill>
                  <a:srgbClr val="00B050"/>
                </a:solidFill>
              </a:rPr>
              <a:t>x</a:t>
            </a:r>
            <a:r>
              <a:rPr lang="en-US" sz="2800" b="1" dirty="0" err="1" smtClean="0">
                <a:solidFill>
                  <a:srgbClr val="00B050"/>
                </a:solidFill>
                <a:latin typeface="cmsy10"/>
              </a:rPr>
              <a:t>»</a:t>
            </a:r>
            <a:r>
              <a:rPr lang="en-US" sz="2800" b="1" baseline="-25000" dirty="0" err="1" smtClean="0">
                <a:solidFill>
                  <a:srgbClr val="00B050"/>
                </a:solidFill>
              </a:rPr>
              <a:t>r</a:t>
            </a:r>
            <a:r>
              <a:rPr lang="en-US" sz="2800" b="1" dirty="0" err="1" smtClean="0">
                <a:solidFill>
                  <a:srgbClr val="00B050"/>
                </a:solidFill>
              </a:rPr>
              <a:t>x</a:t>
            </a:r>
            <a:r>
              <a:rPr lang="en-US" sz="2800" b="1" dirty="0" smtClean="0">
                <a:solidFill>
                  <a:srgbClr val="00B050"/>
                </a:solidFill>
              </a:rPr>
              <a:t>’: </a:t>
            </a:r>
            <a:r>
              <a:rPr lang="en-US" sz="2800" dirty="0" smtClean="0">
                <a:solidFill>
                  <a:schemeClr val="accent1"/>
                </a:solidFill>
              </a:rPr>
              <a:t>x’ </a:t>
            </a:r>
            <a:r>
              <a:rPr lang="en-US" sz="2800" dirty="0" smtClean="0">
                <a:solidFill>
                  <a:prstClr val="black"/>
                </a:solidFill>
              </a:rPr>
              <a:t>is obtained from </a:t>
            </a:r>
            <a:r>
              <a:rPr lang="en-US" sz="2800" dirty="0" smtClean="0">
                <a:solidFill>
                  <a:schemeClr val="accent1"/>
                </a:solidFill>
              </a:rPr>
              <a:t>x</a:t>
            </a:r>
            <a:r>
              <a:rPr lang="en-US" sz="2800" dirty="0" smtClean="0">
                <a:solidFill>
                  <a:prstClr val="black"/>
                </a:solidFill>
              </a:rPr>
              <a:t> as </a:t>
            </a:r>
            <a:r>
              <a:rPr lang="en-US" sz="2800" dirty="0" err="1" smtClean="0">
                <a:solidFill>
                  <a:schemeClr val="accent1"/>
                </a:solidFill>
              </a:rPr>
              <a:t>px+qy</a:t>
            </a:r>
            <a:r>
              <a:rPr lang="en-US" sz="2800" dirty="0" smtClean="0">
                <a:solidFill>
                  <a:prstClr val="black"/>
                </a:solidFill>
              </a:rPr>
              <a:t> for </a:t>
            </a:r>
            <a:r>
              <a:rPr lang="en-US" sz="2800" dirty="0" smtClean="0">
                <a:solidFill>
                  <a:schemeClr val="accent1"/>
                </a:solidFill>
              </a:rPr>
              <a:t>p=(1-</a:t>
            </a:r>
            <a:r>
              <a:rPr lang="en-US" sz="2800" dirty="0" smtClean="0">
                <a:solidFill>
                  <a:schemeClr val="accent1"/>
                </a:solidFill>
                <a:latin typeface="cmmi10"/>
              </a:rPr>
              <a:t>±</a:t>
            </a:r>
            <a:r>
              <a:rPr lang="en-US" sz="2800" dirty="0" smtClean="0">
                <a:solidFill>
                  <a:schemeClr val="accent1"/>
                </a:solidFill>
              </a:rPr>
              <a:t>)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smtClean="0">
                <a:solidFill>
                  <a:schemeClr val="accent1"/>
                </a:solidFill>
              </a:rPr>
              <a:t>p</a:t>
            </a:r>
            <a:r>
              <a:rPr lang="en-US" sz="2800" baseline="30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+q</a:t>
            </a:r>
            <a:r>
              <a:rPr lang="en-US" sz="2800" baseline="30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=1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smtClean="0">
                <a:solidFill>
                  <a:schemeClr val="accent1"/>
                </a:solidFill>
              </a:rPr>
              <a:t>q=</a:t>
            </a:r>
            <a:r>
              <a:rPr lang="en-US" sz="2800" dirty="0" smtClean="0">
                <a:solidFill>
                  <a:schemeClr val="accent1"/>
                </a:solidFill>
                <a:sym typeface="Symbol"/>
              </a:rPr>
              <a:t>()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.</a:t>
            </a:r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Cancelation:</a:t>
            </a:r>
            <a:endParaRPr lang="en-US" dirty="0" smtClean="0"/>
          </a:p>
          <a:p>
            <a:pPr algn="ctr">
              <a:buNone/>
            </a:pPr>
            <a:r>
              <a:rPr lang="en-US" b="1" dirty="0" err="1" smtClean="0"/>
              <a:t>P</a:t>
            </a:r>
            <a:r>
              <a:rPr lang="en-US" b="1" baseline="-25000" dirty="0" err="1" smtClean="0"/>
              <a:t>x</a:t>
            </a:r>
            <a:r>
              <a:rPr lang="en-US" b="1" baseline="-25000" dirty="0" smtClean="0"/>
              <a:t> </a:t>
            </a:r>
            <a:r>
              <a:rPr lang="en-US" b="1" baseline="-25000" dirty="0" smtClean="0">
                <a:latin typeface="cmsy10"/>
              </a:rPr>
              <a:t>»</a:t>
            </a:r>
            <a:r>
              <a:rPr lang="en-US" b="1" baseline="-40000" dirty="0" smtClean="0"/>
              <a:t>c </a:t>
            </a:r>
            <a:r>
              <a:rPr lang="en-US" b="1" baseline="-25000" dirty="0" smtClean="0"/>
              <a:t>x’</a:t>
            </a:r>
            <a:r>
              <a:rPr lang="en-US" dirty="0" smtClean="0"/>
              <a:t>[</a:t>
            </a:r>
            <a:r>
              <a:rPr lang="en-US" dirty="0" smtClean="0">
                <a:solidFill>
                  <a:srgbClr val="00B050"/>
                </a:solidFill>
              </a:rPr>
              <a:t>|F</a:t>
            </a:r>
            <a:r>
              <a:rPr lang="en-US" baseline="30000" dirty="0" smtClean="0">
                <a:solidFill>
                  <a:srgbClr val="00B050"/>
                </a:solidFill>
              </a:rPr>
              <a:t>&gt;1</a:t>
            </a:r>
            <a:r>
              <a:rPr lang="en-US" dirty="0" smtClean="0">
                <a:solidFill>
                  <a:srgbClr val="00B050"/>
                </a:solidFill>
              </a:rPr>
              <a:t>(x)-F</a:t>
            </a:r>
            <a:r>
              <a:rPr lang="en-US" baseline="30000" dirty="0" smtClean="0">
                <a:solidFill>
                  <a:srgbClr val="00B050"/>
                </a:solidFill>
              </a:rPr>
              <a:t>&gt;1</a:t>
            </a:r>
            <a:r>
              <a:rPr lang="en-US" dirty="0" smtClean="0">
                <a:solidFill>
                  <a:srgbClr val="00B050"/>
                </a:solidFill>
              </a:rPr>
              <a:t>(x’)|</a:t>
            </a:r>
            <a:r>
              <a:rPr lang="en-US" baseline="30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00B050"/>
                </a:solidFill>
              </a:rPr>
              <a:t> 0.1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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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]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 ¸</a:t>
            </a:r>
            <a:r>
              <a:rPr lang="en-US" dirty="0" smtClean="0">
                <a:solidFill>
                  <a:srgbClr val="00B050"/>
                </a:solidFill>
              </a:rPr>
              <a:t> 0.1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By linearity testing:</a:t>
            </a:r>
            <a:endParaRPr lang="en-US" dirty="0" smtClean="0">
              <a:solidFill>
                <a:prstClr val="black"/>
              </a:solidFill>
            </a:endParaRPr>
          </a:p>
          <a:p>
            <a:pPr algn="ctr">
              <a:buNone/>
            </a:pPr>
            <a:r>
              <a:rPr lang="en-US" b="1" dirty="0" err="1" smtClean="0"/>
              <a:t>P</a:t>
            </a:r>
            <a:r>
              <a:rPr lang="en-US" b="1" baseline="-25000" dirty="0" err="1" smtClean="0"/>
              <a:t>x</a:t>
            </a:r>
            <a:r>
              <a:rPr lang="en-US" b="1" baseline="-25000" dirty="0" smtClean="0"/>
              <a:t> </a:t>
            </a:r>
            <a:r>
              <a:rPr lang="en-US" b="1" baseline="-25000" dirty="0" smtClean="0">
                <a:latin typeface="cmsy10"/>
              </a:rPr>
              <a:t>»</a:t>
            </a:r>
            <a:r>
              <a:rPr lang="en-US" b="1" baseline="-40000" dirty="0" smtClean="0"/>
              <a:t>r </a:t>
            </a:r>
            <a:r>
              <a:rPr lang="en-US" b="1" baseline="-25000" dirty="0" smtClean="0"/>
              <a:t>x’</a:t>
            </a:r>
            <a:r>
              <a:rPr lang="en-US" dirty="0" smtClean="0"/>
              <a:t>[</a:t>
            </a:r>
            <a:r>
              <a:rPr lang="en-US" dirty="0" smtClean="0">
                <a:solidFill>
                  <a:srgbClr val="00B050"/>
                </a:solidFill>
              </a:rPr>
              <a:t>|F</a:t>
            </a:r>
            <a:r>
              <a:rPr lang="en-US" baseline="30000" dirty="0" smtClean="0">
                <a:solidFill>
                  <a:srgbClr val="00B050"/>
                </a:solidFill>
              </a:rPr>
              <a:t>&gt;1</a:t>
            </a:r>
            <a:r>
              <a:rPr lang="en-US" dirty="0" smtClean="0">
                <a:solidFill>
                  <a:srgbClr val="00B050"/>
                </a:solidFill>
              </a:rPr>
              <a:t>(x)-F</a:t>
            </a:r>
            <a:r>
              <a:rPr lang="en-US" baseline="30000" dirty="0" smtClean="0">
                <a:solidFill>
                  <a:srgbClr val="00B050"/>
                </a:solidFill>
              </a:rPr>
              <a:t>&gt;1</a:t>
            </a:r>
            <a:r>
              <a:rPr lang="en-US" dirty="0" smtClean="0">
                <a:solidFill>
                  <a:srgbClr val="00B050"/>
                </a:solidFill>
              </a:rPr>
              <a:t>(x’)|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·</a:t>
            </a:r>
            <a:r>
              <a:rPr lang="en-US" dirty="0" smtClean="0">
                <a:solidFill>
                  <a:srgbClr val="00B050"/>
                </a:solidFill>
              </a:rPr>
              <a:t>0.01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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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]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00B050"/>
                </a:solidFill>
              </a:rPr>
              <a:t> 0.99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We’ll show that they cannot co-exist!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Claim: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For any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mbol"/>
                <a:ea typeface="+mn-ea"/>
                <a:cs typeface="+mn-cs"/>
                <a:sym typeface="Symbol"/>
              </a:rPr>
              <a:t>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»</a:t>
            </a:r>
            <a:r>
              <a:rPr kumimoji="0" lang="en-US" sz="3200" b="0" i="0" u="none" strike="noStrike" kern="1200" cap="none" spc="0" normalizeH="0" baseline="-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x’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|G(x)-G(x’)|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»</a:t>
            </a:r>
            <a:r>
              <a:rPr kumimoji="0" lang="en-US" sz="3200" b="0" i="0" u="none" strike="noStrike" kern="1200" cap="none" spc="0" normalizeH="0" baseline="-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x’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(x)-G(x’)|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743200"/>
            <a:ext cx="822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5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Corollary: </a:t>
            </a:r>
            <a:r>
              <a:rPr lang="en-US" sz="3200" noProof="0" dirty="0" smtClean="0">
                <a:solidFill>
                  <a:prstClr val="black"/>
                </a:solidFill>
                <a:latin typeface="+mn-lt"/>
              </a:rPr>
              <a:t>Cannot co-exist, </a:t>
            </a:r>
            <a:r>
              <a:rPr lang="en-US" sz="3200" b="1" noProof="0" dirty="0" smtClean="0">
                <a:solidFill>
                  <a:prstClr val="black"/>
                </a:solidFill>
                <a:latin typeface="+mn-lt"/>
              </a:rPr>
              <a:t>if </a:t>
            </a:r>
            <a:r>
              <a:rPr lang="en-US" sz="3200" b="1" dirty="0" smtClean="0">
                <a:solidFill>
                  <a:srgbClr val="00B050"/>
                </a:solidFill>
                <a:latin typeface="+mn-lt"/>
              </a:rPr>
              <a:t>F</a:t>
            </a:r>
            <a:r>
              <a:rPr lang="en-US" sz="3200" b="1" baseline="30000" dirty="0" smtClean="0">
                <a:solidFill>
                  <a:srgbClr val="00B050"/>
                </a:solidFill>
              </a:rPr>
              <a:t>&gt;1</a:t>
            </a:r>
            <a:r>
              <a:rPr lang="en-US" sz="3200" b="1" i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+mn-lt"/>
              </a:rPr>
              <a:t>were </a:t>
            </a:r>
            <a:r>
              <a:rPr lang="en-US" sz="3200" b="1" i="1" dirty="0" smtClean="0">
                <a:solidFill>
                  <a:prstClr val="black"/>
                </a:solidFill>
                <a:latin typeface="+mn-lt"/>
              </a:rPr>
              <a:t>Boolean</a:t>
            </a:r>
            <a:r>
              <a:rPr lang="en-US" sz="3200" i="1" dirty="0" smtClean="0">
                <a:solidFill>
                  <a:prstClr val="black"/>
                </a:solidFill>
                <a:latin typeface="+mn-lt"/>
              </a:rPr>
              <a:t>.</a:t>
            </a:r>
            <a:r>
              <a:rPr lang="en-US" sz="3200" noProof="0" dirty="0" smtClean="0">
                <a:solidFill>
                  <a:prstClr val="black"/>
                </a:solidFill>
                <a:latin typeface="+mn-lt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2775E-6 L 0.15 0.19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5607E-6 L 0.1375 0.260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/>
      <p:bldP spid="3" grpId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Lemma: Can </a:t>
            </a:r>
            <a:r>
              <a:rPr lang="en-US" dirty="0" smtClean="0">
                <a:solidFill>
                  <a:schemeClr val="accent2"/>
                </a:solidFill>
              </a:rPr>
              <a:t>Round</a:t>
            </a:r>
            <a:r>
              <a:rPr lang="en-US" dirty="0" smtClean="0"/>
              <a:t> F</a:t>
            </a:r>
            <a:r>
              <a:rPr lang="en-US" baseline="30000" dirty="0" smtClean="0"/>
              <a:t>&gt;1</a:t>
            </a:r>
            <a:r>
              <a:rPr lang="en-US" dirty="0" smtClean="0"/>
              <a:t> to Boolean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  <a:ln>
            <a:solidFill>
              <a:schemeClr val="tx1"/>
            </a:solidFill>
          </a:ln>
        </p:spPr>
        <p:txBody>
          <a:bodyPr/>
          <a:lstStyle/>
          <a:p>
            <a:pPr marL="0">
              <a:spcBef>
                <a:spcPts val="500"/>
              </a:spcBef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Main Lemma:</a:t>
            </a:r>
            <a:r>
              <a:rPr lang="en-US" dirty="0" smtClean="0">
                <a:solidFill>
                  <a:schemeClr val="accent4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</a:rPr>
              <a:t>If for </a:t>
            </a:r>
            <a:r>
              <a:rPr lang="en-US" dirty="0" smtClean="0">
                <a:solidFill>
                  <a:schemeClr val="accent1"/>
                </a:solidFill>
              </a:rPr>
              <a:t>H: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baseline="30000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dirty="0" smtClean="0"/>
              <a:t>,</a:t>
            </a:r>
          </a:p>
          <a:p>
            <a:pPr marL="0" algn="ctr">
              <a:spcBef>
                <a:spcPts val="500"/>
              </a:spcBef>
              <a:buNone/>
            </a:pPr>
            <a:r>
              <a:rPr lang="en-US" sz="2800" b="1" dirty="0" err="1" smtClean="0">
                <a:solidFill>
                  <a:prstClr val="black"/>
                </a:solidFill>
              </a:rPr>
              <a:t>P</a:t>
            </a:r>
            <a:r>
              <a:rPr lang="en-US" sz="2800" baseline="-25000" dirty="0" err="1" smtClean="0"/>
              <a:t>x</a:t>
            </a:r>
            <a:r>
              <a:rPr lang="en-US" sz="2800" baseline="-25000" dirty="0" smtClean="0"/>
              <a:t> </a:t>
            </a:r>
            <a:r>
              <a:rPr lang="en-US" sz="2800" baseline="-25000" dirty="0" smtClean="0">
                <a:latin typeface="cmsy10"/>
              </a:rPr>
              <a:t>»</a:t>
            </a:r>
            <a:r>
              <a:rPr lang="en-US" sz="2800" baseline="-40000" dirty="0" smtClean="0"/>
              <a:t>c </a:t>
            </a:r>
            <a:r>
              <a:rPr lang="en-US" sz="2800" baseline="-25000" dirty="0" smtClean="0"/>
              <a:t>x’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[</a:t>
            </a:r>
            <a:r>
              <a:rPr lang="en-US" sz="2800" dirty="0" smtClean="0">
                <a:solidFill>
                  <a:srgbClr val="00B050"/>
                </a:solidFill>
              </a:rPr>
              <a:t>|H(x)-H(x’)|</a:t>
            </a:r>
            <a:r>
              <a:rPr lang="en-US" sz="2800" baseline="30000" dirty="0" smtClean="0">
                <a:solidFill>
                  <a:srgbClr val="00B050"/>
                </a:solidFill>
              </a:rPr>
              <a:t>  </a:t>
            </a:r>
            <a:r>
              <a:rPr lang="en-US" sz="2800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cmsy10"/>
              </a:rPr>
              <a:t>¢</a:t>
            </a:r>
            <a:r>
              <a:rPr lang="en-US" sz="2800" dirty="0" smtClean="0">
                <a:solidFill>
                  <a:srgbClr val="00B050"/>
                </a:solidFill>
              </a:rPr>
              <a:t>T</a:t>
            </a:r>
            <a:r>
              <a:rPr lang="en-US" sz="2800" dirty="0" smtClean="0">
                <a:solidFill>
                  <a:prstClr val="black"/>
                </a:solidFill>
              </a:rPr>
              <a:t>] </a:t>
            </a:r>
            <a:r>
              <a:rPr lang="en-US" sz="2800" dirty="0" smtClean="0">
                <a:solidFill>
                  <a:prstClr val="black"/>
                </a:solidFill>
                <a:latin typeface="cmsy10"/>
              </a:rPr>
              <a:t>¸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10</a:t>
            </a:r>
            <a:r>
              <a:rPr lang="en-US" sz="2800" dirty="0" smtClean="0">
                <a:solidFill>
                  <a:schemeClr val="accent1"/>
                </a:solidFill>
                <a:latin typeface="cmmi10"/>
              </a:rPr>
              <a:t>®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</a:p>
          <a:p>
            <a:pPr marL="0" algn="ctr">
              <a:spcBef>
                <a:spcPts val="500"/>
              </a:spcBef>
              <a:buNone/>
            </a:pPr>
            <a:r>
              <a:rPr lang="en-US" sz="2800" b="1" dirty="0" err="1" smtClean="0">
                <a:solidFill>
                  <a:prstClr val="black"/>
                </a:solidFill>
              </a:rPr>
              <a:t>P</a:t>
            </a:r>
            <a:r>
              <a:rPr lang="en-US" sz="2800" baseline="-25000" dirty="0" err="1" smtClean="0"/>
              <a:t>x</a:t>
            </a:r>
            <a:r>
              <a:rPr lang="en-US" sz="2800" baseline="-25000" dirty="0" smtClean="0"/>
              <a:t> </a:t>
            </a:r>
            <a:r>
              <a:rPr lang="en-US" sz="2800" baseline="-25000" dirty="0" smtClean="0">
                <a:latin typeface="cmsy10"/>
              </a:rPr>
              <a:t>»</a:t>
            </a:r>
            <a:r>
              <a:rPr lang="en-US" sz="2800" baseline="-40000" dirty="0" smtClean="0"/>
              <a:t>r </a:t>
            </a:r>
            <a:r>
              <a:rPr lang="en-US" sz="2800" baseline="-25000" dirty="0" smtClean="0"/>
              <a:t>x’</a:t>
            </a:r>
            <a:r>
              <a:rPr lang="en-US" sz="2800" dirty="0" smtClean="0">
                <a:solidFill>
                  <a:prstClr val="black"/>
                </a:solidFill>
              </a:rPr>
              <a:t> [</a:t>
            </a:r>
            <a:r>
              <a:rPr lang="en-US" sz="2800" dirty="0" smtClean="0">
                <a:solidFill>
                  <a:srgbClr val="00B050"/>
                </a:solidFill>
              </a:rPr>
              <a:t>|H(x)-H(x’)|</a:t>
            </a:r>
            <a:r>
              <a:rPr lang="en-US" sz="2800" baseline="30000" dirty="0" smtClean="0">
                <a:solidFill>
                  <a:srgbClr val="00B050"/>
                </a:solidFill>
              </a:rPr>
              <a:t>  </a:t>
            </a:r>
            <a:r>
              <a:rPr lang="en-US" sz="2800" dirty="0" smtClean="0">
                <a:solidFill>
                  <a:srgbClr val="00B050"/>
                </a:solidFill>
                <a:latin typeface="cmsy10"/>
              </a:rPr>
              <a:t>·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T</a:t>
            </a:r>
            <a:r>
              <a:rPr lang="en-US" sz="2800" dirty="0" smtClean="0">
                <a:solidFill>
                  <a:prstClr val="black"/>
                </a:solidFill>
              </a:rPr>
              <a:t>] </a:t>
            </a:r>
            <a:r>
              <a:rPr lang="en-US" sz="2800" dirty="0" smtClean="0">
                <a:solidFill>
                  <a:prstClr val="black"/>
                </a:solidFill>
                <a:latin typeface="cmsy10"/>
              </a:rPr>
              <a:t>¸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1-</a:t>
            </a:r>
            <a:r>
              <a:rPr lang="en-US" sz="2800" dirty="0" smtClean="0">
                <a:solidFill>
                  <a:schemeClr val="accent1"/>
                </a:solidFill>
                <a:latin typeface="cmmi10"/>
              </a:rPr>
              <a:t>®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</a:p>
          <a:p>
            <a:pPr marL="0">
              <a:spcBef>
                <a:spcPts val="500"/>
              </a:spcBef>
              <a:buNone/>
            </a:pPr>
            <a:r>
              <a:rPr lang="en-US" dirty="0" smtClean="0">
                <a:solidFill>
                  <a:prstClr val="black"/>
                </a:solidFill>
              </a:rPr>
              <a:t>Then, there is </a:t>
            </a:r>
            <a:r>
              <a:rPr lang="en-US" b="1" dirty="0" smtClean="0"/>
              <a:t>Boolean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G:</a:t>
            </a:r>
            <a:r>
              <a:rPr lang="en-US" dirty="0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baseline="30000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{1,-1</a:t>
            </a:r>
            <a:r>
              <a:rPr lang="en-US" dirty="0" smtClean="0">
                <a:solidFill>
                  <a:schemeClr val="accent1"/>
                </a:solidFill>
              </a:rPr>
              <a:t>} </a:t>
            </a:r>
            <a:r>
              <a:rPr lang="en-US" dirty="0" smtClean="0">
                <a:solidFill>
                  <a:prstClr val="black"/>
                </a:solidFill>
              </a:rPr>
              <a:t>where </a:t>
            </a:r>
          </a:p>
          <a:p>
            <a:pPr marL="0" algn="ctr">
              <a:spcBef>
                <a:spcPts val="500"/>
              </a:spcBef>
              <a:buNone/>
            </a:pPr>
            <a:r>
              <a:rPr lang="en-US" sz="2800" b="1" dirty="0" err="1" smtClean="0">
                <a:solidFill>
                  <a:prstClr val="black"/>
                </a:solidFill>
              </a:rPr>
              <a:t>P</a:t>
            </a:r>
            <a:r>
              <a:rPr lang="en-US" sz="2800" baseline="-25000" dirty="0" err="1" smtClean="0"/>
              <a:t>x</a:t>
            </a:r>
            <a:r>
              <a:rPr lang="en-US" sz="2800" baseline="-25000" dirty="0" smtClean="0"/>
              <a:t> </a:t>
            </a:r>
            <a:r>
              <a:rPr lang="en-US" sz="2800" baseline="-25000" dirty="0" smtClean="0">
                <a:latin typeface="cmsy10"/>
              </a:rPr>
              <a:t>»</a:t>
            </a:r>
            <a:r>
              <a:rPr lang="en-US" sz="2800" baseline="-40000" dirty="0" smtClean="0"/>
              <a:t>c </a:t>
            </a:r>
            <a:r>
              <a:rPr lang="en-US" sz="2800" baseline="-25000" dirty="0" smtClean="0"/>
              <a:t>x’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[</a:t>
            </a:r>
            <a:r>
              <a:rPr lang="en-US" sz="2800" dirty="0" smtClean="0">
                <a:solidFill>
                  <a:srgbClr val="00B050"/>
                </a:solidFill>
              </a:rPr>
              <a:t>|G(x)-G(x’)|</a:t>
            </a:r>
            <a:r>
              <a:rPr lang="en-US" sz="2800" baseline="300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= 1] </a:t>
            </a:r>
            <a:r>
              <a:rPr lang="en-US" sz="2800" dirty="0" smtClean="0">
                <a:solidFill>
                  <a:prstClr val="black"/>
                </a:solidFill>
                <a:latin typeface="cmsy10"/>
              </a:rPr>
              <a:t>¸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0.01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</a:p>
          <a:p>
            <a:pPr marL="0" algn="ctr">
              <a:spcBef>
                <a:spcPts val="500"/>
              </a:spcBef>
              <a:buNone/>
            </a:pPr>
            <a:r>
              <a:rPr lang="en-US" sz="2800" b="1" dirty="0" err="1" smtClean="0">
                <a:solidFill>
                  <a:prstClr val="black"/>
                </a:solidFill>
              </a:rPr>
              <a:t>P</a:t>
            </a:r>
            <a:r>
              <a:rPr lang="en-US" sz="2800" baseline="-25000" dirty="0" err="1" smtClean="0"/>
              <a:t>x</a:t>
            </a:r>
            <a:r>
              <a:rPr lang="en-US" sz="2800" baseline="-25000" dirty="0" smtClean="0"/>
              <a:t> </a:t>
            </a:r>
            <a:r>
              <a:rPr lang="en-US" sz="2800" baseline="-25000" dirty="0" smtClean="0">
                <a:latin typeface="cmsy10"/>
              </a:rPr>
              <a:t>»</a:t>
            </a:r>
            <a:r>
              <a:rPr lang="en-US" sz="2800" baseline="-40000" dirty="0" smtClean="0"/>
              <a:t>r </a:t>
            </a:r>
            <a:r>
              <a:rPr lang="en-US" sz="2800" baseline="-25000" dirty="0" smtClean="0"/>
              <a:t>x’</a:t>
            </a:r>
            <a:r>
              <a:rPr lang="en-US" sz="2800" dirty="0" smtClean="0">
                <a:solidFill>
                  <a:prstClr val="black"/>
                </a:solidFill>
              </a:rPr>
              <a:t> [</a:t>
            </a:r>
            <a:r>
              <a:rPr lang="en-US" sz="2800" dirty="0" smtClean="0">
                <a:solidFill>
                  <a:srgbClr val="00B050"/>
                </a:solidFill>
              </a:rPr>
              <a:t>|G(x)-G(x’)|</a:t>
            </a:r>
            <a:r>
              <a:rPr lang="en-US" sz="2800" baseline="30000" dirty="0" smtClean="0">
                <a:solidFill>
                  <a:srgbClr val="00B050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>= 0] </a:t>
            </a:r>
            <a:r>
              <a:rPr lang="en-US" sz="2800" dirty="0" smtClean="0">
                <a:solidFill>
                  <a:prstClr val="black"/>
                </a:solidFill>
                <a:latin typeface="cmsy10"/>
              </a:rPr>
              <a:t>¸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1-1/A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105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342900" eaLnBrk="0" hangingPunct="0">
              <a:spcBef>
                <a:spcPts val="50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Proof: </a:t>
            </a:r>
            <a:r>
              <a:rPr lang="en-US" sz="3200" noProof="0" dirty="0" smtClean="0">
                <a:latin typeface="+mn-lt"/>
                <a:cs typeface="+mn-cs"/>
              </a:rPr>
              <a:t>Combinatorial, b</a:t>
            </a:r>
            <a:r>
              <a:rPr lang="en-US" sz="3200" dirty="0" smtClean="0">
                <a:latin typeface="+mn-lt"/>
                <a:cs typeface="+mn-cs"/>
              </a:rPr>
              <a:t>y considering </a:t>
            </a:r>
            <a:r>
              <a:rPr lang="en-US" sz="3200" dirty="0" smtClean="0">
                <a:solidFill>
                  <a:schemeClr val="accent3"/>
                </a:solidFill>
                <a:latin typeface="+mn-lt"/>
                <a:cs typeface="+mn-cs"/>
              </a:rPr>
              <a:t>“perturbation graphs”</a:t>
            </a:r>
            <a:r>
              <a:rPr lang="en-US" sz="3200" dirty="0" smtClean="0">
                <a:latin typeface="+mn-lt"/>
                <a:cs typeface="+mn-cs"/>
              </a:rPr>
              <a:t>, and constructing an appropriate cut.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MAX-LIN(F): </a:t>
            </a:r>
            <a:r>
              <a:rPr lang="en-US" dirty="0" smtClean="0"/>
              <a:t>Given a system of linear equations over a field </a:t>
            </a:r>
            <a:r>
              <a:rPr lang="en-US" dirty="0" smtClean="0">
                <a:solidFill>
                  <a:schemeClr val="accent1"/>
                </a:solidFill>
              </a:rPr>
              <a:t>F</a:t>
            </a:r>
            <a:r>
              <a:rPr lang="en-US" dirty="0" smtClean="0"/>
              <a:t> where </a:t>
            </a:r>
            <a:r>
              <a:rPr lang="en-US" dirty="0" smtClean="0">
                <a:solidFill>
                  <a:schemeClr val="accent1"/>
                </a:solidFill>
              </a:rPr>
              <a:t>(1-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) </a:t>
            </a:r>
            <a:r>
              <a:rPr lang="en-US" dirty="0" smtClean="0">
                <a:sym typeface="Symbol"/>
              </a:rPr>
              <a:t>fraction of the equations can be satisfied: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find an assignment to the variables that satisfies as many of the equations as possible.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3246438"/>
            <a:ext cx="73914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+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12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231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+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37 	 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= b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15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+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12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231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+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37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=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59A56-D374-4664-B071-B267849505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Main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Perturbation graphs:</a:t>
            </a:r>
          </a:p>
          <a:p>
            <a:pPr>
              <a:buNone/>
            </a:pPr>
            <a:endParaRPr lang="en-US" b="1" dirty="0" smtClean="0">
              <a:solidFill>
                <a:schemeClr val="accent3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828799"/>
          <a:ext cx="8534400" cy="259080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44785"/>
                <a:gridCol w="4189615"/>
              </a:tblGrid>
              <a:tr h="259080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kumimoji="0" lang="en-US" sz="28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(</a:t>
                      </a: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Castellar" pitchFamily="18" charset="0"/>
                        </a:rPr>
                        <a:t>R</a:t>
                      </a:r>
                      <a:r>
                        <a:rPr kumimoji="0" lang="en-US" sz="2800" b="0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,E</a:t>
                      </a:r>
                      <a:r>
                        <a:rPr kumimoji="0" lang="en-US" sz="28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x,x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’)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msy1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if:</a:t>
                      </a:r>
                    </a:p>
                    <a:p>
                      <a:pPr marL="36576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|H(x)|,|H(x’)|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msy10"/>
                          <a:ea typeface="+mn-ea"/>
                          <a:cs typeface="+mn-cs"/>
                        </a:rPr>
                        <a:t>·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1/2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36576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|H(x)-H(x’)|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msy10"/>
                          <a:ea typeface="+mn-ea"/>
                          <a:cs typeface="+mn-cs"/>
                        </a:rPr>
                        <a:t>¸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0.1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+mn-cs"/>
                          <a:sym typeface="Symbol"/>
                        </a:rPr>
                        <a:t>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576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Edge weight is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x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msy10"/>
                          <a:ea typeface="+mn-ea"/>
                          <a:cs typeface="+mn-cs"/>
                        </a:rPr>
                        <a:t>»</a:t>
                      </a:r>
                      <a:r>
                        <a:rPr kumimoji="0" lang="en-US" sz="2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x’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kumimoji="0" lang="en-US" sz="28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(</a:t>
                      </a:r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Castellar" pitchFamily="18" charset="0"/>
                        </a:rPr>
                        <a:t>R</a:t>
                      </a:r>
                      <a:r>
                        <a:rPr kumimoji="0" lang="en-US" sz="2800" b="0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,E</a:t>
                      </a:r>
                      <a:r>
                        <a:rPr kumimoji="0" lang="en-US" sz="28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x,x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’)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msy1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if:</a:t>
                      </a:r>
                    </a:p>
                    <a:p>
                      <a:pPr marL="36576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|H(x)|,|H(x’)|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msy10"/>
                          <a:ea typeface="+mn-ea"/>
                          <a:cs typeface="+mn-cs"/>
                        </a:rPr>
                        <a:t>·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1/2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36576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|H(x)-H(x’)|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msy10"/>
                          <a:ea typeface="+mn-ea"/>
                          <a:cs typeface="+mn-cs"/>
                        </a:rPr>
                        <a:t> ·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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+mn-cs"/>
                          <a:sym typeface="Symbol"/>
                        </a:rPr>
                        <a:t>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6576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Edge weight is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x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msy10"/>
                          <a:ea typeface="+mn-ea"/>
                          <a:cs typeface="+mn-cs"/>
                        </a:rPr>
                        <a:t>»</a:t>
                      </a:r>
                      <a:r>
                        <a:rPr kumimoji="0" lang="en-US" sz="2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x’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46482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  <a:cs typeface="+mn-cs"/>
              </a:rPr>
              <a:t>Our task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sz="3200" dirty="0" smtClean="0">
                <a:latin typeface="+mn-lt"/>
                <a:cs typeface="+mn-cs"/>
              </a:rPr>
              <a:t>Find a cut in </a:t>
            </a:r>
            <a:r>
              <a:rPr lang="en-US" sz="3200" dirty="0" err="1" smtClean="0">
                <a:solidFill>
                  <a:schemeClr val="accent1"/>
                </a:solidFill>
                <a:latin typeface="+mn-lt"/>
                <a:cs typeface="+mn-cs"/>
              </a:rPr>
              <a:t>C</a:t>
            </a:r>
            <a:r>
              <a:rPr lang="en-US" sz="3200" dirty="0" err="1" smtClean="0">
                <a:solidFill>
                  <a:schemeClr val="accent1"/>
                </a:solidFill>
                <a:latin typeface="cmsy10"/>
                <a:cs typeface="+mn-cs"/>
              </a:rPr>
              <a:t>µ</a:t>
            </a:r>
            <a:r>
              <a:rPr lang="en-US" sz="3200" dirty="0" err="1" smtClean="0">
                <a:solidFill>
                  <a:schemeClr val="accent1"/>
                </a:solidFill>
                <a:latin typeface="Castellar" pitchFamily="18" charset="0"/>
              </a:rPr>
              <a:t>R</a:t>
            </a:r>
            <a:r>
              <a:rPr lang="en-US" sz="3200" baseline="30000" dirty="0" err="1" smtClean="0">
                <a:solidFill>
                  <a:schemeClr val="accent1"/>
                </a:solidFill>
                <a:latin typeface="Calibri"/>
                <a:cs typeface="+mn-cs"/>
              </a:rPr>
              <a:t>n</a:t>
            </a:r>
            <a:r>
              <a:rPr lang="en-US" sz="3200" dirty="0" smtClean="0">
                <a:latin typeface="+mn-lt"/>
                <a:cs typeface="+mn-cs"/>
              </a:rPr>
              <a:t> that cuts: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>
                <a:solidFill>
                  <a:schemeClr val="accent1"/>
                </a:solidFill>
                <a:latin typeface="Calibri"/>
                <a:cs typeface="+mn-cs"/>
              </a:rPr>
              <a:t>E</a:t>
            </a:r>
            <a:r>
              <a:rPr lang="en-US" sz="3200" baseline="-25000" dirty="0" err="1" smtClean="0">
                <a:solidFill>
                  <a:schemeClr val="accent1"/>
                </a:solidFill>
                <a:latin typeface="Calibri"/>
                <a:cs typeface="+mn-cs"/>
              </a:rPr>
              <a:t>c</a:t>
            </a:r>
            <a:r>
              <a:rPr lang="en-US" sz="3200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en-US" sz="3200" dirty="0" smtClean="0">
                <a:latin typeface="+mn-lt"/>
                <a:cs typeface="+mn-cs"/>
              </a:rPr>
              <a:t>edges of weight </a:t>
            </a:r>
            <a:r>
              <a:rPr lang="en-US" sz="3200" dirty="0" smtClean="0">
                <a:solidFill>
                  <a:schemeClr val="accent1"/>
                </a:solidFill>
                <a:latin typeface="cmsy10"/>
                <a:cs typeface="+mn-cs"/>
              </a:rPr>
              <a:t>¸</a:t>
            </a:r>
            <a:r>
              <a:rPr lang="en-US" sz="3200" dirty="0" smtClean="0">
                <a:solidFill>
                  <a:schemeClr val="accent1"/>
                </a:solidFill>
                <a:latin typeface="+mn-lt"/>
                <a:cs typeface="+mn-cs"/>
              </a:rPr>
              <a:t> 0.01</a:t>
            </a:r>
            <a:r>
              <a:rPr lang="en-US" sz="3200" dirty="0" smtClean="0">
                <a:latin typeface="+mn-lt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>
                <a:solidFill>
                  <a:schemeClr val="accent1"/>
                </a:solidFill>
                <a:latin typeface="Calibri"/>
                <a:cs typeface="+mn-cs"/>
              </a:rPr>
              <a:t>E</a:t>
            </a:r>
            <a:r>
              <a:rPr lang="en-US" sz="3200" baseline="-25000" dirty="0" err="1" smtClean="0">
                <a:solidFill>
                  <a:schemeClr val="accent1"/>
                </a:solidFill>
                <a:latin typeface="Calibri"/>
                <a:cs typeface="+mn-cs"/>
              </a:rPr>
              <a:t>r</a:t>
            </a:r>
            <a:r>
              <a:rPr lang="en-US" sz="3200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en-US" sz="3200" dirty="0" smtClean="0">
                <a:latin typeface="+mn-lt"/>
                <a:cs typeface="+mn-cs"/>
              </a:rPr>
              <a:t>edges of weight </a:t>
            </a:r>
            <a:r>
              <a:rPr lang="en-US" sz="3200" dirty="0" smtClean="0">
                <a:solidFill>
                  <a:schemeClr val="accent1"/>
                </a:solidFill>
                <a:latin typeface="cmsy10"/>
                <a:cs typeface="+mn-cs"/>
              </a:rPr>
              <a:t>·</a:t>
            </a:r>
            <a:r>
              <a:rPr lang="en-US" sz="3200" dirty="0" smtClean="0">
                <a:solidFill>
                  <a:schemeClr val="accent1"/>
                </a:solidFill>
                <a:latin typeface="+mn-lt"/>
                <a:cs typeface="+mn-cs"/>
              </a:rPr>
              <a:t> 1/A</a:t>
            </a:r>
            <a:r>
              <a:rPr lang="en-US" sz="3200" dirty="0" smtClean="0">
                <a:latin typeface="+mn-lt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The Gaussian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Claim: </a:t>
            </a:r>
            <a:r>
              <a:rPr lang="en-US" dirty="0" smtClean="0"/>
              <a:t>There is a distribution </a:t>
            </a:r>
            <a:r>
              <a:rPr lang="en-US" dirty="0" smtClean="0">
                <a:solidFill>
                  <a:schemeClr val="accent1"/>
                </a:solidFill>
                <a:latin typeface="Blackadder ITC" pitchFamily="82" charset="0"/>
              </a:rPr>
              <a:t>D</a:t>
            </a:r>
            <a:r>
              <a:rPr lang="en-US" dirty="0" smtClean="0"/>
              <a:t> over cuts </a:t>
            </a:r>
            <a:r>
              <a:rPr lang="en-US" dirty="0" err="1" smtClean="0"/>
              <a:t>s.t</a:t>
            </a:r>
            <a:r>
              <a:rPr lang="en-US" dirty="0" smtClean="0"/>
              <a:t>.:</a:t>
            </a:r>
          </a:p>
          <a:p>
            <a:r>
              <a:rPr lang="en-US" dirty="0" smtClean="0"/>
              <a:t>Every edge 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E</a:t>
            </a:r>
            <a:r>
              <a:rPr lang="en-US" baseline="-25000" dirty="0" smtClean="0">
                <a:solidFill>
                  <a:schemeClr val="accent1"/>
                </a:solidFill>
                <a:latin typeface="Calibri"/>
              </a:rPr>
              <a:t>c</a:t>
            </a:r>
            <a:r>
              <a:rPr lang="en-US" dirty="0" smtClean="0"/>
              <a:t> is cut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00B050"/>
                </a:solidFill>
              </a:rPr>
              <a:t> 0.1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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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Every edge 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E</a:t>
            </a:r>
            <a:r>
              <a:rPr lang="en-US" baseline="-25000" dirty="0" smtClean="0">
                <a:solidFill>
                  <a:schemeClr val="accent1"/>
                </a:solidFill>
                <a:latin typeface="Calibri"/>
              </a:rPr>
              <a:t>r</a:t>
            </a:r>
            <a:r>
              <a:rPr lang="en-US" dirty="0" smtClean="0"/>
              <a:t> is cut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·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0.01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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</a:t>
            </a:r>
            <a:r>
              <a:rPr lang="en-US" dirty="0" smtClean="0">
                <a:latin typeface="Symbol" pitchFamily="18" charset="2"/>
                <a:sym typeface="Symbol"/>
              </a:rPr>
              <a:t>.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19200" y="4953000"/>
            <a:ext cx="609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219200" y="4953000"/>
            <a:ext cx="45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934200" y="4953000"/>
            <a:ext cx="45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0600" y="5334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-1/2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5334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1/2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3619500" y="4914900"/>
            <a:ext cx="228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52800" y="5105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H(x)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5067300" y="4914900"/>
            <a:ext cx="228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00600" y="5105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H(x’)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4038600" y="4953000"/>
            <a:ext cx="457200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Small Cuts To Large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previous lemma, cut only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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</a:t>
            </a:r>
            <a:r>
              <a:rPr lang="en-US" dirty="0" smtClean="0">
                <a:sym typeface="Symbol"/>
              </a:rPr>
              <a:t> weight.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Want to cut constant weight.</a:t>
            </a:r>
          </a:p>
        </p:txBody>
      </p:sp>
      <p:sp>
        <p:nvSpPr>
          <p:cNvPr id="4" name="Oval 3"/>
          <p:cNvSpPr/>
          <p:nvPr/>
        </p:nvSpPr>
        <p:spPr>
          <a:xfrm>
            <a:off x="7010400" y="2842063"/>
            <a:ext cx="1143000" cy="327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15000" y="2842063"/>
            <a:ext cx="1143000" cy="3352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477000" y="5204263"/>
            <a:ext cx="914400" cy="3048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77000" y="5509063"/>
            <a:ext cx="1143000" cy="1524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477000" y="5280463"/>
            <a:ext cx="1066800" cy="6096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77000" y="5813863"/>
            <a:ext cx="1143000" cy="1524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477000" y="5432863"/>
            <a:ext cx="1143000" cy="152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77000" y="5356663"/>
            <a:ext cx="1143000" cy="304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8703119">
            <a:off x="5868283" y="3416120"/>
            <a:ext cx="1332973" cy="3352800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6945532" y="4430932"/>
            <a:ext cx="891737" cy="3048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72200" y="3832663"/>
            <a:ext cx="457200" cy="3810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829300" y="3489763"/>
            <a:ext cx="838200" cy="4572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134100" y="3946963"/>
            <a:ext cx="762000" cy="76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18703119">
            <a:off x="6706483" y="2219583"/>
            <a:ext cx="1332973" cy="3352800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dirty="0" smtClean="0">
                <a:solidFill>
                  <a:schemeClr val="accent1"/>
                </a:solidFill>
              </a:rPr>
              <a:t>m=100/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</a:t>
            </a:r>
            <a:r>
              <a:rPr lang="en-US" dirty="0" smtClean="0">
                <a:solidFill>
                  <a:schemeClr val="accent1"/>
                </a:solidFill>
                <a:latin typeface="Symbol" pitchFamily="18" charset="2"/>
                <a:sym typeface="Symbol"/>
              </a:rPr>
              <a:t></a:t>
            </a:r>
            <a:r>
              <a:rPr lang="en-US" dirty="0" smtClean="0">
                <a:sym typeface="Symbol"/>
              </a:rPr>
              <a:t>. S</a:t>
            </a:r>
            <a:r>
              <a:rPr lang="en-US" dirty="0" smtClean="0"/>
              <a:t>ample from </a:t>
            </a:r>
            <a:r>
              <a:rPr lang="en-US" dirty="0" smtClean="0">
                <a:solidFill>
                  <a:schemeClr val="accent1"/>
                </a:solidFill>
                <a:latin typeface="Blackadder ITC" pitchFamily="82" charset="0"/>
              </a:rPr>
              <a:t>D</a:t>
            </a:r>
            <a:r>
              <a:rPr lang="en-US" dirty="0" smtClean="0"/>
              <a:t> cuts 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C</a:t>
            </a:r>
            <a:r>
              <a:rPr lang="en-US" baseline="-25000" dirty="0" smtClean="0">
                <a:solidFill>
                  <a:schemeClr val="accent1"/>
                </a:solidFill>
                <a:latin typeface="Calibri"/>
              </a:rPr>
              <a:t>1</a:t>
            </a:r>
            <a:r>
              <a:rPr lang="en-US" dirty="0" smtClean="0">
                <a:solidFill>
                  <a:schemeClr val="accent1"/>
                </a:solidFill>
              </a:rPr>
              <a:t>,…,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C</a:t>
            </a:r>
            <a:r>
              <a:rPr lang="en-US" baseline="-25000" dirty="0" smtClean="0">
                <a:solidFill>
                  <a:schemeClr val="accent1"/>
                </a:solidFill>
                <a:latin typeface="Calibri"/>
              </a:rPr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Pick random </a:t>
            </a:r>
            <a:r>
              <a:rPr lang="en-US" dirty="0" smtClean="0">
                <a:solidFill>
                  <a:schemeClr val="accent1"/>
                </a:solidFill>
                <a:latin typeface="cmsy10"/>
                <a:sym typeface="Symbol"/>
              </a:rPr>
              <a:t>I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µ</a:t>
            </a:r>
            <a:r>
              <a:rPr lang="en-US" dirty="0" smtClean="0">
                <a:solidFill>
                  <a:schemeClr val="accent1"/>
                </a:solidFill>
              </a:rPr>
              <a:t>[m]</a:t>
            </a:r>
            <a:r>
              <a:rPr lang="en-US" dirty="0" smtClean="0"/>
              <a:t>. Let </a:t>
            </a:r>
            <a:r>
              <a:rPr lang="en-US" dirty="0" smtClean="0">
                <a:solidFill>
                  <a:schemeClr val="accent1"/>
                </a:solidFill>
              </a:rPr>
              <a:t>C =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</a:t>
            </a:r>
            <a:r>
              <a:rPr lang="en-US" baseline="-25000" dirty="0" smtClean="0">
                <a:solidFill>
                  <a:schemeClr val="accent1"/>
                </a:solidFill>
                <a:sym typeface="Symbol"/>
              </a:rPr>
              <a:t>i</a:t>
            </a:r>
            <a:r>
              <a:rPr lang="en-US" baseline="-25000" dirty="0" smtClean="0">
                <a:solidFill>
                  <a:schemeClr val="accent1"/>
                </a:solidFill>
                <a:latin typeface="cmsy10"/>
                <a:sym typeface="Symbol"/>
              </a:rPr>
              <a:t>2I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/>
                <a:sym typeface="Symbol"/>
              </a:rPr>
              <a:t>C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  <a:sym typeface="Symbol"/>
              </a:rPr>
              <a:t>i</a:t>
            </a:r>
            <a:r>
              <a:rPr lang="en-US" dirty="0" smtClean="0">
                <a:sym typeface="Symbol"/>
              </a:rPr>
              <a:t>.</a:t>
            </a:r>
          </a:p>
          <a:p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4"/>
                </a:solidFill>
                <a:sym typeface="Symbol"/>
              </a:rPr>
              <a:t>Claim: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Edge 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baseline="-25000" dirty="0" smtClean="0">
                <a:solidFill>
                  <a:schemeClr val="accent1"/>
                </a:solidFill>
              </a:rPr>
              <a:t>c</a:t>
            </a:r>
            <a:r>
              <a:rPr lang="en-US" dirty="0" smtClean="0"/>
              <a:t> is cut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00B050"/>
                </a:solidFill>
              </a:rPr>
              <a:t> 0.5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¢</a:t>
            </a:r>
            <a:r>
              <a:rPr lang="en-US" dirty="0" smtClean="0">
                <a:solidFill>
                  <a:srgbClr val="00B050"/>
                </a:solidFill>
              </a:rPr>
              <a:t>(1-1/e</a:t>
            </a:r>
            <a:r>
              <a:rPr lang="en-US" baseline="30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Edge 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1"/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baseline="-25000" dirty="0" smtClean="0">
                <a:solidFill>
                  <a:schemeClr val="accent1"/>
                </a:solidFill>
              </a:rPr>
              <a:t>r</a:t>
            </a:r>
            <a:r>
              <a:rPr lang="en-US" dirty="0" smtClean="0"/>
              <a:t> is cut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cmsy10"/>
                <a:sym typeface="Symbol"/>
              </a:rPr>
              <a:t>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0.01</a:t>
            </a:r>
            <a:r>
              <a:rPr lang="en-US" dirty="0" smtClean="0">
                <a:solidFill>
                  <a:schemeClr val="accent3"/>
                </a:solidFill>
                <a:sym typeface="Symbol"/>
              </a:rPr>
              <a:t></a:t>
            </a:r>
            <a:r>
              <a:rPr lang="en-US" dirty="0" smtClean="0">
                <a:solidFill>
                  <a:schemeClr val="accent3"/>
                </a:solidFill>
                <a:latin typeface="Symbol" pitchFamily="18" charset="2"/>
                <a:sym typeface="Symbol"/>
              </a:rPr>
              <a:t> </a:t>
            </a:r>
            <a:r>
              <a:rPr lang="en-US" dirty="0" smtClean="0">
                <a:solidFill>
                  <a:schemeClr val="accent3"/>
                </a:solidFill>
                <a:latin typeface="cmsy10"/>
                <a:sym typeface="Symbol"/>
              </a:rPr>
              <a:t>¢</a:t>
            </a:r>
            <a:r>
              <a:rPr lang="en-US" dirty="0" smtClean="0">
                <a:solidFill>
                  <a:schemeClr val="accent3"/>
                </a:solidFill>
                <a:sym typeface="Symbol"/>
              </a:rPr>
              <a:t>1</a:t>
            </a:r>
            <a:r>
              <a:rPr lang="en-US" dirty="0" smtClean="0">
                <a:solidFill>
                  <a:schemeClr val="accent3"/>
                </a:solidFill>
              </a:rPr>
              <a:t>0/</a:t>
            </a:r>
            <a:r>
              <a:rPr lang="en-US" dirty="0" smtClean="0">
                <a:solidFill>
                  <a:schemeClr val="accent3"/>
                </a:solidFill>
                <a:sym typeface="Symbol"/>
              </a:rPr>
              <a:t></a:t>
            </a:r>
            <a:r>
              <a:rPr lang="en-US" dirty="0" smtClean="0">
                <a:solidFill>
                  <a:schemeClr val="accent3"/>
                </a:solidFill>
                <a:latin typeface="Symbol" pitchFamily="18" charset="2"/>
                <a:sym typeface="Symbol"/>
              </a:rPr>
              <a:t> = </a:t>
            </a:r>
            <a:r>
              <a:rPr lang="en-US" dirty="0" smtClean="0">
                <a:solidFill>
                  <a:schemeClr val="accent3"/>
                </a:solidFill>
              </a:rPr>
              <a:t>0.1</a:t>
            </a:r>
            <a:r>
              <a:rPr lang="en-US" dirty="0" smtClean="0">
                <a:latin typeface="Symbol" pitchFamily="18" charset="2"/>
                <a:sym typeface="Symbol"/>
              </a:rPr>
              <a:t>.</a:t>
            </a:r>
          </a:p>
          <a:p>
            <a:pPr>
              <a:buNone/>
            </a:pPr>
            <a:endParaRPr lang="en-US" dirty="0" smtClean="0">
              <a:latin typeface="Symbol" pitchFamily="18" charset="2"/>
              <a:sym typeface="Symbol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accent4"/>
                </a:solidFill>
                <a:sym typeface="Symbol"/>
              </a:rPr>
              <a:t>Corr</a:t>
            </a:r>
            <a:r>
              <a:rPr lang="en-US" b="1" dirty="0" smtClean="0">
                <a:solidFill>
                  <a:schemeClr val="accent4"/>
                </a:solidFill>
                <a:sym typeface="Symbol"/>
              </a:rPr>
              <a:t>:</a:t>
            </a:r>
            <a:r>
              <a:rPr lang="en-US" dirty="0" smtClean="0">
                <a:sym typeface="Symbol"/>
              </a:rPr>
              <a:t> A cut with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(1)</a:t>
            </a:r>
            <a:r>
              <a:rPr lang="en-US" dirty="0" smtClean="0">
                <a:sym typeface="Symbol"/>
              </a:rPr>
              <a:t> weight of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/>
                <a:sym typeface="Symbol"/>
              </a:rPr>
              <a:t>E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  <a:sym typeface="Symbol"/>
              </a:rPr>
              <a:t>c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and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0.8</a:t>
            </a:r>
            <a:r>
              <a:rPr lang="en-US" dirty="0" smtClean="0">
                <a:solidFill>
                  <a:schemeClr val="accent1"/>
                </a:solidFill>
                <a:latin typeface="cmsy10"/>
                <a:sym typeface="Symbol"/>
              </a:rPr>
              <a:t>¢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0.99</a:t>
            </a:r>
            <a:r>
              <a:rPr lang="en-US" dirty="0" smtClean="0">
                <a:sym typeface="Symbol"/>
              </a:rPr>
              <a:t> weight of </a:t>
            </a:r>
            <a:r>
              <a:rPr lang="en-US" dirty="0" err="1" smtClean="0">
                <a:solidFill>
                  <a:schemeClr val="accent1"/>
                </a:solidFill>
                <a:latin typeface="Calibri"/>
                <a:sym typeface="Symbol"/>
              </a:rPr>
              <a:t>E</a:t>
            </a:r>
            <a:r>
              <a:rPr lang="en-US" baseline="-25000" dirty="0" err="1" smtClean="0">
                <a:solidFill>
                  <a:schemeClr val="accent1"/>
                </a:solidFill>
                <a:latin typeface="Calibri"/>
                <a:sym typeface="Symbol"/>
              </a:rPr>
              <a:t>r</a:t>
            </a:r>
            <a:r>
              <a:rPr lang="en-US" dirty="0" smtClean="0">
                <a:sym typeface="Symbol"/>
              </a:rPr>
              <a:t>.</a:t>
            </a:r>
            <a:endParaRPr lang="en-US" dirty="0" smtClean="0">
              <a:latin typeface="Symbol" pitchFamily="18" charset="2"/>
              <a:sym typeface="Symbol"/>
            </a:endParaRPr>
          </a:p>
          <a:p>
            <a:pPr>
              <a:buNone/>
            </a:pPr>
            <a:endParaRPr lang="en-US" dirty="0" smtClean="0">
              <a:latin typeface="Symbol" pitchFamily="18" charset="2"/>
              <a:sym typeface="Symbol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1524000"/>
            <a:ext cx="8382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MAX-</a:t>
            </a:r>
            <a:r>
              <a:rPr lang="en-US" b="1" dirty="0" err="1" smtClean="0">
                <a:solidFill>
                  <a:schemeClr val="accent1"/>
                </a:solidFill>
              </a:rPr>
              <a:t>q</a:t>
            </a:r>
            <a:r>
              <a:rPr lang="en-US" b="1" dirty="0" err="1" smtClean="0">
                <a:solidFill>
                  <a:srgbClr val="00B050"/>
                </a:solidFill>
              </a:rPr>
              <a:t>LIN</a:t>
            </a:r>
            <a:r>
              <a:rPr lang="en-US" b="1" dirty="0" smtClean="0">
                <a:solidFill>
                  <a:srgbClr val="00B050"/>
                </a:solidFill>
              </a:rPr>
              <a:t>(F): </a:t>
            </a:r>
            <a:r>
              <a:rPr lang="en-US" dirty="0" smtClean="0"/>
              <a:t>Given a system of linear equations over a field </a:t>
            </a:r>
            <a:r>
              <a:rPr lang="en-US" dirty="0" smtClean="0">
                <a:solidFill>
                  <a:schemeClr val="accent1"/>
                </a:solidFill>
              </a:rPr>
              <a:t>F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each equation is on q variables,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(1-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) </a:t>
            </a:r>
            <a:r>
              <a:rPr lang="en-US" dirty="0" smtClean="0">
                <a:sym typeface="Symbol"/>
              </a:rPr>
              <a:t>fraction of the equations can be satisfied: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 an assignment to the variables that satisfies as many of the equations as possible.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3551238"/>
            <a:ext cx="73914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+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12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231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+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37 	 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= b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15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+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12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231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+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37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=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Linear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MAX-HOM-</a:t>
            </a:r>
            <a:r>
              <a:rPr lang="en-US" b="1" dirty="0" err="1" smtClean="0">
                <a:solidFill>
                  <a:schemeClr val="accent1"/>
                </a:solidFill>
              </a:rPr>
              <a:t>q</a:t>
            </a:r>
            <a:r>
              <a:rPr lang="en-US" b="1" dirty="0" err="1" smtClean="0">
                <a:solidFill>
                  <a:srgbClr val="00B050"/>
                </a:solidFill>
              </a:rPr>
              <a:t>LIN</a:t>
            </a:r>
            <a:r>
              <a:rPr lang="en-US" b="1" dirty="0" smtClean="0">
                <a:solidFill>
                  <a:srgbClr val="00B050"/>
                </a:solidFill>
              </a:rPr>
              <a:t>(F): </a:t>
            </a:r>
            <a:r>
              <a:rPr lang="en-US" dirty="0" smtClean="0"/>
              <a:t>Given a system of homo. linear equations over a field </a:t>
            </a:r>
            <a:r>
              <a:rPr lang="en-US" dirty="0" smtClean="0">
                <a:solidFill>
                  <a:schemeClr val="accent1"/>
                </a:solidFill>
              </a:rPr>
              <a:t>F</a:t>
            </a:r>
            <a:r>
              <a:rPr lang="en-US" dirty="0" smtClean="0"/>
              <a:t>, each equation on </a:t>
            </a:r>
            <a:r>
              <a:rPr lang="en-US" dirty="0" smtClean="0">
                <a:solidFill>
                  <a:schemeClr val="accent1"/>
                </a:solidFill>
              </a:rPr>
              <a:t>q</a:t>
            </a:r>
            <a:r>
              <a:rPr lang="en-US" dirty="0" smtClean="0"/>
              <a:t> variables, and </a:t>
            </a:r>
            <a:r>
              <a:rPr lang="en-US" dirty="0" smtClean="0">
                <a:solidFill>
                  <a:schemeClr val="accent1"/>
                </a:solidFill>
              </a:rPr>
              <a:t>(1-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) </a:t>
            </a:r>
            <a:r>
              <a:rPr lang="en-US" dirty="0" smtClean="0">
                <a:sym typeface="Symbol"/>
              </a:rPr>
              <a:t>fraction of the equations can be </a:t>
            </a:r>
            <a:r>
              <a:rPr lang="en-US" i="1" dirty="0" smtClean="0">
                <a:sym typeface="Symbol"/>
              </a:rPr>
              <a:t>non-trivially</a:t>
            </a:r>
            <a:r>
              <a:rPr lang="en-US" dirty="0" smtClean="0">
                <a:sym typeface="Symbol"/>
              </a:rPr>
              <a:t> satisfied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 a </a:t>
            </a:r>
            <a:r>
              <a:rPr lang="en-US" b="1" i="1" dirty="0" smtClean="0"/>
              <a:t>non-trivial</a:t>
            </a:r>
            <a:r>
              <a:rPr lang="en-US" dirty="0" smtClean="0"/>
              <a:t> assignment that satisfies as many of the equations as possible.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3429000"/>
            <a:ext cx="73914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+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12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231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+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37 	 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= 0</a:t>
            </a:r>
            <a:endParaRPr lang="en-US" sz="3600" baseline="-2500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15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+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12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231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+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a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en-US" sz="3600" dirty="0" smtClean="0">
                <a:solidFill>
                  <a:srgbClr val="0033CC">
                    <a:lumMod val="50000"/>
                  </a:srgbClr>
                </a:solidFill>
                <a:latin typeface="Calibri"/>
              </a:rPr>
              <a:t>x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37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=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0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6248400"/>
            <a:ext cx="6781800" cy="400110"/>
          </a:xfrm>
          <a:prstGeom prst="rect">
            <a:avLst/>
          </a:prstGeom>
          <a:solidFill>
            <a:srgbClr val="FFFD6B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ym typeface="Symbol"/>
              </a:rPr>
              <a:t>In (1) fraction of equations, assignment is non-zero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Approximability</a:t>
            </a:r>
            <a:r>
              <a:rPr lang="en-US" dirty="0" smtClean="0"/>
              <a:t> of Linear Equations Over Finite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4582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Random assignment gives </a:t>
            </a:r>
            <a:r>
              <a:rPr lang="en-US" dirty="0" smtClean="0">
                <a:solidFill>
                  <a:schemeClr val="accent1"/>
                </a:solidFill>
              </a:rPr>
              <a:t>1/|F|</a:t>
            </a:r>
            <a:r>
              <a:rPr lang="en-US" dirty="0" smtClean="0"/>
              <a:t> approximation.</a:t>
            </a:r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</a:rPr>
              <a:t>[</a:t>
            </a:r>
            <a:r>
              <a:rPr lang="en-US" sz="2400" dirty="0" smtClean="0">
                <a:solidFill>
                  <a:schemeClr val="accent3"/>
                </a:solidFill>
              </a:rPr>
              <a:t>Håstad97, MRaz08</a:t>
            </a:r>
            <a:r>
              <a:rPr lang="en-US" dirty="0" smtClean="0">
                <a:solidFill>
                  <a:schemeClr val="accent3"/>
                </a:solidFill>
              </a:rPr>
              <a:t>]</a:t>
            </a:r>
            <a:r>
              <a:rPr lang="en-US" dirty="0" smtClean="0"/>
              <a:t>: For any finite field </a:t>
            </a:r>
            <a:r>
              <a:rPr lang="en-US" dirty="0" smtClean="0">
                <a:solidFill>
                  <a:schemeClr val="accent1"/>
                </a:solidFill>
              </a:rPr>
              <a:t>F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q&gt;2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</a:t>
            </a:r>
            <a:r>
              <a:rPr lang="en-US" dirty="0" smtClean="0">
                <a:solidFill>
                  <a:schemeClr val="accent1"/>
                </a:solidFill>
              </a:rPr>
              <a:t>&gt;0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(1/|F|+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 )</a:t>
            </a:r>
            <a:r>
              <a:rPr lang="en-US" dirty="0" smtClean="0"/>
              <a:t>-approximating </a:t>
            </a:r>
            <a:r>
              <a:rPr lang="en-US" dirty="0" smtClean="0">
                <a:solidFill>
                  <a:schemeClr val="accent1"/>
                </a:solidFill>
              </a:rPr>
              <a:t>MAX-</a:t>
            </a:r>
            <a:r>
              <a:rPr lang="en-US" dirty="0" err="1" smtClean="0">
                <a:solidFill>
                  <a:schemeClr val="accent1"/>
                </a:solidFill>
              </a:rPr>
              <a:t>qLIN</a:t>
            </a:r>
            <a:r>
              <a:rPr lang="en-US" dirty="0" smtClean="0">
                <a:solidFill>
                  <a:schemeClr val="accent1"/>
                </a:solidFill>
              </a:rPr>
              <a:t>(F)</a:t>
            </a:r>
            <a:r>
              <a:rPr lang="en-US" dirty="0" smtClean="0"/>
              <a:t> takes</a:t>
            </a:r>
            <a:r>
              <a:rPr lang="en-US" sz="2400" dirty="0" smtClean="0"/>
              <a:t> (almost)</a:t>
            </a:r>
            <a:r>
              <a:rPr lang="en-US" dirty="0" smtClean="0"/>
              <a:t> the same time as solving SAT </a:t>
            </a:r>
            <a:r>
              <a:rPr lang="en-US" dirty="0" smtClean="0">
                <a:solidFill>
                  <a:schemeClr val="accent2"/>
                </a:solidFill>
              </a:rPr>
              <a:t>exactly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</a:rPr>
              <a:t>[</a:t>
            </a:r>
            <a:r>
              <a:rPr lang="en-US" sz="2400" dirty="0" smtClean="0">
                <a:solidFill>
                  <a:schemeClr val="accent3"/>
                </a:solidFill>
              </a:rPr>
              <a:t>Holmerin-Khot04</a:t>
            </a:r>
            <a:r>
              <a:rPr lang="en-US" dirty="0" smtClean="0">
                <a:solidFill>
                  <a:schemeClr val="accent3"/>
                </a:solidFill>
              </a:rPr>
              <a:t>]</a:t>
            </a:r>
            <a:r>
              <a:rPr lang="en-US" dirty="0" smtClean="0"/>
              <a:t>: For </a:t>
            </a:r>
            <a:r>
              <a:rPr lang="en-US" dirty="0" smtClean="0">
                <a:solidFill>
                  <a:schemeClr val="accent1"/>
                </a:solidFill>
              </a:rPr>
              <a:t>F=GF(2)</a:t>
            </a:r>
            <a:r>
              <a:rPr lang="en-US" dirty="0" smtClean="0"/>
              <a:t>, for any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</a:t>
            </a:r>
            <a:r>
              <a:rPr lang="en-US" dirty="0" smtClean="0">
                <a:solidFill>
                  <a:schemeClr val="accent1"/>
                </a:solidFill>
              </a:rPr>
              <a:t>&gt;0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(½+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)</a:t>
            </a:r>
            <a:r>
              <a:rPr lang="en-US" dirty="0" smtClean="0">
                <a:sym typeface="Symbol"/>
              </a:rPr>
              <a:t>-</a:t>
            </a:r>
            <a:r>
              <a:rPr lang="en-US" dirty="0" smtClean="0"/>
              <a:t>approximating </a:t>
            </a:r>
            <a:r>
              <a:rPr lang="en-US" dirty="0" smtClean="0">
                <a:solidFill>
                  <a:schemeClr val="accent1"/>
                </a:solidFill>
              </a:rPr>
              <a:t>MAX-HOM-3LIN(F)</a:t>
            </a:r>
            <a:r>
              <a:rPr lang="en-US" dirty="0" smtClean="0"/>
              <a:t> takes </a:t>
            </a:r>
            <a:r>
              <a:rPr lang="en-US" i="1" dirty="0" smtClean="0">
                <a:solidFill>
                  <a:schemeClr val="tx2"/>
                </a:solidFill>
              </a:rPr>
              <a:t>super-polynomial time</a:t>
            </a:r>
            <a:r>
              <a:rPr lang="en-US" dirty="0" smtClean="0">
                <a:sym typeface="Symbol"/>
              </a:rPr>
              <a:t>, assuming solving SAT exactly takes exponential time.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00125"/>
            <a:ext cx="7772400" cy="136207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MAX-2LIN Over Finite Fields is A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Different</a:t>
            </a:r>
            <a:r>
              <a:rPr lang="en-US" dirty="0" smtClean="0">
                <a:latin typeface="+mn-lt"/>
              </a:rPr>
              <a:t> Animal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19400"/>
            <a:ext cx="1781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Approximability</a:t>
            </a:r>
            <a:r>
              <a:rPr lang="en-US" dirty="0" smtClean="0"/>
              <a:t> of Linear Equations Over Finite Fields, </a:t>
            </a:r>
            <a:r>
              <a:rPr lang="en-US" dirty="0" smtClean="0">
                <a:solidFill>
                  <a:schemeClr val="accent2"/>
                </a:solidFill>
              </a:rPr>
              <a:t>q=2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MAX-2LIN(F)</a:t>
            </a:r>
            <a:r>
              <a:rPr lang="en-US" dirty="0" smtClean="0"/>
              <a:t> {</a:t>
            </a:r>
            <a:r>
              <a:rPr lang="en-US" dirty="0" err="1" smtClean="0"/>
              <a:t>ax+cy</a:t>
            </a:r>
            <a:r>
              <a:rPr lang="en-US" dirty="0" smtClean="0"/>
              <a:t>=b} is a </a:t>
            </a:r>
            <a:r>
              <a:rPr lang="en-US" dirty="0" smtClean="0">
                <a:solidFill>
                  <a:schemeClr val="accent2"/>
                </a:solidFill>
              </a:rPr>
              <a:t>unique game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Better approximations </a:t>
            </a:r>
            <a:r>
              <a:rPr lang="en-US" dirty="0" smtClean="0">
                <a:solidFill>
                  <a:schemeClr val="accent3"/>
                </a:solidFill>
              </a:rPr>
              <a:t>[</a:t>
            </a:r>
            <a:r>
              <a:rPr lang="en-US" sz="2400" dirty="0" err="1" smtClean="0">
                <a:solidFill>
                  <a:schemeClr val="accent3"/>
                </a:solidFill>
              </a:rPr>
              <a:t>Goemans</a:t>
            </a:r>
            <a:r>
              <a:rPr lang="en-US" sz="2400" dirty="0" smtClean="0">
                <a:solidFill>
                  <a:schemeClr val="accent3"/>
                </a:solidFill>
              </a:rPr>
              <a:t>-Williamson… </a:t>
            </a:r>
            <a:r>
              <a:rPr lang="en-US" sz="2400" dirty="0" err="1" smtClean="0">
                <a:solidFill>
                  <a:schemeClr val="accent3"/>
                </a:solidFill>
              </a:rPr>
              <a:t>CharikarMakarychevMakarychev</a:t>
            </a:r>
            <a:r>
              <a:rPr lang="en-US" dirty="0" smtClean="0">
                <a:solidFill>
                  <a:schemeClr val="accent3"/>
                </a:solidFill>
              </a:rPr>
              <a:t>]</a:t>
            </a:r>
            <a:r>
              <a:rPr lang="en-US" dirty="0" smtClean="0"/>
              <a:t>: for </a:t>
            </a:r>
            <a:r>
              <a:rPr lang="en-US" dirty="0" smtClean="0">
                <a:solidFill>
                  <a:schemeClr val="accent1"/>
                </a:solidFill>
              </a:rPr>
              <a:t>GF(2)</a:t>
            </a:r>
            <a:r>
              <a:rPr lang="en-US" dirty="0" smtClean="0"/>
              <a:t>, can satisfy </a:t>
            </a:r>
            <a:r>
              <a:rPr lang="en-US" dirty="0" smtClean="0">
                <a:solidFill>
                  <a:schemeClr val="accent1"/>
                </a:solidFill>
              </a:rPr>
              <a:t>1-O(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)</a:t>
            </a:r>
            <a:r>
              <a:rPr lang="en-US" dirty="0" smtClean="0">
                <a:sym typeface="Symbol"/>
              </a:rPr>
              <a:t> fraction of equations.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Sub-exponential running time 2</a:t>
            </a:r>
            <a:r>
              <a:rPr lang="en-US" baseline="30000" dirty="0" smtClean="0">
                <a:solidFill>
                  <a:schemeClr val="accent1"/>
                </a:solidFill>
              </a:rPr>
              <a:t>n</a:t>
            </a:r>
            <a:r>
              <a:rPr lang="en-US" baseline="45000" dirty="0" smtClean="0">
                <a:solidFill>
                  <a:schemeClr val="accent1"/>
                </a:solidFill>
                <a:sym typeface="Symbol"/>
              </a:rPr>
              <a:t></a:t>
            </a:r>
            <a:r>
              <a:rPr lang="en-US" dirty="0" smtClean="0">
                <a:sym typeface="Symbol"/>
              </a:rPr>
              <a:t>, where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</a:t>
            </a:r>
            <a:r>
              <a:rPr lang="en-US" dirty="0" smtClean="0">
                <a:sym typeface="Symbol"/>
              </a:rPr>
              <a:t> depends on approximation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en-US" sz="2400" dirty="0" smtClean="0">
                <a:solidFill>
                  <a:srgbClr val="00B050"/>
                </a:solidFill>
              </a:rPr>
              <a:t>Arora-Barak-Steurer’10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en-US" sz="2400" dirty="0" smtClean="0">
                <a:solidFill>
                  <a:srgbClr val="00B050"/>
                </a:solidFill>
              </a:rPr>
              <a:t>KhotKindlerMosellO’Donnell04</a:t>
            </a:r>
            <a:r>
              <a:rPr lang="en-US" dirty="0" smtClean="0">
                <a:solidFill>
                  <a:srgbClr val="00B050"/>
                </a:solidFill>
              </a:rPr>
              <a:t>]: </a:t>
            </a:r>
            <a:r>
              <a:rPr lang="en-US" dirty="0" smtClean="0"/>
              <a:t>Unique Games Conjecture equivalent to hardness of approx </a:t>
            </a:r>
            <a:r>
              <a:rPr lang="en-US" dirty="0" smtClean="0">
                <a:solidFill>
                  <a:schemeClr val="accent1"/>
                </a:solidFill>
              </a:rPr>
              <a:t>MAX-2LIN(F)</a:t>
            </a:r>
            <a:r>
              <a:rPr lang="en-US" dirty="0" smtClean="0"/>
              <a:t> for large finite field </a:t>
            </a:r>
            <a:r>
              <a:rPr lang="en-US" dirty="0" smtClean="0">
                <a:solidFill>
                  <a:schemeClr val="accent1"/>
                </a:solidFill>
              </a:rPr>
              <a:t>F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1FB8-F564-4E52-B967-C0BC87E711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The Unique Games Conjecture (UGC)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6D9-26C9-4160-8296-1B3613EBE63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828800"/>
            <a:ext cx="8534400" cy="3505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 fontScale="92500"/>
          </a:bodyPr>
          <a:lstStyle/>
          <a:p>
            <a:pPr>
              <a:buNone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Games Conjecture </a:t>
            </a:r>
            <a:r>
              <a:rPr kumimoji="0" lang="en-US" sz="2600" i="0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[Khot02</a:t>
            </a:r>
            <a:r>
              <a:rPr lang="en-US" sz="2600" dirty="0" smtClean="0">
                <a:solidFill>
                  <a:schemeClr val="accent6"/>
                </a:solidFill>
              </a:rPr>
              <a:t>]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3200" u="sng" dirty="0" smtClean="0">
              <a:solidFill>
                <a:srgbClr val="7030A0"/>
              </a:solidFill>
            </a:endParaRPr>
          </a:p>
          <a:p>
            <a:pPr lvl="0" indent="-342900">
              <a:spcBef>
                <a:spcPct val="20000"/>
              </a:spcBef>
              <a:defRPr/>
            </a:pPr>
            <a:r>
              <a:rPr lang="en-US" sz="3200" dirty="0" smtClean="0"/>
              <a:t>For all </a:t>
            </a:r>
            <a:r>
              <a:rPr lang="en-US" sz="3200" dirty="0" smtClean="0">
                <a:solidFill>
                  <a:srgbClr val="0070C0"/>
                </a:solidFill>
                <a:sym typeface="Symbol"/>
              </a:rPr>
              <a:t>,</a:t>
            </a:r>
            <a:r>
              <a:rPr lang="el-GR" sz="3200" dirty="0" smtClean="0">
                <a:solidFill>
                  <a:srgbClr val="0070C0"/>
                </a:solidFill>
                <a:sym typeface="Symbol"/>
              </a:rPr>
              <a:t>δ</a:t>
            </a:r>
            <a:r>
              <a:rPr lang="en-US" sz="3200" dirty="0" smtClean="0">
                <a:solidFill>
                  <a:srgbClr val="0070C0"/>
                </a:solidFill>
                <a:sym typeface="Symbol"/>
              </a:rPr>
              <a:t>&gt;0</a:t>
            </a:r>
            <a:r>
              <a:rPr lang="en-US" sz="3200" dirty="0" smtClean="0">
                <a:sym typeface="Symbol"/>
              </a:rPr>
              <a:t>, for sufficiently large </a:t>
            </a:r>
            <a:r>
              <a:rPr lang="en-US" sz="3200" dirty="0" smtClean="0">
                <a:solidFill>
                  <a:srgbClr val="0070C0"/>
                </a:solidFill>
                <a:sym typeface="Symbol"/>
              </a:rPr>
              <a:t>k</a:t>
            </a:r>
            <a:r>
              <a:rPr lang="en-US" sz="3200" dirty="0" smtClean="0">
                <a:sym typeface="Symbol"/>
              </a:rPr>
              <a:t>, </a:t>
            </a:r>
            <a:r>
              <a:rPr lang="en-US" sz="3200" dirty="0" smtClean="0"/>
              <a:t>given a set of </a:t>
            </a:r>
            <a:r>
              <a:rPr lang="en-US" sz="3200" dirty="0" smtClean="0">
                <a:solidFill>
                  <a:srgbClr val="FF0000"/>
                </a:solidFill>
              </a:rPr>
              <a:t>unique</a:t>
            </a:r>
            <a:r>
              <a:rPr lang="en-US" sz="3200" dirty="0" smtClean="0"/>
              <a:t> constraints </a:t>
            </a:r>
            <a:r>
              <a:rPr lang="en-US" sz="3200" dirty="0" smtClean="0"/>
              <a:t>over alphabe</a:t>
            </a:r>
            <a:r>
              <a:rPr lang="en-US" sz="3200" dirty="0" smtClean="0"/>
              <a:t>t of size </a:t>
            </a:r>
            <a:r>
              <a:rPr lang="en-US" sz="3200" dirty="0" smtClean="0">
                <a:solidFill>
                  <a:schemeClr val="accent1"/>
                </a:solidFill>
              </a:rPr>
              <a:t>k</a:t>
            </a:r>
            <a:r>
              <a:rPr lang="en-US" sz="3200" dirty="0" smtClean="0"/>
              <a:t> </a:t>
            </a:r>
            <a:r>
              <a:rPr lang="en-US" sz="2600" dirty="0" smtClean="0"/>
              <a:t>(assignment </a:t>
            </a:r>
            <a:r>
              <a:rPr lang="en-US" sz="2600" dirty="0" smtClean="0"/>
              <a:t>to one variable determines satisfying assignment to the other)</a:t>
            </a:r>
          </a:p>
          <a:p>
            <a:pPr lvl="0" indent="-342900">
              <a:spcBef>
                <a:spcPct val="20000"/>
              </a:spcBef>
              <a:defRPr/>
            </a:pPr>
            <a:r>
              <a:rPr lang="en-US" sz="3200" dirty="0" smtClean="0"/>
              <a:t>where </a:t>
            </a:r>
            <a:r>
              <a:rPr lang="en-US" sz="3200" dirty="0" smtClean="0">
                <a:solidFill>
                  <a:srgbClr val="0070C0"/>
                </a:solidFill>
                <a:sym typeface="Symbol"/>
              </a:rPr>
              <a:t> 1-</a:t>
            </a:r>
            <a:r>
              <a:rPr lang="el-GR" sz="3200" dirty="0" smtClean="0">
                <a:solidFill>
                  <a:srgbClr val="0070C0"/>
                </a:solidFill>
                <a:sym typeface="Symbol"/>
              </a:rPr>
              <a:t>δ</a:t>
            </a:r>
            <a:r>
              <a:rPr lang="en-US" sz="32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fraction of the constraints can be satisfied, </a:t>
            </a:r>
          </a:p>
          <a:p>
            <a:pPr lvl="0" indent="-342900">
              <a:spcBef>
                <a:spcPct val="20000"/>
              </a:spcBef>
              <a:defRPr/>
            </a:pPr>
            <a:r>
              <a:rPr lang="en-US" sz="3200" dirty="0" smtClean="0">
                <a:sym typeface="Symbol"/>
              </a:rPr>
              <a:t>it </a:t>
            </a:r>
            <a:r>
              <a:rPr lang="en-US" sz="3200" dirty="0" smtClean="0"/>
              <a:t>is NP-hard to find </a:t>
            </a:r>
            <a:r>
              <a:rPr lang="en-US" sz="3200" dirty="0" smtClean="0">
                <a:sym typeface="Symbol"/>
              </a:rPr>
              <a:t>an assignment that satisfies </a:t>
            </a:r>
            <a:r>
              <a:rPr lang="en-US" sz="3200" dirty="0" smtClean="0">
                <a:solidFill>
                  <a:srgbClr val="0070C0"/>
                </a:solidFill>
                <a:sym typeface="Symbol"/>
              </a:rPr>
              <a:t> </a:t>
            </a:r>
            <a:r>
              <a:rPr lang="en-US" sz="3200" dirty="0" smtClean="0">
                <a:sym typeface="Symbol"/>
              </a:rPr>
              <a:t> fraction of the constraints.</a:t>
            </a:r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ransition advTm="117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MOSHKOV@YOLHWJYFUVWYY577" val="3269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7.6|1.6|17.4|6.8|2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7.6|1.6|17.4|6.8|26.7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3CC"/>
      </a:accent1>
      <a:accent2>
        <a:srgbClr val="FF0000"/>
      </a:accent2>
      <a:accent3>
        <a:srgbClr val="00B050"/>
      </a:accent3>
      <a:accent4>
        <a:srgbClr val="9900CC"/>
      </a:accent4>
      <a:accent5>
        <a:srgbClr val="33CCCC"/>
      </a:accent5>
      <a:accent6>
        <a:srgbClr val="FF99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17375</TotalTime>
  <Words>2284</Words>
  <Application>Microsoft Office PowerPoint</Application>
  <PresentationFormat>On-screen Show (4:3)</PresentationFormat>
  <Paragraphs>285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Symbol</vt:lpstr>
      <vt:lpstr>Castellar</vt:lpstr>
      <vt:lpstr>cmmi10</vt:lpstr>
      <vt:lpstr>cmsy10</vt:lpstr>
      <vt:lpstr>Blackadder ITC</vt:lpstr>
      <vt:lpstr>Office Theme</vt:lpstr>
      <vt:lpstr>Slide 1</vt:lpstr>
      <vt:lpstr>Slide 2</vt:lpstr>
      <vt:lpstr>Linear Equations</vt:lpstr>
      <vt:lpstr>Linear Equations</vt:lpstr>
      <vt:lpstr>Homogeneous Linear Equations</vt:lpstr>
      <vt:lpstr>Approximability of Linear Equations Over Finite Fields</vt:lpstr>
      <vt:lpstr>MAX-2LIN Over Finite Fields is A Different Animal</vt:lpstr>
      <vt:lpstr>Approximability of Linear Equations Over Finite Fields, q=2</vt:lpstr>
      <vt:lpstr>The Unique Games Conjecture (UGC)</vt:lpstr>
      <vt:lpstr>The Unique Games Conjecture (UGC) – Missing Piece for Optimal Hardness of Approximation </vt:lpstr>
      <vt:lpstr>This Work: Homogenous Linear Equations Over Reals</vt:lpstr>
      <vt:lpstr>What’s Special About Approximate Linear Equations Over Reals?</vt:lpstr>
      <vt:lpstr>Approximation Algorithm</vt:lpstr>
      <vt:lpstr>Main Theorem</vt:lpstr>
      <vt:lpstr>Approach to Proving The Unique Games Conjecture</vt:lpstr>
      <vt:lpstr>Hardness of Approximately Solving Real Linear Equations with Three Variables Per Equation</vt:lpstr>
      <vt:lpstr>Proving Hardness of Approximate Real Equations</vt:lpstr>
      <vt:lpstr>Real Functions</vt:lpstr>
      <vt:lpstr>Dictator Testing</vt:lpstr>
      <vt:lpstr>Coming Up:</vt:lpstr>
      <vt:lpstr>Perturbation Test</vt:lpstr>
      <vt:lpstr>Why Perturbation Test Does Not Work</vt:lpstr>
      <vt:lpstr>When Perturbation Test Does Work</vt:lpstr>
      <vt:lpstr>Hermite Analysis – Fourier Anlysis for Real Functions</vt:lpstr>
      <vt:lpstr>Linearity Testing (Similar to [BLR])</vt:lpstr>
      <vt:lpstr>Slide 26</vt:lpstr>
      <vt:lpstr>Cancelations Don’t Arise!</vt:lpstr>
      <vt:lpstr>Cancelations Don’t Arise!</vt:lpstr>
      <vt:lpstr>Main Lemma: Can Round F&gt;1 to Boolean Function</vt:lpstr>
      <vt:lpstr>Thank you!</vt:lpstr>
      <vt:lpstr>Proof of Main Lemma</vt:lpstr>
      <vt:lpstr>Cutting The Gaussian Space</vt:lpstr>
      <vt:lpstr>From Small Cuts To Large Cuts</vt:lpstr>
      <vt:lpstr>Larger Cut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Unique Games Conjecture: Motivation, Implications, and Recent Developments</dc:title>
  <dc:creator>dmoshkov</dc:creator>
  <cp:lastModifiedBy>Dana</cp:lastModifiedBy>
  <cp:revision>526</cp:revision>
  <dcterms:created xsi:type="dcterms:W3CDTF">2010-06-10T19:14:32Z</dcterms:created>
  <dcterms:modified xsi:type="dcterms:W3CDTF">2011-01-18T14:26:54Z</dcterms:modified>
</cp:coreProperties>
</file>