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05" r:id="rId2"/>
    <p:sldId id="375" r:id="rId3"/>
    <p:sldId id="376" r:id="rId4"/>
    <p:sldId id="374" r:id="rId5"/>
    <p:sldId id="377" r:id="rId6"/>
    <p:sldId id="381" r:id="rId7"/>
    <p:sldId id="382" r:id="rId8"/>
    <p:sldId id="379" r:id="rId9"/>
    <p:sldId id="380" r:id="rId10"/>
    <p:sldId id="384" r:id="rId11"/>
    <p:sldId id="385" r:id="rId12"/>
    <p:sldId id="383" r:id="rId13"/>
    <p:sldId id="386" r:id="rId14"/>
    <p:sldId id="378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87" r:id="rId25"/>
    <p:sldId id="397" r:id="rId26"/>
    <p:sldId id="400" r:id="rId27"/>
    <p:sldId id="373" r:id="rId28"/>
  </p:sldIdLst>
  <p:sldSz cx="9144000" cy="6858000" type="screen4x3"/>
  <p:notesSz cx="6858000" cy="9144000"/>
  <p:embeddedFontLst>
    <p:embeddedFont>
      <p:font typeface="LCMSS8" panose="020B0500000000000000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MMI5" panose="020B0500000000000000" pitchFamily="34" charset="0"/>
      <p:regular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CMMI10" panose="020B0500000000000000" pitchFamily="34" charset="0"/>
      <p:regular r:id="rId40"/>
    </p:embeddedFont>
    <p:embeddedFont>
      <p:font typeface="msbm10" panose="020B0500000000000000" pitchFamily="34" charset="0"/>
      <p:regular r:id="rId41"/>
    </p:embeddedFont>
    <p:embeddedFont>
      <p:font typeface="CMMI8" panose="020B0500000000000000" pitchFamily="34" charset="0"/>
      <p:regular r:id="rId42"/>
    </p:embeddedFont>
    <p:embeddedFont>
      <p:font typeface="CMSY7" panose="020B0500000000000000" pitchFamily="34" charset="0"/>
      <p:regular r:id="rId43"/>
    </p:embeddedFont>
    <p:embeddedFont>
      <p:font typeface="CMR7" panose="020B0500000000000000" pitchFamily="34" charset="0"/>
      <p:regular r:id="rId44"/>
    </p:embeddedFont>
    <p:embeddedFont>
      <p:font typeface="cmsy10" panose="020B0500000000000000" pitchFamily="34" charset="0"/>
      <p:regular r:id="rId45"/>
    </p:embeddedFont>
    <p:embeddedFont>
      <p:font typeface="CMMI7" panose="020B0500000000000000" pitchFamily="34" charset="0"/>
      <p:regular r:id="rId46"/>
    </p:embeddedFont>
    <p:embeddedFont>
      <p:font typeface="CMR10" panose="020B0500000000000000" pitchFamily="34" charset="0"/>
      <p:regular r:id="rId47"/>
    </p:embeddedFont>
    <p:embeddedFont>
      <p:font typeface="CMEX10" panose="020B0500000000000000" pitchFamily="34" charset="0"/>
      <p:regular r:id="rId48"/>
    </p:embeddedFont>
  </p:embeddedFontLst>
  <p:custDataLst>
    <p:tags r:id="rId4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cmsy10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4BACC6"/>
    <a:srgbClr val="FFFF99"/>
    <a:srgbClr val="0033CC"/>
    <a:srgbClr val="CC9900"/>
    <a:srgbClr val="FF66FF"/>
    <a:srgbClr val="FF99FF"/>
    <a:srgbClr val="FF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5971" autoAdjust="0"/>
  </p:normalViewPr>
  <p:slideViewPr>
    <p:cSldViewPr snapToGrid="0">
      <p:cViewPr varScale="1">
        <p:scale>
          <a:sx n="88" d="100"/>
          <a:sy n="88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D5171-5602-40CF-B85C-183FE539D7D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3E05C-AD8D-4931-98D5-595B9A752AD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BB23D-6D32-44C6-9AEC-26E6C6A0280A}" type="slidenum">
              <a:rPr lang="he-IL" alt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Wagner-Fischer, </a:t>
            </a:r>
            <a:r>
              <a:rPr lang="en-US" altLang="en-US" dirty="0" err="1" smtClean="0">
                <a:latin typeface="Arial" charset="0"/>
              </a:rPr>
              <a:t>Masek</a:t>
            </a:r>
            <a:r>
              <a:rPr lang="en-US" altLang="en-US" dirty="0" smtClean="0">
                <a:latin typeface="Arial" charset="0"/>
              </a:rPr>
              <a:t>-Paterson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8E8F66-45A2-495E-9D66-68802B43392C}" type="slidenum">
              <a:rPr lang="he-IL" altLang="en-US"/>
              <a:pPr/>
              <a:t>10</a:t>
            </a:fld>
            <a:endParaRPr lang="en-GB" altLang="en-US"/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57C94-A532-4978-A2A7-22B6D28AA31E}" type="slidenum">
              <a:rPr lang="he-IL" altLang="en-US"/>
              <a:pPr/>
              <a:t>11</a:t>
            </a:fld>
            <a:endParaRPr lang="en-GB" altLang="en-US"/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7647" cy="4115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A03BE9-D313-4813-8B63-FE32E2278F09}" type="slidenum">
              <a:rPr lang="he-IL" alt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charset="0"/>
            </a:endParaRP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CC03B8-2910-47AB-B820-5E24690D102F}" type="slidenum">
              <a:rPr lang="he-IL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Indyk-Woodruff, Duffield-Lund-</a:t>
            </a:r>
            <a:r>
              <a:rPr lang="en-US" dirty="0" err="1" smtClean="0"/>
              <a:t>Thorup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3E05C-AD8D-4931-98D5-595B9A752ADD}" type="slidenum">
              <a:rPr lang="he-IL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71675" y="36052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1675" y="3822700"/>
            <a:ext cx="6553200" cy="153511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6243638"/>
            <a:ext cx="43957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Efficient Approximation of Edit Distance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5FF-BD1F-4078-895D-B936832CF10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24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38F0-B30C-4DD7-A94C-0A47C8519898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6039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85FD-D47F-409C-8FDD-5F64DA9026C9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620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657E-4346-4F96-8631-B2E2EDA7671B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071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F0CE-6452-4D8D-A45B-6896CA2769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2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5D1C-ECA6-4BC4-BB2E-1C0C67F65813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5861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D9D4-8D76-4788-B51E-7A2024F719DE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6644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301F-6906-42ED-96F0-99E31F85DEEF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8880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7A48-CC05-4821-B628-232DB14E74C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6203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E4E-9F78-4718-B2F1-52FC78C0BF8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5950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E85D-51F2-43BB-9BB5-58CA936CFC32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6538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9E19-D8F7-4497-B6B4-CD0622598DA7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3787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7600" y="6248400"/>
            <a:ext cx="432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FD757F45-3EEC-48A6-8952-E5E162300110}" type="slidenum">
              <a:rPr lang="he-IL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805854" cy="1752600"/>
          </a:xfrm>
        </p:spPr>
        <p:txBody>
          <a:bodyPr/>
          <a:lstStyle/>
          <a:p>
            <a:r>
              <a:rPr lang="en-US" sz="4000" dirty="0" smtClean="0"/>
              <a:t>Efficient Approximation 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of Edit Distance</a:t>
            </a:r>
            <a:endParaRPr lang="en-US" sz="40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700" y="3848100"/>
            <a:ext cx="6670675" cy="172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Robert Krauthgamer, </a:t>
            </a:r>
            <a:r>
              <a:rPr lang="en-US" sz="2000" dirty="0" smtClean="0"/>
              <a:t>Weizmann Institute of Science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SPIRE 2013</a:t>
            </a:r>
            <a:endParaRPr lang="en-US" sz="2000" dirty="0" smtClean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001933"/>
            <a:ext cx="91440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8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en-US" smtClean="0"/>
              <a:t>Efficient Approximation of Edit Distance</a:t>
            </a:r>
            <a:endParaRPr lang="en-GB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Embedding </a:t>
            </a:r>
            <a:r>
              <a:rPr lang="en-GB" altLang="en-US" dirty="0" smtClean="0"/>
              <a:t>ED on Permutations</a:t>
            </a:r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dirty="0">
                <a:solidFill>
                  <a:srgbClr val="003399"/>
                </a:solidFill>
              </a:rPr>
              <a:t>Theorem</a:t>
            </a:r>
            <a:r>
              <a:rPr lang="en-GB" altLang="en-US" dirty="0">
                <a:solidFill>
                  <a:srgbClr val="003399"/>
                </a:solidFill>
              </a:rPr>
              <a:t> [Charikar-K.’06]:</a:t>
            </a:r>
            <a:r>
              <a:rPr lang="en-GB" altLang="en-US" dirty="0"/>
              <a:t> </a:t>
            </a:r>
            <a:r>
              <a:rPr lang="en-GB" altLang="en-US" dirty="0" smtClean="0"/>
              <a:t>Edit distance on permutations of length </a:t>
            </a:r>
            <a:r>
              <a:rPr lang="en-GB" altLang="en-US" dirty="0" smtClean="0">
                <a:solidFill>
                  <a:srgbClr val="FF0000"/>
                </a:solidFill>
              </a:rPr>
              <a:t>n</a:t>
            </a:r>
            <a:r>
              <a:rPr lang="en-GB" altLang="en-US" dirty="0" smtClean="0"/>
              <a:t> </a:t>
            </a:r>
            <a:r>
              <a:rPr lang="en-GB" altLang="en-US" dirty="0"/>
              <a:t>embeds into </a:t>
            </a:r>
            <a:r>
              <a:rPr lang="en-GB" altLang="en-US" b="1" dirty="0" smtClean="0">
                <a:solidFill>
                  <a:srgbClr val="FF0000"/>
                </a:solidFill>
              </a:rPr>
              <a:t>L</a:t>
            </a:r>
            <a:r>
              <a:rPr lang="en-GB" altLang="en-US" b="1" baseline="-25000" dirty="0" smtClean="0">
                <a:solidFill>
                  <a:srgbClr val="FF0000"/>
                </a:solidFill>
              </a:rPr>
              <a:t>1 </a:t>
            </a:r>
            <a:r>
              <a:rPr lang="en-GB" altLang="en-US" dirty="0"/>
              <a:t>with distortion </a:t>
            </a:r>
            <a:r>
              <a:rPr lang="en-GB" altLang="en-US" dirty="0">
                <a:solidFill>
                  <a:srgbClr val="FF0000"/>
                </a:solidFill>
              </a:rPr>
              <a:t>O(log n)</a:t>
            </a:r>
            <a:r>
              <a:rPr lang="en-GB" altLang="en-US" dirty="0"/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olidFill>
                  <a:schemeClr val="accent2"/>
                </a:solidFill>
              </a:rPr>
              <a:t>Proof.</a:t>
            </a:r>
            <a:r>
              <a:rPr lang="en-GB" altLang="en-US" dirty="0"/>
              <a:t>	Define			  where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3886198"/>
            <a:ext cx="8229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68338" indent="-325438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020763" indent="-34925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en-GB" altLang="en-US" sz="2000" dirty="0" smtClean="0"/>
              <a:t>Lemma 1</a:t>
            </a:r>
            <a:r>
              <a:rPr lang="en-GB" altLang="en-US" sz="2000" dirty="0"/>
              <a:t>: </a:t>
            </a:r>
            <a:r>
              <a:rPr lang="en-GB" altLang="en-US" sz="2000" dirty="0">
                <a:solidFill>
                  <a:srgbClr val="FF0000"/>
                </a:solidFill>
              </a:rPr>
              <a:t>||f(P)-f(Q)||</a:t>
            </a:r>
            <a:r>
              <a:rPr lang="en-GB" altLang="en-US" sz="2000" baseline="-25000" dirty="0">
                <a:solidFill>
                  <a:srgbClr val="FF0000"/>
                </a:solidFill>
              </a:rPr>
              <a:t>1</a:t>
            </a:r>
            <a:r>
              <a:rPr lang="en-GB" altLang="en-US" sz="2000" dirty="0">
                <a:solidFill>
                  <a:srgbClr val="FF0000"/>
                </a:solidFill>
              </a:rPr>
              <a:t> ≤ O(log n) </a:t>
            </a:r>
            <a:r>
              <a:rPr lang="en-GB" altLang="en-US" sz="2000" dirty="0" err="1" smtClean="0">
                <a:solidFill>
                  <a:srgbClr val="FF0000"/>
                </a:solidFill>
              </a:rPr>
              <a:t>ed</a:t>
            </a:r>
            <a:r>
              <a:rPr lang="en-GB" altLang="en-US" sz="2000" dirty="0" smtClean="0">
                <a:solidFill>
                  <a:srgbClr val="FF0000"/>
                </a:solidFill>
              </a:rPr>
              <a:t>(P,Q</a:t>
            </a:r>
            <a:r>
              <a:rPr lang="en-GB" altLang="en-US" sz="2000" dirty="0">
                <a:solidFill>
                  <a:srgbClr val="FF0000"/>
                </a:solidFill>
              </a:rPr>
              <a:t>)</a:t>
            </a:r>
            <a:r>
              <a:rPr lang="he-IL" altLang="en-US" sz="2000" dirty="0">
                <a:solidFill>
                  <a:srgbClr val="FF0000"/>
                </a:solidFill>
              </a:rPr>
              <a:t>‏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Suppose </a:t>
            </a:r>
            <a:r>
              <a:rPr lang="en-GB" altLang="en-US" dirty="0">
                <a:solidFill>
                  <a:srgbClr val="FF0000"/>
                </a:solidFill>
              </a:rPr>
              <a:t>Q</a:t>
            </a:r>
            <a:r>
              <a:rPr lang="en-GB" altLang="en-US" dirty="0"/>
              <a:t> is obtained from </a:t>
            </a:r>
            <a:r>
              <a:rPr lang="en-GB" altLang="en-US" dirty="0">
                <a:solidFill>
                  <a:srgbClr val="FF0000"/>
                </a:solidFill>
              </a:rPr>
              <a:t>P</a:t>
            </a:r>
            <a:r>
              <a:rPr lang="en-GB" altLang="en-US" dirty="0"/>
              <a:t> by moving one symbol, say </a:t>
            </a:r>
            <a:r>
              <a:rPr lang="en-GB" altLang="en-US" dirty="0">
                <a:solidFill>
                  <a:srgbClr val="FF0000"/>
                </a:solidFill>
              </a:rPr>
              <a:t>‘s’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General case then follows by applying triangle inequality on </a:t>
            </a:r>
            <a:r>
              <a:rPr lang="en-GB" altLang="en-US" dirty="0">
                <a:solidFill>
                  <a:srgbClr val="FF0000"/>
                </a:solidFill>
              </a:rPr>
              <a:t>P,P’,P’’,…,</a:t>
            </a:r>
            <a:r>
              <a:rPr lang="en-GB" altLang="en-US" dirty="0" smtClean="0">
                <a:solidFill>
                  <a:srgbClr val="FF0000"/>
                </a:solidFill>
              </a:rPr>
              <a:t>Q</a:t>
            </a:r>
            <a:r>
              <a:rPr lang="en-GB" altLang="en-US" dirty="0" smtClean="0"/>
              <a:t> </a:t>
            </a:r>
            <a:endParaRPr lang="en-GB" altLang="en-US" dirty="0"/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Total contribution of 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dirty="0"/>
              <a:t>coordinates s</a:t>
            </a:r>
            <a:r>
              <a:rPr lang="en-US" altLang="en-US" dirty="0">
                <a:latin typeface="cmsy10" pitchFamily="34" charset="0"/>
              </a:rPr>
              <a:t>2</a:t>
            </a:r>
            <a:r>
              <a:rPr lang="en-GB" altLang="en-US" dirty="0"/>
              <a:t>{</a:t>
            </a:r>
            <a:r>
              <a:rPr lang="en-GB" altLang="en-US" dirty="0" err="1"/>
              <a:t>a,b</a:t>
            </a:r>
            <a:r>
              <a:rPr lang="en-GB" altLang="en-US" dirty="0"/>
              <a:t>}  is  </a:t>
            </a:r>
            <a:r>
              <a:rPr lang="en-GB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Symbol" pitchFamily="18" charset="2"/>
              </a:rPr>
              <a:t></a:t>
            </a:r>
            <a:r>
              <a:rPr lang="en-GB" altLang="en-US" baseline="-25000" dirty="0">
                <a:solidFill>
                  <a:srgbClr val="FF0000"/>
                </a:solidFill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(1/k) ≤ O(log n)</a:t>
            </a:r>
            <a:r>
              <a:rPr lang="he-IL" altLang="en-US" dirty="0">
                <a:solidFill>
                  <a:srgbClr val="FF0000"/>
                </a:solidFill>
              </a:rPr>
              <a:t>‏</a:t>
            </a:r>
            <a:endParaRPr lang="en-GB" alt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dirty="0"/>
              <a:t>other coordinates is  </a:t>
            </a:r>
            <a:r>
              <a:rPr lang="en-GB" altLang="en-US" dirty="0">
                <a:solidFill>
                  <a:srgbClr val="FF0000"/>
                </a:solidFill>
                <a:latin typeface="Symbol" pitchFamily="18" charset="2"/>
              </a:rPr>
              <a:t></a:t>
            </a:r>
            <a:r>
              <a:rPr lang="en-GB" altLang="en-US" baseline="-25000" dirty="0">
                <a:solidFill>
                  <a:srgbClr val="FF0000"/>
                </a:solidFill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k(1/k – 1/(k+1)) ≤ O(log n)</a:t>
            </a:r>
            <a:r>
              <a:rPr lang="he-IL" altLang="en-US" dirty="0">
                <a:solidFill>
                  <a:srgbClr val="FF0000"/>
                </a:solidFill>
              </a:rPr>
              <a:t>‏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5613" y="2492826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68338" indent="-325438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en-GB" altLang="en-US" sz="2000" dirty="0">
                <a:solidFill>
                  <a:schemeClr val="accent2"/>
                </a:solidFill>
              </a:rPr>
              <a:t>Intuition:</a:t>
            </a:r>
            <a:r>
              <a:rPr lang="en-GB" altLang="en-US" sz="2000" dirty="0"/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dirty="0"/>
              <a:t>sign(</a:t>
            </a:r>
            <a:r>
              <a:rPr lang="en-GB" altLang="en-US" dirty="0" err="1"/>
              <a:t>f</a:t>
            </a:r>
            <a:r>
              <a:rPr lang="en-GB" altLang="en-US" baseline="-25000" dirty="0" err="1"/>
              <a:t>a,b</a:t>
            </a:r>
            <a:r>
              <a:rPr lang="en-GB" altLang="en-US" dirty="0"/>
              <a:t>(P)) is indicator for “a appears before b” in P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dirty="0"/>
              <a:t>Thus, |</a:t>
            </a:r>
            <a:r>
              <a:rPr lang="en-GB" altLang="en-US" dirty="0" err="1"/>
              <a:t>f</a:t>
            </a:r>
            <a:r>
              <a:rPr lang="en-GB" altLang="en-US" baseline="-25000" dirty="0" err="1"/>
              <a:t>a,b</a:t>
            </a:r>
            <a:r>
              <a:rPr lang="en-GB" altLang="en-US" dirty="0"/>
              <a:t>(P)-</a:t>
            </a:r>
            <a:r>
              <a:rPr lang="en-GB" altLang="en-US" dirty="0" err="1"/>
              <a:t>f</a:t>
            </a:r>
            <a:r>
              <a:rPr lang="en-GB" altLang="en-US" baseline="-25000" dirty="0" err="1"/>
              <a:t>a,b</a:t>
            </a:r>
            <a:r>
              <a:rPr lang="en-GB" altLang="en-US" dirty="0"/>
              <a:t>(Q)| “measures” if {</a:t>
            </a:r>
            <a:r>
              <a:rPr lang="en-GB" altLang="en-US" dirty="0" err="1"/>
              <a:t>a,b</a:t>
            </a:r>
            <a:r>
              <a:rPr lang="en-GB" altLang="en-US" dirty="0"/>
              <a:t>} is an inversion in P vs. Q</a:t>
            </a:r>
            <a:endParaRPr lang="en-GB" altLang="en-US" sz="1600" dirty="0"/>
          </a:p>
        </p:txBody>
      </p:sp>
      <p:pic>
        <p:nvPicPr>
          <p:cNvPr id="3790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768475"/>
            <a:ext cx="32353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1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857375"/>
            <a:ext cx="1755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656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en-US" smtClean="0"/>
              <a:t>Efficient Approximation of Edit Distance</a:t>
            </a:r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Embedding ED on </a:t>
            </a:r>
            <a:r>
              <a:rPr lang="en-GB" altLang="en-US" dirty="0" smtClean="0"/>
              <a:t>Permutations (2)</a:t>
            </a:r>
            <a:endParaRPr lang="en-GB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Recall</a:t>
            </a:r>
            <a:r>
              <a:rPr lang="en-GB" altLang="en-US" dirty="0"/>
              <a:t>			  where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1850554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68338" indent="-325438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020763" indent="-34925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en-GB" altLang="en-US" sz="2000" dirty="0" smtClean="0"/>
              <a:t>Lemma 1</a:t>
            </a:r>
            <a:r>
              <a:rPr lang="en-GB" altLang="en-US" sz="2000" dirty="0"/>
              <a:t>: </a:t>
            </a:r>
            <a:r>
              <a:rPr lang="en-GB" altLang="en-US" sz="2000" dirty="0">
                <a:solidFill>
                  <a:srgbClr val="FF0000"/>
                </a:solidFill>
              </a:rPr>
              <a:t>||f(P)-f(Q)||</a:t>
            </a:r>
            <a:r>
              <a:rPr lang="en-GB" altLang="en-US" sz="2000" baseline="-25000" dirty="0">
                <a:solidFill>
                  <a:srgbClr val="FF0000"/>
                </a:solidFill>
              </a:rPr>
              <a:t>1</a:t>
            </a:r>
            <a:r>
              <a:rPr lang="en-GB" altLang="en-US" sz="2000" dirty="0">
                <a:solidFill>
                  <a:srgbClr val="FF0000"/>
                </a:solidFill>
              </a:rPr>
              <a:t> ≤ O(log n) </a:t>
            </a:r>
            <a:r>
              <a:rPr lang="en-GB" altLang="en-US" sz="2000" dirty="0" err="1" smtClean="0">
                <a:solidFill>
                  <a:srgbClr val="FF0000"/>
                </a:solidFill>
              </a:rPr>
              <a:t>ed</a:t>
            </a:r>
            <a:r>
              <a:rPr lang="en-GB" altLang="en-US" sz="2000" dirty="0" smtClean="0">
                <a:solidFill>
                  <a:srgbClr val="FF0000"/>
                </a:solidFill>
              </a:rPr>
              <a:t>(P,Q</a:t>
            </a:r>
            <a:r>
              <a:rPr lang="en-GB" altLang="en-US" sz="2000" dirty="0">
                <a:solidFill>
                  <a:srgbClr val="FF0000"/>
                </a:solidFill>
              </a:rPr>
              <a:t>)</a:t>
            </a:r>
            <a:r>
              <a:rPr lang="he-IL" altLang="en-US" sz="2000" dirty="0">
                <a:solidFill>
                  <a:srgbClr val="FF0000"/>
                </a:solidFill>
              </a:rPr>
              <a:t>‏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pic>
        <p:nvPicPr>
          <p:cNvPr id="409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7" y="1066800"/>
            <a:ext cx="32353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1155700"/>
            <a:ext cx="1755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57200" y="2536371"/>
            <a:ext cx="8229600" cy="359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68338" indent="-325438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020763" indent="-34925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en-GB" altLang="en-US" sz="2000" dirty="0" smtClean="0"/>
              <a:t>Lemma 2</a:t>
            </a:r>
            <a:r>
              <a:rPr lang="en-GB" altLang="en-US" sz="2000" dirty="0"/>
              <a:t>: </a:t>
            </a:r>
            <a:r>
              <a:rPr lang="en-GB" altLang="en-US" sz="2000" dirty="0">
                <a:solidFill>
                  <a:srgbClr val="FF0000"/>
                </a:solidFill>
              </a:rPr>
              <a:t>||f(P)-f(Q)||</a:t>
            </a:r>
            <a:r>
              <a:rPr lang="en-GB" altLang="en-US" sz="2000" baseline="-25000" dirty="0">
                <a:solidFill>
                  <a:srgbClr val="FF0000"/>
                </a:solidFill>
              </a:rPr>
              <a:t>1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b="1" dirty="0">
                <a:solidFill>
                  <a:srgbClr val="FF0000"/>
                </a:solidFill>
                <a:latin typeface="cmsy10" pitchFamily="34" charset="0"/>
              </a:rPr>
              <a:t>¸</a:t>
            </a:r>
            <a:r>
              <a:rPr lang="en-GB" altLang="en-US" sz="2000" dirty="0">
                <a:solidFill>
                  <a:srgbClr val="FF0000"/>
                </a:solidFill>
              </a:rPr>
              <a:t> ½ </a:t>
            </a:r>
            <a:r>
              <a:rPr lang="en-GB" altLang="en-US" sz="2000" dirty="0" err="1" smtClean="0">
                <a:solidFill>
                  <a:srgbClr val="FF0000"/>
                </a:solidFill>
              </a:rPr>
              <a:t>ed</a:t>
            </a:r>
            <a:r>
              <a:rPr lang="en-GB" altLang="en-US" sz="2000" dirty="0" smtClean="0">
                <a:solidFill>
                  <a:srgbClr val="FF0000"/>
                </a:solidFill>
              </a:rPr>
              <a:t>(P,Q</a:t>
            </a:r>
            <a:r>
              <a:rPr lang="en-GB" altLang="en-US" sz="2000" dirty="0">
                <a:solidFill>
                  <a:srgbClr val="FF0000"/>
                </a:solidFill>
              </a:rPr>
              <a:t>)</a:t>
            </a:r>
            <a:r>
              <a:rPr lang="en-GB" alt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Assume </a:t>
            </a:r>
            <a:r>
              <a:rPr lang="en-GB" altLang="en-US" dirty="0" err="1"/>
              <a:t>wlog</a:t>
            </a:r>
            <a:r>
              <a:rPr lang="en-GB" altLang="en-US" dirty="0"/>
              <a:t> that P=identity</a:t>
            </a:r>
            <a:endParaRPr lang="en-GB" altLang="en-US" sz="1600" dirty="0"/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Edit </a:t>
            </a:r>
            <a:r>
              <a:rPr lang="en-GB" altLang="en-US" dirty="0">
                <a:solidFill>
                  <a:srgbClr val="FF0000"/>
                </a:solidFill>
              </a:rPr>
              <a:t>Q</a:t>
            </a:r>
            <a:r>
              <a:rPr lang="en-GB" altLang="en-US" dirty="0"/>
              <a:t> into an increasing sequence (thus into P) using quicksort: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sz="1800" dirty="0"/>
              <a:t>Choose a random pivot,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sz="1800" dirty="0"/>
              <a:t>Delete all characters inverted </a:t>
            </a:r>
            <a:r>
              <a:rPr lang="en-GB" altLang="en-US" sz="1800" dirty="0" err="1"/>
              <a:t>wrt</a:t>
            </a:r>
            <a:r>
              <a:rPr lang="en-GB" altLang="en-US" sz="1800" dirty="0"/>
              <a:t> to pivot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r>
              <a:rPr lang="en-GB" altLang="en-US" sz="1800" dirty="0"/>
              <a:t>Repeat recursively on left and right portions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9999"/>
              </a:buClr>
              <a:buSzPct val="65000"/>
              <a:buFont typeface="Wingdings" pitchFamily="2" charset="2"/>
              <a:buChar char=""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r>
              <a:rPr lang="en-GB" altLang="en-US" dirty="0"/>
              <a:t>Now argue </a:t>
            </a:r>
            <a:r>
              <a:rPr lang="en-GB" altLang="en-US" b="1" dirty="0">
                <a:solidFill>
                  <a:srgbClr val="FF0000"/>
                </a:solidFill>
              </a:rPr>
              <a:t>||f(P)-f(Q)||</a:t>
            </a:r>
            <a:r>
              <a:rPr lang="en-GB" altLang="en-US" b="1" baseline="-25000" dirty="0">
                <a:solidFill>
                  <a:srgbClr val="FF0000"/>
                </a:solidFill>
              </a:rPr>
              <a:t>1</a:t>
            </a:r>
            <a:r>
              <a:rPr lang="en-GB" altLang="en-US" b="1" dirty="0">
                <a:solidFill>
                  <a:srgbClr val="FF0000"/>
                </a:solidFill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cmsy10" pitchFamily="34" charset="0"/>
              </a:rPr>
              <a:t>¸</a:t>
            </a:r>
            <a:r>
              <a:rPr lang="en-GB" altLang="en-US" b="1" dirty="0">
                <a:solidFill>
                  <a:srgbClr val="FF0000"/>
                </a:solidFill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msbm10" pitchFamily="34" charset="0"/>
              </a:rPr>
              <a:t>E</a:t>
            </a:r>
            <a:r>
              <a:rPr lang="en-GB" altLang="en-US" b="1" dirty="0">
                <a:solidFill>
                  <a:srgbClr val="FF0000"/>
                </a:solidFill>
              </a:rPr>
              <a:t>[ #quicksort deletions ] </a:t>
            </a:r>
            <a:r>
              <a:rPr lang="en-GB" altLang="en-US" b="1" dirty="0">
                <a:solidFill>
                  <a:srgbClr val="FF0000"/>
                </a:solidFill>
                <a:latin typeface="cmsy10" pitchFamily="34" charset="0"/>
              </a:rPr>
              <a:t>¸</a:t>
            </a:r>
            <a:r>
              <a:rPr lang="en-GB" altLang="en-US" b="1" dirty="0">
                <a:solidFill>
                  <a:srgbClr val="FF0000"/>
                </a:solidFill>
              </a:rPr>
              <a:t> ½ </a:t>
            </a:r>
            <a:r>
              <a:rPr lang="en-GB" altLang="en-US" b="1" dirty="0" err="1" smtClean="0">
                <a:solidFill>
                  <a:srgbClr val="FF0000"/>
                </a:solidFill>
              </a:rPr>
              <a:t>ed</a:t>
            </a:r>
            <a:r>
              <a:rPr lang="en-GB" altLang="en-US" b="1" dirty="0" smtClean="0">
                <a:solidFill>
                  <a:srgbClr val="FF0000"/>
                </a:solidFill>
              </a:rPr>
              <a:t>(P,Q</a:t>
            </a:r>
            <a:r>
              <a:rPr lang="en-GB" altLang="en-US" b="1" dirty="0">
                <a:solidFill>
                  <a:srgbClr val="FF0000"/>
                </a:solidFill>
              </a:rPr>
              <a:t>)</a:t>
            </a:r>
            <a:r>
              <a:rPr lang="en-GB" altLang="en-US" b="1" dirty="0"/>
              <a:t> </a:t>
            </a:r>
            <a:endParaRPr lang="en-GB" altLang="en-US" b="1" dirty="0" smtClean="0"/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"/>
            </a:pPr>
            <a:endParaRPr lang="en-GB" altLang="en-US" b="1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60000"/>
            </a:pPr>
            <a:r>
              <a:rPr lang="en-GB" altLang="en-US" dirty="0" smtClean="0"/>
              <a:t>QED</a:t>
            </a:r>
            <a:endParaRPr lang="en-GB" altLang="en-US" dirty="0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6038849" y="3091543"/>
            <a:ext cx="2971800" cy="1338943"/>
          </a:xfrm>
          <a:prstGeom prst="wedgeRoundRectCallout">
            <a:avLst>
              <a:gd name="adj1" fmla="val -20091"/>
              <a:gd name="adj2" fmla="val 943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Surviving subsequence is increasing</a:t>
            </a:r>
          </a:p>
          <a:p>
            <a:pPr algn="ctr"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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altLang="en-US" sz="1800" dirty="0" err="1" smtClean="0">
                <a:solidFill>
                  <a:schemeClr val="tx1"/>
                </a:solidFill>
                <a:latin typeface="+mn-lt"/>
              </a:rPr>
              <a:t>ed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(P,Q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) ≤ 2 #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deletions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543049" y="5630179"/>
            <a:ext cx="7467600" cy="762000"/>
          </a:xfrm>
          <a:prstGeom prst="wedgeRoundRectCallout">
            <a:avLst>
              <a:gd name="adj1" fmla="val -21996"/>
              <a:gd name="adj2" fmla="val -9006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For every inversion (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a,b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) in Q: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</a:rPr>
              <a:t>Pr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[a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deleted “by” pivot b] ≤ 1/|Q</a:t>
            </a:r>
            <a:r>
              <a:rPr lang="en-US" altLang="en-US" sz="1800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[a]-Q</a:t>
            </a:r>
            <a:r>
              <a:rPr lang="en-US" altLang="en-US" sz="1800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[b]+1| ≤ 2 |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+mn-lt"/>
              </a:rPr>
              <a:t>a,b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(P) – 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+mn-lt"/>
              </a:rPr>
              <a:t>a,b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(Q)|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5456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 animBg="1"/>
      <p:bldP spid="409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Theorem [Ostrovsky-Rabani’05]:</a:t>
            </a:r>
            <a:r>
              <a:rPr lang="en-US" dirty="0" smtClean="0"/>
              <a:t> Edit </a:t>
            </a:r>
            <a:r>
              <a:rPr lang="en-US" dirty="0"/>
              <a:t>distance </a:t>
            </a:r>
            <a:r>
              <a:rPr lang="en-US" dirty="0" smtClean="0"/>
              <a:t>on </a:t>
            </a:r>
            <a:r>
              <a:rPr lang="en-US" dirty="0"/>
              <a:t>all </a:t>
            </a:r>
            <a:r>
              <a:rPr lang="en-US" dirty="0" smtClean="0"/>
              <a:t>strings (not only permutations</a:t>
            </a:r>
            <a:r>
              <a:rPr lang="en-US" dirty="0"/>
              <a:t>) </a:t>
            </a:r>
            <a:r>
              <a:rPr lang="en-US" dirty="0" smtClean="0"/>
              <a:t>embeds into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with distortion </a:t>
            </a:r>
            <a:r>
              <a:rPr lang="en-US" altLang="en-US" dirty="0">
                <a:solidFill>
                  <a:srgbClr val="A50021"/>
                </a:solidFill>
              </a:rPr>
              <a:t>2</a:t>
            </a:r>
            <a:r>
              <a:rPr lang="en-US" altLang="en-US" baseline="30000" dirty="0">
                <a:solidFill>
                  <a:srgbClr val="A50021"/>
                </a:solidFill>
              </a:rPr>
              <a:t>Õ(√log n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Previously,</a:t>
            </a:r>
            <a:r>
              <a:rPr lang="en-US" dirty="0"/>
              <a:t> distortion </a:t>
            </a:r>
            <a:r>
              <a:rPr lang="en-US" altLang="en-US" dirty="0" err="1" smtClean="0">
                <a:solidFill>
                  <a:srgbClr val="A50021"/>
                </a:solidFill>
              </a:rPr>
              <a:t>n</a:t>
            </a:r>
            <a:r>
              <a:rPr lang="en-US" altLang="en-US" b="1" baseline="30000" dirty="0" err="1" smtClean="0">
                <a:solidFill>
                  <a:srgbClr val="A50021"/>
                </a:solidFill>
              </a:rPr>
              <a:t>c</a:t>
            </a:r>
            <a:r>
              <a:rPr lang="en-US" altLang="en-US" dirty="0" smtClean="0"/>
              <a:t> </a:t>
            </a:r>
            <a:r>
              <a:rPr lang="en-US" dirty="0" smtClean="0"/>
              <a:t>was known </a:t>
            </a:r>
            <a:r>
              <a:rPr lang="en-US" dirty="0"/>
              <a:t>[</a:t>
            </a:r>
            <a:r>
              <a:rPr lang="en-US" dirty="0" smtClean="0"/>
              <a:t>BarYossef-Jayram-K.-Kumar’04, Batu-Ergun-Sahinalp’06]</a:t>
            </a:r>
          </a:p>
          <a:p>
            <a:pPr lvl="1"/>
            <a:r>
              <a:rPr lang="en-US" dirty="0" smtClean="0"/>
              <a:t>Clever recursive method to match blocks much more accurately </a:t>
            </a:r>
          </a:p>
          <a:p>
            <a:pPr lvl="2"/>
            <a:r>
              <a:rPr lang="en-US" dirty="0" smtClean="0"/>
              <a:t>Penalizes both pattern and </a:t>
            </a:r>
            <a:r>
              <a:rPr lang="en-US" dirty="0"/>
              <a:t>location </a:t>
            </a:r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Not very fast (quadratic time), but influenced later work on </a:t>
            </a:r>
            <a:r>
              <a:rPr lang="en-US" dirty="0"/>
              <a:t>near-linear time </a:t>
            </a:r>
            <a:r>
              <a:rPr lang="en-US" dirty="0" smtClean="0"/>
              <a:t>algorithms [Andoni-Onak’09, Andoni-Onak-K.’10]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Immediate consequences:</a:t>
            </a:r>
          </a:p>
          <a:p>
            <a:pPr lvl="1"/>
            <a:r>
              <a:rPr lang="en-US" dirty="0" smtClean="0"/>
              <a:t>NNS algorithms for edit distance</a:t>
            </a:r>
          </a:p>
          <a:p>
            <a:pPr lvl="1"/>
            <a:r>
              <a:rPr lang="en-US" dirty="0" smtClean="0"/>
              <a:t>Sketching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964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Theorem [Khot-Naor’05, K.-Rabani’06</a:t>
            </a:r>
            <a:r>
              <a:rPr lang="en-US" dirty="0" smtClean="0">
                <a:solidFill>
                  <a:schemeClr val="tx2"/>
                </a:solidFill>
              </a:rPr>
              <a:t>]:</a:t>
            </a:r>
            <a:r>
              <a:rPr lang="en-US" dirty="0" smtClean="0"/>
              <a:t> Embedding edit distance into L</a:t>
            </a:r>
            <a:r>
              <a:rPr lang="en-US" baseline="-25000" dirty="0" smtClean="0"/>
              <a:t>1</a:t>
            </a:r>
            <a:r>
              <a:rPr lang="en-US" dirty="0" smtClean="0"/>
              <a:t> requires distortion </a:t>
            </a:r>
            <a:r>
              <a:rPr lang="el-GR" dirty="0" smtClean="0">
                <a:solidFill>
                  <a:srgbClr val="C00000"/>
                </a:solidFill>
              </a:rPr>
              <a:t>Ω</a:t>
            </a:r>
            <a:r>
              <a:rPr lang="en-US" dirty="0">
                <a:solidFill>
                  <a:srgbClr val="C00000"/>
                </a:solidFill>
              </a:rPr>
              <a:t>(log n)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Main technique: Fourier analysis [Kahn-Kalai-Linial’88]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embedding </a:t>
            </a:r>
            <a:r>
              <a:rPr lang="en-US" dirty="0" smtClean="0">
                <a:latin typeface="cmsy10"/>
              </a:rPr>
              <a:t>$</a:t>
            </a:r>
            <a:r>
              <a:rPr lang="en-US" dirty="0" smtClean="0"/>
              <a:t> sparsest-cuts  </a:t>
            </a:r>
            <a:r>
              <a:rPr lang="en-US" dirty="0">
                <a:latin typeface="cmsy10"/>
              </a:rPr>
              <a:t>$</a:t>
            </a:r>
            <a:r>
              <a:rPr lang="en-US" dirty="0"/>
              <a:t> </a:t>
            </a:r>
            <a:r>
              <a:rPr lang="en-US" dirty="0" smtClean="0"/>
              <a:t>Boolean functions </a:t>
            </a:r>
            <a:r>
              <a:rPr lang="en-US" dirty="0" smtClean="0">
                <a:solidFill>
                  <a:srgbClr val="C00000"/>
                </a:solidFill>
              </a:rPr>
              <a:t>f:{0,1}</a:t>
            </a:r>
            <a:r>
              <a:rPr lang="en-US" baseline="30000" dirty="0" smtClean="0">
                <a:solidFill>
                  <a:srgbClr val="C00000"/>
                </a:solidFill>
              </a:rPr>
              <a:t>n </a:t>
            </a:r>
            <a:r>
              <a:rPr lang="en-US" dirty="0" smtClean="0">
                <a:solidFill>
                  <a:srgbClr val="C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C00000"/>
                </a:solidFill>
              </a:rPr>
              <a:t> {0,1}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Stronger assertion: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O(1)</a:t>
            </a:r>
            <a:r>
              <a:rPr lang="en-US" dirty="0" smtClean="0"/>
              <a:t>-size sketches for edit distance require </a:t>
            </a:r>
            <a:r>
              <a:rPr lang="el-GR" dirty="0" smtClean="0">
                <a:solidFill>
                  <a:srgbClr val="C00000"/>
                </a:solidFill>
              </a:rPr>
              <a:t>Ω̃</a:t>
            </a:r>
            <a:r>
              <a:rPr lang="en-US" dirty="0" smtClean="0">
                <a:solidFill>
                  <a:srgbClr val="C00000"/>
                </a:solidFill>
              </a:rPr>
              <a:t>(log </a:t>
            </a:r>
            <a:r>
              <a:rPr lang="en-US" dirty="0">
                <a:solidFill>
                  <a:srgbClr val="C00000"/>
                </a:solidFill>
              </a:rPr>
              <a:t>n)</a:t>
            </a:r>
            <a:r>
              <a:rPr lang="en-US" dirty="0"/>
              <a:t> </a:t>
            </a:r>
            <a:r>
              <a:rPr lang="en-US" dirty="0" smtClean="0"/>
              <a:t>approximation, </a:t>
            </a:r>
            <a:r>
              <a:rPr lang="en-US" dirty="0"/>
              <a:t>even </a:t>
            </a:r>
            <a:r>
              <a:rPr lang="en-US" dirty="0" smtClean="0"/>
              <a:t>only </a:t>
            </a:r>
            <a:r>
              <a:rPr lang="en-US" dirty="0"/>
              <a:t>for </a:t>
            </a:r>
            <a:r>
              <a:rPr lang="en-US" dirty="0" smtClean="0"/>
              <a:t>permutations </a:t>
            </a:r>
            <a:r>
              <a:rPr lang="en-US" dirty="0"/>
              <a:t>[Andoni-K.’06]</a:t>
            </a:r>
            <a:endParaRPr lang="en-US" dirty="0" smtClean="0"/>
          </a:p>
          <a:p>
            <a:pPr lvl="1"/>
            <a:r>
              <a:rPr lang="en-US" dirty="0"/>
              <a:t>Actually tradeoff between approximation and sketch-size</a:t>
            </a:r>
          </a:p>
          <a:p>
            <a:pPr lvl="1"/>
            <a:r>
              <a:rPr lang="en-US" dirty="0" smtClean="0"/>
              <a:t>Techniques: communication complexity and Fourier analysis reduce the problem to sketches that are linear functions (of their input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2903737" y="5374464"/>
            <a:ext cx="5742277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Q2’. Sketching 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3200" smtClean="0">
                <a:solidFill>
                  <a:schemeClr val="bg1"/>
                </a:solidFill>
              </a:rPr>
              <a:t> embedding</a:t>
            </a:r>
            <a:r>
              <a:rPr lang="en-US" altLang="en-US" sz="3200" dirty="0" smtClean="0">
                <a:solidFill>
                  <a:schemeClr val="bg1"/>
                </a:solidFill>
              </a:rPr>
              <a:t>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098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Model: Asymmetric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1975" cy="4987925"/>
          </a:xfrm>
        </p:spPr>
        <p:txBody>
          <a:bodyPr/>
          <a:lstStyle/>
          <a:p>
            <a:r>
              <a:rPr lang="en-US" dirty="0" smtClean="0"/>
              <a:t>Idea 1</a:t>
            </a:r>
            <a:r>
              <a:rPr lang="en-US" dirty="0"/>
              <a:t>’: Read all of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, and sampled positions of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Motivations: </a:t>
            </a:r>
          </a:p>
          <a:p>
            <a:pPr lvl="1"/>
            <a:r>
              <a:rPr lang="en-US" dirty="0" smtClean="0"/>
              <a:t>Better chances to “obtain” information</a:t>
            </a:r>
          </a:p>
          <a:p>
            <a:pPr lvl="1"/>
            <a:r>
              <a:rPr lang="en-US" dirty="0" smtClean="0"/>
              <a:t>Which y’s </a:t>
            </a:r>
            <a:r>
              <a:rPr lang="en-US" dirty="0"/>
              <a:t>are </a:t>
            </a:r>
            <a:r>
              <a:rPr lang="en-US" dirty="0" smtClean="0"/>
              <a:t>easier/harder?</a:t>
            </a:r>
            <a:endParaRPr lang="en-US" dirty="0"/>
          </a:p>
          <a:p>
            <a:pPr lvl="1"/>
            <a:r>
              <a:rPr lang="en-US" dirty="0" smtClean="0"/>
              <a:t>Sampling issues:</a:t>
            </a:r>
          </a:p>
          <a:p>
            <a:pPr lvl="2"/>
            <a:r>
              <a:rPr lang="en-US" dirty="0" smtClean="0"/>
              <a:t>Focus on query complexity bounds (tight?)</a:t>
            </a:r>
          </a:p>
          <a:p>
            <a:pPr lvl="2"/>
            <a:r>
              <a:rPr lang="en-US" dirty="0" smtClean="0"/>
              <a:t>Adaptive </a:t>
            </a:r>
            <a:r>
              <a:rPr lang="en-US" dirty="0" err="1" smtClean="0"/>
              <a:t>vs</a:t>
            </a:r>
            <a:r>
              <a:rPr lang="en-US" dirty="0" smtClean="0"/>
              <a:t> non-adaptive queries</a:t>
            </a:r>
          </a:p>
          <a:p>
            <a:pPr lvl="2"/>
            <a:r>
              <a:rPr lang="en-US" dirty="0" smtClean="0"/>
              <a:t>Queries depend on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?</a:t>
            </a:r>
          </a:p>
          <a:p>
            <a:pPr lvl="1"/>
            <a:r>
              <a:rPr lang="en-US" altLang="en-US" dirty="0" smtClean="0"/>
              <a:t>Use </a:t>
            </a:r>
            <a:r>
              <a:rPr lang="en-US" altLang="en-US" dirty="0"/>
              <a:t>dynamic programming </a:t>
            </a:r>
            <a:r>
              <a:rPr lang="en-US" altLang="en-US" dirty="0" smtClean="0"/>
              <a:t>in </a:t>
            </a:r>
            <a:r>
              <a:rPr lang="en-US" altLang="en-US" dirty="0"/>
              <a:t>time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A50021"/>
                </a:solidFill>
              </a:rPr>
              <a:t>O(n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1+</a:t>
            </a:r>
            <a:r>
              <a:rPr lang="el-GR" altLang="en-US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dirty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29300" y="1870993"/>
            <a:ext cx="2971800" cy="2590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29300" y="1870993"/>
            <a:ext cx="29718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29300" y="2404393"/>
            <a:ext cx="2971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9300" y="3013993"/>
            <a:ext cx="2971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29300" y="3928393"/>
            <a:ext cx="2971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29300" y="3242593"/>
            <a:ext cx="2971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29300" y="4309393"/>
            <a:ext cx="2971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72100" y="2891755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00900" y="1337593"/>
            <a:ext cx="323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984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Sampling Results</a:t>
            </a:r>
            <a:endParaRPr lang="en-US" alt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2371"/>
            <a:ext cx="8189913" cy="11865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66"/>
                </a:solidFill>
              </a:rPr>
              <a:t>[Andoni-Onak-K.’10</a:t>
            </a:r>
            <a:r>
              <a:rPr lang="en-US" altLang="en-US" b="1" dirty="0" smtClean="0">
                <a:solidFill>
                  <a:srgbClr val="000066"/>
                </a:solidFill>
              </a:rPr>
              <a:t>]</a:t>
            </a:r>
          </a:p>
          <a:p>
            <a:r>
              <a:rPr lang="en-US" altLang="en-US" dirty="0" smtClean="0"/>
              <a:t>Problem: Decide 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≥ n/10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vs</a:t>
            </a:r>
            <a:r>
              <a:rPr lang="en-US" altLang="en-US" dirty="0" smtClean="0"/>
              <a:t> 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≤ n/(10A)</a:t>
            </a:r>
          </a:p>
          <a:p>
            <a:pPr eaLnBrk="1" hangingPunct="1"/>
            <a:r>
              <a:rPr lang="en-US" altLang="en-US" dirty="0" smtClean="0"/>
              <a:t>Complexity = #queries into </a:t>
            </a:r>
            <a:r>
              <a:rPr lang="en-US" altLang="en-US" dirty="0" smtClean="0">
                <a:solidFill>
                  <a:srgbClr val="A50021"/>
                </a:solidFill>
              </a:rPr>
              <a:t>x</a:t>
            </a:r>
            <a:r>
              <a:rPr lang="en-US" altLang="en-US" dirty="0" smtClean="0"/>
              <a:t> (unlimited access to </a:t>
            </a:r>
            <a:r>
              <a:rPr lang="en-US" altLang="en-US" dirty="0" smtClean="0">
                <a:solidFill>
                  <a:srgbClr val="A50021"/>
                </a:solidFill>
              </a:rPr>
              <a:t>y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1828800" y="5747646"/>
            <a:ext cx="632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 flipV="1">
            <a:off x="1828800" y="3461646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73152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45720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36576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20574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7134225" y="5785746"/>
            <a:ext cx="54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1-</a:t>
            </a:r>
            <a:r>
              <a:rPr lang="el-GR" altLang="en-US" baseline="30000">
                <a:solidFill>
                  <a:srgbClr val="A50021"/>
                </a:solidFill>
              </a:rPr>
              <a:t>ε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7924800" y="5777809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46482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37338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32766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4648200" y="5442846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5394325" y="5072959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>
                <a:solidFill>
                  <a:srgbClr val="A50021"/>
                </a:solidFill>
              </a:rPr>
              <a:t>Θ</a:t>
            </a:r>
            <a:r>
              <a:rPr lang="en-US" altLang="en-US">
                <a:solidFill>
                  <a:srgbClr val="A50021"/>
                </a:solidFill>
              </a:rPr>
              <a:t>(log n)</a:t>
            </a: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flipH="1">
            <a:off x="3733800" y="5138046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 flipH="1">
            <a:off x="3276600" y="483324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2971800" y="4528446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 flipH="1">
            <a:off x="2057400" y="391884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3733800" y="4757046"/>
            <a:ext cx="1192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>
                <a:solidFill>
                  <a:srgbClr val="A50021"/>
                </a:solidFill>
              </a:rPr>
              <a:t>Θ</a:t>
            </a:r>
            <a:r>
              <a:rPr lang="en-US" altLang="en-US">
                <a:solidFill>
                  <a:srgbClr val="A50021"/>
                </a:solidFill>
              </a:rPr>
              <a:t>(log</a:t>
            </a:r>
            <a:r>
              <a:rPr lang="en-US" altLang="en-US" baseline="30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 n)</a:t>
            </a:r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3151188" y="4452246"/>
            <a:ext cx="1192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>
                <a:solidFill>
                  <a:srgbClr val="A50021"/>
                </a:solidFill>
              </a:rPr>
              <a:t>Θ</a:t>
            </a:r>
            <a:r>
              <a:rPr lang="en-US" altLang="en-US">
                <a:solidFill>
                  <a:srgbClr val="A50021"/>
                </a:solidFill>
              </a:rPr>
              <a:t>(log</a:t>
            </a:r>
            <a:r>
              <a:rPr lang="en-US" altLang="en-US" baseline="30000">
                <a:solidFill>
                  <a:srgbClr val="A50021"/>
                </a:solidFill>
              </a:rPr>
              <a:t>3</a:t>
            </a:r>
            <a:r>
              <a:rPr lang="en-US" altLang="en-US">
                <a:solidFill>
                  <a:srgbClr val="A50021"/>
                </a:solidFill>
              </a:rPr>
              <a:t> n)</a:t>
            </a: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1981200" y="3537846"/>
            <a:ext cx="114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>
                <a:solidFill>
                  <a:srgbClr val="A50021"/>
                </a:solidFill>
              </a:rPr>
              <a:t>Θ</a:t>
            </a:r>
            <a:r>
              <a:rPr lang="en-US" altLang="en-US">
                <a:solidFill>
                  <a:srgbClr val="A50021"/>
                </a:solidFill>
              </a:rPr>
              <a:t>(log</a:t>
            </a:r>
            <a:r>
              <a:rPr lang="en-US" altLang="en-US" baseline="30000">
                <a:solidFill>
                  <a:srgbClr val="A50021"/>
                </a:solidFill>
              </a:rPr>
              <a:t>t</a:t>
            </a:r>
            <a:r>
              <a:rPr lang="en-US" altLang="en-US">
                <a:solidFill>
                  <a:srgbClr val="A50021"/>
                </a:solidFill>
              </a:rPr>
              <a:t> n)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33402" y="3491809"/>
            <a:ext cx="1268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 smtClean="0">
                <a:solidFill>
                  <a:schemeClr val="tx1"/>
                </a:solidFill>
              </a:rPr>
              <a:t>#queries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4038600" y="5807971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A50021"/>
                </a:solidFill>
              </a:rPr>
              <a:t>n</a:t>
            </a:r>
            <a:r>
              <a:rPr lang="en-US" altLang="en-US" baseline="30000" dirty="0">
                <a:solidFill>
                  <a:srgbClr val="A50021"/>
                </a:solidFill>
              </a:rPr>
              <a:t>1/2-</a:t>
            </a:r>
            <a:r>
              <a:rPr lang="el-GR" altLang="en-US" baseline="30000" dirty="0">
                <a:solidFill>
                  <a:srgbClr val="A50021"/>
                </a:solidFill>
              </a:rPr>
              <a:t>ε</a:t>
            </a:r>
          </a:p>
        </p:txBody>
      </p: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4581525" y="5779396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1/2</a:t>
            </a:r>
            <a:endParaRPr lang="el-GR" altLang="en-US" baseline="30000">
              <a:solidFill>
                <a:srgbClr val="A50021"/>
              </a:solidFill>
            </a:endParaRP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3625850" y="5785746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1/3</a:t>
            </a:r>
            <a:endParaRPr lang="el-GR" altLang="en-US" baseline="30000">
              <a:solidFill>
                <a:srgbClr val="A50021"/>
              </a:solidFill>
            </a:endParaRP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3133725" y="5795271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1/4</a:t>
            </a:r>
            <a:endParaRPr lang="el-GR" altLang="en-US" baseline="30000">
              <a:solidFill>
                <a:srgbClr val="A50021"/>
              </a:solidFill>
            </a:endParaRPr>
          </a:p>
        </p:txBody>
      </p: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2286000" y="5807971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1/t-</a:t>
            </a:r>
            <a:r>
              <a:rPr lang="el-GR" altLang="en-US" baseline="30000">
                <a:solidFill>
                  <a:srgbClr val="A50021"/>
                </a:solidFill>
              </a:rPr>
              <a:t>ε</a:t>
            </a:r>
          </a:p>
        </p:txBody>
      </p:sp>
      <p:sp>
        <p:nvSpPr>
          <p:cNvPr id="215071" name="Text Box 31"/>
          <p:cNvSpPr txBox="1">
            <a:spLocks noChangeArrowheads="1"/>
          </p:cNvSpPr>
          <p:nvPr/>
        </p:nvSpPr>
        <p:spPr bwMode="auto">
          <a:xfrm>
            <a:off x="1600200" y="5804796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n</a:t>
            </a:r>
            <a:r>
              <a:rPr lang="en-US" altLang="en-US" baseline="30000">
                <a:solidFill>
                  <a:srgbClr val="A50021"/>
                </a:solidFill>
              </a:rPr>
              <a:t>1/(t+1)</a:t>
            </a:r>
            <a:endParaRPr lang="el-GR" altLang="en-US" baseline="30000">
              <a:solidFill>
                <a:srgbClr val="A50021"/>
              </a:solidFill>
            </a:endParaRPr>
          </a:p>
        </p:txBody>
      </p:sp>
      <p:grpSp>
        <p:nvGrpSpPr>
          <p:cNvPr id="215072" name="Group 32"/>
          <p:cNvGrpSpPr>
            <a:grpSpLocks/>
          </p:cNvGrpSpPr>
          <p:nvPr/>
        </p:nvGrpSpPr>
        <p:grpSpPr bwMode="auto">
          <a:xfrm>
            <a:off x="4586288" y="3874396"/>
            <a:ext cx="2133600" cy="914400"/>
            <a:chOff x="3168" y="2640"/>
            <a:chExt cx="1488" cy="624"/>
          </a:xfrm>
        </p:grpSpPr>
        <p:sp>
          <p:nvSpPr>
            <p:cNvPr id="10327" name="Oval 33"/>
            <p:cNvSpPr>
              <a:spLocks noChangeArrowheads="1"/>
            </p:cNvSpPr>
            <p:nvPr/>
          </p:nvSpPr>
          <p:spPr bwMode="auto">
            <a:xfrm>
              <a:off x="38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28" name="Line 34"/>
            <p:cNvSpPr>
              <a:spLocks noChangeShapeType="1"/>
            </p:cNvSpPr>
            <p:nvPr/>
          </p:nvSpPr>
          <p:spPr bwMode="auto">
            <a:xfrm flipH="1">
              <a:off x="3360" y="268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35"/>
            <p:cNvSpPr>
              <a:spLocks noChangeShapeType="1"/>
            </p:cNvSpPr>
            <p:nvPr/>
          </p:nvSpPr>
          <p:spPr bwMode="auto">
            <a:xfrm flipH="1">
              <a:off x="3744" y="268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Line 36"/>
            <p:cNvSpPr>
              <a:spLocks noChangeShapeType="1"/>
            </p:cNvSpPr>
            <p:nvPr/>
          </p:nvSpPr>
          <p:spPr bwMode="auto">
            <a:xfrm>
              <a:off x="3888" y="268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37"/>
            <p:cNvSpPr>
              <a:spLocks noChangeShapeType="1"/>
            </p:cNvSpPr>
            <p:nvPr/>
          </p:nvSpPr>
          <p:spPr bwMode="auto">
            <a:xfrm>
              <a:off x="3888" y="268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Oval 38"/>
            <p:cNvSpPr>
              <a:spLocks noChangeArrowheads="1"/>
            </p:cNvSpPr>
            <p:nvPr/>
          </p:nvSpPr>
          <p:spPr bwMode="auto">
            <a:xfrm>
              <a:off x="3312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33" name="Oval 39"/>
            <p:cNvSpPr>
              <a:spLocks noChangeArrowheads="1"/>
            </p:cNvSpPr>
            <p:nvPr/>
          </p:nvSpPr>
          <p:spPr bwMode="auto">
            <a:xfrm>
              <a:off x="3696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34" name="Oval 40"/>
            <p:cNvSpPr>
              <a:spLocks noChangeArrowheads="1"/>
            </p:cNvSpPr>
            <p:nvPr/>
          </p:nvSpPr>
          <p:spPr bwMode="auto">
            <a:xfrm>
              <a:off x="4080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35" name="Oval 41"/>
            <p:cNvSpPr>
              <a:spLocks noChangeArrowheads="1"/>
            </p:cNvSpPr>
            <p:nvPr/>
          </p:nvSpPr>
          <p:spPr bwMode="auto">
            <a:xfrm>
              <a:off x="4464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36" name="Line 42"/>
            <p:cNvSpPr>
              <a:spLocks noChangeShapeType="1"/>
            </p:cNvSpPr>
            <p:nvPr/>
          </p:nvSpPr>
          <p:spPr bwMode="auto">
            <a:xfrm flipH="1">
              <a:off x="3216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Line 43"/>
            <p:cNvSpPr>
              <a:spLocks noChangeShapeType="1"/>
            </p:cNvSpPr>
            <p:nvPr/>
          </p:nvSpPr>
          <p:spPr bwMode="auto">
            <a:xfrm flipH="1">
              <a:off x="331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Line 44"/>
            <p:cNvSpPr>
              <a:spLocks noChangeShapeType="1"/>
            </p:cNvSpPr>
            <p:nvPr/>
          </p:nvSpPr>
          <p:spPr bwMode="auto">
            <a:xfrm>
              <a:off x="336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45"/>
            <p:cNvSpPr>
              <a:spLocks noChangeShapeType="1"/>
            </p:cNvSpPr>
            <p:nvPr/>
          </p:nvSpPr>
          <p:spPr bwMode="auto">
            <a:xfrm>
              <a:off x="3360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Oval 46"/>
            <p:cNvSpPr>
              <a:spLocks noChangeArrowheads="1"/>
            </p:cNvSpPr>
            <p:nvPr/>
          </p:nvSpPr>
          <p:spPr bwMode="auto">
            <a:xfrm>
              <a:off x="3168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41" name="Oval 47"/>
            <p:cNvSpPr>
              <a:spLocks noChangeArrowheads="1"/>
            </p:cNvSpPr>
            <p:nvPr/>
          </p:nvSpPr>
          <p:spPr bwMode="auto">
            <a:xfrm>
              <a:off x="326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42" name="Oval 48"/>
            <p:cNvSpPr>
              <a:spLocks noChangeArrowheads="1"/>
            </p:cNvSpPr>
            <p:nvPr/>
          </p:nvSpPr>
          <p:spPr bwMode="auto">
            <a:xfrm>
              <a:off x="3360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43" name="Oval 49"/>
            <p:cNvSpPr>
              <a:spLocks noChangeArrowheads="1"/>
            </p:cNvSpPr>
            <p:nvPr/>
          </p:nvSpPr>
          <p:spPr bwMode="auto">
            <a:xfrm>
              <a:off x="345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44" name="Line 50"/>
            <p:cNvSpPr>
              <a:spLocks noChangeShapeType="1"/>
            </p:cNvSpPr>
            <p:nvPr/>
          </p:nvSpPr>
          <p:spPr bwMode="auto">
            <a:xfrm flipH="1">
              <a:off x="3600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Line 51"/>
            <p:cNvSpPr>
              <a:spLocks noChangeShapeType="1"/>
            </p:cNvSpPr>
            <p:nvPr/>
          </p:nvSpPr>
          <p:spPr bwMode="auto">
            <a:xfrm flipH="1">
              <a:off x="369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Line 52"/>
            <p:cNvSpPr>
              <a:spLocks noChangeShapeType="1"/>
            </p:cNvSpPr>
            <p:nvPr/>
          </p:nvSpPr>
          <p:spPr bwMode="auto">
            <a:xfrm>
              <a:off x="374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53"/>
            <p:cNvSpPr>
              <a:spLocks noChangeShapeType="1"/>
            </p:cNvSpPr>
            <p:nvPr/>
          </p:nvSpPr>
          <p:spPr bwMode="auto">
            <a:xfrm>
              <a:off x="3744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Oval 54"/>
            <p:cNvSpPr>
              <a:spLocks noChangeArrowheads="1"/>
            </p:cNvSpPr>
            <p:nvPr/>
          </p:nvSpPr>
          <p:spPr bwMode="auto">
            <a:xfrm>
              <a:off x="3552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49" name="Oval 55"/>
            <p:cNvSpPr>
              <a:spLocks noChangeArrowheads="1"/>
            </p:cNvSpPr>
            <p:nvPr/>
          </p:nvSpPr>
          <p:spPr bwMode="auto">
            <a:xfrm>
              <a:off x="3648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0" name="Oval 56"/>
            <p:cNvSpPr>
              <a:spLocks noChangeArrowheads="1"/>
            </p:cNvSpPr>
            <p:nvPr/>
          </p:nvSpPr>
          <p:spPr bwMode="auto">
            <a:xfrm>
              <a:off x="374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1" name="Oval 57"/>
            <p:cNvSpPr>
              <a:spLocks noChangeArrowheads="1"/>
            </p:cNvSpPr>
            <p:nvPr/>
          </p:nvSpPr>
          <p:spPr bwMode="auto">
            <a:xfrm>
              <a:off x="3840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2" name="Line 58"/>
            <p:cNvSpPr>
              <a:spLocks noChangeShapeType="1"/>
            </p:cNvSpPr>
            <p:nvPr/>
          </p:nvSpPr>
          <p:spPr bwMode="auto">
            <a:xfrm flipH="1">
              <a:off x="3984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Line 59"/>
            <p:cNvSpPr>
              <a:spLocks noChangeShapeType="1"/>
            </p:cNvSpPr>
            <p:nvPr/>
          </p:nvSpPr>
          <p:spPr bwMode="auto">
            <a:xfrm flipH="1">
              <a:off x="408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Line 60"/>
            <p:cNvSpPr>
              <a:spLocks noChangeShapeType="1"/>
            </p:cNvSpPr>
            <p:nvPr/>
          </p:nvSpPr>
          <p:spPr bwMode="auto">
            <a:xfrm>
              <a:off x="412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Line 61"/>
            <p:cNvSpPr>
              <a:spLocks noChangeShapeType="1"/>
            </p:cNvSpPr>
            <p:nvPr/>
          </p:nvSpPr>
          <p:spPr bwMode="auto">
            <a:xfrm>
              <a:off x="4128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Oval 62"/>
            <p:cNvSpPr>
              <a:spLocks noChangeArrowheads="1"/>
            </p:cNvSpPr>
            <p:nvPr/>
          </p:nvSpPr>
          <p:spPr bwMode="auto">
            <a:xfrm>
              <a:off x="393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7" name="Oval 63"/>
            <p:cNvSpPr>
              <a:spLocks noChangeArrowheads="1"/>
            </p:cNvSpPr>
            <p:nvPr/>
          </p:nvSpPr>
          <p:spPr bwMode="auto">
            <a:xfrm>
              <a:off x="4032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8" name="Oval 64"/>
            <p:cNvSpPr>
              <a:spLocks noChangeArrowheads="1"/>
            </p:cNvSpPr>
            <p:nvPr/>
          </p:nvSpPr>
          <p:spPr bwMode="auto">
            <a:xfrm>
              <a:off x="4128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59" name="Oval 65"/>
            <p:cNvSpPr>
              <a:spLocks noChangeArrowheads="1"/>
            </p:cNvSpPr>
            <p:nvPr/>
          </p:nvSpPr>
          <p:spPr bwMode="auto">
            <a:xfrm>
              <a:off x="422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60" name="Line 66"/>
            <p:cNvSpPr>
              <a:spLocks noChangeShapeType="1"/>
            </p:cNvSpPr>
            <p:nvPr/>
          </p:nvSpPr>
          <p:spPr bwMode="auto">
            <a:xfrm flipH="1">
              <a:off x="4368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Line 67"/>
            <p:cNvSpPr>
              <a:spLocks noChangeShapeType="1"/>
            </p:cNvSpPr>
            <p:nvPr/>
          </p:nvSpPr>
          <p:spPr bwMode="auto">
            <a:xfrm flipH="1">
              <a:off x="44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Line 68"/>
            <p:cNvSpPr>
              <a:spLocks noChangeShapeType="1"/>
            </p:cNvSpPr>
            <p:nvPr/>
          </p:nvSpPr>
          <p:spPr bwMode="auto">
            <a:xfrm>
              <a:off x="451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Line 69"/>
            <p:cNvSpPr>
              <a:spLocks noChangeShapeType="1"/>
            </p:cNvSpPr>
            <p:nvPr/>
          </p:nvSpPr>
          <p:spPr bwMode="auto">
            <a:xfrm>
              <a:off x="4512" y="297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Oval 70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65" name="Oval 71"/>
            <p:cNvSpPr>
              <a:spLocks noChangeArrowheads="1"/>
            </p:cNvSpPr>
            <p:nvPr/>
          </p:nvSpPr>
          <p:spPr bwMode="auto">
            <a:xfrm>
              <a:off x="441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66" name="Oval 72"/>
            <p:cNvSpPr>
              <a:spLocks noChangeArrowheads="1"/>
            </p:cNvSpPr>
            <p:nvPr/>
          </p:nvSpPr>
          <p:spPr bwMode="auto">
            <a:xfrm>
              <a:off x="4512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0367" name="Oval 73"/>
            <p:cNvSpPr>
              <a:spLocks noChangeArrowheads="1"/>
            </p:cNvSpPr>
            <p:nvPr/>
          </p:nvSpPr>
          <p:spPr bwMode="auto">
            <a:xfrm>
              <a:off x="4608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15144" name="Line 104"/>
          <p:cNvSpPr>
            <a:spLocks noChangeShapeType="1"/>
          </p:cNvSpPr>
          <p:nvPr/>
        </p:nvSpPr>
        <p:spPr bwMode="auto">
          <a:xfrm>
            <a:off x="2438400" y="5595246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311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90797"/>
              </p:ext>
            </p:extLst>
          </p:nvPr>
        </p:nvGraphicFramePr>
        <p:xfrm>
          <a:off x="1011238" y="2236792"/>
          <a:ext cx="5141912" cy="1189038"/>
        </p:xfrm>
        <a:graphic>
          <a:graphicData uri="http://schemas.openxmlformats.org/drawingml/2006/table">
            <a:tbl>
              <a:tblPr/>
              <a:tblGrid>
                <a:gridCol w="2400300"/>
                <a:gridCol w="2741612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Approximation </a:t>
                      </a:r>
                      <a:r>
                        <a:rPr lang="en-US" altLang="en-US" sz="2000" dirty="0" smtClean="0">
                          <a:solidFill>
                            <a:srgbClr val="A50021"/>
                          </a:solidFill>
                        </a:rPr>
                        <a:t>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(log n)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O(1/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 Queries: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ε/loglog 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313" name="Group 27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791828"/>
              </p:ext>
            </p:extLst>
          </p:nvPr>
        </p:nvGraphicFramePr>
        <p:xfrm>
          <a:off x="6151563" y="2235204"/>
          <a:ext cx="1889125" cy="1189038"/>
        </p:xfrm>
        <a:graphic>
          <a:graphicData uri="http://schemas.openxmlformats.org/drawingml/2006/table">
            <a:tbl>
              <a:tblPr/>
              <a:tblGrid>
                <a:gridCol w="1889125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1/(t+1)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1/t-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O(log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(log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3657E-4346-4F96-8631-B2E2EDA7671B}" type="slidenum">
              <a:rPr lang="he-IL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967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  <p:bldP spid="215046" grpId="0" animBg="1"/>
      <p:bldP spid="215047" grpId="0" animBg="1"/>
      <p:bldP spid="215048" grpId="0" animBg="1"/>
      <p:bldP spid="215049" grpId="0" animBg="1"/>
      <p:bldP spid="215050" grpId="0"/>
      <p:bldP spid="215051" grpId="0"/>
      <p:bldP spid="215052" grpId="0" animBg="1"/>
      <p:bldP spid="215053" grpId="0" animBg="1"/>
      <p:bldP spid="215054" grpId="0" animBg="1"/>
      <p:bldP spid="215055" grpId="0" animBg="1"/>
      <p:bldP spid="215056" grpId="0"/>
      <p:bldP spid="215057" grpId="0" animBg="1"/>
      <p:bldP spid="215058" grpId="0" animBg="1"/>
      <p:bldP spid="215059" grpId="0" animBg="1"/>
      <p:bldP spid="215060" grpId="0" animBg="1"/>
      <p:bldP spid="215061" grpId="0"/>
      <p:bldP spid="215062" grpId="0"/>
      <p:bldP spid="215063" grpId="0"/>
      <p:bldP spid="215064" grpId="0"/>
      <p:bldP spid="215065" grpId="0"/>
      <p:bldP spid="215066" grpId="0"/>
      <p:bldP spid="215068" grpId="0"/>
      <p:bldP spid="215069" grpId="0"/>
      <p:bldP spid="215070" grpId="0"/>
      <p:bldP spid="215071" grpId="0"/>
      <p:bldP spid="215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219138" name="Line 2"/>
          <p:cNvSpPr>
            <a:spLocks noChangeShapeType="1"/>
          </p:cNvSpPr>
          <p:nvPr/>
        </p:nvSpPr>
        <p:spPr bwMode="auto">
          <a:xfrm flipH="1" flipV="1">
            <a:off x="5943600" y="5219700"/>
            <a:ext cx="533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 flipH="1" flipV="1">
            <a:off x="6172200" y="52197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 flipV="1">
            <a:off x="6705600" y="5219700"/>
            <a:ext cx="990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6934200" y="5219700"/>
            <a:ext cx="990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Overview of Upper Bound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66"/>
                </a:solidFill>
              </a:rPr>
              <a:t>Theorem 1:</a:t>
            </a:r>
            <a:r>
              <a:rPr lang="en-US" altLang="en-US" dirty="0" smtClean="0"/>
              <a:t> Can distinguish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≥ n/10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vs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≤ n/(10A)</a:t>
            </a:r>
            <a:r>
              <a:rPr lang="en-US" altLang="en-US" dirty="0" smtClean="0"/>
              <a:t> for </a:t>
            </a:r>
            <a:r>
              <a:rPr lang="en-US" altLang="en-US" dirty="0" smtClean="0">
                <a:solidFill>
                  <a:srgbClr val="A50021"/>
                </a:solidFill>
              </a:rPr>
              <a:t>A=(log n)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O(1/</a:t>
            </a:r>
            <a:r>
              <a:rPr lang="el-GR" altLang="en-US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 approximation with </a:t>
            </a:r>
            <a:r>
              <a:rPr lang="en-US" altLang="en-US" dirty="0" smtClean="0">
                <a:solidFill>
                  <a:srgbClr val="A50021"/>
                </a:solidFill>
              </a:rPr>
              <a:t>n</a:t>
            </a:r>
            <a:r>
              <a:rPr lang="el-GR" altLang="en-US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dirty="0" smtClean="0"/>
              <a:t> queries into </a:t>
            </a:r>
            <a:r>
              <a:rPr lang="en-US" altLang="en-US" dirty="0" smtClean="0">
                <a:solidFill>
                  <a:srgbClr val="A50021"/>
                </a:solidFill>
              </a:rPr>
              <a:t>x</a:t>
            </a:r>
            <a:r>
              <a:rPr lang="en-US" altLang="en-US" dirty="0" smtClean="0"/>
              <a:t> (for any </a:t>
            </a:r>
            <a:r>
              <a:rPr lang="el-GR" altLang="en-US" dirty="0" smtClean="0">
                <a:solidFill>
                  <a:srgbClr val="A50021"/>
                </a:solidFill>
              </a:rPr>
              <a:t>ε</a:t>
            </a:r>
            <a:r>
              <a:rPr lang="en-US" altLang="en-US" dirty="0" smtClean="0">
                <a:solidFill>
                  <a:srgbClr val="A50021"/>
                </a:solidFill>
              </a:rPr>
              <a:t>&gt;0</a:t>
            </a:r>
            <a:r>
              <a:rPr lang="en-US" altLang="en-US" dirty="0" smtClean="0"/>
              <a:t>).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Proof structure: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1. Characterize edit by “tree-distance” </a:t>
            </a:r>
            <a:r>
              <a:rPr lang="en-US" altLang="en-US" sz="2000" dirty="0" err="1" smtClean="0">
                <a:solidFill>
                  <a:srgbClr val="A50021"/>
                </a:solidFill>
              </a:rPr>
              <a:t>T</a:t>
            </a:r>
            <a:r>
              <a:rPr lang="en-US" altLang="en-US" sz="2000" baseline="30000" dirty="0" err="1" smtClean="0">
                <a:solidFill>
                  <a:srgbClr val="A50021"/>
                </a:solidFill>
              </a:rPr>
              <a:t>xy</a:t>
            </a:r>
            <a:r>
              <a:rPr lang="en-US" altLang="en-US" sz="2000" dirty="0" smtClean="0"/>
              <a:t> </a:t>
            </a:r>
            <a:endParaRPr lang="en-US" altLang="en-US" baseline="-25000" dirty="0" smtClean="0"/>
          </a:p>
          <a:p>
            <a:pPr lvl="2" eaLnBrk="1" hangingPunct="1"/>
            <a:r>
              <a:rPr lang="en-US" altLang="en-US" sz="1800" dirty="0" smtClean="0"/>
              <a:t>Parameter </a:t>
            </a:r>
            <a:r>
              <a:rPr lang="en-US" altLang="en-US" sz="1800" dirty="0" smtClean="0">
                <a:solidFill>
                  <a:srgbClr val="A50021"/>
                </a:solidFill>
              </a:rPr>
              <a:t>b≥2 </a:t>
            </a:r>
            <a:r>
              <a:rPr lang="en-US" altLang="en-US" sz="1800" dirty="0" smtClean="0"/>
              <a:t>(degree) </a:t>
            </a:r>
            <a:endParaRPr lang="en-US" altLang="en-US" sz="1800" dirty="0" smtClean="0">
              <a:solidFill>
                <a:srgbClr val="A50021"/>
              </a:solidFill>
            </a:endParaRPr>
          </a:p>
          <a:p>
            <a:pPr lvl="2" eaLnBrk="1" hangingPunct="1"/>
            <a:r>
              <a:rPr lang="en-US" altLang="en-US" sz="1800" dirty="0" err="1" smtClean="0">
                <a:solidFill>
                  <a:srgbClr val="A50021"/>
                </a:solidFill>
              </a:rPr>
              <a:t>T</a:t>
            </a:r>
            <a:r>
              <a:rPr lang="en-US" altLang="en-US" sz="1800" baseline="-25000" dirty="0" err="1" smtClean="0">
                <a:solidFill>
                  <a:srgbClr val="A50021"/>
                </a:solidFill>
              </a:rPr>
              <a:t>xy</a:t>
            </a:r>
            <a:r>
              <a:rPr lang="en-US" altLang="en-US" sz="1800" baseline="-25000" dirty="0" smtClean="0">
                <a:solidFill>
                  <a:srgbClr val="A50021"/>
                </a:solidFill>
              </a:rPr>
              <a:t> </a:t>
            </a:r>
            <a:r>
              <a:rPr lang="en-US" altLang="en-US" sz="1800" dirty="0" smtClean="0">
                <a:solidFill>
                  <a:srgbClr val="A50021"/>
                </a:solidFill>
              </a:rPr>
              <a:t>≈ </a:t>
            </a:r>
            <a:r>
              <a:rPr lang="en-US" altLang="en-US" sz="1800" dirty="0" err="1" smtClean="0">
                <a:solidFill>
                  <a:srgbClr val="A50021"/>
                </a:solidFill>
              </a:rPr>
              <a:t>ed</a:t>
            </a:r>
            <a:r>
              <a:rPr lang="en-US" altLang="en-US" sz="1800" dirty="0" smtClean="0">
                <a:solidFill>
                  <a:srgbClr val="A50021"/>
                </a:solidFill>
              </a:rPr>
              <a:t>(</a:t>
            </a:r>
            <a:r>
              <a:rPr lang="en-US" altLang="en-US" sz="1800" dirty="0" err="1" smtClean="0">
                <a:solidFill>
                  <a:srgbClr val="A50021"/>
                </a:solidFill>
              </a:rPr>
              <a:t>x,y</a:t>
            </a:r>
            <a:r>
              <a:rPr lang="en-US" altLang="en-US" sz="1800" dirty="0" smtClean="0">
                <a:solidFill>
                  <a:srgbClr val="A50021"/>
                </a:solidFill>
              </a:rPr>
              <a:t>)</a:t>
            </a:r>
            <a:r>
              <a:rPr lang="en-US" altLang="en-US" sz="1800" dirty="0" smtClean="0"/>
              <a:t> up to </a:t>
            </a:r>
            <a:r>
              <a:rPr lang="en-US" altLang="en-US" sz="1800" dirty="0" smtClean="0">
                <a:solidFill>
                  <a:srgbClr val="A50021"/>
                </a:solidFill>
              </a:rPr>
              <a:t>6b*log n</a:t>
            </a:r>
            <a:r>
              <a:rPr lang="en-US" altLang="en-US" sz="1800" dirty="0" smtClean="0"/>
              <a:t> factor </a:t>
            </a:r>
          </a:p>
          <a:p>
            <a:pPr lvl="2" eaLnBrk="1" hangingPunct="1"/>
            <a:endParaRPr lang="en-US" altLang="en-US" sz="17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2. Prune the tree to subsample </a:t>
            </a:r>
            <a:r>
              <a:rPr lang="en-US" altLang="en-US" dirty="0" smtClean="0">
                <a:solidFill>
                  <a:srgbClr val="A50021"/>
                </a:solidFill>
              </a:rPr>
              <a:t>x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5638800" y="3619500"/>
            <a:ext cx="3200400" cy="1524000"/>
            <a:chOff x="3408" y="2112"/>
            <a:chExt cx="2160" cy="960"/>
          </a:xfrm>
        </p:grpSpPr>
        <p:sp>
          <p:nvSpPr>
            <p:cNvPr id="11323" name="Oval 9"/>
            <p:cNvSpPr>
              <a:spLocks noChangeArrowheads="1"/>
            </p:cNvSpPr>
            <p:nvPr/>
          </p:nvSpPr>
          <p:spPr bwMode="auto">
            <a:xfrm>
              <a:off x="4383" y="2112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24" name="Line 10"/>
            <p:cNvSpPr>
              <a:spLocks noChangeShapeType="1"/>
            </p:cNvSpPr>
            <p:nvPr/>
          </p:nvSpPr>
          <p:spPr bwMode="auto">
            <a:xfrm flipH="1">
              <a:off x="3687" y="2186"/>
              <a:ext cx="69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11"/>
            <p:cNvSpPr>
              <a:spLocks noChangeShapeType="1"/>
            </p:cNvSpPr>
            <p:nvPr/>
          </p:nvSpPr>
          <p:spPr bwMode="auto">
            <a:xfrm flipH="1">
              <a:off x="4244" y="2186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12"/>
            <p:cNvSpPr>
              <a:spLocks noChangeShapeType="1"/>
            </p:cNvSpPr>
            <p:nvPr/>
          </p:nvSpPr>
          <p:spPr bwMode="auto">
            <a:xfrm>
              <a:off x="4453" y="2186"/>
              <a:ext cx="83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13"/>
            <p:cNvSpPr>
              <a:spLocks noChangeShapeType="1"/>
            </p:cNvSpPr>
            <p:nvPr/>
          </p:nvSpPr>
          <p:spPr bwMode="auto">
            <a:xfrm>
              <a:off x="4453" y="2186"/>
              <a:ext cx="27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Oval 14"/>
            <p:cNvSpPr>
              <a:spLocks noChangeArrowheads="1"/>
            </p:cNvSpPr>
            <p:nvPr/>
          </p:nvSpPr>
          <p:spPr bwMode="auto">
            <a:xfrm>
              <a:off x="3617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29" name="Oval 15"/>
            <p:cNvSpPr>
              <a:spLocks noChangeArrowheads="1"/>
            </p:cNvSpPr>
            <p:nvPr/>
          </p:nvSpPr>
          <p:spPr bwMode="auto">
            <a:xfrm>
              <a:off x="4174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0" name="Oval 16"/>
            <p:cNvSpPr>
              <a:spLocks noChangeArrowheads="1"/>
            </p:cNvSpPr>
            <p:nvPr/>
          </p:nvSpPr>
          <p:spPr bwMode="auto">
            <a:xfrm>
              <a:off x="4732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1" name="Oval 17"/>
            <p:cNvSpPr>
              <a:spLocks noChangeArrowheads="1"/>
            </p:cNvSpPr>
            <p:nvPr/>
          </p:nvSpPr>
          <p:spPr bwMode="auto">
            <a:xfrm>
              <a:off x="5289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2" name="Line 18"/>
            <p:cNvSpPr>
              <a:spLocks noChangeShapeType="1"/>
            </p:cNvSpPr>
            <p:nvPr/>
          </p:nvSpPr>
          <p:spPr bwMode="auto">
            <a:xfrm flipH="1">
              <a:off x="3478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9"/>
            <p:cNvSpPr>
              <a:spLocks noChangeShapeType="1"/>
            </p:cNvSpPr>
            <p:nvPr/>
          </p:nvSpPr>
          <p:spPr bwMode="auto">
            <a:xfrm flipH="1">
              <a:off x="3617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20"/>
            <p:cNvSpPr>
              <a:spLocks noChangeShapeType="1"/>
            </p:cNvSpPr>
            <p:nvPr/>
          </p:nvSpPr>
          <p:spPr bwMode="auto">
            <a:xfrm>
              <a:off x="3687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21"/>
            <p:cNvSpPr>
              <a:spLocks noChangeShapeType="1"/>
            </p:cNvSpPr>
            <p:nvPr/>
          </p:nvSpPr>
          <p:spPr bwMode="auto">
            <a:xfrm>
              <a:off x="3687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22"/>
            <p:cNvSpPr>
              <a:spLocks noChangeArrowheads="1"/>
            </p:cNvSpPr>
            <p:nvPr/>
          </p:nvSpPr>
          <p:spPr bwMode="auto">
            <a:xfrm>
              <a:off x="3408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7" name="Oval 23"/>
            <p:cNvSpPr>
              <a:spLocks noChangeArrowheads="1"/>
            </p:cNvSpPr>
            <p:nvPr/>
          </p:nvSpPr>
          <p:spPr bwMode="auto">
            <a:xfrm>
              <a:off x="3547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8" name="Oval 24"/>
            <p:cNvSpPr>
              <a:spLocks noChangeArrowheads="1"/>
            </p:cNvSpPr>
            <p:nvPr/>
          </p:nvSpPr>
          <p:spPr bwMode="auto">
            <a:xfrm>
              <a:off x="3687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39" name="Oval 25"/>
            <p:cNvSpPr>
              <a:spLocks noChangeArrowheads="1"/>
            </p:cNvSpPr>
            <p:nvPr/>
          </p:nvSpPr>
          <p:spPr bwMode="auto">
            <a:xfrm>
              <a:off x="3826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40" name="Line 26"/>
            <p:cNvSpPr>
              <a:spLocks noChangeShapeType="1"/>
            </p:cNvSpPr>
            <p:nvPr/>
          </p:nvSpPr>
          <p:spPr bwMode="auto">
            <a:xfrm flipH="1">
              <a:off x="4035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27"/>
            <p:cNvSpPr>
              <a:spLocks noChangeShapeType="1"/>
            </p:cNvSpPr>
            <p:nvPr/>
          </p:nvSpPr>
          <p:spPr bwMode="auto">
            <a:xfrm flipH="1">
              <a:off x="4174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28"/>
            <p:cNvSpPr>
              <a:spLocks noChangeShapeType="1"/>
            </p:cNvSpPr>
            <p:nvPr/>
          </p:nvSpPr>
          <p:spPr bwMode="auto">
            <a:xfrm>
              <a:off x="4244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29"/>
            <p:cNvSpPr>
              <a:spLocks noChangeShapeType="1"/>
            </p:cNvSpPr>
            <p:nvPr/>
          </p:nvSpPr>
          <p:spPr bwMode="auto">
            <a:xfrm>
              <a:off x="4244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Oval 30"/>
            <p:cNvSpPr>
              <a:spLocks noChangeArrowheads="1"/>
            </p:cNvSpPr>
            <p:nvPr/>
          </p:nvSpPr>
          <p:spPr bwMode="auto">
            <a:xfrm>
              <a:off x="3965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45" name="Oval 31"/>
            <p:cNvSpPr>
              <a:spLocks noChangeArrowheads="1"/>
            </p:cNvSpPr>
            <p:nvPr/>
          </p:nvSpPr>
          <p:spPr bwMode="auto">
            <a:xfrm>
              <a:off x="4105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46" name="Oval 32"/>
            <p:cNvSpPr>
              <a:spLocks noChangeArrowheads="1"/>
            </p:cNvSpPr>
            <p:nvPr/>
          </p:nvSpPr>
          <p:spPr bwMode="auto">
            <a:xfrm>
              <a:off x="4244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47" name="Oval 33"/>
            <p:cNvSpPr>
              <a:spLocks noChangeArrowheads="1"/>
            </p:cNvSpPr>
            <p:nvPr/>
          </p:nvSpPr>
          <p:spPr bwMode="auto">
            <a:xfrm>
              <a:off x="4383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48" name="Line 34"/>
            <p:cNvSpPr>
              <a:spLocks noChangeShapeType="1"/>
            </p:cNvSpPr>
            <p:nvPr/>
          </p:nvSpPr>
          <p:spPr bwMode="auto">
            <a:xfrm flipH="1">
              <a:off x="4593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35"/>
            <p:cNvSpPr>
              <a:spLocks noChangeShapeType="1"/>
            </p:cNvSpPr>
            <p:nvPr/>
          </p:nvSpPr>
          <p:spPr bwMode="auto">
            <a:xfrm flipH="1">
              <a:off x="4732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36"/>
            <p:cNvSpPr>
              <a:spLocks noChangeShapeType="1"/>
            </p:cNvSpPr>
            <p:nvPr/>
          </p:nvSpPr>
          <p:spPr bwMode="auto">
            <a:xfrm>
              <a:off x="4802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37"/>
            <p:cNvSpPr>
              <a:spLocks noChangeShapeType="1"/>
            </p:cNvSpPr>
            <p:nvPr/>
          </p:nvSpPr>
          <p:spPr bwMode="auto">
            <a:xfrm>
              <a:off x="4802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Oval 38"/>
            <p:cNvSpPr>
              <a:spLocks noChangeArrowheads="1"/>
            </p:cNvSpPr>
            <p:nvPr/>
          </p:nvSpPr>
          <p:spPr bwMode="auto">
            <a:xfrm>
              <a:off x="4523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53" name="Oval 39"/>
            <p:cNvSpPr>
              <a:spLocks noChangeArrowheads="1"/>
            </p:cNvSpPr>
            <p:nvPr/>
          </p:nvSpPr>
          <p:spPr bwMode="auto">
            <a:xfrm>
              <a:off x="4662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54" name="Oval 40"/>
            <p:cNvSpPr>
              <a:spLocks noChangeArrowheads="1"/>
            </p:cNvSpPr>
            <p:nvPr/>
          </p:nvSpPr>
          <p:spPr bwMode="auto">
            <a:xfrm>
              <a:off x="4802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55" name="Oval 41"/>
            <p:cNvSpPr>
              <a:spLocks noChangeArrowheads="1"/>
            </p:cNvSpPr>
            <p:nvPr/>
          </p:nvSpPr>
          <p:spPr bwMode="auto">
            <a:xfrm>
              <a:off x="4941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56" name="Line 42"/>
            <p:cNvSpPr>
              <a:spLocks noChangeShapeType="1"/>
            </p:cNvSpPr>
            <p:nvPr/>
          </p:nvSpPr>
          <p:spPr bwMode="auto">
            <a:xfrm flipH="1">
              <a:off x="5150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43"/>
            <p:cNvSpPr>
              <a:spLocks noChangeShapeType="1"/>
            </p:cNvSpPr>
            <p:nvPr/>
          </p:nvSpPr>
          <p:spPr bwMode="auto">
            <a:xfrm flipH="1">
              <a:off x="5289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44"/>
            <p:cNvSpPr>
              <a:spLocks noChangeShapeType="1"/>
            </p:cNvSpPr>
            <p:nvPr/>
          </p:nvSpPr>
          <p:spPr bwMode="auto">
            <a:xfrm>
              <a:off x="5359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45"/>
            <p:cNvSpPr>
              <a:spLocks noChangeShapeType="1"/>
            </p:cNvSpPr>
            <p:nvPr/>
          </p:nvSpPr>
          <p:spPr bwMode="auto">
            <a:xfrm>
              <a:off x="5359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Oval 46"/>
            <p:cNvSpPr>
              <a:spLocks noChangeArrowheads="1"/>
            </p:cNvSpPr>
            <p:nvPr/>
          </p:nvSpPr>
          <p:spPr bwMode="auto">
            <a:xfrm>
              <a:off x="5080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61" name="Oval 47"/>
            <p:cNvSpPr>
              <a:spLocks noChangeArrowheads="1"/>
            </p:cNvSpPr>
            <p:nvPr/>
          </p:nvSpPr>
          <p:spPr bwMode="auto">
            <a:xfrm>
              <a:off x="5220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62" name="Oval 48"/>
            <p:cNvSpPr>
              <a:spLocks noChangeArrowheads="1"/>
            </p:cNvSpPr>
            <p:nvPr/>
          </p:nvSpPr>
          <p:spPr bwMode="auto">
            <a:xfrm>
              <a:off x="5359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63" name="Oval 49"/>
            <p:cNvSpPr>
              <a:spLocks noChangeArrowheads="1"/>
            </p:cNvSpPr>
            <p:nvPr/>
          </p:nvSpPr>
          <p:spPr bwMode="auto">
            <a:xfrm>
              <a:off x="5498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19186" name="Text Box 50"/>
          <p:cNvSpPr txBox="1">
            <a:spLocks noChangeArrowheads="1"/>
          </p:cNvSpPr>
          <p:nvPr/>
        </p:nvSpPr>
        <p:spPr bwMode="auto">
          <a:xfrm>
            <a:off x="5486400" y="50514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x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19187" name="Text Box 51"/>
          <p:cNvSpPr txBox="1">
            <a:spLocks noChangeArrowheads="1"/>
          </p:cNvSpPr>
          <p:nvPr/>
        </p:nvSpPr>
        <p:spPr bwMode="auto">
          <a:xfrm>
            <a:off x="5768975" y="50514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x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9188" name="Text Box 52"/>
          <p:cNvSpPr txBox="1">
            <a:spLocks noChangeArrowheads="1"/>
          </p:cNvSpPr>
          <p:nvPr/>
        </p:nvSpPr>
        <p:spPr bwMode="auto">
          <a:xfrm>
            <a:off x="8664575" y="50514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x</a:t>
            </a:r>
            <a:r>
              <a:rPr lang="en-US" altLang="en-US" baseline="-25000">
                <a:solidFill>
                  <a:srgbClr val="A50021"/>
                </a:solidFill>
              </a:rPr>
              <a:t>n</a:t>
            </a:r>
          </a:p>
        </p:txBody>
      </p:sp>
      <p:sp>
        <p:nvSpPr>
          <p:cNvPr id="219189" name="Arc 53"/>
          <p:cNvSpPr>
            <a:spLocks/>
          </p:cNvSpPr>
          <p:nvPr/>
        </p:nvSpPr>
        <p:spPr bwMode="auto">
          <a:xfrm rot="7998421">
            <a:off x="6781800" y="3298825"/>
            <a:ext cx="989013" cy="1058863"/>
          </a:xfrm>
          <a:custGeom>
            <a:avLst/>
            <a:gdLst>
              <a:gd name="T0" fmla="*/ 5662649 w 21600"/>
              <a:gd name="T1" fmla="*/ 0 h 23034"/>
              <a:gd name="T2" fmla="*/ 2068865425 w 21600"/>
              <a:gd name="T3" fmla="*/ 2147483647 h 23034"/>
              <a:gd name="T4" fmla="*/ 0 w 21600"/>
              <a:gd name="T5" fmla="*/ 2098288182 h 230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034" fill="none" extrusionOk="0">
                <a:moveTo>
                  <a:pt x="58" y="0"/>
                </a:moveTo>
                <a:cubicBezTo>
                  <a:pt x="11965" y="32"/>
                  <a:pt x="21600" y="9693"/>
                  <a:pt x="21600" y="21600"/>
                </a:cubicBezTo>
                <a:cubicBezTo>
                  <a:pt x="21600" y="22078"/>
                  <a:pt x="21584" y="22556"/>
                  <a:pt x="21552" y="23034"/>
                </a:cubicBezTo>
              </a:path>
              <a:path w="21600" h="23034" stroke="0" extrusionOk="0">
                <a:moveTo>
                  <a:pt x="58" y="0"/>
                </a:moveTo>
                <a:cubicBezTo>
                  <a:pt x="11965" y="32"/>
                  <a:pt x="21600" y="9693"/>
                  <a:pt x="21600" y="21600"/>
                </a:cubicBezTo>
                <a:cubicBezTo>
                  <a:pt x="21600" y="22078"/>
                  <a:pt x="21584" y="22556"/>
                  <a:pt x="21552" y="23034"/>
                </a:cubicBezTo>
                <a:lnTo>
                  <a:pt x="0" y="21600"/>
                </a:lnTo>
                <a:lnTo>
                  <a:pt x="58" y="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90" name="Text Box 54"/>
          <p:cNvSpPr txBox="1">
            <a:spLocks noChangeArrowheads="1"/>
          </p:cNvSpPr>
          <p:nvPr/>
        </p:nvSpPr>
        <p:spPr bwMode="auto">
          <a:xfrm>
            <a:off x="7924800" y="34671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b</a:t>
            </a:r>
            <a:endParaRPr lang="en-US" altLang="en-US" baseline="-25000">
              <a:solidFill>
                <a:srgbClr val="A50021"/>
              </a:solidFill>
            </a:endParaRPr>
          </a:p>
        </p:txBody>
      </p:sp>
      <p:grpSp>
        <p:nvGrpSpPr>
          <p:cNvPr id="219191" name="Group 55"/>
          <p:cNvGrpSpPr>
            <a:grpSpLocks/>
          </p:cNvGrpSpPr>
          <p:nvPr/>
        </p:nvGrpSpPr>
        <p:grpSpPr bwMode="auto">
          <a:xfrm>
            <a:off x="5638800" y="3619500"/>
            <a:ext cx="3200400" cy="1524000"/>
            <a:chOff x="3504" y="3216"/>
            <a:chExt cx="2016" cy="960"/>
          </a:xfrm>
        </p:grpSpPr>
        <p:sp>
          <p:nvSpPr>
            <p:cNvPr id="11282" name="Oval 56"/>
            <p:cNvSpPr>
              <a:spLocks noChangeArrowheads="1"/>
            </p:cNvSpPr>
            <p:nvPr/>
          </p:nvSpPr>
          <p:spPr bwMode="auto">
            <a:xfrm>
              <a:off x="4414" y="3216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83" name="Line 57"/>
            <p:cNvSpPr>
              <a:spLocks noChangeShapeType="1"/>
            </p:cNvSpPr>
            <p:nvPr/>
          </p:nvSpPr>
          <p:spPr bwMode="auto">
            <a:xfrm flipH="1">
              <a:off x="3764" y="3290"/>
              <a:ext cx="65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58"/>
            <p:cNvSpPr>
              <a:spLocks noChangeShapeType="1"/>
            </p:cNvSpPr>
            <p:nvPr/>
          </p:nvSpPr>
          <p:spPr bwMode="auto">
            <a:xfrm flipH="1">
              <a:off x="4284" y="3290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59"/>
            <p:cNvSpPr>
              <a:spLocks noChangeShapeType="1"/>
            </p:cNvSpPr>
            <p:nvPr/>
          </p:nvSpPr>
          <p:spPr bwMode="auto">
            <a:xfrm>
              <a:off x="4479" y="3290"/>
              <a:ext cx="78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60"/>
            <p:cNvSpPr>
              <a:spLocks noChangeShapeType="1"/>
            </p:cNvSpPr>
            <p:nvPr/>
          </p:nvSpPr>
          <p:spPr bwMode="auto">
            <a:xfrm>
              <a:off x="4479" y="3290"/>
              <a:ext cx="261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Oval 61"/>
            <p:cNvSpPr>
              <a:spLocks noChangeArrowheads="1"/>
            </p:cNvSpPr>
            <p:nvPr/>
          </p:nvSpPr>
          <p:spPr bwMode="auto">
            <a:xfrm>
              <a:off x="3699" y="3659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88" name="Oval 62"/>
            <p:cNvSpPr>
              <a:spLocks noChangeArrowheads="1"/>
            </p:cNvSpPr>
            <p:nvPr/>
          </p:nvSpPr>
          <p:spPr bwMode="auto">
            <a:xfrm>
              <a:off x="4219" y="3659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89" name="Oval 63"/>
            <p:cNvSpPr>
              <a:spLocks noChangeArrowheads="1"/>
            </p:cNvSpPr>
            <p:nvPr/>
          </p:nvSpPr>
          <p:spPr bwMode="auto">
            <a:xfrm>
              <a:off x="4740" y="3659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0" name="Oval 64"/>
            <p:cNvSpPr>
              <a:spLocks noChangeArrowheads="1"/>
            </p:cNvSpPr>
            <p:nvPr/>
          </p:nvSpPr>
          <p:spPr bwMode="auto">
            <a:xfrm>
              <a:off x="5260" y="3659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1" name="Line 65"/>
            <p:cNvSpPr>
              <a:spLocks noChangeShapeType="1"/>
            </p:cNvSpPr>
            <p:nvPr/>
          </p:nvSpPr>
          <p:spPr bwMode="auto">
            <a:xfrm flipH="1">
              <a:off x="3569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66"/>
            <p:cNvSpPr>
              <a:spLocks noChangeShapeType="1"/>
            </p:cNvSpPr>
            <p:nvPr/>
          </p:nvSpPr>
          <p:spPr bwMode="auto">
            <a:xfrm flipH="1">
              <a:off x="3699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67"/>
            <p:cNvSpPr>
              <a:spLocks noChangeShapeType="1"/>
            </p:cNvSpPr>
            <p:nvPr/>
          </p:nvSpPr>
          <p:spPr bwMode="auto">
            <a:xfrm>
              <a:off x="3764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68"/>
            <p:cNvSpPr>
              <a:spLocks noChangeShapeType="1"/>
            </p:cNvSpPr>
            <p:nvPr/>
          </p:nvSpPr>
          <p:spPr bwMode="auto">
            <a:xfrm>
              <a:off x="3764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Oval 69"/>
            <p:cNvSpPr>
              <a:spLocks noChangeArrowheads="1"/>
            </p:cNvSpPr>
            <p:nvPr/>
          </p:nvSpPr>
          <p:spPr bwMode="auto">
            <a:xfrm>
              <a:off x="350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6" name="Oval 70"/>
            <p:cNvSpPr>
              <a:spLocks noChangeArrowheads="1"/>
            </p:cNvSpPr>
            <p:nvPr/>
          </p:nvSpPr>
          <p:spPr bwMode="auto">
            <a:xfrm>
              <a:off x="3634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7" name="Oval 71"/>
            <p:cNvSpPr>
              <a:spLocks noChangeArrowheads="1"/>
            </p:cNvSpPr>
            <p:nvPr/>
          </p:nvSpPr>
          <p:spPr bwMode="auto">
            <a:xfrm>
              <a:off x="3764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8" name="Oval 72"/>
            <p:cNvSpPr>
              <a:spLocks noChangeArrowheads="1"/>
            </p:cNvSpPr>
            <p:nvPr/>
          </p:nvSpPr>
          <p:spPr bwMode="auto">
            <a:xfrm>
              <a:off x="389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299" name="Line 73"/>
            <p:cNvSpPr>
              <a:spLocks noChangeShapeType="1"/>
            </p:cNvSpPr>
            <p:nvPr/>
          </p:nvSpPr>
          <p:spPr bwMode="auto">
            <a:xfrm flipH="1">
              <a:off x="4089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74"/>
            <p:cNvSpPr>
              <a:spLocks noChangeShapeType="1"/>
            </p:cNvSpPr>
            <p:nvPr/>
          </p:nvSpPr>
          <p:spPr bwMode="auto">
            <a:xfrm flipH="1">
              <a:off x="4219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75"/>
            <p:cNvSpPr>
              <a:spLocks noChangeShapeType="1"/>
            </p:cNvSpPr>
            <p:nvPr/>
          </p:nvSpPr>
          <p:spPr bwMode="auto">
            <a:xfrm>
              <a:off x="4284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76"/>
            <p:cNvSpPr>
              <a:spLocks noChangeShapeType="1"/>
            </p:cNvSpPr>
            <p:nvPr/>
          </p:nvSpPr>
          <p:spPr bwMode="auto">
            <a:xfrm>
              <a:off x="4284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Oval 77"/>
            <p:cNvSpPr>
              <a:spLocks noChangeArrowheads="1"/>
            </p:cNvSpPr>
            <p:nvPr/>
          </p:nvSpPr>
          <p:spPr bwMode="auto">
            <a:xfrm>
              <a:off x="402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04" name="Oval 78"/>
            <p:cNvSpPr>
              <a:spLocks noChangeArrowheads="1"/>
            </p:cNvSpPr>
            <p:nvPr/>
          </p:nvSpPr>
          <p:spPr bwMode="auto">
            <a:xfrm>
              <a:off x="4155" y="4102"/>
              <a:ext cx="6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05" name="Oval 79"/>
            <p:cNvSpPr>
              <a:spLocks noChangeArrowheads="1"/>
            </p:cNvSpPr>
            <p:nvPr/>
          </p:nvSpPr>
          <p:spPr bwMode="auto">
            <a:xfrm>
              <a:off x="4284" y="4102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06" name="Oval 80"/>
            <p:cNvSpPr>
              <a:spLocks noChangeArrowheads="1"/>
            </p:cNvSpPr>
            <p:nvPr/>
          </p:nvSpPr>
          <p:spPr bwMode="auto">
            <a:xfrm>
              <a:off x="441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07" name="Line 81"/>
            <p:cNvSpPr>
              <a:spLocks noChangeShapeType="1"/>
            </p:cNvSpPr>
            <p:nvPr/>
          </p:nvSpPr>
          <p:spPr bwMode="auto">
            <a:xfrm flipH="1">
              <a:off x="4610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82"/>
            <p:cNvSpPr>
              <a:spLocks noChangeShapeType="1"/>
            </p:cNvSpPr>
            <p:nvPr/>
          </p:nvSpPr>
          <p:spPr bwMode="auto">
            <a:xfrm flipH="1">
              <a:off x="4740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83"/>
            <p:cNvSpPr>
              <a:spLocks noChangeShapeType="1"/>
            </p:cNvSpPr>
            <p:nvPr/>
          </p:nvSpPr>
          <p:spPr bwMode="auto">
            <a:xfrm>
              <a:off x="4805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84"/>
            <p:cNvSpPr>
              <a:spLocks noChangeShapeType="1"/>
            </p:cNvSpPr>
            <p:nvPr/>
          </p:nvSpPr>
          <p:spPr bwMode="auto">
            <a:xfrm>
              <a:off x="4805" y="3733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Oval 85"/>
            <p:cNvSpPr>
              <a:spLocks noChangeArrowheads="1"/>
            </p:cNvSpPr>
            <p:nvPr/>
          </p:nvSpPr>
          <p:spPr bwMode="auto">
            <a:xfrm>
              <a:off x="454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12" name="Oval 86"/>
            <p:cNvSpPr>
              <a:spLocks noChangeArrowheads="1"/>
            </p:cNvSpPr>
            <p:nvPr/>
          </p:nvSpPr>
          <p:spPr bwMode="auto">
            <a:xfrm>
              <a:off x="4674" y="4102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13" name="Oval 87"/>
            <p:cNvSpPr>
              <a:spLocks noChangeArrowheads="1"/>
            </p:cNvSpPr>
            <p:nvPr/>
          </p:nvSpPr>
          <p:spPr bwMode="auto">
            <a:xfrm>
              <a:off x="4805" y="4102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14" name="Oval 88"/>
            <p:cNvSpPr>
              <a:spLocks noChangeArrowheads="1"/>
            </p:cNvSpPr>
            <p:nvPr/>
          </p:nvSpPr>
          <p:spPr bwMode="auto">
            <a:xfrm>
              <a:off x="4935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15" name="Line 89"/>
            <p:cNvSpPr>
              <a:spLocks noChangeShapeType="1"/>
            </p:cNvSpPr>
            <p:nvPr/>
          </p:nvSpPr>
          <p:spPr bwMode="auto">
            <a:xfrm flipH="1">
              <a:off x="5130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90"/>
            <p:cNvSpPr>
              <a:spLocks noChangeShapeType="1"/>
            </p:cNvSpPr>
            <p:nvPr/>
          </p:nvSpPr>
          <p:spPr bwMode="auto">
            <a:xfrm flipH="1">
              <a:off x="5260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91"/>
            <p:cNvSpPr>
              <a:spLocks noChangeShapeType="1"/>
            </p:cNvSpPr>
            <p:nvPr/>
          </p:nvSpPr>
          <p:spPr bwMode="auto">
            <a:xfrm>
              <a:off x="5325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92"/>
            <p:cNvSpPr>
              <a:spLocks noChangeShapeType="1"/>
            </p:cNvSpPr>
            <p:nvPr/>
          </p:nvSpPr>
          <p:spPr bwMode="auto">
            <a:xfrm>
              <a:off x="5325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Oval 93"/>
            <p:cNvSpPr>
              <a:spLocks noChangeArrowheads="1"/>
            </p:cNvSpPr>
            <p:nvPr/>
          </p:nvSpPr>
          <p:spPr bwMode="auto">
            <a:xfrm>
              <a:off x="506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20" name="Oval 94"/>
            <p:cNvSpPr>
              <a:spLocks noChangeArrowheads="1"/>
            </p:cNvSpPr>
            <p:nvPr/>
          </p:nvSpPr>
          <p:spPr bwMode="auto">
            <a:xfrm>
              <a:off x="519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21" name="Oval 95"/>
            <p:cNvSpPr>
              <a:spLocks noChangeArrowheads="1"/>
            </p:cNvSpPr>
            <p:nvPr/>
          </p:nvSpPr>
          <p:spPr bwMode="auto">
            <a:xfrm>
              <a:off x="532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sp>
          <p:nvSpPr>
            <p:cNvPr id="11322" name="Oval 96"/>
            <p:cNvSpPr>
              <a:spLocks noChangeArrowheads="1"/>
            </p:cNvSpPr>
            <p:nvPr/>
          </p:nvSpPr>
          <p:spPr bwMode="auto">
            <a:xfrm>
              <a:off x="545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</p:grpSp>
      <p:sp>
        <p:nvSpPr>
          <p:cNvPr id="219233" name="Text Box 97"/>
          <p:cNvSpPr txBox="1">
            <a:spLocks noChangeArrowheads="1"/>
          </p:cNvSpPr>
          <p:nvPr/>
        </p:nvSpPr>
        <p:spPr bwMode="auto">
          <a:xfrm>
            <a:off x="5791200" y="5448300"/>
            <a:ext cx="268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sampled positions in </a:t>
            </a:r>
            <a:r>
              <a:rPr lang="en-US" altLang="en-US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187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  <p:bldP spid="219140" grpId="0" animBg="1"/>
      <p:bldP spid="219141" grpId="0" animBg="1"/>
      <p:bldP spid="219186" grpId="0"/>
      <p:bldP spid="219187" grpId="0"/>
      <p:bldP spid="219188" grpId="0"/>
      <p:bldP spid="219189" grpId="0" animBg="1"/>
      <p:bldP spid="219190" grpId="0"/>
      <p:bldP spid="2192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 1: Tree Distance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504113" cy="652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Partition </a:t>
            </a:r>
            <a:r>
              <a:rPr lang="en-US" altLang="en-US" smtClean="0">
                <a:solidFill>
                  <a:srgbClr val="A50021"/>
                </a:solidFill>
              </a:rPr>
              <a:t>x</a:t>
            </a:r>
            <a:r>
              <a:rPr lang="en-US" altLang="en-US" smtClean="0"/>
              <a:t> into </a:t>
            </a:r>
            <a:r>
              <a:rPr lang="en-US" altLang="en-US" smtClean="0">
                <a:solidFill>
                  <a:srgbClr val="A50021"/>
                </a:solidFill>
              </a:rPr>
              <a:t>b</a:t>
            </a:r>
            <a:r>
              <a:rPr lang="en-US" altLang="en-US" smtClean="0"/>
              <a:t> blocks, recursively, for </a:t>
            </a:r>
            <a:r>
              <a:rPr lang="en-US" altLang="en-US" smtClean="0">
                <a:solidFill>
                  <a:srgbClr val="A50021"/>
                </a:solidFill>
              </a:rPr>
              <a:t>h=log</a:t>
            </a:r>
            <a:r>
              <a:rPr lang="en-US" altLang="en-US" baseline="-25000" smtClean="0">
                <a:solidFill>
                  <a:srgbClr val="A50021"/>
                </a:solidFill>
              </a:rPr>
              <a:t>b</a:t>
            </a:r>
            <a:r>
              <a:rPr lang="en-US" altLang="en-US" smtClean="0">
                <a:solidFill>
                  <a:srgbClr val="A50021"/>
                </a:solidFill>
              </a:rPr>
              <a:t>n</a:t>
            </a:r>
            <a:r>
              <a:rPr lang="en-US" altLang="en-US" smtClean="0"/>
              <a:t> levels</a:t>
            </a:r>
            <a:endParaRPr lang="en-US" altLang="en-US" baseline="3000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rgbClr val="A50021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2579688" y="1866900"/>
            <a:ext cx="48006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>
              <a:solidFill>
                <a:srgbClr val="A50021"/>
              </a:solidFill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284288" y="2552700"/>
            <a:ext cx="16002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 sz="1800">
              <a:solidFill>
                <a:srgbClr val="A50021"/>
              </a:solidFill>
            </a:endParaRP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4256088" y="2552700"/>
            <a:ext cx="16002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7075488" y="2552700"/>
            <a:ext cx="16002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 sz="1800">
              <a:solidFill>
                <a:srgbClr val="A50021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131888" y="3162300"/>
            <a:ext cx="5334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 sz="1800">
              <a:solidFill>
                <a:srgbClr val="A50021"/>
              </a:solidFill>
            </a:endParaRPr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1817688" y="3162300"/>
            <a:ext cx="5334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 sz="1800">
              <a:solidFill>
                <a:srgbClr val="A50021"/>
              </a:solidFill>
            </a:endParaRP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2503488" y="3162300"/>
            <a:ext cx="5334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 flipH="1">
            <a:off x="2274888" y="2171700"/>
            <a:ext cx="28194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5094288" y="21717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5094288" y="2171700"/>
            <a:ext cx="28194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2122488" y="2857500"/>
            <a:ext cx="6096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flipH="1">
            <a:off x="1436688" y="2857500"/>
            <a:ext cx="6858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>
            <a:off x="2122488" y="28575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>
            <a:off x="5094288" y="2857500"/>
            <a:ext cx="6096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 flipH="1">
            <a:off x="4408488" y="2857500"/>
            <a:ext cx="6858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5094288" y="28575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7913688" y="2857500"/>
            <a:ext cx="6096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1" name="Line 21"/>
          <p:cNvSpPr>
            <a:spLocks noChangeShapeType="1"/>
          </p:cNvSpPr>
          <p:nvPr/>
        </p:nvSpPr>
        <p:spPr bwMode="auto">
          <a:xfrm flipH="1">
            <a:off x="7227888" y="2857500"/>
            <a:ext cx="6858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2" name="Line 22"/>
          <p:cNvSpPr>
            <a:spLocks noChangeShapeType="1"/>
          </p:cNvSpPr>
          <p:nvPr/>
        </p:nvSpPr>
        <p:spPr bwMode="auto">
          <a:xfrm>
            <a:off x="7913688" y="28575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" name="Rectangle 23"/>
          <p:cNvSpPr>
            <a:spLocks noChangeArrowheads="1"/>
          </p:cNvSpPr>
          <p:nvPr/>
        </p:nvSpPr>
        <p:spPr bwMode="auto">
          <a:xfrm>
            <a:off x="2579688" y="4457700"/>
            <a:ext cx="4800600" cy="3048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>
              <a:solidFill>
                <a:srgbClr val="A50021"/>
              </a:solidFill>
            </a:endParaRPr>
          </a:p>
        </p:txBody>
      </p: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1836738" y="18415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x[1:n]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350838" y="2490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x[1:⅓n]</a:t>
            </a:r>
          </a:p>
        </p:txBody>
      </p: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6142038" y="2490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x[⅔n:n]</a:t>
            </a: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1589088" y="3238500"/>
            <a:ext cx="565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220188" name="Group 28"/>
          <p:cNvGrpSpPr>
            <a:grpSpLocks/>
          </p:cNvGrpSpPr>
          <p:nvPr/>
        </p:nvGrpSpPr>
        <p:grpSpPr bwMode="auto">
          <a:xfrm>
            <a:off x="369888" y="3771900"/>
            <a:ext cx="1466850" cy="838200"/>
            <a:chOff x="468" y="3600"/>
            <a:chExt cx="924" cy="528"/>
          </a:xfrm>
        </p:grpSpPr>
        <p:sp>
          <p:nvSpPr>
            <p:cNvPr id="12329" name="Text Box 29"/>
            <p:cNvSpPr txBox="1">
              <a:spLocks noChangeArrowheads="1"/>
            </p:cNvSpPr>
            <p:nvPr/>
          </p:nvSpPr>
          <p:spPr bwMode="auto">
            <a:xfrm>
              <a:off x="468" y="3897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A50021"/>
                  </a:solidFill>
                </a:rPr>
                <a:t>x[1]</a:t>
              </a:r>
            </a:p>
          </p:txBody>
        </p:sp>
        <p:sp>
          <p:nvSpPr>
            <p:cNvPr id="12330" name="Rectangle 30"/>
            <p:cNvSpPr>
              <a:spLocks noChangeArrowheads="1"/>
            </p:cNvSpPr>
            <p:nvPr/>
          </p:nvSpPr>
          <p:spPr bwMode="auto">
            <a:xfrm>
              <a:off x="576" y="3744"/>
              <a:ext cx="192" cy="192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he-IL" altLang="en-US" sz="1800">
                <a:solidFill>
                  <a:srgbClr val="A50021"/>
                </a:solidFill>
              </a:endParaRPr>
            </a:p>
          </p:txBody>
        </p:sp>
        <p:sp>
          <p:nvSpPr>
            <p:cNvPr id="12331" name="Rectangle 31"/>
            <p:cNvSpPr>
              <a:spLocks noChangeArrowheads="1"/>
            </p:cNvSpPr>
            <p:nvPr/>
          </p:nvSpPr>
          <p:spPr bwMode="auto">
            <a:xfrm>
              <a:off x="816" y="3744"/>
              <a:ext cx="192" cy="192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he-IL" altLang="en-US" sz="1800">
                <a:solidFill>
                  <a:srgbClr val="A50021"/>
                </a:solidFill>
              </a:endParaRPr>
            </a:p>
          </p:txBody>
        </p:sp>
        <p:sp>
          <p:nvSpPr>
            <p:cNvPr id="12332" name="Line 32"/>
            <p:cNvSpPr>
              <a:spLocks noChangeShapeType="1"/>
            </p:cNvSpPr>
            <p:nvPr/>
          </p:nvSpPr>
          <p:spPr bwMode="auto">
            <a:xfrm flipH="1">
              <a:off x="672" y="3600"/>
              <a:ext cx="24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33"/>
            <p:cNvSpPr>
              <a:spLocks noChangeShapeType="1"/>
            </p:cNvSpPr>
            <p:nvPr/>
          </p:nvSpPr>
          <p:spPr bwMode="auto">
            <a:xfrm>
              <a:off x="912" y="3600"/>
              <a:ext cx="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34"/>
            <p:cNvSpPr txBox="1">
              <a:spLocks noChangeArrowheads="1"/>
            </p:cNvSpPr>
            <p:nvPr/>
          </p:nvSpPr>
          <p:spPr bwMode="auto">
            <a:xfrm>
              <a:off x="756" y="3888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A50021"/>
                  </a:solidFill>
                </a:rPr>
                <a:t>x[2]</a:t>
              </a:r>
            </a:p>
          </p:txBody>
        </p:sp>
        <p:sp>
          <p:nvSpPr>
            <p:cNvPr id="12335" name="Rectangle 35"/>
            <p:cNvSpPr>
              <a:spLocks noChangeArrowheads="1"/>
            </p:cNvSpPr>
            <p:nvPr/>
          </p:nvSpPr>
          <p:spPr bwMode="auto">
            <a:xfrm>
              <a:off x="1056" y="3744"/>
              <a:ext cx="192" cy="192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he-IL" altLang="en-US" sz="1800">
                <a:solidFill>
                  <a:srgbClr val="A50021"/>
                </a:solidFill>
              </a:endParaRPr>
            </a:p>
          </p:txBody>
        </p:sp>
        <p:sp>
          <p:nvSpPr>
            <p:cNvPr id="12336" name="Text Box 36"/>
            <p:cNvSpPr txBox="1">
              <a:spLocks noChangeArrowheads="1"/>
            </p:cNvSpPr>
            <p:nvPr/>
          </p:nvSpPr>
          <p:spPr bwMode="auto">
            <a:xfrm>
              <a:off x="1044" y="3888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A50021"/>
                  </a:solidFill>
                </a:rPr>
                <a:t>x[3]</a:t>
              </a:r>
            </a:p>
          </p:txBody>
        </p:sp>
        <p:sp>
          <p:nvSpPr>
            <p:cNvPr id="12337" name="Line 37"/>
            <p:cNvSpPr>
              <a:spLocks noChangeShapeType="1"/>
            </p:cNvSpPr>
            <p:nvPr/>
          </p:nvSpPr>
          <p:spPr bwMode="auto">
            <a:xfrm>
              <a:off x="912" y="3600"/>
              <a:ext cx="240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98" name="Line 38"/>
          <p:cNvSpPr>
            <a:spLocks noChangeShapeType="1"/>
          </p:cNvSpPr>
          <p:nvPr/>
        </p:nvSpPr>
        <p:spPr bwMode="auto">
          <a:xfrm>
            <a:off x="4179888" y="1866900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9" name="Line 39"/>
          <p:cNvSpPr>
            <a:spLocks noChangeShapeType="1"/>
          </p:cNvSpPr>
          <p:nvPr/>
        </p:nvSpPr>
        <p:spPr bwMode="auto">
          <a:xfrm>
            <a:off x="5780088" y="1866900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3132138" y="24907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x[⅓n:⅔n]</a:t>
            </a:r>
          </a:p>
        </p:txBody>
      </p:sp>
      <p:sp>
        <p:nvSpPr>
          <p:cNvPr id="220201" name="Text Box 41"/>
          <p:cNvSpPr txBox="1">
            <a:spLocks noChangeArrowheads="1"/>
          </p:cNvSpPr>
          <p:nvPr/>
        </p:nvSpPr>
        <p:spPr bwMode="auto">
          <a:xfrm>
            <a:off x="1893888" y="44577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y[1:n]</a:t>
            </a:r>
          </a:p>
        </p:txBody>
      </p:sp>
      <p:sp>
        <p:nvSpPr>
          <p:cNvPr id="220202" name="Text Box 42"/>
          <p:cNvSpPr txBox="1">
            <a:spLocks noChangeArrowheads="1"/>
          </p:cNvSpPr>
          <p:nvPr/>
        </p:nvSpPr>
        <p:spPr bwMode="auto">
          <a:xfrm>
            <a:off x="4684713" y="4829175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A50021"/>
                </a:solidFill>
              </a:rPr>
              <a:t>y[u:u+⅓n]</a:t>
            </a:r>
          </a:p>
        </p:txBody>
      </p:sp>
      <p:sp>
        <p:nvSpPr>
          <p:cNvPr id="220203" name="Rectangle 43"/>
          <p:cNvSpPr>
            <a:spLocks noChangeArrowheads="1"/>
          </p:cNvSpPr>
          <p:nvPr/>
        </p:nvSpPr>
        <p:spPr bwMode="auto">
          <a:xfrm>
            <a:off x="4256088" y="2552700"/>
            <a:ext cx="16002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4560888" y="4457700"/>
            <a:ext cx="1600200" cy="304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20208" name="Freeform 48"/>
          <p:cNvSpPr>
            <a:spLocks/>
          </p:cNvSpPr>
          <p:nvPr/>
        </p:nvSpPr>
        <p:spPr bwMode="auto">
          <a:xfrm>
            <a:off x="4238625" y="2868613"/>
            <a:ext cx="287338" cy="1511300"/>
          </a:xfrm>
          <a:custGeom>
            <a:avLst/>
            <a:gdLst>
              <a:gd name="T0" fmla="*/ 2147483647 w 181"/>
              <a:gd name="T1" fmla="*/ 0 h 952"/>
              <a:gd name="T2" fmla="*/ 2147483647 w 181"/>
              <a:gd name="T3" fmla="*/ 2147483647 h 952"/>
              <a:gd name="T4" fmla="*/ 2147483647 w 181"/>
              <a:gd name="T5" fmla="*/ 2147483647 h 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952">
                <a:moveTo>
                  <a:pt x="18" y="0"/>
                </a:moveTo>
                <a:cubicBezTo>
                  <a:pt x="19" y="87"/>
                  <a:pt x="0" y="362"/>
                  <a:pt x="27" y="521"/>
                </a:cubicBezTo>
                <a:cubicBezTo>
                  <a:pt x="54" y="680"/>
                  <a:pt x="149" y="862"/>
                  <a:pt x="181" y="95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0209" name="Text Box 49"/>
          <p:cNvSpPr txBox="1">
            <a:spLocks noChangeArrowheads="1"/>
          </p:cNvSpPr>
          <p:nvPr/>
        </p:nvSpPr>
        <p:spPr bwMode="auto">
          <a:xfrm>
            <a:off x="4418013" y="2965450"/>
            <a:ext cx="14906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A50021"/>
                </a:solidFill>
              </a:rPr>
              <a:t>x[</a:t>
            </a:r>
            <a:r>
              <a:rPr lang="en-US" altLang="en-US" sz="1800" dirty="0" err="1" smtClean="0">
                <a:solidFill>
                  <a:srgbClr val="A50021"/>
                </a:solidFill>
              </a:rPr>
              <a:t>s:s</a:t>
            </a:r>
            <a:r>
              <a:rPr lang="en-US" altLang="en-US" sz="1800" dirty="0" smtClean="0">
                <a:solidFill>
                  <a:srgbClr val="A50021"/>
                </a:solidFill>
              </a:rPr>
              <a:t>+</a:t>
            </a:r>
            <a:r>
              <a:rPr lang="en-US" altLang="en-US" dirty="0">
                <a:solidFill>
                  <a:srgbClr val="A50021"/>
                </a:solidFill>
              </a:rPr>
              <a:t>⅓</a:t>
            </a:r>
            <a:r>
              <a:rPr lang="en-US" altLang="en-US" sz="1800" dirty="0">
                <a:solidFill>
                  <a:srgbClr val="A50021"/>
                </a:solidFill>
              </a:rPr>
              <a:t>n]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596900" y="5354638"/>
            <a:ext cx="77771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dirty="0">
                <a:solidFill>
                  <a:srgbClr val="A50021"/>
                </a:solidFill>
              </a:rPr>
              <a:t>T</a:t>
            </a:r>
            <a:r>
              <a:rPr lang="en-US" altLang="en-US" baseline="-25000" dirty="0">
                <a:solidFill>
                  <a:srgbClr val="A50021"/>
                </a:solidFill>
              </a:rPr>
              <a:t>i</a:t>
            </a:r>
            <a:r>
              <a:rPr lang="en-US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 err="1">
                <a:solidFill>
                  <a:srgbClr val="A50021"/>
                </a:solidFill>
              </a:rPr>
              <a:t>s,u</a:t>
            </a:r>
            <a:r>
              <a:rPr lang="en-US" altLang="en-US" dirty="0">
                <a:solidFill>
                  <a:srgbClr val="A50021"/>
                </a:solidFill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 smtClean="0">
                <a:solidFill>
                  <a:schemeClr val="tx1"/>
                </a:solidFill>
              </a:rPr>
              <a:t>tree-distance </a:t>
            </a:r>
            <a:r>
              <a:rPr lang="en-US" altLang="en-US" dirty="0">
                <a:solidFill>
                  <a:schemeClr val="tx1"/>
                </a:solidFill>
              </a:rPr>
              <a:t>between </a:t>
            </a:r>
            <a:r>
              <a:rPr lang="en-US" altLang="en-US" dirty="0">
                <a:solidFill>
                  <a:srgbClr val="A50021"/>
                </a:solidFill>
              </a:rPr>
              <a:t>x[</a:t>
            </a:r>
            <a:r>
              <a:rPr lang="en-US" altLang="en-US" dirty="0" err="1">
                <a:solidFill>
                  <a:srgbClr val="A50021"/>
                </a:solidFill>
              </a:rPr>
              <a:t>s:s</a:t>
            </a:r>
            <a:r>
              <a:rPr lang="en-US" altLang="en-US" dirty="0">
                <a:solidFill>
                  <a:srgbClr val="A50021"/>
                </a:solidFill>
              </a:rPr>
              <a:t>+ℓ</a:t>
            </a:r>
            <a:r>
              <a:rPr lang="en-US" altLang="en-US" baseline="-25000" dirty="0" err="1">
                <a:solidFill>
                  <a:srgbClr val="A50021"/>
                </a:solidFill>
              </a:rPr>
              <a:t>i</a:t>
            </a:r>
            <a:r>
              <a:rPr lang="en-US" altLang="en-US" dirty="0">
                <a:solidFill>
                  <a:srgbClr val="A50021"/>
                </a:solidFill>
              </a:rPr>
              <a:t>]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>
                <a:solidFill>
                  <a:srgbClr val="A50021"/>
                </a:solidFill>
              </a:rPr>
              <a:t>y[</a:t>
            </a:r>
            <a:r>
              <a:rPr lang="en-US" altLang="en-US" dirty="0" err="1">
                <a:solidFill>
                  <a:srgbClr val="A50021"/>
                </a:solidFill>
              </a:rPr>
              <a:t>u:u</a:t>
            </a:r>
            <a:r>
              <a:rPr lang="en-US" altLang="en-US" dirty="0">
                <a:solidFill>
                  <a:srgbClr val="A50021"/>
                </a:solidFill>
              </a:rPr>
              <a:t>+ℓ</a:t>
            </a:r>
            <a:r>
              <a:rPr lang="en-US" altLang="en-US" baseline="-25000" dirty="0" err="1">
                <a:solidFill>
                  <a:srgbClr val="A50021"/>
                </a:solidFill>
              </a:rPr>
              <a:t>i</a:t>
            </a:r>
            <a:r>
              <a:rPr lang="en-US" altLang="en-US" dirty="0">
                <a:solidFill>
                  <a:srgbClr val="A50021"/>
                </a:solidFill>
              </a:rPr>
              <a:t>]</a:t>
            </a:r>
            <a:r>
              <a:rPr lang="en-US" altLang="en-US" dirty="0">
                <a:solidFill>
                  <a:schemeClr val="tx1"/>
                </a:solidFill>
              </a:rPr>
              <a:t> where </a:t>
            </a:r>
            <a:r>
              <a:rPr lang="en-US" altLang="en-US" dirty="0">
                <a:solidFill>
                  <a:srgbClr val="A50021"/>
                </a:solidFill>
              </a:rPr>
              <a:t>ℓ</a:t>
            </a:r>
            <a:r>
              <a:rPr lang="en-US" altLang="en-US" baseline="-25000" dirty="0" err="1">
                <a:solidFill>
                  <a:srgbClr val="A5002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is the block-length at level </a:t>
            </a:r>
            <a:r>
              <a:rPr lang="en-US" altLang="en-US" dirty="0" err="1">
                <a:solidFill>
                  <a:srgbClr val="A50021"/>
                </a:solidFill>
              </a:rPr>
              <a:t>i</a:t>
            </a:r>
            <a:endParaRPr lang="en-US" altLang="en-US" dirty="0">
              <a:solidFill>
                <a:srgbClr val="A500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348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/>
      <p:bldP spid="220165" grpId="0" animBg="1"/>
      <p:bldP spid="220166" grpId="0" animBg="1"/>
      <p:bldP spid="220167" grpId="0" animBg="1"/>
      <p:bldP spid="220168" grpId="0" animBg="1"/>
      <p:bldP spid="220169" grpId="0" animBg="1"/>
      <p:bldP spid="220170" grpId="0" animBg="1"/>
      <p:bldP spid="220171" grpId="0" animBg="1"/>
      <p:bldP spid="220172" grpId="0" animBg="1"/>
      <p:bldP spid="220173" grpId="0" animBg="1"/>
      <p:bldP spid="220174" grpId="0" animBg="1"/>
      <p:bldP spid="220175" grpId="0" animBg="1"/>
      <p:bldP spid="220176" grpId="0" animBg="1"/>
      <p:bldP spid="220177" grpId="0" animBg="1"/>
      <p:bldP spid="220178" grpId="0" animBg="1"/>
      <p:bldP spid="220179" grpId="0" animBg="1"/>
      <p:bldP spid="220180" grpId="0" animBg="1"/>
      <p:bldP spid="220181" grpId="0" animBg="1"/>
      <p:bldP spid="220182" grpId="0" animBg="1"/>
      <p:bldP spid="220183" grpId="0" animBg="1"/>
      <p:bldP spid="220184" grpId="0"/>
      <p:bldP spid="220185" grpId="0"/>
      <p:bldP spid="220186" grpId="0"/>
      <p:bldP spid="220187" grpId="0"/>
      <p:bldP spid="220198" grpId="0" animBg="1"/>
      <p:bldP spid="220199" grpId="0" animBg="1"/>
      <p:bldP spid="220200" grpId="0"/>
      <p:bldP spid="220201" grpId="0"/>
      <p:bldP spid="220202" grpId="0"/>
      <p:bldP spid="220203" grpId="0" animBg="1"/>
      <p:bldP spid="220204" grpId="0" animBg="1"/>
      <p:bldP spid="220208" grpId="0" animBg="1"/>
      <p:bldP spid="220209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Tree Distance: Recursive Definition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6974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Recall </a:t>
            </a:r>
            <a:r>
              <a:rPr lang="en-US" altLang="en-US" dirty="0" smtClean="0">
                <a:solidFill>
                  <a:srgbClr val="A50021"/>
                </a:solidFill>
              </a:rPr>
              <a:t>T</a:t>
            </a:r>
            <a:r>
              <a:rPr lang="en-US" altLang="en-US" baseline="-25000" dirty="0" smtClean="0">
                <a:solidFill>
                  <a:srgbClr val="A50021"/>
                </a:solidFill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s,u</a:t>
            </a:r>
            <a:r>
              <a:rPr lang="en-US" altLang="en-US" dirty="0" smtClean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 = tree-distance between </a:t>
            </a:r>
            <a:r>
              <a:rPr lang="en-US" altLang="en-US" dirty="0" smtClean="0">
                <a:solidFill>
                  <a:srgbClr val="A50021"/>
                </a:solidFill>
              </a:rPr>
              <a:t>x[</a:t>
            </a:r>
            <a:r>
              <a:rPr lang="en-US" altLang="en-US" dirty="0" err="1" smtClean="0">
                <a:solidFill>
                  <a:srgbClr val="A50021"/>
                </a:solidFill>
              </a:rPr>
              <a:t>s:s</a:t>
            </a:r>
            <a:r>
              <a:rPr lang="en-US" altLang="en-US" dirty="0" smtClean="0">
                <a:solidFill>
                  <a:srgbClr val="A50021"/>
                </a:solidFill>
              </a:rPr>
              <a:t>+ℓ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</a:rPr>
              <a:t>]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A50021"/>
                </a:solidFill>
              </a:rPr>
              <a:t>y[</a:t>
            </a:r>
            <a:r>
              <a:rPr lang="en-US" altLang="en-US" dirty="0" err="1" smtClean="0">
                <a:solidFill>
                  <a:srgbClr val="A50021"/>
                </a:solidFill>
              </a:rPr>
              <a:t>u:u</a:t>
            </a:r>
            <a:r>
              <a:rPr lang="en-US" altLang="en-US" dirty="0" smtClean="0">
                <a:solidFill>
                  <a:srgbClr val="A50021"/>
                </a:solidFill>
              </a:rPr>
              <a:t>+ℓ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</a:rPr>
              <a:t>]</a:t>
            </a:r>
          </a:p>
          <a:p>
            <a:pPr marL="342900" lvl="1" indent="0" eaLnBrk="1" hangingPunct="1">
              <a:buFont typeface="Wingdings" pitchFamily="2" charset="2"/>
              <a:buNone/>
            </a:pPr>
            <a:endParaRPr lang="en-US" altLang="en-US" sz="2000" dirty="0" smtClean="0">
              <a:solidFill>
                <a:srgbClr val="A50021"/>
              </a:solidFill>
            </a:endParaRPr>
          </a:p>
          <a:p>
            <a:pPr marL="342900" lvl="1" indent="0" eaLnBrk="1" hangingPunct="1"/>
            <a:endParaRPr lang="en-US" altLang="en-US" sz="2000" dirty="0" smtClean="0"/>
          </a:p>
          <a:p>
            <a:pPr marL="342900" lvl="1" indent="0" eaLnBrk="1" hangingPunct="1"/>
            <a:endParaRPr lang="en-US" altLang="en-US" sz="2000" dirty="0" smtClean="0"/>
          </a:p>
          <a:p>
            <a:pPr lvl="3" eaLnBrk="1" hangingPunct="1"/>
            <a:endParaRPr lang="en-US" altLang="en-US" sz="12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Base case: </a:t>
            </a:r>
            <a:r>
              <a:rPr lang="en-US" altLang="en-US" dirty="0" err="1" smtClean="0">
                <a:solidFill>
                  <a:srgbClr val="A50021"/>
                </a:solidFill>
              </a:rPr>
              <a:t>T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h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s,u</a:t>
            </a:r>
            <a:r>
              <a:rPr lang="en-US" altLang="en-US" dirty="0" smtClean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=Hamming(</a:t>
            </a:r>
            <a:r>
              <a:rPr lang="en-US" altLang="en-US" dirty="0" smtClean="0">
                <a:solidFill>
                  <a:srgbClr val="A50021"/>
                </a:solidFill>
              </a:rPr>
              <a:t>x[s]</a:t>
            </a:r>
            <a:r>
              <a:rPr lang="en-US" altLang="en-US" dirty="0" smtClean="0"/>
              <a:t>,</a:t>
            </a:r>
            <a:r>
              <a:rPr lang="en-US" altLang="en-US" dirty="0" smtClean="0">
                <a:solidFill>
                  <a:srgbClr val="A50021"/>
                </a:solidFill>
              </a:rPr>
              <a:t>y[u]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Output: </a:t>
            </a:r>
            <a:r>
              <a:rPr lang="en-US" altLang="en-US" dirty="0" err="1" smtClean="0">
                <a:solidFill>
                  <a:srgbClr val="A50021"/>
                </a:solidFill>
              </a:rPr>
              <a:t>T</a:t>
            </a:r>
            <a:r>
              <a:rPr lang="en-US" altLang="en-US" baseline="30000" dirty="0" err="1" smtClean="0">
                <a:solidFill>
                  <a:srgbClr val="A50021"/>
                </a:solidFill>
              </a:rPr>
              <a:t>xy</a:t>
            </a:r>
            <a:r>
              <a:rPr lang="en-US" altLang="en-US" dirty="0" smtClean="0">
                <a:solidFill>
                  <a:srgbClr val="A50021"/>
                </a:solidFill>
              </a:rPr>
              <a:t>=T</a:t>
            </a:r>
            <a:r>
              <a:rPr lang="en-US" altLang="en-US" baseline="-25000" dirty="0" smtClean="0">
                <a:solidFill>
                  <a:srgbClr val="A50021"/>
                </a:solidFill>
              </a:rPr>
              <a:t>0</a:t>
            </a:r>
            <a:r>
              <a:rPr lang="en-US" altLang="en-US" dirty="0" smtClean="0">
                <a:solidFill>
                  <a:srgbClr val="A50021"/>
                </a:solidFill>
              </a:rPr>
              <a:t>(s=1,u=1)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905375" y="4081463"/>
            <a:ext cx="104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x[s:s+ℓ</a:t>
            </a:r>
            <a:r>
              <a:rPr lang="en-US" altLang="en-US" baseline="-25000">
                <a:solidFill>
                  <a:srgbClr val="A50021"/>
                </a:solidFill>
              </a:rPr>
              <a:t>i</a:t>
            </a:r>
            <a:r>
              <a:rPr lang="en-US" altLang="en-US">
                <a:solidFill>
                  <a:srgbClr val="A50021"/>
                </a:solidFill>
              </a:rPr>
              <a:t>]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35538" y="5848350"/>
            <a:ext cx="106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y[u:u+ℓ</a:t>
            </a:r>
            <a:r>
              <a:rPr lang="en-US" altLang="en-US" baseline="-25000">
                <a:solidFill>
                  <a:srgbClr val="A50021"/>
                </a:solidFill>
              </a:rPr>
              <a:t>i</a:t>
            </a:r>
            <a:r>
              <a:rPr lang="en-US" altLang="en-US">
                <a:solidFill>
                  <a:srgbClr val="A50021"/>
                </a:solidFill>
              </a:rPr>
              <a:t>]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852988" y="4564063"/>
            <a:ext cx="3352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852988" y="5492750"/>
            <a:ext cx="3352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919788" y="4564063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7138988" y="4564063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919788" y="5492750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7138988" y="5492750"/>
            <a:ext cx="0" cy="30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014788" y="549275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014788" y="579755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014788" y="4564063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014788" y="4868863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4852988" y="4549775"/>
            <a:ext cx="1066800" cy="304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4852988" y="5478463"/>
            <a:ext cx="1066800" cy="304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en-US" sz="1800">
              <a:solidFill>
                <a:schemeClr val="tx1"/>
              </a:solidFill>
            </a:endParaRP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5386388" y="4868863"/>
            <a:ext cx="304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4852988" y="5326063"/>
            <a:ext cx="381000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52988" y="4945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r</a:t>
            </a:r>
            <a:r>
              <a:rPr lang="en-US" altLang="en-US" baseline="-250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5386388" y="48688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6529388" y="48688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7672388" y="486886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3770313" y="45037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3779838" y="54673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y</a:t>
            </a: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101" y="1948087"/>
            <a:ext cx="7127846" cy="87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914849" y="1857600"/>
            <a:ext cx="7721600" cy="10604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D1E4E-9F78-4718-B2F1-52FC78C0BF80}" type="slidenum">
              <a:rPr lang="he-IL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587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3072E-6 L -0.04167 2.23072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2.23072E-6 L 0.04166 2.23072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/>
      <p:bldP spid="51208" grpId="0" animBg="1"/>
      <p:bldP spid="51209" grpId="0" animBg="1"/>
      <p:bldP spid="51210" grpId="0" animBg="1"/>
      <p:bldP spid="51210" grpId="1" animBg="1"/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  <p:bldP spid="51217" grpId="0" animBg="1"/>
      <p:bldP spid="51221" grpId="0" animBg="1"/>
      <p:bldP spid="51222" grpId="0" animBg="1"/>
      <p:bldP spid="51222" grpId="1" animBg="1"/>
      <p:bldP spid="51222" grpId="2" animBg="1"/>
      <p:bldP spid="51223" grpId="0" animBg="1"/>
      <p:bldP spid="51224" grpId="0" animBg="1"/>
      <p:bldP spid="51225" grpId="0"/>
      <p:bldP spid="51231" grpId="0" animBg="1"/>
      <p:bldP spid="51231" grpId="1" animBg="1"/>
      <p:bldP spid="51232" grpId="0" animBg="1"/>
      <p:bldP spid="51232" grpId="1" animBg="1"/>
      <p:bldP spid="51233" grpId="0" animBg="1"/>
      <p:bldP spid="51233" grpId="1" animBg="1"/>
      <p:bldP spid="51238" grpId="0"/>
      <p:bldP spid="51239" grpId="0"/>
      <p:bldP spid="133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7813"/>
            <a:ext cx="8327571" cy="7127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Tree Approximates Edit Distance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4800600"/>
          </a:xfrm>
        </p:spPr>
        <p:txBody>
          <a:bodyPr/>
          <a:lstStyle/>
          <a:p>
            <a:pPr marL="381000" indent="-381000" eaLnBrk="1" hangingPunct="1"/>
            <a:r>
              <a:rPr lang="en-US" altLang="en-US" dirty="0" smtClean="0">
                <a:solidFill>
                  <a:srgbClr val="000066"/>
                </a:solidFill>
              </a:rPr>
              <a:t>Lemma: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T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xy</a:t>
            </a:r>
            <a:r>
              <a:rPr lang="en-US" altLang="en-US" dirty="0" err="1" smtClean="0">
                <a:solidFill>
                  <a:srgbClr val="A50021"/>
                </a:solidFill>
              </a:rPr>
              <a:t>≈ed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 up to </a:t>
            </a:r>
            <a:r>
              <a:rPr lang="en-US" altLang="en-US" dirty="0" smtClean="0">
                <a:solidFill>
                  <a:srgbClr val="A50021"/>
                </a:solidFill>
              </a:rPr>
              <a:t>6b*</a:t>
            </a:r>
            <a:r>
              <a:rPr lang="en-US" altLang="en-US" dirty="0" err="1" smtClean="0">
                <a:solidFill>
                  <a:srgbClr val="A50021"/>
                </a:solidFill>
              </a:rPr>
              <a:t>log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b</a:t>
            </a:r>
            <a:r>
              <a:rPr lang="en-US" altLang="en-US" dirty="0" err="1" smtClean="0">
                <a:solidFill>
                  <a:srgbClr val="A50021"/>
                </a:solidFill>
              </a:rPr>
              <a:t>n</a:t>
            </a:r>
            <a:r>
              <a:rPr lang="en-US" altLang="en-US" dirty="0" smtClean="0"/>
              <a:t> factor.</a:t>
            </a:r>
          </a:p>
          <a:p>
            <a:pPr lvl="2" eaLnBrk="1" hangingPunct="1"/>
            <a:endParaRPr lang="en-US" altLang="en-US" sz="1700" dirty="0" smtClean="0"/>
          </a:p>
          <a:p>
            <a:pPr marL="381000" indent="-381000" eaLnBrk="1" hangingPunct="1"/>
            <a:r>
              <a:rPr lang="en-US" altLang="en-US" dirty="0" smtClean="0"/>
              <a:t>Hierarchical decomposition inspired by earlier approaches </a:t>
            </a:r>
            <a:r>
              <a:rPr lang="en-US" altLang="en-US" sz="1800" dirty="0" smtClean="0">
                <a:solidFill>
                  <a:srgbClr val="000066"/>
                </a:solidFill>
              </a:rPr>
              <a:t>[BEKMRRS’03, OR’05]</a:t>
            </a:r>
          </a:p>
          <a:p>
            <a:pPr marL="687388" lvl="1" indent="-342900" eaLnBrk="1" hangingPunct="1"/>
            <a:r>
              <a:rPr lang="en-US" altLang="en-US" dirty="0" smtClean="0"/>
              <a:t>All had approximation recurrence of the type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700" b="1" dirty="0" smtClean="0">
                <a:solidFill>
                  <a:srgbClr val="A50021"/>
                </a:solidFill>
              </a:rPr>
              <a:t>A(n) = c*A(n/b) + b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700" b="1" dirty="0" smtClean="0"/>
              <a:t>	for </a:t>
            </a:r>
            <a:r>
              <a:rPr lang="en-US" altLang="en-US" sz="1700" b="1" dirty="0" smtClean="0">
                <a:solidFill>
                  <a:srgbClr val="A50021"/>
                </a:solidFill>
              </a:rPr>
              <a:t>c≥2</a:t>
            </a:r>
          </a:p>
          <a:p>
            <a:pPr marL="687388" lvl="1" indent="-342900" eaLnBrk="1" hangingPunct="1"/>
            <a:r>
              <a:rPr lang="en-US" altLang="en-US" dirty="0" smtClean="0"/>
              <a:t>Solves to </a:t>
            </a:r>
            <a:r>
              <a:rPr lang="en-US" altLang="en-US" b="1" dirty="0" smtClean="0">
                <a:solidFill>
                  <a:srgbClr val="A50021"/>
                </a:solidFill>
              </a:rPr>
              <a:t>A(n) ≥ 2</a:t>
            </a:r>
            <a:r>
              <a:rPr lang="en-US" altLang="en-US" b="1" baseline="30000" dirty="0" smtClean="0">
                <a:solidFill>
                  <a:srgbClr val="A50021"/>
                </a:solidFill>
              </a:rPr>
              <a:t>√log n</a:t>
            </a:r>
            <a:r>
              <a:rPr lang="en-US" altLang="en-US" dirty="0" smtClean="0"/>
              <a:t> factor for every choice of </a:t>
            </a:r>
            <a:r>
              <a:rPr lang="en-US" altLang="en-US" dirty="0" smtClean="0">
                <a:solidFill>
                  <a:srgbClr val="A50021"/>
                </a:solidFill>
              </a:rPr>
              <a:t>b</a:t>
            </a:r>
            <a:endParaRPr lang="en-US" altLang="en-US" b="1" dirty="0" smtClean="0">
              <a:solidFill>
                <a:srgbClr val="A50021"/>
              </a:solidFill>
            </a:endParaRPr>
          </a:p>
          <a:p>
            <a:pPr marL="381000" indent="-381000" eaLnBrk="1" hangingPunct="1"/>
            <a:endParaRPr lang="en-US" altLang="en-US" dirty="0" smtClean="0"/>
          </a:p>
          <a:p>
            <a:pPr marL="381000" indent="-381000" eaLnBrk="1" hangingPunct="1"/>
            <a:r>
              <a:rPr lang="en-US" altLang="en-US" dirty="0" smtClean="0"/>
              <a:t>Our characterization has </a:t>
            </a:r>
            <a:r>
              <a:rPr lang="en-US" altLang="en-US" i="1" dirty="0" smtClean="0"/>
              <a:t>no</a:t>
            </a:r>
            <a:r>
              <a:rPr lang="en-US" altLang="en-US" dirty="0" smtClean="0"/>
              <a:t> multiplicative loss (</a:t>
            </a:r>
            <a:r>
              <a:rPr lang="en-US" altLang="en-US" b="1" dirty="0" smtClean="0">
                <a:solidFill>
                  <a:srgbClr val="A50021"/>
                </a:solidFill>
              </a:rPr>
              <a:t>c=1</a:t>
            </a:r>
            <a:r>
              <a:rPr lang="en-US" altLang="en-US" dirty="0" smtClean="0"/>
              <a:t>):</a:t>
            </a:r>
          </a:p>
          <a:p>
            <a:pPr marL="687388" lvl="1" indent="-342900" eaLnBrk="1" hangingPunct="1"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A50021"/>
                </a:solidFill>
              </a:rPr>
              <a:t>	A(n) = A(n/b) + b</a:t>
            </a:r>
          </a:p>
          <a:p>
            <a:pPr marL="687388" lvl="1" indent="-342900" eaLnBrk="1" hangingPunct="1"/>
            <a:r>
              <a:rPr lang="en-US" altLang="en-US" dirty="0" smtClean="0"/>
              <a:t>Analysis inspired by algorithms for smoothed instances </a:t>
            </a:r>
            <a:r>
              <a:rPr lang="en-US" altLang="en-US" sz="1500" dirty="0" smtClean="0">
                <a:solidFill>
                  <a:srgbClr val="000066"/>
                </a:solidFill>
              </a:rPr>
              <a:t>[Andoni-K.’08]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092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09600" y="5029200"/>
            <a:ext cx="1676400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1">
                <a:solidFill>
                  <a:srgbClr val="0000CC"/>
                </a:solidFill>
              </a:rPr>
              <a:t>Gen</a:t>
            </a:r>
            <a:r>
              <a:rPr lang="en-US" altLang="en-US" sz="1800" b="1">
                <a:solidFill>
                  <a:srgbClr val="A50021"/>
                </a:solidFill>
              </a:rPr>
              <a:t>eric</a:t>
            </a:r>
          </a:p>
          <a:p>
            <a:pPr algn="ctr">
              <a:spcBef>
                <a:spcPct val="0"/>
              </a:spcBef>
            </a:pPr>
            <a:r>
              <a:rPr lang="en-US" altLang="en-US" sz="1800" b="1">
                <a:solidFill>
                  <a:srgbClr val="FFCC00"/>
                </a:solidFill>
              </a:rPr>
              <a:t>Sea</a:t>
            </a:r>
            <a:r>
              <a:rPr lang="en-US" altLang="en-US" sz="1800" b="1">
                <a:solidFill>
                  <a:srgbClr val="0000CC"/>
                </a:solidFill>
              </a:rPr>
              <a:t>rch</a:t>
            </a:r>
          </a:p>
          <a:p>
            <a:pPr algn="ctr">
              <a:spcBef>
                <a:spcPct val="0"/>
              </a:spcBef>
            </a:pPr>
            <a:r>
              <a:rPr lang="en-US" altLang="en-US" sz="1800" b="1">
                <a:solidFill>
                  <a:srgbClr val="006600"/>
                </a:solidFill>
              </a:rPr>
              <a:t>Eng</a:t>
            </a:r>
            <a:r>
              <a:rPr lang="en-US" altLang="en-US" sz="1800" b="1">
                <a:solidFill>
                  <a:srgbClr val="A50021"/>
                </a:solidFill>
              </a:rPr>
              <a:t>ine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09600" y="1306513"/>
            <a:ext cx="687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Given two strings  </a:t>
            </a:r>
            <a:r>
              <a:rPr lang="en-US" altLang="en-US" sz="2400" dirty="0" smtClean="0">
                <a:solidFill>
                  <a:srgbClr val="A50021"/>
                </a:solidFill>
              </a:rPr>
              <a:t>x</a:t>
            </a:r>
            <a:r>
              <a:rPr lang="en-US" altLang="en-US" sz="2400" dirty="0" smtClean="0">
                <a:solidFill>
                  <a:srgbClr val="A50021"/>
                </a:solidFill>
                <a:latin typeface="cmsy10" pitchFamily="34" charset="0"/>
                <a:sym typeface="Symbol" pitchFamily="18" charset="2"/>
              </a:rPr>
              <a:t></a:t>
            </a:r>
            <a:r>
              <a:rPr lang="en-US" altLang="en-US" sz="2400" dirty="0" smtClean="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altLang="en-US" sz="2400" baseline="30000" dirty="0">
                <a:solidFill>
                  <a:srgbClr val="A50021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rgbClr val="A50021"/>
                </a:solidFill>
                <a:sym typeface="Symbol" pitchFamily="18" charset="2"/>
              </a:rPr>
              <a:t>, y</a:t>
            </a:r>
            <a:r>
              <a:rPr lang="en-US" altLang="en-US" sz="2400" dirty="0" smtClean="0">
                <a:solidFill>
                  <a:srgbClr val="A50021"/>
                </a:solidFill>
                <a:latin typeface="cmsy10" pitchFamily="34" charset="0"/>
                <a:sym typeface="Symbol" pitchFamily="18" charset="2"/>
              </a:rPr>
              <a:t></a:t>
            </a:r>
            <a:r>
              <a:rPr lang="en-US" altLang="en-US" sz="2400" dirty="0" smtClean="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altLang="en-US" sz="2400" baseline="30000" dirty="0" smtClean="0">
                <a:solidFill>
                  <a:srgbClr val="A50021"/>
                </a:solidFill>
                <a:sym typeface="Symbol" pitchFamily="18" charset="2"/>
              </a:rPr>
              <a:t>m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82650" y="1801813"/>
            <a:ext cx="7369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A50021"/>
                </a:solidFill>
              </a:rPr>
              <a:t>ed</a:t>
            </a:r>
            <a:r>
              <a:rPr lang="en-US" altLang="en-US" sz="2400" dirty="0">
                <a:solidFill>
                  <a:srgbClr val="A50021"/>
                </a:solidFill>
              </a:rPr>
              <a:t>(</a:t>
            </a:r>
            <a:r>
              <a:rPr lang="en-US" altLang="en-US" sz="2400" dirty="0" err="1">
                <a:solidFill>
                  <a:srgbClr val="A50021"/>
                </a:solidFill>
              </a:rPr>
              <a:t>x,y</a:t>
            </a:r>
            <a:r>
              <a:rPr lang="en-US" altLang="en-US" sz="2400" dirty="0">
                <a:solidFill>
                  <a:srgbClr val="A50021"/>
                </a:solidFill>
              </a:rPr>
              <a:t>)</a:t>
            </a:r>
            <a:r>
              <a:rPr lang="en-US" altLang="en-US" sz="2400" dirty="0">
                <a:solidFill>
                  <a:schemeClr val="tx1"/>
                </a:solidFill>
              </a:rPr>
              <a:t> = minimum number of character operations (insertion/deletion/substitution) that transform </a:t>
            </a:r>
            <a:r>
              <a:rPr lang="en-US" altLang="en-US" sz="2400" dirty="0">
                <a:solidFill>
                  <a:srgbClr val="A50021"/>
                </a:solidFill>
              </a:rPr>
              <a:t>x</a:t>
            </a:r>
            <a:r>
              <a:rPr lang="en-US" altLang="en-US" sz="2400" dirty="0">
                <a:solidFill>
                  <a:schemeClr val="tx1"/>
                </a:solidFill>
              </a:rPr>
              <a:t> to </a:t>
            </a:r>
            <a:r>
              <a:rPr lang="en-US" altLang="en-US" sz="2400" dirty="0">
                <a:solidFill>
                  <a:srgbClr val="A50021"/>
                </a:solidFill>
              </a:rPr>
              <a:t>y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2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Edit Distance (Levenshtein distance)</a:t>
            </a:r>
          </a:p>
        </p:txBody>
      </p:sp>
      <p:sp>
        <p:nvSpPr>
          <p:cNvPr id="210951" name="AutoShape 7"/>
          <p:cNvSpPr>
            <a:spLocks noChangeArrowheads="1"/>
          </p:cNvSpPr>
          <p:nvPr/>
        </p:nvSpPr>
        <p:spPr bwMode="auto">
          <a:xfrm>
            <a:off x="4940300" y="3224213"/>
            <a:ext cx="3927475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e-IL" altLang="en-US" sz="2400">
              <a:solidFill>
                <a:schemeClr val="tx1"/>
              </a:solidFill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159375" y="3524250"/>
            <a:ext cx="221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1"/>
                </a:solidFill>
              </a:rPr>
              <a:t>Applications: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184775" y="4229100"/>
            <a:ext cx="3489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Computational Biology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Text processing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Web search</a:t>
            </a:r>
          </a:p>
        </p:txBody>
      </p:sp>
      <p:graphicFrame>
        <p:nvGraphicFramePr>
          <p:cNvPr id="210956" name="Object 12"/>
          <p:cNvGraphicFramePr>
            <a:graphicFrameLocks noChangeAspect="1"/>
          </p:cNvGraphicFramePr>
          <p:nvPr/>
        </p:nvGraphicFramePr>
        <p:xfrm>
          <a:off x="457200" y="4953000"/>
          <a:ext cx="75438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Bitmap Image" r:id="rId3" imgW="6295238" imgH="1438095" progId="Paint.Picture">
                  <p:embed/>
                </p:oleObj>
              </mc:Choice>
              <mc:Fallback>
                <p:oleObj name="Bitmap Image" r:id="rId3" imgW="6295238" imgH="14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75438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600" y="2954584"/>
            <a:ext cx="4330700" cy="20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en-US" dirty="0"/>
              <a:t>Examples:</a:t>
            </a:r>
          </a:p>
          <a:p>
            <a:pPr eaLnBrk="1" hangingPunct="1">
              <a:lnSpc>
                <a:spcPct val="55000"/>
              </a:lnSpc>
            </a:pPr>
            <a:r>
              <a:rPr lang="en-US" altLang="en-US" dirty="0" smtClean="0">
                <a:solidFill>
                  <a:srgbClr val="A50021"/>
                </a:solidFill>
              </a:rPr>
              <a:t>		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>
                <a:solidFill>
                  <a:schemeClr val="tx1"/>
                </a:solidFill>
              </a:rPr>
              <a:t>( </a:t>
            </a:r>
            <a:r>
              <a:rPr lang="en-US" altLang="en-US" u="sng" dirty="0">
                <a:solidFill>
                  <a:schemeClr val="tx1"/>
                </a:solidFill>
              </a:rPr>
              <a:t>b</a:t>
            </a:r>
            <a:r>
              <a:rPr lang="en-US" altLang="en-US" dirty="0">
                <a:solidFill>
                  <a:schemeClr val="tx1"/>
                </a:solidFill>
              </a:rPr>
              <a:t>anana ,</a:t>
            </a:r>
          </a:p>
          <a:p>
            <a:pPr eaLnBrk="1" hangingPunct="1">
              <a:lnSpc>
                <a:spcPct val="55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		      </a:t>
            </a:r>
            <a:r>
              <a:rPr lang="en-US" altLang="en-US" dirty="0" err="1">
                <a:solidFill>
                  <a:schemeClr val="tx1"/>
                </a:solidFill>
              </a:rPr>
              <a:t>anana</a:t>
            </a:r>
            <a:r>
              <a:rPr lang="en-US" altLang="en-US" u="sng" dirty="0" err="1">
                <a:solidFill>
                  <a:schemeClr val="tx1"/>
                </a:solidFill>
              </a:rPr>
              <a:t>s</a:t>
            </a:r>
            <a:r>
              <a:rPr lang="en-US" altLang="en-US" dirty="0">
                <a:solidFill>
                  <a:schemeClr val="tx1"/>
                </a:solidFill>
              </a:rPr>
              <a:t> ) = 2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en-US" dirty="0" smtClean="0"/>
              <a:t>		</a:t>
            </a:r>
            <a:r>
              <a:rPr lang="en-GB" altLang="en-US" dirty="0" err="1" smtClean="0"/>
              <a:t>ed</a:t>
            </a:r>
            <a:r>
              <a:rPr lang="en-GB" altLang="en-US" dirty="0" smtClean="0"/>
              <a:t>(</a:t>
            </a:r>
            <a:r>
              <a:rPr lang="en-GB" altLang="en-US" dirty="0" smtClean="0">
                <a:solidFill>
                  <a:srgbClr val="FF0000"/>
                </a:solidFill>
              </a:rPr>
              <a:t>00000</a:t>
            </a:r>
            <a:r>
              <a:rPr lang="en-GB" altLang="en-US" dirty="0"/>
              <a:t>,</a:t>
            </a:r>
            <a:r>
              <a:rPr lang="en-GB" altLang="en-US" dirty="0">
                <a:solidFill>
                  <a:srgbClr val="FF0000"/>
                </a:solidFill>
              </a:rPr>
              <a:t> 1111</a:t>
            </a:r>
            <a:r>
              <a:rPr lang="en-GB" altLang="en-US" dirty="0"/>
              <a:t>) = 5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GB" alt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2300" y="4541279"/>
            <a:ext cx="3805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 dirty="0"/>
              <a:t>For simplicity: m = 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D9D4-8D76-4788-B51E-7A2024F719DE}" type="slidenum">
              <a:rPr lang="he-IL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1097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/>
      <p:bldP spid="210951" grpId="0" animBg="1"/>
      <p:bldP spid="210952" grpId="0"/>
      <p:bldP spid="2109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 2: Compute the Tree Distance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3859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 </a:t>
            </a:r>
            <a:r>
              <a:rPr lang="en-US" altLang="en-US" dirty="0" smtClean="0">
                <a:solidFill>
                  <a:srgbClr val="A50021"/>
                </a:solidFill>
              </a:rPr>
              <a:t>b=2</a:t>
            </a:r>
            <a:r>
              <a:rPr lang="en-US" altLang="en-US" dirty="0" smtClean="0"/>
              <a:t>,  tree-distance gives </a:t>
            </a:r>
            <a:r>
              <a:rPr lang="en-US" altLang="en-US" dirty="0" smtClean="0">
                <a:solidFill>
                  <a:srgbClr val="A50021"/>
                </a:solidFill>
              </a:rPr>
              <a:t>O(log n)</a:t>
            </a:r>
            <a:r>
              <a:rPr lang="en-US" altLang="en-US" dirty="0" smtClean="0"/>
              <a:t> approximation!</a:t>
            </a:r>
          </a:p>
          <a:p>
            <a:pPr lvl="1" eaLnBrk="1" hangingPunct="1"/>
            <a:r>
              <a:rPr lang="en-US" altLang="en-US" dirty="0" smtClean="0"/>
              <a:t>BUT know only how to compute T-distance in </a:t>
            </a:r>
            <a:r>
              <a:rPr lang="en-US" altLang="en-US" dirty="0" smtClean="0">
                <a:solidFill>
                  <a:srgbClr val="A50021"/>
                </a:solidFill>
              </a:rPr>
              <a:t>Õ(n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2</a:t>
            </a:r>
            <a:r>
              <a:rPr lang="en-US" altLang="en-US" dirty="0" smtClean="0">
                <a:solidFill>
                  <a:srgbClr val="A50021"/>
                </a:solidFill>
              </a:rPr>
              <a:t>) </a:t>
            </a:r>
            <a:r>
              <a:rPr lang="en-US" altLang="en-US" dirty="0" smtClean="0"/>
              <a:t>time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Instead, for </a:t>
            </a:r>
            <a:r>
              <a:rPr lang="en-US" altLang="en-US" dirty="0" smtClean="0">
                <a:solidFill>
                  <a:srgbClr val="A50021"/>
                </a:solidFill>
              </a:rPr>
              <a:t>b=(</a:t>
            </a:r>
            <a:r>
              <a:rPr lang="en-US" altLang="en-US" sz="2100" dirty="0" smtClean="0">
                <a:solidFill>
                  <a:srgbClr val="A50021"/>
                </a:solidFill>
              </a:rPr>
              <a:t>log n)</a:t>
            </a:r>
            <a:r>
              <a:rPr lang="en-US" altLang="en-US" sz="2100" baseline="30000" dirty="0" smtClean="0">
                <a:solidFill>
                  <a:srgbClr val="A50021"/>
                </a:solidFill>
              </a:rPr>
              <a:t>1/</a:t>
            </a:r>
            <a:r>
              <a:rPr lang="el-GR" altLang="en-US" sz="2100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dirty="0" smtClean="0"/>
              <a:t>, can </a:t>
            </a:r>
            <a:r>
              <a:rPr lang="en-US" altLang="en-US" i="1" dirty="0" smtClean="0"/>
              <a:t>prune</a:t>
            </a:r>
            <a:r>
              <a:rPr lang="en-US" altLang="en-US" dirty="0" smtClean="0"/>
              <a:t> the tree to </a:t>
            </a:r>
            <a:r>
              <a:rPr lang="en-US" altLang="en-US" dirty="0" err="1" smtClean="0">
                <a:solidFill>
                  <a:srgbClr val="A50021"/>
                </a:solidFill>
              </a:rPr>
              <a:t>n</a:t>
            </a:r>
            <a:r>
              <a:rPr lang="en-US" altLang="en-US" baseline="30000" dirty="0" err="1" smtClean="0">
                <a:solidFill>
                  <a:srgbClr val="A50021"/>
                </a:solidFill>
              </a:rPr>
              <a:t>O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(</a:t>
            </a:r>
            <a:r>
              <a:rPr lang="el-GR" altLang="en-US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) </a:t>
            </a:r>
            <a:r>
              <a:rPr lang="en-US" altLang="en-US" dirty="0" smtClean="0"/>
              <a:t>nodes, and approximate T-distance within factor </a:t>
            </a:r>
            <a:r>
              <a:rPr lang="en-US" altLang="en-US" dirty="0" smtClean="0">
                <a:solidFill>
                  <a:srgbClr val="A50021"/>
                </a:solidFill>
              </a:rPr>
              <a:t>1+</a:t>
            </a:r>
            <a:r>
              <a:rPr lang="el-GR" altLang="en-US" dirty="0" smtClean="0">
                <a:solidFill>
                  <a:srgbClr val="A50021"/>
                </a:solidFill>
              </a:rPr>
              <a:t>ε</a:t>
            </a:r>
            <a:r>
              <a:rPr lang="en-US" altLang="en-US" dirty="0" smtClean="0"/>
              <a:t> </a:t>
            </a:r>
            <a:endParaRPr lang="en-US" altLang="en-US" baseline="300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Pruning: subsample </a:t>
            </a:r>
            <a:r>
              <a:rPr lang="en-US" altLang="en-US" dirty="0" smtClean="0">
                <a:solidFill>
                  <a:srgbClr val="A50021"/>
                </a:solidFill>
              </a:rPr>
              <a:t>(log n)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O(1)</a:t>
            </a:r>
            <a:r>
              <a:rPr lang="en-US" altLang="en-US" dirty="0" smtClean="0"/>
              <a:t> children out of each node</a:t>
            </a:r>
          </a:p>
          <a:p>
            <a:pPr lvl="1" eaLnBrk="1" hangingPunct="1"/>
            <a:r>
              <a:rPr lang="en-US" altLang="en-US" dirty="0" smtClean="0"/>
              <a:t>Works only when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≥ </a:t>
            </a:r>
            <a:r>
              <a:rPr lang="en-US" altLang="en-US" dirty="0" smtClean="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</a:t>
            </a:r>
            <a:r>
              <a:rPr lang="en-US" altLang="en-US" dirty="0" smtClean="0">
                <a:solidFill>
                  <a:srgbClr val="A50021"/>
                </a:solidFill>
              </a:rPr>
              <a:t>(n)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Generally, must subsample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 dirty="0" smtClean="0"/>
              <a:t>	</a:t>
            </a:r>
            <a:r>
              <a:rPr lang="en-US" altLang="en-US" dirty="0" smtClean="0"/>
              <a:t>the tree </a:t>
            </a:r>
            <a:r>
              <a:rPr lang="en-US" altLang="en-US" i="1" dirty="0" smtClean="0"/>
              <a:t>non-uniformly, </a:t>
            </a:r>
            <a:r>
              <a:rPr lang="en-US" altLang="en-US" dirty="0" smtClean="0"/>
              <a:t>using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	the Precision Sampling Lemma</a:t>
            </a:r>
          </a:p>
          <a:p>
            <a:pPr lvl="1" eaLnBrk="1" hangingPunct="1">
              <a:buFont typeface="Wingdings" pitchFamily="2" charset="2"/>
              <a:buNone/>
            </a:pPr>
            <a:endParaRPr lang="el-GR" altLang="en-US" i="1" dirty="0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472113" y="3986213"/>
            <a:ext cx="3200400" cy="1524000"/>
            <a:chOff x="3408" y="2112"/>
            <a:chExt cx="2160" cy="960"/>
          </a:xfrm>
        </p:grpSpPr>
        <p:sp>
          <p:nvSpPr>
            <p:cNvPr id="15461" name="Oval 5"/>
            <p:cNvSpPr>
              <a:spLocks noChangeArrowheads="1"/>
            </p:cNvSpPr>
            <p:nvPr/>
          </p:nvSpPr>
          <p:spPr bwMode="auto">
            <a:xfrm>
              <a:off x="4383" y="2112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62" name="Line 6"/>
            <p:cNvSpPr>
              <a:spLocks noChangeShapeType="1"/>
            </p:cNvSpPr>
            <p:nvPr/>
          </p:nvSpPr>
          <p:spPr bwMode="auto">
            <a:xfrm flipH="1">
              <a:off x="3687" y="2186"/>
              <a:ext cx="69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7"/>
            <p:cNvSpPr>
              <a:spLocks noChangeShapeType="1"/>
            </p:cNvSpPr>
            <p:nvPr/>
          </p:nvSpPr>
          <p:spPr bwMode="auto">
            <a:xfrm flipH="1">
              <a:off x="4244" y="2186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8"/>
            <p:cNvSpPr>
              <a:spLocks noChangeShapeType="1"/>
            </p:cNvSpPr>
            <p:nvPr/>
          </p:nvSpPr>
          <p:spPr bwMode="auto">
            <a:xfrm>
              <a:off x="4453" y="2186"/>
              <a:ext cx="83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9"/>
            <p:cNvSpPr>
              <a:spLocks noChangeShapeType="1"/>
            </p:cNvSpPr>
            <p:nvPr/>
          </p:nvSpPr>
          <p:spPr bwMode="auto">
            <a:xfrm>
              <a:off x="4453" y="2186"/>
              <a:ext cx="27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Oval 10"/>
            <p:cNvSpPr>
              <a:spLocks noChangeArrowheads="1"/>
            </p:cNvSpPr>
            <p:nvPr/>
          </p:nvSpPr>
          <p:spPr bwMode="auto">
            <a:xfrm>
              <a:off x="3617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67" name="Oval 11"/>
            <p:cNvSpPr>
              <a:spLocks noChangeArrowheads="1"/>
            </p:cNvSpPr>
            <p:nvPr/>
          </p:nvSpPr>
          <p:spPr bwMode="auto">
            <a:xfrm>
              <a:off x="4174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68" name="Oval 12"/>
            <p:cNvSpPr>
              <a:spLocks noChangeArrowheads="1"/>
            </p:cNvSpPr>
            <p:nvPr/>
          </p:nvSpPr>
          <p:spPr bwMode="auto">
            <a:xfrm>
              <a:off x="4732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69" name="Oval 13"/>
            <p:cNvSpPr>
              <a:spLocks noChangeArrowheads="1"/>
            </p:cNvSpPr>
            <p:nvPr/>
          </p:nvSpPr>
          <p:spPr bwMode="auto">
            <a:xfrm>
              <a:off x="5289" y="2555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70" name="Line 14"/>
            <p:cNvSpPr>
              <a:spLocks noChangeShapeType="1"/>
            </p:cNvSpPr>
            <p:nvPr/>
          </p:nvSpPr>
          <p:spPr bwMode="auto">
            <a:xfrm flipH="1">
              <a:off x="3478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5"/>
            <p:cNvSpPr>
              <a:spLocks noChangeShapeType="1"/>
            </p:cNvSpPr>
            <p:nvPr/>
          </p:nvSpPr>
          <p:spPr bwMode="auto">
            <a:xfrm flipH="1">
              <a:off x="3617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6"/>
            <p:cNvSpPr>
              <a:spLocks noChangeShapeType="1"/>
            </p:cNvSpPr>
            <p:nvPr/>
          </p:nvSpPr>
          <p:spPr bwMode="auto">
            <a:xfrm>
              <a:off x="3687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7"/>
            <p:cNvSpPr>
              <a:spLocks noChangeShapeType="1"/>
            </p:cNvSpPr>
            <p:nvPr/>
          </p:nvSpPr>
          <p:spPr bwMode="auto">
            <a:xfrm>
              <a:off x="3687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Oval 18"/>
            <p:cNvSpPr>
              <a:spLocks noChangeArrowheads="1"/>
            </p:cNvSpPr>
            <p:nvPr/>
          </p:nvSpPr>
          <p:spPr bwMode="auto">
            <a:xfrm>
              <a:off x="3408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75" name="Oval 19"/>
            <p:cNvSpPr>
              <a:spLocks noChangeArrowheads="1"/>
            </p:cNvSpPr>
            <p:nvPr/>
          </p:nvSpPr>
          <p:spPr bwMode="auto">
            <a:xfrm>
              <a:off x="3547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76" name="Oval 20"/>
            <p:cNvSpPr>
              <a:spLocks noChangeArrowheads="1"/>
            </p:cNvSpPr>
            <p:nvPr/>
          </p:nvSpPr>
          <p:spPr bwMode="auto">
            <a:xfrm>
              <a:off x="3687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77" name="Oval 21"/>
            <p:cNvSpPr>
              <a:spLocks noChangeArrowheads="1"/>
            </p:cNvSpPr>
            <p:nvPr/>
          </p:nvSpPr>
          <p:spPr bwMode="auto">
            <a:xfrm>
              <a:off x="3826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78" name="Line 22"/>
            <p:cNvSpPr>
              <a:spLocks noChangeShapeType="1"/>
            </p:cNvSpPr>
            <p:nvPr/>
          </p:nvSpPr>
          <p:spPr bwMode="auto">
            <a:xfrm flipH="1">
              <a:off x="4035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23"/>
            <p:cNvSpPr>
              <a:spLocks noChangeShapeType="1"/>
            </p:cNvSpPr>
            <p:nvPr/>
          </p:nvSpPr>
          <p:spPr bwMode="auto">
            <a:xfrm flipH="1">
              <a:off x="4174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24"/>
            <p:cNvSpPr>
              <a:spLocks noChangeShapeType="1"/>
            </p:cNvSpPr>
            <p:nvPr/>
          </p:nvSpPr>
          <p:spPr bwMode="auto">
            <a:xfrm>
              <a:off x="4244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25"/>
            <p:cNvSpPr>
              <a:spLocks noChangeShapeType="1"/>
            </p:cNvSpPr>
            <p:nvPr/>
          </p:nvSpPr>
          <p:spPr bwMode="auto">
            <a:xfrm>
              <a:off x="4244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Oval 26"/>
            <p:cNvSpPr>
              <a:spLocks noChangeArrowheads="1"/>
            </p:cNvSpPr>
            <p:nvPr/>
          </p:nvSpPr>
          <p:spPr bwMode="auto">
            <a:xfrm>
              <a:off x="3965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83" name="Oval 27"/>
            <p:cNvSpPr>
              <a:spLocks noChangeArrowheads="1"/>
            </p:cNvSpPr>
            <p:nvPr/>
          </p:nvSpPr>
          <p:spPr bwMode="auto">
            <a:xfrm>
              <a:off x="4105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84" name="Oval 28"/>
            <p:cNvSpPr>
              <a:spLocks noChangeArrowheads="1"/>
            </p:cNvSpPr>
            <p:nvPr/>
          </p:nvSpPr>
          <p:spPr bwMode="auto">
            <a:xfrm>
              <a:off x="4244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85" name="Oval 29"/>
            <p:cNvSpPr>
              <a:spLocks noChangeArrowheads="1"/>
            </p:cNvSpPr>
            <p:nvPr/>
          </p:nvSpPr>
          <p:spPr bwMode="auto">
            <a:xfrm>
              <a:off x="4383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86" name="Line 30"/>
            <p:cNvSpPr>
              <a:spLocks noChangeShapeType="1"/>
            </p:cNvSpPr>
            <p:nvPr/>
          </p:nvSpPr>
          <p:spPr bwMode="auto">
            <a:xfrm flipH="1">
              <a:off x="4593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31"/>
            <p:cNvSpPr>
              <a:spLocks noChangeShapeType="1"/>
            </p:cNvSpPr>
            <p:nvPr/>
          </p:nvSpPr>
          <p:spPr bwMode="auto">
            <a:xfrm flipH="1">
              <a:off x="4732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32"/>
            <p:cNvSpPr>
              <a:spLocks noChangeShapeType="1"/>
            </p:cNvSpPr>
            <p:nvPr/>
          </p:nvSpPr>
          <p:spPr bwMode="auto">
            <a:xfrm>
              <a:off x="4802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33"/>
            <p:cNvSpPr>
              <a:spLocks noChangeShapeType="1"/>
            </p:cNvSpPr>
            <p:nvPr/>
          </p:nvSpPr>
          <p:spPr bwMode="auto">
            <a:xfrm>
              <a:off x="4802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Oval 34"/>
            <p:cNvSpPr>
              <a:spLocks noChangeArrowheads="1"/>
            </p:cNvSpPr>
            <p:nvPr/>
          </p:nvSpPr>
          <p:spPr bwMode="auto">
            <a:xfrm>
              <a:off x="4523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91" name="Oval 35"/>
            <p:cNvSpPr>
              <a:spLocks noChangeArrowheads="1"/>
            </p:cNvSpPr>
            <p:nvPr/>
          </p:nvSpPr>
          <p:spPr bwMode="auto">
            <a:xfrm>
              <a:off x="4662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92" name="Oval 36"/>
            <p:cNvSpPr>
              <a:spLocks noChangeArrowheads="1"/>
            </p:cNvSpPr>
            <p:nvPr/>
          </p:nvSpPr>
          <p:spPr bwMode="auto">
            <a:xfrm>
              <a:off x="4802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93" name="Oval 37"/>
            <p:cNvSpPr>
              <a:spLocks noChangeArrowheads="1"/>
            </p:cNvSpPr>
            <p:nvPr/>
          </p:nvSpPr>
          <p:spPr bwMode="auto">
            <a:xfrm>
              <a:off x="4941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94" name="Line 38"/>
            <p:cNvSpPr>
              <a:spLocks noChangeShapeType="1"/>
            </p:cNvSpPr>
            <p:nvPr/>
          </p:nvSpPr>
          <p:spPr bwMode="auto">
            <a:xfrm flipH="1">
              <a:off x="5150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39"/>
            <p:cNvSpPr>
              <a:spLocks noChangeShapeType="1"/>
            </p:cNvSpPr>
            <p:nvPr/>
          </p:nvSpPr>
          <p:spPr bwMode="auto">
            <a:xfrm flipH="1">
              <a:off x="5289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40"/>
            <p:cNvSpPr>
              <a:spLocks noChangeShapeType="1"/>
            </p:cNvSpPr>
            <p:nvPr/>
          </p:nvSpPr>
          <p:spPr bwMode="auto">
            <a:xfrm>
              <a:off x="5359" y="2629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41"/>
            <p:cNvSpPr>
              <a:spLocks noChangeShapeType="1"/>
            </p:cNvSpPr>
            <p:nvPr/>
          </p:nvSpPr>
          <p:spPr bwMode="auto">
            <a:xfrm>
              <a:off x="5359" y="2629"/>
              <a:ext cx="139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Oval 42"/>
            <p:cNvSpPr>
              <a:spLocks noChangeArrowheads="1"/>
            </p:cNvSpPr>
            <p:nvPr/>
          </p:nvSpPr>
          <p:spPr bwMode="auto">
            <a:xfrm>
              <a:off x="5080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99" name="Oval 43"/>
            <p:cNvSpPr>
              <a:spLocks noChangeArrowheads="1"/>
            </p:cNvSpPr>
            <p:nvPr/>
          </p:nvSpPr>
          <p:spPr bwMode="auto">
            <a:xfrm>
              <a:off x="5220" y="2998"/>
              <a:ext cx="6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500" name="Oval 44"/>
            <p:cNvSpPr>
              <a:spLocks noChangeArrowheads="1"/>
            </p:cNvSpPr>
            <p:nvPr/>
          </p:nvSpPr>
          <p:spPr bwMode="auto">
            <a:xfrm>
              <a:off x="5359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501" name="Oval 45"/>
            <p:cNvSpPr>
              <a:spLocks noChangeArrowheads="1"/>
            </p:cNvSpPr>
            <p:nvPr/>
          </p:nvSpPr>
          <p:spPr bwMode="auto">
            <a:xfrm>
              <a:off x="5498" y="2998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Arc 49"/>
          <p:cNvSpPr>
            <a:spLocks/>
          </p:cNvSpPr>
          <p:nvPr/>
        </p:nvSpPr>
        <p:spPr bwMode="auto">
          <a:xfrm rot="7998421">
            <a:off x="6615113" y="3856038"/>
            <a:ext cx="989012" cy="1058862"/>
          </a:xfrm>
          <a:custGeom>
            <a:avLst/>
            <a:gdLst>
              <a:gd name="T0" fmla="*/ 2147483647 w 21600"/>
              <a:gd name="T1" fmla="*/ 0 h 23034"/>
              <a:gd name="T2" fmla="*/ 2147483647 w 21600"/>
              <a:gd name="T3" fmla="*/ 2147483647 h 23034"/>
              <a:gd name="T4" fmla="*/ 0 w 21600"/>
              <a:gd name="T5" fmla="*/ 2147483647 h 230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034" fill="none" extrusionOk="0">
                <a:moveTo>
                  <a:pt x="58" y="0"/>
                </a:moveTo>
                <a:cubicBezTo>
                  <a:pt x="11965" y="32"/>
                  <a:pt x="21600" y="9693"/>
                  <a:pt x="21600" y="21600"/>
                </a:cubicBezTo>
                <a:cubicBezTo>
                  <a:pt x="21600" y="22078"/>
                  <a:pt x="21584" y="22556"/>
                  <a:pt x="21552" y="23034"/>
                </a:cubicBezTo>
              </a:path>
              <a:path w="21600" h="23034" stroke="0" extrusionOk="0">
                <a:moveTo>
                  <a:pt x="58" y="0"/>
                </a:moveTo>
                <a:cubicBezTo>
                  <a:pt x="11965" y="32"/>
                  <a:pt x="21600" y="9693"/>
                  <a:pt x="21600" y="21600"/>
                </a:cubicBezTo>
                <a:cubicBezTo>
                  <a:pt x="21600" y="22078"/>
                  <a:pt x="21584" y="22556"/>
                  <a:pt x="21552" y="23034"/>
                </a:cubicBezTo>
                <a:lnTo>
                  <a:pt x="0" y="21600"/>
                </a:lnTo>
                <a:lnTo>
                  <a:pt x="58" y="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7758113" y="38909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b</a:t>
            </a:r>
            <a:endParaRPr lang="en-US" altLang="en-US" baseline="-25000">
              <a:solidFill>
                <a:srgbClr val="A50021"/>
              </a:solidFill>
            </a:endParaRPr>
          </a:p>
        </p:txBody>
      </p:sp>
      <p:grpSp>
        <p:nvGrpSpPr>
          <p:cNvPr id="43144" name="Group 136"/>
          <p:cNvGrpSpPr>
            <a:grpSpLocks/>
          </p:cNvGrpSpPr>
          <p:nvPr/>
        </p:nvGrpSpPr>
        <p:grpSpPr bwMode="auto">
          <a:xfrm>
            <a:off x="5472113" y="3986213"/>
            <a:ext cx="3200400" cy="1524000"/>
            <a:chOff x="3504" y="3216"/>
            <a:chExt cx="2016" cy="960"/>
          </a:xfrm>
        </p:grpSpPr>
        <p:sp>
          <p:nvSpPr>
            <p:cNvPr id="15420" name="Oval 137"/>
            <p:cNvSpPr>
              <a:spLocks noChangeArrowheads="1"/>
            </p:cNvSpPr>
            <p:nvPr/>
          </p:nvSpPr>
          <p:spPr bwMode="auto">
            <a:xfrm>
              <a:off x="4414" y="3216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21" name="Line 138"/>
            <p:cNvSpPr>
              <a:spLocks noChangeShapeType="1"/>
            </p:cNvSpPr>
            <p:nvPr/>
          </p:nvSpPr>
          <p:spPr bwMode="auto">
            <a:xfrm flipH="1">
              <a:off x="3764" y="3290"/>
              <a:ext cx="65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39"/>
            <p:cNvSpPr>
              <a:spLocks noChangeShapeType="1"/>
            </p:cNvSpPr>
            <p:nvPr/>
          </p:nvSpPr>
          <p:spPr bwMode="auto">
            <a:xfrm flipH="1">
              <a:off x="4284" y="3290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40"/>
            <p:cNvSpPr>
              <a:spLocks noChangeShapeType="1"/>
            </p:cNvSpPr>
            <p:nvPr/>
          </p:nvSpPr>
          <p:spPr bwMode="auto">
            <a:xfrm>
              <a:off x="4479" y="3290"/>
              <a:ext cx="78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41"/>
            <p:cNvSpPr>
              <a:spLocks noChangeShapeType="1"/>
            </p:cNvSpPr>
            <p:nvPr/>
          </p:nvSpPr>
          <p:spPr bwMode="auto">
            <a:xfrm>
              <a:off x="4479" y="3290"/>
              <a:ext cx="261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Oval 142"/>
            <p:cNvSpPr>
              <a:spLocks noChangeArrowheads="1"/>
            </p:cNvSpPr>
            <p:nvPr/>
          </p:nvSpPr>
          <p:spPr bwMode="auto">
            <a:xfrm>
              <a:off x="3699" y="3659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26" name="Oval 143"/>
            <p:cNvSpPr>
              <a:spLocks noChangeArrowheads="1"/>
            </p:cNvSpPr>
            <p:nvPr/>
          </p:nvSpPr>
          <p:spPr bwMode="auto">
            <a:xfrm>
              <a:off x="4219" y="3659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27" name="Oval 144"/>
            <p:cNvSpPr>
              <a:spLocks noChangeArrowheads="1"/>
            </p:cNvSpPr>
            <p:nvPr/>
          </p:nvSpPr>
          <p:spPr bwMode="auto">
            <a:xfrm>
              <a:off x="4740" y="3659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28" name="Oval 145"/>
            <p:cNvSpPr>
              <a:spLocks noChangeArrowheads="1"/>
            </p:cNvSpPr>
            <p:nvPr/>
          </p:nvSpPr>
          <p:spPr bwMode="auto">
            <a:xfrm>
              <a:off x="5260" y="3659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29" name="Line 146"/>
            <p:cNvSpPr>
              <a:spLocks noChangeShapeType="1"/>
            </p:cNvSpPr>
            <p:nvPr/>
          </p:nvSpPr>
          <p:spPr bwMode="auto">
            <a:xfrm flipH="1">
              <a:off x="3569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147"/>
            <p:cNvSpPr>
              <a:spLocks noChangeShapeType="1"/>
            </p:cNvSpPr>
            <p:nvPr/>
          </p:nvSpPr>
          <p:spPr bwMode="auto">
            <a:xfrm flipH="1">
              <a:off x="3699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48"/>
            <p:cNvSpPr>
              <a:spLocks noChangeShapeType="1"/>
            </p:cNvSpPr>
            <p:nvPr/>
          </p:nvSpPr>
          <p:spPr bwMode="auto">
            <a:xfrm>
              <a:off x="3764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49"/>
            <p:cNvSpPr>
              <a:spLocks noChangeShapeType="1"/>
            </p:cNvSpPr>
            <p:nvPr/>
          </p:nvSpPr>
          <p:spPr bwMode="auto">
            <a:xfrm>
              <a:off x="3764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Oval 150"/>
            <p:cNvSpPr>
              <a:spLocks noChangeArrowheads="1"/>
            </p:cNvSpPr>
            <p:nvPr/>
          </p:nvSpPr>
          <p:spPr bwMode="auto">
            <a:xfrm>
              <a:off x="350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34" name="Oval 151"/>
            <p:cNvSpPr>
              <a:spLocks noChangeArrowheads="1"/>
            </p:cNvSpPr>
            <p:nvPr/>
          </p:nvSpPr>
          <p:spPr bwMode="auto">
            <a:xfrm>
              <a:off x="3634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35" name="Oval 152"/>
            <p:cNvSpPr>
              <a:spLocks noChangeArrowheads="1"/>
            </p:cNvSpPr>
            <p:nvPr/>
          </p:nvSpPr>
          <p:spPr bwMode="auto">
            <a:xfrm>
              <a:off x="3764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36" name="Oval 153"/>
            <p:cNvSpPr>
              <a:spLocks noChangeArrowheads="1"/>
            </p:cNvSpPr>
            <p:nvPr/>
          </p:nvSpPr>
          <p:spPr bwMode="auto">
            <a:xfrm>
              <a:off x="389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37" name="Line 154"/>
            <p:cNvSpPr>
              <a:spLocks noChangeShapeType="1"/>
            </p:cNvSpPr>
            <p:nvPr/>
          </p:nvSpPr>
          <p:spPr bwMode="auto">
            <a:xfrm flipH="1">
              <a:off x="4089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55"/>
            <p:cNvSpPr>
              <a:spLocks noChangeShapeType="1"/>
            </p:cNvSpPr>
            <p:nvPr/>
          </p:nvSpPr>
          <p:spPr bwMode="auto">
            <a:xfrm flipH="1">
              <a:off x="4219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56"/>
            <p:cNvSpPr>
              <a:spLocks noChangeShapeType="1"/>
            </p:cNvSpPr>
            <p:nvPr/>
          </p:nvSpPr>
          <p:spPr bwMode="auto">
            <a:xfrm>
              <a:off x="4284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57"/>
            <p:cNvSpPr>
              <a:spLocks noChangeShapeType="1"/>
            </p:cNvSpPr>
            <p:nvPr/>
          </p:nvSpPr>
          <p:spPr bwMode="auto">
            <a:xfrm>
              <a:off x="4284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Oval 158"/>
            <p:cNvSpPr>
              <a:spLocks noChangeArrowheads="1"/>
            </p:cNvSpPr>
            <p:nvPr/>
          </p:nvSpPr>
          <p:spPr bwMode="auto">
            <a:xfrm>
              <a:off x="402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42" name="Oval 159"/>
            <p:cNvSpPr>
              <a:spLocks noChangeArrowheads="1"/>
            </p:cNvSpPr>
            <p:nvPr/>
          </p:nvSpPr>
          <p:spPr bwMode="auto">
            <a:xfrm>
              <a:off x="4155" y="4102"/>
              <a:ext cx="6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43" name="Oval 160"/>
            <p:cNvSpPr>
              <a:spLocks noChangeArrowheads="1"/>
            </p:cNvSpPr>
            <p:nvPr/>
          </p:nvSpPr>
          <p:spPr bwMode="auto">
            <a:xfrm>
              <a:off x="4284" y="4102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44" name="Oval 161"/>
            <p:cNvSpPr>
              <a:spLocks noChangeArrowheads="1"/>
            </p:cNvSpPr>
            <p:nvPr/>
          </p:nvSpPr>
          <p:spPr bwMode="auto">
            <a:xfrm>
              <a:off x="4414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45" name="Line 162"/>
            <p:cNvSpPr>
              <a:spLocks noChangeShapeType="1"/>
            </p:cNvSpPr>
            <p:nvPr/>
          </p:nvSpPr>
          <p:spPr bwMode="auto">
            <a:xfrm flipH="1">
              <a:off x="4610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63"/>
            <p:cNvSpPr>
              <a:spLocks noChangeShapeType="1"/>
            </p:cNvSpPr>
            <p:nvPr/>
          </p:nvSpPr>
          <p:spPr bwMode="auto">
            <a:xfrm flipH="1">
              <a:off x="4740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64"/>
            <p:cNvSpPr>
              <a:spLocks noChangeShapeType="1"/>
            </p:cNvSpPr>
            <p:nvPr/>
          </p:nvSpPr>
          <p:spPr bwMode="auto">
            <a:xfrm>
              <a:off x="4805" y="3733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65"/>
            <p:cNvSpPr>
              <a:spLocks noChangeShapeType="1"/>
            </p:cNvSpPr>
            <p:nvPr/>
          </p:nvSpPr>
          <p:spPr bwMode="auto">
            <a:xfrm>
              <a:off x="4805" y="3733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Oval 166"/>
            <p:cNvSpPr>
              <a:spLocks noChangeArrowheads="1"/>
            </p:cNvSpPr>
            <p:nvPr/>
          </p:nvSpPr>
          <p:spPr bwMode="auto">
            <a:xfrm>
              <a:off x="454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0" name="Oval 167"/>
            <p:cNvSpPr>
              <a:spLocks noChangeArrowheads="1"/>
            </p:cNvSpPr>
            <p:nvPr/>
          </p:nvSpPr>
          <p:spPr bwMode="auto">
            <a:xfrm>
              <a:off x="4674" y="4102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1" name="Oval 168"/>
            <p:cNvSpPr>
              <a:spLocks noChangeArrowheads="1"/>
            </p:cNvSpPr>
            <p:nvPr/>
          </p:nvSpPr>
          <p:spPr bwMode="auto">
            <a:xfrm>
              <a:off x="4805" y="4102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2" name="Oval 169"/>
            <p:cNvSpPr>
              <a:spLocks noChangeArrowheads="1"/>
            </p:cNvSpPr>
            <p:nvPr/>
          </p:nvSpPr>
          <p:spPr bwMode="auto">
            <a:xfrm>
              <a:off x="4935" y="4102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3" name="Line 170"/>
            <p:cNvSpPr>
              <a:spLocks noChangeShapeType="1"/>
            </p:cNvSpPr>
            <p:nvPr/>
          </p:nvSpPr>
          <p:spPr bwMode="auto">
            <a:xfrm flipH="1">
              <a:off x="5130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71"/>
            <p:cNvSpPr>
              <a:spLocks noChangeShapeType="1"/>
            </p:cNvSpPr>
            <p:nvPr/>
          </p:nvSpPr>
          <p:spPr bwMode="auto">
            <a:xfrm flipH="1">
              <a:off x="5260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72"/>
            <p:cNvSpPr>
              <a:spLocks noChangeShapeType="1"/>
            </p:cNvSpPr>
            <p:nvPr/>
          </p:nvSpPr>
          <p:spPr bwMode="auto">
            <a:xfrm>
              <a:off x="5325" y="3733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73"/>
            <p:cNvSpPr>
              <a:spLocks noChangeShapeType="1"/>
            </p:cNvSpPr>
            <p:nvPr/>
          </p:nvSpPr>
          <p:spPr bwMode="auto">
            <a:xfrm>
              <a:off x="5325" y="3733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Oval 174"/>
            <p:cNvSpPr>
              <a:spLocks noChangeArrowheads="1"/>
            </p:cNvSpPr>
            <p:nvPr/>
          </p:nvSpPr>
          <p:spPr bwMode="auto">
            <a:xfrm>
              <a:off x="506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8" name="Oval 175"/>
            <p:cNvSpPr>
              <a:spLocks noChangeArrowheads="1"/>
            </p:cNvSpPr>
            <p:nvPr/>
          </p:nvSpPr>
          <p:spPr bwMode="auto">
            <a:xfrm>
              <a:off x="519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59" name="Oval 176"/>
            <p:cNvSpPr>
              <a:spLocks noChangeArrowheads="1"/>
            </p:cNvSpPr>
            <p:nvPr/>
          </p:nvSpPr>
          <p:spPr bwMode="auto">
            <a:xfrm>
              <a:off x="532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60" name="Oval 177"/>
            <p:cNvSpPr>
              <a:spLocks noChangeArrowheads="1"/>
            </p:cNvSpPr>
            <p:nvPr/>
          </p:nvSpPr>
          <p:spPr bwMode="auto">
            <a:xfrm>
              <a:off x="5455" y="4102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3143" name="Group 135"/>
          <p:cNvGrpSpPr>
            <a:grpSpLocks/>
          </p:cNvGrpSpPr>
          <p:nvPr/>
        </p:nvGrpSpPr>
        <p:grpSpPr bwMode="auto">
          <a:xfrm>
            <a:off x="5472113" y="3986213"/>
            <a:ext cx="3200400" cy="1524000"/>
            <a:chOff x="912" y="3168"/>
            <a:chExt cx="2016" cy="960"/>
          </a:xfrm>
        </p:grpSpPr>
        <p:sp>
          <p:nvSpPr>
            <p:cNvPr id="15379" name="Oval 94"/>
            <p:cNvSpPr>
              <a:spLocks noChangeArrowheads="1"/>
            </p:cNvSpPr>
            <p:nvPr/>
          </p:nvSpPr>
          <p:spPr bwMode="auto">
            <a:xfrm>
              <a:off x="1822" y="3168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80" name="Line 95"/>
            <p:cNvSpPr>
              <a:spLocks noChangeShapeType="1"/>
            </p:cNvSpPr>
            <p:nvPr/>
          </p:nvSpPr>
          <p:spPr bwMode="auto">
            <a:xfrm flipH="1">
              <a:off x="1172" y="3242"/>
              <a:ext cx="65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96"/>
            <p:cNvSpPr>
              <a:spLocks noChangeShapeType="1"/>
            </p:cNvSpPr>
            <p:nvPr/>
          </p:nvSpPr>
          <p:spPr bwMode="auto">
            <a:xfrm flipH="1">
              <a:off x="1692" y="3242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97"/>
            <p:cNvSpPr>
              <a:spLocks noChangeShapeType="1"/>
            </p:cNvSpPr>
            <p:nvPr/>
          </p:nvSpPr>
          <p:spPr bwMode="auto">
            <a:xfrm>
              <a:off x="1887" y="3242"/>
              <a:ext cx="78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98"/>
            <p:cNvSpPr>
              <a:spLocks noChangeShapeType="1"/>
            </p:cNvSpPr>
            <p:nvPr/>
          </p:nvSpPr>
          <p:spPr bwMode="auto">
            <a:xfrm>
              <a:off x="1887" y="3242"/>
              <a:ext cx="261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Oval 99"/>
            <p:cNvSpPr>
              <a:spLocks noChangeArrowheads="1"/>
            </p:cNvSpPr>
            <p:nvPr/>
          </p:nvSpPr>
          <p:spPr bwMode="auto">
            <a:xfrm>
              <a:off x="1107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85" name="Oval 100"/>
            <p:cNvSpPr>
              <a:spLocks noChangeArrowheads="1"/>
            </p:cNvSpPr>
            <p:nvPr/>
          </p:nvSpPr>
          <p:spPr bwMode="auto">
            <a:xfrm>
              <a:off x="1627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86" name="Oval 101"/>
            <p:cNvSpPr>
              <a:spLocks noChangeArrowheads="1"/>
            </p:cNvSpPr>
            <p:nvPr/>
          </p:nvSpPr>
          <p:spPr bwMode="auto">
            <a:xfrm>
              <a:off x="2148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87" name="Oval 102"/>
            <p:cNvSpPr>
              <a:spLocks noChangeArrowheads="1"/>
            </p:cNvSpPr>
            <p:nvPr/>
          </p:nvSpPr>
          <p:spPr bwMode="auto">
            <a:xfrm>
              <a:off x="2668" y="3611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88" name="Line 103"/>
            <p:cNvSpPr>
              <a:spLocks noChangeShapeType="1"/>
            </p:cNvSpPr>
            <p:nvPr/>
          </p:nvSpPr>
          <p:spPr bwMode="auto">
            <a:xfrm flipH="1">
              <a:off x="977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04"/>
            <p:cNvSpPr>
              <a:spLocks noChangeShapeType="1"/>
            </p:cNvSpPr>
            <p:nvPr/>
          </p:nvSpPr>
          <p:spPr bwMode="auto">
            <a:xfrm flipH="1">
              <a:off x="1107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05"/>
            <p:cNvSpPr>
              <a:spLocks noChangeShapeType="1"/>
            </p:cNvSpPr>
            <p:nvPr/>
          </p:nvSpPr>
          <p:spPr bwMode="auto">
            <a:xfrm>
              <a:off x="1172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06"/>
            <p:cNvSpPr>
              <a:spLocks noChangeShapeType="1"/>
            </p:cNvSpPr>
            <p:nvPr/>
          </p:nvSpPr>
          <p:spPr bwMode="auto">
            <a:xfrm>
              <a:off x="1172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Oval 107"/>
            <p:cNvSpPr>
              <a:spLocks noChangeArrowheads="1"/>
            </p:cNvSpPr>
            <p:nvPr/>
          </p:nvSpPr>
          <p:spPr bwMode="auto">
            <a:xfrm>
              <a:off x="91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3" name="Oval 108"/>
            <p:cNvSpPr>
              <a:spLocks noChangeArrowheads="1"/>
            </p:cNvSpPr>
            <p:nvPr/>
          </p:nvSpPr>
          <p:spPr bwMode="auto">
            <a:xfrm>
              <a:off x="1042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4" name="Oval 109"/>
            <p:cNvSpPr>
              <a:spLocks noChangeArrowheads="1"/>
            </p:cNvSpPr>
            <p:nvPr/>
          </p:nvSpPr>
          <p:spPr bwMode="auto">
            <a:xfrm>
              <a:off x="117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5" name="Oval 110"/>
            <p:cNvSpPr>
              <a:spLocks noChangeArrowheads="1"/>
            </p:cNvSpPr>
            <p:nvPr/>
          </p:nvSpPr>
          <p:spPr bwMode="auto">
            <a:xfrm>
              <a:off x="130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396" name="Line 111"/>
            <p:cNvSpPr>
              <a:spLocks noChangeShapeType="1"/>
            </p:cNvSpPr>
            <p:nvPr/>
          </p:nvSpPr>
          <p:spPr bwMode="auto">
            <a:xfrm flipH="1">
              <a:off x="1497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12"/>
            <p:cNvSpPr>
              <a:spLocks noChangeShapeType="1"/>
            </p:cNvSpPr>
            <p:nvPr/>
          </p:nvSpPr>
          <p:spPr bwMode="auto">
            <a:xfrm flipH="1">
              <a:off x="1627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113"/>
            <p:cNvSpPr>
              <a:spLocks noChangeShapeType="1"/>
            </p:cNvSpPr>
            <p:nvPr/>
          </p:nvSpPr>
          <p:spPr bwMode="auto">
            <a:xfrm>
              <a:off x="1692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14"/>
            <p:cNvSpPr>
              <a:spLocks noChangeShapeType="1"/>
            </p:cNvSpPr>
            <p:nvPr/>
          </p:nvSpPr>
          <p:spPr bwMode="auto">
            <a:xfrm>
              <a:off x="1692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Oval 115"/>
            <p:cNvSpPr>
              <a:spLocks noChangeArrowheads="1"/>
            </p:cNvSpPr>
            <p:nvPr/>
          </p:nvSpPr>
          <p:spPr bwMode="auto">
            <a:xfrm>
              <a:off x="143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01" name="Oval 116"/>
            <p:cNvSpPr>
              <a:spLocks noChangeArrowheads="1"/>
            </p:cNvSpPr>
            <p:nvPr/>
          </p:nvSpPr>
          <p:spPr bwMode="auto">
            <a:xfrm>
              <a:off x="1563" y="4054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02" name="Oval 117"/>
            <p:cNvSpPr>
              <a:spLocks noChangeArrowheads="1"/>
            </p:cNvSpPr>
            <p:nvPr/>
          </p:nvSpPr>
          <p:spPr bwMode="auto">
            <a:xfrm>
              <a:off x="1692" y="4054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03" name="Oval 118"/>
            <p:cNvSpPr>
              <a:spLocks noChangeArrowheads="1"/>
            </p:cNvSpPr>
            <p:nvPr/>
          </p:nvSpPr>
          <p:spPr bwMode="auto">
            <a:xfrm>
              <a:off x="182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04" name="Line 119"/>
            <p:cNvSpPr>
              <a:spLocks noChangeShapeType="1"/>
            </p:cNvSpPr>
            <p:nvPr/>
          </p:nvSpPr>
          <p:spPr bwMode="auto">
            <a:xfrm flipH="1">
              <a:off x="2018" y="3685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20"/>
            <p:cNvSpPr>
              <a:spLocks noChangeShapeType="1"/>
            </p:cNvSpPr>
            <p:nvPr/>
          </p:nvSpPr>
          <p:spPr bwMode="auto">
            <a:xfrm flipH="1">
              <a:off x="2148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21"/>
            <p:cNvSpPr>
              <a:spLocks noChangeShapeType="1"/>
            </p:cNvSpPr>
            <p:nvPr/>
          </p:nvSpPr>
          <p:spPr bwMode="auto">
            <a:xfrm>
              <a:off x="2213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22"/>
            <p:cNvSpPr>
              <a:spLocks noChangeShapeType="1"/>
            </p:cNvSpPr>
            <p:nvPr/>
          </p:nvSpPr>
          <p:spPr bwMode="auto">
            <a:xfrm>
              <a:off x="2213" y="3685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Oval 123"/>
            <p:cNvSpPr>
              <a:spLocks noChangeArrowheads="1"/>
            </p:cNvSpPr>
            <p:nvPr/>
          </p:nvSpPr>
          <p:spPr bwMode="auto">
            <a:xfrm>
              <a:off x="1953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09" name="Oval 124"/>
            <p:cNvSpPr>
              <a:spLocks noChangeArrowheads="1"/>
            </p:cNvSpPr>
            <p:nvPr/>
          </p:nvSpPr>
          <p:spPr bwMode="auto">
            <a:xfrm>
              <a:off x="2082" y="4054"/>
              <a:ext cx="66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0" name="Oval 125"/>
            <p:cNvSpPr>
              <a:spLocks noChangeArrowheads="1"/>
            </p:cNvSpPr>
            <p:nvPr/>
          </p:nvSpPr>
          <p:spPr bwMode="auto">
            <a:xfrm>
              <a:off x="2213" y="4054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1" name="Oval 126"/>
            <p:cNvSpPr>
              <a:spLocks noChangeArrowheads="1"/>
            </p:cNvSpPr>
            <p:nvPr/>
          </p:nvSpPr>
          <p:spPr bwMode="auto">
            <a:xfrm>
              <a:off x="2343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2" name="Line 127"/>
            <p:cNvSpPr>
              <a:spLocks noChangeShapeType="1"/>
            </p:cNvSpPr>
            <p:nvPr/>
          </p:nvSpPr>
          <p:spPr bwMode="auto">
            <a:xfrm flipH="1">
              <a:off x="2538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128"/>
            <p:cNvSpPr>
              <a:spLocks noChangeShapeType="1"/>
            </p:cNvSpPr>
            <p:nvPr/>
          </p:nvSpPr>
          <p:spPr bwMode="auto">
            <a:xfrm flipH="1">
              <a:off x="2668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129"/>
            <p:cNvSpPr>
              <a:spLocks noChangeShapeType="1"/>
            </p:cNvSpPr>
            <p:nvPr/>
          </p:nvSpPr>
          <p:spPr bwMode="auto">
            <a:xfrm>
              <a:off x="2733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30"/>
            <p:cNvSpPr>
              <a:spLocks noChangeShapeType="1"/>
            </p:cNvSpPr>
            <p:nvPr/>
          </p:nvSpPr>
          <p:spPr bwMode="auto">
            <a:xfrm>
              <a:off x="2733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Oval 131"/>
            <p:cNvSpPr>
              <a:spLocks noChangeArrowheads="1"/>
            </p:cNvSpPr>
            <p:nvPr/>
          </p:nvSpPr>
          <p:spPr bwMode="auto">
            <a:xfrm>
              <a:off x="247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7" name="Oval 132"/>
            <p:cNvSpPr>
              <a:spLocks noChangeArrowheads="1"/>
            </p:cNvSpPr>
            <p:nvPr/>
          </p:nvSpPr>
          <p:spPr bwMode="auto">
            <a:xfrm>
              <a:off x="260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8" name="Oval 133"/>
            <p:cNvSpPr>
              <a:spLocks noChangeArrowheads="1"/>
            </p:cNvSpPr>
            <p:nvPr/>
          </p:nvSpPr>
          <p:spPr bwMode="auto">
            <a:xfrm>
              <a:off x="273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419" name="Oval 134"/>
            <p:cNvSpPr>
              <a:spLocks noChangeArrowheads="1"/>
            </p:cNvSpPr>
            <p:nvPr/>
          </p:nvSpPr>
          <p:spPr bwMode="auto">
            <a:xfrm>
              <a:off x="286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43186" name="Line 178"/>
          <p:cNvSpPr>
            <a:spLocks noChangeShapeType="1"/>
          </p:cNvSpPr>
          <p:nvPr/>
        </p:nvSpPr>
        <p:spPr bwMode="auto">
          <a:xfrm flipH="1" flipV="1">
            <a:off x="5776913" y="5586413"/>
            <a:ext cx="533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87" name="Line 179"/>
          <p:cNvSpPr>
            <a:spLocks noChangeShapeType="1"/>
          </p:cNvSpPr>
          <p:nvPr/>
        </p:nvSpPr>
        <p:spPr bwMode="auto">
          <a:xfrm flipH="1" flipV="1">
            <a:off x="6005513" y="5586413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88" name="Line 180"/>
          <p:cNvSpPr>
            <a:spLocks noChangeShapeType="1"/>
          </p:cNvSpPr>
          <p:nvPr/>
        </p:nvSpPr>
        <p:spPr bwMode="auto">
          <a:xfrm flipV="1">
            <a:off x="6538913" y="5586413"/>
            <a:ext cx="990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89" name="Line 181"/>
          <p:cNvSpPr>
            <a:spLocks noChangeShapeType="1"/>
          </p:cNvSpPr>
          <p:nvPr/>
        </p:nvSpPr>
        <p:spPr bwMode="auto">
          <a:xfrm flipV="1">
            <a:off x="6767513" y="5586413"/>
            <a:ext cx="990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90" name="Text Box 182"/>
          <p:cNvSpPr txBox="1">
            <a:spLocks noChangeArrowheads="1"/>
          </p:cNvSpPr>
          <p:nvPr/>
        </p:nvSpPr>
        <p:spPr bwMode="auto">
          <a:xfrm>
            <a:off x="5548313" y="5749925"/>
            <a:ext cx="268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sampled positions in </a:t>
            </a:r>
            <a:r>
              <a:rPr lang="en-US" altLang="en-US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43191" name="Line 183"/>
          <p:cNvSpPr>
            <a:spLocks noChangeShapeType="1"/>
          </p:cNvSpPr>
          <p:nvPr/>
        </p:nvSpPr>
        <p:spPr bwMode="auto">
          <a:xfrm flipV="1">
            <a:off x="6386513" y="5586413"/>
            <a:ext cx="152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92" name="Line 184"/>
          <p:cNvSpPr>
            <a:spLocks noChangeShapeType="1"/>
          </p:cNvSpPr>
          <p:nvPr/>
        </p:nvSpPr>
        <p:spPr bwMode="auto">
          <a:xfrm flipV="1">
            <a:off x="6538913" y="5586413"/>
            <a:ext cx="762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93" name="Line 185"/>
          <p:cNvSpPr>
            <a:spLocks noChangeShapeType="1"/>
          </p:cNvSpPr>
          <p:nvPr/>
        </p:nvSpPr>
        <p:spPr bwMode="auto">
          <a:xfrm flipV="1">
            <a:off x="6462713" y="5586413"/>
            <a:ext cx="609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D1E4E-9F78-4718-B2F1-52FC78C0BF80}" type="slidenum">
              <a:rPr lang="he-IL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233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 animBg="1"/>
      <p:bldP spid="43058" grpId="0"/>
      <p:bldP spid="43186" grpId="0" animBg="1"/>
      <p:bldP spid="43187" grpId="0" animBg="1"/>
      <p:bldP spid="43187" grpId="1" animBg="1"/>
      <p:bldP spid="43188" grpId="0" animBg="1"/>
      <p:bldP spid="43189" grpId="0" animBg="1"/>
      <p:bldP spid="43190" grpId="0"/>
      <p:bldP spid="43191" grpId="0" animBg="1"/>
      <p:bldP spid="43192" grpId="0" animBg="1"/>
      <p:bldP spid="431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tool: non-uniform sampling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1928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Goal: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For unknown </a:t>
            </a:r>
            <a:r>
              <a:rPr lang="en-US" altLang="en-US" sz="2000" smtClean="0">
                <a:solidFill>
                  <a:srgbClr val="A50021"/>
                </a:solidFill>
              </a:rPr>
              <a:t>a</a:t>
            </a:r>
            <a:r>
              <a:rPr lang="en-US" altLang="en-US" sz="2000" baseline="-25000" smtClean="0">
                <a:solidFill>
                  <a:srgbClr val="A50021"/>
                </a:solidFill>
              </a:rPr>
              <a:t>1</a:t>
            </a:r>
            <a:r>
              <a:rPr lang="en-US" altLang="en-US" sz="2000" smtClean="0">
                <a:solidFill>
                  <a:srgbClr val="A50021"/>
                </a:solidFill>
              </a:rPr>
              <a:t>, a</a:t>
            </a:r>
            <a:r>
              <a:rPr lang="en-US" altLang="en-US" sz="2000" baseline="-25000" smtClean="0">
                <a:solidFill>
                  <a:srgbClr val="A50021"/>
                </a:solidFill>
              </a:rPr>
              <a:t>2</a:t>
            </a:r>
            <a:r>
              <a:rPr lang="en-US" altLang="en-US" sz="2000" smtClean="0">
                <a:solidFill>
                  <a:srgbClr val="A50021"/>
                </a:solidFill>
              </a:rPr>
              <a:t>, …a</a:t>
            </a:r>
            <a:r>
              <a:rPr lang="en-US" altLang="en-US" sz="2000" baseline="-25000" smtClean="0">
                <a:solidFill>
                  <a:srgbClr val="A50021"/>
                </a:solidFill>
              </a:rPr>
              <a:t>n</a:t>
            </a:r>
            <a:r>
              <a:rPr lang="en-US" altLang="en-US" sz="2000" smtClean="0">
                <a:solidFill>
                  <a:srgbClr val="A50021"/>
                </a:solidFill>
                <a:sym typeface="Symbol" pitchFamily="18" charset="2"/>
              </a:rPr>
              <a:t>[0,1]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Estimate their sum, up to an additive </a:t>
            </a:r>
            <a:r>
              <a:rPr lang="en-US" altLang="en-US" sz="2000" i="1" smtClean="0">
                <a:sym typeface="Symbol" pitchFamily="18" charset="2"/>
              </a:rPr>
              <a:t>constant </a:t>
            </a:r>
            <a:r>
              <a:rPr lang="en-US" altLang="en-US" sz="2000" smtClean="0">
                <a:sym typeface="Symbol" pitchFamily="18" charset="2"/>
              </a:rPr>
              <a:t>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Using only “weak” estimates </a:t>
            </a:r>
            <a:r>
              <a:rPr lang="en-US" altLang="en-US" sz="2000" smtClean="0">
                <a:solidFill>
                  <a:srgbClr val="A50021"/>
                </a:solidFill>
                <a:sym typeface="Symbol" pitchFamily="18" charset="2"/>
              </a:rPr>
              <a:t>ã</a:t>
            </a:r>
            <a:r>
              <a:rPr lang="en-US" altLang="en-US" sz="2000" baseline="-25000" smtClean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altLang="en-US" sz="2000" smtClean="0">
                <a:solidFill>
                  <a:srgbClr val="A50021"/>
                </a:solidFill>
                <a:sym typeface="Symbol" pitchFamily="18" charset="2"/>
              </a:rPr>
              <a:t>, ã</a:t>
            </a:r>
            <a:r>
              <a:rPr lang="en-US" altLang="en-US" sz="2000" baseline="-25000" smtClean="0">
                <a:solidFill>
                  <a:srgbClr val="A50021"/>
                </a:solidFill>
                <a:sym typeface="Symbol" pitchFamily="18" charset="2"/>
              </a:rPr>
              <a:t>2</a:t>
            </a:r>
            <a:r>
              <a:rPr lang="en-US" altLang="en-US" sz="2000" smtClean="0">
                <a:solidFill>
                  <a:srgbClr val="A50021"/>
                </a:solidFill>
                <a:sym typeface="Symbol" pitchFamily="18" charset="2"/>
              </a:rPr>
              <a:t>, …ã</a:t>
            </a:r>
            <a:r>
              <a:rPr lang="en-US" altLang="en-US" sz="2000" baseline="-25000" smtClean="0">
                <a:solidFill>
                  <a:srgbClr val="A50021"/>
                </a:solidFill>
                <a:sym typeface="Symbol" pitchFamily="18" charset="2"/>
              </a:rPr>
              <a:t>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5213" y="3124200"/>
            <a:ext cx="2176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Sum Estimator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2413" y="3152775"/>
            <a:ext cx="1550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b="1">
                <a:solidFill>
                  <a:schemeClr val="tx1"/>
                </a:solidFill>
              </a:rPr>
              <a:t>Adversary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5213" y="3719513"/>
            <a:ext cx="232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0. fix distribution </a:t>
            </a:r>
            <a:r>
              <a:rPr lang="en-US" altLang="en-US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2413" y="4060825"/>
            <a:ext cx="325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1. Fix </a:t>
            </a:r>
            <a:r>
              <a:rPr lang="en-US" altLang="en-US">
                <a:solidFill>
                  <a:srgbClr val="A50021"/>
                </a:solidFill>
              </a:rPr>
              <a:t>a</a:t>
            </a:r>
            <a:r>
              <a:rPr lang="en-US" altLang="en-US" baseline="-25000">
                <a:solidFill>
                  <a:srgbClr val="A50021"/>
                </a:solidFill>
              </a:rPr>
              <a:t>1</a:t>
            </a:r>
            <a:r>
              <a:rPr lang="en-US" altLang="en-US">
                <a:solidFill>
                  <a:srgbClr val="A50021"/>
                </a:solidFill>
              </a:rPr>
              <a:t>,a</a:t>
            </a:r>
            <a:r>
              <a:rPr lang="en-US" altLang="en-US" baseline="-25000">
                <a:solidFill>
                  <a:srgbClr val="A50021"/>
                </a:solidFill>
              </a:rPr>
              <a:t>2</a:t>
            </a:r>
            <a:r>
              <a:rPr lang="en-US" altLang="en-US">
                <a:solidFill>
                  <a:srgbClr val="A50021"/>
                </a:solidFill>
              </a:rPr>
              <a:t>,…a</a:t>
            </a:r>
            <a:r>
              <a:rPr lang="en-US" altLang="en-US" baseline="-25000">
                <a:solidFill>
                  <a:srgbClr val="A5002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 (unknown)</a:t>
            </a:r>
            <a:endParaRPr lang="en-US" altLang="en-US" baseline="-2500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5213" y="4303713"/>
            <a:ext cx="3544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2. pick “precisions” </a:t>
            </a:r>
            <a:r>
              <a:rPr lang="en-US" altLang="en-US" dirty="0" err="1">
                <a:solidFill>
                  <a:srgbClr val="A50021"/>
                </a:solidFill>
              </a:rPr>
              <a:t>u</a:t>
            </a:r>
            <a:r>
              <a:rPr lang="en-US" altLang="en-US" baseline="-25000" dirty="0" err="1">
                <a:solidFill>
                  <a:srgbClr val="A50021"/>
                </a:solidFill>
              </a:rPr>
              <a:t>i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(our algorithm: </a:t>
            </a:r>
            <a:r>
              <a:rPr lang="en-US" altLang="en-US" dirty="0" err="1" smtClean="0">
                <a:solidFill>
                  <a:srgbClr val="A50021"/>
                </a:solidFill>
              </a:rPr>
              <a:t>u</a:t>
            </a:r>
            <a:r>
              <a:rPr lang="en-US" altLang="en-US" baseline="-25000" dirty="0" err="1" smtClean="0">
                <a:solidFill>
                  <a:srgbClr val="A50021"/>
                </a:solidFill>
              </a:rPr>
              <a:t>i</a:t>
            </a:r>
            <a:r>
              <a:rPr lang="en-US" altLang="en-US" dirty="0" err="1" smtClean="0">
                <a:solidFill>
                  <a:srgbClr val="A50021"/>
                </a:solidFill>
              </a:rPr>
              <a:t>~U</a:t>
            </a:r>
            <a:r>
              <a:rPr lang="en-US" altLang="en-US" dirty="0" smtClean="0">
                <a:solidFill>
                  <a:srgbClr val="A50021"/>
                </a:solidFill>
              </a:rPr>
              <a:t>[0,1]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i.i.d</a:t>
            </a:r>
            <a:r>
              <a:rPr lang="en-US" altLang="en-US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2413" y="4851400"/>
            <a:ext cx="2538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3. provide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ã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,ã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2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,…ã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chemeClr val="tx1"/>
                </a:solidFill>
                <a:sym typeface="Symbol" pitchFamily="18" charset="2"/>
              </a:rPr>
              <a:t> 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    s.t.  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|a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-ã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|&lt;1/u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5213" y="5441950"/>
            <a:ext cx="318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4. report  </a:t>
            </a:r>
            <a:r>
              <a:rPr lang="en-US" altLang="en-US">
                <a:solidFill>
                  <a:srgbClr val="A50021"/>
                </a:solidFill>
              </a:rPr>
              <a:t>S̃=S</a:t>
            </a:r>
            <a:r>
              <a:rPr lang="en-US" altLang="en-US"/>
              <a:t>̃</a:t>
            </a:r>
            <a:r>
              <a:rPr lang="en-US" altLang="en-US">
                <a:solidFill>
                  <a:srgbClr val="A50021"/>
                </a:solidFill>
              </a:rPr>
              <a:t>(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ã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,…,</a:t>
            </a:r>
            <a:r>
              <a:rPr lang="en-US" altLang="en-US">
                <a:solidFill>
                  <a:srgbClr val="A50021"/>
                </a:solidFill>
                <a:latin typeface="Garamond" pitchFamily="18" charset="0"/>
                <a:sym typeface="Symbol" pitchFamily="18" charset="2"/>
              </a:rPr>
              <a:t>u</a:t>
            </a:r>
            <a:r>
              <a:rPr lang="en-US" altLang="en-US" baseline="-2500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altLang="en-US">
                <a:solidFill>
                  <a:srgbClr val="A50021"/>
                </a:solidFill>
                <a:sym typeface="Symbol" pitchFamily="18" charset="2"/>
              </a:rPr>
              <a:t>,…)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A50021"/>
                </a:solidFill>
              </a:rPr>
              <a:t>    </a:t>
            </a:r>
            <a:r>
              <a:rPr lang="en-US" altLang="en-US">
                <a:solidFill>
                  <a:schemeClr val="tx1"/>
                </a:solidFill>
              </a:rPr>
              <a:t>with </a:t>
            </a:r>
            <a:r>
              <a:rPr lang="en-US" altLang="en-US">
                <a:solidFill>
                  <a:srgbClr val="A50021"/>
                </a:solidFill>
              </a:rPr>
              <a:t> |S</a:t>
            </a:r>
            <a:r>
              <a:rPr lang="en-US" altLang="en-US"/>
              <a:t>̃</a:t>
            </a:r>
            <a:r>
              <a:rPr lang="en-US" altLang="en-US">
                <a:solidFill>
                  <a:srgbClr val="A50021"/>
                </a:solidFill>
              </a:rPr>
              <a:t> – ∑a</a:t>
            </a:r>
            <a:r>
              <a:rPr lang="en-US" altLang="en-US" baseline="-25000">
                <a:solidFill>
                  <a:srgbClr val="A50021"/>
                </a:solidFill>
              </a:rPr>
              <a:t>i </a:t>
            </a:r>
            <a:r>
              <a:rPr lang="en-US" altLang="en-US">
                <a:solidFill>
                  <a:srgbClr val="A50021"/>
                </a:solidFill>
              </a:rPr>
              <a:t>̃| &lt; 1</a:t>
            </a:r>
            <a:r>
              <a:rPr lang="en-US" altLang="en-US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413" name="Picture 5" descr="C:\Users\aandoni\AppData\Local\Microsoft\Windows\Temporary Internet Files\Content.IE5\FJ52DA8L\MC9004325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3388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aandoni\AppData\Local\Microsoft\Windows\Temporary Internet Files\Content.IE5\NPYMV364\MP9004424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573338"/>
            <a:ext cx="212566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D1E4E-9F78-4718-B2F1-52FC78C0BF80}" type="slidenum">
              <a:rPr lang="he-IL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836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Precision Sampling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ym typeface="Symbol" pitchFamily="18" charset="2"/>
              </a:rPr>
              <a:t>Goal: estimate 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∑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a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from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 {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ã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} </a:t>
            </a:r>
            <a:r>
              <a:rPr lang="en-US" altLang="en-US" dirty="0" err="1" smtClean="0">
                <a:sym typeface="Symbol" pitchFamily="18" charset="2"/>
              </a:rPr>
              <a:t>s.t.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|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a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-ã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|&lt;1/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u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.</a:t>
            </a:r>
          </a:p>
          <a:p>
            <a:pPr eaLnBrk="1" hangingPunct="1"/>
            <a:r>
              <a:rPr lang="en-US" altLang="en-US" dirty="0" smtClean="0">
                <a:solidFill>
                  <a:srgbClr val="000066"/>
                </a:solidFill>
                <a:sym typeface="Symbol" pitchFamily="18" charset="2"/>
              </a:rPr>
              <a:t>Precision Sampling Lemma</a:t>
            </a:r>
            <a:r>
              <a:rPr lang="en-US" altLang="en-US" dirty="0" smtClean="0">
                <a:sym typeface="Symbol" pitchFamily="18" charset="2"/>
              </a:rPr>
              <a:t>: Can achieve WHP</a:t>
            </a:r>
          </a:p>
          <a:p>
            <a:pPr lvl="1" eaLnBrk="1" hangingPunct="1"/>
            <a:r>
              <a:rPr lang="en-US" altLang="en-US" sz="2000" dirty="0" smtClean="0">
                <a:sym typeface="Symbol" pitchFamily="18" charset="2"/>
              </a:rPr>
              <a:t>additive error </a:t>
            </a:r>
            <a:r>
              <a:rPr lang="en-US" altLang="en-US" sz="2000" dirty="0" smtClean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altLang="en-US" sz="2000" dirty="0" smtClean="0">
                <a:sym typeface="Symbol" pitchFamily="18" charset="2"/>
              </a:rPr>
              <a:t> and multiplicative error </a:t>
            </a:r>
            <a:r>
              <a:rPr lang="en-US" altLang="en-US" sz="2000" dirty="0" smtClean="0">
                <a:solidFill>
                  <a:srgbClr val="A50021"/>
                </a:solidFill>
                <a:sym typeface="Symbol" pitchFamily="18" charset="2"/>
              </a:rPr>
              <a:t>1.5 </a:t>
            </a:r>
            <a:endParaRPr lang="en-US" altLang="en-US" sz="2000" dirty="0" smtClean="0">
              <a:sym typeface="Symbol" pitchFamily="18" charset="2"/>
            </a:endParaRPr>
          </a:p>
          <a:p>
            <a:pPr lvl="1" eaLnBrk="1" hangingPunct="1"/>
            <a:r>
              <a:rPr lang="en-US" altLang="en-US" sz="2000" dirty="0" smtClean="0">
                <a:sym typeface="Symbol" pitchFamily="18" charset="2"/>
              </a:rPr>
              <a:t>with expected precision  </a:t>
            </a:r>
            <a:r>
              <a:rPr lang="en-US" altLang="en-US" sz="2000" dirty="0" err="1" smtClean="0">
                <a:solidFill>
                  <a:srgbClr val="A50021"/>
                </a:solidFill>
                <a:latin typeface="Garamond" pitchFamily="18" charset="0"/>
                <a:sym typeface="Symbol" pitchFamily="18" charset="2"/>
              </a:rPr>
              <a:t>E</a:t>
            </a:r>
            <a:r>
              <a:rPr lang="en-US" altLang="en-US" sz="2000" baseline="-25000" dirty="0" err="1" smtClean="0">
                <a:solidFill>
                  <a:srgbClr val="A50021"/>
                </a:solidFill>
                <a:latin typeface="Garamond" pitchFamily="18" charset="0"/>
                <a:sym typeface="Symbol" pitchFamily="18" charset="2"/>
              </a:rPr>
              <a:t>u_i~U</a:t>
            </a:r>
            <a:r>
              <a:rPr lang="en-US" altLang="en-US" sz="2000" dirty="0" smtClean="0">
                <a:solidFill>
                  <a:srgbClr val="A50021"/>
                </a:solidFill>
                <a:latin typeface="Garamond" pitchFamily="18" charset="0"/>
                <a:sym typeface="Symbol" pitchFamily="18" charset="2"/>
              </a:rPr>
              <a:t>[</a:t>
            </a:r>
            <a:r>
              <a:rPr lang="en-US" altLang="en-US" sz="2000" dirty="0" err="1" smtClean="0">
                <a:solidFill>
                  <a:srgbClr val="A50021"/>
                </a:solidFill>
                <a:latin typeface="Garamond" pitchFamily="18" charset="0"/>
                <a:sym typeface="Symbol" pitchFamily="18" charset="2"/>
              </a:rPr>
              <a:t>u</a:t>
            </a:r>
            <a:r>
              <a:rPr lang="en-US" altLang="en-US" sz="2000" baseline="-25000" dirty="0" err="1" smtClean="0">
                <a:solidFill>
                  <a:srgbClr val="A50021"/>
                </a:solidFill>
                <a:sym typeface="Symbol" pitchFamily="18" charset="2"/>
              </a:rPr>
              <a:t>i</a:t>
            </a:r>
            <a:r>
              <a:rPr lang="en-US" altLang="en-US" sz="2000" dirty="0" smtClean="0">
                <a:solidFill>
                  <a:srgbClr val="A50021"/>
                </a:solidFill>
                <a:sym typeface="Symbol" pitchFamily="18" charset="2"/>
              </a:rPr>
              <a:t>]=O(log n).</a:t>
            </a:r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Inspired by a technique from </a:t>
            </a:r>
            <a:r>
              <a:rPr lang="en-US" altLang="en-US" dirty="0" smtClean="0">
                <a:solidFill>
                  <a:srgbClr val="000066"/>
                </a:solidFill>
                <a:sym typeface="Symbol" pitchFamily="18" charset="2"/>
              </a:rPr>
              <a:t>[IW’05] </a:t>
            </a:r>
            <a:r>
              <a:rPr lang="en-US" altLang="en-US" dirty="0" smtClean="0">
                <a:sym typeface="Symbol" pitchFamily="18" charset="2"/>
              </a:rPr>
              <a:t>for </a:t>
            </a:r>
            <a:r>
              <a:rPr lang="en-US" altLang="en-US" i="1" dirty="0" smtClean="0">
                <a:sym typeface="Symbol" pitchFamily="18" charset="2"/>
              </a:rPr>
              <a:t>streaming</a:t>
            </a:r>
            <a:r>
              <a:rPr lang="en-US" altLang="en-US" dirty="0" smtClean="0">
                <a:sym typeface="Symbol" pitchFamily="18" charset="2"/>
              </a:rPr>
              <a:t> (</a:t>
            </a:r>
            <a:r>
              <a:rPr lang="en-US" altLang="en-US" dirty="0" err="1" smtClean="0">
                <a:solidFill>
                  <a:srgbClr val="A50021"/>
                </a:solidFill>
                <a:sym typeface="Symbol" pitchFamily="18" charset="2"/>
              </a:rPr>
              <a:t>F</a:t>
            </a:r>
            <a:r>
              <a:rPr lang="en-US" altLang="en-US" baseline="-25000" dirty="0" err="1" smtClean="0">
                <a:solidFill>
                  <a:srgbClr val="A50021"/>
                </a:solidFill>
                <a:sym typeface="Symbol" pitchFamily="18" charset="2"/>
              </a:rPr>
              <a:t>k</a:t>
            </a:r>
            <a:r>
              <a:rPr lang="en-US" altLang="en-US" dirty="0" smtClean="0">
                <a:sym typeface="Symbol" pitchFamily="18" charset="2"/>
              </a:rPr>
              <a:t> moments)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itchFamily="18" charset="2"/>
              </a:rPr>
              <a:t>In fact, PSL gives simple &amp; improved algorithms for </a:t>
            </a:r>
            <a:r>
              <a:rPr lang="en-US" altLang="en-US" sz="2000" dirty="0" err="1" smtClean="0">
                <a:solidFill>
                  <a:srgbClr val="A50021"/>
                </a:solidFill>
                <a:sym typeface="Symbol" pitchFamily="18" charset="2"/>
              </a:rPr>
              <a:t>F</a:t>
            </a:r>
            <a:r>
              <a:rPr lang="en-US" altLang="en-US" sz="2000" baseline="-25000" dirty="0" err="1" smtClean="0">
                <a:solidFill>
                  <a:srgbClr val="A50021"/>
                </a:solidFill>
                <a:sym typeface="Symbol" pitchFamily="18" charset="2"/>
              </a:rPr>
              <a:t>k</a:t>
            </a:r>
            <a:r>
              <a:rPr lang="en-US" altLang="en-US" sz="2000" dirty="0" smtClean="0">
                <a:sym typeface="Symbol" pitchFamily="18" charset="2"/>
              </a:rPr>
              <a:t> moments, cascaded (mixed) norms, </a:t>
            </a:r>
            <a:r>
              <a:rPr lang="en-US" altLang="en-US" sz="2000" dirty="0" smtClean="0">
                <a:solidFill>
                  <a:srgbClr val="A50021"/>
                </a:solidFill>
                <a:sym typeface="Symbol" pitchFamily="18" charset="2"/>
              </a:rPr>
              <a:t>ℓ</a:t>
            </a:r>
            <a:r>
              <a:rPr lang="en-US" altLang="en-US" sz="2000" baseline="-25000" dirty="0" smtClean="0">
                <a:solidFill>
                  <a:srgbClr val="A50021"/>
                </a:solidFill>
                <a:sym typeface="Symbol" pitchFamily="18" charset="2"/>
              </a:rPr>
              <a:t>p</a:t>
            </a:r>
            <a:r>
              <a:rPr lang="en-US" altLang="en-US" sz="2000" dirty="0" smtClean="0">
                <a:sym typeface="Symbol" pitchFamily="18" charset="2"/>
              </a:rPr>
              <a:t>-sampling problems </a:t>
            </a:r>
            <a:r>
              <a:rPr lang="en-US" altLang="en-US" sz="2000" dirty="0" smtClean="0">
                <a:solidFill>
                  <a:srgbClr val="000066"/>
                </a:solidFill>
                <a:sym typeface="Symbol" pitchFamily="18" charset="2"/>
              </a:rPr>
              <a:t>[AKO’11]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Also distant relative of </a:t>
            </a:r>
            <a:r>
              <a:rPr lang="en-US" altLang="en-US" i="1" dirty="0" smtClean="0">
                <a:sym typeface="Symbol" pitchFamily="18" charset="2"/>
              </a:rPr>
              <a:t>Priority</a:t>
            </a:r>
            <a:r>
              <a:rPr lang="en-US" altLang="en-US" dirty="0" smtClean="0">
                <a:sym typeface="Symbol" pitchFamily="18" charset="2"/>
              </a:rPr>
              <a:t> Sampling </a:t>
            </a:r>
            <a:r>
              <a:rPr lang="en-US" altLang="en-US" dirty="0" smtClean="0">
                <a:solidFill>
                  <a:srgbClr val="000066"/>
                </a:solidFill>
                <a:sym typeface="Symbol" pitchFamily="18" charset="2"/>
              </a:rPr>
              <a:t>[DLT’07]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D1E4E-9F78-4718-B2F1-52FC78C0BF80}" type="slidenum">
              <a:rPr lang="he-IL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86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/>
          </a:p>
        </p:txBody>
      </p:sp>
      <p:sp>
        <p:nvSpPr>
          <p:cNvPr id="1843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Precision Sampling for Edit Distance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 Precision Sampling to the tree from the characterization recursively at each node</a:t>
            </a:r>
          </a:p>
          <a:p>
            <a:pPr eaLnBrk="1" hangingPunct="1"/>
            <a:r>
              <a:rPr lang="en-US" altLang="en-US" smtClean="0"/>
              <a:t>If a node has very weak precision, can trim the entire sub-tree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30" name="Group 135"/>
          <p:cNvGrpSpPr>
            <a:grpSpLocks/>
          </p:cNvGrpSpPr>
          <p:nvPr/>
        </p:nvGrpSpPr>
        <p:grpSpPr bwMode="auto">
          <a:xfrm>
            <a:off x="2133600" y="3290888"/>
            <a:ext cx="5181600" cy="2390775"/>
            <a:chOff x="912" y="3168"/>
            <a:chExt cx="2016" cy="960"/>
          </a:xfrm>
        </p:grpSpPr>
        <p:sp>
          <p:nvSpPr>
            <p:cNvPr id="18439" name="Oval 94"/>
            <p:cNvSpPr>
              <a:spLocks noChangeArrowheads="1"/>
            </p:cNvSpPr>
            <p:nvPr/>
          </p:nvSpPr>
          <p:spPr bwMode="auto">
            <a:xfrm>
              <a:off x="1822" y="3168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40" name="Line 95"/>
            <p:cNvSpPr>
              <a:spLocks noChangeShapeType="1"/>
            </p:cNvSpPr>
            <p:nvPr/>
          </p:nvSpPr>
          <p:spPr bwMode="auto">
            <a:xfrm flipH="1">
              <a:off x="1172" y="3242"/>
              <a:ext cx="65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96"/>
            <p:cNvSpPr>
              <a:spLocks noChangeShapeType="1"/>
            </p:cNvSpPr>
            <p:nvPr/>
          </p:nvSpPr>
          <p:spPr bwMode="auto">
            <a:xfrm flipH="1">
              <a:off x="1692" y="3242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7"/>
            <p:cNvSpPr>
              <a:spLocks noChangeShapeType="1"/>
            </p:cNvSpPr>
            <p:nvPr/>
          </p:nvSpPr>
          <p:spPr bwMode="auto">
            <a:xfrm>
              <a:off x="1887" y="3242"/>
              <a:ext cx="78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98"/>
            <p:cNvSpPr>
              <a:spLocks noChangeShapeType="1"/>
            </p:cNvSpPr>
            <p:nvPr/>
          </p:nvSpPr>
          <p:spPr bwMode="auto">
            <a:xfrm>
              <a:off x="1887" y="3242"/>
              <a:ext cx="261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Oval 99"/>
            <p:cNvSpPr>
              <a:spLocks noChangeArrowheads="1"/>
            </p:cNvSpPr>
            <p:nvPr/>
          </p:nvSpPr>
          <p:spPr bwMode="auto">
            <a:xfrm>
              <a:off x="1107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45" name="Oval 100"/>
            <p:cNvSpPr>
              <a:spLocks noChangeArrowheads="1"/>
            </p:cNvSpPr>
            <p:nvPr/>
          </p:nvSpPr>
          <p:spPr bwMode="auto">
            <a:xfrm>
              <a:off x="1627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46" name="Oval 101"/>
            <p:cNvSpPr>
              <a:spLocks noChangeArrowheads="1"/>
            </p:cNvSpPr>
            <p:nvPr/>
          </p:nvSpPr>
          <p:spPr bwMode="auto">
            <a:xfrm>
              <a:off x="2148" y="3611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47" name="Oval 102"/>
            <p:cNvSpPr>
              <a:spLocks noChangeArrowheads="1"/>
            </p:cNvSpPr>
            <p:nvPr/>
          </p:nvSpPr>
          <p:spPr bwMode="auto">
            <a:xfrm>
              <a:off x="2668" y="3611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48" name="Line 103"/>
            <p:cNvSpPr>
              <a:spLocks noChangeShapeType="1"/>
            </p:cNvSpPr>
            <p:nvPr/>
          </p:nvSpPr>
          <p:spPr bwMode="auto">
            <a:xfrm flipH="1">
              <a:off x="977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04"/>
            <p:cNvSpPr>
              <a:spLocks noChangeShapeType="1"/>
            </p:cNvSpPr>
            <p:nvPr/>
          </p:nvSpPr>
          <p:spPr bwMode="auto">
            <a:xfrm flipH="1">
              <a:off x="1107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05"/>
            <p:cNvSpPr>
              <a:spLocks noChangeShapeType="1"/>
            </p:cNvSpPr>
            <p:nvPr/>
          </p:nvSpPr>
          <p:spPr bwMode="auto">
            <a:xfrm>
              <a:off x="1172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06"/>
            <p:cNvSpPr>
              <a:spLocks noChangeShapeType="1"/>
            </p:cNvSpPr>
            <p:nvPr/>
          </p:nvSpPr>
          <p:spPr bwMode="auto">
            <a:xfrm>
              <a:off x="1172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Oval 107"/>
            <p:cNvSpPr>
              <a:spLocks noChangeArrowheads="1"/>
            </p:cNvSpPr>
            <p:nvPr/>
          </p:nvSpPr>
          <p:spPr bwMode="auto">
            <a:xfrm>
              <a:off x="91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53" name="Oval 108"/>
            <p:cNvSpPr>
              <a:spLocks noChangeArrowheads="1"/>
            </p:cNvSpPr>
            <p:nvPr/>
          </p:nvSpPr>
          <p:spPr bwMode="auto">
            <a:xfrm>
              <a:off x="1042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54" name="Oval 109"/>
            <p:cNvSpPr>
              <a:spLocks noChangeArrowheads="1"/>
            </p:cNvSpPr>
            <p:nvPr/>
          </p:nvSpPr>
          <p:spPr bwMode="auto">
            <a:xfrm>
              <a:off x="117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55" name="Oval 110"/>
            <p:cNvSpPr>
              <a:spLocks noChangeArrowheads="1"/>
            </p:cNvSpPr>
            <p:nvPr/>
          </p:nvSpPr>
          <p:spPr bwMode="auto">
            <a:xfrm>
              <a:off x="130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56" name="Line 111"/>
            <p:cNvSpPr>
              <a:spLocks noChangeShapeType="1"/>
            </p:cNvSpPr>
            <p:nvPr/>
          </p:nvSpPr>
          <p:spPr bwMode="auto">
            <a:xfrm flipH="1">
              <a:off x="1497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12"/>
            <p:cNvSpPr>
              <a:spLocks noChangeShapeType="1"/>
            </p:cNvSpPr>
            <p:nvPr/>
          </p:nvSpPr>
          <p:spPr bwMode="auto">
            <a:xfrm flipH="1">
              <a:off x="1627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13"/>
            <p:cNvSpPr>
              <a:spLocks noChangeShapeType="1"/>
            </p:cNvSpPr>
            <p:nvPr/>
          </p:nvSpPr>
          <p:spPr bwMode="auto">
            <a:xfrm>
              <a:off x="1692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14"/>
            <p:cNvSpPr>
              <a:spLocks noChangeShapeType="1"/>
            </p:cNvSpPr>
            <p:nvPr/>
          </p:nvSpPr>
          <p:spPr bwMode="auto">
            <a:xfrm>
              <a:off x="1692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Oval 115"/>
            <p:cNvSpPr>
              <a:spLocks noChangeArrowheads="1"/>
            </p:cNvSpPr>
            <p:nvPr/>
          </p:nvSpPr>
          <p:spPr bwMode="auto">
            <a:xfrm>
              <a:off x="143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61" name="Oval 116"/>
            <p:cNvSpPr>
              <a:spLocks noChangeArrowheads="1"/>
            </p:cNvSpPr>
            <p:nvPr/>
          </p:nvSpPr>
          <p:spPr bwMode="auto">
            <a:xfrm>
              <a:off x="1563" y="4054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62" name="Oval 117"/>
            <p:cNvSpPr>
              <a:spLocks noChangeArrowheads="1"/>
            </p:cNvSpPr>
            <p:nvPr/>
          </p:nvSpPr>
          <p:spPr bwMode="auto">
            <a:xfrm>
              <a:off x="1692" y="4054"/>
              <a:ext cx="66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63" name="Oval 118"/>
            <p:cNvSpPr>
              <a:spLocks noChangeArrowheads="1"/>
            </p:cNvSpPr>
            <p:nvPr/>
          </p:nvSpPr>
          <p:spPr bwMode="auto">
            <a:xfrm>
              <a:off x="1822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64" name="Line 119"/>
            <p:cNvSpPr>
              <a:spLocks noChangeShapeType="1"/>
            </p:cNvSpPr>
            <p:nvPr/>
          </p:nvSpPr>
          <p:spPr bwMode="auto">
            <a:xfrm flipH="1">
              <a:off x="2018" y="3685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20"/>
            <p:cNvSpPr>
              <a:spLocks noChangeShapeType="1"/>
            </p:cNvSpPr>
            <p:nvPr/>
          </p:nvSpPr>
          <p:spPr bwMode="auto">
            <a:xfrm flipH="1">
              <a:off x="2148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21"/>
            <p:cNvSpPr>
              <a:spLocks noChangeShapeType="1"/>
            </p:cNvSpPr>
            <p:nvPr/>
          </p:nvSpPr>
          <p:spPr bwMode="auto">
            <a:xfrm>
              <a:off x="2213" y="3685"/>
              <a:ext cx="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122"/>
            <p:cNvSpPr>
              <a:spLocks noChangeShapeType="1"/>
            </p:cNvSpPr>
            <p:nvPr/>
          </p:nvSpPr>
          <p:spPr bwMode="auto">
            <a:xfrm>
              <a:off x="2213" y="3685"/>
              <a:ext cx="130" cy="3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Oval 123"/>
            <p:cNvSpPr>
              <a:spLocks noChangeArrowheads="1"/>
            </p:cNvSpPr>
            <p:nvPr/>
          </p:nvSpPr>
          <p:spPr bwMode="auto">
            <a:xfrm>
              <a:off x="1953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69" name="Oval 124"/>
            <p:cNvSpPr>
              <a:spLocks noChangeArrowheads="1"/>
            </p:cNvSpPr>
            <p:nvPr/>
          </p:nvSpPr>
          <p:spPr bwMode="auto">
            <a:xfrm>
              <a:off x="2082" y="4054"/>
              <a:ext cx="66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0" name="Oval 125"/>
            <p:cNvSpPr>
              <a:spLocks noChangeArrowheads="1"/>
            </p:cNvSpPr>
            <p:nvPr/>
          </p:nvSpPr>
          <p:spPr bwMode="auto">
            <a:xfrm>
              <a:off x="2213" y="4054"/>
              <a:ext cx="64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1" name="Oval 126"/>
            <p:cNvSpPr>
              <a:spLocks noChangeArrowheads="1"/>
            </p:cNvSpPr>
            <p:nvPr/>
          </p:nvSpPr>
          <p:spPr bwMode="auto">
            <a:xfrm>
              <a:off x="2343" y="4054"/>
              <a:ext cx="65" cy="7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2" name="Line 127"/>
            <p:cNvSpPr>
              <a:spLocks noChangeShapeType="1"/>
            </p:cNvSpPr>
            <p:nvPr/>
          </p:nvSpPr>
          <p:spPr bwMode="auto">
            <a:xfrm flipH="1">
              <a:off x="2538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128"/>
            <p:cNvSpPr>
              <a:spLocks noChangeShapeType="1"/>
            </p:cNvSpPr>
            <p:nvPr/>
          </p:nvSpPr>
          <p:spPr bwMode="auto">
            <a:xfrm flipH="1">
              <a:off x="2668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129"/>
            <p:cNvSpPr>
              <a:spLocks noChangeShapeType="1"/>
            </p:cNvSpPr>
            <p:nvPr/>
          </p:nvSpPr>
          <p:spPr bwMode="auto">
            <a:xfrm>
              <a:off x="2733" y="3685"/>
              <a:ext cx="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130"/>
            <p:cNvSpPr>
              <a:spLocks noChangeShapeType="1"/>
            </p:cNvSpPr>
            <p:nvPr/>
          </p:nvSpPr>
          <p:spPr bwMode="auto">
            <a:xfrm>
              <a:off x="2733" y="3685"/>
              <a:ext cx="130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Oval 131"/>
            <p:cNvSpPr>
              <a:spLocks noChangeArrowheads="1"/>
            </p:cNvSpPr>
            <p:nvPr/>
          </p:nvSpPr>
          <p:spPr bwMode="auto">
            <a:xfrm>
              <a:off x="247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7" name="Oval 132"/>
            <p:cNvSpPr>
              <a:spLocks noChangeArrowheads="1"/>
            </p:cNvSpPr>
            <p:nvPr/>
          </p:nvSpPr>
          <p:spPr bwMode="auto">
            <a:xfrm>
              <a:off x="260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8" name="Oval 133"/>
            <p:cNvSpPr>
              <a:spLocks noChangeArrowheads="1"/>
            </p:cNvSpPr>
            <p:nvPr/>
          </p:nvSpPr>
          <p:spPr bwMode="auto">
            <a:xfrm>
              <a:off x="273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479" name="Oval 134"/>
            <p:cNvSpPr>
              <a:spLocks noChangeArrowheads="1"/>
            </p:cNvSpPr>
            <p:nvPr/>
          </p:nvSpPr>
          <p:spPr bwMode="auto">
            <a:xfrm>
              <a:off x="2863" y="4054"/>
              <a:ext cx="65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he-IL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D1E4E-9F78-4718-B2F1-52FC78C0BF80}" type="slidenum">
              <a:rPr lang="he-IL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58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Approximation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0066"/>
                </a:solidFill>
              </a:rPr>
              <a:t>Theorem [Andoni-Onak-K.’10]</a:t>
            </a:r>
            <a:r>
              <a:rPr lang="en-US" altLang="en-US" b="1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dirty="0"/>
              <a:t>Can approximate </a:t>
            </a:r>
            <a:r>
              <a:rPr lang="en-US" altLang="en-US" dirty="0" err="1">
                <a:solidFill>
                  <a:srgbClr val="A50021"/>
                </a:solidFill>
              </a:rPr>
              <a:t>ed</a:t>
            </a:r>
            <a:r>
              <a:rPr lang="en-US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 err="1">
                <a:solidFill>
                  <a:srgbClr val="A50021"/>
                </a:solidFill>
              </a:rPr>
              <a:t>x,y</a:t>
            </a:r>
            <a:r>
              <a:rPr lang="en-US" altLang="en-US" dirty="0">
                <a:solidFill>
                  <a:srgbClr val="A50021"/>
                </a:solidFill>
              </a:rPr>
              <a:t>)</a:t>
            </a:r>
            <a:r>
              <a:rPr lang="en-US" altLang="en-US" dirty="0"/>
              <a:t> within factor 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>
                <a:solidFill>
                  <a:srgbClr val="A50021"/>
                </a:solidFill>
              </a:rPr>
              <a:t>log n)</a:t>
            </a:r>
            <a:r>
              <a:rPr lang="en-US" altLang="en-US" baseline="30000" dirty="0">
                <a:solidFill>
                  <a:srgbClr val="A50021"/>
                </a:solidFill>
              </a:rPr>
              <a:t>O(1/</a:t>
            </a:r>
            <a:r>
              <a:rPr lang="el-GR" altLang="en-US" baseline="30000" dirty="0">
                <a:solidFill>
                  <a:srgbClr val="A50021"/>
                </a:solidFill>
              </a:rPr>
              <a:t>ε</a:t>
            </a:r>
            <a:r>
              <a:rPr lang="en-US" altLang="en-US" baseline="30000" dirty="0">
                <a:solidFill>
                  <a:srgbClr val="A50021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smtClean="0"/>
              <a:t>using </a:t>
            </a:r>
            <a:r>
              <a:rPr lang="en-US" altLang="en-US" dirty="0" smtClean="0">
                <a:solidFill>
                  <a:srgbClr val="A50021"/>
                </a:solidFill>
              </a:rPr>
              <a:t>n</a:t>
            </a:r>
            <a:r>
              <a:rPr lang="el-GR" altLang="en-US" baseline="30000" dirty="0" smtClean="0">
                <a:solidFill>
                  <a:srgbClr val="A50021"/>
                </a:solidFill>
              </a:rPr>
              <a:t>ε</a:t>
            </a:r>
            <a:r>
              <a:rPr lang="en-US" altLang="en-US" dirty="0" smtClean="0"/>
              <a:t> queries to </a:t>
            </a:r>
            <a:r>
              <a:rPr lang="en-US" altLang="en-US" dirty="0" smtClean="0">
                <a:solidFill>
                  <a:srgbClr val="A50021"/>
                </a:solidFill>
              </a:rPr>
              <a:t>x </a:t>
            </a:r>
            <a:r>
              <a:rPr lang="en-US" altLang="en-US" dirty="0" smtClean="0"/>
              <a:t>and in time </a:t>
            </a:r>
            <a:r>
              <a:rPr lang="en-US" altLang="en-US" dirty="0">
                <a:solidFill>
                  <a:srgbClr val="A50021"/>
                </a:solidFill>
              </a:rPr>
              <a:t>n</a:t>
            </a:r>
            <a:r>
              <a:rPr lang="en-US" altLang="en-US" baseline="30000" dirty="0">
                <a:solidFill>
                  <a:srgbClr val="A50021"/>
                </a:solidFill>
              </a:rPr>
              <a:t>1+</a:t>
            </a:r>
            <a:r>
              <a:rPr lang="el-GR" altLang="en-US" baseline="30000" dirty="0">
                <a:solidFill>
                  <a:srgbClr val="A50021"/>
                </a:solidFill>
              </a:rPr>
              <a:t>ε</a:t>
            </a:r>
            <a:r>
              <a:rPr lang="en-US" altLang="en-US" dirty="0"/>
              <a:t>  (for any </a:t>
            </a:r>
            <a:r>
              <a:rPr lang="el-GR" altLang="en-US" dirty="0">
                <a:solidFill>
                  <a:srgbClr val="A50021"/>
                </a:solidFill>
              </a:rPr>
              <a:t>ε</a:t>
            </a:r>
            <a:r>
              <a:rPr lang="en-US" altLang="en-US" dirty="0">
                <a:solidFill>
                  <a:srgbClr val="A50021"/>
                </a:solidFill>
              </a:rPr>
              <a:t>&gt;0</a:t>
            </a:r>
            <a:r>
              <a:rPr lang="en-US" altLang="en-US" dirty="0"/>
              <a:t>).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Exponential improvement over previous factor </a:t>
            </a:r>
            <a:r>
              <a:rPr lang="en-US" altLang="en-US" dirty="0" smtClean="0">
                <a:solidFill>
                  <a:srgbClr val="A50021"/>
                </a:solidFill>
              </a:rPr>
              <a:t>2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Õ</a:t>
            </a:r>
            <a:r>
              <a:rPr lang="en-US" altLang="en-US" baseline="30000" dirty="0">
                <a:solidFill>
                  <a:srgbClr val="A50021"/>
                </a:solidFill>
              </a:rPr>
              <a:t>(√log n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)</a:t>
            </a:r>
            <a:r>
              <a:rPr lang="en-US" dirty="0" smtClean="0"/>
              <a:t> </a:t>
            </a:r>
            <a:r>
              <a:rPr lang="en-US" altLang="en-US" dirty="0">
                <a:solidFill>
                  <a:srgbClr val="000066"/>
                </a:solidFill>
              </a:rPr>
              <a:t>[</a:t>
            </a:r>
            <a:r>
              <a:rPr lang="en-US" altLang="en-US" dirty="0" smtClean="0">
                <a:solidFill>
                  <a:srgbClr val="000066"/>
                </a:solidFill>
              </a:rPr>
              <a:t>Andoni-Onak’09] </a:t>
            </a:r>
          </a:p>
          <a:p>
            <a:pPr lvl="1"/>
            <a:r>
              <a:rPr lang="en-US" altLang="en-US" dirty="0" smtClean="0"/>
              <a:t>Asymmetric sampling approach, implemented faster by data structure tricks</a:t>
            </a:r>
          </a:p>
          <a:p>
            <a:pPr lvl="1"/>
            <a:r>
              <a:rPr lang="en-US" altLang="en-US" dirty="0" smtClean="0"/>
              <a:t>Sampling is non-adaptive, independent of </a:t>
            </a:r>
            <a:r>
              <a:rPr lang="en-US" altLang="en-US" dirty="0">
                <a:solidFill>
                  <a:srgbClr val="A50021"/>
                </a:solidFill>
              </a:rPr>
              <a:t>y</a:t>
            </a:r>
            <a:r>
              <a:rPr lang="en-US" alt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61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Instance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constructed by:</a:t>
            </a:r>
          </a:p>
          <a:p>
            <a:pPr lvl="1"/>
            <a:r>
              <a:rPr lang="en-US" dirty="0" smtClean="0"/>
              <a:t>Start with arbitrary </a:t>
            </a:r>
            <a:r>
              <a:rPr lang="en-US" dirty="0" smtClean="0">
                <a:solidFill>
                  <a:srgbClr val="C00000"/>
                </a:solidFill>
              </a:rPr>
              <a:t>x*,y*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{0,1}</a:t>
            </a:r>
            <a:r>
              <a:rPr lang="en-US" baseline="30000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and their optimal alignment </a:t>
            </a:r>
            <a:r>
              <a:rPr lang="en-US" dirty="0" smtClean="0">
                <a:solidFill>
                  <a:srgbClr val="C00000"/>
                </a:solidFill>
              </a:rPr>
              <a:t>A*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Replace each position w/probability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by random bit, but respect </a:t>
            </a:r>
            <a:r>
              <a:rPr lang="en-US" dirty="0" smtClean="0">
                <a:solidFill>
                  <a:srgbClr val="C00000"/>
                </a:solidFill>
              </a:rPr>
              <a:t>A*</a:t>
            </a:r>
            <a:r>
              <a:rPr lang="en-US" dirty="0" smtClean="0"/>
              <a:t> 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Theorem [Andoni-K.’08]:</a:t>
            </a:r>
            <a:r>
              <a:rPr lang="en-US" dirty="0" smtClean="0"/>
              <a:t> Can approximate </a:t>
            </a:r>
            <a:r>
              <a:rPr lang="en-US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within constant factor, in smoothed runtime that is </a:t>
            </a:r>
            <a:r>
              <a:rPr lang="en-US" dirty="0"/>
              <a:t>(</a:t>
            </a:r>
            <a:r>
              <a:rPr lang="en-US" dirty="0" err="1"/>
              <a:t>whp</a:t>
            </a:r>
            <a:r>
              <a:rPr lang="en-US" dirty="0"/>
              <a:t>) </a:t>
            </a:r>
            <a:r>
              <a:rPr lang="en-US" dirty="0" smtClean="0"/>
              <a:t>near-linear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30000" dirty="0" smtClean="0">
                <a:solidFill>
                  <a:srgbClr val="C00000"/>
                </a:solidFill>
              </a:rPr>
              <a:t>1+</a:t>
            </a:r>
            <a:r>
              <a:rPr lang="el-GR" baseline="30000" dirty="0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extensions to sublinear time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Techniques: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Match blocks of length </a:t>
            </a:r>
            <a:r>
              <a:rPr lang="en-US" dirty="0" smtClean="0">
                <a:solidFill>
                  <a:srgbClr val="C00000"/>
                </a:solidFill>
              </a:rPr>
              <a:t>L=O(1/</a:t>
            </a:r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  <a:latin typeface="cmsy10"/>
              </a:rPr>
              <a:t>¢</a:t>
            </a:r>
            <a:r>
              <a:rPr lang="en-US" dirty="0" err="1" smtClean="0">
                <a:solidFill>
                  <a:srgbClr val="C00000"/>
                </a:solidFill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n)</a:t>
            </a:r>
            <a:r>
              <a:rPr lang="en-US" dirty="0" smtClean="0"/>
              <a:t> that have edit distance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 known heuristic technique (e.g. </a:t>
            </a:r>
            <a:r>
              <a:rPr lang="en-US" dirty="0" err="1" smtClean="0"/>
              <a:t>PatternHunter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find </a:t>
            </a:r>
            <a:r>
              <a:rPr lang="en-US" dirty="0"/>
              <a:t>block </a:t>
            </a:r>
            <a:r>
              <a:rPr lang="en-US" dirty="0" smtClean="0"/>
              <a:t>matches quickly, we use naive NNS algorithm</a:t>
            </a:r>
          </a:p>
          <a:p>
            <a:pPr lvl="1"/>
            <a:r>
              <a:rPr lang="en-US" dirty="0"/>
              <a:t>Because of </a:t>
            </a:r>
            <a:r>
              <a:rPr lang="en-US" dirty="0" smtClean="0"/>
              <a:t>smoothing, blocks are likely to be distinct (and even far), so modulo overlaps between blocks, we “effectively” have permutations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1197431" y="5694712"/>
            <a:ext cx="7535688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Open: Better time </a:t>
            </a:r>
            <a:r>
              <a:rPr lang="en-US" altLang="en-US" dirty="0" err="1" smtClean="0">
                <a:solidFill>
                  <a:schemeClr val="bg1"/>
                </a:solidFill>
              </a:rPr>
              <a:t>n</a:t>
            </a:r>
            <a:r>
              <a:rPr lang="en-US" altLang="en-US" dirty="0" err="1" smtClean="0">
                <a:solidFill>
                  <a:schemeClr val="bg1"/>
                </a:solidFill>
                <a:latin typeface="cmsy10"/>
              </a:rPr>
              <a:t>¢</a:t>
            </a:r>
            <a:r>
              <a:rPr lang="en-US" altLang="en-US" dirty="0" err="1" smtClean="0">
                <a:solidFill>
                  <a:schemeClr val="bg1"/>
                </a:solidFill>
              </a:rPr>
              <a:t>polylog</a:t>
            </a:r>
            <a:r>
              <a:rPr lang="en-US" altLang="en-US" dirty="0" smtClean="0">
                <a:solidFill>
                  <a:schemeClr val="bg1"/>
                </a:solidFill>
              </a:rPr>
              <a:t>(n)? Approximation independent of p?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5503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Edit </a:t>
            </a:r>
            <a:r>
              <a:rPr lang="en-US" dirty="0" smtClean="0">
                <a:solidFill>
                  <a:schemeClr val="tx2"/>
                </a:solidFill>
              </a:rPr>
              <a:t>distance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dirty="0" smtClean="0">
                <a:solidFill>
                  <a:schemeClr val="tx2"/>
                </a:solidFill>
              </a:rPr>
              <a:t>block operations</a:t>
            </a:r>
          </a:p>
          <a:p>
            <a:pPr lvl="1"/>
            <a:r>
              <a:rPr lang="en-US" dirty="0" smtClean="0"/>
              <a:t>Admits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>
                <a:solidFill>
                  <a:srgbClr val="C00000"/>
                </a:solidFill>
                <a:latin typeface="cmsy10"/>
              </a:rPr>
              <a:t>¢</a:t>
            </a:r>
            <a:r>
              <a:rPr lang="en-US" dirty="0" err="1" smtClean="0">
                <a:solidFill>
                  <a:srgbClr val="C00000"/>
                </a:solidFill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*n)</a:t>
            </a:r>
            <a:r>
              <a:rPr lang="en-US" dirty="0" smtClean="0"/>
              <a:t> approximation in near-linear time, via embedding into L</a:t>
            </a:r>
            <a:r>
              <a:rPr lang="en-US" baseline="-25000" dirty="0" smtClean="0"/>
              <a:t>1</a:t>
            </a:r>
            <a:r>
              <a:rPr lang="en-US" dirty="0" smtClean="0"/>
              <a:t> [Muthukrishnan-Sahnialp’00,Cormode-Muthukrishnan’02]</a:t>
            </a:r>
          </a:p>
          <a:p>
            <a:pPr lvl="1"/>
            <a:r>
              <a:rPr lang="en-US" dirty="0" smtClean="0"/>
              <a:t>Open: Distortion lower bounds? Better approximation in </a:t>
            </a:r>
            <a:r>
              <a:rPr lang="en-US" dirty="0" err="1" smtClean="0"/>
              <a:t>polytime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Edit </a:t>
            </a:r>
            <a:r>
              <a:rPr lang="en-US" dirty="0" smtClean="0">
                <a:solidFill>
                  <a:schemeClr val="tx2"/>
                </a:solidFill>
              </a:rPr>
              <a:t>distance </a:t>
            </a:r>
            <a:r>
              <a:rPr lang="en-US" dirty="0">
                <a:solidFill>
                  <a:schemeClr val="tx2"/>
                </a:solidFill>
              </a:rPr>
              <a:t>between </a:t>
            </a:r>
            <a:r>
              <a:rPr lang="en-US" dirty="0" smtClean="0">
                <a:solidFill>
                  <a:schemeClr val="tx2"/>
                </a:solidFill>
              </a:rPr>
              <a:t>trees (generalizes strings)</a:t>
            </a:r>
          </a:p>
          <a:p>
            <a:pPr lvl="1"/>
            <a:r>
              <a:rPr lang="en-US" dirty="0" smtClean="0"/>
              <a:t>Basic operations: insert/delete/</a:t>
            </a:r>
            <a:r>
              <a:rPr lang="en-US" dirty="0" err="1" smtClean="0"/>
              <a:t>relabel</a:t>
            </a:r>
            <a:r>
              <a:rPr lang="en-US" dirty="0" smtClean="0"/>
              <a:t> vertex </a:t>
            </a:r>
          </a:p>
          <a:p>
            <a:pPr lvl="1"/>
            <a:r>
              <a:rPr lang="en-US" dirty="0" smtClean="0"/>
              <a:t>Can be computed in </a:t>
            </a:r>
            <a:r>
              <a:rPr lang="en-US" dirty="0" smtClean="0">
                <a:solidFill>
                  <a:srgbClr val="C00000"/>
                </a:solidFill>
              </a:rPr>
              <a:t>O(n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/>
              <a:t> time [Demaine-Mozes-Rossman-Weimann’07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Open: Embedding?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Edit distance with “rich” alphabet </a:t>
            </a:r>
          </a:p>
          <a:p>
            <a:pPr lvl="1"/>
            <a:r>
              <a:rPr lang="en-US" dirty="0"/>
              <a:t>Can model shape matching [</a:t>
            </a:r>
            <a:r>
              <a:rPr lang="fi-FI" dirty="0"/>
              <a:t>Klein-Tirthapura-Sharvit-Kimia’00</a:t>
            </a:r>
            <a:r>
              <a:rPr lang="en-US" dirty="0"/>
              <a:t>]</a:t>
            </a:r>
          </a:p>
          <a:p>
            <a:pPr lvl="1"/>
            <a:r>
              <a:rPr lang="en-US" dirty="0" smtClean="0"/>
              <a:t>Challenge: Cost of basic operation varies with symbols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188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multiple computational models is fruitful</a:t>
            </a:r>
          </a:p>
          <a:p>
            <a:pPr lvl="1"/>
            <a:r>
              <a:rPr lang="en-US" dirty="0" smtClean="0"/>
              <a:t>New ideas, techniques, viewpoints, applications </a:t>
            </a:r>
            <a:r>
              <a:rPr lang="en-US" dirty="0" smtClean="0">
                <a:sym typeface="Wingdings" panose="05000000000000000000" pitchFamily="2" charset="2"/>
              </a:rPr>
              <a:t> can come full circle</a:t>
            </a:r>
            <a:endParaRPr lang="en-US" dirty="0" smtClean="0"/>
          </a:p>
          <a:p>
            <a:pPr lvl="1"/>
            <a:r>
              <a:rPr lang="en-US" dirty="0" smtClean="0"/>
              <a:t>Lower bounds —in certain models — highlight limitations of methods</a:t>
            </a:r>
          </a:p>
          <a:p>
            <a:pPr lvl="1"/>
            <a:r>
              <a:rPr lang="en-US" dirty="0" smtClean="0"/>
              <a:t>Explore which instances are easy/hard</a:t>
            </a:r>
          </a:p>
          <a:p>
            <a:pPr lvl="1"/>
            <a:endParaRPr lang="en-US" dirty="0" smtClean="0"/>
          </a:p>
          <a:p>
            <a:r>
              <a:rPr lang="en-US" dirty="0"/>
              <a:t>“Asymmetric algorithms” can work well for symmetric problems</a:t>
            </a:r>
          </a:p>
          <a:p>
            <a:pPr lvl="1"/>
            <a:endParaRPr lang="en-US" dirty="0"/>
          </a:p>
          <a:p>
            <a:r>
              <a:rPr lang="en-US" dirty="0" smtClean="0"/>
              <a:t>Connections to other fields (sampling, embeddings, communication complexity, Fourier analysis) </a:t>
            </a:r>
            <a:r>
              <a:rPr lang="en-US" smtClean="0"/>
              <a:t>and computational problems </a:t>
            </a:r>
            <a:r>
              <a:rPr lang="en-US" dirty="0" smtClean="0"/>
              <a:t>(NNS)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Had much </a:t>
            </a:r>
            <a:r>
              <a:rPr lang="en-US" dirty="0">
                <a:solidFill>
                  <a:schemeClr val="tx2"/>
                </a:solidFill>
              </a:rPr>
              <a:t>progress, but still many </a:t>
            </a:r>
            <a:r>
              <a:rPr lang="en-US" dirty="0" smtClean="0">
                <a:solidFill>
                  <a:schemeClr val="tx2"/>
                </a:solidFill>
              </a:rPr>
              <a:t>gaps, and much more to go 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06486" y="5087966"/>
            <a:ext cx="3188670" cy="851297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Thank You!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3845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Dynamic Programming Algorithm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43000"/>
            <a:ext cx="5935133" cy="4987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 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</a:t>
            </a:r>
            <a:r>
              <a:rPr lang="en-US" altLang="en-US" dirty="0" smtClean="0"/>
              <a:t>for input 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 </a:t>
            </a:r>
            <a:r>
              <a:rPr lang="en-US" altLang="en-US" baseline="30000" dirty="0" smtClean="0">
                <a:solidFill>
                  <a:srgbClr val="A50021"/>
                </a:solidFill>
                <a:sym typeface="Symbol" pitchFamily="18" charset="2"/>
              </a:rPr>
              <a:t>n</a:t>
            </a:r>
          </a:p>
          <a:p>
            <a:pPr lvl="1" eaLnBrk="1" hangingPunct="1"/>
            <a:r>
              <a:rPr lang="en-US" altLang="en-US" dirty="0" smtClean="0">
                <a:solidFill>
                  <a:srgbClr val="A50021"/>
                </a:solidFill>
              </a:rPr>
              <a:t>O(n</a:t>
            </a:r>
            <a:r>
              <a:rPr lang="en-US" altLang="en-US" baseline="30000" dirty="0" smtClean="0">
                <a:solidFill>
                  <a:srgbClr val="A50021"/>
                </a:solidFill>
              </a:rPr>
              <a:t>2</a:t>
            </a:r>
            <a:r>
              <a:rPr lang="en-US" altLang="en-US" dirty="0" smtClean="0">
                <a:solidFill>
                  <a:srgbClr val="A50021"/>
                </a:solidFill>
              </a:rPr>
              <a:t>)</a:t>
            </a:r>
            <a:r>
              <a:rPr lang="en-US" altLang="en-US" dirty="0" smtClean="0"/>
              <a:t> time by dynamic programming </a:t>
            </a:r>
            <a:r>
              <a:rPr lang="en-US" altLang="en-US" dirty="0" smtClean="0">
                <a:solidFill>
                  <a:srgbClr val="000066"/>
                </a:solidFill>
              </a:rPr>
              <a:t>[WF’74]</a:t>
            </a:r>
          </a:p>
          <a:p>
            <a:pPr lvl="1"/>
            <a:r>
              <a:rPr lang="en-US" altLang="en-US" dirty="0">
                <a:solidFill>
                  <a:srgbClr val="A50021"/>
                </a:solidFill>
              </a:rPr>
              <a:t>O(n</a:t>
            </a:r>
            <a:r>
              <a:rPr lang="en-US" altLang="en-US" baseline="30000" dirty="0">
                <a:solidFill>
                  <a:srgbClr val="A50021"/>
                </a:solidFill>
              </a:rPr>
              <a:t>2</a:t>
            </a:r>
            <a:r>
              <a:rPr lang="en-US" altLang="en-US" dirty="0">
                <a:solidFill>
                  <a:srgbClr val="A50021"/>
                </a:solidFill>
              </a:rPr>
              <a:t>/log</a:t>
            </a:r>
            <a:r>
              <a:rPr lang="en-US" altLang="en-US" baseline="30000" dirty="0">
                <a:solidFill>
                  <a:srgbClr val="A50021"/>
                </a:solidFill>
              </a:rPr>
              <a:t>2</a:t>
            </a:r>
            <a:r>
              <a:rPr lang="en-US" altLang="en-US" dirty="0">
                <a:solidFill>
                  <a:srgbClr val="A50021"/>
                </a:solidFill>
              </a:rPr>
              <a:t> n)</a:t>
            </a:r>
            <a:r>
              <a:rPr lang="en-US" altLang="en-US" dirty="0"/>
              <a:t> </a:t>
            </a:r>
            <a:r>
              <a:rPr lang="en-US" altLang="en-US" dirty="0" smtClean="0"/>
              <a:t>time when 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||</a:t>
            </a:r>
            <a:r>
              <a:rPr lang="en-US" altLang="en-US" dirty="0" smtClean="0">
                <a:solidFill>
                  <a:srgbClr val="A50021"/>
                </a:solidFill>
                <a:latin typeface="cmsy10"/>
                <a:sym typeface="Symbol" pitchFamily="18" charset="2"/>
              </a:rPr>
              <a:t>·</a:t>
            </a:r>
            <a:r>
              <a:rPr lang="en-US" altLang="en-US" dirty="0" smtClean="0">
                <a:solidFill>
                  <a:srgbClr val="A50021"/>
                </a:solidFill>
                <a:sym typeface="Symbol" pitchFamily="18" charset="2"/>
              </a:rPr>
              <a:t>O(1)</a:t>
            </a:r>
            <a:r>
              <a:rPr lang="en-US" altLang="en-US" dirty="0" smtClean="0"/>
              <a:t>  </a:t>
            </a:r>
            <a:r>
              <a:rPr lang="en-US" altLang="en-US" dirty="0" smtClean="0">
                <a:solidFill>
                  <a:srgbClr val="000066"/>
                </a:solidFill>
              </a:rPr>
              <a:t>[</a:t>
            </a:r>
            <a:r>
              <a:rPr lang="en-US" altLang="en-US" dirty="0">
                <a:solidFill>
                  <a:srgbClr val="000066"/>
                </a:solidFill>
              </a:rPr>
              <a:t>MP’80]</a:t>
            </a:r>
          </a:p>
          <a:p>
            <a:pPr lvl="1" eaLnBrk="1" hangingPunct="1"/>
            <a:endParaRPr lang="en-US" altLang="en-US" dirty="0" smtClean="0">
              <a:solidFill>
                <a:srgbClr val="000066"/>
              </a:solidFill>
            </a:endParaRPr>
          </a:p>
        </p:txBody>
      </p:sp>
      <p:graphicFrame>
        <p:nvGraphicFramePr>
          <p:cNvPr id="2119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79859"/>
              </p:ext>
            </p:extLst>
          </p:nvPr>
        </p:nvGraphicFramePr>
        <p:xfrm>
          <a:off x="986358" y="2333096"/>
          <a:ext cx="2743200" cy="3035942"/>
        </p:xfrm>
        <a:graphic>
          <a:graphicData uri="http://schemas.openxmlformats.org/drawingml/2006/table">
            <a:tbl>
              <a:tblPr/>
              <a:tblGrid>
                <a:gridCol w="392113"/>
                <a:gridCol w="390525"/>
                <a:gridCol w="393700"/>
                <a:gridCol w="390525"/>
                <a:gridCol w="393700"/>
                <a:gridCol w="390525"/>
                <a:gridCol w="392112"/>
              </a:tblGrid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038" name="Text Box 70"/>
          <p:cNvSpPr txBox="1">
            <a:spLocks noChangeArrowheads="1"/>
          </p:cNvSpPr>
          <p:nvPr/>
        </p:nvSpPr>
        <p:spPr bwMode="auto">
          <a:xfrm>
            <a:off x="3311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39" name="Text Box 71"/>
          <p:cNvSpPr txBox="1">
            <a:spLocks noChangeArrowheads="1"/>
          </p:cNvSpPr>
          <p:nvPr/>
        </p:nvSpPr>
        <p:spPr bwMode="auto">
          <a:xfrm>
            <a:off x="1787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2040" name="Text Box 72"/>
          <p:cNvSpPr txBox="1">
            <a:spLocks noChangeArrowheads="1"/>
          </p:cNvSpPr>
          <p:nvPr/>
        </p:nvSpPr>
        <p:spPr bwMode="auto">
          <a:xfrm>
            <a:off x="1406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2041" name="Text Box 73"/>
          <p:cNvSpPr txBox="1">
            <a:spLocks noChangeArrowheads="1"/>
          </p:cNvSpPr>
          <p:nvPr/>
        </p:nvSpPr>
        <p:spPr bwMode="auto">
          <a:xfrm>
            <a:off x="1787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2" name="Text Box 74"/>
          <p:cNvSpPr txBox="1">
            <a:spLocks noChangeArrowheads="1"/>
          </p:cNvSpPr>
          <p:nvPr/>
        </p:nvSpPr>
        <p:spPr bwMode="auto">
          <a:xfrm>
            <a:off x="2930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3" name="Text Box 75"/>
          <p:cNvSpPr txBox="1">
            <a:spLocks noChangeArrowheads="1"/>
          </p:cNvSpPr>
          <p:nvPr/>
        </p:nvSpPr>
        <p:spPr bwMode="auto">
          <a:xfrm>
            <a:off x="1406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4" name="Text Box 76"/>
          <p:cNvSpPr txBox="1">
            <a:spLocks noChangeArrowheads="1"/>
          </p:cNvSpPr>
          <p:nvPr/>
        </p:nvSpPr>
        <p:spPr bwMode="auto">
          <a:xfrm>
            <a:off x="3311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5" name="Text Box 77"/>
          <p:cNvSpPr txBox="1">
            <a:spLocks noChangeArrowheads="1"/>
          </p:cNvSpPr>
          <p:nvPr/>
        </p:nvSpPr>
        <p:spPr bwMode="auto">
          <a:xfrm>
            <a:off x="2549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6" name="Text Box 78"/>
          <p:cNvSpPr txBox="1">
            <a:spLocks noChangeArrowheads="1"/>
          </p:cNvSpPr>
          <p:nvPr/>
        </p:nvSpPr>
        <p:spPr bwMode="auto">
          <a:xfrm>
            <a:off x="2168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2047" name="Text Box 79"/>
          <p:cNvSpPr txBox="1">
            <a:spLocks noChangeArrowheads="1"/>
          </p:cNvSpPr>
          <p:nvPr/>
        </p:nvSpPr>
        <p:spPr bwMode="auto">
          <a:xfrm>
            <a:off x="2549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48" name="Text Box 80"/>
          <p:cNvSpPr txBox="1">
            <a:spLocks noChangeArrowheads="1"/>
          </p:cNvSpPr>
          <p:nvPr/>
        </p:nvSpPr>
        <p:spPr bwMode="auto">
          <a:xfrm>
            <a:off x="2549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49" name="Text Box 81"/>
          <p:cNvSpPr txBox="1">
            <a:spLocks noChangeArrowheads="1"/>
          </p:cNvSpPr>
          <p:nvPr/>
        </p:nvSpPr>
        <p:spPr bwMode="auto">
          <a:xfrm>
            <a:off x="2168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0" name="Text Box 82"/>
          <p:cNvSpPr txBox="1">
            <a:spLocks noChangeArrowheads="1"/>
          </p:cNvSpPr>
          <p:nvPr/>
        </p:nvSpPr>
        <p:spPr bwMode="auto">
          <a:xfrm>
            <a:off x="2168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1" name="Text Box 83"/>
          <p:cNvSpPr txBox="1">
            <a:spLocks noChangeArrowheads="1"/>
          </p:cNvSpPr>
          <p:nvPr/>
        </p:nvSpPr>
        <p:spPr bwMode="auto">
          <a:xfrm>
            <a:off x="1787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2" name="Text Box 84"/>
          <p:cNvSpPr txBox="1">
            <a:spLocks noChangeArrowheads="1"/>
          </p:cNvSpPr>
          <p:nvPr/>
        </p:nvSpPr>
        <p:spPr bwMode="auto">
          <a:xfrm>
            <a:off x="1787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3" name="Text Box 85"/>
          <p:cNvSpPr txBox="1">
            <a:spLocks noChangeArrowheads="1"/>
          </p:cNvSpPr>
          <p:nvPr/>
        </p:nvSpPr>
        <p:spPr bwMode="auto">
          <a:xfrm>
            <a:off x="1406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4" name="Text Box 86"/>
          <p:cNvSpPr txBox="1">
            <a:spLocks noChangeArrowheads="1"/>
          </p:cNvSpPr>
          <p:nvPr/>
        </p:nvSpPr>
        <p:spPr bwMode="auto">
          <a:xfrm>
            <a:off x="2930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5" name="Text Box 87"/>
          <p:cNvSpPr txBox="1">
            <a:spLocks noChangeArrowheads="1"/>
          </p:cNvSpPr>
          <p:nvPr/>
        </p:nvSpPr>
        <p:spPr bwMode="auto">
          <a:xfrm>
            <a:off x="2549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6" name="Text Box 88"/>
          <p:cNvSpPr txBox="1">
            <a:spLocks noChangeArrowheads="1"/>
          </p:cNvSpPr>
          <p:nvPr/>
        </p:nvSpPr>
        <p:spPr bwMode="auto">
          <a:xfrm>
            <a:off x="2168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7" name="Text Box 89"/>
          <p:cNvSpPr txBox="1">
            <a:spLocks noChangeArrowheads="1"/>
          </p:cNvSpPr>
          <p:nvPr/>
        </p:nvSpPr>
        <p:spPr bwMode="auto">
          <a:xfrm>
            <a:off x="3311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8" name="Text Box 90"/>
          <p:cNvSpPr txBox="1">
            <a:spLocks noChangeArrowheads="1"/>
          </p:cNvSpPr>
          <p:nvPr/>
        </p:nvSpPr>
        <p:spPr bwMode="auto">
          <a:xfrm>
            <a:off x="2930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059" name="Text Box 91"/>
          <p:cNvSpPr txBox="1">
            <a:spLocks noChangeArrowheads="1"/>
          </p:cNvSpPr>
          <p:nvPr/>
        </p:nvSpPr>
        <p:spPr bwMode="auto">
          <a:xfrm>
            <a:off x="2549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0" name="Text Box 92"/>
          <p:cNvSpPr txBox="1">
            <a:spLocks noChangeArrowheads="1"/>
          </p:cNvSpPr>
          <p:nvPr/>
        </p:nvSpPr>
        <p:spPr bwMode="auto">
          <a:xfrm>
            <a:off x="2930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1" name="Text Box 93"/>
          <p:cNvSpPr txBox="1">
            <a:spLocks noChangeArrowheads="1"/>
          </p:cNvSpPr>
          <p:nvPr/>
        </p:nvSpPr>
        <p:spPr bwMode="auto">
          <a:xfrm>
            <a:off x="2549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2" name="Text Box 94"/>
          <p:cNvSpPr txBox="1">
            <a:spLocks noChangeArrowheads="1"/>
          </p:cNvSpPr>
          <p:nvPr/>
        </p:nvSpPr>
        <p:spPr bwMode="auto">
          <a:xfrm>
            <a:off x="1787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3" name="Text Box 95"/>
          <p:cNvSpPr txBox="1">
            <a:spLocks noChangeArrowheads="1"/>
          </p:cNvSpPr>
          <p:nvPr/>
        </p:nvSpPr>
        <p:spPr bwMode="auto">
          <a:xfrm>
            <a:off x="2168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4" name="Text Box 96"/>
          <p:cNvSpPr txBox="1">
            <a:spLocks noChangeArrowheads="1"/>
          </p:cNvSpPr>
          <p:nvPr/>
        </p:nvSpPr>
        <p:spPr bwMode="auto">
          <a:xfrm>
            <a:off x="1406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5" name="Text Box 97"/>
          <p:cNvSpPr txBox="1">
            <a:spLocks noChangeArrowheads="1"/>
          </p:cNvSpPr>
          <p:nvPr/>
        </p:nvSpPr>
        <p:spPr bwMode="auto">
          <a:xfrm>
            <a:off x="3311524" y="36216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6" name="Text Box 98"/>
          <p:cNvSpPr txBox="1">
            <a:spLocks noChangeArrowheads="1"/>
          </p:cNvSpPr>
          <p:nvPr/>
        </p:nvSpPr>
        <p:spPr bwMode="auto">
          <a:xfrm>
            <a:off x="2930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2067" name="Text Box 99"/>
          <p:cNvSpPr txBox="1">
            <a:spLocks noChangeArrowheads="1"/>
          </p:cNvSpPr>
          <p:nvPr/>
        </p:nvSpPr>
        <p:spPr bwMode="auto">
          <a:xfrm>
            <a:off x="3311524" y="31787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2068" name="Text Box 100"/>
          <p:cNvSpPr txBox="1">
            <a:spLocks noChangeArrowheads="1"/>
          </p:cNvSpPr>
          <p:nvPr/>
        </p:nvSpPr>
        <p:spPr bwMode="auto">
          <a:xfrm>
            <a:off x="2930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2069" name="Text Box 101"/>
          <p:cNvSpPr txBox="1">
            <a:spLocks noChangeArrowheads="1"/>
          </p:cNvSpPr>
          <p:nvPr/>
        </p:nvSpPr>
        <p:spPr bwMode="auto">
          <a:xfrm>
            <a:off x="2168524" y="49170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2070" name="Text Box 102"/>
          <p:cNvSpPr txBox="1">
            <a:spLocks noChangeArrowheads="1"/>
          </p:cNvSpPr>
          <p:nvPr/>
        </p:nvSpPr>
        <p:spPr bwMode="auto">
          <a:xfrm>
            <a:off x="1787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2071" name="Text Box 103"/>
          <p:cNvSpPr txBox="1">
            <a:spLocks noChangeArrowheads="1"/>
          </p:cNvSpPr>
          <p:nvPr/>
        </p:nvSpPr>
        <p:spPr bwMode="auto">
          <a:xfrm>
            <a:off x="1406524" y="40788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2072" name="Text Box 104"/>
          <p:cNvSpPr txBox="1">
            <a:spLocks noChangeArrowheads="1"/>
          </p:cNvSpPr>
          <p:nvPr/>
        </p:nvSpPr>
        <p:spPr bwMode="auto">
          <a:xfrm>
            <a:off x="1406524" y="4474106"/>
            <a:ext cx="3460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2073" name="Text Box 105"/>
          <p:cNvSpPr txBox="1">
            <a:spLocks noChangeArrowheads="1"/>
          </p:cNvSpPr>
          <p:nvPr/>
        </p:nvSpPr>
        <p:spPr bwMode="auto">
          <a:xfrm>
            <a:off x="3311524" y="2783419"/>
            <a:ext cx="3460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2074" name="Text Box 106"/>
          <p:cNvSpPr txBox="1">
            <a:spLocks noChangeArrowheads="1"/>
          </p:cNvSpPr>
          <p:nvPr/>
        </p:nvSpPr>
        <p:spPr bwMode="auto">
          <a:xfrm>
            <a:off x="4324349" y="3779008"/>
            <a:ext cx="1466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D(i,j)= min</a:t>
            </a:r>
          </a:p>
        </p:txBody>
      </p:sp>
      <p:sp>
        <p:nvSpPr>
          <p:cNvPr id="212075" name="AutoShape 107"/>
          <p:cNvSpPr>
            <a:spLocks/>
          </p:cNvSpPr>
          <p:nvPr/>
        </p:nvSpPr>
        <p:spPr bwMode="auto">
          <a:xfrm>
            <a:off x="5867399" y="3291645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12076" name="Text Box 108"/>
          <p:cNvSpPr txBox="1">
            <a:spLocks noChangeArrowheads="1"/>
          </p:cNvSpPr>
          <p:nvPr/>
        </p:nvSpPr>
        <p:spPr bwMode="auto">
          <a:xfrm>
            <a:off x="6084887" y="3305933"/>
            <a:ext cx="2679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D(i-1, j-1)</a:t>
            </a:r>
            <a:r>
              <a:rPr lang="en-US" altLang="en-US" sz="2200">
                <a:solidFill>
                  <a:schemeClr val="tx1"/>
                </a:solidFill>
              </a:rPr>
              <a:t> , if </a:t>
            </a:r>
            <a:r>
              <a:rPr lang="en-US" altLang="en-US" sz="2200">
                <a:solidFill>
                  <a:srgbClr val="A50021"/>
                </a:solidFill>
              </a:rPr>
              <a:t>x[i]=y[j]</a:t>
            </a:r>
          </a:p>
        </p:txBody>
      </p:sp>
      <p:sp>
        <p:nvSpPr>
          <p:cNvPr id="212077" name="Text Box 109"/>
          <p:cNvSpPr txBox="1">
            <a:spLocks noChangeArrowheads="1"/>
          </p:cNvSpPr>
          <p:nvPr/>
        </p:nvSpPr>
        <p:spPr bwMode="auto">
          <a:xfrm>
            <a:off x="6084887" y="4282245"/>
            <a:ext cx="1576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D(i, j-1) + 1</a:t>
            </a:r>
          </a:p>
        </p:txBody>
      </p:sp>
      <p:sp>
        <p:nvSpPr>
          <p:cNvPr id="212078" name="Text Box 110"/>
          <p:cNvSpPr txBox="1">
            <a:spLocks noChangeArrowheads="1"/>
          </p:cNvSpPr>
          <p:nvPr/>
        </p:nvSpPr>
        <p:spPr bwMode="auto">
          <a:xfrm>
            <a:off x="6084887" y="3825045"/>
            <a:ext cx="1576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A50021"/>
                </a:solidFill>
              </a:rPr>
              <a:t>D(i-1, j) + 1</a:t>
            </a:r>
          </a:p>
        </p:txBody>
      </p:sp>
      <p:sp>
        <p:nvSpPr>
          <p:cNvPr id="212079" name="Text Box 111"/>
          <p:cNvSpPr txBox="1">
            <a:spLocks noChangeArrowheads="1"/>
          </p:cNvSpPr>
          <p:nvPr/>
        </p:nvSpPr>
        <p:spPr bwMode="auto">
          <a:xfrm>
            <a:off x="4306887" y="2582265"/>
            <a:ext cx="30845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A50021"/>
                </a:solidFill>
              </a:rPr>
              <a:t>D(</a:t>
            </a:r>
            <a:r>
              <a:rPr lang="en-US" altLang="en-US" sz="2200" dirty="0" err="1">
                <a:solidFill>
                  <a:srgbClr val="A50021"/>
                </a:solidFill>
              </a:rPr>
              <a:t>i,j</a:t>
            </a:r>
            <a:r>
              <a:rPr lang="en-US" altLang="en-US" sz="2200" dirty="0">
                <a:solidFill>
                  <a:srgbClr val="A50021"/>
                </a:solidFill>
              </a:rPr>
              <a:t>) = </a:t>
            </a:r>
            <a:r>
              <a:rPr lang="en-US" altLang="en-US" sz="2200" dirty="0" err="1">
                <a:solidFill>
                  <a:srgbClr val="A50021"/>
                </a:solidFill>
              </a:rPr>
              <a:t>ed</a:t>
            </a:r>
            <a:r>
              <a:rPr lang="en-US" altLang="en-US" sz="2200" dirty="0">
                <a:solidFill>
                  <a:srgbClr val="A50021"/>
                </a:solidFill>
              </a:rPr>
              <a:t>( x[1:i], y[1:j] )</a:t>
            </a:r>
          </a:p>
        </p:txBody>
      </p:sp>
      <p:sp>
        <p:nvSpPr>
          <p:cNvPr id="212080" name="Oval 112"/>
          <p:cNvSpPr>
            <a:spLocks noChangeArrowheads="1"/>
          </p:cNvSpPr>
          <p:nvPr/>
        </p:nvSpPr>
        <p:spPr bwMode="auto">
          <a:xfrm>
            <a:off x="3276599" y="4902731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12082" name="Line 114"/>
          <p:cNvSpPr>
            <a:spLocks noChangeShapeType="1"/>
          </p:cNvSpPr>
          <p:nvPr/>
        </p:nvSpPr>
        <p:spPr bwMode="auto">
          <a:xfrm>
            <a:off x="1371599" y="2769131"/>
            <a:ext cx="0" cy="2590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83" name="Line 115"/>
          <p:cNvSpPr>
            <a:spLocks noChangeShapeType="1"/>
          </p:cNvSpPr>
          <p:nvPr/>
        </p:nvSpPr>
        <p:spPr bwMode="auto">
          <a:xfrm flipV="1">
            <a:off x="1371599" y="2769131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86" name="Text Box 118"/>
          <p:cNvSpPr txBox="1">
            <a:spLocks noChangeArrowheads="1"/>
          </p:cNvSpPr>
          <p:nvPr/>
        </p:nvSpPr>
        <p:spPr bwMode="auto">
          <a:xfrm>
            <a:off x="3946523" y="5138475"/>
            <a:ext cx="4640263" cy="76993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dirty="0">
                <a:solidFill>
                  <a:schemeClr val="bg1"/>
                </a:solidFill>
              </a:rPr>
              <a:t>Faster algorithms?</a:t>
            </a:r>
          </a:p>
        </p:txBody>
      </p:sp>
      <p:sp>
        <p:nvSpPr>
          <p:cNvPr id="212087" name="Freeform 119"/>
          <p:cNvSpPr>
            <a:spLocks/>
          </p:cNvSpPr>
          <p:nvPr/>
        </p:nvSpPr>
        <p:spPr bwMode="auto">
          <a:xfrm>
            <a:off x="1571624" y="2638956"/>
            <a:ext cx="1914525" cy="2349500"/>
          </a:xfrm>
          <a:custGeom>
            <a:avLst/>
            <a:gdLst>
              <a:gd name="T0" fmla="*/ 0 w 1206"/>
              <a:gd name="T1" fmla="*/ 0 h 1480"/>
              <a:gd name="T2" fmla="*/ 2147483647 w 1206"/>
              <a:gd name="T3" fmla="*/ 2147483647 h 1480"/>
              <a:gd name="T4" fmla="*/ 2147483647 w 1206"/>
              <a:gd name="T5" fmla="*/ 2147483647 h 1480"/>
              <a:gd name="T6" fmla="*/ 2147483647 w 1206"/>
              <a:gd name="T7" fmla="*/ 2147483647 h 1480"/>
              <a:gd name="T8" fmla="*/ 2147483647 w 1206"/>
              <a:gd name="T9" fmla="*/ 2147483647 h 1480"/>
              <a:gd name="T10" fmla="*/ 2147483647 w 1206"/>
              <a:gd name="T11" fmla="*/ 2147483647 h 1480"/>
              <a:gd name="T12" fmla="*/ 2147483647 w 1206"/>
              <a:gd name="T13" fmla="*/ 2147483647 h 1480"/>
              <a:gd name="T14" fmla="*/ 2147483647 w 1206"/>
              <a:gd name="T15" fmla="*/ 2147483647 h 1480"/>
              <a:gd name="T16" fmla="*/ 2147483647 w 1206"/>
              <a:gd name="T17" fmla="*/ 2147483647 h 1480"/>
              <a:gd name="T18" fmla="*/ 2147483647 w 1206"/>
              <a:gd name="T19" fmla="*/ 2147483647 h 1480"/>
              <a:gd name="T20" fmla="*/ 2147483647 w 1206"/>
              <a:gd name="T21" fmla="*/ 2147483647 h 1480"/>
              <a:gd name="T22" fmla="*/ 2147483647 w 1206"/>
              <a:gd name="T23" fmla="*/ 2147483647 h 1480"/>
              <a:gd name="T24" fmla="*/ 2147483647 w 1206"/>
              <a:gd name="T25" fmla="*/ 2147483647 h 1480"/>
              <a:gd name="T26" fmla="*/ 2147483647 w 1206"/>
              <a:gd name="T27" fmla="*/ 2147483647 h 1480"/>
              <a:gd name="T28" fmla="*/ 2147483647 w 1206"/>
              <a:gd name="T29" fmla="*/ 2147483647 h 1480"/>
              <a:gd name="T30" fmla="*/ 2147483647 w 1206"/>
              <a:gd name="T31" fmla="*/ 2147483647 h 1480"/>
              <a:gd name="T32" fmla="*/ 2147483647 w 1206"/>
              <a:gd name="T33" fmla="*/ 2147483647 h 1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6" h="1480">
                <a:moveTo>
                  <a:pt x="0" y="0"/>
                </a:moveTo>
                <a:cubicBezTo>
                  <a:pt x="51" y="34"/>
                  <a:pt x="100" y="63"/>
                  <a:pt x="144" y="106"/>
                </a:cubicBezTo>
                <a:cubicBezTo>
                  <a:pt x="169" y="130"/>
                  <a:pt x="149" y="178"/>
                  <a:pt x="174" y="202"/>
                </a:cubicBezTo>
                <a:cubicBezTo>
                  <a:pt x="189" y="249"/>
                  <a:pt x="270" y="334"/>
                  <a:pt x="300" y="370"/>
                </a:cubicBezTo>
                <a:cubicBezTo>
                  <a:pt x="319" y="393"/>
                  <a:pt x="299" y="357"/>
                  <a:pt x="316" y="381"/>
                </a:cubicBezTo>
                <a:cubicBezTo>
                  <a:pt x="345" y="423"/>
                  <a:pt x="411" y="498"/>
                  <a:pt x="454" y="527"/>
                </a:cubicBezTo>
                <a:cubicBezTo>
                  <a:pt x="481" y="567"/>
                  <a:pt x="514" y="586"/>
                  <a:pt x="551" y="616"/>
                </a:cubicBezTo>
                <a:cubicBezTo>
                  <a:pt x="587" y="645"/>
                  <a:pt x="621" y="674"/>
                  <a:pt x="665" y="689"/>
                </a:cubicBezTo>
                <a:cubicBezTo>
                  <a:pt x="691" y="715"/>
                  <a:pt x="692" y="735"/>
                  <a:pt x="722" y="754"/>
                </a:cubicBezTo>
                <a:cubicBezTo>
                  <a:pt x="743" y="786"/>
                  <a:pt x="794" y="801"/>
                  <a:pt x="816" y="832"/>
                </a:cubicBezTo>
                <a:cubicBezTo>
                  <a:pt x="832" y="898"/>
                  <a:pt x="819" y="939"/>
                  <a:pt x="860" y="989"/>
                </a:cubicBezTo>
                <a:cubicBezTo>
                  <a:pt x="866" y="997"/>
                  <a:pt x="868" y="922"/>
                  <a:pt x="876" y="928"/>
                </a:cubicBezTo>
                <a:cubicBezTo>
                  <a:pt x="890" y="940"/>
                  <a:pt x="911" y="1026"/>
                  <a:pt x="925" y="1038"/>
                </a:cubicBezTo>
                <a:cubicBezTo>
                  <a:pt x="994" y="1094"/>
                  <a:pt x="910" y="1030"/>
                  <a:pt x="965" y="1087"/>
                </a:cubicBezTo>
                <a:cubicBezTo>
                  <a:pt x="982" y="1104"/>
                  <a:pt x="1010" y="1122"/>
                  <a:pt x="1030" y="1135"/>
                </a:cubicBezTo>
                <a:cubicBezTo>
                  <a:pt x="1063" y="1186"/>
                  <a:pt x="1094" y="1275"/>
                  <a:pt x="1152" y="1294"/>
                </a:cubicBezTo>
                <a:cubicBezTo>
                  <a:pt x="1189" y="1350"/>
                  <a:pt x="1201" y="1449"/>
                  <a:pt x="1206" y="148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3657E-4346-4F96-8631-B2E2EDA7671B}" type="slidenum">
              <a:rPr lang="he-IL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7417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38" grpId="0"/>
      <p:bldP spid="212039" grpId="0"/>
      <p:bldP spid="212040" grpId="0"/>
      <p:bldP spid="212041" grpId="0"/>
      <p:bldP spid="212042" grpId="0"/>
      <p:bldP spid="212043" grpId="0"/>
      <p:bldP spid="212044" grpId="0"/>
      <p:bldP spid="212045" grpId="0"/>
      <p:bldP spid="212046" grpId="0"/>
      <p:bldP spid="212047" grpId="0"/>
      <p:bldP spid="212048" grpId="0"/>
      <p:bldP spid="212049" grpId="0"/>
      <p:bldP spid="212050" grpId="0"/>
      <p:bldP spid="212051" grpId="0"/>
      <p:bldP spid="212052" grpId="0"/>
      <p:bldP spid="212053" grpId="0"/>
      <p:bldP spid="212054" grpId="0"/>
      <p:bldP spid="212055" grpId="0"/>
      <p:bldP spid="212056" grpId="0"/>
      <p:bldP spid="212057" grpId="0"/>
      <p:bldP spid="212058" grpId="0"/>
      <p:bldP spid="212059" grpId="0"/>
      <p:bldP spid="212060" grpId="0"/>
      <p:bldP spid="212061" grpId="0"/>
      <p:bldP spid="212062" grpId="0"/>
      <p:bldP spid="212063" grpId="0"/>
      <p:bldP spid="212064" grpId="0"/>
      <p:bldP spid="212065" grpId="0"/>
      <p:bldP spid="212066" grpId="0"/>
      <p:bldP spid="212067" grpId="0"/>
      <p:bldP spid="212068" grpId="0"/>
      <p:bldP spid="212069" grpId="0"/>
      <p:bldP spid="212070" grpId="0"/>
      <p:bldP spid="212071" grpId="0"/>
      <p:bldP spid="212072" grpId="0"/>
      <p:bldP spid="212073" grpId="0"/>
      <p:bldP spid="212074" grpId="0"/>
      <p:bldP spid="212075" grpId="0" animBg="1"/>
      <p:bldP spid="212076" grpId="0"/>
      <p:bldP spid="212077" grpId="0"/>
      <p:bldP spid="212078" grpId="0"/>
      <p:bldP spid="212079" grpId="0"/>
      <p:bldP spid="212080" grpId="0" animBg="1"/>
      <p:bldP spid="212082" grpId="0" animBg="1"/>
      <p:bldP spid="212083" grpId="0" animBg="1"/>
      <p:bldP spid="212086" grpId="0" animBg="1"/>
      <p:bldP spid="212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Approximating edit distance </a:t>
            </a:r>
          </a:p>
          <a:p>
            <a:pPr lvl="1"/>
            <a:r>
              <a:rPr lang="en-US" dirty="0" smtClean="0"/>
              <a:t>Multiplicatively:	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</a:t>
            </a:r>
            <a:r>
              <a:rPr lang="en-US" altLang="en-US" dirty="0" smtClean="0">
                <a:solidFill>
                  <a:srgbClr val="A50021"/>
                </a:solidFill>
                <a:latin typeface="cmsy10"/>
              </a:rPr>
              <a:t>·</a:t>
            </a:r>
            <a:r>
              <a:rPr lang="en-US" altLang="en-US" dirty="0" smtClean="0">
                <a:solidFill>
                  <a:srgbClr val="A50021"/>
                </a:solidFill>
              </a:rPr>
              <a:t> output </a:t>
            </a:r>
            <a:r>
              <a:rPr lang="en-US" altLang="en-US" dirty="0" smtClean="0">
                <a:solidFill>
                  <a:srgbClr val="A50021"/>
                </a:solidFill>
                <a:latin typeface="cmsy10"/>
              </a:rPr>
              <a:t>·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A</a:t>
            </a:r>
            <a:r>
              <a:rPr lang="en-US" altLang="en-US" dirty="0" err="1" smtClean="0">
                <a:solidFill>
                  <a:srgbClr val="A50021"/>
                </a:solidFill>
                <a:latin typeface="cmsy10"/>
              </a:rPr>
              <a:t>¢</a:t>
            </a:r>
            <a:r>
              <a:rPr lang="en-US" altLang="en-US" dirty="0" err="1" smtClean="0">
                <a:solidFill>
                  <a:srgbClr val="A50021"/>
                </a:solidFill>
              </a:rPr>
              <a:t>ed</a:t>
            </a:r>
            <a:r>
              <a:rPr lang="en-US" altLang="en-US" dirty="0" smtClean="0">
                <a:solidFill>
                  <a:srgbClr val="A50021"/>
                </a:solidFill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</a:rPr>
              <a:t>x,y</a:t>
            </a:r>
            <a:r>
              <a:rPr lang="en-US" altLang="en-US" dirty="0">
                <a:solidFill>
                  <a:srgbClr val="A50021"/>
                </a:solidFill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Decision version: 	</a:t>
            </a:r>
            <a:r>
              <a:rPr lang="en-US" altLang="en-US" dirty="0" err="1">
                <a:solidFill>
                  <a:srgbClr val="A50021"/>
                </a:solidFill>
              </a:rPr>
              <a:t>ed</a:t>
            </a:r>
            <a:r>
              <a:rPr lang="en-US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 err="1">
                <a:solidFill>
                  <a:srgbClr val="A50021"/>
                </a:solidFill>
              </a:rPr>
              <a:t>x,y</a:t>
            </a:r>
            <a:r>
              <a:rPr lang="en-US" altLang="en-US" dirty="0">
                <a:solidFill>
                  <a:srgbClr val="A50021"/>
                </a:solidFill>
              </a:rPr>
              <a:t>) </a:t>
            </a:r>
            <a:r>
              <a:rPr lang="en-US" altLang="en-US" dirty="0">
                <a:solidFill>
                  <a:srgbClr val="A50021"/>
                </a:solidFill>
                <a:latin typeface="cmsy10"/>
              </a:rPr>
              <a:t>·</a:t>
            </a:r>
            <a:r>
              <a:rPr lang="en-US" altLang="en-US" dirty="0">
                <a:solidFill>
                  <a:srgbClr val="A50021"/>
                </a:solidFill>
              </a:rPr>
              <a:t> </a:t>
            </a:r>
            <a:r>
              <a:rPr lang="en-US" altLang="en-US" dirty="0" smtClean="0">
                <a:solidFill>
                  <a:srgbClr val="A50021"/>
                </a:solidFill>
              </a:rPr>
              <a:t>r</a:t>
            </a:r>
            <a:r>
              <a:rPr lang="en-US" dirty="0" smtClean="0"/>
              <a:t>  or </a:t>
            </a:r>
            <a:r>
              <a:rPr lang="en-US" altLang="en-US" dirty="0" err="1">
                <a:solidFill>
                  <a:srgbClr val="A50021"/>
                </a:solidFill>
              </a:rPr>
              <a:t>ed</a:t>
            </a:r>
            <a:r>
              <a:rPr lang="en-US" altLang="en-US" dirty="0">
                <a:solidFill>
                  <a:srgbClr val="A50021"/>
                </a:solidFill>
              </a:rPr>
              <a:t>(</a:t>
            </a:r>
            <a:r>
              <a:rPr lang="en-US" altLang="en-US" dirty="0" err="1">
                <a:solidFill>
                  <a:srgbClr val="A50021"/>
                </a:solidFill>
              </a:rPr>
              <a:t>x,y</a:t>
            </a:r>
            <a:r>
              <a:rPr lang="en-US" altLang="en-US" dirty="0" smtClean="0">
                <a:solidFill>
                  <a:srgbClr val="A50021"/>
                </a:solidFill>
              </a:rPr>
              <a:t>) &gt; </a:t>
            </a:r>
            <a:r>
              <a:rPr lang="en-US" altLang="en-US" dirty="0" err="1" smtClean="0">
                <a:solidFill>
                  <a:srgbClr val="A50021"/>
                </a:solidFill>
              </a:rPr>
              <a:t>A</a:t>
            </a:r>
            <a:r>
              <a:rPr lang="en-US" altLang="en-US" dirty="0" err="1" smtClean="0">
                <a:solidFill>
                  <a:srgbClr val="A50021"/>
                </a:solidFill>
                <a:latin typeface="cmsy10"/>
              </a:rPr>
              <a:t>¢</a:t>
            </a:r>
            <a:r>
              <a:rPr lang="en-US" altLang="en-US" dirty="0" err="1" smtClean="0">
                <a:solidFill>
                  <a:srgbClr val="A50021"/>
                </a:solidFill>
              </a:rPr>
              <a:t>r</a:t>
            </a:r>
            <a:r>
              <a:rPr lang="en-US" altLang="en-US" dirty="0" smtClean="0">
                <a:solidFill>
                  <a:srgbClr val="A50021"/>
                </a:solidFill>
              </a:rPr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Different computational models</a:t>
            </a:r>
          </a:p>
          <a:p>
            <a:pPr lvl="1"/>
            <a:r>
              <a:rPr lang="en-US" dirty="0" smtClean="0"/>
              <a:t>RAM, Sampling and query complexity, Sketching, (Streaming)</a:t>
            </a:r>
          </a:p>
          <a:p>
            <a:pPr lvl="1"/>
            <a:r>
              <a:rPr lang="en-US" dirty="0"/>
              <a:t>Interactions </a:t>
            </a:r>
            <a:r>
              <a:rPr lang="en-US" dirty="0" smtClean="0"/>
              <a:t>(is it surprising?), Techniques </a:t>
            </a:r>
          </a:p>
          <a:p>
            <a:pPr lvl="1"/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ariants of the problem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317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Model: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Idea 1:</a:t>
            </a:r>
            <a:r>
              <a:rPr lang="en-US" dirty="0" smtClean="0"/>
              <a:t> quickly estimate </a:t>
            </a:r>
            <a:r>
              <a:rPr lang="en-US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by sampling a few positions</a:t>
            </a:r>
          </a:p>
          <a:p>
            <a:r>
              <a:rPr lang="en-US" dirty="0" smtClean="0"/>
              <a:t>Intuition: 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small, then “many” large blocks should “match”</a:t>
            </a:r>
          </a:p>
          <a:p>
            <a:pPr lvl="1"/>
            <a:r>
              <a:rPr lang="en-US" dirty="0" smtClean="0"/>
              <a:t>“Test” this by reading </a:t>
            </a:r>
            <a:r>
              <a:rPr lang="en-US" dirty="0"/>
              <a:t>few </a:t>
            </a:r>
            <a:r>
              <a:rPr lang="en-US" dirty="0" smtClean="0"/>
              <a:t>(randomly chosen) </a:t>
            </a:r>
            <a:r>
              <a:rPr lang="en-US" dirty="0"/>
              <a:t>blocks </a:t>
            </a:r>
            <a:endParaRPr lang="en-US" dirty="0" smtClean="0"/>
          </a:p>
          <a:p>
            <a:pPr lvl="1"/>
            <a:r>
              <a:rPr lang="en-US" dirty="0" smtClean="0"/>
              <a:t>Apply this idea recursively (inside blocks)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Theorem </a:t>
            </a:r>
            <a:r>
              <a:rPr lang="en-US" sz="1800" dirty="0" smtClean="0">
                <a:solidFill>
                  <a:schemeClr val="tx2"/>
                </a:solidFill>
              </a:rPr>
              <a:t>[B</a:t>
            </a:r>
            <a:r>
              <a:rPr lang="en-US" altLang="en-US" sz="1800" dirty="0" smtClean="0">
                <a:solidFill>
                  <a:schemeClr val="tx2"/>
                </a:solidFill>
                <a:latin typeface="Arial" charset="0"/>
              </a:rPr>
              <a:t>atu-Ergun-Kilian-Magen-Raskhodinkova-Rubinfeld-Sami’03</a:t>
            </a:r>
            <a:r>
              <a:rPr lang="en-US" sz="1800" dirty="0" smtClean="0">
                <a:solidFill>
                  <a:schemeClr val="tx2"/>
                </a:solidFill>
              </a:rPr>
              <a:t>]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altLang="en-US" dirty="0"/>
              <a:t>Factor</a:t>
            </a:r>
            <a:r>
              <a:rPr lang="en-US" dirty="0"/>
              <a:t> </a:t>
            </a:r>
            <a:r>
              <a:rPr lang="en-US" altLang="en-US" dirty="0" err="1" smtClean="0">
                <a:solidFill>
                  <a:srgbClr val="A50021"/>
                </a:solidFill>
              </a:rPr>
              <a:t>n</a:t>
            </a:r>
            <a:r>
              <a:rPr lang="en-US" altLang="en-US" b="1" baseline="30000" dirty="0" err="1" smtClean="0">
                <a:solidFill>
                  <a:srgbClr val="A50021"/>
                </a:solidFill>
              </a:rPr>
              <a:t>c</a:t>
            </a:r>
            <a:r>
              <a:rPr lang="en-US" altLang="en-US" dirty="0" smtClean="0"/>
              <a:t> </a:t>
            </a:r>
            <a:r>
              <a:rPr lang="en-US" dirty="0" smtClean="0"/>
              <a:t>“weak” </a:t>
            </a:r>
            <a:r>
              <a:rPr lang="en-US" altLang="en-US" dirty="0" smtClean="0"/>
              <a:t>approximation in sublinear time.</a:t>
            </a:r>
          </a:p>
          <a:p>
            <a:r>
              <a:rPr lang="en-US" dirty="0" smtClean="0"/>
              <a:t>Obstacles:</a:t>
            </a:r>
          </a:p>
          <a:p>
            <a:pPr lvl="1"/>
            <a:r>
              <a:rPr lang="en-US" dirty="0" smtClean="0"/>
              <a:t>“Block match” means both “similar </a:t>
            </a:r>
            <a:r>
              <a:rPr lang="en-US" dirty="0"/>
              <a:t>pattern” and </a:t>
            </a:r>
            <a:r>
              <a:rPr lang="en-US" dirty="0" smtClean="0"/>
              <a:t>“similar location”</a:t>
            </a:r>
          </a:p>
          <a:p>
            <a:pPr lvl="1"/>
            <a:r>
              <a:rPr lang="en-US" dirty="0" smtClean="0"/>
              <a:t>Argue that  </a:t>
            </a:r>
            <a:r>
              <a:rPr lang="en-US" u="sng" dirty="0" smtClean="0"/>
              <a:t>if and only if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small then … </a:t>
            </a:r>
          </a:p>
          <a:p>
            <a:r>
              <a:rPr lang="en-US" dirty="0" smtClean="0"/>
              <a:t>Can only distinguish  </a:t>
            </a:r>
            <a:r>
              <a:rPr lang="en-US" dirty="0" err="1" smtClean="0">
                <a:solidFill>
                  <a:srgbClr val="C00000"/>
                </a:solidFill>
              </a:rPr>
              <a:t>ed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n/(8A)</a:t>
            </a:r>
            <a:r>
              <a:rPr lang="en-US" dirty="0" smtClean="0"/>
              <a:t> from  </a:t>
            </a:r>
            <a:r>
              <a:rPr lang="en-US" dirty="0" err="1">
                <a:solidFill>
                  <a:srgbClr val="C00000"/>
                </a:solidFill>
              </a:rPr>
              <a:t>ed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x,y</a:t>
            </a:r>
            <a:r>
              <a:rPr lang="en-US" dirty="0">
                <a:solidFill>
                  <a:srgbClr val="C00000"/>
                </a:solidFill>
              </a:rPr>
              <a:t>)&gt;</a:t>
            </a:r>
            <a:r>
              <a:rPr lang="en-US" dirty="0" smtClean="0">
                <a:solidFill>
                  <a:srgbClr val="C00000"/>
                </a:solidFill>
              </a:rPr>
              <a:t>n/8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1084645" y="5454164"/>
            <a:ext cx="7584127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Best approximation in (near) linear time?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013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 from Past 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/>
              <a:t> are permutations</a:t>
            </a:r>
          </a:p>
          <a:p>
            <a:pPr lvl="1"/>
            <a:r>
              <a:rPr lang="en-US" dirty="0" smtClean="0"/>
              <a:t>Every symbol </a:t>
            </a:r>
            <a:r>
              <a:rPr lang="en-US" dirty="0"/>
              <a:t>of </a:t>
            </a:r>
            <a:r>
              <a:rPr lang="en-US" altLang="en-US" dirty="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 </a:t>
            </a:r>
            <a:r>
              <a:rPr lang="en-US" dirty="0" smtClean="0"/>
              <a:t>appears exactly once</a:t>
            </a:r>
          </a:p>
          <a:p>
            <a:r>
              <a:rPr lang="en-US" dirty="0" smtClean="0"/>
              <a:t>Consider transpositions=block moves (“block edit distance”)</a:t>
            </a:r>
          </a:p>
          <a:p>
            <a:pPr lvl="1"/>
            <a:r>
              <a:rPr lang="en-US" dirty="0" smtClean="0"/>
              <a:t>No Insert/delete (unreasonable), no substitution (not needed)</a:t>
            </a:r>
          </a:p>
          <a:p>
            <a:r>
              <a:rPr lang="en-US" dirty="0" smtClean="0"/>
              <a:t>Example:  </a:t>
            </a:r>
            <a:r>
              <a:rPr lang="en-US" dirty="0" smtClean="0">
                <a:solidFill>
                  <a:srgbClr val="C00000"/>
                </a:solidFill>
              </a:rPr>
              <a:t>bed(0</a:t>
            </a:r>
            <a:r>
              <a:rPr lang="en-US" u="sng" dirty="0" smtClean="0">
                <a:solidFill>
                  <a:srgbClr val="C00000"/>
                </a:solidFill>
              </a:rPr>
              <a:t>123</a:t>
            </a:r>
            <a:r>
              <a:rPr lang="en-US" dirty="0" smtClean="0">
                <a:solidFill>
                  <a:srgbClr val="C00000"/>
                </a:solidFill>
              </a:rPr>
              <a:t>45</a:t>
            </a:r>
            <a:r>
              <a:rPr lang="en-US" u="sng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789, 0457</a:t>
            </a:r>
            <a:r>
              <a:rPr lang="en-US" u="sng" dirty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89</a:t>
            </a:r>
            <a:r>
              <a:rPr lang="en-US" u="sng" dirty="0" smtClean="0">
                <a:solidFill>
                  <a:srgbClr val="C00000"/>
                </a:solidFill>
              </a:rPr>
              <a:t>123</a:t>
            </a:r>
            <a:r>
              <a:rPr lang="en-US" dirty="0" smtClean="0">
                <a:solidFill>
                  <a:srgbClr val="C00000"/>
                </a:solidFill>
              </a:rPr>
              <a:t>)=2</a:t>
            </a:r>
          </a:p>
          <a:p>
            <a:pPr lvl="3"/>
            <a:endParaRPr lang="en-US" dirty="0"/>
          </a:p>
          <a:p>
            <a:r>
              <a:rPr lang="en-US" dirty="0" smtClean="0"/>
              <a:t>An easy estimate (based on breakpoints)</a:t>
            </a:r>
          </a:p>
          <a:p>
            <a:pPr lvl="1"/>
            <a:r>
              <a:rPr lang="en-US" dirty="0" smtClean="0"/>
              <a:t>Compute 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baseline="-25000" dirty="0" err="1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= {all length 2 substrings of x</a:t>
            </a:r>
            <a:r>
              <a:rPr lang="en-US" dirty="0" smtClean="0">
                <a:solidFill>
                  <a:srgbClr val="C00000"/>
                </a:solidFill>
              </a:rPr>
              <a:t>} = {x[i:i+1] |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=1,…,n-1}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Lemma: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bed(</a:t>
            </a:r>
            <a:r>
              <a:rPr lang="en-US" dirty="0" err="1">
                <a:solidFill>
                  <a:srgbClr val="C00000"/>
                </a:solidFill>
              </a:rPr>
              <a:t>x,y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 ½ |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baseline="-25000" dirty="0" err="1" smtClean="0">
                <a:solidFill>
                  <a:srgbClr val="C00000"/>
                </a:solidFill>
              </a:rPr>
              <a:t>x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baseline="-25000" dirty="0" err="1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|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 3 bed(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Proof idea:</a:t>
            </a:r>
            <a:r>
              <a:rPr lang="en-US" dirty="0" smtClean="0"/>
              <a:t> Fix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(</a:t>
            </a:r>
            <a:r>
              <a:rPr lang="en-US" dirty="0" err="1" smtClean="0"/>
              <a:t>wlog</a:t>
            </a:r>
            <a:r>
              <a:rPr lang="en-US" dirty="0" smtClean="0"/>
              <a:t> identity), let </a:t>
            </a:r>
            <a:r>
              <a:rPr lang="en-US" dirty="0" smtClean="0">
                <a:solidFill>
                  <a:srgbClr val="C00000"/>
                </a:solidFill>
              </a:rPr>
              <a:t>y=</a:t>
            </a:r>
          </a:p>
          <a:p>
            <a:pPr lvl="1"/>
            <a:r>
              <a:rPr lang="en-US" dirty="0" smtClean="0"/>
              <a:t>Each block move “creates” at most 3 new breakpoints</a:t>
            </a:r>
          </a:p>
          <a:p>
            <a:pPr lvl="1"/>
            <a:r>
              <a:rPr lang="en-US" dirty="0" smtClean="0"/>
              <a:t>Break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at breakpoints, and move (rearrange) the blocks to get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compute 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baseline="-25000" dirty="0" err="1">
                <a:solidFill>
                  <a:srgbClr val="C00000"/>
                </a:solidFill>
              </a:rPr>
              <a:t>x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baseline="-25000" dirty="0" err="1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|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linear </a:t>
            </a:r>
            <a:r>
              <a:rPr lang="en-US" dirty="0" smtClean="0"/>
              <a:t>time!!</a:t>
            </a:r>
          </a:p>
          <a:p>
            <a:pPr lvl="1"/>
            <a:r>
              <a:rPr lang="en-US" dirty="0" smtClean="0"/>
              <a:t>Best approximation known in </a:t>
            </a:r>
            <a:r>
              <a:rPr lang="en-US" dirty="0"/>
              <a:t>poly-time </a:t>
            </a:r>
            <a:r>
              <a:rPr lang="en-US" dirty="0" smtClean="0"/>
              <a:t>is 1.375 [Elias-Hartman’06]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14271" y="4172453"/>
            <a:ext cx="1686680" cy="338554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A     B     C        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791216" y="4069586"/>
            <a:ext cx="10886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987160" y="4069582"/>
            <a:ext cx="10886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542342" y="4069578"/>
            <a:ext cx="10886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8"/>
          <p:cNvSpPr txBox="1">
            <a:spLocks noChangeArrowheads="1"/>
          </p:cNvSpPr>
          <p:nvPr/>
        </p:nvSpPr>
        <p:spPr bwMode="auto">
          <a:xfrm>
            <a:off x="3657599" y="5868888"/>
            <a:ext cx="4988431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Open: better approximation in linear-time?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249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Hamming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baseline="-25000" dirty="0" err="1">
                <a:solidFill>
                  <a:srgbClr val="C00000"/>
                </a:solidFill>
              </a:rPr>
              <a:t>x</a:t>
            </a:r>
            <a:r>
              <a:rPr lang="el-GR" dirty="0">
                <a:solidFill>
                  <a:srgbClr val="C00000"/>
                </a:solidFill>
              </a:rPr>
              <a:t>Δ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baseline="-25000" dirty="0" err="1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 smtClean="0"/>
              <a:t> = Hamming distance between their characteristic vectors</a:t>
            </a:r>
          </a:p>
          <a:p>
            <a:pPr lvl="1"/>
            <a:r>
              <a:rPr lang="en-US" dirty="0" smtClean="0"/>
              <a:t>In fact, each vector has 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altLang="en-US" dirty="0" smtClean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=n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 coordinates, but only </a:t>
            </a:r>
            <a:r>
              <a:rPr lang="en-US" dirty="0" smtClean="0">
                <a:solidFill>
                  <a:srgbClr val="C00000"/>
                </a:solidFill>
              </a:rPr>
              <a:t>n-1</a:t>
            </a:r>
            <a:r>
              <a:rPr lang="en-US" dirty="0" smtClean="0"/>
              <a:t> are non-zero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thus obtain  </a:t>
            </a: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baseline="30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baseline="30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Permutations</a:t>
            </a:r>
            <a:r>
              <a:rPr lang="en-US" baseline="30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ymbol"/>
                <a:sym typeface="Symbol"/>
              </a:rPr>
              <a:t></a:t>
            </a:r>
            <a:r>
              <a:rPr lang="en-US" baseline="30000" dirty="0" smtClean="0">
                <a:solidFill>
                  <a:srgbClr val="C00000"/>
                </a:solidFill>
                <a:latin typeface="Symbol"/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{</a:t>
            </a:r>
            <a:r>
              <a:rPr lang="en-US" dirty="0" smtClean="0">
                <a:solidFill>
                  <a:srgbClr val="C00000"/>
                </a:solidFill>
                <a:latin typeface="Garamond"/>
              </a:rPr>
              <a:t>0,1}</a:t>
            </a:r>
            <a:r>
              <a:rPr lang="en-US" baseline="30000" dirty="0" smtClean="0">
                <a:solidFill>
                  <a:srgbClr val="C00000"/>
                </a:solidFill>
                <a:latin typeface="Arial"/>
              </a:rPr>
              <a:t>n</a:t>
            </a:r>
            <a:r>
              <a:rPr lang="en-US" baseline="50000" dirty="0" smtClean="0">
                <a:solidFill>
                  <a:srgbClr val="C00000"/>
                </a:solidFill>
                <a:latin typeface="Arial"/>
              </a:rPr>
              <a:t>2</a:t>
            </a:r>
            <a:r>
              <a:rPr lang="en-US" dirty="0" smtClean="0"/>
              <a:t>  such that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C00000"/>
                </a:solidFill>
              </a:rPr>
              <a:t>x,y,	bed(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 ½ ||f(x)-f(y)||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C00000"/>
                </a:solidFill>
              </a:rPr>
              <a:t> 3 bed(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Such a reduction from one metric </a:t>
            </a:r>
            <a:r>
              <a:rPr lang="en-US" dirty="0"/>
              <a:t>space </a:t>
            </a:r>
            <a:r>
              <a:rPr lang="en-US" dirty="0" smtClean="0"/>
              <a:t>(BED on permutations) to another (L</a:t>
            </a:r>
            <a:r>
              <a:rPr lang="en-US" baseline="-25000" dirty="0" smtClean="0"/>
              <a:t>1</a:t>
            </a:r>
            <a:r>
              <a:rPr lang="en-US" dirty="0" smtClean="0"/>
              <a:t>) is called an embedding. This one has distortion </a:t>
            </a:r>
            <a:r>
              <a:rPr lang="en-US" dirty="0" smtClean="0">
                <a:solidFill>
                  <a:srgbClr val="C00000"/>
                </a:solidFill>
              </a:rPr>
              <a:t>D=3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Known lower bound: distortion into L</a:t>
            </a:r>
            <a:r>
              <a:rPr lang="en-US" baseline="-25000" dirty="0" smtClean="0"/>
              <a:t>1</a:t>
            </a:r>
            <a:r>
              <a:rPr lang="en-US" dirty="0" smtClean="0"/>
              <a:t> must be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¸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4/3</a:t>
            </a:r>
            <a:r>
              <a:rPr lang="en-US" dirty="0" smtClean="0"/>
              <a:t> [Polak-K.’12]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1654998" y="5374464"/>
            <a:ext cx="6991016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More benefits of “good” embeddings?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Box 118"/>
          <p:cNvSpPr txBox="1">
            <a:spLocks noChangeArrowheads="1"/>
          </p:cNvSpPr>
          <p:nvPr/>
        </p:nvSpPr>
        <p:spPr bwMode="auto">
          <a:xfrm>
            <a:off x="489857" y="4133503"/>
            <a:ext cx="781594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A sweet spot of fruitful interaction between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Math/Geometry (“comparing” </a:t>
            </a:r>
            <a:r>
              <a:rPr lang="en-US" altLang="en-US" dirty="0">
                <a:solidFill>
                  <a:schemeClr val="tx1"/>
                </a:solidFill>
              </a:rPr>
              <a:t>metric spaces using </a:t>
            </a:r>
            <a:r>
              <a:rPr lang="en-US" altLang="en-US" dirty="0" smtClean="0">
                <a:solidFill>
                  <a:schemeClr val="tx1"/>
                </a:solidFill>
              </a:rPr>
              <a:t>embeddings) and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CS/Algorithms (solving new problems by “reducing” to old ones)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339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Idea: </a:t>
            </a:r>
            <a:r>
              <a:rPr lang="en-US" dirty="0" smtClean="0"/>
              <a:t>“summarize” each string separately, then </a:t>
            </a:r>
            <a:r>
              <a:rPr lang="en-US" dirty="0"/>
              <a:t>estimate </a:t>
            </a:r>
            <a:r>
              <a:rPr lang="en-US" dirty="0" err="1">
                <a:solidFill>
                  <a:srgbClr val="C00000"/>
                </a:solidFill>
              </a:rPr>
              <a:t>ed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x,y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only </a:t>
            </a:r>
            <a:r>
              <a:rPr lang="en-US" dirty="0"/>
              <a:t>from </a:t>
            </a:r>
            <a:r>
              <a:rPr lang="en-US" dirty="0" smtClean="0"/>
              <a:t>the short sketches </a:t>
            </a:r>
            <a:r>
              <a:rPr lang="en-US" dirty="0" smtClean="0">
                <a:solidFill>
                  <a:srgbClr val="C00000"/>
                </a:solidFill>
              </a:rPr>
              <a:t>s(x),s(y)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at all??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YES</a:t>
            </a:r>
            <a:r>
              <a:rPr lang="en-US" dirty="0" smtClean="0"/>
              <a:t> for Hamming distance, and even L</a:t>
            </a:r>
            <a:r>
              <a:rPr lang="en-US" baseline="-25000" dirty="0" smtClean="0"/>
              <a:t>1</a:t>
            </a:r>
            <a:r>
              <a:rPr lang="en-US" dirty="0" smtClean="0"/>
              <a:t>/L</a:t>
            </a:r>
            <a:r>
              <a:rPr lang="en-US" baseline="-25000" dirty="0" smtClean="0"/>
              <a:t>2</a:t>
            </a:r>
            <a:r>
              <a:rPr lang="en-US" dirty="0" smtClean="0"/>
              <a:t>  [Indyk-Motwani’98, Kushilevitz-Ostrosvky-Rabani’00]</a:t>
            </a:r>
          </a:p>
          <a:p>
            <a:pPr lvl="1"/>
            <a:r>
              <a:rPr lang="en-US" dirty="0" smtClean="0"/>
              <a:t>Approximation factor </a:t>
            </a:r>
            <a:r>
              <a:rPr lang="en-US" dirty="0" smtClean="0">
                <a:solidFill>
                  <a:srgbClr val="C00000"/>
                </a:solidFill>
              </a:rPr>
              <a:t>A=1+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 smtClean="0"/>
              <a:t>sketch size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baseline="30000" dirty="0" smtClean="0">
                <a:solidFill>
                  <a:srgbClr val="C00000"/>
                </a:solidFill>
              </a:rPr>
              <a:t>-2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It’s essentially a “dimension </a:t>
            </a:r>
            <a:r>
              <a:rPr lang="en-US" dirty="0"/>
              <a:t>reduction</a:t>
            </a:r>
            <a:r>
              <a:rPr lang="en-US" dirty="0" smtClean="0"/>
              <a:t>” [Johnson-Lindenstrauss’86]</a:t>
            </a:r>
          </a:p>
          <a:p>
            <a:pPr lvl="1"/>
            <a:r>
              <a:rPr lang="en-US" dirty="0" smtClean="0"/>
              <a:t>Achieved by projection on (</a:t>
            </a:r>
            <a:r>
              <a:rPr lang="en-US" dirty="0"/>
              <a:t>inner product </a:t>
            </a:r>
            <a:r>
              <a:rPr lang="en-US" dirty="0" smtClean="0"/>
              <a:t>with) random direction in space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Consequently, </a:t>
            </a:r>
            <a:r>
              <a:rPr lang="en-US" dirty="0" smtClean="0">
                <a:solidFill>
                  <a:schemeClr val="tx2"/>
                </a:solidFill>
              </a:rPr>
              <a:t>YES</a:t>
            </a:r>
            <a:r>
              <a:rPr lang="en-US" dirty="0" smtClean="0"/>
              <a:t> also for block edit distance on permutations: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Applies whenever there is an embedding into L</a:t>
            </a:r>
            <a:r>
              <a:rPr lang="en-US" baseline="-25000" dirty="0" smtClean="0"/>
              <a:t>1</a:t>
            </a:r>
            <a:r>
              <a:rPr lang="en-US" dirty="0" smtClean="0"/>
              <a:t> 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40223" y="5025203"/>
            <a:ext cx="1900679" cy="476071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BED on perm.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07970" y="5032095"/>
            <a:ext cx="1416043" cy="476071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Hamming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85854" y="5032095"/>
            <a:ext cx="2305611" cy="476071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O(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ε</a:t>
            </a:r>
            <a:r>
              <a:rPr lang="en-US" sz="1600" b="1" baseline="30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-2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 bits sketch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08513" y="5270130"/>
            <a:ext cx="9688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475515" y="5270130"/>
            <a:ext cx="9688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085141" y="491673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223" y="48939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8811" y="5316608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distort.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D=3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6212" y="5303841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approx.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1+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ε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018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Input:</a:t>
            </a:r>
            <a:r>
              <a:rPr lang="en-US" dirty="0" smtClean="0"/>
              <a:t> large database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C00000"/>
                </a:solidFill>
              </a:rPr>
              <a:t>|M|</a:t>
            </a:r>
            <a:r>
              <a:rPr lang="en-US" dirty="0" smtClean="0"/>
              <a:t> strings of length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each.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Output</a:t>
            </a:r>
            <a:r>
              <a:rPr lang="en-US" dirty="0" smtClean="0"/>
              <a:t>: all pairwise distances or closest pair (BED on perm)</a:t>
            </a:r>
          </a:p>
          <a:p>
            <a:pPr lvl="1"/>
            <a:r>
              <a:rPr lang="en-US" dirty="0" smtClean="0"/>
              <a:t>Naively: in time </a:t>
            </a:r>
            <a:r>
              <a:rPr lang="en-US" dirty="0" smtClean="0">
                <a:solidFill>
                  <a:srgbClr val="C00000"/>
                </a:solidFill>
              </a:rPr>
              <a:t>O(|M|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n)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Sketching [</a:t>
            </a:r>
            <a:r>
              <a:rPr lang="en-US" dirty="0" smtClean="0">
                <a:solidFill>
                  <a:srgbClr val="C00000"/>
                </a:solidFill>
              </a:rPr>
              <a:t>3+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 approx., decision version]: </a:t>
            </a:r>
            <a:r>
              <a:rPr lang="en-US" dirty="0"/>
              <a:t>sketch </a:t>
            </a:r>
            <a:r>
              <a:rPr lang="en-US" dirty="0" smtClean="0"/>
              <a:t>each string</a:t>
            </a:r>
            <a:r>
              <a:rPr lang="en-US" dirty="0"/>
              <a:t>, then estimate all pairs in </a:t>
            </a:r>
            <a:r>
              <a:rPr lang="en-US" dirty="0" smtClean="0"/>
              <a:t>time </a:t>
            </a:r>
            <a:r>
              <a:rPr lang="en-US" dirty="0" smtClean="0">
                <a:solidFill>
                  <a:srgbClr val="C00000"/>
                </a:solidFill>
              </a:rPr>
              <a:t>O(|</a:t>
            </a:r>
            <a:r>
              <a:rPr lang="en-US" dirty="0" err="1" smtClean="0">
                <a:solidFill>
                  <a:srgbClr val="C00000"/>
                </a:solidFill>
              </a:rPr>
              <a:t>M|n</a:t>
            </a:r>
            <a:r>
              <a:rPr lang="en-US" dirty="0" smtClean="0">
                <a:solidFill>
                  <a:srgbClr val="C00000"/>
                </a:solidFill>
              </a:rPr>
              <a:t> + |M|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Practical viewpoint: </a:t>
            </a:r>
            <a:r>
              <a:rPr lang="en-US" dirty="0" err="1" smtClean="0"/>
              <a:t>filteration</a:t>
            </a:r>
            <a:r>
              <a:rPr lang="en-US" dirty="0" smtClean="0"/>
              <a:t>, i.e</a:t>
            </a:r>
            <a:r>
              <a:rPr lang="en-US" dirty="0"/>
              <a:t>., fast pruning </a:t>
            </a:r>
            <a:r>
              <a:rPr lang="en-US" dirty="0" smtClean="0"/>
              <a:t>of “bad” pairs</a:t>
            </a:r>
          </a:p>
          <a:p>
            <a:pPr lvl="2"/>
            <a:endParaRPr lang="en-US" dirty="0"/>
          </a:p>
          <a:p>
            <a:r>
              <a:rPr lang="en-US" dirty="0" smtClean="0"/>
              <a:t>Works similarly for Nearest Neighbor Search (NNS): </a:t>
            </a:r>
          </a:p>
          <a:p>
            <a:pPr lvl="1"/>
            <a:r>
              <a:rPr lang="en-US" dirty="0" smtClean="0"/>
              <a:t>Reduce NNS for permutations </a:t>
            </a:r>
            <a:r>
              <a:rPr lang="en-US" dirty="0"/>
              <a:t>under </a:t>
            </a:r>
            <a:r>
              <a:rPr lang="en-US" dirty="0" smtClean="0"/>
              <a:t>BED, to NNS for Hamming (L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Efficient Approximation of Edit Distance</a:t>
            </a:r>
            <a:endParaRPr lang="en-US" altLang="en-US" dirty="0"/>
          </a:p>
        </p:txBody>
      </p:sp>
      <p:sp>
        <p:nvSpPr>
          <p:cNvPr id="6" name="Text Box 118"/>
          <p:cNvSpPr txBox="1">
            <a:spLocks noChangeArrowheads="1"/>
          </p:cNvSpPr>
          <p:nvPr/>
        </p:nvSpPr>
        <p:spPr bwMode="auto">
          <a:xfrm>
            <a:off x="4137729" y="4666882"/>
            <a:ext cx="4508285" cy="15696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Q1. More embeddings?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Q2. Sketching directly?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Q3. Lower bounds?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F0CE-6452-4D8D-A45B-6896CA276913}" type="slidenum">
              <a:rPr lang="he-IL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79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409"/>
  <p:tag name="DEFAULTHEIGHT" val="267"/>
  <p:tag name="DEFAULTMAGNIFICATION" val="2"/>
  <p:tag name="FIRSTROBI@YOUEOIUFUVWXY5MI" val="4014"/>
  <p:tag name="FIRSTROBI@6WILQKYXACGMOVAI" val="5027"/>
  <p:tag name="DEFAULTDISPLAYSOURCE" val="\documentclass{slides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a,b}(P)=\frac{1}{P^{-1}[a]-P^{-1}[b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1"/>
  <p:tag name="BOXHEIGHT" val="269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11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=\bigoplus_{a,b\in\Sigma} f_{a,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1"/>
  <p:tag name="BOXHEIGHT" val="269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92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{a,b}(P)=\frac{1}{P^{-1}[a]-P^{-1}[b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1"/>
  <p:tag name="BOXHEIGHT" val="269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11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=\bigoplus_{a,b\in\Sigma} f_{a,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1"/>
  <p:tag name="BOXHEIGHT" val="269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92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usepackage{amssymb}&#10;&#10;\begin{document}&#10;&#10;$$T_i(s,u)=\sum_{j=0}^{b-1} {\color{red}\min_{r_j\in \mathbb{Z}}}\ T_{i+1}(s+jl_{i+1},u+jl_{i+1} {\color{red}+r_j}){\color{red}+ |r_j|}$$&#10;&#10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51851"/>
</p:tagLst>
</file>

<file path=ppt/theme/theme1.xml><?xml version="1.0" encoding="utf-8"?>
<a:theme xmlns:a="http://schemas.openxmlformats.org/drawingml/2006/main" name="SteinerRemoval1-MSR_SVC-2013_04_25">
  <a:themeElements>
    <a:clrScheme name="Edge 12">
      <a:dk1>
        <a:srgbClr val="000000"/>
      </a:dk1>
      <a:lt1>
        <a:srgbClr val="FFFFFF"/>
      </a:lt1>
      <a:dk2>
        <a:srgbClr val="003399"/>
      </a:dk2>
      <a:lt2>
        <a:srgbClr val="99CCFF"/>
      </a:lt2>
      <a:accent1>
        <a:srgbClr val="0099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CA"/>
      </a:accent5>
      <a:accent6>
        <a:srgbClr val="E70000"/>
      </a:accent6>
      <a:hlink>
        <a:srgbClr val="80000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600" dirty="0" smtClean="0">
            <a:solidFill>
              <a:schemeClr val="tx1"/>
            </a:solidFill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msy10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FFFFF"/>
        </a:lt1>
        <a:dk2>
          <a:srgbClr val="003399"/>
        </a:dk2>
        <a:lt2>
          <a:srgbClr val="99CCFF"/>
        </a:lt2>
        <a:accent1>
          <a:srgbClr val="0099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2536</Words>
  <Application>Microsoft Office PowerPoint</Application>
  <PresentationFormat>On-screen Show (4:3)</PresentationFormat>
  <Paragraphs>456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</vt:lpstr>
      <vt:lpstr>LCMSS8</vt:lpstr>
      <vt:lpstr>Calibri</vt:lpstr>
      <vt:lpstr>CMMI5</vt:lpstr>
      <vt:lpstr>Garamond</vt:lpstr>
      <vt:lpstr>CMMI10</vt:lpstr>
      <vt:lpstr>msbm10</vt:lpstr>
      <vt:lpstr>CMMI8</vt:lpstr>
      <vt:lpstr>CMSY7</vt:lpstr>
      <vt:lpstr>CMR7</vt:lpstr>
      <vt:lpstr>cmsy10</vt:lpstr>
      <vt:lpstr>CMMI7</vt:lpstr>
      <vt:lpstr>Symbol</vt:lpstr>
      <vt:lpstr>CMR10</vt:lpstr>
      <vt:lpstr>Wingdings</vt:lpstr>
      <vt:lpstr>CMEX10</vt:lpstr>
      <vt:lpstr>SteinerRemoval1-MSR_SVC-2013_04_25</vt:lpstr>
      <vt:lpstr>Bitmap Image</vt:lpstr>
      <vt:lpstr>Efficient Approximation   of Edit Distance</vt:lpstr>
      <vt:lpstr>Edit Distance (Levenshtein distance)</vt:lpstr>
      <vt:lpstr>Dynamic Programming Algorithm</vt:lpstr>
      <vt:lpstr>Focus of This Talk</vt:lpstr>
      <vt:lpstr>RAM Model: Sampling</vt:lpstr>
      <vt:lpstr>Learn from Past Success</vt:lpstr>
      <vt:lpstr>Reduction to Hamming Distance</vt:lpstr>
      <vt:lpstr>Sketching Model</vt:lpstr>
      <vt:lpstr>Applications of Sketching</vt:lpstr>
      <vt:lpstr>Embedding ED on Permutations</vt:lpstr>
      <vt:lpstr>Embedding ED on Permutations (2)</vt:lpstr>
      <vt:lpstr>Embedding Edit Distance</vt:lpstr>
      <vt:lpstr>Lower Bounds</vt:lpstr>
      <vt:lpstr>RAM Model: Asymmetric Sampling</vt:lpstr>
      <vt:lpstr>Asymmetric Sampling Results</vt:lpstr>
      <vt:lpstr>Overview of Upper Bound</vt:lpstr>
      <vt:lpstr>Step 1: Tree Distance</vt:lpstr>
      <vt:lpstr>Tree Distance: Recursive Definition</vt:lpstr>
      <vt:lpstr>Tree Approximates Edit Distance</vt:lpstr>
      <vt:lpstr>Step 2: Compute the Tree Distance</vt:lpstr>
      <vt:lpstr>Key tool: non-uniform sampling</vt:lpstr>
      <vt:lpstr>Precision Sampling</vt:lpstr>
      <vt:lpstr>Precision Sampling for Edit Distance</vt:lpstr>
      <vt:lpstr>Fast Approximation Algorithm</vt:lpstr>
      <vt:lpstr>Smoothed Instances</vt:lpstr>
      <vt:lpstr>Variants of Edit Distance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corners cheaply:  How to remove Steiner points</dc:title>
  <dc:creator>Robi Krauthgamer 12-10</dc:creator>
  <cp:lastModifiedBy>Robert Krauthgamer</cp:lastModifiedBy>
  <cp:revision>154</cp:revision>
  <dcterms:created xsi:type="dcterms:W3CDTF">2013-10-06T06:49:55Z</dcterms:created>
  <dcterms:modified xsi:type="dcterms:W3CDTF">2013-10-09T22:46:53Z</dcterms:modified>
</cp:coreProperties>
</file>