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01" r:id="rId1"/>
  </p:sldMasterIdLst>
  <p:notesMasterIdLst>
    <p:notesMasterId r:id="rId36"/>
  </p:notesMasterIdLst>
  <p:handoutMasterIdLst>
    <p:handoutMasterId r:id="rId37"/>
  </p:handoutMasterIdLst>
  <p:sldIdLst>
    <p:sldId id="550" r:id="rId2"/>
    <p:sldId id="552" r:id="rId3"/>
    <p:sldId id="553" r:id="rId4"/>
    <p:sldId id="562" r:id="rId5"/>
    <p:sldId id="564" r:id="rId6"/>
    <p:sldId id="583" r:id="rId7"/>
    <p:sldId id="584" r:id="rId8"/>
    <p:sldId id="554" r:id="rId9"/>
    <p:sldId id="555" r:id="rId10"/>
    <p:sldId id="556" r:id="rId11"/>
    <p:sldId id="560" r:id="rId12"/>
    <p:sldId id="557" r:id="rId13"/>
    <p:sldId id="558" r:id="rId14"/>
    <p:sldId id="559" r:id="rId15"/>
    <p:sldId id="561" r:id="rId16"/>
    <p:sldId id="585" r:id="rId17"/>
    <p:sldId id="596" r:id="rId18"/>
    <p:sldId id="577" r:id="rId19"/>
    <p:sldId id="567" r:id="rId20"/>
    <p:sldId id="568" r:id="rId21"/>
    <p:sldId id="569" r:id="rId22"/>
    <p:sldId id="571" r:id="rId23"/>
    <p:sldId id="572" r:id="rId24"/>
    <p:sldId id="574" r:id="rId25"/>
    <p:sldId id="575" r:id="rId26"/>
    <p:sldId id="576" r:id="rId27"/>
    <p:sldId id="578" r:id="rId28"/>
    <p:sldId id="579" r:id="rId29"/>
    <p:sldId id="580" r:id="rId30"/>
    <p:sldId id="594" r:id="rId31"/>
    <p:sldId id="595" r:id="rId32"/>
    <p:sldId id="582" r:id="rId33"/>
    <p:sldId id="581" r:id="rId34"/>
    <p:sldId id="549" r:id="rId35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38"/>
    </p:embeddedFont>
    <p:embeddedFont>
      <p:font typeface="Candara" panose="020E0502030303020204" pitchFamily="34" charset="0"/>
      <p:regular r:id="rId39"/>
      <p:bold r:id="rId40"/>
      <p:italic r:id="rId41"/>
      <p:boldItalic r:id="rId42"/>
    </p:embeddedFon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Comic Sans MS" panose="030F0702030302020204" pitchFamily="66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David" panose="020E0502060401010101" pitchFamily="34" charset="-79"/>
      <p:regular r:id="rId55"/>
      <p:bold r:id="rId56"/>
    </p:embeddedFont>
    <p:embeddedFont>
      <p:font typeface="Lucida Console" panose="020B0609040504020204" pitchFamily="49" charset="0"/>
      <p:regular r:id="rId57"/>
    </p:embeddedFont>
    <p:embeddedFont>
      <p:font typeface="Book Antiqua" panose="02040602050305030304" pitchFamily="18" charset="0"/>
      <p:regular r:id="rId58"/>
      <p:bold r:id="rId59"/>
      <p:italic r:id="rId60"/>
      <p:boldItalic r:id="rId61"/>
    </p:embeddedFont>
    <p:embeddedFont>
      <p:font typeface="SimSun" panose="02010600030101010101" pitchFamily="2" charset="-122"/>
      <p:regular r:id="rId62"/>
    </p:embeddedFont>
    <p:embeddedFont>
      <p:font typeface="CMSY10" panose="020B0604020202020204" pitchFamily="34" charset="0"/>
      <p:regular r:id="rId63"/>
    </p:embeddedFont>
    <p:embeddedFont>
      <p:font typeface="Wingdings 3" panose="05040102010807070707" pitchFamily="18" charset="2"/>
      <p:regular r:id="rId64"/>
    </p:embeddedFont>
  </p:embeddedFontLst>
  <p:custDataLst>
    <p:tags r:id="rId65"/>
  </p:custDataLst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F5F5F"/>
    <a:srgbClr val="FF7D7D"/>
    <a:srgbClr val="EAEAEA"/>
    <a:srgbClr val="DDDDDD"/>
    <a:srgbClr val="66FF66"/>
    <a:srgbClr val="0099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2" autoAdjust="0"/>
    <p:restoredTop sz="93964" autoAdjust="0"/>
  </p:normalViewPr>
  <p:slideViewPr>
    <p:cSldViewPr>
      <p:cViewPr varScale="1">
        <p:scale>
          <a:sx n="108" d="100"/>
          <a:sy n="108" d="100"/>
        </p:scale>
        <p:origin x="18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openxmlformats.org/officeDocument/2006/relationships/font" Target="fonts/font2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font" Target="fonts/font13.fntdata"/><Relationship Id="rId55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Weizmann\Research\De-amortized%20Cuckoo%20Hashing\Code\Statistics\GrandTester\Poly\L=3%20Moni's%20Youth%20Rules%20with%20Moni's%20Reinserts\L=3%20Moni's%20Youth%20Rul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96846011131718"/>
          <c:y val="0.11333333333333336"/>
          <c:w val="0.7838589981447126"/>
          <c:h val="0.71866666666666668"/>
        </c:manualLayout>
      </c:layout>
      <c:lineChart>
        <c:grouping val="standard"/>
        <c:varyColors val="0"/>
        <c:ser>
          <c:idx val="0"/>
          <c:order val="0"/>
          <c:tx>
            <c:v>Average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'L=3 Moni''s Youth Rules'!$A$9:$A$63</c:f>
              <c:numCache>
                <c:formatCode>General</c:formatCode>
                <c:ptCount val="5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700</c:v>
                </c:pt>
                <c:pt idx="16">
                  <c:v>800</c:v>
                </c:pt>
                <c:pt idx="17">
                  <c:v>900</c:v>
                </c:pt>
                <c:pt idx="18">
                  <c:v>1000</c:v>
                </c:pt>
                <c:pt idx="19">
                  <c:v>2000</c:v>
                </c:pt>
                <c:pt idx="20">
                  <c:v>3000</c:v>
                </c:pt>
                <c:pt idx="21">
                  <c:v>4000</c:v>
                </c:pt>
                <c:pt idx="22">
                  <c:v>5000</c:v>
                </c:pt>
                <c:pt idx="23">
                  <c:v>6000</c:v>
                </c:pt>
                <c:pt idx="24">
                  <c:v>7000</c:v>
                </c:pt>
                <c:pt idx="25">
                  <c:v>8000</c:v>
                </c:pt>
                <c:pt idx="26">
                  <c:v>9000</c:v>
                </c:pt>
                <c:pt idx="27">
                  <c:v>10000</c:v>
                </c:pt>
                <c:pt idx="28">
                  <c:v>20000</c:v>
                </c:pt>
                <c:pt idx="29">
                  <c:v>30000</c:v>
                </c:pt>
                <c:pt idx="30">
                  <c:v>40000</c:v>
                </c:pt>
                <c:pt idx="31">
                  <c:v>50000</c:v>
                </c:pt>
                <c:pt idx="32">
                  <c:v>60000</c:v>
                </c:pt>
                <c:pt idx="33">
                  <c:v>70000</c:v>
                </c:pt>
                <c:pt idx="34">
                  <c:v>80000</c:v>
                </c:pt>
                <c:pt idx="35">
                  <c:v>90000</c:v>
                </c:pt>
                <c:pt idx="36">
                  <c:v>100000</c:v>
                </c:pt>
                <c:pt idx="37">
                  <c:v>200000</c:v>
                </c:pt>
                <c:pt idx="38">
                  <c:v>300000</c:v>
                </c:pt>
                <c:pt idx="39">
                  <c:v>400000</c:v>
                </c:pt>
                <c:pt idx="40">
                  <c:v>500000</c:v>
                </c:pt>
                <c:pt idx="41">
                  <c:v>600000</c:v>
                </c:pt>
                <c:pt idx="42">
                  <c:v>700000</c:v>
                </c:pt>
                <c:pt idx="43">
                  <c:v>800000</c:v>
                </c:pt>
                <c:pt idx="44">
                  <c:v>900000</c:v>
                </c:pt>
                <c:pt idx="45">
                  <c:v>1000000</c:v>
                </c:pt>
                <c:pt idx="46">
                  <c:v>2000000</c:v>
                </c:pt>
                <c:pt idx="47">
                  <c:v>3000000</c:v>
                </c:pt>
                <c:pt idx="48">
                  <c:v>4000000</c:v>
                </c:pt>
                <c:pt idx="49">
                  <c:v>5000000</c:v>
                </c:pt>
                <c:pt idx="50">
                  <c:v>6000000</c:v>
                </c:pt>
                <c:pt idx="51">
                  <c:v>7000000</c:v>
                </c:pt>
                <c:pt idx="52">
                  <c:v>8000000</c:v>
                </c:pt>
                <c:pt idx="53">
                  <c:v>9000000</c:v>
                </c:pt>
                <c:pt idx="54">
                  <c:v>10000000</c:v>
                </c:pt>
              </c:numCache>
            </c:numRef>
          </c:cat>
          <c:val>
            <c:numRef>
              <c:f>'L=3 Moni''s Youth Rules'!$E$9:$E$63</c:f>
              <c:numCache>
                <c:formatCode>0.00000</c:formatCode>
                <c:ptCount val="55"/>
                <c:pt idx="0">
                  <c:v>2.4602499999999989E-2</c:v>
                </c:pt>
                <c:pt idx="1">
                  <c:v>5.8492000000000162E-2</c:v>
                </c:pt>
                <c:pt idx="2">
                  <c:v>0.13911100000000001</c:v>
                </c:pt>
                <c:pt idx="3">
                  <c:v>0.18464800000000053</c:v>
                </c:pt>
                <c:pt idx="4">
                  <c:v>0.24005899999999999</c:v>
                </c:pt>
                <c:pt idx="5">
                  <c:v>0.24541300000000074</c:v>
                </c:pt>
                <c:pt idx="6">
                  <c:v>0.25974199999999997</c:v>
                </c:pt>
                <c:pt idx="7">
                  <c:v>0.264351</c:v>
                </c:pt>
                <c:pt idx="8">
                  <c:v>0.32198500000000113</c:v>
                </c:pt>
                <c:pt idx="9">
                  <c:v>0.31438100000000113</c:v>
                </c:pt>
                <c:pt idx="10">
                  <c:v>0.3687470000000001</c:v>
                </c:pt>
                <c:pt idx="11">
                  <c:v>0.42380900000000032</c:v>
                </c:pt>
                <c:pt idx="12">
                  <c:v>0.43198600000000142</c:v>
                </c:pt>
                <c:pt idx="13">
                  <c:v>0.45264500000000002</c:v>
                </c:pt>
                <c:pt idx="14">
                  <c:v>0.47474</c:v>
                </c:pt>
                <c:pt idx="15">
                  <c:v>0.48711100000000002</c:v>
                </c:pt>
                <c:pt idx="16">
                  <c:v>0.50172499999999998</c:v>
                </c:pt>
                <c:pt idx="17">
                  <c:v>0.50668199999999997</c:v>
                </c:pt>
                <c:pt idx="18">
                  <c:v>0.52412199999999998</c:v>
                </c:pt>
                <c:pt idx="19">
                  <c:v>0.56462699999999999</c:v>
                </c:pt>
                <c:pt idx="20">
                  <c:v>0.58819699999999819</c:v>
                </c:pt>
                <c:pt idx="21">
                  <c:v>0.60153699999999821</c:v>
                </c:pt>
                <c:pt idx="22">
                  <c:v>0.61083799999999999</c:v>
                </c:pt>
                <c:pt idx="23">
                  <c:v>0.61740300000000004</c:v>
                </c:pt>
                <c:pt idx="24">
                  <c:v>0.62473199999999995</c:v>
                </c:pt>
                <c:pt idx="25">
                  <c:v>0.62733700000000003</c:v>
                </c:pt>
                <c:pt idx="26">
                  <c:v>0.63419099999999995</c:v>
                </c:pt>
                <c:pt idx="27">
                  <c:v>0.63788699999999998</c:v>
                </c:pt>
                <c:pt idx="28">
                  <c:v>0.65765400000000274</c:v>
                </c:pt>
                <c:pt idx="29">
                  <c:v>0.66610000000000225</c:v>
                </c:pt>
                <c:pt idx="30">
                  <c:v>0.67297900000000344</c:v>
                </c:pt>
                <c:pt idx="31">
                  <c:v>0.67651700000000003</c:v>
                </c:pt>
                <c:pt idx="32">
                  <c:v>0.67947700000000177</c:v>
                </c:pt>
                <c:pt idx="33">
                  <c:v>0.68455299999999819</c:v>
                </c:pt>
                <c:pt idx="34">
                  <c:v>0.68304600000000026</c:v>
                </c:pt>
                <c:pt idx="35">
                  <c:v>0.68467600000000028</c:v>
                </c:pt>
                <c:pt idx="36">
                  <c:v>0.68670200000000026</c:v>
                </c:pt>
                <c:pt idx="37">
                  <c:v>0.6965220000000002</c:v>
                </c:pt>
                <c:pt idx="38">
                  <c:v>0.70027600000000001</c:v>
                </c:pt>
                <c:pt idx="39">
                  <c:v>0.70150500000000005</c:v>
                </c:pt>
                <c:pt idx="40">
                  <c:v>0.70294100000000226</c:v>
                </c:pt>
                <c:pt idx="41">
                  <c:v>0.70470100000000202</c:v>
                </c:pt>
                <c:pt idx="42">
                  <c:v>0.70572400000000202</c:v>
                </c:pt>
                <c:pt idx="43">
                  <c:v>0.70588200000000001</c:v>
                </c:pt>
                <c:pt idx="44">
                  <c:v>0.70536599999999949</c:v>
                </c:pt>
                <c:pt idx="45">
                  <c:v>0.70597399999999999</c:v>
                </c:pt>
                <c:pt idx="46">
                  <c:v>0.70982699999999999</c:v>
                </c:pt>
                <c:pt idx="47">
                  <c:v>0.71190799999999999</c:v>
                </c:pt>
                <c:pt idx="48">
                  <c:v>0.71161700000000061</c:v>
                </c:pt>
                <c:pt idx="49">
                  <c:v>0.71168200000000004</c:v>
                </c:pt>
                <c:pt idx="50">
                  <c:v>0.71451699999999763</c:v>
                </c:pt>
                <c:pt idx="51">
                  <c:v>0.71445599999999998</c:v>
                </c:pt>
                <c:pt idx="52">
                  <c:v>0.69919700000000029</c:v>
                </c:pt>
                <c:pt idx="53">
                  <c:v>0.71214000000000177</c:v>
                </c:pt>
                <c:pt idx="54">
                  <c:v>0.70011800000000002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E9-4AED-8230-9E7BCFBEDE09}"/>
            </c:ext>
          </c:extLst>
        </c:ser>
        <c:ser>
          <c:idx val="1"/>
          <c:order val="1"/>
          <c:tx>
            <c:v>Maximum</c:v>
          </c:tx>
          <c:spPr>
            <a:ln w="12700">
              <a:solidFill>
                <a:srgbClr val="000080"/>
              </a:solidFill>
              <a:prstDash val="sysDash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'L=3 Moni''s Youth Rules'!$A$9:$A$63</c:f>
              <c:numCache>
                <c:formatCode>General</c:formatCode>
                <c:ptCount val="5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700</c:v>
                </c:pt>
                <c:pt idx="16">
                  <c:v>800</c:v>
                </c:pt>
                <c:pt idx="17">
                  <c:v>900</c:v>
                </c:pt>
                <c:pt idx="18">
                  <c:v>1000</c:v>
                </c:pt>
                <c:pt idx="19">
                  <c:v>2000</c:v>
                </c:pt>
                <c:pt idx="20">
                  <c:v>3000</c:v>
                </c:pt>
                <c:pt idx="21">
                  <c:v>4000</c:v>
                </c:pt>
                <c:pt idx="22">
                  <c:v>5000</c:v>
                </c:pt>
                <c:pt idx="23">
                  <c:v>6000</c:v>
                </c:pt>
                <c:pt idx="24">
                  <c:v>7000</c:v>
                </c:pt>
                <c:pt idx="25">
                  <c:v>8000</c:v>
                </c:pt>
                <c:pt idx="26">
                  <c:v>9000</c:v>
                </c:pt>
                <c:pt idx="27">
                  <c:v>10000</c:v>
                </c:pt>
                <c:pt idx="28">
                  <c:v>20000</c:v>
                </c:pt>
                <c:pt idx="29">
                  <c:v>30000</c:v>
                </c:pt>
                <c:pt idx="30">
                  <c:v>40000</c:v>
                </c:pt>
                <c:pt idx="31">
                  <c:v>50000</c:v>
                </c:pt>
                <c:pt idx="32">
                  <c:v>60000</c:v>
                </c:pt>
                <c:pt idx="33">
                  <c:v>70000</c:v>
                </c:pt>
                <c:pt idx="34">
                  <c:v>80000</c:v>
                </c:pt>
                <c:pt idx="35">
                  <c:v>90000</c:v>
                </c:pt>
                <c:pt idx="36">
                  <c:v>100000</c:v>
                </c:pt>
                <c:pt idx="37">
                  <c:v>200000</c:v>
                </c:pt>
                <c:pt idx="38">
                  <c:v>300000</c:v>
                </c:pt>
                <c:pt idx="39">
                  <c:v>400000</c:v>
                </c:pt>
                <c:pt idx="40">
                  <c:v>500000</c:v>
                </c:pt>
                <c:pt idx="41">
                  <c:v>600000</c:v>
                </c:pt>
                <c:pt idx="42">
                  <c:v>700000</c:v>
                </c:pt>
                <c:pt idx="43">
                  <c:v>800000</c:v>
                </c:pt>
                <c:pt idx="44">
                  <c:v>900000</c:v>
                </c:pt>
                <c:pt idx="45">
                  <c:v>1000000</c:v>
                </c:pt>
                <c:pt idx="46">
                  <c:v>2000000</c:v>
                </c:pt>
                <c:pt idx="47">
                  <c:v>3000000</c:v>
                </c:pt>
                <c:pt idx="48">
                  <c:v>4000000</c:v>
                </c:pt>
                <c:pt idx="49">
                  <c:v>5000000</c:v>
                </c:pt>
                <c:pt idx="50">
                  <c:v>6000000</c:v>
                </c:pt>
                <c:pt idx="51">
                  <c:v>7000000</c:v>
                </c:pt>
                <c:pt idx="52">
                  <c:v>8000000</c:v>
                </c:pt>
                <c:pt idx="53">
                  <c:v>9000000</c:v>
                </c:pt>
                <c:pt idx="54">
                  <c:v>10000000</c:v>
                </c:pt>
              </c:numCache>
            </c:numRef>
          </c:cat>
          <c:val>
            <c:numRef>
              <c:f>'L=3 Moni''s Youth Rules'!$F$9:$F$63</c:f>
              <c:numCache>
                <c:formatCode>General</c:formatCode>
                <c:ptCount val="55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12</c:v>
                </c:pt>
                <c:pt idx="9">
                  <c:v>12</c:v>
                </c:pt>
                <c:pt idx="10">
                  <c:v>15</c:v>
                </c:pt>
                <c:pt idx="11">
                  <c:v>16</c:v>
                </c:pt>
                <c:pt idx="12">
                  <c:v>18</c:v>
                </c:pt>
                <c:pt idx="13">
                  <c:v>17</c:v>
                </c:pt>
                <c:pt idx="14">
                  <c:v>18</c:v>
                </c:pt>
                <c:pt idx="15">
                  <c:v>20</c:v>
                </c:pt>
                <c:pt idx="16">
                  <c:v>19</c:v>
                </c:pt>
                <c:pt idx="17">
                  <c:v>21</c:v>
                </c:pt>
                <c:pt idx="18">
                  <c:v>20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20</c:v>
                </c:pt>
                <c:pt idx="23">
                  <c:v>22</c:v>
                </c:pt>
                <c:pt idx="24">
                  <c:v>22</c:v>
                </c:pt>
                <c:pt idx="25">
                  <c:v>19</c:v>
                </c:pt>
                <c:pt idx="26">
                  <c:v>21</c:v>
                </c:pt>
                <c:pt idx="27">
                  <c:v>20</c:v>
                </c:pt>
                <c:pt idx="28">
                  <c:v>22</c:v>
                </c:pt>
                <c:pt idx="29">
                  <c:v>25</c:v>
                </c:pt>
                <c:pt idx="30">
                  <c:v>24</c:v>
                </c:pt>
                <c:pt idx="31">
                  <c:v>23</c:v>
                </c:pt>
                <c:pt idx="32">
                  <c:v>25</c:v>
                </c:pt>
                <c:pt idx="33">
                  <c:v>19</c:v>
                </c:pt>
                <c:pt idx="34">
                  <c:v>19</c:v>
                </c:pt>
                <c:pt idx="35">
                  <c:v>18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21</c:v>
                </c:pt>
                <c:pt idx="41">
                  <c:v>21</c:v>
                </c:pt>
                <c:pt idx="42">
                  <c:v>23</c:v>
                </c:pt>
                <c:pt idx="43">
                  <c:v>24</c:v>
                </c:pt>
                <c:pt idx="44">
                  <c:v>23</c:v>
                </c:pt>
                <c:pt idx="45">
                  <c:v>21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24</c:v>
                </c:pt>
                <c:pt idx="50">
                  <c:v>23</c:v>
                </c:pt>
                <c:pt idx="51">
                  <c:v>21</c:v>
                </c:pt>
                <c:pt idx="52">
                  <c:v>23</c:v>
                </c:pt>
                <c:pt idx="53">
                  <c:v>26</c:v>
                </c:pt>
                <c:pt idx="5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E9-4AED-8230-9E7BCFBEDE09}"/>
            </c:ext>
          </c:extLst>
        </c:ser>
        <c:ser>
          <c:idx val="2"/>
          <c:order val="2"/>
          <c:tx>
            <c:v>Maximum (average)</c:v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'L=3 Moni''s Youth Rules'!$A$9:$A$63</c:f>
              <c:numCache>
                <c:formatCode>General</c:formatCode>
                <c:ptCount val="5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700</c:v>
                </c:pt>
                <c:pt idx="16">
                  <c:v>800</c:v>
                </c:pt>
                <c:pt idx="17">
                  <c:v>900</c:v>
                </c:pt>
                <c:pt idx="18">
                  <c:v>1000</c:v>
                </c:pt>
                <c:pt idx="19">
                  <c:v>2000</c:v>
                </c:pt>
                <c:pt idx="20">
                  <c:v>3000</c:v>
                </c:pt>
                <c:pt idx="21">
                  <c:v>4000</c:v>
                </c:pt>
                <c:pt idx="22">
                  <c:v>5000</c:v>
                </c:pt>
                <c:pt idx="23">
                  <c:v>6000</c:v>
                </c:pt>
                <c:pt idx="24">
                  <c:v>7000</c:v>
                </c:pt>
                <c:pt idx="25">
                  <c:v>8000</c:v>
                </c:pt>
                <c:pt idx="26">
                  <c:v>9000</c:v>
                </c:pt>
                <c:pt idx="27">
                  <c:v>10000</c:v>
                </c:pt>
                <c:pt idx="28">
                  <c:v>20000</c:v>
                </c:pt>
                <c:pt idx="29">
                  <c:v>30000</c:v>
                </c:pt>
                <c:pt idx="30">
                  <c:v>40000</c:v>
                </c:pt>
                <c:pt idx="31">
                  <c:v>50000</c:v>
                </c:pt>
                <c:pt idx="32">
                  <c:v>60000</c:v>
                </c:pt>
                <c:pt idx="33">
                  <c:v>70000</c:v>
                </c:pt>
                <c:pt idx="34">
                  <c:v>80000</c:v>
                </c:pt>
                <c:pt idx="35">
                  <c:v>90000</c:v>
                </c:pt>
                <c:pt idx="36">
                  <c:v>100000</c:v>
                </c:pt>
                <c:pt idx="37">
                  <c:v>200000</c:v>
                </c:pt>
                <c:pt idx="38">
                  <c:v>300000</c:v>
                </c:pt>
                <c:pt idx="39">
                  <c:v>400000</c:v>
                </c:pt>
                <c:pt idx="40">
                  <c:v>500000</c:v>
                </c:pt>
                <c:pt idx="41">
                  <c:v>600000</c:v>
                </c:pt>
                <c:pt idx="42">
                  <c:v>700000</c:v>
                </c:pt>
                <c:pt idx="43">
                  <c:v>800000</c:v>
                </c:pt>
                <c:pt idx="44">
                  <c:v>900000</c:v>
                </c:pt>
                <c:pt idx="45">
                  <c:v>1000000</c:v>
                </c:pt>
                <c:pt idx="46">
                  <c:v>2000000</c:v>
                </c:pt>
                <c:pt idx="47">
                  <c:v>3000000</c:v>
                </c:pt>
                <c:pt idx="48">
                  <c:v>4000000</c:v>
                </c:pt>
                <c:pt idx="49">
                  <c:v>5000000</c:v>
                </c:pt>
                <c:pt idx="50">
                  <c:v>6000000</c:v>
                </c:pt>
                <c:pt idx="51">
                  <c:v>7000000</c:v>
                </c:pt>
                <c:pt idx="52">
                  <c:v>8000000</c:v>
                </c:pt>
                <c:pt idx="53">
                  <c:v>9000000</c:v>
                </c:pt>
                <c:pt idx="54">
                  <c:v>10000000</c:v>
                </c:pt>
              </c:numCache>
            </c:numRef>
          </c:cat>
          <c:val>
            <c:numRef>
              <c:f>'L=3 Moni''s Youth Rules'!$G$9:$G$63</c:f>
              <c:numCache>
                <c:formatCode>0.00000</c:formatCode>
                <c:ptCount val="55"/>
                <c:pt idx="0">
                  <c:v>0.40190000000000031</c:v>
                </c:pt>
                <c:pt idx="1">
                  <c:v>1.1126</c:v>
                </c:pt>
                <c:pt idx="2">
                  <c:v>1.7352999999999958</c:v>
                </c:pt>
                <c:pt idx="3">
                  <c:v>2.1393999999999997</c:v>
                </c:pt>
                <c:pt idx="4">
                  <c:v>2.4337999999999997</c:v>
                </c:pt>
                <c:pt idx="5">
                  <c:v>2.6363999999999987</c:v>
                </c:pt>
                <c:pt idx="6">
                  <c:v>2.9434</c:v>
                </c:pt>
                <c:pt idx="7">
                  <c:v>3.0291999999999999</c:v>
                </c:pt>
                <c:pt idx="8">
                  <c:v>3.4733000000000001</c:v>
                </c:pt>
                <c:pt idx="9">
                  <c:v>3.4558999999999931</c:v>
                </c:pt>
                <c:pt idx="10">
                  <c:v>4.3296000000000001</c:v>
                </c:pt>
                <c:pt idx="11">
                  <c:v>5.1274999999999844</c:v>
                </c:pt>
                <c:pt idx="12">
                  <c:v>5.4526000000000003</c:v>
                </c:pt>
                <c:pt idx="13">
                  <c:v>5.7660999999999998</c:v>
                </c:pt>
                <c:pt idx="14">
                  <c:v>6.1765999999999996</c:v>
                </c:pt>
                <c:pt idx="15">
                  <c:v>6.3964999999999996</c:v>
                </c:pt>
                <c:pt idx="16">
                  <c:v>6.6524999999999945</c:v>
                </c:pt>
                <c:pt idx="17">
                  <c:v>6.8041999999999945</c:v>
                </c:pt>
                <c:pt idx="18">
                  <c:v>7.0411000000000001</c:v>
                </c:pt>
                <c:pt idx="19">
                  <c:v>8.1341000000000001</c:v>
                </c:pt>
                <c:pt idx="20">
                  <c:v>8.8624000000000382</c:v>
                </c:pt>
                <c:pt idx="21">
                  <c:v>9.2426000000000013</c:v>
                </c:pt>
                <c:pt idx="22">
                  <c:v>9.6220000000000017</c:v>
                </c:pt>
                <c:pt idx="23">
                  <c:v>9.8860000000000028</c:v>
                </c:pt>
                <c:pt idx="24">
                  <c:v>10.144</c:v>
                </c:pt>
                <c:pt idx="25">
                  <c:v>10.2972</c:v>
                </c:pt>
                <c:pt idx="26">
                  <c:v>10.547700000000001</c:v>
                </c:pt>
                <c:pt idx="27">
                  <c:v>10.752000000000002</c:v>
                </c:pt>
                <c:pt idx="28">
                  <c:v>11.7638</c:v>
                </c:pt>
                <c:pt idx="29">
                  <c:v>12.285500000000004</c:v>
                </c:pt>
                <c:pt idx="30">
                  <c:v>12.7919</c:v>
                </c:pt>
                <c:pt idx="31">
                  <c:v>13.0587</c:v>
                </c:pt>
                <c:pt idx="32">
                  <c:v>13.311300000000001</c:v>
                </c:pt>
                <c:pt idx="33">
                  <c:v>13.61</c:v>
                </c:pt>
                <c:pt idx="34">
                  <c:v>13.77</c:v>
                </c:pt>
                <c:pt idx="35">
                  <c:v>13.5</c:v>
                </c:pt>
                <c:pt idx="36">
                  <c:v>14.07</c:v>
                </c:pt>
                <c:pt idx="37">
                  <c:v>15.41</c:v>
                </c:pt>
                <c:pt idx="38">
                  <c:v>15.860000000000024</c:v>
                </c:pt>
                <c:pt idx="39">
                  <c:v>16</c:v>
                </c:pt>
                <c:pt idx="40">
                  <c:v>16.399999999999999</c:v>
                </c:pt>
                <c:pt idx="41">
                  <c:v>16.739999999999988</c:v>
                </c:pt>
                <c:pt idx="42">
                  <c:v>16.93</c:v>
                </c:pt>
                <c:pt idx="43">
                  <c:v>16.79</c:v>
                </c:pt>
                <c:pt idx="44">
                  <c:v>17.149999999999999</c:v>
                </c:pt>
                <c:pt idx="45">
                  <c:v>17.079999999999988</c:v>
                </c:pt>
                <c:pt idx="46">
                  <c:v>18.489999999999924</c:v>
                </c:pt>
                <c:pt idx="47">
                  <c:v>18.899999999999999</c:v>
                </c:pt>
                <c:pt idx="48">
                  <c:v>18.87</c:v>
                </c:pt>
                <c:pt idx="49">
                  <c:v>19.239999999999988</c:v>
                </c:pt>
                <c:pt idx="50">
                  <c:v>20</c:v>
                </c:pt>
                <c:pt idx="51">
                  <c:v>19.100000000000001</c:v>
                </c:pt>
                <c:pt idx="52">
                  <c:v>20.2</c:v>
                </c:pt>
                <c:pt idx="53">
                  <c:v>20.6</c:v>
                </c:pt>
                <c:pt idx="54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E9-4AED-8230-9E7BCFBED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70400"/>
        <c:axId val="142881152"/>
      </c:lineChart>
      <c:catAx>
        <c:axId val="14287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defRPr>
                </a:pPr>
                <a:r>
                  <a:rPr lang="en-US"/>
                  <a:t>n</a:t>
                </a:r>
              </a:p>
            </c:rich>
          </c:tx>
          <c:layout>
            <c:manualLayout>
              <c:xMode val="edge"/>
              <c:yMode val="edge"/>
              <c:x val="0.48608534322820213"/>
              <c:y val="0.9466666666666666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4288115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42881152"/>
        <c:scaling>
          <c:orientation val="minMax"/>
          <c:max val="2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defRPr>
                </a:pPr>
                <a:r>
                  <a:rPr lang="en-US"/>
                  <a:t>Queue Size</a:t>
                </a:r>
              </a:p>
            </c:rich>
          </c:tx>
          <c:layout>
            <c:manualLayout>
              <c:xMode val="edge"/>
              <c:yMode val="edge"/>
              <c:x val="2.6592455163883741E-2"/>
              <c:y val="0.403111111111111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42870400"/>
        <c:crosses val="autoZero"/>
        <c:crossBetween val="midCat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793066025110615"/>
          <c:y val="0.11894169841740852"/>
          <c:w val="0.22291677951471989"/>
          <c:h val="0.1440847177172930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Book Antiqua"/>
              <a:ea typeface="Book Antiqua"/>
              <a:cs typeface="Book Antiqu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0.57396</cdr:x>
      <cdr:y>0.15101</cdr:y>
    </cdr:from>
    <cdr:to>
      <cdr:x>0.57396</cdr:x>
      <cdr:y>0.81876</cdr:y>
    </cdr:to>
    <cdr:sp macro="" textlink="">
      <cdr:nvSpPr>
        <cdr:cNvPr id="1229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893430" y="1078788"/>
          <a:ext cx="0" cy="47702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0.82156</cdr:x>
      <cdr:y>0.15101</cdr:y>
    </cdr:from>
    <cdr:to>
      <cdr:x>0.82156</cdr:x>
      <cdr:y>0.81876</cdr:y>
    </cdr:to>
    <cdr:sp macro="" textlink="">
      <cdr:nvSpPr>
        <cdr:cNvPr id="3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435781" y="1078788"/>
          <a:ext cx="0" cy="47702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4BB422-BC39-4DBA-807A-5030916B9A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32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rtl="1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rtl="1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rtl="1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rtl="1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F73D2C-395B-44C5-AD01-16DEFA90E94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06E43-276A-4854-832E-C2D7D8C06F95}" type="slidenum">
              <a:rPr lang="he-IL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5893C-4013-4246-98A3-0B2CF9F00655}" type="slidenum">
              <a:rPr lang="he-IL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BED27-4838-41D3-BE58-07740AE04242}" type="slidenum">
              <a:rPr lang="he-IL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58553-01C2-46EF-819C-68FC3F175BA8}" type="slidenum">
              <a:rPr lang="he-IL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This is the previous slide of our result – currently hidden.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5CA10-EA43-4354-B2CC-BEA263FD0B2A}" type="slidenum">
              <a:rPr lang="he-IL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208BF-D8AE-41B5-8C01-A79B8426CD6A}" type="slidenum">
              <a:rPr lang="he-IL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6063" indent="-246063"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558DD-E1B7-465A-BF85-F16B60192B5F}" type="slidenum">
              <a:rPr lang="he-IL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6DFDC-7BF7-4AB9-8017-BBE5ECB365BE}" type="slidenum">
              <a:rPr lang="he-IL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 = 10, epsilon = 0.2, so r = 12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log_2 10 = 3.3, so |Q| = 4, 0.7 for stash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L = 3 for simplicity (can explain 2.5 orally)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D1E2F-20D4-4C26-9160-0DBA3514065B}" type="slidenum">
              <a:rPr lang="he-IL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6063" indent="-246063"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C0052-4EC9-4187-8074-A2FF300130E5}" type="slidenum">
              <a:rPr lang="he-IL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D65E6-5948-4EAD-A1F5-BA085B9718D2}" type="slidenum">
              <a:rPr lang="he-IL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40BE4-69CF-4382-9C8A-F169788B65B8}" type="slidenum">
              <a:rPr lang="he-IL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Gil, I have a problem with “best possible”: we don’t really know that.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pitchFamily="34" charset="0"/>
                <a:cs typeface="Arial" pitchFamily="34" charset="0"/>
              </a:rPr>
              <a:t>Lower bound for deterministic dictionaries?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pitchFamily="34" charset="0"/>
                <a:cs typeface="Arial" pitchFamily="34" charset="0"/>
              </a:rPr>
              <a:t>Wp 1-1/exp()?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pitchFamily="34" charset="0"/>
                <a:cs typeface="Arial" pitchFamily="34" charset="0"/>
              </a:rPr>
              <a:t>Better constants?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pitchFamily="34" charset="0"/>
                <a:cs typeface="Arial" pitchFamily="34" charset="0"/>
              </a:rPr>
              <a:t>Even more practical?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However, I don’t know how to say it better: it is clear anyway we are very close to best possible.</a:t>
            </a:r>
          </a:p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D034D-CCC8-432C-A7D6-8461055B25AB}" type="slidenum">
              <a:rPr lang="he-IL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r>
              <a:rPr lang="en-US" smtClean="0">
                <a:latin typeface="Arial" pitchFamily="34" charset="0"/>
                <a:cs typeface="Arial" pitchFamily="34" charset="0"/>
              </a:rPr>
              <a:t>L=3, insertions, deletions, and re-inserts, SHA-1</a:t>
            </a:r>
            <a:endParaRPr lang="he-I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1AA48-C08B-46F9-BC9B-C56730AF4502}" type="slidenum">
              <a:rPr lang="he-IL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65AC6-D291-4988-9F1F-D22E10823C58}" type="slidenum">
              <a:rPr lang="he-IL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43340-45C6-4563-BF5C-9DCD21858055}" type="slidenum">
              <a:rPr lang="he-IL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b="1" smtClean="0">
              <a:latin typeface="Candara" pitchFamily="34" charset="0"/>
              <a:cs typeface="Arial" pitchFamily="34" charset="0"/>
            </a:endParaRPr>
          </a:p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53F41-ADBC-49AE-8A1E-41BD43DD5FDE}" type="slidenum">
              <a:rPr lang="he-IL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098D5-AFF1-402C-8CA4-7C66C786B93B}" type="slidenum">
              <a:rPr lang="he-IL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7C666-ED32-40B1-8CD1-7E72AC9DC245}" type="slidenum">
              <a:rPr lang="he-IL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7AC98-4DDA-470D-AFDF-C589B40EAD0D}" type="slidenum">
              <a:rPr lang="he-IL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6815D-91B4-4375-84FF-C0585EEC8A44}" type="slidenum">
              <a:rPr lang="he-IL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1BFC7-BE3A-41A4-9294-93C2CF72FA89}" type="slidenum">
              <a:rPr lang="he-IL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719B5-239D-4334-919D-9DC33DD92AE1}" type="slidenum">
              <a:rPr lang="he-IL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6063" indent="-246063"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 flipV="1">
            <a:off x="315913" y="34512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8B93-728D-433D-9DC9-8E46EC2210D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8425"/>
            <a:ext cx="2286000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8425"/>
            <a:ext cx="6705600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6496-D540-4C0C-B8C5-FCE9B49A45E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2F6B-CE26-4402-B416-0F2D5EBC292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952B-D327-460B-A660-91D663C688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8DE0-A799-43FE-8417-3E45590DECA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04E5-953C-4868-9E1E-64672C632E4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DFB88-E9DE-4037-9136-D616F14108F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5DEA-0128-49B9-8F91-1B9ADAF538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9DEA-F07B-4EFC-B19A-747A999C20C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2F90-ED8C-46DD-B829-F3B7E59582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98425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988314-8F69-49B4-9398-418C4AC12B7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173038" y="317500"/>
            <a:ext cx="866616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e-IL" sz="4800" dirty="0">
                <a:solidFill>
                  <a:schemeClr val="folHlink"/>
                </a:solidFill>
                <a:latin typeface="Arial Narrow" pitchFamily="34" charset="0"/>
                <a:ea typeface="+mj-ea"/>
                <a:cs typeface="+mj-cs"/>
              </a:rPr>
              <a:t>קינון הקוקייה: שיטות מודרניות לארגון טבלאות חיפוש</a:t>
            </a:r>
            <a:endParaRPr lang="en-US" sz="4800" dirty="0">
              <a:solidFill>
                <a:schemeClr val="folHlink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171" name="Picture 12" descr="Weizman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3236913"/>
            <a:ext cx="3016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4527550" y="1651000"/>
            <a:ext cx="3429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e-IL" sz="4400">
                <a:latin typeface="Verdana" pitchFamily="34" charset="0"/>
              </a:rPr>
              <a:t>מוני נאור</a:t>
            </a:r>
            <a:endParaRPr lang="en-US" sz="4400">
              <a:latin typeface="Verdana" pitchFamily="34" charset="0"/>
            </a:endParaRPr>
          </a:p>
        </p:txBody>
      </p:sp>
      <p:pic>
        <p:nvPicPr>
          <p:cNvPr id="7174" name="Picture 6" descr="Reed_warbler_cuck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1739900"/>
            <a:ext cx="2266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9375" y="5679250"/>
            <a:ext cx="592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dirty="0" smtClean="0"/>
              <a:t>אלגוריתמים אקראיים</a:t>
            </a:r>
            <a:r>
              <a:rPr lang="he-IL" sz="2400" dirty="0"/>
              <a:t> </a:t>
            </a:r>
            <a:r>
              <a:rPr lang="he-IL" sz="2400" dirty="0" smtClean="0"/>
              <a:t>2018/9  </a:t>
            </a:r>
          </a:p>
          <a:p>
            <a:pPr algn="ctr" rtl="1"/>
            <a:r>
              <a:rPr lang="he-IL" sz="2400" dirty="0"/>
              <a:t> </a:t>
            </a:r>
            <a:r>
              <a:rPr lang="he-IL" sz="2400" dirty="0" smtClean="0"/>
              <a:t>הרצאה מספר 6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546100"/>
          </a:xfrm>
        </p:spPr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אלגוריתם ההכנסה</a:t>
            </a:r>
            <a:endParaRPr lang="en-US" sz="48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635000"/>
            <a:ext cx="8437562" cy="4127500"/>
          </a:xfrm>
        </p:spPr>
        <p:txBody>
          <a:bodyPr/>
          <a:lstStyle/>
          <a:p>
            <a:pPr marL="609600" indent="-609600" algn="r" eaLnBrk="1" hangingPunct="1">
              <a:buFontTx/>
              <a:buNone/>
            </a:pPr>
            <a:r>
              <a:rPr lang="he-IL" sz="2800" b="1" smtClean="0"/>
              <a:t> למילון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he-IL" sz="2800" b="1" smtClean="0"/>
              <a:t>להוסיף איבר </a:t>
            </a:r>
          </a:p>
          <a:p>
            <a:pPr marL="609600" indent="-609600" eaLnBrk="1" hangingPunct="1">
              <a:buFontTx/>
              <a:buNone/>
            </a:pPr>
            <a:endParaRPr lang="en-US" sz="1200" b="1" smtClean="0"/>
          </a:p>
          <a:p>
            <a:pPr marL="609600" indent="-609600" algn="r" rtl="1" eaLnBrk="1" hangingPunct="1">
              <a:buFontTx/>
              <a:buNone/>
            </a:pPr>
            <a:r>
              <a:rPr lang="he-IL" sz="2600" b="1" smtClean="0"/>
              <a:t>הכנס אותו לטבלה הראשונה 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T</a:t>
            </a:r>
            <a:r>
              <a:rPr lang="en-US" sz="2800" b="1" baseline="-25000" smtClean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he-IL" sz="2600" b="1" smtClean="0"/>
              <a:t>– למקום </a:t>
            </a:r>
            <a:r>
              <a:rPr lang="he-IL" sz="2800" b="1" smtClean="0">
                <a:solidFill>
                  <a:srgbClr val="008000"/>
                </a:solidFill>
                <a:latin typeface="Comic Sans MS" pitchFamily="66" charset="0"/>
              </a:rPr>
              <a:t>[</a:t>
            </a:r>
            <a:r>
              <a:rPr lang="en-US" sz="2400" b="1" smtClean="0">
                <a:solidFill>
                  <a:srgbClr val="008000"/>
                </a:solidFill>
                <a:latin typeface="Comic Sans MS" pitchFamily="66" charset="0"/>
              </a:rPr>
              <a:t>T</a:t>
            </a:r>
            <a:r>
              <a:rPr lang="en-US" sz="2400" b="1" baseline="-25000" smtClean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sz="2400" b="1" smtClean="0">
                <a:solidFill>
                  <a:srgbClr val="008000"/>
                </a:solidFill>
                <a:latin typeface="Comic Sans MS" pitchFamily="66" charset="0"/>
              </a:rPr>
              <a:t>[h</a:t>
            </a:r>
            <a:r>
              <a:rPr lang="en-US" sz="2400" b="1" baseline="-25000" smtClean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sz="2400" b="1" smtClean="0">
                <a:solidFill>
                  <a:srgbClr val="008000"/>
                </a:solidFill>
                <a:latin typeface="Comic Sans MS" pitchFamily="66" charset="0"/>
              </a:rPr>
              <a:t>(x)</a:t>
            </a:r>
            <a:endParaRPr lang="he-IL" sz="2600" b="1" smtClean="0"/>
          </a:p>
          <a:p>
            <a:pPr marL="1009650" lvl="1" indent="-609600" algn="r" rtl="1" eaLnBrk="1" hangingPunct="1">
              <a:buFontTx/>
              <a:buNone/>
            </a:pPr>
            <a:r>
              <a:rPr lang="he-IL" sz="2400" b="1" smtClean="0"/>
              <a:t>אם היה איבר אחר </a:t>
            </a:r>
            <a:r>
              <a:rPr lang="en-US" b="1" smtClean="0">
                <a:solidFill>
                  <a:srgbClr val="008000"/>
                </a:solidFill>
                <a:latin typeface="Comic Sans MS" pitchFamily="66" charset="0"/>
              </a:rPr>
              <a:t>y</a:t>
            </a:r>
            <a:r>
              <a:rPr lang="he-IL" sz="2400" b="1" smtClean="0"/>
              <a:t> במקומו</a:t>
            </a:r>
          </a:p>
          <a:p>
            <a:pPr marL="1009650" lvl="1" indent="-609600" algn="r" rtl="1" eaLnBrk="1" hangingPunct="1">
              <a:buFontTx/>
              <a:buNone/>
            </a:pPr>
            <a:r>
              <a:rPr lang="he-IL" sz="2400" b="1" smtClean="0"/>
              <a:t>הכנס את </a:t>
            </a:r>
            <a:r>
              <a:rPr lang="en-US" b="1" smtClean="0">
                <a:solidFill>
                  <a:srgbClr val="008000"/>
                </a:solidFill>
                <a:latin typeface="Comic Sans MS" pitchFamily="66" charset="0"/>
              </a:rPr>
              <a:t>y</a:t>
            </a:r>
            <a:r>
              <a:rPr lang="he-IL" sz="2400" b="1" smtClean="0"/>
              <a:t> לטבלה השנייה </a:t>
            </a:r>
            <a:r>
              <a:rPr lang="en-US" b="1" smtClean="0">
                <a:solidFill>
                  <a:srgbClr val="008000"/>
                </a:solidFill>
                <a:latin typeface="Comic Sans MS" pitchFamily="66" charset="0"/>
              </a:rPr>
              <a:t>T</a:t>
            </a:r>
            <a:r>
              <a:rPr lang="en-US" b="1" baseline="-25000" smtClean="0">
                <a:solidFill>
                  <a:srgbClr val="008000"/>
                </a:solidFill>
                <a:latin typeface="Comic Sans MS" pitchFamily="66" charset="0"/>
              </a:rPr>
              <a:t>2</a:t>
            </a:r>
            <a:endParaRPr lang="en-US" sz="2400" b="1" smtClean="0"/>
          </a:p>
          <a:p>
            <a:pPr marL="1009650" lvl="1" indent="-609600" algn="r" rtl="1" eaLnBrk="1" hangingPunct="1">
              <a:buFontTx/>
              <a:buNone/>
            </a:pPr>
            <a:r>
              <a:rPr lang="he-IL" sz="2400" b="1" smtClean="0"/>
              <a:t>וכן הלאה</a:t>
            </a:r>
            <a:r>
              <a:rPr lang="en-US" sz="2400" b="1" smtClean="0"/>
              <a:t> </a:t>
            </a:r>
            <a:r>
              <a:rPr lang="he-IL" sz="2400" b="1" smtClean="0"/>
              <a:t>עד שימצא מקום פנוי</a:t>
            </a:r>
            <a:endParaRPr lang="en-US" sz="2400" b="1" smtClean="0"/>
          </a:p>
        </p:txBody>
      </p:sp>
      <p:grpSp>
        <p:nvGrpSpPr>
          <p:cNvPr id="18436" name="Group 72"/>
          <p:cNvGrpSpPr>
            <a:grpSpLocks/>
          </p:cNvGrpSpPr>
          <p:nvPr/>
        </p:nvGrpSpPr>
        <p:grpSpPr bwMode="auto">
          <a:xfrm>
            <a:off x="2979738" y="3714750"/>
            <a:ext cx="449262" cy="3048000"/>
            <a:chOff x="2176" y="2098"/>
            <a:chExt cx="283" cy="1920"/>
          </a:xfrm>
        </p:grpSpPr>
        <p:grpSp>
          <p:nvGrpSpPr>
            <p:cNvPr id="18449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18451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8453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4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5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6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9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2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8450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Candara" pitchFamily="34" charset="0"/>
                </a:rPr>
                <a:t>T</a:t>
              </a:r>
              <a:r>
                <a:rPr lang="en-US" sz="2000" i="1" baseline="-15000">
                  <a:latin typeface="Candara" pitchFamily="34" charset="0"/>
                </a:rPr>
                <a:t>1</a:t>
              </a:r>
            </a:p>
          </p:txBody>
        </p:sp>
      </p:grpSp>
      <p:grpSp>
        <p:nvGrpSpPr>
          <p:cNvPr id="18437" name="Group 84"/>
          <p:cNvGrpSpPr>
            <a:grpSpLocks/>
          </p:cNvGrpSpPr>
          <p:nvPr/>
        </p:nvGrpSpPr>
        <p:grpSpPr bwMode="auto">
          <a:xfrm>
            <a:off x="4376738" y="3714750"/>
            <a:ext cx="449262" cy="3041650"/>
            <a:chOff x="3056" y="2098"/>
            <a:chExt cx="283" cy="1916"/>
          </a:xfrm>
        </p:grpSpPr>
        <p:grpSp>
          <p:nvGrpSpPr>
            <p:cNvPr id="18438" name="Group 85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18440" name="Group 86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8442" name="Rectangle 87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4" name="Rectangle 89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5" name="Rectangle 90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6" name="Rectangle 91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7" name="Rectangle 92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8" name="Rectangle 93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41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8439" name="Text Box 95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Candara" pitchFamily="34" charset="0"/>
                </a:rPr>
                <a:t>T</a:t>
              </a:r>
              <a:r>
                <a:rPr lang="en-US" sz="2000" i="1" baseline="-15000">
                  <a:latin typeface="Candara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546100"/>
          </a:xfrm>
        </p:spPr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אלגוריתם ההכנסה</a:t>
            </a:r>
            <a:endParaRPr lang="en-US" sz="48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635000"/>
            <a:ext cx="8437562" cy="4127500"/>
          </a:xfrm>
        </p:spPr>
        <p:txBody>
          <a:bodyPr/>
          <a:lstStyle/>
          <a:p>
            <a:pPr marL="609600" indent="-609600" algn="r" eaLnBrk="1" hangingPunct="1">
              <a:buFontTx/>
              <a:buNone/>
            </a:pP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he-IL" sz="2800" b="1" smtClean="0"/>
              <a:t>להוסיף איבר </a:t>
            </a:r>
          </a:p>
          <a:p>
            <a:pPr marL="609600" indent="-609600" eaLnBrk="1" hangingPunct="1">
              <a:buFontTx/>
              <a:buNone/>
            </a:pPr>
            <a:endParaRPr lang="en-US" sz="1200" b="1" smtClean="0"/>
          </a:p>
          <a:p>
            <a:pPr marL="609600" indent="-609600" eaLnBrk="1" hangingPunct="1">
              <a:buFontTx/>
              <a:buNone/>
            </a:pPr>
            <a:r>
              <a:rPr lang="en-US" sz="2800" b="1" u="sng" smtClean="0">
                <a:solidFill>
                  <a:srgbClr val="FF0000"/>
                </a:solidFill>
              </a:rPr>
              <a:t>Insert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(x,i)</a:t>
            </a:r>
            <a:r>
              <a:rPr lang="en-US" sz="2800" b="1" smtClean="0"/>
              <a:t>: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1. Put 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en-US" sz="2800" smtClean="0"/>
              <a:t> into location 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h</a:t>
            </a:r>
            <a:r>
              <a:rPr lang="en-US" sz="2800" b="1" baseline="-25000" smtClean="0">
                <a:solidFill>
                  <a:srgbClr val="008000"/>
                </a:solidFill>
                <a:latin typeface="Comic Sans MS" pitchFamily="66" charset="0"/>
              </a:rPr>
              <a:t>i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(x)</a:t>
            </a:r>
            <a:r>
              <a:rPr lang="en-US" sz="2800" i="1" smtClean="0"/>
              <a:t> </a:t>
            </a:r>
            <a:r>
              <a:rPr lang="en-US" sz="2800" smtClean="0"/>
              <a:t>in 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T</a:t>
            </a:r>
            <a:r>
              <a:rPr lang="en-US" sz="2800" b="1" baseline="-25000" smtClean="0">
                <a:solidFill>
                  <a:srgbClr val="008000"/>
                </a:solidFill>
                <a:latin typeface="Comic Sans MS" pitchFamily="66" charset="0"/>
              </a:rPr>
              <a:t>i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2. If 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T</a:t>
            </a:r>
            <a:r>
              <a:rPr lang="en-US" sz="2800" b="1" baseline="-25000" smtClean="0">
                <a:solidFill>
                  <a:srgbClr val="008000"/>
                </a:solidFill>
                <a:latin typeface="Comic Sans MS" pitchFamily="66" charset="0"/>
              </a:rPr>
              <a:t>i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[h</a:t>
            </a:r>
            <a:r>
              <a:rPr lang="en-US" sz="2800" b="1" baseline="-25000" smtClean="0">
                <a:solidFill>
                  <a:srgbClr val="008000"/>
                </a:solidFill>
                <a:latin typeface="Comic Sans MS" pitchFamily="66" charset="0"/>
              </a:rPr>
              <a:t>i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(x)]</a:t>
            </a:r>
            <a:r>
              <a:rPr lang="en-US" sz="2800" smtClean="0">
                <a:latin typeface="Comic Sans MS" pitchFamily="66" charset="0"/>
              </a:rPr>
              <a:t> </a:t>
            </a:r>
            <a:r>
              <a:rPr lang="en-US" sz="2800" smtClean="0"/>
              <a:t>was empty: return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3. If 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T</a:t>
            </a:r>
            <a:r>
              <a:rPr lang="en-US" sz="2800" b="1" baseline="-25000" smtClean="0">
                <a:solidFill>
                  <a:srgbClr val="008000"/>
                </a:solidFill>
                <a:latin typeface="Comic Sans MS" pitchFamily="66" charset="0"/>
              </a:rPr>
              <a:t>i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[h</a:t>
            </a:r>
            <a:r>
              <a:rPr lang="en-US" sz="2800" b="1" baseline="-25000" smtClean="0">
                <a:solidFill>
                  <a:srgbClr val="008000"/>
                </a:solidFill>
                <a:latin typeface="Comic Sans MS" pitchFamily="66" charset="0"/>
              </a:rPr>
              <a:t>i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(x)]</a:t>
            </a:r>
            <a:r>
              <a:rPr lang="en-US" sz="2800" smtClean="0">
                <a:latin typeface="Comic Sans MS" pitchFamily="66" charset="0"/>
              </a:rPr>
              <a:t> </a:t>
            </a:r>
            <a:r>
              <a:rPr lang="en-US" sz="2800" smtClean="0"/>
              <a:t>contained element </a:t>
            </a:r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y</a:t>
            </a:r>
            <a:r>
              <a:rPr lang="en-US" sz="2800" smtClean="0"/>
              <a:t>: do </a:t>
            </a:r>
            <a:r>
              <a:rPr lang="en-US" sz="2800" b="1" smtClean="0">
                <a:solidFill>
                  <a:srgbClr val="FF0000"/>
                </a:solidFill>
              </a:rPr>
              <a:t>Insert</a:t>
            </a:r>
            <a:r>
              <a:rPr lang="en-US" sz="2800" b="1" smtClean="0"/>
              <a:t>(</a:t>
            </a:r>
            <a:r>
              <a:rPr lang="en-US" sz="2800" b="1" i="1" smtClean="0">
                <a:solidFill>
                  <a:srgbClr val="008000"/>
                </a:solidFill>
              </a:rPr>
              <a:t>y</a:t>
            </a:r>
            <a:r>
              <a:rPr lang="en-US" sz="2800" b="1" smtClean="0"/>
              <a:t>, </a:t>
            </a:r>
            <a:r>
              <a:rPr lang="en-US" sz="2800" b="1" i="1" smtClean="0">
                <a:solidFill>
                  <a:srgbClr val="008000"/>
                </a:solidFill>
              </a:rPr>
              <a:t>3–i</a:t>
            </a:r>
            <a:r>
              <a:rPr lang="en-US" sz="2800" b="1" smtClean="0"/>
              <a:t>)</a:t>
            </a:r>
          </a:p>
          <a:p>
            <a:pPr marL="609600" indent="-609600" eaLnBrk="1" hangingPunct="1">
              <a:buFontTx/>
              <a:buNone/>
            </a:pPr>
            <a:endParaRPr lang="en-US" sz="2600" b="1" smtClean="0"/>
          </a:p>
          <a:p>
            <a:pPr marL="609600" indent="-609600" algn="r" rtl="1" eaLnBrk="1" hangingPunct="1">
              <a:buFontTx/>
              <a:buNone/>
            </a:pPr>
            <a:r>
              <a:rPr lang="he-IL" sz="2800" smtClean="0"/>
              <a:t>דוגמה</a:t>
            </a:r>
            <a:r>
              <a:rPr lang="en-US" sz="2600" i="1" smtClean="0"/>
              <a:t>:</a:t>
            </a:r>
            <a:endParaRPr lang="en-US" sz="2600" smtClean="0">
              <a:latin typeface="Lucida Console" pitchFamily="49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979738" y="3714750"/>
            <a:ext cx="449262" cy="3048000"/>
            <a:chOff x="2176" y="2098"/>
            <a:chExt cx="283" cy="1920"/>
          </a:xfrm>
        </p:grpSpPr>
        <p:grpSp>
          <p:nvGrpSpPr>
            <p:cNvPr id="19491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19493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9495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6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7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8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9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0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1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94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9492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Candara" pitchFamily="34" charset="0"/>
                </a:rPr>
                <a:t>T</a:t>
              </a:r>
              <a:r>
                <a:rPr lang="en-US" sz="2000" i="1" baseline="-15000">
                  <a:latin typeface="Candara" pitchFamily="34" charset="0"/>
                </a:rPr>
                <a:t>1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4376738" y="3714750"/>
            <a:ext cx="449262" cy="3041650"/>
            <a:chOff x="3056" y="2098"/>
            <a:chExt cx="283" cy="1916"/>
          </a:xfrm>
        </p:grpSpPr>
        <p:grpSp>
          <p:nvGrpSpPr>
            <p:cNvPr id="19480" name="Group 85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19482" name="Group 86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9484" name="Rectangle 87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5" name="Rectangle 88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Rectangle 89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Rectangle 90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8" name="Rectangle 91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Rectangle 92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0" name="Rectangle 93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83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9481" name="Text Box 95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Candara" pitchFamily="34" charset="0"/>
                </a:rPr>
                <a:t>T</a:t>
              </a:r>
              <a:r>
                <a:rPr lang="en-US" sz="2000" i="1" baseline="-15000">
                  <a:latin typeface="Candara" pitchFamily="34" charset="0"/>
                </a:rPr>
                <a:t>2</a:t>
              </a: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793750" y="4692650"/>
            <a:ext cx="2178050" cy="461963"/>
            <a:chOff x="1208" y="2891"/>
            <a:chExt cx="1372" cy="291"/>
          </a:xfrm>
        </p:grpSpPr>
        <p:sp>
          <p:nvSpPr>
            <p:cNvPr id="19478" name="Text Box 96"/>
            <p:cNvSpPr txBox="1">
              <a:spLocks noChangeArrowheads="1"/>
            </p:cNvSpPr>
            <p:nvPr/>
          </p:nvSpPr>
          <p:spPr bwMode="auto">
            <a:xfrm>
              <a:off x="1208" y="2891"/>
              <a:ext cx="127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  <a:cs typeface="David" pitchFamily="2" charset="-79"/>
                </a:rPr>
                <a:t>h</a:t>
              </a:r>
              <a:r>
                <a:rPr lang="en-US" sz="2400" baseline="-25000">
                  <a:latin typeface="Comic Sans MS" pitchFamily="66" charset="0"/>
                  <a:cs typeface="David" pitchFamily="2" charset="-79"/>
                </a:rPr>
                <a:t>1</a:t>
              </a:r>
              <a:r>
                <a:rPr lang="en-US" sz="2400">
                  <a:latin typeface="Comic Sans MS" pitchFamily="66" charset="0"/>
                  <a:cs typeface="David" pitchFamily="2" charset="-79"/>
                </a:rPr>
                <a:t>(x) = h</a:t>
              </a:r>
              <a:r>
                <a:rPr lang="en-US" sz="2400" baseline="-25000">
                  <a:latin typeface="Comic Sans MS" pitchFamily="66" charset="0"/>
                  <a:cs typeface="David" pitchFamily="2" charset="-79"/>
                </a:rPr>
                <a:t>1</a:t>
              </a:r>
              <a:r>
                <a:rPr lang="en-US" sz="2400">
                  <a:latin typeface="Comic Sans MS" pitchFamily="66" charset="0"/>
                  <a:cs typeface="David" pitchFamily="2" charset="-79"/>
                </a:rPr>
                <a:t>(a)</a:t>
              </a:r>
            </a:p>
          </p:txBody>
        </p:sp>
        <p:sp>
          <p:nvSpPr>
            <p:cNvPr id="19479" name="Line 98"/>
            <p:cNvSpPr>
              <a:spLocks noChangeShapeType="1"/>
            </p:cNvSpPr>
            <p:nvPr/>
          </p:nvSpPr>
          <p:spPr bwMode="auto">
            <a:xfrm>
              <a:off x="2415" y="3053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4821238" y="4175125"/>
            <a:ext cx="2417762" cy="461963"/>
            <a:chOff x="3745" y="2565"/>
            <a:chExt cx="1257" cy="298"/>
          </a:xfrm>
        </p:grpSpPr>
        <p:sp>
          <p:nvSpPr>
            <p:cNvPr id="19476" name="Text Box 97"/>
            <p:cNvSpPr txBox="1">
              <a:spLocks noChangeArrowheads="1"/>
            </p:cNvSpPr>
            <p:nvPr/>
          </p:nvSpPr>
          <p:spPr bwMode="auto">
            <a:xfrm>
              <a:off x="3853" y="2565"/>
              <a:ext cx="1149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  <a:cs typeface="David" pitchFamily="2" charset="-79"/>
                </a:rPr>
                <a:t>h</a:t>
              </a:r>
              <a:r>
                <a:rPr lang="en-US" sz="2400" baseline="-25000">
                  <a:latin typeface="Comic Sans MS" pitchFamily="66" charset="0"/>
                  <a:cs typeface="David" pitchFamily="2" charset="-79"/>
                </a:rPr>
                <a:t>2</a:t>
              </a:r>
              <a:r>
                <a:rPr lang="en-US" sz="2400">
                  <a:latin typeface="Comic Sans MS" pitchFamily="66" charset="0"/>
                  <a:cs typeface="David" pitchFamily="2" charset="-79"/>
                </a:rPr>
                <a:t>(y) = h</a:t>
              </a:r>
              <a:r>
                <a:rPr lang="en-US" sz="2400" baseline="-25000">
                  <a:latin typeface="Comic Sans MS" pitchFamily="66" charset="0"/>
                  <a:cs typeface="David" pitchFamily="2" charset="-79"/>
                </a:rPr>
                <a:t>2</a:t>
              </a:r>
              <a:r>
                <a:rPr lang="en-US" sz="2400">
                  <a:latin typeface="Comic Sans MS" pitchFamily="66" charset="0"/>
                  <a:cs typeface="David" pitchFamily="2" charset="-79"/>
                </a:rPr>
                <a:t>(a)</a:t>
              </a:r>
            </a:p>
          </p:txBody>
        </p:sp>
        <p:sp>
          <p:nvSpPr>
            <p:cNvPr id="19477" name="Line 99"/>
            <p:cNvSpPr>
              <a:spLocks noChangeShapeType="1"/>
            </p:cNvSpPr>
            <p:nvPr/>
          </p:nvSpPr>
          <p:spPr bwMode="auto">
            <a:xfrm flipH="1">
              <a:off x="3745" y="2715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84" name="Text Box 100"/>
          <p:cNvSpPr txBox="1">
            <a:spLocks noChangeArrowheads="1"/>
          </p:cNvSpPr>
          <p:nvPr/>
        </p:nvSpPr>
        <p:spPr bwMode="auto">
          <a:xfrm>
            <a:off x="3722688" y="5168900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5685" name="Text Box 101"/>
          <p:cNvSpPr txBox="1">
            <a:spLocks noChangeArrowheads="1"/>
          </p:cNvSpPr>
          <p:nvPr/>
        </p:nvSpPr>
        <p:spPr bwMode="auto">
          <a:xfrm>
            <a:off x="3000375" y="4697413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5686" name="Text Box 102"/>
          <p:cNvSpPr txBox="1">
            <a:spLocks noChangeArrowheads="1"/>
          </p:cNvSpPr>
          <p:nvPr/>
        </p:nvSpPr>
        <p:spPr bwMode="auto">
          <a:xfrm>
            <a:off x="3014663" y="4146550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5687" name="Text Box 103"/>
          <p:cNvSpPr txBox="1">
            <a:spLocks noChangeArrowheads="1"/>
          </p:cNvSpPr>
          <p:nvPr/>
        </p:nvSpPr>
        <p:spPr bwMode="auto">
          <a:xfrm>
            <a:off x="3009900" y="3608388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5688" name="Text Box 104"/>
          <p:cNvSpPr txBox="1">
            <a:spLocks noChangeArrowheads="1"/>
          </p:cNvSpPr>
          <p:nvPr/>
        </p:nvSpPr>
        <p:spPr bwMode="auto">
          <a:xfrm>
            <a:off x="4410075" y="442912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5689" name="Text Box 105"/>
          <p:cNvSpPr txBox="1">
            <a:spLocks noChangeArrowheads="1"/>
          </p:cNvSpPr>
          <p:nvPr/>
        </p:nvSpPr>
        <p:spPr bwMode="auto">
          <a:xfrm>
            <a:off x="4410075" y="3878263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95690" name="Text Box 106"/>
          <p:cNvSpPr txBox="1">
            <a:spLocks noChangeArrowheads="1"/>
          </p:cNvSpPr>
          <p:nvPr/>
        </p:nvSpPr>
        <p:spPr bwMode="auto">
          <a:xfrm>
            <a:off x="4410075" y="4121150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5691" name="Text Box 107"/>
          <p:cNvSpPr txBox="1">
            <a:spLocks noChangeArrowheads="1"/>
          </p:cNvSpPr>
          <p:nvPr/>
        </p:nvSpPr>
        <p:spPr bwMode="auto">
          <a:xfrm>
            <a:off x="4413250" y="6008688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95692" name="Text Box 108"/>
          <p:cNvSpPr txBox="1">
            <a:spLocks noChangeArrowheads="1"/>
          </p:cNvSpPr>
          <p:nvPr/>
        </p:nvSpPr>
        <p:spPr bwMode="auto">
          <a:xfrm>
            <a:off x="3014663" y="4425950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1878013" y="6048375"/>
            <a:ext cx="1114425" cy="457200"/>
            <a:chOff x="1891" y="3745"/>
            <a:chExt cx="702" cy="288"/>
          </a:xfrm>
        </p:grpSpPr>
        <p:sp>
          <p:nvSpPr>
            <p:cNvPr id="19474" name="Text Box 116"/>
            <p:cNvSpPr txBox="1">
              <a:spLocks noChangeArrowheads="1"/>
            </p:cNvSpPr>
            <p:nvPr/>
          </p:nvSpPr>
          <p:spPr bwMode="auto">
            <a:xfrm>
              <a:off x="1891" y="3745"/>
              <a:ext cx="60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latin typeface="Book Antiqua" pitchFamily="18" charset="0"/>
                  <a:cs typeface="David" pitchFamily="2" charset="-79"/>
                </a:rPr>
                <a:t>h</a:t>
              </a:r>
              <a:r>
                <a:rPr lang="en-US" sz="2400" i="1" baseline="-25000">
                  <a:latin typeface="Book Antiqua" pitchFamily="18" charset="0"/>
                  <a:cs typeface="David" pitchFamily="2" charset="-79"/>
                </a:rPr>
                <a:t>1</a:t>
              </a:r>
              <a:r>
                <a:rPr lang="en-US" sz="2400" i="1">
                  <a:latin typeface="Book Antiqua" pitchFamily="18" charset="0"/>
                  <a:cs typeface="David" pitchFamily="2" charset="-79"/>
                </a:rPr>
                <a:t>(y)</a:t>
              </a:r>
            </a:p>
          </p:txBody>
        </p:sp>
        <p:sp>
          <p:nvSpPr>
            <p:cNvPr id="19475" name="Line 117"/>
            <p:cNvSpPr>
              <a:spLocks noChangeShapeType="1"/>
            </p:cNvSpPr>
            <p:nvPr/>
          </p:nvSpPr>
          <p:spPr bwMode="auto">
            <a:xfrm>
              <a:off x="2428" y="3907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78 -0.06543 " pathEditMode="relative" ptsTypes="AA">
                                      <p:cBhvr>
                                        <p:cTn id="77" dur="10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7483 -0.0372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3727 L 0.15139 -0.0784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21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979 -0.06775 " pathEditMode="relative" ptsTypes="AA">
                                      <p:cBhvr>
                                        <p:cTn id="89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6782 L -0.15382 0.2754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172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4" grpId="0"/>
      <p:bldP spid="195684" grpId="1"/>
      <p:bldP spid="195685" grpId="0"/>
      <p:bldP spid="195685" grpId="1"/>
      <p:bldP spid="195685" grpId="2"/>
      <p:bldP spid="195686" grpId="0"/>
      <p:bldP spid="195687" grpId="0"/>
      <p:bldP spid="195688" grpId="0"/>
      <p:bldP spid="195689" grpId="0"/>
      <p:bldP spid="195690" grpId="0"/>
      <p:bldP spid="195690" grpId="1"/>
      <p:bldP spid="195690" grpId="2"/>
      <p:bldP spid="195691" grpId="0"/>
      <p:bldP spid="1956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ular Callout 69"/>
          <p:cNvSpPr>
            <a:spLocks noChangeArrowheads="1"/>
          </p:cNvSpPr>
          <p:nvPr/>
        </p:nvSpPr>
        <p:spPr bwMode="auto">
          <a:xfrm>
            <a:off x="177800" y="5683250"/>
            <a:ext cx="2387600" cy="971550"/>
          </a:xfrm>
          <a:prstGeom prst="wedgeRoundRectCallout">
            <a:avLst>
              <a:gd name="adj1" fmla="val 19537"/>
              <a:gd name="adj2" fmla="val -63935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3399"/>
              </a:solidFill>
              <a:latin typeface="Candara" pitchFamily="34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43CF5F3B-7C67-4682-A04A-D84C6CA5B0E6}" type="slidenum">
              <a:rPr lang="he-IL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762000"/>
          </a:xfrm>
        </p:spPr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גרף הקוקייה</a:t>
            </a:r>
            <a:endParaRPr lang="en-US" sz="48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450" y="850900"/>
            <a:ext cx="5207000" cy="1117600"/>
          </a:xfrm>
        </p:spPr>
        <p:txBody>
          <a:bodyPr/>
          <a:lstStyle/>
          <a:p>
            <a:pPr algn="r" rtl="1" eaLnBrk="1" hangingPunct="1"/>
            <a:r>
              <a:rPr lang="he-IL" sz="2600" dirty="0" smtClean="0"/>
              <a:t>קבוצה </a:t>
            </a:r>
            <a:r>
              <a:rPr lang="en-US" sz="2600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600" dirty="0" smtClean="0">
                <a:latin typeface="Comic Sans MS" pitchFamily="66" charset="0"/>
              </a:rPr>
              <a:t> ⊂ U</a:t>
            </a:r>
            <a:r>
              <a:rPr lang="he-IL" sz="2600" dirty="0" smtClean="0">
                <a:latin typeface="Comic Sans MS" pitchFamily="66" charset="0"/>
              </a:rPr>
              <a:t> </a:t>
            </a:r>
            <a:r>
              <a:rPr lang="he-IL" sz="2600" dirty="0" smtClean="0"/>
              <a:t>המכילה 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en-US" sz="2600" dirty="0" smtClean="0"/>
              <a:t> </a:t>
            </a:r>
            <a:r>
              <a:rPr lang="he-IL" sz="2600" dirty="0" smtClean="0"/>
              <a:t>איברים</a:t>
            </a:r>
            <a:endParaRPr lang="en-US" sz="2600" dirty="0" smtClean="0"/>
          </a:p>
          <a:p>
            <a:pPr algn="r" rtl="1" eaLnBrk="1" hangingPunct="1">
              <a:buClr>
                <a:schemeClr val="tx1"/>
              </a:buClr>
            </a:pPr>
            <a:r>
              <a:rPr lang="he-IL" sz="2600" dirty="0" smtClean="0"/>
              <a:t>פונקציות 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h</a:t>
            </a:r>
            <a:r>
              <a:rPr lang="en-US" sz="2600" baseline="-15000" dirty="0" smtClean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,h</a:t>
            </a:r>
            <a:r>
              <a:rPr lang="en-US" sz="2600" baseline="-15000" dirty="0" smtClean="0">
                <a:solidFill>
                  <a:srgbClr val="008000"/>
                </a:solidFill>
                <a:latin typeface="Comic Sans MS" pitchFamily="66" charset="0"/>
              </a:rPr>
              <a:t>2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 : </a:t>
            </a:r>
            <a:r>
              <a:rPr lang="en-US" sz="2600" b="1" dirty="0" smtClean="0">
                <a:solidFill>
                  <a:srgbClr val="008000"/>
                </a:solidFill>
                <a:latin typeface="Comic Sans MS" pitchFamily="66" charset="0"/>
              </a:rPr>
              <a:t>U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  <a:sym typeface="Wingdings 3" pitchFamily="18" charset="2"/>
              </a:rPr>
              <a:t>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 {0,...,r-1}</a:t>
            </a:r>
            <a:r>
              <a:rPr lang="he-IL" sz="26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sz="2600" dirty="0" smtClean="0">
              <a:latin typeface="Comic Sans MS" pitchFamily="66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260600" y="3548063"/>
            <a:ext cx="6883400" cy="2303462"/>
            <a:chOff x="1563" y="2636"/>
            <a:chExt cx="3795" cy="1241"/>
          </a:xfrm>
        </p:grpSpPr>
        <p:sp>
          <p:nvSpPr>
            <p:cNvPr id="20544" name="Rectangle 69"/>
            <p:cNvSpPr>
              <a:spLocks noChangeArrowheads="1"/>
            </p:cNvSpPr>
            <p:nvPr/>
          </p:nvSpPr>
          <p:spPr bwMode="auto">
            <a:xfrm>
              <a:off x="1563" y="2636"/>
              <a:ext cx="3672" cy="1241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Text Box 43"/>
            <p:cNvSpPr txBox="1">
              <a:spLocks noChangeArrowheads="1"/>
            </p:cNvSpPr>
            <p:nvPr/>
          </p:nvSpPr>
          <p:spPr bwMode="auto">
            <a:xfrm>
              <a:off x="1563" y="2663"/>
              <a:ext cx="3783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600">
                  <a:latin typeface="Candara" pitchFamily="34" charset="0"/>
                </a:rPr>
                <a:t> מאוחסנת כהלכה </a:t>
              </a:r>
              <a:r>
                <a:rPr lang="he-IL" sz="2600" i="1">
                  <a:solidFill>
                    <a:srgbClr val="008000"/>
                  </a:solidFill>
                  <a:latin typeface="Candara" pitchFamily="34" charset="0"/>
                </a:rPr>
                <a:t> </a:t>
              </a:r>
              <a:r>
                <a:rPr lang="en-US" sz="2600" b="1" i="1">
                  <a:solidFill>
                    <a:srgbClr val="C00000"/>
                  </a:solidFill>
                  <a:latin typeface="Candara" pitchFamily="34" charset="0"/>
                </a:rPr>
                <a:t>S</a:t>
              </a:r>
              <a:r>
                <a:rPr lang="he-IL" sz="2400"/>
                <a:t> הקבוצה </a:t>
              </a:r>
              <a:endParaRPr lang="en-US" sz="2400">
                <a:latin typeface="Arial Narrow" pitchFamily="34" charset="0"/>
              </a:endParaRPr>
            </a:p>
          </p:txBody>
        </p:sp>
        <p:sp>
          <p:nvSpPr>
            <p:cNvPr id="20546" name="Text Box 44"/>
            <p:cNvSpPr txBox="1">
              <a:spLocks noChangeArrowheads="1"/>
            </p:cNvSpPr>
            <p:nvPr/>
          </p:nvSpPr>
          <p:spPr bwMode="auto">
            <a:xfrm>
              <a:off x="1575" y="3303"/>
              <a:ext cx="3783" cy="4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600">
                  <a:latin typeface="Candara" pitchFamily="34" charset="0"/>
                </a:rPr>
                <a:t>כל רכב קשירות בגרף הקוקייה מכיל לכל היותר  מעגל  אחד</a:t>
              </a:r>
              <a:endParaRPr lang="en-US" sz="2600">
                <a:latin typeface="Candara" pitchFamily="34" charset="0"/>
              </a:endParaRPr>
            </a:p>
          </p:txBody>
        </p:sp>
        <p:sp>
          <p:nvSpPr>
            <p:cNvPr id="20547" name="AutoShape 45"/>
            <p:cNvSpPr>
              <a:spLocks noChangeArrowheads="1"/>
            </p:cNvSpPr>
            <p:nvPr/>
          </p:nvSpPr>
          <p:spPr bwMode="auto">
            <a:xfrm>
              <a:off x="3268" y="3016"/>
              <a:ext cx="269" cy="280"/>
            </a:xfrm>
            <a:prstGeom prst="upDownArrow">
              <a:avLst>
                <a:gd name="adj1" fmla="val 50000"/>
                <a:gd name="adj2" fmla="val 20818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1593850" y="2051050"/>
            <a:ext cx="6578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r>
              <a:rPr lang="he-IL" sz="2800" dirty="0">
                <a:latin typeface="Candara" pitchFamily="34" charset="0"/>
              </a:rPr>
              <a:t>גרף דו-צדדי עם 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|L|=|R|=r</a:t>
            </a:r>
          </a:p>
          <a:p>
            <a:pPr marL="342900" indent="-342900" algn="r" rtl="1">
              <a:spcBef>
                <a:spcPct val="20000"/>
              </a:spcBef>
            </a:pPr>
            <a:r>
              <a:rPr lang="he-IL" sz="2800" b="1" dirty="0">
                <a:latin typeface="Candara" pitchFamily="34" charset="0"/>
              </a:rPr>
              <a:t>קשת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(h</a:t>
            </a:r>
            <a:r>
              <a:rPr lang="en-US" sz="2800" baseline="-1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(x), h</a:t>
            </a:r>
            <a:r>
              <a:rPr lang="en-US" sz="2800" baseline="-15000" dirty="0">
                <a:solidFill>
                  <a:srgbClr val="008000"/>
                </a:solidFill>
                <a:latin typeface="Comic Sans MS" pitchFamily="66" charset="0"/>
              </a:rPr>
              <a:t>2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(x)) </a:t>
            </a:r>
            <a:r>
              <a:rPr lang="he-IL" sz="28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he-IL" sz="2800" dirty="0">
                <a:latin typeface="Candara" pitchFamily="34" charset="0"/>
              </a:rPr>
              <a:t>עבור כל איבר 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en-US" sz="3200" i="1" dirty="0" err="1">
                <a:solidFill>
                  <a:srgbClr val="008000"/>
                </a:solidFill>
                <a:latin typeface="Candara" pitchFamily="34" charset="0"/>
              </a:rPr>
              <a:t>x</a:t>
            </a:r>
            <a:r>
              <a:rPr lang="en-US" sz="3200" dirty="0" err="1">
                <a:solidFill>
                  <a:srgbClr val="008000"/>
                </a:solidFill>
                <a:latin typeface="SimSun"/>
                <a:ea typeface="SimSun"/>
                <a:cs typeface="SimSun"/>
                <a:sym typeface="Wingdings 3" pitchFamily="18" charset="2"/>
              </a:rPr>
              <a:t>∈</a:t>
            </a:r>
            <a:r>
              <a:rPr lang="en-US" sz="3200" i="1" dirty="0" err="1">
                <a:solidFill>
                  <a:srgbClr val="C00000"/>
                </a:solidFill>
                <a:latin typeface="Candara" pitchFamily="34" charset="0"/>
              </a:rPr>
              <a:t>S</a:t>
            </a:r>
            <a:r>
              <a:rPr lang="he-IL" sz="2800" i="1" dirty="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he-IL" sz="2600" dirty="0">
                <a:latin typeface="Candara" pitchFamily="34" charset="0"/>
              </a:rPr>
              <a:t> </a:t>
            </a:r>
            <a:endParaRPr lang="en-US" sz="2600" dirty="0">
              <a:latin typeface="Candara" pitchFamily="34" charset="0"/>
            </a:endParaRP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52588" y="1765300"/>
            <a:ext cx="457200" cy="3743325"/>
            <a:chOff x="3355" y="863"/>
            <a:chExt cx="288" cy="2358"/>
          </a:xfrm>
        </p:grpSpPr>
        <p:sp>
          <p:nvSpPr>
            <p:cNvPr id="20529" name="Oval 75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Oval 76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Oval 77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Oval 78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Oval 79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80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Oval 81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Oval 82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Oval 83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Oval 84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Oval 85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Oval 86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Oval 87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Oval 88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Oval 89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57213" y="1765300"/>
            <a:ext cx="457200" cy="3743325"/>
            <a:chOff x="3355" y="863"/>
            <a:chExt cx="288" cy="2358"/>
          </a:xfrm>
        </p:grpSpPr>
        <p:sp>
          <p:nvSpPr>
            <p:cNvPr id="20514" name="Oval 91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92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93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94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95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Oval 96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Oval 97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98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99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Oval 100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Oval 101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102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103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Oval 104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Oval 105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82" name="Oval 106"/>
          <p:cNvSpPr>
            <a:spLocks noChangeAspect="1" noChangeArrowheads="1"/>
          </p:cNvSpPr>
          <p:nvPr/>
        </p:nvSpPr>
        <p:spPr bwMode="auto">
          <a:xfrm>
            <a:off x="728663" y="4156075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3" name="Oval 107"/>
          <p:cNvSpPr>
            <a:spLocks noChangeAspect="1" noChangeArrowheads="1"/>
          </p:cNvSpPr>
          <p:nvPr/>
        </p:nvSpPr>
        <p:spPr bwMode="auto">
          <a:xfrm>
            <a:off x="728663" y="345598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4" name="Oval 108"/>
          <p:cNvSpPr>
            <a:spLocks noChangeAspect="1" noChangeArrowheads="1"/>
          </p:cNvSpPr>
          <p:nvPr/>
        </p:nvSpPr>
        <p:spPr bwMode="auto">
          <a:xfrm>
            <a:off x="728663" y="298450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5" name="Oval 109"/>
          <p:cNvSpPr>
            <a:spLocks noChangeAspect="1" noChangeArrowheads="1"/>
          </p:cNvSpPr>
          <p:nvPr/>
        </p:nvSpPr>
        <p:spPr bwMode="auto">
          <a:xfrm>
            <a:off x="728663" y="509428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6" name="Oval 110"/>
          <p:cNvSpPr>
            <a:spLocks noChangeAspect="1" noChangeArrowheads="1"/>
          </p:cNvSpPr>
          <p:nvPr/>
        </p:nvSpPr>
        <p:spPr bwMode="auto">
          <a:xfrm>
            <a:off x="723900" y="2284413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7" name="Oval 111"/>
          <p:cNvSpPr>
            <a:spLocks noChangeAspect="1" noChangeArrowheads="1"/>
          </p:cNvSpPr>
          <p:nvPr/>
        </p:nvSpPr>
        <p:spPr bwMode="auto">
          <a:xfrm>
            <a:off x="1819275" y="275113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8" name="Oval 112"/>
          <p:cNvSpPr>
            <a:spLocks noChangeAspect="1" noChangeArrowheads="1"/>
          </p:cNvSpPr>
          <p:nvPr/>
        </p:nvSpPr>
        <p:spPr bwMode="auto">
          <a:xfrm>
            <a:off x="1819275" y="368935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9" name="Oval 113"/>
          <p:cNvSpPr>
            <a:spLocks noChangeAspect="1" noChangeArrowheads="1"/>
          </p:cNvSpPr>
          <p:nvPr/>
        </p:nvSpPr>
        <p:spPr bwMode="auto">
          <a:xfrm>
            <a:off x="1819275" y="439420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0" name="Oval 114"/>
          <p:cNvSpPr>
            <a:spLocks noChangeAspect="1" noChangeArrowheads="1"/>
          </p:cNvSpPr>
          <p:nvPr/>
        </p:nvSpPr>
        <p:spPr bwMode="auto">
          <a:xfrm>
            <a:off x="1824038" y="4627563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1" name="Line 115"/>
          <p:cNvSpPr>
            <a:spLocks noChangeShapeType="1"/>
          </p:cNvSpPr>
          <p:nvPr/>
        </p:nvSpPr>
        <p:spPr bwMode="auto">
          <a:xfrm flipV="1">
            <a:off x="773113" y="2114550"/>
            <a:ext cx="107315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Line 116"/>
          <p:cNvSpPr>
            <a:spLocks noChangeShapeType="1"/>
          </p:cNvSpPr>
          <p:nvPr/>
        </p:nvSpPr>
        <p:spPr bwMode="auto">
          <a:xfrm flipH="1" flipV="1">
            <a:off x="823913" y="2578100"/>
            <a:ext cx="104140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Line 117"/>
          <p:cNvSpPr>
            <a:spLocks noChangeShapeType="1"/>
          </p:cNvSpPr>
          <p:nvPr/>
        </p:nvSpPr>
        <p:spPr bwMode="auto">
          <a:xfrm flipV="1">
            <a:off x="811213" y="2800350"/>
            <a:ext cx="1054100" cy="228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Line 118"/>
          <p:cNvSpPr>
            <a:spLocks noChangeShapeType="1"/>
          </p:cNvSpPr>
          <p:nvPr/>
        </p:nvSpPr>
        <p:spPr bwMode="auto">
          <a:xfrm>
            <a:off x="792163" y="3511550"/>
            <a:ext cx="1054100" cy="1619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 flipH="1">
            <a:off x="773113" y="3746500"/>
            <a:ext cx="1085850" cy="4635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Line 120"/>
          <p:cNvSpPr>
            <a:spLocks noChangeShapeType="1"/>
          </p:cNvSpPr>
          <p:nvPr/>
        </p:nvSpPr>
        <p:spPr bwMode="auto">
          <a:xfrm flipV="1">
            <a:off x="804863" y="3987800"/>
            <a:ext cx="1028700" cy="234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 flipV="1">
            <a:off x="817563" y="4451350"/>
            <a:ext cx="102870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 flipH="1" flipV="1">
            <a:off x="823913" y="4667250"/>
            <a:ext cx="1041400" cy="19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V="1">
            <a:off x="785813" y="4686300"/>
            <a:ext cx="1092200" cy="457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 flipV="1">
            <a:off x="754063" y="4464050"/>
            <a:ext cx="1120775" cy="676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5"/>
          <p:cNvSpPr>
            <a:spLocks noChangeAspect="1" noChangeArrowheads="1"/>
          </p:cNvSpPr>
          <p:nvPr/>
        </p:nvSpPr>
        <p:spPr bwMode="auto">
          <a:xfrm>
            <a:off x="728663" y="462280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0" name="Rectangle 134"/>
          <p:cNvSpPr>
            <a:spLocks noChangeArrowheads="1"/>
          </p:cNvSpPr>
          <p:nvPr/>
        </p:nvSpPr>
        <p:spPr bwMode="auto">
          <a:xfrm>
            <a:off x="7758113" y="2997200"/>
            <a:ext cx="1303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e-IL" sz="2800" b="1">
                <a:solidFill>
                  <a:srgbClr val="FF0000"/>
                </a:solidFill>
                <a:latin typeface="Candara" pitchFamily="34" charset="0"/>
              </a:rPr>
              <a:t>טענה</a:t>
            </a:r>
            <a:endParaRPr lang="en-US" sz="2800" b="1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27111" name="AutoShape 135"/>
          <p:cNvSpPr>
            <a:spLocks noChangeArrowheads="1"/>
          </p:cNvSpPr>
          <p:nvPr/>
        </p:nvSpPr>
        <p:spPr bwMode="auto">
          <a:xfrm>
            <a:off x="985838" y="0"/>
            <a:ext cx="2017712" cy="1657350"/>
          </a:xfrm>
          <a:prstGeom prst="cloudCallout">
            <a:avLst>
              <a:gd name="adj1" fmla="val 92394"/>
              <a:gd name="adj2" fmla="val 167079"/>
            </a:avLst>
          </a:prstGeom>
          <a:gradFill rotWithShape="1">
            <a:gsLst>
              <a:gs pos="0">
                <a:srgbClr val="5E7676">
                  <a:alpha val="70000"/>
                </a:srgbClr>
              </a:gs>
              <a:gs pos="100000">
                <a:srgbClr val="CCFFFF"/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r"/>
            <a:r>
              <a:rPr lang="he-IL" sz="2000" b="1">
                <a:solidFill>
                  <a:srgbClr val="003399"/>
                </a:solidFill>
                <a:latin typeface="Candara" pitchFamily="34" charset="0"/>
              </a:rPr>
              <a:t>אלגוריתם ההכנסה משיג זאת</a:t>
            </a:r>
            <a:endParaRPr lang="en-US" sz="2000" b="1">
              <a:solidFill>
                <a:srgbClr val="003399"/>
              </a:solidFill>
              <a:latin typeface="Candara" pitchFamily="34" charset="0"/>
            </a:endParaRPr>
          </a:p>
        </p:txBody>
      </p:sp>
      <p:sp>
        <p:nvSpPr>
          <p:cNvPr id="69" name="Rounded Rectangular Callout 68"/>
          <p:cNvSpPr>
            <a:spLocks noChangeArrowheads="1"/>
          </p:cNvSpPr>
          <p:nvPr/>
        </p:nvSpPr>
        <p:spPr bwMode="auto">
          <a:xfrm>
            <a:off x="188913" y="5675313"/>
            <a:ext cx="2687637" cy="971550"/>
          </a:xfrm>
          <a:prstGeom prst="wedgeRoundRectCallout">
            <a:avLst>
              <a:gd name="adj1" fmla="val -26713"/>
              <a:gd name="adj2" fmla="val -62787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e-IL" sz="2000" b="1">
                <a:solidFill>
                  <a:srgbClr val="003399"/>
                </a:solidFill>
                <a:latin typeface="Candara" pitchFamily="34" charset="0"/>
              </a:rPr>
              <a:t>צמתים: מקומות בזיכרון </a:t>
            </a:r>
            <a:endParaRPr lang="en-US" sz="2000" b="1">
              <a:solidFill>
                <a:srgbClr val="003399"/>
              </a:solidFill>
              <a:latin typeface="Candara" pitchFamily="34" charset="0"/>
            </a:endParaRPr>
          </a:p>
        </p:txBody>
      </p:sp>
      <p:sp>
        <p:nvSpPr>
          <p:cNvPr id="67" name="Rectangle 134"/>
          <p:cNvSpPr>
            <a:spLocks noChangeArrowheads="1"/>
          </p:cNvSpPr>
          <p:nvPr/>
        </p:nvSpPr>
        <p:spPr bwMode="auto">
          <a:xfrm>
            <a:off x="7416800" y="1695450"/>
            <a:ext cx="1436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e-IL" sz="2800" b="1">
                <a:solidFill>
                  <a:srgbClr val="FF0000"/>
                </a:solidFill>
                <a:latin typeface="Candara" pitchFamily="34" charset="0"/>
              </a:rPr>
              <a:t>מגדירים</a:t>
            </a:r>
            <a:endParaRPr lang="en-US" sz="2800" b="1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2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2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2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2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2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2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2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27082" grpId="0" animBg="1"/>
      <p:bldP spid="127083" grpId="0" animBg="1"/>
      <p:bldP spid="127084" grpId="0" animBg="1"/>
      <p:bldP spid="127085" grpId="0" animBg="1"/>
      <p:bldP spid="127086" grpId="0" animBg="1"/>
      <p:bldP spid="127087" grpId="0" animBg="1"/>
      <p:bldP spid="127088" grpId="0" animBg="1"/>
      <p:bldP spid="127089" grpId="0" animBg="1"/>
      <p:bldP spid="127090" grpId="0" animBg="1"/>
      <p:bldP spid="127091" grpId="0" animBg="1"/>
      <p:bldP spid="127092" grpId="0" animBg="1"/>
      <p:bldP spid="127093" grpId="0" animBg="1"/>
      <p:bldP spid="127094" grpId="0" animBg="1"/>
      <p:bldP spid="127095" grpId="0" animBg="1"/>
      <p:bldP spid="127096" grpId="0" animBg="1"/>
      <p:bldP spid="127097" grpId="0" animBg="1"/>
      <p:bldP spid="127098" grpId="0" animBg="1"/>
      <p:bldP spid="127099" grpId="0" animBg="1"/>
      <p:bldP spid="127100" grpId="0" animBg="1"/>
      <p:bldP spid="127101" grpId="0" animBg="1"/>
      <p:bldP spid="127111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2CAC69-C2DF-49A6-A0AD-2613FF27A81F}" type="slidenum">
              <a:rPr lang="he-IL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גרף הקוקייה: רכיב שהוא עץ</a:t>
            </a:r>
            <a:endParaRPr lang="en-US" sz="16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21508" name="Text Box 69"/>
          <p:cNvSpPr txBox="1">
            <a:spLocks noChangeArrowheads="1"/>
          </p:cNvSpPr>
          <p:nvPr/>
        </p:nvSpPr>
        <p:spPr bwMode="auto">
          <a:xfrm>
            <a:off x="239713" y="908050"/>
            <a:ext cx="8247062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400">
                <a:latin typeface="Arial Narrow" pitchFamily="34" charset="0"/>
              </a:rPr>
              <a:t>נניח כי הקבוצה </a:t>
            </a:r>
            <a:r>
              <a:rPr lang="en-US" sz="2400">
                <a:solidFill>
                  <a:schemeClr val="hlink"/>
                </a:solidFill>
                <a:latin typeface="Comic Sans MS" pitchFamily="66" charset="0"/>
              </a:rPr>
              <a:t>S</a:t>
            </a:r>
            <a:r>
              <a:rPr lang="he-IL" sz="2400">
                <a:latin typeface="Arial Narrow" pitchFamily="34" charset="0"/>
              </a:rPr>
              <a:t> והפונקציות </a:t>
            </a:r>
            <a:r>
              <a:rPr lang="en-US" sz="2400">
                <a:solidFill>
                  <a:schemeClr val="hlink"/>
                </a:solidFill>
                <a:latin typeface="Comic Sans MS" pitchFamily="66" charset="0"/>
              </a:rPr>
              <a:t> h</a:t>
            </a:r>
            <a:r>
              <a:rPr lang="en-US" sz="2400" baseline="-25000">
                <a:solidFill>
                  <a:schemeClr val="hlink"/>
                </a:solidFill>
                <a:latin typeface="Comic Sans MS" pitchFamily="66" charset="0"/>
              </a:rPr>
              <a:t>1</a:t>
            </a:r>
            <a:r>
              <a:rPr lang="en-US" sz="2400">
                <a:latin typeface="Arial Narrow" pitchFamily="34" charset="0"/>
              </a:rPr>
              <a:t> </a:t>
            </a:r>
            <a:r>
              <a:rPr lang="he-IL" sz="2400">
                <a:latin typeface="Arial Narrow" pitchFamily="34" charset="0"/>
              </a:rPr>
              <a:t>ו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he-IL" sz="2400">
                <a:latin typeface="Arial Narrow" pitchFamily="34" charset="0"/>
              </a:rPr>
              <a:t> מגדירות גרף </a:t>
            </a:r>
            <a:r>
              <a:rPr lang="he-IL" sz="2400" b="1">
                <a:latin typeface="Arial Narrow" pitchFamily="34" charset="0"/>
              </a:rPr>
              <a:t>ללא</a:t>
            </a:r>
            <a:r>
              <a:rPr lang="he-IL" sz="2400">
                <a:latin typeface="Arial Narrow" pitchFamily="34" charset="0"/>
              </a:rPr>
              <a:t> רכיב קשירות עם </a:t>
            </a:r>
            <a:r>
              <a:rPr lang="he-IL" sz="2400" b="1">
                <a:latin typeface="Arial Narrow" pitchFamily="34" charset="0"/>
              </a:rPr>
              <a:t>יותר</a:t>
            </a:r>
            <a:r>
              <a:rPr lang="he-IL" sz="2400">
                <a:latin typeface="Arial Narrow" pitchFamily="34" charset="0"/>
              </a:rPr>
              <a:t> ממעגל אחד </a:t>
            </a:r>
            <a:endParaRPr lang="en-US" sz="2400">
              <a:latin typeface="Arial Narrow" pitchFamily="34" charset="0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he-IL" sz="2200">
                <a:latin typeface="Arial Narrow" pitchFamily="34" charset="0"/>
              </a:rPr>
              <a:t>נסתכל ברכיב </a:t>
            </a:r>
            <a:r>
              <a:rPr lang="he-IL" sz="2200" b="1">
                <a:latin typeface="Arial Narrow" pitchFamily="34" charset="0"/>
              </a:rPr>
              <a:t>שמהווה עץ</a:t>
            </a:r>
            <a:endParaRPr lang="en-US" sz="2200" b="1">
              <a:solidFill>
                <a:schemeClr val="hlink"/>
              </a:solidFill>
              <a:latin typeface="cmsy10" pitchFamily="34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392988" y="2633663"/>
            <a:ext cx="811212" cy="3465512"/>
          </a:xfrm>
          <a:prstGeom prst="ellipse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7708900" y="3341688"/>
            <a:ext cx="180975" cy="1793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7708900" y="3836988"/>
            <a:ext cx="180975" cy="1793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7708900" y="4330700"/>
            <a:ext cx="180975" cy="1793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7708900" y="4826000"/>
            <a:ext cx="180975" cy="1793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7708900" y="5302250"/>
            <a:ext cx="180975" cy="1793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5683250" y="2628900"/>
            <a:ext cx="811213" cy="3465513"/>
          </a:xfrm>
          <a:prstGeom prst="ellipse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5999163" y="3336925"/>
            <a:ext cx="180975" cy="1793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5999163" y="3832225"/>
            <a:ext cx="180975" cy="1793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5999163" y="4325938"/>
            <a:ext cx="180975" cy="1793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5999163" y="4821238"/>
            <a:ext cx="180975" cy="1793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5999163" y="5297488"/>
            <a:ext cx="180975" cy="1793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40" name="AutoShape 47"/>
          <p:cNvCxnSpPr>
            <a:cxnSpLocks noChangeShapeType="1"/>
            <a:stCxn id="36" idx="6"/>
            <a:endCxn id="31" idx="2"/>
          </p:cNvCxnSpPr>
          <p:nvPr/>
        </p:nvCxnSpPr>
        <p:spPr bwMode="auto">
          <a:xfrm>
            <a:off x="6180138" y="3922713"/>
            <a:ext cx="1528762" cy="498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52"/>
          <p:cNvCxnSpPr>
            <a:cxnSpLocks noChangeShapeType="1"/>
            <a:stCxn id="36" idx="6"/>
            <a:endCxn id="29" idx="2"/>
          </p:cNvCxnSpPr>
          <p:nvPr/>
        </p:nvCxnSpPr>
        <p:spPr bwMode="auto">
          <a:xfrm flipV="1">
            <a:off x="6180138" y="3432175"/>
            <a:ext cx="1528762" cy="490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53"/>
          <p:cNvCxnSpPr>
            <a:cxnSpLocks noChangeShapeType="1"/>
            <a:stCxn id="38" idx="6"/>
            <a:endCxn id="31" idx="2"/>
          </p:cNvCxnSpPr>
          <p:nvPr/>
        </p:nvCxnSpPr>
        <p:spPr bwMode="auto">
          <a:xfrm flipV="1">
            <a:off x="6180138" y="4421188"/>
            <a:ext cx="1528762" cy="48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56"/>
          <p:cNvCxnSpPr>
            <a:cxnSpLocks noChangeShapeType="1"/>
            <a:stCxn id="36" idx="6"/>
            <a:endCxn id="33" idx="2"/>
          </p:cNvCxnSpPr>
          <p:nvPr/>
        </p:nvCxnSpPr>
        <p:spPr bwMode="auto">
          <a:xfrm>
            <a:off x="6180138" y="3922713"/>
            <a:ext cx="1528762" cy="1470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AutoShape 57"/>
          <p:cNvCxnSpPr>
            <a:cxnSpLocks noChangeShapeType="1"/>
            <a:stCxn id="39" idx="6"/>
            <a:endCxn id="33" idx="2"/>
          </p:cNvCxnSpPr>
          <p:nvPr/>
        </p:nvCxnSpPr>
        <p:spPr bwMode="auto">
          <a:xfrm>
            <a:off x="6180138" y="5387975"/>
            <a:ext cx="1528762" cy="4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171450" y="2835275"/>
            <a:ext cx="4933950" cy="174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400">
                <a:latin typeface="Arial Narrow" pitchFamily="34" charset="0"/>
              </a:rPr>
              <a:t>בדיוק מקום אחד בזיכרון (בצמתים של הרכיב) יהיה ריק</a:t>
            </a:r>
          </a:p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400">
                <a:latin typeface="Arial Narrow" pitchFamily="34" charset="0"/>
              </a:rPr>
              <a:t>יש "חופש פעולה" בבחירת המקום הריק</a:t>
            </a:r>
            <a:endParaRPr lang="en-US" sz="2200">
              <a:solidFill>
                <a:schemeClr val="hlink"/>
              </a:solidFill>
              <a:latin typeface="cmsy10" pitchFamily="34" charset="0"/>
            </a:endParaRP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6438900" y="3363913"/>
            <a:ext cx="885825" cy="3762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a</a:t>
            </a: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6572250" y="3873500"/>
            <a:ext cx="885825" cy="3762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b</a:t>
            </a: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6842125" y="4629150"/>
            <a:ext cx="885825" cy="3762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d</a:t>
            </a: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6661150" y="4273550"/>
            <a:ext cx="885825" cy="3762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c</a:t>
            </a: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6438900" y="5053013"/>
            <a:ext cx="885825" cy="3762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0450" y="5073650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{a, b, </a:t>
            </a:r>
            <a:r>
              <a:rPr lang="en-US" sz="2400" dirty="0" err="1" smtClean="0">
                <a:latin typeface="Comic Sans MS" pitchFamily="66" charset="0"/>
              </a:rPr>
              <a:t>c,d</a:t>
            </a:r>
            <a:r>
              <a:rPr lang="en-US" sz="2400" dirty="0" smtClean="0">
                <a:latin typeface="Comic Sans MS" pitchFamily="66" charset="0"/>
              </a:rPr>
              <a:t>, e}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9688 -0.050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25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8229 0.025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1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10955 0.039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5764 0.0601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30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8524 -0.0016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9" grpId="0" build="allAtOnce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2861B3-AA91-4241-890F-FAFF5A0F2720}" type="slidenum">
              <a:rPr lang="he-IL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גרף הקוקייה: רכיב שמכיל מעגל</a:t>
            </a:r>
            <a:endParaRPr lang="en-US" sz="16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22532" name="Text Box 69"/>
          <p:cNvSpPr txBox="1">
            <a:spLocks noChangeArrowheads="1"/>
          </p:cNvSpPr>
          <p:nvPr/>
        </p:nvSpPr>
        <p:spPr bwMode="auto">
          <a:xfrm>
            <a:off x="239713" y="908050"/>
            <a:ext cx="8247062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400" dirty="0">
                <a:latin typeface="Arial Narrow" pitchFamily="34" charset="0"/>
              </a:rPr>
              <a:t>נניח כי הקבוצה 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</a:rPr>
              <a:t>S</a:t>
            </a:r>
            <a:r>
              <a:rPr lang="he-IL" sz="2400" dirty="0">
                <a:latin typeface="Arial Narrow" pitchFamily="34" charset="0"/>
              </a:rPr>
              <a:t> והפונקציות 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</a:rPr>
              <a:t> h</a:t>
            </a:r>
            <a:r>
              <a:rPr lang="en-US" sz="2400" baseline="-25000" dirty="0">
                <a:solidFill>
                  <a:schemeClr val="hlink"/>
                </a:solidFill>
                <a:latin typeface="Comic Sans MS" pitchFamily="66" charset="0"/>
              </a:rPr>
              <a:t>1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he-IL" sz="2400" dirty="0">
                <a:latin typeface="Arial Narrow" pitchFamily="34" charset="0"/>
              </a:rPr>
              <a:t>ו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he-IL" sz="2400" dirty="0">
                <a:latin typeface="Arial Narrow" pitchFamily="34" charset="0"/>
              </a:rPr>
              <a:t> מגדירות גרף </a:t>
            </a:r>
            <a:r>
              <a:rPr lang="he-IL" sz="2400" b="1" dirty="0">
                <a:latin typeface="Arial Narrow" pitchFamily="34" charset="0"/>
              </a:rPr>
              <a:t>ללא</a:t>
            </a:r>
            <a:r>
              <a:rPr lang="he-IL" sz="2400" dirty="0">
                <a:latin typeface="Arial Narrow" pitchFamily="34" charset="0"/>
              </a:rPr>
              <a:t> רכיב קשירות עם </a:t>
            </a:r>
            <a:r>
              <a:rPr lang="he-IL" sz="2400" b="1" dirty="0">
                <a:latin typeface="Arial Narrow" pitchFamily="34" charset="0"/>
              </a:rPr>
              <a:t>יותר</a:t>
            </a:r>
            <a:r>
              <a:rPr lang="he-IL" sz="2400" dirty="0">
                <a:latin typeface="Arial Narrow" pitchFamily="34" charset="0"/>
              </a:rPr>
              <a:t> ממעגל אחד </a:t>
            </a:r>
            <a:endParaRPr lang="en-US" sz="2400" dirty="0">
              <a:latin typeface="Arial Narrow" pitchFamily="34" charset="0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he-IL" sz="2200" dirty="0">
                <a:latin typeface="Arial Narrow" pitchFamily="34" charset="0"/>
              </a:rPr>
              <a:t>נסתכל ברכיב שמכיל </a:t>
            </a:r>
            <a:r>
              <a:rPr lang="he-IL" sz="2200" b="1" dirty="0">
                <a:latin typeface="Arial Narrow" pitchFamily="34" charset="0"/>
              </a:rPr>
              <a:t>מעגל אחד בדיוק</a:t>
            </a:r>
            <a:endParaRPr lang="en-US" sz="2200" b="1" dirty="0">
              <a:solidFill>
                <a:schemeClr val="hlink"/>
              </a:solidFill>
              <a:latin typeface="cmsy10" pitchFamily="34" charset="0"/>
            </a:endParaRPr>
          </a:p>
        </p:txBody>
      </p:sp>
      <p:sp>
        <p:nvSpPr>
          <p:cNvPr id="22533" name="Oval 28"/>
          <p:cNvSpPr>
            <a:spLocks noChangeArrowheads="1"/>
          </p:cNvSpPr>
          <p:nvPr/>
        </p:nvSpPr>
        <p:spPr bwMode="auto">
          <a:xfrm>
            <a:off x="7392988" y="2633663"/>
            <a:ext cx="811212" cy="3465512"/>
          </a:xfrm>
          <a:prstGeom prst="ellipse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4" name="Oval 30"/>
          <p:cNvSpPr>
            <a:spLocks noChangeArrowheads="1"/>
          </p:cNvSpPr>
          <p:nvPr/>
        </p:nvSpPr>
        <p:spPr bwMode="auto">
          <a:xfrm>
            <a:off x="7708900" y="3341688"/>
            <a:ext cx="180975" cy="1793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5" name="Oval 31"/>
          <p:cNvSpPr>
            <a:spLocks noChangeArrowheads="1"/>
          </p:cNvSpPr>
          <p:nvPr/>
        </p:nvSpPr>
        <p:spPr bwMode="auto">
          <a:xfrm>
            <a:off x="7708900" y="3836988"/>
            <a:ext cx="180975" cy="1793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6" name="Oval 32"/>
          <p:cNvSpPr>
            <a:spLocks noChangeArrowheads="1"/>
          </p:cNvSpPr>
          <p:nvPr/>
        </p:nvSpPr>
        <p:spPr bwMode="auto">
          <a:xfrm>
            <a:off x="7708900" y="4330700"/>
            <a:ext cx="180975" cy="1793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7" name="Oval 33"/>
          <p:cNvSpPr>
            <a:spLocks noChangeArrowheads="1"/>
          </p:cNvSpPr>
          <p:nvPr/>
        </p:nvSpPr>
        <p:spPr bwMode="auto">
          <a:xfrm>
            <a:off x="7708900" y="4826000"/>
            <a:ext cx="180975" cy="1793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8" name="Oval 34"/>
          <p:cNvSpPr>
            <a:spLocks noChangeArrowheads="1"/>
          </p:cNvSpPr>
          <p:nvPr/>
        </p:nvSpPr>
        <p:spPr bwMode="auto">
          <a:xfrm>
            <a:off x="7708900" y="5302250"/>
            <a:ext cx="180975" cy="1793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9" name="Oval 35"/>
          <p:cNvSpPr>
            <a:spLocks noChangeArrowheads="1"/>
          </p:cNvSpPr>
          <p:nvPr/>
        </p:nvSpPr>
        <p:spPr bwMode="auto">
          <a:xfrm>
            <a:off x="5683250" y="2628900"/>
            <a:ext cx="811213" cy="3465513"/>
          </a:xfrm>
          <a:prstGeom prst="ellipse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40" name="Oval 36"/>
          <p:cNvSpPr>
            <a:spLocks noChangeArrowheads="1"/>
          </p:cNvSpPr>
          <p:nvPr/>
        </p:nvSpPr>
        <p:spPr bwMode="auto">
          <a:xfrm>
            <a:off x="5999163" y="3336925"/>
            <a:ext cx="180975" cy="1793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41" name="Oval 37"/>
          <p:cNvSpPr>
            <a:spLocks noChangeArrowheads="1"/>
          </p:cNvSpPr>
          <p:nvPr/>
        </p:nvSpPr>
        <p:spPr bwMode="auto">
          <a:xfrm>
            <a:off x="5999163" y="3832225"/>
            <a:ext cx="180975" cy="1793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42" name="Oval 38"/>
          <p:cNvSpPr>
            <a:spLocks noChangeArrowheads="1"/>
          </p:cNvSpPr>
          <p:nvPr/>
        </p:nvSpPr>
        <p:spPr bwMode="auto">
          <a:xfrm>
            <a:off x="5999163" y="4325938"/>
            <a:ext cx="180975" cy="1793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43" name="Oval 39"/>
          <p:cNvSpPr>
            <a:spLocks noChangeArrowheads="1"/>
          </p:cNvSpPr>
          <p:nvPr/>
        </p:nvSpPr>
        <p:spPr bwMode="auto">
          <a:xfrm>
            <a:off x="5999163" y="4821238"/>
            <a:ext cx="180975" cy="1793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44" name="Oval 40"/>
          <p:cNvSpPr>
            <a:spLocks noChangeArrowheads="1"/>
          </p:cNvSpPr>
          <p:nvPr/>
        </p:nvSpPr>
        <p:spPr bwMode="auto">
          <a:xfrm>
            <a:off x="5999163" y="5297488"/>
            <a:ext cx="180975" cy="1793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22545" name="AutoShape 47"/>
          <p:cNvCxnSpPr>
            <a:cxnSpLocks noChangeShapeType="1"/>
            <a:stCxn id="22541" idx="6"/>
            <a:endCxn id="22536" idx="2"/>
          </p:cNvCxnSpPr>
          <p:nvPr/>
        </p:nvCxnSpPr>
        <p:spPr bwMode="auto">
          <a:xfrm>
            <a:off x="6180138" y="3922713"/>
            <a:ext cx="1528762" cy="498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6" name="AutoShape 52"/>
          <p:cNvCxnSpPr>
            <a:cxnSpLocks noChangeShapeType="1"/>
            <a:stCxn id="22541" idx="6"/>
            <a:endCxn id="22534" idx="2"/>
          </p:cNvCxnSpPr>
          <p:nvPr/>
        </p:nvCxnSpPr>
        <p:spPr bwMode="auto">
          <a:xfrm flipV="1">
            <a:off x="6180138" y="3432175"/>
            <a:ext cx="1528762" cy="490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7" name="AutoShape 53"/>
          <p:cNvCxnSpPr>
            <a:cxnSpLocks noChangeShapeType="1"/>
            <a:stCxn id="22543" idx="6"/>
            <a:endCxn id="22536" idx="2"/>
          </p:cNvCxnSpPr>
          <p:nvPr/>
        </p:nvCxnSpPr>
        <p:spPr bwMode="auto">
          <a:xfrm flipV="1">
            <a:off x="6180138" y="4421188"/>
            <a:ext cx="1528762" cy="48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8" name="AutoShape 56"/>
          <p:cNvCxnSpPr>
            <a:cxnSpLocks noChangeShapeType="1"/>
            <a:stCxn id="22541" idx="6"/>
            <a:endCxn id="22538" idx="2"/>
          </p:cNvCxnSpPr>
          <p:nvPr/>
        </p:nvCxnSpPr>
        <p:spPr bwMode="auto">
          <a:xfrm>
            <a:off x="6180138" y="3922713"/>
            <a:ext cx="1528762" cy="1470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9" name="AutoShape 57"/>
          <p:cNvCxnSpPr>
            <a:cxnSpLocks noChangeShapeType="1"/>
            <a:stCxn id="22543" idx="5"/>
            <a:endCxn id="22538" idx="2"/>
          </p:cNvCxnSpPr>
          <p:nvPr/>
        </p:nvCxnSpPr>
        <p:spPr bwMode="auto">
          <a:xfrm rot="16200000" flipH="1">
            <a:off x="6721475" y="4405313"/>
            <a:ext cx="419100" cy="155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171450" y="2835275"/>
            <a:ext cx="4933950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400">
                <a:latin typeface="Arial Narrow" pitchFamily="34" charset="0"/>
              </a:rPr>
              <a:t>כל המקומות בזיכרון (בצמתים של הרכיב) יהיו תפוסים</a:t>
            </a:r>
          </a:p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400">
                <a:latin typeface="Arial Narrow" pitchFamily="34" charset="0"/>
              </a:rPr>
              <a:t>יש "חופש פעולה" בבחירת המקומות במעגל – שתי אפשרויות</a:t>
            </a:r>
            <a:endParaRPr lang="en-US" sz="2200">
              <a:solidFill>
                <a:schemeClr val="hlink"/>
              </a:solidFill>
              <a:latin typeface="cmsy10" pitchFamily="34" charset="0"/>
            </a:endParaRP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6438900" y="3363913"/>
            <a:ext cx="885825" cy="3762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a</a:t>
            </a: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6572250" y="3873500"/>
            <a:ext cx="885825" cy="3762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b</a:t>
            </a: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6842125" y="4629150"/>
            <a:ext cx="885825" cy="3762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d</a:t>
            </a: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6661150" y="4273550"/>
            <a:ext cx="885825" cy="3762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c</a:t>
            </a: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6438900" y="5053013"/>
            <a:ext cx="885825" cy="3762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0450" y="5073650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{a, b, </a:t>
            </a:r>
            <a:r>
              <a:rPr lang="en-US" sz="2400" dirty="0" err="1" smtClean="0">
                <a:latin typeface="Comic Sans MS" pitchFamily="66" charset="0"/>
              </a:rPr>
              <a:t>c,d</a:t>
            </a:r>
            <a:r>
              <a:rPr lang="en-US" sz="2400" dirty="0" smtClean="0">
                <a:latin typeface="Comic Sans MS" pitchFamily="66" charset="0"/>
              </a:rPr>
              <a:t>, e}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9688 -0.0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9497 -0.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6753 -0.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5764 0.060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3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8524 -0.073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A88366-C7AB-469F-8ACF-DB54F327F018}" type="slidenum">
              <a:rPr lang="he-IL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גיבוב קוקייה: תכונות וביצועים</a:t>
            </a:r>
            <a:endParaRPr lang="en-US" sz="16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34819" name="Text Box 69"/>
          <p:cNvSpPr txBox="1">
            <a:spLocks noChangeArrowheads="1"/>
          </p:cNvSpPr>
          <p:nvPr/>
        </p:nvSpPr>
        <p:spPr bwMode="auto">
          <a:xfrm>
            <a:off x="239713" y="908050"/>
            <a:ext cx="8247062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dirty="0">
                <a:latin typeface="Arial Narrow" pitchFamily="34" charset="0"/>
              </a:rPr>
              <a:t>כדי לנתח את השיטה נניח הנחה מקלה:</a:t>
            </a:r>
          </a:p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dirty="0">
                <a:latin typeface="Arial Narrow" pitchFamily="34" charset="0"/>
              </a:rPr>
              <a:t>הפונקציות 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</a:rPr>
              <a:t> h</a:t>
            </a:r>
            <a:r>
              <a:rPr lang="en-US" sz="2400" baseline="-25000" dirty="0">
                <a:solidFill>
                  <a:schemeClr val="hlink"/>
                </a:solidFill>
                <a:latin typeface="Comic Sans MS" pitchFamily="66" charset="0"/>
              </a:rPr>
              <a:t>1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he-IL" sz="2400" dirty="0">
                <a:latin typeface="Arial Narrow" pitchFamily="34" charset="0"/>
              </a:rPr>
              <a:t>ו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he-IL" sz="2400" dirty="0">
                <a:latin typeface="Arial Narrow" pitchFamily="34" charset="0"/>
              </a:rPr>
              <a:t> הן אקראיות לחלוטין </a:t>
            </a:r>
          </a:p>
          <a:p>
            <a:pPr marL="800100" lvl="1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dirty="0">
                <a:latin typeface="Arial Narrow" pitchFamily="34" charset="0"/>
              </a:rPr>
              <a:t>נבחרו באקראי מבין כל הפונקציות 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</a:rPr>
              <a:t>h: </a:t>
            </a:r>
            <a:r>
              <a:rPr lang="en-US" sz="2400" b="1" dirty="0">
                <a:solidFill>
                  <a:srgbClr val="008000"/>
                </a:solidFill>
                <a:latin typeface="Comic Sans MS" pitchFamily="66" charset="0"/>
              </a:rPr>
              <a:t>U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sym typeface="Wingdings 3" pitchFamily="18" charset="2"/>
              </a:rPr>
              <a:t>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</a:rPr>
              <a:t> {0,...,r-1}</a:t>
            </a:r>
            <a:endParaRPr lang="he-IL" sz="2400" dirty="0">
              <a:latin typeface="Arial Narrow" pitchFamily="34" charset="0"/>
            </a:endParaRPr>
          </a:p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b="1" dirty="0">
                <a:latin typeface="Arial Narrow" pitchFamily="34" charset="0"/>
              </a:rPr>
              <a:t>מה ההצדקה להנחה? </a:t>
            </a:r>
          </a:p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he-IL" sz="2400" b="1" dirty="0" smtClean="0">
                <a:latin typeface="Arial Narrow" pitchFamily="34" charset="0"/>
              </a:rPr>
              <a:t>שאלת </a:t>
            </a:r>
            <a:r>
              <a:rPr lang="he-IL" sz="2400" b="1" dirty="0">
                <a:latin typeface="Arial Narrow" pitchFamily="34" charset="0"/>
              </a:rPr>
              <a:t>ההצלחה שקולה ל</a:t>
            </a:r>
            <a:r>
              <a:rPr lang="en-US" sz="2400" dirty="0">
                <a:latin typeface="Arial Narrow" pitchFamily="34" charset="0"/>
              </a:rPr>
              <a:t>"</a:t>
            </a:r>
            <a:r>
              <a:rPr lang="he-IL" sz="2400" b="1" dirty="0">
                <a:latin typeface="Arial Narrow" pitchFamily="34" charset="0"/>
              </a:rPr>
              <a:t>האם </a:t>
            </a:r>
            <a:r>
              <a:rPr lang="he-IL" sz="2400" dirty="0">
                <a:latin typeface="Arial Narrow" pitchFamily="34" charset="0"/>
              </a:rPr>
              <a:t>הקבוצה 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</a:rPr>
              <a:t>S</a:t>
            </a:r>
            <a:r>
              <a:rPr lang="he-IL" sz="2400" dirty="0">
                <a:latin typeface="Arial Narrow" pitchFamily="34" charset="0"/>
              </a:rPr>
              <a:t> והפונקציות 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</a:rPr>
              <a:t> h</a:t>
            </a:r>
            <a:r>
              <a:rPr lang="en-US" sz="2400" baseline="-25000" dirty="0">
                <a:solidFill>
                  <a:schemeClr val="hlink"/>
                </a:solidFill>
                <a:latin typeface="Comic Sans MS" pitchFamily="66" charset="0"/>
              </a:rPr>
              <a:t>1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he-IL" sz="2400" dirty="0">
                <a:latin typeface="Arial Narrow" pitchFamily="34" charset="0"/>
              </a:rPr>
              <a:t>ו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he-IL" sz="2400" dirty="0">
                <a:latin typeface="Arial Narrow" pitchFamily="34" charset="0"/>
              </a:rPr>
              <a:t> מגדירות גרף </a:t>
            </a:r>
            <a:r>
              <a:rPr lang="he-IL" sz="2400" b="1" dirty="0">
                <a:latin typeface="Arial Narrow" pitchFamily="34" charset="0"/>
              </a:rPr>
              <a:t>ללא</a:t>
            </a:r>
            <a:r>
              <a:rPr lang="he-IL" sz="2400" dirty="0">
                <a:latin typeface="Arial Narrow" pitchFamily="34" charset="0"/>
              </a:rPr>
              <a:t> רכיב קשירות עם </a:t>
            </a:r>
            <a:r>
              <a:rPr lang="he-IL" sz="2400" b="1" dirty="0">
                <a:latin typeface="Arial Narrow" pitchFamily="34" charset="0"/>
              </a:rPr>
              <a:t>יותר</a:t>
            </a:r>
            <a:r>
              <a:rPr lang="he-IL" sz="2400" dirty="0">
                <a:latin typeface="Arial Narrow" pitchFamily="34" charset="0"/>
              </a:rPr>
              <a:t> ממעגל אחד?" </a:t>
            </a:r>
            <a:endParaRPr lang="en-US" sz="2400" dirty="0">
              <a:latin typeface="Arial Narrow" pitchFamily="34" charset="0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he-IL" sz="2200" dirty="0">
                <a:latin typeface="Arial Narrow" pitchFamily="34" charset="0"/>
              </a:rPr>
              <a:t>ההסתברות ההצלחה</a:t>
            </a:r>
          </a:p>
          <a:p>
            <a:pPr marL="742950" lvl="1" indent="-28575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200" dirty="0">
                <a:latin typeface="Arial Narrow" pitchFamily="34" charset="0"/>
              </a:rPr>
              <a:t>ההסתברות שגרף דו-צדדי אקראי </a:t>
            </a:r>
            <a:r>
              <a:rPr lang="he-IL" sz="2000" b="1" dirty="0">
                <a:latin typeface="Arial Narrow" pitchFamily="34" charset="0"/>
              </a:rPr>
              <a:t>לא מכיל</a:t>
            </a:r>
            <a:r>
              <a:rPr lang="he-IL" sz="2000" dirty="0">
                <a:latin typeface="Arial Narrow" pitchFamily="34" charset="0"/>
              </a:rPr>
              <a:t> רכיב קשירות עם </a:t>
            </a:r>
            <a:r>
              <a:rPr lang="he-IL" sz="2000" b="1" dirty="0">
                <a:latin typeface="Arial Narrow" pitchFamily="34" charset="0"/>
              </a:rPr>
              <a:t>יותר</a:t>
            </a:r>
            <a:r>
              <a:rPr lang="he-IL" sz="2000" dirty="0">
                <a:latin typeface="Arial Narrow" pitchFamily="34" charset="0"/>
              </a:rPr>
              <a:t> ממעגל אחד – </a:t>
            </a:r>
          </a:p>
          <a:p>
            <a:pPr marL="1200150" lvl="2" indent="-28575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dirty="0">
                <a:latin typeface="Arial Narrow" pitchFamily="34" charset="0"/>
              </a:rPr>
              <a:t>הגרף </a:t>
            </a:r>
            <a:r>
              <a:rPr lang="he-IL" sz="2400" b="1" dirty="0">
                <a:latin typeface="Arial Narrow" pitchFamily="34" charset="0"/>
              </a:rPr>
              <a:t>דליל</a:t>
            </a:r>
            <a:r>
              <a:rPr lang="he-IL" sz="2400" dirty="0">
                <a:latin typeface="Arial Narrow" pitchFamily="34" charset="0"/>
              </a:rPr>
              <a:t>: 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</a:rPr>
              <a:t>r</a:t>
            </a:r>
            <a:r>
              <a:rPr lang="he-IL" sz="2400" dirty="0">
                <a:solidFill>
                  <a:srgbClr val="008000"/>
                </a:solidFill>
                <a:latin typeface="Comic Sans MS" pitchFamily="66" charset="0"/>
              </a:rPr>
              <a:t> 2</a:t>
            </a:r>
            <a:r>
              <a:rPr lang="he-IL" sz="2400" dirty="0">
                <a:latin typeface="Arial Narrow" pitchFamily="34" charset="0"/>
              </a:rPr>
              <a:t> צמתים ו 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</a:rPr>
              <a:t>n </a:t>
            </a:r>
            <a:r>
              <a:rPr lang="he-IL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he-IL" sz="2400" dirty="0">
                <a:latin typeface="Arial Narrow" pitchFamily="34" charset="0"/>
              </a:rPr>
              <a:t>קשתות</a:t>
            </a:r>
          </a:p>
          <a:p>
            <a:pPr marL="742950" lvl="1" indent="-28575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dirty="0">
                <a:latin typeface="Arial Narrow" pitchFamily="34" charset="0"/>
              </a:rPr>
              <a:t>ההסתברות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he-IL" sz="2400" dirty="0">
                <a:latin typeface="Arial Narrow" pitchFamily="34" charset="0"/>
              </a:rPr>
              <a:t>היא  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</a:rPr>
              <a:t>1-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  <a:sym typeface="Symbol"/>
              </a:rPr>
              <a:t></a:t>
            </a:r>
            <a:r>
              <a:rPr lang="en-US" sz="2400" dirty="0">
                <a:solidFill>
                  <a:schemeClr val="hlink"/>
                </a:solidFill>
                <a:latin typeface="Comic Sans MS" pitchFamily="66" charset="0"/>
              </a:rPr>
              <a:t>(1/n)</a:t>
            </a:r>
            <a:endParaRPr lang="he-IL" sz="2400" dirty="0">
              <a:latin typeface="Arial Narrow" pitchFamily="34" charset="0"/>
            </a:endParaRPr>
          </a:p>
          <a:p>
            <a:pPr marL="285750" indent="-28575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dirty="0">
                <a:latin typeface="Arial Narrow" pitchFamily="34" charset="0"/>
              </a:rPr>
              <a:t>מה לגבי זמן ההכנסה?</a:t>
            </a:r>
          </a:p>
          <a:p>
            <a:pPr marL="742950" lvl="1" indent="-28575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400" dirty="0">
                <a:latin typeface="Arial Narrow" pitchFamily="34" charset="0"/>
              </a:rPr>
              <a:t>חסום על </a:t>
            </a:r>
            <a:r>
              <a:rPr lang="he-IL" sz="2400" dirty="0" smtClean="0">
                <a:latin typeface="Arial Narrow" pitchFamily="34" charset="0"/>
              </a:rPr>
              <a:t>ידי </a:t>
            </a:r>
            <a:r>
              <a:rPr lang="he-IL" sz="2400" b="1" dirty="0">
                <a:latin typeface="Arial Narrow" pitchFamily="34" charset="0"/>
              </a:rPr>
              <a:t>תוחלת גודל </a:t>
            </a:r>
            <a:r>
              <a:rPr lang="he-IL" sz="2400" b="1" dirty="0" smtClean="0">
                <a:latin typeface="Arial Narrow" pitchFamily="34" charset="0"/>
              </a:rPr>
              <a:t>רכיב</a:t>
            </a:r>
            <a:r>
              <a:rPr lang="en-US" sz="2400" b="1" dirty="0" smtClean="0">
                <a:latin typeface="Arial Narrow" pitchFamily="34" charset="0"/>
              </a:rPr>
              <a:t>:</a:t>
            </a:r>
            <a:r>
              <a:rPr lang="he-IL" sz="2400" b="1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(1)</a:t>
            </a:r>
            <a:endParaRPr lang="he-IL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57" name="Rounded Rectangular Callout 27"/>
          <p:cNvSpPr>
            <a:spLocks noChangeArrowheads="1"/>
          </p:cNvSpPr>
          <p:nvPr/>
        </p:nvSpPr>
        <p:spPr bwMode="auto">
          <a:xfrm>
            <a:off x="3016250" y="4212550"/>
            <a:ext cx="2114550" cy="442674"/>
          </a:xfrm>
          <a:prstGeom prst="wedgeRoundRectCallout">
            <a:avLst>
              <a:gd name="adj1" fmla="val 71250"/>
              <a:gd name="adj2" fmla="val 45272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Comic Sans MS" pitchFamily="66" charset="0"/>
              </a:rPr>
              <a:t>r = (1+</a:t>
            </a:r>
            <a:r>
              <a:rPr lang="el-GR" sz="2000" b="1" dirty="0">
                <a:solidFill>
                  <a:srgbClr val="008000"/>
                </a:solidFill>
                <a:latin typeface="Comic Sans MS" pitchFamily="66" charset="0"/>
              </a:rPr>
              <a:t>ε</a:t>
            </a:r>
            <a:r>
              <a:rPr lang="en-US" sz="2000" b="1" dirty="0">
                <a:solidFill>
                  <a:srgbClr val="008000"/>
                </a:solidFill>
                <a:latin typeface="Comic Sans MS" pitchFamily="66" charset="0"/>
              </a:rPr>
              <a:t>)n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EF39D481-3D2F-4C79-A63F-F328C111E1D7}" type="slidenum">
              <a:rPr lang="he-IL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52400"/>
            <a:ext cx="8229600" cy="5715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גיבוב קוקייה: תכונות וביצועים</a:t>
            </a:r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11238"/>
            <a:ext cx="8432800" cy="4889500"/>
          </a:xfrm>
        </p:spPr>
        <p:txBody>
          <a:bodyPr/>
          <a:lstStyle/>
          <a:p>
            <a:pPr algn="r" rtl="1" eaLnBrk="1" hangingPunct="1"/>
            <a:r>
              <a:rPr lang="he-IL" sz="3000" smtClean="0"/>
              <a:t>תכונות אטרקטיביות רבות</a:t>
            </a:r>
            <a:r>
              <a:rPr lang="en-US" sz="3000" smtClean="0"/>
              <a:t>:</a:t>
            </a:r>
          </a:p>
          <a:p>
            <a:pPr lvl="1" algn="r" rtl="1" eaLnBrk="1" hangingPunct="1">
              <a:buClr>
                <a:schemeClr val="tx1"/>
              </a:buClr>
            </a:pPr>
            <a:r>
              <a:rPr lang="he-IL" sz="2600" smtClean="0">
                <a:solidFill>
                  <a:srgbClr val="008000"/>
                </a:solidFill>
              </a:rPr>
              <a:t>חיפוש והוצאה </a:t>
            </a:r>
            <a:r>
              <a:rPr lang="he-IL" sz="2600" b="1" smtClean="0">
                <a:solidFill>
                  <a:srgbClr val="008000"/>
                </a:solidFill>
              </a:rPr>
              <a:t>תמיד</a:t>
            </a:r>
            <a:r>
              <a:rPr lang="he-IL" sz="2600" smtClean="0">
                <a:solidFill>
                  <a:srgbClr val="008000"/>
                </a:solidFill>
              </a:rPr>
              <a:t> זקוקות </a:t>
            </a:r>
            <a:r>
              <a:rPr lang="he-IL" sz="2600" smtClean="0"/>
              <a:t>לשתי גישות לזיכרון בלבד</a:t>
            </a:r>
            <a:endParaRPr lang="en-US" sz="2600" b="1" i="1" smtClean="0"/>
          </a:p>
          <a:p>
            <a:pPr lvl="2" algn="r" rtl="1" eaLnBrk="1" hangingPunct="1"/>
            <a:r>
              <a:rPr lang="he-IL" sz="2200" smtClean="0"/>
              <a:t>ניתן לעשותן במקביל</a:t>
            </a:r>
            <a:endParaRPr lang="en-US" sz="2200" smtClean="0"/>
          </a:p>
          <a:p>
            <a:pPr lvl="1" algn="r" rtl="1" eaLnBrk="1" hangingPunct="1">
              <a:buClr>
                <a:schemeClr val="tx1"/>
              </a:buClr>
            </a:pPr>
            <a:r>
              <a:rPr lang="he-IL" sz="2600" smtClean="0">
                <a:solidFill>
                  <a:srgbClr val="008000"/>
                </a:solidFill>
              </a:rPr>
              <a:t>הכנסה </a:t>
            </a:r>
            <a:r>
              <a:rPr lang="he-IL" sz="2600" smtClean="0"/>
              <a:t>דורשת זמן קבוע </a:t>
            </a:r>
            <a:r>
              <a:rPr lang="he-IL" sz="2600" b="1" smtClean="0">
                <a:solidFill>
                  <a:srgbClr val="008000"/>
                </a:solidFill>
              </a:rPr>
              <a:t>בממוצע</a:t>
            </a:r>
            <a:endParaRPr lang="en-US" sz="2600" b="1" smtClean="0"/>
          </a:p>
          <a:p>
            <a:pPr lvl="1" algn="r" rtl="1" eaLnBrk="1" hangingPunct="1"/>
            <a:r>
              <a:rPr lang="he-IL" sz="2600" smtClean="0"/>
              <a:t>ניצול זיכרון סביר </a:t>
            </a:r>
            <a:endParaRPr lang="en-US" sz="2600" smtClean="0"/>
          </a:p>
          <a:p>
            <a:pPr lvl="1" algn="r" rtl="1" eaLnBrk="1" hangingPunct="1"/>
            <a:r>
              <a:rPr lang="he-IL" sz="2600" smtClean="0"/>
              <a:t>אין צורך בהקצאת זיכרון דינמית</a:t>
            </a:r>
            <a:endParaRPr lang="en-US" sz="2600" smtClean="0"/>
          </a:p>
          <a:p>
            <a:pPr algn="r" rtl="1" eaLnBrk="1" hangingPunct="1"/>
            <a:r>
              <a:rPr lang="he-IL" sz="3000" smtClean="0"/>
              <a:t>הכללות שונות המאפשרות ניצול זיכרון טוב יותר</a:t>
            </a:r>
            <a:endParaRPr lang="en-US" sz="3000" smtClean="0">
              <a:solidFill>
                <a:srgbClr val="008080"/>
              </a:solidFill>
            </a:endParaRPr>
          </a:p>
          <a:p>
            <a:pPr algn="r" rtl="1" eaLnBrk="1" hangingPunct="1"/>
            <a:r>
              <a:rPr lang="he-IL" sz="3000" smtClean="0"/>
              <a:t>ניסויים שונים מצביעים על יתרונותיו במעבדים "מודרנים"</a:t>
            </a:r>
            <a:endParaRPr lang="en-US" sz="3000" smtClean="0">
              <a:solidFill>
                <a:srgbClr val="00808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2362200"/>
            <a:ext cx="1587500" cy="1479550"/>
            <a:chOff x="1628" y="3108"/>
            <a:chExt cx="1000" cy="932"/>
          </a:xfrm>
        </p:grpSpPr>
        <p:sp>
          <p:nvSpPr>
            <p:cNvPr id="24588" name="AutoShape 9"/>
            <p:cNvSpPr>
              <a:spLocks noChangeArrowheads="1"/>
            </p:cNvSpPr>
            <p:nvPr/>
          </p:nvSpPr>
          <p:spPr bwMode="auto">
            <a:xfrm>
              <a:off x="1628" y="3108"/>
              <a:ext cx="1000" cy="932"/>
            </a:xfrm>
            <a:prstGeom prst="wedgeRectCallout">
              <a:avLst>
                <a:gd name="adj1" fmla="val -53000"/>
                <a:gd name="adj2" fmla="val 62662"/>
              </a:avLst>
            </a:prstGeom>
            <a:solidFill>
              <a:schemeClr val="accent1"/>
            </a:solidFill>
            <a:ln w="222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4589" name="Picture 7" descr="Copy of AMD opteron SE new procesors 001_xtrevi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9" y="3112"/>
              <a:ext cx="99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5029200"/>
            <a:ext cx="2206625" cy="1643063"/>
            <a:chOff x="3972" y="2908"/>
            <a:chExt cx="1390" cy="1035"/>
          </a:xfrm>
        </p:grpSpPr>
        <p:pic>
          <p:nvPicPr>
            <p:cNvPr id="24586" name="Picture 6" descr="Copy (2) of 20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51868">
              <a:off x="3972" y="2908"/>
              <a:ext cx="1390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 rot="270755">
              <a:off x="4142" y="2968"/>
              <a:ext cx="1040" cy="823"/>
            </a:xfrm>
            <a:prstGeom prst="wedgeRectCallout">
              <a:avLst>
                <a:gd name="adj1" fmla="val 690"/>
                <a:gd name="adj2" fmla="val -66153"/>
              </a:avLst>
            </a:prstGeom>
            <a:solidFill>
              <a:srgbClr val="008080">
                <a:alpha val="10196"/>
              </a:srgbClr>
            </a:solidFill>
            <a:ln w="635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962" name="AutoShape 18"/>
          <p:cNvSpPr>
            <a:spLocks noChangeArrowheads="1"/>
          </p:cNvSpPr>
          <p:nvPr/>
        </p:nvSpPr>
        <p:spPr bwMode="auto">
          <a:xfrm>
            <a:off x="2439988" y="4383088"/>
            <a:ext cx="2133600" cy="7270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Fotakis, Pagh, </a:t>
            </a:r>
          </a:p>
          <a:p>
            <a:r>
              <a:rPr lang="en-US" sz="2000">
                <a:latin typeface="Candara" pitchFamily="34" charset="0"/>
              </a:rPr>
              <a:t>Sanders, Spirakis</a:t>
            </a:r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971550" y="3473450"/>
            <a:ext cx="2836863" cy="401638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Dietzfelbinger, Weidling</a:t>
            </a:r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4583113" y="4376738"/>
            <a:ext cx="1343025" cy="41275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Panigrahy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2" grpId="0" animBg="1"/>
      <p:bldP spid="82962" grpId="1" animBg="1"/>
      <p:bldP spid="82964" grpId="0" animBg="1"/>
      <p:bldP spid="82964" grpId="1" animBg="1"/>
      <p:bldP spid="82963" grpId="0" animBg="1"/>
      <p:bldP spid="8296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הוכח</a:t>
            </a:r>
            <a:r>
              <a:rPr lang="he-IL" dirty="0"/>
              <a:t>ת</a:t>
            </a:r>
            <a:r>
              <a:rPr lang="he-IL" dirty="0" smtClean="0"/>
              <a:t> נכונות וביצועים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ההוכחה מבוססת על דחיסה – כישלון משמעו </a:t>
            </a:r>
          </a:p>
          <a:p>
            <a:pPr marL="0" indent="0" algn="r" rtl="1">
              <a:buNone/>
            </a:pPr>
            <a:r>
              <a:rPr lang="he-IL" dirty="0" smtClean="0"/>
              <a:t>שאפשר לדחוס את תיאור </a:t>
            </a:r>
            <a:r>
              <a:rPr lang="he-IL" dirty="0">
                <a:latin typeface="Arial Narrow" pitchFamily="34" charset="0"/>
              </a:rPr>
              <a:t>הפונקציות 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 h</a:t>
            </a:r>
            <a:r>
              <a:rPr lang="en-US" baseline="-25000" dirty="0">
                <a:solidFill>
                  <a:schemeClr val="hlink"/>
                </a:solidFill>
                <a:latin typeface="Comic Sans MS" pitchFamily="66" charset="0"/>
              </a:rPr>
              <a:t>1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he-IL" dirty="0">
                <a:latin typeface="Arial Narrow" pitchFamily="34" charset="0"/>
              </a:rPr>
              <a:t>ו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</a:rPr>
              <a:t>2</a:t>
            </a:r>
            <a:r>
              <a:rPr lang="he-IL" dirty="0" smtClean="0"/>
              <a:t> </a:t>
            </a:r>
          </a:p>
          <a:p>
            <a:pPr algn="r" rtl="1"/>
            <a:r>
              <a:rPr lang="he-IL" dirty="0" smtClean="0"/>
              <a:t>דחיסה של </a:t>
            </a:r>
            <a:r>
              <a:rPr lang="en-US" dirty="0" smtClean="0"/>
              <a:t>c</a:t>
            </a:r>
            <a:r>
              <a:rPr lang="he-IL" dirty="0" smtClean="0"/>
              <a:t> ביטים אפשרית בהסתברות</a:t>
            </a:r>
          </a:p>
          <a:p>
            <a:pPr algn="r" rtl="1"/>
            <a:r>
              <a:rPr lang="he-IL" dirty="0" smtClean="0"/>
              <a:t>רכיב שיש בו יותר ממעגל אחד מאפשר לציין את ערכי </a:t>
            </a:r>
            <a:r>
              <a:rPr lang="en-US" dirty="0" smtClean="0">
                <a:solidFill>
                  <a:schemeClr val="hlink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hlink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chemeClr val="hlink"/>
                </a:solidFill>
                <a:latin typeface="Comic Sans MS" pitchFamily="66" charset="0"/>
              </a:rPr>
              <a:t>(x)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he-IL" dirty="0" smtClean="0">
                <a:latin typeface="Arial Narrow" pitchFamily="34" charset="0"/>
              </a:rPr>
              <a:t>ו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omic Sans MS" pitchFamily="66" charset="0"/>
              </a:rPr>
              <a:t>(x) </a:t>
            </a:r>
            <a:r>
              <a:rPr lang="he-IL" dirty="0" smtClean="0"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</a:rPr>
              <a:t>2</a:t>
            </a:r>
            <a:r>
              <a:rPr lang="he-IL" dirty="0" smtClean="0"/>
              <a:t> על ידי 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log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k</a:t>
            </a:r>
            <a:r>
              <a:rPr lang="he-IL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he-IL" dirty="0" smtClean="0">
                <a:latin typeface="Comic Sans MS" pitchFamily="66" charset="0"/>
              </a:rPr>
              <a:t>ביטים</a:t>
            </a:r>
            <a:endParaRPr lang="he-IL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DD2F6B-CE26-4402-B416-0F2D5EBC2924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56665" y="3338990"/>
                <a:ext cx="552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65" y="3338990"/>
                <a:ext cx="552074" cy="369332"/>
              </a:xfrm>
              <a:prstGeom prst="rect">
                <a:avLst/>
              </a:prstGeom>
              <a:blipFill>
                <a:blip r:embed="rId2"/>
                <a:stretch>
                  <a:fillRect l="-1098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2519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762000"/>
          </a:xfrm>
        </p:spPr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מה עושים אם יש יותר ממעגל אחד?</a:t>
            </a:r>
            <a:endParaRPr lang="en-US" sz="48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984250"/>
            <a:ext cx="8753475" cy="4765675"/>
          </a:xfrm>
        </p:spPr>
        <p:txBody>
          <a:bodyPr/>
          <a:lstStyle/>
          <a:p>
            <a:pPr algn="r" rtl="1" eaLnBrk="1" hangingPunct="1">
              <a:buClr>
                <a:schemeClr val="tx1"/>
              </a:buClr>
            </a:pPr>
            <a:r>
              <a:rPr lang="he-IL" sz="3000" dirty="0" smtClean="0"/>
              <a:t>בהסתברות </a:t>
            </a:r>
            <a:r>
              <a:rPr lang="el-GR" sz="3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Θ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(1/n) </a:t>
            </a:r>
            <a:r>
              <a:rPr lang="he-IL" sz="3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e-IL" sz="3000" dirty="0" smtClean="0"/>
              <a:t>יש יותר ממעגל אחד</a:t>
            </a:r>
          </a:p>
          <a:p>
            <a:pPr lvl="1" algn="r" rtl="1" eaLnBrk="1" hangingPunct="1">
              <a:buClr>
                <a:schemeClr val="tx1"/>
              </a:buClr>
            </a:pPr>
            <a:r>
              <a:rPr lang="he-IL" sz="2600" dirty="0" smtClean="0"/>
              <a:t> ואז השיטה נכשלת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 lvl="1" algn="r" rtl="1" eaLnBrk="1" hangingPunct="1"/>
            <a:r>
              <a:rPr lang="he-IL" sz="2600" dirty="0" smtClean="0"/>
              <a:t>פתרון סטנדרטי </a:t>
            </a:r>
            <a:r>
              <a:rPr lang="en-US" sz="2600" dirty="0" smtClean="0"/>
              <a:t>: </a:t>
            </a:r>
            <a:r>
              <a:rPr lang="en-US" sz="2600" b="1" i="1" dirty="0" smtClean="0">
                <a:solidFill>
                  <a:srgbClr val="FF0000"/>
                </a:solidFill>
              </a:rPr>
              <a:t>rehashing</a:t>
            </a:r>
            <a:r>
              <a:rPr lang="he-IL" sz="2600" b="1" i="1" dirty="0" smtClean="0">
                <a:solidFill>
                  <a:srgbClr val="FF0000"/>
                </a:solidFill>
              </a:rPr>
              <a:t> </a:t>
            </a:r>
            <a:r>
              <a:rPr lang="he-IL" sz="2600" dirty="0" smtClean="0"/>
              <a:t>בוחרים פונקציות 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h</a:t>
            </a:r>
            <a:r>
              <a:rPr lang="en-US" sz="2600" baseline="-15000" dirty="0" smtClean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,h</a:t>
            </a:r>
            <a:r>
              <a:rPr lang="en-US" sz="2600" baseline="-15000" dirty="0" smtClean="0">
                <a:solidFill>
                  <a:srgbClr val="008000"/>
                </a:solidFill>
                <a:latin typeface="Comic Sans MS" pitchFamily="66" charset="0"/>
              </a:rPr>
              <a:t>2</a:t>
            </a:r>
            <a:r>
              <a:rPr lang="he-IL" sz="2600" b="1" i="1" dirty="0" smtClean="0">
                <a:solidFill>
                  <a:srgbClr val="FF0000"/>
                </a:solidFill>
              </a:rPr>
              <a:t> </a:t>
            </a:r>
            <a:r>
              <a:rPr lang="he-IL" sz="2600" dirty="0" smtClean="0"/>
              <a:t>חדשות ומארגנים לפיהן את הטבלה מחדש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 lvl="2" algn="r" rtl="1" eaLnBrk="1" hangingPunct="1"/>
            <a:r>
              <a:rPr lang="he-IL" dirty="0" smtClean="0"/>
              <a:t>משמעות זמן ההכנסה עלול להיות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O(n) </a:t>
            </a:r>
            <a:r>
              <a:rPr lang="he-IL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e-IL" dirty="0" smtClean="0"/>
              <a:t>במקרה הרע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 rtl="1" eaLnBrk="1" hangingPunct="1">
              <a:buClr>
                <a:schemeClr val="tx1"/>
              </a:buClr>
            </a:pPr>
            <a:r>
              <a:rPr lang="en-US" sz="3000" dirty="0" smtClean="0"/>
              <a:t> </a:t>
            </a:r>
            <a:r>
              <a:rPr lang="he-IL" sz="3000" dirty="0" smtClean="0"/>
              <a:t>רעיון להוסיף מבנה נוסף מאגר </a:t>
            </a:r>
            <a:r>
              <a:rPr lang="en-US" sz="3000" b="1" i="1" dirty="0" smtClean="0">
                <a:solidFill>
                  <a:srgbClr val="008000"/>
                </a:solidFill>
              </a:rPr>
              <a:t>stash</a:t>
            </a:r>
          </a:p>
          <a:p>
            <a:pPr lvl="1" algn="r" rtl="1" eaLnBrk="1" hangingPunct="1"/>
            <a:r>
              <a:rPr lang="he-IL" sz="2600" dirty="0" smtClean="0"/>
              <a:t>מונע את הצורך ה</a:t>
            </a:r>
            <a:r>
              <a:rPr lang="en-US" sz="2600" dirty="0" smtClean="0"/>
              <a:t>rehashing</a:t>
            </a:r>
          </a:p>
          <a:p>
            <a:pPr lvl="1" algn="r" rtl="1" eaLnBrk="1" hangingPunct="1"/>
            <a:r>
              <a:rPr lang="he-IL" sz="2600" dirty="0" smtClean="0"/>
              <a:t>נקודה מרכזית: בהסתברות גבוהה</a:t>
            </a:r>
          </a:p>
          <a:p>
            <a:pPr lvl="1" algn="r" rtl="1" eaLnBrk="1" hangingPunct="1">
              <a:buFont typeface="Wingdings" pitchFamily="2" charset="2"/>
              <a:buNone/>
            </a:pPr>
            <a:r>
              <a:rPr lang="he-IL" sz="2600" dirty="0" smtClean="0"/>
              <a:t> גודל המאגר הוא קבוע </a:t>
            </a:r>
            <a:endParaRPr lang="en-US" sz="2600" dirty="0" smtClean="0"/>
          </a:p>
          <a:p>
            <a:pPr algn="r" rtl="1" eaLnBrk="1" hangingPunct="1"/>
            <a:r>
              <a:rPr lang="he-IL" sz="2800" dirty="0" smtClean="0"/>
              <a:t>נוסיף למבנה הנתונים של התור</a:t>
            </a:r>
            <a:endParaRPr lang="en-US" sz="2800" dirty="0" smtClean="0"/>
          </a:p>
          <a:p>
            <a:pPr lvl="1" algn="r" rtl="1" eaLnBrk="1" hangingPunct="1"/>
            <a:r>
              <a:rPr lang="he-IL" dirty="0" smtClean="0"/>
              <a:t>צריך לבדוק מידי פעם אם הרכיב שלהם </a:t>
            </a:r>
            <a:endParaRPr lang="en-US" dirty="0" smtClean="0"/>
          </a:p>
          <a:p>
            <a:pPr lvl="1" algn="r" rtl="1" eaLnBrk="1" hangingPunct="1"/>
            <a:r>
              <a:rPr lang="he-IL" dirty="0" smtClean="0"/>
              <a:t>צריך מכניזם לאיתור מעגלים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sz="2600" dirty="0" smtClean="0"/>
          </a:p>
        </p:txBody>
      </p:sp>
      <p:sp>
        <p:nvSpPr>
          <p:cNvPr id="160818" name="AutoShape 50"/>
          <p:cNvSpPr>
            <a:spLocks noChangeArrowheads="1"/>
          </p:cNvSpPr>
          <p:nvPr/>
        </p:nvSpPr>
        <p:spPr bwMode="auto">
          <a:xfrm>
            <a:off x="3771900" y="3784600"/>
            <a:ext cx="2705100" cy="7524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Kirsch, Mitzenmacher,</a:t>
            </a:r>
          </a:p>
          <a:p>
            <a:r>
              <a:rPr lang="en-US" sz="2000">
                <a:latin typeface="Candara" pitchFamily="34" charset="0"/>
              </a:rPr>
              <a:t>Wieder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4150" y="3571875"/>
            <a:ext cx="1155700" cy="2101850"/>
            <a:chOff x="3940" y="761"/>
            <a:chExt cx="728" cy="1324"/>
          </a:xfrm>
        </p:grpSpPr>
        <p:sp>
          <p:nvSpPr>
            <p:cNvPr id="25642" name="Rectangle 7"/>
            <p:cNvSpPr>
              <a:spLocks noChangeArrowheads="1"/>
            </p:cNvSpPr>
            <p:nvPr/>
          </p:nvSpPr>
          <p:spPr bwMode="auto">
            <a:xfrm rot="-5400000">
              <a:off x="4060" y="1673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8"/>
            <p:cNvSpPr>
              <a:spLocks noChangeArrowheads="1"/>
            </p:cNvSpPr>
            <p:nvPr/>
          </p:nvSpPr>
          <p:spPr bwMode="auto">
            <a:xfrm rot="-5400000">
              <a:off x="4060" y="1451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9"/>
            <p:cNvSpPr>
              <a:spLocks noChangeArrowheads="1"/>
            </p:cNvSpPr>
            <p:nvPr/>
          </p:nvSpPr>
          <p:spPr bwMode="auto">
            <a:xfrm rot="-5400000">
              <a:off x="4059" y="1231"/>
              <a:ext cx="222" cy="170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10"/>
            <p:cNvSpPr>
              <a:spLocks noChangeArrowheads="1"/>
            </p:cNvSpPr>
            <p:nvPr/>
          </p:nvSpPr>
          <p:spPr bwMode="auto">
            <a:xfrm rot="-5400000">
              <a:off x="4060" y="1007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11"/>
            <p:cNvSpPr>
              <a:spLocks noChangeArrowheads="1"/>
            </p:cNvSpPr>
            <p:nvPr/>
          </p:nvSpPr>
          <p:spPr bwMode="auto">
            <a:xfrm rot="-5400000">
              <a:off x="4060" y="785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Text Box 12"/>
            <p:cNvSpPr txBox="1">
              <a:spLocks noChangeArrowheads="1"/>
            </p:cNvSpPr>
            <p:nvPr/>
          </p:nvSpPr>
          <p:spPr bwMode="auto">
            <a:xfrm>
              <a:off x="3940" y="1816"/>
              <a:ext cx="728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1">
                  <a:latin typeface="Candara" pitchFamily="34" charset="0"/>
                </a:rPr>
                <a:t>Queue</a:t>
              </a:r>
              <a:endParaRPr lang="en-US" sz="2200" i="1" baseline="-15000">
                <a:latin typeface="Candara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46213" y="3411538"/>
            <a:ext cx="1303337" cy="3529012"/>
            <a:chOff x="1895" y="1540"/>
            <a:chExt cx="821" cy="2223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611" name="Text Box 15"/>
            <p:cNvSpPr txBox="1">
              <a:spLocks noChangeArrowheads="1"/>
            </p:cNvSpPr>
            <p:nvPr/>
          </p:nvSpPr>
          <p:spPr bwMode="auto">
            <a:xfrm>
              <a:off x="1932" y="3283"/>
              <a:ext cx="784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i="1">
                  <a:latin typeface="Candara" pitchFamily="34" charset="0"/>
                </a:rPr>
                <a:t>Cuckoo </a:t>
              </a:r>
            </a:p>
            <a:p>
              <a:r>
                <a:rPr lang="en-US" sz="2200" i="1">
                  <a:latin typeface="Candara" pitchFamily="34" charset="0"/>
                </a:rPr>
                <a:t>graph</a:t>
              </a:r>
              <a:endParaRPr lang="en-US" sz="2200" i="1" baseline="-15000">
                <a:latin typeface="Candara" pitchFamily="34" charset="0"/>
              </a:endParaRPr>
            </a:p>
          </p:txBody>
        </p:sp>
        <p:grpSp>
          <p:nvGrpSpPr>
            <p:cNvPr id="25612" name="Group 16"/>
            <p:cNvGrpSpPr>
              <a:grpSpLocks/>
            </p:cNvGrpSpPr>
            <p:nvPr/>
          </p:nvGrpSpPr>
          <p:grpSpPr bwMode="auto">
            <a:xfrm rot="-2713422">
              <a:off x="2056" y="2516"/>
              <a:ext cx="268" cy="540"/>
              <a:chOff x="1928" y="2721"/>
              <a:chExt cx="268" cy="540"/>
            </a:xfrm>
          </p:grpSpPr>
          <p:sp>
            <p:nvSpPr>
              <p:cNvPr id="25633" name="Oval 17"/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Oval 18"/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Oval 19"/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Oval 20"/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7" name="Oval 21"/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Line 22"/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9" name="Line 23"/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Line 24"/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1" name="Line 25"/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3" name="Group 26"/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25628" name="Oval 27"/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Oval 28"/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Oval 29"/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1" name="Line 30"/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2" name="Line 31"/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4" name="Group 32"/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25625" name="Oval 33"/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34"/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Line 35"/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5" name="Group 36"/>
            <p:cNvGrpSpPr>
              <a:grpSpLocks/>
            </p:cNvGrpSpPr>
            <p:nvPr/>
          </p:nvGrpSpPr>
          <p:grpSpPr bwMode="auto">
            <a:xfrm rot="-6247529">
              <a:off x="1962" y="2135"/>
              <a:ext cx="440" cy="309"/>
              <a:chOff x="1606" y="3226"/>
              <a:chExt cx="440" cy="309"/>
            </a:xfrm>
          </p:grpSpPr>
          <p:sp>
            <p:nvSpPr>
              <p:cNvPr id="25617" name="Oval 37"/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38"/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39"/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40"/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Line 41"/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Line 42"/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Line 43"/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Line 44"/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6" name="Text Box 45"/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i="1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500" i="1" baseline="-1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Freeform 46"/>
          <p:cNvSpPr>
            <a:spLocks/>
          </p:cNvSpPr>
          <p:nvPr/>
        </p:nvSpPr>
        <p:spPr bwMode="auto">
          <a:xfrm>
            <a:off x="1035050" y="4356100"/>
            <a:ext cx="819150" cy="166688"/>
          </a:xfrm>
          <a:custGeom>
            <a:avLst/>
            <a:gdLst>
              <a:gd name="T0" fmla="*/ 0 w 516"/>
              <a:gd name="T1" fmla="*/ 2147483647 h 105"/>
              <a:gd name="T2" fmla="*/ 2147483647 w 516"/>
              <a:gd name="T3" fmla="*/ 2147483647 h 105"/>
              <a:gd name="T4" fmla="*/ 2147483647 w 516"/>
              <a:gd name="T5" fmla="*/ 2147483647 h 105"/>
              <a:gd name="T6" fmla="*/ 0 60000 65536"/>
              <a:gd name="T7" fmla="*/ 0 60000 65536"/>
              <a:gd name="T8" fmla="*/ 0 60000 65536"/>
              <a:gd name="T9" fmla="*/ 0 w 516"/>
              <a:gd name="T10" fmla="*/ 0 h 105"/>
              <a:gd name="T11" fmla="*/ 516 w 516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105">
                <a:moveTo>
                  <a:pt x="0" y="49"/>
                </a:moveTo>
                <a:cubicBezTo>
                  <a:pt x="131" y="24"/>
                  <a:pt x="262" y="0"/>
                  <a:pt x="348" y="9"/>
                </a:cubicBezTo>
                <a:cubicBezTo>
                  <a:pt x="434" y="18"/>
                  <a:pt x="475" y="61"/>
                  <a:pt x="516" y="105"/>
                </a:cubicBezTo>
              </a:path>
            </a:pathLst>
          </a:custGeom>
          <a:noFill/>
          <a:ln w="63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V="1">
            <a:off x="1739900" y="4554538"/>
            <a:ext cx="311150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8"/>
          <p:cNvSpPr>
            <a:spLocks noChangeAspect="1" noChangeArrowheads="1"/>
          </p:cNvSpPr>
          <p:nvPr/>
        </p:nvSpPr>
        <p:spPr bwMode="auto">
          <a:xfrm>
            <a:off x="881063" y="4422775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-0.00035 0.02546 -0.00069 0.05115 -0.00764 0.06782 C -0.01458 0.08449 -0.02812 0.09213 -0.04167 0.1 " pathEditMode="relative" rAng="0" ptsTypes="aaA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18" grpId="0" animBg="1"/>
      <p:bldP spid="160818" grpId="1" animBg="1"/>
      <p:bldP spid="47" grpId="0" animBg="1"/>
      <p:bldP spid="47" grpId="1" animBg="1"/>
      <p:bldP spid="48" grpId="0" animBg="1"/>
      <p:bldP spid="48" grpId="1" animBg="1"/>
      <p:bldP spid="48" grpId="2" animBg="1"/>
      <p:bldP spid="49" grpId="0" animBg="1"/>
      <p:bldP spid="4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FBAF51BE-2273-4D7D-956A-358D0B30147D}" type="slidenum">
              <a:rPr lang="he-IL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3613"/>
            <a:ext cx="4348163" cy="1487487"/>
          </a:xfrm>
        </p:spPr>
        <p:txBody>
          <a:bodyPr/>
          <a:lstStyle/>
          <a:p>
            <a:pPr rtl="1" eaLnBrk="1" hangingPunct="1"/>
            <a:r>
              <a:rPr lang="he-IL" sz="4000" b="1" smtClean="0">
                <a:solidFill>
                  <a:schemeClr val="folHlink"/>
                </a:solidFill>
                <a:latin typeface="Arial Narrow" pitchFamily="34" charset="0"/>
              </a:rPr>
              <a:t>הבעיה</a:t>
            </a:r>
            <a:r>
              <a:rPr lang="en-US" sz="4000" b="1" smtClean="0">
                <a:solidFill>
                  <a:schemeClr val="folHlink"/>
                </a:solidFill>
                <a:latin typeface="Arial Narrow" pitchFamily="34" charset="0"/>
              </a:rPr>
              <a:t>: </a:t>
            </a:r>
            <a:br>
              <a:rPr lang="en-US" sz="4000" b="1" smtClean="0">
                <a:solidFill>
                  <a:schemeClr val="folHlink"/>
                </a:solidFill>
                <a:latin typeface="Arial Narrow" pitchFamily="34" charset="0"/>
              </a:rPr>
            </a:br>
            <a:r>
              <a:rPr lang="he-IL" sz="4000" b="1" smtClean="0">
                <a:solidFill>
                  <a:schemeClr val="folHlink"/>
                </a:solidFill>
                <a:latin typeface="Arial Narrow" pitchFamily="34" charset="0"/>
              </a:rPr>
              <a:t>יש שרשראות הכנסה</a:t>
            </a:r>
            <a:br>
              <a:rPr lang="he-IL" sz="4000" b="1" smtClean="0">
                <a:solidFill>
                  <a:schemeClr val="folHlink"/>
                </a:solidFill>
                <a:latin typeface="Arial Narrow" pitchFamily="34" charset="0"/>
              </a:rPr>
            </a:br>
            <a:r>
              <a:rPr lang="he-IL" sz="4000" b="1" smtClean="0">
                <a:solidFill>
                  <a:schemeClr val="folHlink"/>
                </a:solidFill>
                <a:latin typeface="Arial Narrow" pitchFamily="34" charset="0"/>
              </a:rPr>
              <a:t> א ר ו כ ו ת</a:t>
            </a:r>
            <a:endParaRPr lang="en-US" sz="4000" b="1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2806700"/>
            <a:ext cx="7675563" cy="27495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he-IL" dirty="0" smtClean="0"/>
              <a:t>בהסתברות גבוהה לאורך חיי מבנה הנתונים תהיה הכנסה שתגזול </a:t>
            </a:r>
            <a:r>
              <a:rPr lang="el-GR" i="1" dirty="0" smtClean="0">
                <a:solidFill>
                  <a:srgbClr val="FF3300"/>
                </a:solidFill>
              </a:rPr>
              <a:t>Ω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(log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n</a:t>
            </a:r>
            <a:r>
              <a:rPr lang="en-US" i="1" dirty="0" smtClean="0">
                <a:solidFill>
                  <a:srgbClr val="FF3300"/>
                </a:solidFill>
              </a:rPr>
              <a:t>)</a:t>
            </a:r>
            <a:r>
              <a:rPr lang="he-IL" i="1" dirty="0" smtClean="0">
                <a:solidFill>
                  <a:srgbClr val="FF3300"/>
                </a:solidFill>
              </a:rPr>
              <a:t> </a:t>
            </a:r>
            <a:r>
              <a:rPr lang="he-IL" dirty="0" smtClean="0"/>
              <a:t>צעדים</a:t>
            </a:r>
            <a:endParaRPr lang="en-US" dirty="0" smtClean="0"/>
          </a:p>
          <a:p>
            <a:pPr lvl="1" algn="r" rtl="1" eaLnBrk="1" hangingPunct="1">
              <a:lnSpc>
                <a:spcPct val="90000"/>
              </a:lnSpc>
            </a:pPr>
            <a:r>
              <a:rPr lang="he-IL" dirty="0" smtClean="0"/>
              <a:t>לא מתאים לאפליקציות מסוימות</a:t>
            </a:r>
            <a:endParaRPr lang="en-US" dirty="0" smtClean="0"/>
          </a:p>
          <a:p>
            <a:pPr lvl="1" algn="r" rtl="1" eaLnBrk="1" hangingPunct="1">
              <a:lnSpc>
                <a:spcPct val="90000"/>
              </a:lnSpc>
            </a:pPr>
            <a:r>
              <a:rPr lang="he-IL" dirty="0" smtClean="0"/>
              <a:t>בפרט חומרה </a:t>
            </a:r>
            <a:endParaRPr lang="en-US" dirty="0" smtClean="0"/>
          </a:p>
          <a:p>
            <a:pPr lvl="2" algn="r" rtl="1" eaLnBrk="1" hangingPunct="1">
              <a:lnSpc>
                <a:spcPct val="90000"/>
              </a:lnSpc>
            </a:pPr>
            <a:r>
              <a:rPr lang="he-IL" sz="2800" dirty="0" smtClean="0"/>
              <a:t>לדוגמה נתבים</a:t>
            </a:r>
            <a:endParaRPr lang="en-US" sz="2800" dirty="0" smtClean="0"/>
          </a:p>
        </p:txBody>
      </p:sp>
      <p:pic>
        <p:nvPicPr>
          <p:cNvPr id="83975" name="Picture 7" descr="Copy of oar_fish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0"/>
            <a:ext cx="44577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10" descr="Cisco XR 12410 Rout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9400" y="4984750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800" kern="1200" dirty="0" smtClean="0">
                <a:solidFill>
                  <a:schemeClr val="folHlink"/>
                </a:solidFill>
                <a:latin typeface="Arial Narrow" pitchFamily="34" charset="0"/>
              </a:rPr>
              <a:t>בעיית המילון הדינמי</a:t>
            </a:r>
            <a:endParaRPr lang="en-US" sz="4800" kern="1200" dirty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58888"/>
            <a:ext cx="8229600" cy="4525962"/>
          </a:xfrm>
        </p:spPr>
        <p:txBody>
          <a:bodyPr/>
          <a:lstStyle/>
          <a:p>
            <a:pPr algn="just" rtl="1"/>
            <a:r>
              <a:rPr lang="he-IL" dirty="0" smtClean="0"/>
              <a:t>מבנה נתונים המאפשר אחסון של אוסף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he-IL" dirty="0" smtClean="0"/>
              <a:t>של מילים</a:t>
            </a:r>
          </a:p>
          <a:p>
            <a:pPr lvl="1" algn="just" rtl="1"/>
            <a:r>
              <a:rPr lang="he-IL" dirty="0" smtClean="0"/>
              <a:t>תחום המילים האפשריות  - </a:t>
            </a:r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U</a:t>
            </a:r>
            <a:endParaRPr lang="he-IL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just" rtl="1"/>
            <a:r>
              <a:rPr lang="he-IL" b="1" dirty="0" smtClean="0"/>
              <a:t>פעולות אפשריות</a:t>
            </a:r>
          </a:p>
          <a:p>
            <a:pPr lvl="1" algn="just" rtl="1"/>
            <a:r>
              <a:rPr lang="he-IL" dirty="0" smtClean="0">
                <a:latin typeface="Comic Sans MS" pitchFamily="66" charset="0"/>
              </a:rPr>
              <a:t>חיפוש</a:t>
            </a:r>
          </a:p>
          <a:p>
            <a:pPr lvl="1" algn="just" rtl="1"/>
            <a:r>
              <a:rPr lang="he-IL" dirty="0" smtClean="0">
                <a:latin typeface="Comic Sans MS" pitchFamily="66" charset="0"/>
              </a:rPr>
              <a:t>הוספה</a:t>
            </a:r>
          </a:p>
          <a:p>
            <a:pPr lvl="1" algn="just" rtl="1"/>
            <a:r>
              <a:rPr lang="he-IL" dirty="0" smtClean="0">
                <a:latin typeface="Comic Sans MS" pitchFamily="66" charset="0"/>
              </a:rPr>
              <a:t>הוצאה</a:t>
            </a:r>
          </a:p>
          <a:p>
            <a:pPr algn="just" rtl="1"/>
            <a:r>
              <a:rPr lang="he-IL" b="1" dirty="0" smtClean="0"/>
              <a:t>הערכת ביצועי המילון</a:t>
            </a:r>
          </a:p>
          <a:p>
            <a:pPr lvl="1" algn="just" rtl="1"/>
            <a:r>
              <a:rPr lang="he-IL" dirty="0" smtClean="0"/>
              <a:t>זמן החיפוש והעדכון</a:t>
            </a:r>
          </a:p>
          <a:p>
            <a:pPr lvl="1" algn="just" rtl="1"/>
            <a:r>
              <a:rPr lang="he-IL" dirty="0" smtClean="0"/>
              <a:t>גודל הזיכרון הנדרש </a:t>
            </a:r>
          </a:p>
          <a:p>
            <a:pPr lvl="1" algn="just" rtl="1">
              <a:buFont typeface="Wingdings" pitchFamily="2" charset="2"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B41B8236-9EED-4453-8ADE-2C5AE818C894}" type="slidenum">
              <a:rPr lang="he-IL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9" descr="Heb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6209">
            <a:off x="2671763" y="2557463"/>
            <a:ext cx="7191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Quicktio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9623">
            <a:off x="1701800" y="3632200"/>
            <a:ext cx="125253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550px-Wiktionary-logo-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67740">
            <a:off x="1477963" y="2640013"/>
            <a:ext cx="9556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900" y="5429250"/>
            <a:ext cx="1911350" cy="954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2800"/>
              <a:t>גודל האוסף </a:t>
            </a:r>
            <a:r>
              <a:rPr lang="en-US" sz="280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he-IL" sz="2800"/>
              <a:t> הוא </a:t>
            </a:r>
            <a:r>
              <a:rPr lang="en-US" sz="2800">
                <a:solidFill>
                  <a:srgbClr val="00B050"/>
                </a:solidFill>
                <a:latin typeface="Comic Sans MS" pitchFamily="66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C43F22D4-8BC9-47A5-AA22-6FC0B40964E9}" type="slidenum">
              <a:rPr lang="he-IL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7" name="Picture 7" descr="stopwatch_with_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41346">
            <a:off x="123825" y="1530350"/>
            <a:ext cx="930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184150"/>
            <a:ext cx="8686800" cy="11430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מוטיבציה נוספת: יריבים בעלי שעון</a:t>
            </a:r>
            <a:r>
              <a:rPr lang="en-US" smtClean="0">
                <a:solidFill>
                  <a:schemeClr val="folHlink"/>
                </a:solidFill>
                <a:latin typeface="Arial Narrow" pitchFamily="34" charset="0"/>
              </a:rPr>
              <a:t/>
            </a:r>
            <a:br>
              <a:rPr lang="en-US" smtClean="0">
                <a:solidFill>
                  <a:schemeClr val="folHlink"/>
                </a:solidFill>
                <a:latin typeface="Arial Narrow" pitchFamily="34" charset="0"/>
              </a:rPr>
            </a:br>
            <a:r>
              <a:rPr lang="en-US" smtClean="0">
                <a:solidFill>
                  <a:schemeClr val="folHlink"/>
                </a:solidFill>
                <a:latin typeface="Arial Narrow" pitchFamily="34" charset="0"/>
              </a:rPr>
              <a:t> Clocked Adversaries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295400"/>
            <a:ext cx="8707438" cy="4519613"/>
          </a:xfrm>
        </p:spPr>
        <p:txBody>
          <a:bodyPr/>
          <a:lstStyle/>
          <a:p>
            <a:pPr algn="r" rtl="1" eaLnBrk="1" hangingPunct="1"/>
            <a:r>
              <a:rPr lang="he-IL" smtClean="0"/>
              <a:t>התקפות משמעותיות בקריפטוגרפיה: ערוצי צד</a:t>
            </a:r>
          </a:p>
          <a:p>
            <a:pPr lvl="1" algn="r" rtl="1" eaLnBrk="1" hangingPunct="1"/>
            <a:r>
              <a:rPr lang="he-IL" smtClean="0"/>
              <a:t> בפרט התקפות בהם היריב משתמש בזמן התגובה</a:t>
            </a:r>
            <a:endParaRPr lang="en-US" smtClean="0"/>
          </a:p>
          <a:p>
            <a:pPr algn="r" rtl="1" eaLnBrk="1" hangingPunct="1"/>
            <a:r>
              <a:rPr lang="he-IL" smtClean="0"/>
              <a:t>יריבים בעלי שעון </a:t>
            </a:r>
            <a:r>
              <a:rPr lang="en-US" smtClean="0">
                <a:solidFill>
                  <a:srgbClr val="008080"/>
                </a:solidFill>
              </a:rPr>
              <a:t>[LN93]</a:t>
            </a:r>
          </a:p>
          <a:p>
            <a:pPr lvl="1" algn="r" rtl="1" eaLnBrk="1" hangingPunct="1"/>
            <a:r>
              <a:rPr lang="he-IL" smtClean="0"/>
              <a:t>הראו איך ניתן לשחזר את פונקציות הגיבוב מזמן התגובה (מלמד על מספר ההתנגשויות</a:t>
            </a:r>
            <a:endParaRPr lang="en-US" smtClean="0"/>
          </a:p>
          <a:p>
            <a:pPr lvl="1" algn="r" rtl="1" eaLnBrk="1" hangingPunct="1"/>
            <a:r>
              <a:rPr lang="he-IL" smtClean="0"/>
              <a:t>לאחר השחזור ניתן למצוא קלטים גרועים לפונקציה</a:t>
            </a:r>
            <a:endParaRPr lang="en-US" smtClean="0"/>
          </a:p>
          <a:p>
            <a:pPr lvl="1" algn="r" rtl="1" eaLnBrk="1" hangingPunct="1"/>
            <a:r>
              <a:rPr lang="he-IL" smtClean="0"/>
              <a:t>מפר את ההנחה הבסיסית בניתוח עם פונקציות אקראיות- הבחירה של הקלט בלתי תלויה בפונקציה</a:t>
            </a:r>
            <a:endParaRPr lang="en-US" b="1" i="1" smtClean="0">
              <a:solidFill>
                <a:srgbClr val="FF0000"/>
              </a:solidFill>
            </a:endParaRPr>
          </a:p>
          <a:p>
            <a:pPr lvl="2" algn="r" rtl="1" eaLnBrk="1" hangingPunct="1"/>
            <a:r>
              <a:rPr lang="he-IL" sz="2800" smtClean="0"/>
              <a:t>האיברים עלולים להיות תלויים בפונקציה </a:t>
            </a:r>
            <a:endParaRPr lang="en-US" sz="2800" smtClean="0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2216150" y="3073400"/>
            <a:ext cx="2759075" cy="59055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Lipton and Naughton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9350" y="5989638"/>
            <a:ext cx="7423150" cy="8683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e-IL" sz="2800" kern="0" dirty="0">
                <a:solidFill>
                  <a:srgbClr val="000000"/>
                </a:solidFill>
                <a:latin typeface="Candara"/>
                <a:cs typeface="Arial"/>
              </a:rPr>
              <a:t>מטרתנו להפוך מבנה נתונים עם אמורטיזציה לבעל ביצועים במקרה הרע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49250" y="2495550"/>
            <a:ext cx="3228975" cy="407988"/>
          </a:xfrm>
          <a:prstGeom prst="wedgeRoundRectCallout">
            <a:avLst>
              <a:gd name="adj1" fmla="val 7884"/>
              <a:gd name="adj2" fmla="val -10769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Side channel </a:t>
            </a:r>
            <a:r>
              <a:rPr lang="en-US" b="1" i="1">
                <a:solidFill>
                  <a:srgbClr val="FF0000"/>
                </a:solidFill>
              </a:rPr>
              <a:t>timing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attacks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6" grpId="1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C7989222-F412-4D0F-94B7-300282D33800}" type="slidenum">
              <a:rPr lang="he-IL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382000" cy="6096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השיטה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143000"/>
            <a:ext cx="8574088" cy="4705350"/>
          </a:xfrm>
        </p:spPr>
        <p:txBody>
          <a:bodyPr/>
          <a:lstStyle/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sz="3000" smtClean="0"/>
              <a:t>מילון דינמי עם ביצועים בזמן קבוע ב-</a:t>
            </a:r>
            <a:r>
              <a:rPr lang="en-US" sz="3000" smtClean="0"/>
              <a:t> worst-case</a:t>
            </a:r>
            <a:r>
              <a:rPr lang="he-IL" sz="3000" smtClean="0"/>
              <a:t> בהסתברות גבוהה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sz="3000" smtClean="0"/>
              <a:t>:</a:t>
            </a:r>
          </a:p>
          <a:p>
            <a:pPr lvl="1" algn="r" rtl="1" eaLnBrk="1" hangingPunct="1"/>
            <a:r>
              <a:rPr lang="he-IL" sz="2600" smtClean="0"/>
              <a:t>תומך בכל סדרה של פעולות באורך חסום פולינומית </a:t>
            </a:r>
            <a:endParaRPr lang="en-US" sz="2600" smtClean="0"/>
          </a:p>
          <a:p>
            <a:pPr lvl="1" algn="r" rtl="1" eaLnBrk="1" hangingPunct="1">
              <a:buClr>
                <a:schemeClr val="tx1"/>
              </a:buClr>
            </a:pPr>
            <a:r>
              <a:rPr lang="he-IL" sz="2600" b="1" smtClean="0">
                <a:solidFill>
                  <a:srgbClr val="008000"/>
                </a:solidFill>
              </a:rPr>
              <a:t>בהסתברות גבוהה כל הפעולות מתבצעת בזמן </a:t>
            </a:r>
            <a:r>
              <a:rPr lang="en-US" sz="2600" b="1" smtClean="0">
                <a:solidFill>
                  <a:srgbClr val="FF0000"/>
                </a:solidFill>
                <a:latin typeface="Comic Sans MS" pitchFamily="66" charset="0"/>
              </a:rPr>
              <a:t>O(1)</a:t>
            </a:r>
            <a:endParaRPr lang="en-US" sz="2600" smtClean="0"/>
          </a:p>
          <a:p>
            <a:pPr lvl="1" algn="r" rtl="1" eaLnBrk="1" hangingPunct="1"/>
            <a:r>
              <a:rPr lang="he-IL" sz="2600" smtClean="0"/>
              <a:t>גודל הזיכרון הנדרש הוא </a:t>
            </a:r>
            <a:r>
              <a:rPr lang="en-US" sz="2600" b="1" smtClean="0">
                <a:solidFill>
                  <a:srgbClr val="FF0000"/>
                </a:solidFill>
                <a:latin typeface="Comic Sans MS" pitchFamily="66" charset="0"/>
              </a:rPr>
              <a:t>(2+</a:t>
            </a:r>
            <a:r>
              <a:rPr lang="el-GR" sz="2400" b="1" smtClean="0">
                <a:solidFill>
                  <a:srgbClr val="FF0000"/>
                </a:solidFill>
                <a:latin typeface="Comic Sans MS" pitchFamily="66" charset="0"/>
              </a:rPr>
              <a:t>ε</a:t>
            </a:r>
            <a:r>
              <a:rPr lang="en-US" sz="2600" b="1" smtClean="0">
                <a:solidFill>
                  <a:srgbClr val="FF0000"/>
                </a:solidFill>
                <a:latin typeface="Comic Sans MS" pitchFamily="66" charset="0"/>
              </a:rPr>
              <a:t>)n</a:t>
            </a:r>
            <a:r>
              <a:rPr lang="he-IL" sz="2600" smtClean="0"/>
              <a:t> מילים</a:t>
            </a:r>
            <a:endParaRPr lang="en-US" sz="2600" smtClean="0"/>
          </a:p>
          <a:p>
            <a:pPr lvl="1" algn="r" rtl="1" eaLnBrk="1" hangingPunct="1"/>
            <a:r>
              <a:rPr lang="he-IL" sz="2600" smtClean="0"/>
              <a:t>יש ניסויים התומכים בשיטה</a:t>
            </a:r>
            <a:endParaRPr lang="en-US" sz="2600" smtClean="0"/>
          </a:p>
          <a:p>
            <a:pPr lvl="1" algn="r" rtl="1" eaLnBrk="1" hangingPunct="1"/>
            <a:r>
              <a:rPr lang="he-IL" sz="2600" smtClean="0"/>
              <a:t>יש דרך להראות משפחה קטנה של פונקציות גיבוב </a:t>
            </a:r>
            <a:endParaRPr 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8867B0FA-B874-462D-B645-FEB0824B8E63}" type="slidenum">
              <a:rPr lang="he-IL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הרעיון הבסיסי של הדה-אמורטיזציה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346200"/>
            <a:ext cx="8294688" cy="4749800"/>
          </a:xfrm>
        </p:spPr>
        <p:txBody>
          <a:bodyPr/>
          <a:lstStyle/>
          <a:p>
            <a:pPr algn="r" rtl="1" eaLnBrk="1" hangingPunct="1">
              <a:buClr>
                <a:schemeClr val="tx1"/>
              </a:buClr>
            </a:pPr>
            <a:r>
              <a:rPr lang="he-IL" sz="3000" smtClean="0"/>
              <a:t>מספר הצעדים הממוצע הוא</a:t>
            </a:r>
          </a:p>
          <a:p>
            <a:pPr lvl="1" algn="r" rtl="1" eaLnBrk="1" hangingPunct="1">
              <a:buClr>
                <a:schemeClr val="tx1"/>
              </a:buClr>
            </a:pPr>
            <a:r>
              <a:rPr lang="he-IL" sz="2600" smtClean="0"/>
              <a:t>ממוצע – לפעמים מעל ולפעמים מתחת</a:t>
            </a:r>
            <a:endParaRPr lang="en-US" sz="2600" smtClean="0"/>
          </a:p>
          <a:p>
            <a:pPr algn="r" rtl="1" eaLnBrk="1" hangingPunct="1"/>
            <a:r>
              <a:rPr lang="he-IL" sz="3000" smtClean="0"/>
              <a:t>רעיון: נגביל את מספר הצעדים למעט מעל הממוצע</a:t>
            </a:r>
            <a:endParaRPr lang="en-US" sz="3000" b="1" smtClean="0"/>
          </a:p>
          <a:p>
            <a:pPr lvl="1" algn="r" rtl="1" eaLnBrk="1" hangingPunct="1"/>
            <a:r>
              <a:rPr lang="he-IL" sz="2600" smtClean="0"/>
              <a:t>נכניס את השארית ל</a:t>
            </a:r>
            <a:r>
              <a:rPr lang="he-IL" sz="2600" b="1" smtClean="0">
                <a:solidFill>
                  <a:srgbClr val="990000"/>
                </a:solidFill>
              </a:rPr>
              <a:t>תור</a:t>
            </a:r>
            <a:endParaRPr lang="en-US" sz="2600" b="1" smtClean="0">
              <a:solidFill>
                <a:srgbClr val="990000"/>
              </a:solidFill>
            </a:endParaRPr>
          </a:p>
          <a:p>
            <a:pPr lvl="1" algn="r" rtl="1" eaLnBrk="1" hangingPunct="1"/>
            <a:r>
              <a:rPr lang="he-IL" sz="2600" smtClean="0"/>
              <a:t>התקווה: האיברים שדורשים מעט צעדים יפצו על האיברים שדורשים הרבה צעדים</a:t>
            </a:r>
            <a:endParaRPr lang="en-US" sz="2600" smtClean="0"/>
          </a:p>
          <a:p>
            <a:pPr lvl="1" algn="r" rtl="1" eaLnBrk="1" hangingPunct="1"/>
            <a:r>
              <a:rPr lang="he-IL" sz="2600" smtClean="0"/>
              <a:t>לכן כשספר הצעדים הוא מתחת לממוצע אפשר להשתמש בעודף לאיברים שב</a:t>
            </a:r>
            <a:r>
              <a:rPr lang="he-IL" sz="2600" b="1" smtClean="0">
                <a:solidFill>
                  <a:srgbClr val="990000"/>
                </a:solidFill>
              </a:rPr>
              <a:t>תור</a:t>
            </a:r>
            <a:endParaRPr lang="en-US" sz="2600" b="1" smtClean="0">
              <a:solidFill>
                <a:srgbClr val="990000"/>
              </a:solidFill>
            </a:endParaRPr>
          </a:p>
          <a:p>
            <a:pPr lvl="1" algn="r" rtl="1" eaLnBrk="1" hangingPunct="1"/>
            <a:r>
              <a:rPr lang="he-IL" sz="2600" smtClean="0"/>
              <a:t>האתגר: להראות שהתור לא גדל</a:t>
            </a:r>
            <a:endParaRPr lang="en-US" sz="2600" smtClean="0"/>
          </a:p>
        </p:txBody>
      </p:sp>
      <p:pic>
        <p:nvPicPr>
          <p:cNvPr id="201735" name="Picture 7" descr="Copy of Win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50" y="1562100"/>
            <a:ext cx="6477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CF195578-C934-4ECC-B7C3-2CB6B741B0E9}" type="slidenum">
              <a:rPr lang="he-IL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רכיבי המילון 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0" y="1117600"/>
            <a:ext cx="4645025" cy="4749800"/>
          </a:xfrm>
        </p:spPr>
        <p:txBody>
          <a:bodyPr/>
          <a:lstStyle/>
          <a:p>
            <a:pPr algn="r" rtl="1" eaLnBrk="1" hangingPunct="1"/>
            <a:r>
              <a:rPr lang="he-IL" sz="3000" dirty="0" smtClean="0"/>
              <a:t>טבלאות מרכזיות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3000" baseline="-1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3000" dirty="0" smtClean="0"/>
              <a:t> </a:t>
            </a:r>
            <a:r>
              <a:rPr lang="he-IL" sz="3000" dirty="0" smtClean="0"/>
              <a:t>ו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3000" baseline="-1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3000" dirty="0" smtClean="0"/>
              <a:t> </a:t>
            </a:r>
            <a:endParaRPr lang="he-IL" sz="3000" dirty="0" smtClean="0"/>
          </a:p>
          <a:p>
            <a:pPr lvl="1" algn="r" rtl="1" eaLnBrk="1" hangingPunct="1"/>
            <a:r>
              <a:rPr lang="he-IL" dirty="0" smtClean="0"/>
              <a:t>כל אחת בגודל </a:t>
            </a:r>
            <a:r>
              <a:rPr lang="en-US" i="1" dirty="0" smtClean="0">
                <a:solidFill>
                  <a:srgbClr val="008000"/>
                </a:solidFill>
              </a:rPr>
              <a:t>(1+</a:t>
            </a:r>
            <a:r>
              <a:rPr lang="el-GR" i="1" dirty="0" smtClean="0">
                <a:solidFill>
                  <a:srgbClr val="008000"/>
                </a:solidFill>
              </a:rPr>
              <a:t>ε</a:t>
            </a:r>
            <a:r>
              <a:rPr lang="en-US" i="1" dirty="0" smtClean="0">
                <a:solidFill>
                  <a:srgbClr val="008000"/>
                </a:solidFill>
              </a:rPr>
              <a:t>)n</a:t>
            </a:r>
            <a:endParaRPr lang="en-US" sz="2600" i="1" dirty="0" smtClean="0">
              <a:solidFill>
                <a:srgbClr val="008000"/>
              </a:solidFill>
            </a:endParaRPr>
          </a:p>
          <a:p>
            <a:pPr algn="r" rtl="1" eaLnBrk="1" hangingPunct="1">
              <a:buClr>
                <a:schemeClr val="tx1"/>
              </a:buClr>
            </a:pPr>
            <a:r>
              <a:rPr lang="he-IL" sz="3000" b="1" i="1" dirty="0" smtClean="0">
                <a:solidFill>
                  <a:srgbClr val="990000"/>
                </a:solidFill>
              </a:rPr>
              <a:t>תור</a:t>
            </a:r>
            <a:r>
              <a:rPr lang="en-US" sz="3000" dirty="0" smtClean="0"/>
              <a:t> </a:t>
            </a:r>
            <a:r>
              <a:rPr lang="he-IL" sz="3000" dirty="0" smtClean="0"/>
              <a:t>עבור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8000"/>
                </a:solidFill>
              </a:rPr>
              <a:t>log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he-IL" sz="3000" dirty="0" smtClean="0"/>
              <a:t>איברים שמאפשר חיפוש, הכנסה והוצאה בזמן  </a:t>
            </a: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O(1)</a:t>
            </a:r>
            <a:endParaRPr lang="en-US" sz="3000" dirty="0" smtClean="0">
              <a:latin typeface="Comic Sans MS" pitchFamily="66" charset="0"/>
            </a:endParaRPr>
          </a:p>
          <a:p>
            <a:pPr lvl="1" algn="r" rtl="1" eaLnBrk="1" hangingPunct="1"/>
            <a:r>
              <a:rPr lang="he-IL" dirty="0" smtClean="0"/>
              <a:t>נשמר בנפרד מהטבלאות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-1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/>
              <a:t> </a:t>
            </a:r>
            <a:r>
              <a:rPr lang="he-IL" dirty="0" smtClean="0"/>
              <a:t>ו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-1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dirty="0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-1339850" y="5815013"/>
            <a:ext cx="1800225" cy="8699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27000" y="1398588"/>
          <a:ext cx="321945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4" imgW="3489046" imgH="5268163" progId="">
                  <p:embed/>
                </p:oleObj>
              </mc:Choice>
              <mc:Fallback>
                <p:oleObj name="Visio" r:id="rId4" imgW="3489046" imgH="526816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398588"/>
                        <a:ext cx="321945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60D29C47-84D2-43EB-AAB0-358AEEF97C34}" type="slidenum">
              <a:rPr lang="he-IL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חיפוש והוצאה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735263"/>
            <a:ext cx="5734049" cy="2252662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he-IL" sz="3000" b="1" dirty="0" smtClean="0"/>
              <a:t>חיפוש</a:t>
            </a:r>
          </a:p>
          <a:p>
            <a:pPr algn="r" rtl="1" eaLnBrk="1" hangingPunct="1"/>
            <a:r>
              <a:rPr lang="he-IL" sz="3000" dirty="0" smtClean="0"/>
              <a:t>בדוק בטבלאות 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3000" b="1" baseline="-1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he-IL" sz="3000" dirty="0" smtClean="0"/>
              <a:t>ו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3000" b="1" baseline="-1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3000" dirty="0" smtClean="0"/>
              <a:t> </a:t>
            </a:r>
            <a:r>
              <a:rPr lang="he-IL" sz="3000" dirty="0" smtClean="0"/>
              <a:t> וב</a:t>
            </a:r>
            <a:r>
              <a:rPr lang="he-IL" sz="3000" b="1" i="1" dirty="0" smtClean="0">
                <a:solidFill>
                  <a:srgbClr val="990000"/>
                </a:solidFill>
              </a:rPr>
              <a:t>תור</a:t>
            </a:r>
          </a:p>
          <a:p>
            <a:pPr algn="r" rtl="1" eaLnBrk="1" hangingPunct="1"/>
            <a:endParaRPr lang="he-IL" sz="3000" b="1" i="1" dirty="0" smtClean="0">
              <a:solidFill>
                <a:srgbClr val="990000"/>
              </a:solidFill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he-IL" sz="3000" b="1" dirty="0" smtClean="0"/>
              <a:t>הוצאה</a:t>
            </a:r>
          </a:p>
          <a:p>
            <a:pPr algn="r" rtl="1" eaLnBrk="1" hangingPunct="1"/>
            <a:r>
              <a:rPr lang="he-IL" sz="3000" dirty="0" smtClean="0"/>
              <a:t>הוצא מהטבלאות 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3000" b="1" baseline="-15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he-IL" sz="3000" dirty="0" smtClean="0"/>
              <a:t>ו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3000" b="1" baseline="-1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3000" dirty="0" smtClean="0"/>
              <a:t> </a:t>
            </a:r>
            <a:r>
              <a:rPr lang="he-IL" sz="3000" dirty="0" smtClean="0"/>
              <a:t> ומה</a:t>
            </a:r>
            <a:r>
              <a:rPr lang="he-IL" sz="3000" b="1" i="1" dirty="0" smtClean="0">
                <a:solidFill>
                  <a:srgbClr val="990000"/>
                </a:solidFill>
              </a:rPr>
              <a:t>תור</a:t>
            </a:r>
            <a:endParaRPr lang="en-US" sz="3000" dirty="0" smtClean="0"/>
          </a:p>
          <a:p>
            <a:pPr algn="r" rtl="1" eaLnBrk="1" hangingPunct="1"/>
            <a:endParaRPr lang="en-US" sz="3000" dirty="0" smtClean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408613" y="1398588"/>
          <a:ext cx="321945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3" imgW="3489046" imgH="5268163" progId="">
                  <p:embed/>
                </p:oleObj>
              </mc:Choice>
              <mc:Fallback>
                <p:oleObj name="Visio" r:id="rId3" imgW="3489046" imgH="526816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1398588"/>
                        <a:ext cx="321945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הכנסה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650" y="1117600"/>
            <a:ext cx="7154863" cy="3878263"/>
          </a:xfrm>
        </p:spPr>
        <p:txBody>
          <a:bodyPr/>
          <a:lstStyle/>
          <a:p>
            <a:pPr algn="r" rtl="1" eaLnBrk="1" hangingPunct="1"/>
            <a:r>
              <a:rPr lang="he-IL" sz="2800" smtClean="0"/>
              <a:t>איבר חדש מוסף לסוף ה</a:t>
            </a:r>
            <a:r>
              <a:rPr lang="he-IL" sz="3000" b="1" smtClean="0">
                <a:solidFill>
                  <a:srgbClr val="990000"/>
                </a:solidFill>
              </a:rPr>
              <a:t>תור</a:t>
            </a:r>
            <a:endParaRPr lang="en-US" sz="3000" b="1" smtClean="0">
              <a:solidFill>
                <a:srgbClr val="990000"/>
              </a:solidFill>
            </a:endParaRPr>
          </a:p>
          <a:p>
            <a:pPr algn="r" rtl="1" eaLnBrk="1" hangingPunct="1"/>
            <a:r>
              <a:rPr lang="he-IL" sz="2800" smtClean="0"/>
              <a:t>כל עוד צעדים לא התבצעו:</a:t>
            </a:r>
          </a:p>
          <a:p>
            <a:pPr lvl="1" algn="r" rtl="1" eaLnBrk="1" hangingPunct="1">
              <a:buFont typeface="Candara" pitchFamily="34" charset="0"/>
              <a:buChar char="–"/>
            </a:pPr>
            <a:r>
              <a:rPr lang="he-IL" sz="2400" smtClean="0"/>
              <a:t>טול את האיבר בראש ה</a:t>
            </a:r>
            <a:r>
              <a:rPr lang="he-IL" sz="2400" b="1" smtClean="0">
                <a:solidFill>
                  <a:srgbClr val="990000"/>
                </a:solidFill>
              </a:rPr>
              <a:t>תור</a:t>
            </a:r>
          </a:p>
          <a:p>
            <a:pPr lvl="1" algn="r" rtl="1" eaLnBrk="1" hangingPunct="1">
              <a:buFont typeface="Candara" pitchFamily="34" charset="0"/>
              <a:buChar char="–"/>
            </a:pPr>
            <a:r>
              <a:rPr lang="he-IL" sz="2400" smtClean="0"/>
              <a:t> בצע עליו (עד) </a:t>
            </a:r>
            <a:r>
              <a:rPr lang="en-US" sz="2400" b="1" smtClean="0">
                <a:solidFill>
                  <a:srgbClr val="008000"/>
                </a:solidFill>
                <a:latin typeface="Comic Sans MS" pitchFamily="66" charset="0"/>
              </a:rPr>
              <a:t>L</a:t>
            </a:r>
            <a:r>
              <a:rPr lang="he-IL" sz="2400" b="1" smtClean="0"/>
              <a:t> </a:t>
            </a:r>
            <a:r>
              <a:rPr lang="he-IL" smtClean="0"/>
              <a:t>צעדים</a:t>
            </a:r>
            <a:endParaRPr lang="en-US" smtClean="0"/>
          </a:p>
          <a:p>
            <a:pPr algn="r" rtl="1" eaLnBrk="1" hangingPunct="1">
              <a:buFont typeface="Wingdings" pitchFamily="2" charset="2"/>
              <a:buChar char="§"/>
            </a:pPr>
            <a:r>
              <a:rPr lang="he-IL" sz="2800" smtClean="0"/>
              <a:t>אם לא נמצא תא פנוי שים את האיבר האחרון ש"נזרק" בראש ה</a:t>
            </a:r>
            <a:r>
              <a:rPr lang="he-IL" sz="2800" b="1" smtClean="0">
                <a:solidFill>
                  <a:srgbClr val="990000"/>
                </a:solidFill>
              </a:rPr>
              <a:t>תור</a:t>
            </a:r>
            <a:endParaRPr lang="en-US" sz="2800" b="1" i="1" smtClean="0">
              <a:solidFill>
                <a:srgbClr val="990000"/>
              </a:solidFill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-69850" y="1997075"/>
          <a:ext cx="321945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4" imgW="3489046" imgH="5268163" progId="">
                  <p:embed/>
                </p:oleObj>
              </mc:Choice>
              <mc:Fallback>
                <p:oleObj name="Visio" r:id="rId4" imgW="3489046" imgH="526816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9850" y="1997075"/>
                        <a:ext cx="321945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4D5DEC05-25EB-4B47-9EC7-638CB7899983}" type="slidenum">
              <a:rPr lang="he-IL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505575" y="1714500"/>
            <a:ext cx="1724025" cy="549275"/>
            <a:chOff x="2998" y="2798"/>
            <a:chExt cx="1086" cy="346"/>
          </a:xfrm>
        </p:grpSpPr>
        <p:sp>
          <p:nvSpPr>
            <p:cNvPr id="30831" name="Oval 91"/>
            <p:cNvSpPr>
              <a:spLocks noChangeAspect="1" noChangeArrowheads="1"/>
            </p:cNvSpPr>
            <p:nvPr/>
          </p:nvSpPr>
          <p:spPr bwMode="auto">
            <a:xfrm flipH="1">
              <a:off x="3383" y="288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2" name="Text Box 92"/>
            <p:cNvSpPr txBox="1">
              <a:spLocks noChangeArrowheads="1"/>
            </p:cNvSpPr>
            <p:nvPr/>
          </p:nvSpPr>
          <p:spPr bwMode="auto">
            <a:xfrm>
              <a:off x="2998" y="2798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h</a:t>
              </a:r>
              <a:r>
                <a:rPr lang="en-US" sz="3000" i="1" baseline="-15000">
                  <a:latin typeface="Candara" pitchFamily="34" charset="0"/>
                </a:rPr>
                <a:t>1</a:t>
              </a:r>
              <a:r>
                <a:rPr lang="en-US" sz="3000" i="1">
                  <a:latin typeface="Candara" pitchFamily="34" charset="0"/>
                </a:rPr>
                <a:t>(   ) = 2</a:t>
              </a:r>
              <a:endParaRPr lang="en-US" sz="3000" i="1" baseline="-15000">
                <a:latin typeface="Candara" pitchFamily="34" charset="0"/>
              </a:endParaRP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6521450" y="1727200"/>
            <a:ext cx="1724025" cy="549275"/>
            <a:chOff x="3466" y="2096"/>
            <a:chExt cx="1086" cy="346"/>
          </a:xfrm>
        </p:grpSpPr>
        <p:sp>
          <p:nvSpPr>
            <p:cNvPr id="30829" name="Oval 94"/>
            <p:cNvSpPr>
              <a:spLocks noChangeAspect="1" noChangeArrowheads="1"/>
            </p:cNvSpPr>
            <p:nvPr/>
          </p:nvSpPr>
          <p:spPr bwMode="auto">
            <a:xfrm flipH="1">
              <a:off x="3845" y="218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" name="Text Box 95"/>
            <p:cNvSpPr txBox="1">
              <a:spLocks noChangeArrowheads="1"/>
            </p:cNvSpPr>
            <p:nvPr/>
          </p:nvSpPr>
          <p:spPr bwMode="auto">
            <a:xfrm>
              <a:off x="3466" y="2096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h</a:t>
              </a:r>
              <a:r>
                <a:rPr lang="en-US" sz="3000" i="1" baseline="-15000">
                  <a:latin typeface="Candara" pitchFamily="34" charset="0"/>
                </a:rPr>
                <a:t>1</a:t>
              </a:r>
              <a:r>
                <a:rPr lang="en-US" sz="3000" i="1">
                  <a:latin typeface="Candara" pitchFamily="34" charset="0"/>
                </a:rPr>
                <a:t>(   ) = 6</a:t>
              </a:r>
              <a:endParaRPr lang="en-US" sz="3000" i="1" baseline="-15000">
                <a:latin typeface="Candara" pitchFamily="34" charset="0"/>
              </a:endParaRPr>
            </a:p>
          </p:txBody>
        </p:sp>
      </p:grp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6521450" y="1724025"/>
            <a:ext cx="1790700" cy="1063625"/>
            <a:chOff x="4060" y="2806"/>
            <a:chExt cx="1128" cy="670"/>
          </a:xfrm>
        </p:grpSpPr>
        <p:grpSp>
          <p:nvGrpSpPr>
            <p:cNvPr id="30823" name="Group 141"/>
            <p:cNvGrpSpPr>
              <a:grpSpLocks/>
            </p:cNvGrpSpPr>
            <p:nvPr/>
          </p:nvGrpSpPr>
          <p:grpSpPr bwMode="auto">
            <a:xfrm>
              <a:off x="4102" y="2806"/>
              <a:ext cx="1086" cy="346"/>
              <a:chOff x="3832" y="2258"/>
              <a:chExt cx="1086" cy="346"/>
            </a:xfrm>
          </p:grpSpPr>
          <p:sp>
            <p:nvSpPr>
              <p:cNvPr id="30827" name="Oval 142"/>
              <p:cNvSpPr>
                <a:spLocks noChangeAspect="1" noChangeArrowheads="1"/>
              </p:cNvSpPr>
              <p:nvPr/>
            </p:nvSpPr>
            <p:spPr bwMode="auto">
              <a:xfrm flipH="1">
                <a:off x="4163" y="2353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Text Box 143"/>
              <p:cNvSpPr txBox="1">
                <a:spLocks noChangeArrowheads="1"/>
              </p:cNvSpPr>
              <p:nvPr/>
            </p:nvSpPr>
            <p:spPr bwMode="auto">
              <a:xfrm>
                <a:off x="3832" y="2258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>
                    <a:latin typeface="Candara" pitchFamily="34" charset="0"/>
                  </a:rPr>
                  <a:t>h</a:t>
                </a:r>
                <a:r>
                  <a:rPr lang="en-US" sz="3000" i="1" baseline="-15000">
                    <a:latin typeface="Candara" pitchFamily="34" charset="0"/>
                  </a:rPr>
                  <a:t>1</a:t>
                </a:r>
                <a:r>
                  <a:rPr lang="en-US" sz="3000" i="1">
                    <a:latin typeface="Candara" pitchFamily="34" charset="0"/>
                  </a:rPr>
                  <a:t>(   ) = 10</a:t>
                </a:r>
                <a:endParaRPr lang="en-US" sz="3000" i="1" baseline="-15000">
                  <a:latin typeface="Candara" pitchFamily="34" charset="0"/>
                </a:endParaRPr>
              </a:p>
            </p:txBody>
          </p:sp>
        </p:grpSp>
        <p:grpSp>
          <p:nvGrpSpPr>
            <p:cNvPr id="30824" name="Group 144"/>
            <p:cNvGrpSpPr>
              <a:grpSpLocks/>
            </p:cNvGrpSpPr>
            <p:nvPr/>
          </p:nvGrpSpPr>
          <p:grpSpPr bwMode="auto">
            <a:xfrm>
              <a:off x="4060" y="3130"/>
              <a:ext cx="1086" cy="346"/>
              <a:chOff x="2866" y="2636"/>
              <a:chExt cx="1086" cy="346"/>
            </a:xfrm>
          </p:grpSpPr>
          <p:sp>
            <p:nvSpPr>
              <p:cNvPr id="30825" name="Text Box 145"/>
              <p:cNvSpPr txBox="1">
                <a:spLocks noChangeArrowheads="1"/>
              </p:cNvSpPr>
              <p:nvPr/>
            </p:nvSpPr>
            <p:spPr bwMode="auto">
              <a:xfrm>
                <a:off x="2866" y="2636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>
                    <a:latin typeface="Candara" pitchFamily="34" charset="0"/>
                  </a:rPr>
                  <a:t>h</a:t>
                </a:r>
                <a:r>
                  <a:rPr lang="en-US" sz="3000" i="1" baseline="-15000">
                    <a:latin typeface="Candara" pitchFamily="34" charset="0"/>
                  </a:rPr>
                  <a:t>2</a:t>
                </a:r>
                <a:r>
                  <a:rPr lang="en-US" sz="3000" i="1">
                    <a:latin typeface="Candara" pitchFamily="34" charset="0"/>
                  </a:rPr>
                  <a:t>(   ) = 6</a:t>
                </a:r>
                <a:endParaRPr lang="en-US" sz="3000" i="1" baseline="-15000">
                  <a:latin typeface="Candara" pitchFamily="34" charset="0"/>
                </a:endParaRPr>
              </a:p>
            </p:txBody>
          </p:sp>
          <p:sp>
            <p:nvSpPr>
              <p:cNvPr id="30826" name="Oval 146"/>
              <p:cNvSpPr>
                <a:spLocks noChangeAspect="1" noChangeArrowheads="1"/>
              </p:cNvSpPr>
              <p:nvPr/>
            </p:nvSpPr>
            <p:spPr bwMode="auto">
              <a:xfrm flipH="1">
                <a:off x="3225" y="273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6534150" y="2251075"/>
            <a:ext cx="1724025" cy="549275"/>
            <a:chOff x="2614" y="2024"/>
            <a:chExt cx="1086" cy="346"/>
          </a:xfrm>
        </p:grpSpPr>
        <p:sp>
          <p:nvSpPr>
            <p:cNvPr id="30821" name="Text Box 109"/>
            <p:cNvSpPr txBox="1">
              <a:spLocks noChangeArrowheads="1"/>
            </p:cNvSpPr>
            <p:nvPr/>
          </p:nvSpPr>
          <p:spPr bwMode="auto">
            <a:xfrm>
              <a:off x="2614" y="2024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h</a:t>
              </a:r>
              <a:r>
                <a:rPr lang="en-US" sz="3000" i="1" baseline="-15000">
                  <a:latin typeface="Candara" pitchFamily="34" charset="0"/>
                </a:rPr>
                <a:t>2</a:t>
              </a:r>
              <a:r>
                <a:rPr lang="en-US" sz="3000" i="1">
                  <a:latin typeface="Candara" pitchFamily="34" charset="0"/>
                </a:rPr>
                <a:t>(   ) = 8</a:t>
              </a:r>
              <a:endParaRPr lang="en-US" sz="3000" i="1" baseline="-15000">
                <a:latin typeface="Candara" pitchFamily="34" charset="0"/>
              </a:endParaRPr>
            </a:p>
          </p:txBody>
        </p:sp>
        <p:sp>
          <p:nvSpPr>
            <p:cNvPr id="30822" name="Oval 110"/>
            <p:cNvSpPr>
              <a:spLocks noChangeAspect="1" noChangeArrowheads="1"/>
            </p:cNvSpPr>
            <p:nvPr/>
          </p:nvSpPr>
          <p:spPr bwMode="auto">
            <a:xfrm flipH="1">
              <a:off x="2979" y="2109"/>
              <a:ext cx="181" cy="186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6496050" y="1736725"/>
            <a:ext cx="1854200" cy="2152650"/>
            <a:chOff x="4172" y="2406"/>
            <a:chExt cx="1168" cy="1356"/>
          </a:xfrm>
        </p:grpSpPr>
        <p:grpSp>
          <p:nvGrpSpPr>
            <p:cNvPr id="30809" name="Group 114"/>
            <p:cNvGrpSpPr>
              <a:grpSpLocks/>
            </p:cNvGrpSpPr>
            <p:nvPr/>
          </p:nvGrpSpPr>
          <p:grpSpPr bwMode="auto">
            <a:xfrm>
              <a:off x="4226" y="3416"/>
              <a:ext cx="1086" cy="346"/>
              <a:chOff x="4396" y="2342"/>
              <a:chExt cx="1086" cy="346"/>
            </a:xfrm>
          </p:grpSpPr>
          <p:sp>
            <p:nvSpPr>
              <p:cNvPr id="30819" name="Text Box 115"/>
              <p:cNvSpPr txBox="1">
                <a:spLocks noChangeArrowheads="1"/>
              </p:cNvSpPr>
              <p:nvPr/>
            </p:nvSpPr>
            <p:spPr bwMode="auto">
              <a:xfrm>
                <a:off x="4396" y="2342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 dirty="0">
                    <a:latin typeface="Candara" pitchFamily="34" charset="0"/>
                  </a:rPr>
                  <a:t>h</a:t>
                </a:r>
                <a:r>
                  <a:rPr lang="en-US" sz="3000" i="1" baseline="-15000" dirty="0">
                    <a:latin typeface="Candara" pitchFamily="34" charset="0"/>
                  </a:rPr>
                  <a:t>2</a:t>
                </a:r>
                <a:r>
                  <a:rPr lang="en-US" sz="3000" i="1" dirty="0">
                    <a:latin typeface="Candara" pitchFamily="34" charset="0"/>
                  </a:rPr>
                  <a:t>(   ) = 8</a:t>
                </a:r>
                <a:endParaRPr lang="en-US" sz="3000" i="1" baseline="-15000" dirty="0">
                  <a:latin typeface="Candara" pitchFamily="34" charset="0"/>
                </a:endParaRPr>
              </a:p>
            </p:txBody>
          </p:sp>
          <p:sp>
            <p:nvSpPr>
              <p:cNvPr id="30820" name="Oval 116"/>
              <p:cNvSpPr>
                <a:spLocks noChangeAspect="1" noChangeArrowheads="1"/>
              </p:cNvSpPr>
              <p:nvPr/>
            </p:nvSpPr>
            <p:spPr bwMode="auto">
              <a:xfrm flipH="1">
                <a:off x="4703" y="244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5E76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0" name="Group 117"/>
            <p:cNvGrpSpPr>
              <a:grpSpLocks/>
            </p:cNvGrpSpPr>
            <p:nvPr/>
          </p:nvGrpSpPr>
          <p:grpSpPr bwMode="auto">
            <a:xfrm>
              <a:off x="4254" y="3080"/>
              <a:ext cx="1086" cy="346"/>
              <a:chOff x="1708" y="2504"/>
              <a:chExt cx="1086" cy="346"/>
            </a:xfrm>
          </p:grpSpPr>
          <p:sp>
            <p:nvSpPr>
              <p:cNvPr id="30817" name="Oval 118"/>
              <p:cNvSpPr>
                <a:spLocks noChangeAspect="1" noChangeArrowheads="1"/>
              </p:cNvSpPr>
              <p:nvPr/>
            </p:nvSpPr>
            <p:spPr bwMode="auto">
              <a:xfrm flipH="1">
                <a:off x="2025" y="2603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Text Box 119"/>
              <p:cNvSpPr txBox="1">
                <a:spLocks noChangeArrowheads="1"/>
              </p:cNvSpPr>
              <p:nvPr/>
            </p:nvSpPr>
            <p:spPr bwMode="auto">
              <a:xfrm>
                <a:off x="1708" y="2504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 dirty="0">
                    <a:latin typeface="Candara" pitchFamily="34" charset="0"/>
                  </a:rPr>
                  <a:t>h</a:t>
                </a:r>
                <a:r>
                  <a:rPr lang="en-US" sz="3000" i="1" baseline="-15000" dirty="0">
                    <a:latin typeface="Candara" pitchFamily="34" charset="0"/>
                  </a:rPr>
                  <a:t>1</a:t>
                </a:r>
                <a:r>
                  <a:rPr lang="en-US" sz="3000" i="1" dirty="0">
                    <a:latin typeface="Candara" pitchFamily="34" charset="0"/>
                  </a:rPr>
                  <a:t>(   ) = 6</a:t>
                </a:r>
                <a:endParaRPr lang="en-US" sz="3000" i="1" baseline="-15000" dirty="0">
                  <a:latin typeface="Candara" pitchFamily="34" charset="0"/>
                </a:endParaRPr>
              </a:p>
            </p:txBody>
          </p:sp>
        </p:grpSp>
        <p:grpSp>
          <p:nvGrpSpPr>
            <p:cNvPr id="30811" name="Group 120"/>
            <p:cNvGrpSpPr>
              <a:grpSpLocks/>
            </p:cNvGrpSpPr>
            <p:nvPr/>
          </p:nvGrpSpPr>
          <p:grpSpPr bwMode="auto">
            <a:xfrm>
              <a:off x="4172" y="2406"/>
              <a:ext cx="1086" cy="346"/>
              <a:chOff x="3796" y="2240"/>
              <a:chExt cx="1086" cy="346"/>
            </a:xfrm>
          </p:grpSpPr>
          <p:sp>
            <p:nvSpPr>
              <p:cNvPr id="30815" name="Text Box 121"/>
              <p:cNvSpPr txBox="1">
                <a:spLocks noChangeArrowheads="1"/>
              </p:cNvSpPr>
              <p:nvPr/>
            </p:nvSpPr>
            <p:spPr bwMode="auto">
              <a:xfrm>
                <a:off x="3796" y="2240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>
                    <a:latin typeface="Candara" pitchFamily="34" charset="0"/>
                  </a:rPr>
                  <a:t>h</a:t>
                </a:r>
                <a:r>
                  <a:rPr lang="en-US" sz="3000" i="1" baseline="-15000">
                    <a:latin typeface="Candara" pitchFamily="34" charset="0"/>
                  </a:rPr>
                  <a:t>1</a:t>
                </a:r>
                <a:r>
                  <a:rPr lang="en-US" sz="3000" i="1">
                    <a:latin typeface="Candara" pitchFamily="34" charset="0"/>
                  </a:rPr>
                  <a:t>(   ) = 2</a:t>
                </a:r>
                <a:endParaRPr lang="en-US" sz="3000" i="1" baseline="-15000">
                  <a:latin typeface="Candara" pitchFamily="34" charset="0"/>
                </a:endParaRPr>
              </a:p>
            </p:txBody>
          </p:sp>
          <p:sp>
            <p:nvSpPr>
              <p:cNvPr id="30816" name="Oval 122"/>
              <p:cNvSpPr>
                <a:spLocks noChangeAspect="1" noChangeArrowheads="1"/>
              </p:cNvSpPr>
              <p:nvPr/>
            </p:nvSpPr>
            <p:spPr bwMode="auto">
              <a:xfrm flipH="1">
                <a:off x="4185" y="2325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000080"/>
                  </a:gs>
                  <a:gs pos="100000">
                    <a:srgbClr val="00003B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2" name="Group 123"/>
            <p:cNvGrpSpPr>
              <a:grpSpLocks/>
            </p:cNvGrpSpPr>
            <p:nvPr/>
          </p:nvGrpSpPr>
          <p:grpSpPr bwMode="auto">
            <a:xfrm>
              <a:off x="4172" y="2748"/>
              <a:ext cx="1086" cy="346"/>
              <a:chOff x="4216" y="2288"/>
              <a:chExt cx="1086" cy="346"/>
            </a:xfrm>
          </p:grpSpPr>
          <p:sp>
            <p:nvSpPr>
              <p:cNvPr id="30813" name="Oval 124"/>
              <p:cNvSpPr>
                <a:spLocks noChangeAspect="1" noChangeArrowheads="1"/>
              </p:cNvSpPr>
              <p:nvPr/>
            </p:nvSpPr>
            <p:spPr bwMode="auto">
              <a:xfrm flipH="1">
                <a:off x="4583" y="2379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66FF66"/>
                  </a:gs>
                  <a:gs pos="100000">
                    <a:srgbClr val="2F762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Text Box 125"/>
              <p:cNvSpPr txBox="1">
                <a:spLocks noChangeArrowheads="1"/>
              </p:cNvSpPr>
              <p:nvPr/>
            </p:nvSpPr>
            <p:spPr bwMode="auto">
              <a:xfrm>
                <a:off x="4216" y="2288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>
                    <a:latin typeface="Candara" pitchFamily="34" charset="0"/>
                  </a:rPr>
                  <a:t>h</a:t>
                </a:r>
                <a:r>
                  <a:rPr lang="en-US" sz="3000" i="1" baseline="-15000">
                    <a:latin typeface="Candara" pitchFamily="34" charset="0"/>
                  </a:rPr>
                  <a:t>2</a:t>
                </a:r>
                <a:r>
                  <a:rPr lang="en-US" sz="3000" i="1">
                    <a:latin typeface="Candara" pitchFamily="34" charset="0"/>
                  </a:rPr>
                  <a:t>(   ) = 4</a:t>
                </a:r>
                <a:endParaRPr lang="en-US" sz="3000" i="1" baseline="-15000">
                  <a:latin typeface="Candara" pitchFamily="34" charset="0"/>
                </a:endParaRPr>
              </a:p>
            </p:txBody>
          </p:sp>
        </p:grpSp>
      </p:grpSp>
      <p:grpSp>
        <p:nvGrpSpPr>
          <p:cNvPr id="13" name="Group 133"/>
          <p:cNvGrpSpPr>
            <a:grpSpLocks/>
          </p:cNvGrpSpPr>
          <p:nvPr/>
        </p:nvGrpSpPr>
        <p:grpSpPr bwMode="auto">
          <a:xfrm>
            <a:off x="6470650" y="1724025"/>
            <a:ext cx="1774825" cy="1066800"/>
            <a:chOff x="4044" y="2774"/>
            <a:chExt cx="1118" cy="672"/>
          </a:xfrm>
        </p:grpSpPr>
        <p:grpSp>
          <p:nvGrpSpPr>
            <p:cNvPr id="30803" name="Group 127"/>
            <p:cNvGrpSpPr>
              <a:grpSpLocks/>
            </p:cNvGrpSpPr>
            <p:nvPr/>
          </p:nvGrpSpPr>
          <p:grpSpPr bwMode="auto">
            <a:xfrm>
              <a:off x="4076" y="2774"/>
              <a:ext cx="1086" cy="346"/>
              <a:chOff x="3760" y="2120"/>
              <a:chExt cx="1086" cy="346"/>
            </a:xfrm>
          </p:grpSpPr>
          <p:sp>
            <p:nvSpPr>
              <p:cNvPr id="30807" name="Oval 128"/>
              <p:cNvSpPr>
                <a:spLocks noChangeAspect="1" noChangeArrowheads="1"/>
              </p:cNvSpPr>
              <p:nvPr/>
            </p:nvSpPr>
            <p:spPr bwMode="auto">
              <a:xfrm flipH="1">
                <a:off x="4143" y="2211"/>
                <a:ext cx="181" cy="18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Text Box 129"/>
              <p:cNvSpPr txBox="1">
                <a:spLocks noChangeArrowheads="1"/>
              </p:cNvSpPr>
              <p:nvPr/>
            </p:nvSpPr>
            <p:spPr bwMode="auto">
              <a:xfrm>
                <a:off x="3760" y="2120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>
                    <a:latin typeface="Candara" pitchFamily="34" charset="0"/>
                  </a:rPr>
                  <a:t>h</a:t>
                </a:r>
                <a:r>
                  <a:rPr lang="en-US" sz="3000" i="1" baseline="-15000">
                    <a:latin typeface="Candara" pitchFamily="34" charset="0"/>
                  </a:rPr>
                  <a:t>1</a:t>
                </a:r>
                <a:r>
                  <a:rPr lang="en-US" sz="3000" i="1">
                    <a:latin typeface="Candara" pitchFamily="34" charset="0"/>
                  </a:rPr>
                  <a:t>(   ) = 4</a:t>
                </a:r>
                <a:endParaRPr lang="en-US" sz="3000" i="1" baseline="-15000">
                  <a:latin typeface="Candara" pitchFamily="34" charset="0"/>
                </a:endParaRPr>
              </a:p>
            </p:txBody>
          </p:sp>
        </p:grpSp>
        <p:grpSp>
          <p:nvGrpSpPr>
            <p:cNvPr id="30804" name="Group 130"/>
            <p:cNvGrpSpPr>
              <a:grpSpLocks/>
            </p:cNvGrpSpPr>
            <p:nvPr/>
          </p:nvGrpSpPr>
          <p:grpSpPr bwMode="auto">
            <a:xfrm>
              <a:off x="4044" y="3100"/>
              <a:ext cx="1086" cy="346"/>
              <a:chOff x="4294" y="2240"/>
              <a:chExt cx="1086" cy="346"/>
            </a:xfrm>
          </p:grpSpPr>
          <p:sp>
            <p:nvSpPr>
              <p:cNvPr id="30805" name="Oval 131"/>
              <p:cNvSpPr>
                <a:spLocks noChangeAspect="1" noChangeArrowheads="1"/>
              </p:cNvSpPr>
              <p:nvPr/>
            </p:nvSpPr>
            <p:spPr bwMode="auto">
              <a:xfrm flipH="1">
                <a:off x="4683" y="2327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76475E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6" name="Text Box 132"/>
              <p:cNvSpPr txBox="1">
                <a:spLocks noChangeArrowheads="1"/>
              </p:cNvSpPr>
              <p:nvPr/>
            </p:nvSpPr>
            <p:spPr bwMode="auto">
              <a:xfrm>
                <a:off x="4294" y="2240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>
                    <a:latin typeface="Candara" pitchFamily="34" charset="0"/>
                  </a:rPr>
                  <a:t>h</a:t>
                </a:r>
                <a:r>
                  <a:rPr lang="en-US" sz="3000" i="1" baseline="-15000">
                    <a:latin typeface="Candara" pitchFamily="34" charset="0"/>
                  </a:rPr>
                  <a:t>2</a:t>
                </a:r>
                <a:r>
                  <a:rPr lang="en-US" sz="3000" i="1">
                    <a:latin typeface="Candara" pitchFamily="34" charset="0"/>
                  </a:rPr>
                  <a:t>(   ) = 1</a:t>
                </a:r>
                <a:endParaRPr lang="en-US" sz="3000" i="1" baseline="-15000">
                  <a:latin typeface="Candara" pitchFamily="34" charset="0"/>
                </a:endParaRPr>
              </a:p>
            </p:txBody>
          </p:sp>
        </p:grpSp>
      </p:grpSp>
      <p:grpSp>
        <p:nvGrpSpPr>
          <p:cNvPr id="16" name="Group 140"/>
          <p:cNvGrpSpPr>
            <a:grpSpLocks/>
          </p:cNvGrpSpPr>
          <p:nvPr/>
        </p:nvGrpSpPr>
        <p:grpSpPr bwMode="auto">
          <a:xfrm>
            <a:off x="6521450" y="1708150"/>
            <a:ext cx="1828800" cy="1101725"/>
            <a:chOff x="4180" y="2748"/>
            <a:chExt cx="1152" cy="694"/>
          </a:xfrm>
        </p:grpSpPr>
        <p:grpSp>
          <p:nvGrpSpPr>
            <p:cNvPr id="30797" name="Group 134"/>
            <p:cNvGrpSpPr>
              <a:grpSpLocks/>
            </p:cNvGrpSpPr>
            <p:nvPr/>
          </p:nvGrpSpPr>
          <p:grpSpPr bwMode="auto">
            <a:xfrm>
              <a:off x="4180" y="2748"/>
              <a:ext cx="1086" cy="346"/>
              <a:chOff x="4060" y="2138"/>
              <a:chExt cx="1086" cy="346"/>
            </a:xfrm>
          </p:grpSpPr>
          <p:sp>
            <p:nvSpPr>
              <p:cNvPr id="30801" name="Text Box 135"/>
              <p:cNvSpPr txBox="1">
                <a:spLocks noChangeArrowheads="1"/>
              </p:cNvSpPr>
              <p:nvPr/>
            </p:nvSpPr>
            <p:spPr bwMode="auto">
              <a:xfrm>
                <a:off x="4060" y="2138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>
                    <a:latin typeface="Candara" pitchFamily="34" charset="0"/>
                  </a:rPr>
                  <a:t>h</a:t>
                </a:r>
                <a:r>
                  <a:rPr lang="en-US" sz="3000" i="1" baseline="-15000">
                    <a:latin typeface="Candara" pitchFamily="34" charset="0"/>
                  </a:rPr>
                  <a:t>1</a:t>
                </a:r>
                <a:r>
                  <a:rPr lang="en-US" sz="3000" i="1">
                    <a:latin typeface="Candara" pitchFamily="34" charset="0"/>
                  </a:rPr>
                  <a:t>(   ) = 8</a:t>
                </a:r>
                <a:endParaRPr lang="en-US" sz="3000" i="1" baseline="-15000">
                  <a:latin typeface="Candara" pitchFamily="34" charset="0"/>
                </a:endParaRPr>
              </a:p>
            </p:txBody>
          </p:sp>
          <p:sp>
            <p:nvSpPr>
              <p:cNvPr id="30802" name="Oval 136"/>
              <p:cNvSpPr>
                <a:spLocks noChangeAspect="1" noChangeArrowheads="1"/>
              </p:cNvSpPr>
              <p:nvPr/>
            </p:nvSpPr>
            <p:spPr bwMode="auto">
              <a:xfrm flipH="1">
                <a:off x="4435" y="2225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339966"/>
                  </a:gs>
                  <a:gs pos="100000">
                    <a:srgbClr val="18472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98" name="Group 137"/>
            <p:cNvGrpSpPr>
              <a:grpSpLocks/>
            </p:cNvGrpSpPr>
            <p:nvPr/>
          </p:nvGrpSpPr>
          <p:grpSpPr bwMode="auto">
            <a:xfrm>
              <a:off x="4246" y="3096"/>
              <a:ext cx="1086" cy="346"/>
              <a:chOff x="4436" y="2234"/>
              <a:chExt cx="1086" cy="346"/>
            </a:xfrm>
          </p:grpSpPr>
          <p:sp>
            <p:nvSpPr>
              <p:cNvPr id="30799" name="Oval 138"/>
              <p:cNvSpPr>
                <a:spLocks noChangeAspect="1" noChangeArrowheads="1"/>
              </p:cNvSpPr>
              <p:nvPr/>
            </p:nvSpPr>
            <p:spPr bwMode="auto">
              <a:xfrm flipH="1">
                <a:off x="4719" y="233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Text Box 139"/>
              <p:cNvSpPr txBox="1">
                <a:spLocks noChangeArrowheads="1"/>
              </p:cNvSpPr>
              <p:nvPr/>
            </p:nvSpPr>
            <p:spPr bwMode="auto">
              <a:xfrm>
                <a:off x="4436" y="2234"/>
                <a:ext cx="10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 dirty="0">
                    <a:latin typeface="Candara" pitchFamily="34" charset="0"/>
                  </a:rPr>
                  <a:t>h</a:t>
                </a:r>
                <a:r>
                  <a:rPr lang="en-US" sz="3000" i="1" baseline="-15000" dirty="0">
                    <a:latin typeface="Candara" pitchFamily="34" charset="0"/>
                  </a:rPr>
                  <a:t>2</a:t>
                </a:r>
                <a:r>
                  <a:rPr lang="en-US" sz="3000" i="1" dirty="0">
                    <a:latin typeface="Candara" pitchFamily="34" charset="0"/>
                  </a:rPr>
                  <a:t>(   ) = 10</a:t>
                </a:r>
                <a:endParaRPr lang="en-US" sz="3000" i="1" baseline="-15000" dirty="0">
                  <a:latin typeface="Candara" pitchFamily="34" charset="0"/>
                </a:endParaRPr>
              </a:p>
            </p:txBody>
          </p:sp>
        </p:grpSp>
      </p:grpSp>
      <p:grpSp>
        <p:nvGrpSpPr>
          <p:cNvPr id="19" name="Group 99"/>
          <p:cNvGrpSpPr>
            <a:grpSpLocks/>
          </p:cNvGrpSpPr>
          <p:nvPr/>
        </p:nvGrpSpPr>
        <p:grpSpPr bwMode="auto">
          <a:xfrm>
            <a:off x="6597650" y="1714500"/>
            <a:ext cx="1724025" cy="549275"/>
            <a:chOff x="3772" y="2150"/>
            <a:chExt cx="1086" cy="346"/>
          </a:xfrm>
        </p:grpSpPr>
        <p:sp>
          <p:nvSpPr>
            <p:cNvPr id="30795" name="Oval 100"/>
            <p:cNvSpPr>
              <a:spLocks noChangeAspect="1" noChangeArrowheads="1"/>
            </p:cNvSpPr>
            <p:nvPr/>
          </p:nvSpPr>
          <p:spPr bwMode="auto">
            <a:xfrm flipH="1">
              <a:off x="4107" y="223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Text Box 101"/>
            <p:cNvSpPr txBox="1">
              <a:spLocks noChangeArrowheads="1"/>
            </p:cNvSpPr>
            <p:nvPr/>
          </p:nvSpPr>
          <p:spPr bwMode="auto">
            <a:xfrm>
              <a:off x="3772" y="2150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h</a:t>
              </a:r>
              <a:r>
                <a:rPr lang="en-US" sz="3000" i="1" baseline="-15000">
                  <a:latin typeface="Candara" pitchFamily="34" charset="0"/>
                </a:rPr>
                <a:t>1</a:t>
              </a:r>
              <a:r>
                <a:rPr lang="en-US" sz="3000" i="1">
                  <a:latin typeface="Candara" pitchFamily="34" charset="0"/>
                </a:rPr>
                <a:t>(   ) = 10</a:t>
              </a:r>
              <a:endParaRPr lang="en-US" sz="3000" i="1" baseline="-15000">
                <a:latin typeface="Candara" pitchFamily="34" charset="0"/>
              </a:endParaRPr>
            </a:p>
          </p:txBody>
        </p:sp>
      </p:grp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6508750" y="1724025"/>
            <a:ext cx="1724025" cy="549275"/>
            <a:chOff x="3760" y="2120"/>
            <a:chExt cx="1086" cy="346"/>
          </a:xfrm>
        </p:grpSpPr>
        <p:sp>
          <p:nvSpPr>
            <p:cNvPr id="30793" name="Oval 103"/>
            <p:cNvSpPr>
              <a:spLocks noChangeAspect="1" noChangeArrowheads="1"/>
            </p:cNvSpPr>
            <p:nvPr/>
          </p:nvSpPr>
          <p:spPr bwMode="auto">
            <a:xfrm flipH="1">
              <a:off x="4143" y="2211"/>
              <a:ext cx="181" cy="186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Text Box 104"/>
            <p:cNvSpPr txBox="1">
              <a:spLocks noChangeArrowheads="1"/>
            </p:cNvSpPr>
            <p:nvPr/>
          </p:nvSpPr>
          <p:spPr bwMode="auto">
            <a:xfrm>
              <a:off x="3760" y="2120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h</a:t>
              </a:r>
              <a:r>
                <a:rPr lang="en-US" sz="3000" i="1" baseline="-15000">
                  <a:latin typeface="Candara" pitchFamily="34" charset="0"/>
                </a:rPr>
                <a:t>1</a:t>
              </a:r>
              <a:r>
                <a:rPr lang="en-US" sz="3000" i="1">
                  <a:latin typeface="Candara" pitchFamily="34" charset="0"/>
                </a:rPr>
                <a:t>(   ) = 4</a:t>
              </a:r>
              <a:endParaRPr lang="en-US" sz="3000" i="1" baseline="-15000">
                <a:latin typeface="Candara" pitchFamily="34" charset="0"/>
              </a:endParaRPr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6518275" y="1717675"/>
            <a:ext cx="1724025" cy="549275"/>
            <a:chOff x="3772" y="2126"/>
            <a:chExt cx="1086" cy="346"/>
          </a:xfrm>
        </p:grpSpPr>
        <p:sp>
          <p:nvSpPr>
            <p:cNvPr id="30791" name="Oval 106"/>
            <p:cNvSpPr>
              <a:spLocks noChangeAspect="1" noChangeArrowheads="1"/>
            </p:cNvSpPr>
            <p:nvPr/>
          </p:nvSpPr>
          <p:spPr bwMode="auto">
            <a:xfrm flipH="1">
              <a:off x="4155" y="221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Text Box 107"/>
            <p:cNvSpPr txBox="1">
              <a:spLocks noChangeArrowheads="1"/>
            </p:cNvSpPr>
            <p:nvPr/>
          </p:nvSpPr>
          <p:spPr bwMode="auto">
            <a:xfrm>
              <a:off x="3772" y="2126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h</a:t>
              </a:r>
              <a:r>
                <a:rPr lang="en-US" sz="3000" i="1" baseline="-15000">
                  <a:latin typeface="Candara" pitchFamily="34" charset="0"/>
                </a:rPr>
                <a:t>1</a:t>
              </a:r>
              <a:r>
                <a:rPr lang="en-US" sz="3000" i="1">
                  <a:latin typeface="Candara" pitchFamily="34" charset="0"/>
                </a:rPr>
                <a:t>(   ) = 4</a:t>
              </a:r>
              <a:endParaRPr lang="en-US" sz="3000" i="1" baseline="-15000">
                <a:latin typeface="Candara" pitchFamily="34" charset="0"/>
              </a:endParaRPr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6626225" y="1679575"/>
            <a:ext cx="1724025" cy="549275"/>
            <a:chOff x="4124" y="1904"/>
            <a:chExt cx="1086" cy="346"/>
          </a:xfrm>
        </p:grpSpPr>
        <p:sp>
          <p:nvSpPr>
            <p:cNvPr id="30789" name="Text Box 112"/>
            <p:cNvSpPr txBox="1">
              <a:spLocks noChangeArrowheads="1"/>
            </p:cNvSpPr>
            <p:nvPr/>
          </p:nvSpPr>
          <p:spPr bwMode="auto">
            <a:xfrm>
              <a:off x="4124" y="1904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 dirty="0">
                  <a:latin typeface="Candara" pitchFamily="34" charset="0"/>
                </a:rPr>
                <a:t>h</a:t>
              </a:r>
              <a:r>
                <a:rPr lang="en-US" sz="3000" i="1" baseline="-15000" dirty="0">
                  <a:latin typeface="Candara" pitchFamily="34" charset="0"/>
                </a:rPr>
                <a:t>1</a:t>
              </a:r>
              <a:r>
                <a:rPr lang="en-US" sz="3000" i="1" dirty="0">
                  <a:latin typeface="Candara" pitchFamily="34" charset="0"/>
                </a:rPr>
                <a:t>(   ) = 8</a:t>
              </a:r>
              <a:endParaRPr lang="en-US" sz="3000" i="1" baseline="-15000" dirty="0">
                <a:latin typeface="Candara" pitchFamily="34" charset="0"/>
              </a:endParaRPr>
            </a:p>
          </p:txBody>
        </p:sp>
        <p:sp>
          <p:nvSpPr>
            <p:cNvPr id="30790" name="Oval 113"/>
            <p:cNvSpPr>
              <a:spLocks noChangeAspect="1" noChangeArrowheads="1"/>
            </p:cNvSpPr>
            <p:nvPr/>
          </p:nvSpPr>
          <p:spPr bwMode="auto">
            <a:xfrm flipH="1">
              <a:off x="4443" y="201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87"/>
          <p:cNvGrpSpPr>
            <a:grpSpLocks/>
          </p:cNvGrpSpPr>
          <p:nvPr/>
        </p:nvGrpSpPr>
        <p:grpSpPr bwMode="auto">
          <a:xfrm>
            <a:off x="6670675" y="1724025"/>
            <a:ext cx="1724025" cy="549275"/>
            <a:chOff x="1704" y="2514"/>
            <a:chExt cx="1086" cy="346"/>
          </a:xfrm>
        </p:grpSpPr>
        <p:sp>
          <p:nvSpPr>
            <p:cNvPr id="30787" name="Oval 88"/>
            <p:cNvSpPr>
              <a:spLocks noChangeAspect="1" noChangeArrowheads="1"/>
            </p:cNvSpPr>
            <p:nvPr/>
          </p:nvSpPr>
          <p:spPr bwMode="auto">
            <a:xfrm flipH="1">
              <a:off x="2025" y="260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Text Box 89"/>
            <p:cNvSpPr txBox="1">
              <a:spLocks noChangeArrowheads="1"/>
            </p:cNvSpPr>
            <p:nvPr/>
          </p:nvSpPr>
          <p:spPr bwMode="auto">
            <a:xfrm>
              <a:off x="1704" y="2514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 dirty="0">
                  <a:latin typeface="Candara" pitchFamily="34" charset="0"/>
                </a:rPr>
                <a:t>h</a:t>
              </a:r>
              <a:r>
                <a:rPr lang="en-US" sz="3000" i="1" baseline="-15000" dirty="0">
                  <a:latin typeface="Candara" pitchFamily="34" charset="0"/>
                </a:rPr>
                <a:t>1</a:t>
              </a:r>
              <a:r>
                <a:rPr lang="en-US" sz="3000" i="1" dirty="0">
                  <a:latin typeface="Candara" pitchFamily="34" charset="0"/>
                </a:rPr>
                <a:t>(   ) = 6</a:t>
              </a:r>
              <a:endParaRPr lang="en-US" sz="3000" i="1" baseline="-15000" dirty="0">
                <a:latin typeface="Candara" pitchFamily="34" charset="0"/>
              </a:endParaRPr>
            </a:p>
          </p:txBody>
        </p:sp>
      </p:grp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6581775" y="2289175"/>
            <a:ext cx="1724025" cy="549275"/>
            <a:chOff x="3824" y="1904"/>
            <a:chExt cx="1086" cy="346"/>
          </a:xfrm>
        </p:grpSpPr>
        <p:sp>
          <p:nvSpPr>
            <p:cNvPr id="30785" name="Oval 97"/>
            <p:cNvSpPr>
              <a:spLocks noChangeAspect="1" noChangeArrowheads="1"/>
            </p:cNvSpPr>
            <p:nvPr/>
          </p:nvSpPr>
          <p:spPr bwMode="auto">
            <a:xfrm flipH="1">
              <a:off x="4149" y="199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Text Box 98"/>
            <p:cNvSpPr txBox="1">
              <a:spLocks noChangeArrowheads="1"/>
            </p:cNvSpPr>
            <p:nvPr/>
          </p:nvSpPr>
          <p:spPr bwMode="auto">
            <a:xfrm>
              <a:off x="3824" y="1904"/>
              <a:ext cx="108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 dirty="0">
                  <a:latin typeface="Candara" pitchFamily="34" charset="0"/>
                </a:rPr>
                <a:t>h</a:t>
              </a:r>
              <a:r>
                <a:rPr lang="en-US" sz="3000" i="1" baseline="-15000" dirty="0">
                  <a:latin typeface="Candara" pitchFamily="34" charset="0"/>
                </a:rPr>
                <a:t>2</a:t>
              </a:r>
              <a:r>
                <a:rPr lang="en-US" sz="3000" i="1" dirty="0">
                  <a:latin typeface="Candara" pitchFamily="34" charset="0"/>
                </a:rPr>
                <a:t>(   ) = 4</a:t>
              </a:r>
              <a:endParaRPr lang="en-US" sz="3000" i="1" baseline="-15000" dirty="0">
                <a:latin typeface="Candara" pitchFamily="34" charset="0"/>
              </a:endParaRPr>
            </a:p>
          </p:txBody>
        </p:sp>
      </p:grpSp>
      <p:sp>
        <p:nvSpPr>
          <p:cNvPr id="307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אנימציה של הכנסות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3413125" y="1714500"/>
            <a:ext cx="461963" cy="4278313"/>
            <a:chOff x="1718" y="744"/>
            <a:chExt cx="291" cy="2695"/>
          </a:xfrm>
        </p:grpSpPr>
        <p:sp>
          <p:nvSpPr>
            <p:cNvPr id="30773" name="AutoShape 23"/>
            <p:cNvSpPr>
              <a:spLocks noChangeAspect="1" noChangeArrowheads="1"/>
            </p:cNvSpPr>
            <p:nvPr/>
          </p:nvSpPr>
          <p:spPr bwMode="auto">
            <a:xfrm>
              <a:off x="1718" y="314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AutoShape 24"/>
            <p:cNvSpPr>
              <a:spLocks noChangeAspect="1" noChangeArrowheads="1"/>
            </p:cNvSpPr>
            <p:nvPr/>
          </p:nvSpPr>
          <p:spPr bwMode="auto">
            <a:xfrm>
              <a:off x="1718" y="292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AutoShape 25"/>
            <p:cNvSpPr>
              <a:spLocks noChangeAspect="1" noChangeArrowheads="1"/>
            </p:cNvSpPr>
            <p:nvPr/>
          </p:nvSpPr>
          <p:spPr bwMode="auto">
            <a:xfrm>
              <a:off x="1718" y="270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AutoShape 26"/>
            <p:cNvSpPr>
              <a:spLocks noChangeAspect="1" noChangeArrowheads="1"/>
            </p:cNvSpPr>
            <p:nvPr/>
          </p:nvSpPr>
          <p:spPr bwMode="auto">
            <a:xfrm>
              <a:off x="1718" y="2492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AutoShape 27"/>
            <p:cNvSpPr>
              <a:spLocks noChangeAspect="1" noChangeArrowheads="1"/>
            </p:cNvSpPr>
            <p:nvPr/>
          </p:nvSpPr>
          <p:spPr bwMode="auto">
            <a:xfrm>
              <a:off x="1718" y="2275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AutoShape 28"/>
            <p:cNvSpPr>
              <a:spLocks noChangeAspect="1" noChangeArrowheads="1"/>
            </p:cNvSpPr>
            <p:nvPr/>
          </p:nvSpPr>
          <p:spPr bwMode="auto">
            <a:xfrm>
              <a:off x="1718" y="205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AutoShape 19"/>
            <p:cNvSpPr>
              <a:spLocks noChangeAspect="1" noChangeArrowheads="1"/>
            </p:cNvSpPr>
            <p:nvPr/>
          </p:nvSpPr>
          <p:spPr bwMode="auto">
            <a:xfrm>
              <a:off x="1718" y="183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AutoShape 18"/>
            <p:cNvSpPr>
              <a:spLocks noChangeAspect="1" noChangeArrowheads="1"/>
            </p:cNvSpPr>
            <p:nvPr/>
          </p:nvSpPr>
          <p:spPr bwMode="auto">
            <a:xfrm>
              <a:off x="1718" y="161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AutoShape 17"/>
            <p:cNvSpPr>
              <a:spLocks noChangeAspect="1" noChangeArrowheads="1"/>
            </p:cNvSpPr>
            <p:nvPr/>
          </p:nvSpPr>
          <p:spPr bwMode="auto">
            <a:xfrm>
              <a:off x="1718" y="139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AutoShape 16"/>
            <p:cNvSpPr>
              <a:spLocks noChangeAspect="1" noChangeArrowheads="1"/>
            </p:cNvSpPr>
            <p:nvPr/>
          </p:nvSpPr>
          <p:spPr bwMode="auto">
            <a:xfrm>
              <a:off x="1718" y="1180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AutoShape 12"/>
            <p:cNvSpPr>
              <a:spLocks noChangeAspect="1" noChangeArrowheads="1"/>
            </p:cNvSpPr>
            <p:nvPr/>
          </p:nvSpPr>
          <p:spPr bwMode="auto">
            <a:xfrm>
              <a:off x="1718" y="963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AutoShape 15"/>
            <p:cNvSpPr>
              <a:spLocks noChangeAspect="1" noChangeArrowheads="1"/>
            </p:cNvSpPr>
            <p:nvPr/>
          </p:nvSpPr>
          <p:spPr bwMode="auto">
            <a:xfrm>
              <a:off x="1718" y="74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5000625" y="1714500"/>
            <a:ext cx="461963" cy="4278313"/>
            <a:chOff x="1718" y="744"/>
            <a:chExt cx="291" cy="2695"/>
          </a:xfrm>
        </p:grpSpPr>
        <p:sp>
          <p:nvSpPr>
            <p:cNvPr id="30761" name="AutoShape 31"/>
            <p:cNvSpPr>
              <a:spLocks noChangeAspect="1" noChangeArrowheads="1"/>
            </p:cNvSpPr>
            <p:nvPr/>
          </p:nvSpPr>
          <p:spPr bwMode="auto">
            <a:xfrm>
              <a:off x="1718" y="314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AutoShape 32"/>
            <p:cNvSpPr>
              <a:spLocks noChangeAspect="1" noChangeArrowheads="1"/>
            </p:cNvSpPr>
            <p:nvPr/>
          </p:nvSpPr>
          <p:spPr bwMode="auto">
            <a:xfrm>
              <a:off x="1718" y="292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AutoShape 33"/>
            <p:cNvSpPr>
              <a:spLocks noChangeAspect="1" noChangeArrowheads="1"/>
            </p:cNvSpPr>
            <p:nvPr/>
          </p:nvSpPr>
          <p:spPr bwMode="auto">
            <a:xfrm>
              <a:off x="1718" y="270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AutoShape 34"/>
            <p:cNvSpPr>
              <a:spLocks noChangeAspect="1" noChangeArrowheads="1"/>
            </p:cNvSpPr>
            <p:nvPr/>
          </p:nvSpPr>
          <p:spPr bwMode="auto">
            <a:xfrm>
              <a:off x="1718" y="2492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AutoShape 35"/>
            <p:cNvSpPr>
              <a:spLocks noChangeAspect="1" noChangeArrowheads="1"/>
            </p:cNvSpPr>
            <p:nvPr/>
          </p:nvSpPr>
          <p:spPr bwMode="auto">
            <a:xfrm>
              <a:off x="1718" y="2275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AutoShape 36"/>
            <p:cNvSpPr>
              <a:spLocks noChangeAspect="1" noChangeArrowheads="1"/>
            </p:cNvSpPr>
            <p:nvPr/>
          </p:nvSpPr>
          <p:spPr bwMode="auto">
            <a:xfrm>
              <a:off x="1718" y="205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AutoShape 37"/>
            <p:cNvSpPr>
              <a:spLocks noChangeAspect="1" noChangeArrowheads="1"/>
            </p:cNvSpPr>
            <p:nvPr/>
          </p:nvSpPr>
          <p:spPr bwMode="auto">
            <a:xfrm>
              <a:off x="1718" y="183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8" name="AutoShape 38"/>
            <p:cNvSpPr>
              <a:spLocks noChangeAspect="1" noChangeArrowheads="1"/>
            </p:cNvSpPr>
            <p:nvPr/>
          </p:nvSpPr>
          <p:spPr bwMode="auto">
            <a:xfrm>
              <a:off x="1718" y="161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AutoShape 39"/>
            <p:cNvSpPr>
              <a:spLocks noChangeAspect="1" noChangeArrowheads="1"/>
            </p:cNvSpPr>
            <p:nvPr/>
          </p:nvSpPr>
          <p:spPr bwMode="auto">
            <a:xfrm>
              <a:off x="1718" y="139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AutoShape 40"/>
            <p:cNvSpPr>
              <a:spLocks noChangeAspect="1" noChangeArrowheads="1"/>
            </p:cNvSpPr>
            <p:nvPr/>
          </p:nvSpPr>
          <p:spPr bwMode="auto">
            <a:xfrm>
              <a:off x="1718" y="1180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AutoShape 41"/>
            <p:cNvSpPr>
              <a:spLocks noChangeAspect="1" noChangeArrowheads="1"/>
            </p:cNvSpPr>
            <p:nvPr/>
          </p:nvSpPr>
          <p:spPr bwMode="auto">
            <a:xfrm>
              <a:off x="1718" y="963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AutoShape 42"/>
            <p:cNvSpPr>
              <a:spLocks noChangeAspect="1" noChangeArrowheads="1"/>
            </p:cNvSpPr>
            <p:nvPr/>
          </p:nvSpPr>
          <p:spPr bwMode="auto">
            <a:xfrm>
              <a:off x="1718" y="74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827088" y="3490913"/>
            <a:ext cx="1503362" cy="465137"/>
            <a:chOff x="438" y="860"/>
            <a:chExt cx="947" cy="293"/>
          </a:xfrm>
        </p:grpSpPr>
        <p:sp>
          <p:nvSpPr>
            <p:cNvPr id="30757" name="AutoShape 22"/>
            <p:cNvSpPr>
              <a:spLocks noChangeAspect="1" noChangeArrowheads="1"/>
            </p:cNvSpPr>
            <p:nvPr/>
          </p:nvSpPr>
          <p:spPr bwMode="auto">
            <a:xfrm>
              <a:off x="438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AutoShape 43"/>
            <p:cNvSpPr>
              <a:spLocks noChangeAspect="1" noChangeArrowheads="1"/>
            </p:cNvSpPr>
            <p:nvPr/>
          </p:nvSpPr>
          <p:spPr bwMode="auto">
            <a:xfrm>
              <a:off x="65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AutoShape 44"/>
            <p:cNvSpPr>
              <a:spLocks noChangeAspect="1" noChangeArrowheads="1"/>
            </p:cNvSpPr>
            <p:nvPr/>
          </p:nvSpPr>
          <p:spPr bwMode="auto">
            <a:xfrm>
              <a:off x="87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AutoShape 47"/>
            <p:cNvSpPr>
              <a:spLocks noChangeAspect="1" noChangeArrowheads="1"/>
            </p:cNvSpPr>
            <p:nvPr/>
          </p:nvSpPr>
          <p:spPr bwMode="auto">
            <a:xfrm>
              <a:off x="109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25" name="AutoShape 49"/>
          <p:cNvSpPr>
            <a:spLocks noChangeArrowheads="1"/>
          </p:cNvSpPr>
          <p:nvPr/>
        </p:nvSpPr>
        <p:spPr bwMode="auto">
          <a:xfrm>
            <a:off x="866775" y="2066925"/>
            <a:ext cx="1544638" cy="996950"/>
          </a:xfrm>
          <a:prstGeom prst="downArrow">
            <a:avLst>
              <a:gd name="adj1" fmla="val 50000"/>
              <a:gd name="adj2" fmla="val 25000"/>
            </a:avLst>
          </a:prstGeom>
          <a:noFill/>
          <a:ln w="317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3" name="Oval 57"/>
          <p:cNvSpPr>
            <a:spLocks noChangeAspect="1" noChangeArrowheads="1"/>
          </p:cNvSpPr>
          <p:nvPr/>
        </p:nvSpPr>
        <p:spPr bwMode="auto">
          <a:xfrm flipH="1">
            <a:off x="1512888" y="2338388"/>
            <a:ext cx="287337" cy="295275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1" name="Oval 55"/>
          <p:cNvSpPr>
            <a:spLocks noChangeAspect="1" noChangeArrowheads="1"/>
          </p:cNvSpPr>
          <p:nvPr/>
        </p:nvSpPr>
        <p:spPr bwMode="auto">
          <a:xfrm flipH="1">
            <a:off x="1519238" y="2316163"/>
            <a:ext cx="287337" cy="295275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8" name="Oval 52"/>
          <p:cNvSpPr>
            <a:spLocks noChangeAspect="1" noChangeArrowheads="1"/>
          </p:cNvSpPr>
          <p:nvPr/>
        </p:nvSpPr>
        <p:spPr bwMode="auto">
          <a:xfrm flipH="1">
            <a:off x="1516063" y="2335213"/>
            <a:ext cx="287337" cy="295275"/>
          </a:xfrm>
          <a:prstGeom prst="ellipse">
            <a:avLst/>
          </a:prstGeom>
          <a:gradFill rotWithShape="1">
            <a:gsLst>
              <a:gs pos="0">
                <a:srgbClr val="993366"/>
              </a:gs>
              <a:gs pos="100000">
                <a:srgbClr val="47182F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0" name="Oval 54"/>
          <p:cNvSpPr>
            <a:spLocks noChangeAspect="1" noChangeArrowheads="1"/>
          </p:cNvSpPr>
          <p:nvPr/>
        </p:nvSpPr>
        <p:spPr bwMode="auto">
          <a:xfrm flipH="1">
            <a:off x="1509713" y="2332038"/>
            <a:ext cx="287337" cy="295275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Oval 14"/>
          <p:cNvSpPr>
            <a:spLocks noChangeAspect="1" noChangeArrowheads="1"/>
          </p:cNvSpPr>
          <p:nvPr/>
        </p:nvSpPr>
        <p:spPr bwMode="auto">
          <a:xfrm flipH="1">
            <a:off x="1531938" y="2351088"/>
            <a:ext cx="287337" cy="295275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7" name="Oval 51"/>
          <p:cNvSpPr>
            <a:spLocks noChangeAspect="1" noChangeArrowheads="1"/>
          </p:cNvSpPr>
          <p:nvPr/>
        </p:nvSpPr>
        <p:spPr bwMode="auto">
          <a:xfrm flipH="1">
            <a:off x="1519238" y="2322513"/>
            <a:ext cx="287337" cy="295275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2" name="Oval 56"/>
          <p:cNvSpPr>
            <a:spLocks noChangeAspect="1" noChangeArrowheads="1"/>
          </p:cNvSpPr>
          <p:nvPr/>
        </p:nvSpPr>
        <p:spPr bwMode="auto">
          <a:xfrm flipH="1">
            <a:off x="1519238" y="2338388"/>
            <a:ext cx="287337" cy="295275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5" name="Oval 59"/>
          <p:cNvSpPr>
            <a:spLocks noChangeAspect="1" noChangeArrowheads="1"/>
          </p:cNvSpPr>
          <p:nvPr/>
        </p:nvSpPr>
        <p:spPr bwMode="auto">
          <a:xfrm flipH="1">
            <a:off x="1512888" y="2335213"/>
            <a:ext cx="287337" cy="2952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4" name="Oval 58"/>
          <p:cNvSpPr>
            <a:spLocks noChangeAspect="1" noChangeArrowheads="1"/>
          </p:cNvSpPr>
          <p:nvPr/>
        </p:nvSpPr>
        <p:spPr bwMode="auto">
          <a:xfrm flipH="1">
            <a:off x="1512888" y="2325688"/>
            <a:ext cx="287337" cy="295275"/>
          </a:xfrm>
          <a:prstGeom prst="ellipse">
            <a:avLst/>
          </a:prstGeom>
          <a:gradFill rotWithShape="1">
            <a:gsLst>
              <a:gs pos="0">
                <a:srgbClr val="000080"/>
              </a:gs>
              <a:gs pos="100000">
                <a:srgbClr val="00003B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9" name="Oval 53"/>
          <p:cNvSpPr>
            <a:spLocks noChangeAspect="1" noChangeArrowheads="1"/>
          </p:cNvSpPr>
          <p:nvPr/>
        </p:nvSpPr>
        <p:spPr bwMode="auto">
          <a:xfrm flipH="1">
            <a:off x="1512888" y="2325688"/>
            <a:ext cx="287337" cy="2952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3302000" y="1092200"/>
            <a:ext cx="7239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>
                <a:latin typeface="Candara" pitchFamily="34" charset="0"/>
              </a:rPr>
              <a:t>T</a:t>
            </a:r>
            <a:r>
              <a:rPr lang="en-US" sz="3000" i="1" baseline="-15000">
                <a:latin typeface="Candara" pitchFamily="34" charset="0"/>
              </a:rPr>
              <a:t>1</a:t>
            </a:r>
          </a:p>
        </p:txBody>
      </p: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4902200" y="1092200"/>
            <a:ext cx="7239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>
                <a:latin typeface="Candara" pitchFamily="34" charset="0"/>
              </a:rPr>
              <a:t>T</a:t>
            </a:r>
            <a:r>
              <a:rPr lang="en-US" sz="3000" i="1" baseline="-15000">
                <a:latin typeface="Candara" pitchFamily="34" charset="0"/>
              </a:rPr>
              <a:t>2</a:t>
            </a:r>
          </a:p>
        </p:txBody>
      </p:sp>
      <p:sp>
        <p:nvSpPr>
          <p:cNvPr id="75838" name="Text Box 62"/>
          <p:cNvSpPr txBox="1">
            <a:spLocks noChangeArrowheads="1"/>
          </p:cNvSpPr>
          <p:nvPr/>
        </p:nvSpPr>
        <p:spPr bwMode="auto">
          <a:xfrm>
            <a:off x="3035300" y="1816100"/>
            <a:ext cx="482600" cy="416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0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1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2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3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4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5</a:t>
            </a:r>
          </a:p>
          <a:p>
            <a:pPr>
              <a:spcBef>
                <a:spcPct val="10000"/>
              </a:spcBef>
            </a:pPr>
            <a:endParaRPr lang="en-US" sz="500" i="1">
              <a:solidFill>
                <a:schemeClr val="bg2"/>
              </a:solidFill>
              <a:latin typeface="Candara" pitchFamily="34" charset="0"/>
            </a:endParaRP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6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7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8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9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10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11</a:t>
            </a:r>
          </a:p>
        </p:txBody>
      </p:sp>
      <p:sp>
        <p:nvSpPr>
          <p:cNvPr id="75839" name="Text Box 63"/>
          <p:cNvSpPr txBox="1">
            <a:spLocks noChangeArrowheads="1"/>
          </p:cNvSpPr>
          <p:nvPr/>
        </p:nvSpPr>
        <p:spPr bwMode="auto">
          <a:xfrm>
            <a:off x="4597400" y="1828800"/>
            <a:ext cx="482600" cy="416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0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1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2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3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4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5</a:t>
            </a:r>
          </a:p>
          <a:p>
            <a:pPr>
              <a:spcBef>
                <a:spcPct val="10000"/>
              </a:spcBef>
            </a:pPr>
            <a:endParaRPr lang="en-US" sz="500" i="1">
              <a:solidFill>
                <a:schemeClr val="bg2"/>
              </a:solidFill>
              <a:latin typeface="Candara" pitchFamily="34" charset="0"/>
            </a:endParaRP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6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7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8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9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10</a:t>
            </a:r>
          </a:p>
          <a:p>
            <a:pPr>
              <a:spcBef>
                <a:spcPct val="10000"/>
              </a:spcBef>
            </a:pPr>
            <a:r>
              <a:rPr lang="en-US" sz="2000" i="1">
                <a:solidFill>
                  <a:schemeClr val="bg2"/>
                </a:solidFill>
                <a:latin typeface="Candara" pitchFamily="34" charset="0"/>
              </a:rPr>
              <a:t>11</a:t>
            </a:r>
          </a:p>
        </p:txBody>
      </p:sp>
      <p:sp>
        <p:nvSpPr>
          <p:cNvPr id="75840" name="Text Box 64"/>
          <p:cNvSpPr txBox="1">
            <a:spLocks noChangeArrowheads="1"/>
          </p:cNvSpPr>
          <p:nvPr/>
        </p:nvSpPr>
        <p:spPr bwMode="auto">
          <a:xfrm>
            <a:off x="660400" y="3873500"/>
            <a:ext cx="11557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i="1">
                <a:latin typeface="Candara" pitchFamily="34" charset="0"/>
              </a:rPr>
              <a:t>Queue</a:t>
            </a:r>
            <a:endParaRPr lang="en-US" sz="2500" i="1" baseline="-15000">
              <a:latin typeface="Candara" pitchFamily="34" charset="0"/>
            </a:endParaRPr>
          </a:p>
        </p:txBody>
      </p:sp>
      <p:sp>
        <p:nvSpPr>
          <p:cNvPr id="75841" name="Text Box 65"/>
          <p:cNvSpPr txBox="1">
            <a:spLocks noChangeArrowheads="1"/>
          </p:cNvSpPr>
          <p:nvPr/>
        </p:nvSpPr>
        <p:spPr bwMode="auto">
          <a:xfrm>
            <a:off x="266700" y="2184400"/>
            <a:ext cx="11557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i="1">
                <a:latin typeface="Candara" pitchFamily="34" charset="0"/>
              </a:rPr>
              <a:t>Input</a:t>
            </a:r>
            <a:endParaRPr lang="en-US" sz="2500" i="1" baseline="-1500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7037E-7 L 0.04583 0.19074 " pathEditMode="relative" ptsTypes="AA">
                                      <p:cBhvr>
                                        <p:cTn id="3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74 L 0.21458 0.23518 " pathEditMode="relative" ptsTypes="AA">
                                      <p:cBhvr>
                                        <p:cTn id="39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04583 0.18889 " pathEditMode="relative" ptsTypes="AA">
                                      <p:cBhvr>
                                        <p:cTn id="51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028 L 0.21389 0.02917 " pathEditMode="relative" ptsTypes="AA">
                                      <p:cBhvr>
                                        <p:cTn id="54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11111E-6 L 0.04374 0.18611 " pathEditMode="relative" ptsTypes="AA">
                                      <p:cBhvr>
                                        <p:cTn id="66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28 L 0.2125 0.23611 " pathEditMode="relative" ptsTypes="AA">
                                      <p:cBhvr>
                                        <p:cTn id="69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23518 L 0.38645 0.1310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324 L 0.04584 0.1921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74 L 0.2125 0.4365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2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092 L 0.04618 0.19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19121 L 0.21285 0.1328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9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L 0.04374 0.18472 " pathEditMode="relative" ptsTypes="AA">
                                      <p:cBhvr>
                                        <p:cTn id="118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8843 L 0.21145 0.128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30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0.13287 L 0.3868 0.3342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24 L 0.04514 0.1935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352 L 0.21285 0.33935 " pathEditMode="relative" ptsTypes="AA">
                                      <p:cBhvr>
                                        <p:cTn id="143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7 L 0.0427 0.1875 " pathEditMode="relative" ptsTypes="AA">
                                      <p:cBhvr>
                                        <p:cTn id="155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213 L 0.21041 0.0337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79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0.02916 L 0.38577 0.12778 " pathEditMode="relative" ptsTypes="AA">
                                      <p:cBhvr>
                                        <p:cTn id="163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46 0.13102 L 0.21354 0.23935 " pathEditMode="relative" ptsTypes="AA">
                                      <p:cBhvr>
                                        <p:cTn id="16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23472 L 0.38645 0.3333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8 0.33426 L 0.0441 0.18843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0139 0.1919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19121 L 0.21181 0.13566 " pathEditMode="relative" ptsTypes="AA">
                                      <p:cBhvr>
                                        <p:cTn id="186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0.1919 L 0.04548 0.18819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2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42 0.13009 L 0.38646 -0.02129 " pathEditMode="relative" ptsTypes="AA">
                                      <p:cBhvr>
                                        <p:cTn id="193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259 L 0.21181 0.33981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740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0.33935 L 0.38785 0.43935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74 L 0.04549 0.19073 " pathEditMode="relative" ptsTypes="AA">
                                      <p:cBhvr>
                                        <p:cTn id="213" dur="10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0.19074 L 0.21216 0.43657 " pathEditMode="relative" ptsTypes="AA">
                                      <p:cBhvr>
                                        <p:cTn id="216" dur="10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43657 L 0.3875 0.23241 " pathEditMode="relative" ptsTypes="AA">
                                      <p:cBhvr>
                                        <p:cTn id="221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5" grpId="0" animBg="1"/>
      <p:bldP spid="75833" grpId="0" animBg="1"/>
      <p:bldP spid="75833" grpId="1" animBg="1"/>
      <p:bldP spid="75833" grpId="2" animBg="1"/>
      <p:bldP spid="75833" grpId="3" animBg="1"/>
      <p:bldP spid="75831" grpId="0" animBg="1"/>
      <p:bldP spid="75831" grpId="1" animBg="1"/>
      <p:bldP spid="75831" grpId="2" animBg="1"/>
      <p:bldP spid="75831" grpId="3" animBg="1"/>
      <p:bldP spid="75828" grpId="0" animBg="1"/>
      <p:bldP spid="75828" grpId="1" animBg="1"/>
      <p:bldP spid="75828" grpId="2" animBg="1"/>
      <p:bldP spid="75830" grpId="0" animBg="1"/>
      <p:bldP spid="75830" grpId="1" animBg="1"/>
      <p:bldP spid="75830" grpId="2" animBg="1"/>
      <p:bldP spid="75830" grpId="3" animBg="1"/>
      <p:bldP spid="75830" grpId="4" animBg="1"/>
      <p:bldP spid="75830" grpId="5" animBg="1"/>
      <p:bldP spid="75790" grpId="0" animBg="1"/>
      <p:bldP spid="75790" grpId="1" animBg="1"/>
      <p:bldP spid="75790" grpId="2" animBg="1"/>
      <p:bldP spid="75790" grpId="3" animBg="1"/>
      <p:bldP spid="75827" grpId="0" animBg="1"/>
      <p:bldP spid="75827" grpId="1" animBg="1"/>
      <p:bldP spid="75827" grpId="2" animBg="1"/>
      <p:bldP spid="75827" grpId="3" animBg="1"/>
      <p:bldP spid="75832" grpId="0" animBg="1"/>
      <p:bldP spid="75832" grpId="1" animBg="1"/>
      <p:bldP spid="75832" grpId="2" animBg="1"/>
      <p:bldP spid="75832" grpId="3" animBg="1"/>
      <p:bldP spid="75835" grpId="0" animBg="1"/>
      <p:bldP spid="75835" grpId="1" animBg="1"/>
      <p:bldP spid="75835" grpId="2" animBg="1"/>
      <p:bldP spid="75835" grpId="3" animBg="1"/>
      <p:bldP spid="75835" grpId="4" animBg="1"/>
      <p:bldP spid="75834" grpId="0" animBg="1"/>
      <p:bldP spid="75834" grpId="1" animBg="1"/>
      <p:bldP spid="75834" grpId="2" animBg="1"/>
      <p:bldP spid="75829" grpId="0" animBg="1"/>
      <p:bldP spid="75829" grpId="1" animBg="1"/>
      <p:bldP spid="75829" grpId="2" animBg="1"/>
      <p:bldP spid="75829" grpId="3" animBg="1"/>
      <p:bldP spid="75836" grpId="0"/>
      <p:bldP spid="75837" grpId="0"/>
      <p:bldP spid="75838" grpId="0"/>
      <p:bldP spid="75839" grpId="0"/>
      <p:bldP spid="75840" grpId="0"/>
      <p:bldP spid="758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311C0078-5BF9-4F22-BA36-94629D4033A1}" type="slidenum">
              <a:rPr lang="he-IL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9463"/>
            <a:ext cx="8229600" cy="560387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אנליזה: התור תמיד קטן בהסתברות גבוהה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368425"/>
            <a:ext cx="8826500" cy="1793875"/>
          </a:xfrm>
        </p:spPr>
        <p:txBody>
          <a:bodyPr/>
          <a:lstStyle/>
          <a:p>
            <a:pPr algn="r" rtl="1" eaLnBrk="1" hangingPunct="1"/>
            <a:r>
              <a:rPr lang="he-IL" sz="2800" dirty="0" smtClean="0"/>
              <a:t>המטרה: להראות כי התור קטן</a:t>
            </a:r>
            <a:endParaRPr lang="en-US" sz="2800" dirty="0" smtClean="0"/>
          </a:p>
          <a:p>
            <a:pPr lvl="1" algn="r" rtl="1" eaLnBrk="1" hangingPunct="1"/>
            <a:r>
              <a:rPr lang="he-IL" sz="2500" b="1" dirty="0" smtClean="0"/>
              <a:t>על ידי זה שנראה כי כמות העבודה בעתיד</a:t>
            </a:r>
            <a:r>
              <a:rPr lang="en-US" sz="2500" b="1" dirty="0" smtClean="0"/>
              <a:t>,</a:t>
            </a:r>
            <a:r>
              <a:rPr lang="he-IL" sz="2500" b="1" dirty="0" smtClean="0"/>
              <a:t> המיוצגת על ידי איברי התור</a:t>
            </a:r>
            <a:r>
              <a:rPr lang="en-US" sz="2500" b="1" dirty="0" smtClean="0"/>
              <a:t>,</a:t>
            </a:r>
            <a:r>
              <a:rPr lang="he-IL" sz="2500" b="1" dirty="0" smtClean="0"/>
              <a:t> קטנה. </a:t>
            </a:r>
            <a:endParaRPr lang="en-US" sz="2500" b="1" dirty="0" smtClean="0"/>
          </a:p>
          <a:p>
            <a:pPr lvl="2" algn="r" rtl="1" eaLnBrk="1" hangingPunct="1"/>
            <a:r>
              <a:rPr lang="he-IL" b="1" i="1" dirty="0" smtClean="0"/>
              <a:t>העבודה העתידית: חסומה על ידי סכום גדלי הרכיבים שבתור</a:t>
            </a:r>
            <a:endParaRPr lang="en-US" dirty="0" smtClean="0"/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462338" y="3617913"/>
            <a:ext cx="1762125" cy="276225"/>
            <a:chOff x="732" y="3204"/>
            <a:chExt cx="1110" cy="174"/>
          </a:xfrm>
        </p:grpSpPr>
        <p:sp>
          <p:nvSpPr>
            <p:cNvPr id="31877" name="Rectangle 113"/>
            <p:cNvSpPr>
              <a:spLocks noChangeArrowheads="1"/>
            </p:cNvSpPr>
            <p:nvPr/>
          </p:nvSpPr>
          <p:spPr bwMode="auto">
            <a:xfrm>
              <a:off x="732" y="3204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8" name="Rectangle 114"/>
            <p:cNvSpPr>
              <a:spLocks noChangeArrowheads="1"/>
            </p:cNvSpPr>
            <p:nvPr/>
          </p:nvSpPr>
          <p:spPr bwMode="auto">
            <a:xfrm>
              <a:off x="954" y="3204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9" name="Rectangle 115"/>
            <p:cNvSpPr>
              <a:spLocks noChangeArrowheads="1"/>
            </p:cNvSpPr>
            <p:nvPr/>
          </p:nvSpPr>
          <p:spPr bwMode="auto">
            <a:xfrm>
              <a:off x="1176" y="3204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0" name="Rectangle 116"/>
            <p:cNvSpPr>
              <a:spLocks noChangeArrowheads="1"/>
            </p:cNvSpPr>
            <p:nvPr/>
          </p:nvSpPr>
          <p:spPr bwMode="auto">
            <a:xfrm>
              <a:off x="1398" y="3204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1" name="Rectangle 117"/>
            <p:cNvSpPr>
              <a:spLocks noChangeArrowheads="1"/>
            </p:cNvSpPr>
            <p:nvPr/>
          </p:nvSpPr>
          <p:spPr bwMode="auto">
            <a:xfrm>
              <a:off x="1620" y="3204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651" name="Text Box 123"/>
          <p:cNvSpPr txBox="1">
            <a:spLocks noChangeArrowheads="1"/>
          </p:cNvSpPr>
          <p:nvPr/>
        </p:nvSpPr>
        <p:spPr bwMode="auto">
          <a:xfrm>
            <a:off x="3340100" y="3171825"/>
            <a:ext cx="11557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i="1">
                <a:latin typeface="Candara" pitchFamily="34" charset="0"/>
              </a:rPr>
              <a:t>Queue</a:t>
            </a:r>
            <a:endParaRPr lang="en-US" sz="2500" i="1" baseline="-15000">
              <a:latin typeface="Candara" pitchFamily="34" charset="0"/>
            </a:endParaRPr>
          </a:p>
        </p:txBody>
      </p:sp>
      <p:grpSp>
        <p:nvGrpSpPr>
          <p:cNvPr id="3" name="Group 137"/>
          <p:cNvGrpSpPr>
            <a:grpSpLocks/>
          </p:cNvGrpSpPr>
          <p:nvPr/>
        </p:nvGrpSpPr>
        <p:grpSpPr bwMode="auto">
          <a:xfrm>
            <a:off x="2616200" y="4086225"/>
            <a:ext cx="3530600" cy="2720975"/>
            <a:chOff x="1648" y="2312"/>
            <a:chExt cx="2224" cy="1714"/>
          </a:xfrm>
        </p:grpSpPr>
        <p:sp>
          <p:nvSpPr>
            <p:cNvPr id="31875" name="Oval 125"/>
            <p:cNvSpPr>
              <a:spLocks noChangeArrowheads="1"/>
            </p:cNvSpPr>
            <p:nvPr/>
          </p:nvSpPr>
          <p:spPr bwMode="auto">
            <a:xfrm rot="10800000">
              <a:off x="1648" y="2312"/>
              <a:ext cx="2224" cy="15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rgbClr val="576869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1876" name="Text Box 126"/>
            <p:cNvSpPr txBox="1">
              <a:spLocks noChangeArrowheads="1"/>
            </p:cNvSpPr>
            <p:nvPr/>
          </p:nvSpPr>
          <p:spPr bwMode="auto">
            <a:xfrm>
              <a:off x="2080" y="3728"/>
              <a:ext cx="1296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i="1">
                  <a:latin typeface="Candara" pitchFamily="34" charset="0"/>
                </a:rPr>
                <a:t>Cuckoo graph</a:t>
              </a:r>
              <a:endParaRPr lang="en-US" sz="2500" i="1" baseline="-15000">
                <a:latin typeface="Candara" pitchFamily="34" charset="0"/>
              </a:endParaRPr>
            </a:p>
          </p:txBody>
        </p:sp>
      </p:grpSp>
      <p:sp>
        <p:nvSpPr>
          <p:cNvPr id="30791" name="Text Box 172"/>
          <p:cNvSpPr txBox="1">
            <a:spLocks noChangeArrowheads="1"/>
          </p:cNvSpPr>
          <p:nvPr/>
        </p:nvSpPr>
        <p:spPr bwMode="auto">
          <a:xfrm rot="5400000">
            <a:off x="3937001" y="5603875"/>
            <a:ext cx="5207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i="1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500" i="1" baseline="-1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2965450" y="4310063"/>
            <a:ext cx="2795588" cy="1381125"/>
            <a:chOff x="1868" y="2453"/>
            <a:chExt cx="1761" cy="870"/>
          </a:xfrm>
        </p:grpSpPr>
        <p:grpSp>
          <p:nvGrpSpPr>
            <p:cNvPr id="31830" name="Group 127"/>
            <p:cNvGrpSpPr>
              <a:grpSpLocks/>
            </p:cNvGrpSpPr>
            <p:nvPr/>
          </p:nvGrpSpPr>
          <p:grpSpPr bwMode="auto">
            <a:xfrm rot="653665">
              <a:off x="1868" y="2478"/>
              <a:ext cx="524" cy="486"/>
              <a:chOff x="1448" y="2698"/>
              <a:chExt cx="524" cy="486"/>
            </a:xfrm>
          </p:grpSpPr>
          <p:sp>
            <p:nvSpPr>
              <p:cNvPr id="31866" name="Oval 128"/>
              <p:cNvSpPr>
                <a:spLocks noChangeArrowheads="1"/>
              </p:cNvSpPr>
              <p:nvPr/>
            </p:nvSpPr>
            <p:spPr bwMode="auto">
              <a:xfrm>
                <a:off x="1790" y="269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7" name="Oval 129"/>
              <p:cNvSpPr>
                <a:spLocks noChangeArrowheads="1"/>
              </p:cNvSpPr>
              <p:nvPr/>
            </p:nvSpPr>
            <p:spPr bwMode="auto">
              <a:xfrm>
                <a:off x="1916" y="288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8" name="Oval 130"/>
              <p:cNvSpPr>
                <a:spLocks noChangeArrowheads="1"/>
              </p:cNvSpPr>
              <p:nvPr/>
            </p:nvSpPr>
            <p:spPr bwMode="auto">
              <a:xfrm>
                <a:off x="1664" y="288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9" name="Oval 131"/>
              <p:cNvSpPr>
                <a:spLocks noChangeArrowheads="1"/>
              </p:cNvSpPr>
              <p:nvPr/>
            </p:nvSpPr>
            <p:spPr bwMode="auto">
              <a:xfrm>
                <a:off x="1664" y="312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0" name="Oval 132"/>
              <p:cNvSpPr>
                <a:spLocks noChangeArrowheads="1"/>
              </p:cNvSpPr>
              <p:nvPr/>
            </p:nvSpPr>
            <p:spPr bwMode="auto">
              <a:xfrm>
                <a:off x="1448" y="3000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1" name="Line 133"/>
              <p:cNvSpPr>
                <a:spLocks noChangeShapeType="1"/>
              </p:cNvSpPr>
              <p:nvPr/>
            </p:nvSpPr>
            <p:spPr bwMode="auto">
              <a:xfrm flipH="1" flipV="1">
                <a:off x="1816" y="2728"/>
                <a:ext cx="124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2" name="Line 134"/>
              <p:cNvSpPr>
                <a:spLocks noChangeShapeType="1"/>
              </p:cNvSpPr>
              <p:nvPr/>
            </p:nvSpPr>
            <p:spPr bwMode="auto">
              <a:xfrm flipH="1">
                <a:off x="1688" y="2728"/>
                <a:ext cx="128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3" name="Line 135"/>
              <p:cNvSpPr>
                <a:spLocks noChangeShapeType="1"/>
              </p:cNvSpPr>
              <p:nvPr/>
            </p:nvSpPr>
            <p:spPr bwMode="auto">
              <a:xfrm>
                <a:off x="1692" y="2924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4" name="Line 136"/>
              <p:cNvSpPr>
                <a:spLocks noChangeShapeType="1"/>
              </p:cNvSpPr>
              <p:nvPr/>
            </p:nvSpPr>
            <p:spPr bwMode="auto">
              <a:xfrm flipH="1">
                <a:off x="1476" y="2912"/>
                <a:ext cx="21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31" name="Group 137"/>
            <p:cNvGrpSpPr>
              <a:grpSpLocks/>
            </p:cNvGrpSpPr>
            <p:nvPr/>
          </p:nvGrpSpPr>
          <p:grpSpPr bwMode="auto">
            <a:xfrm>
              <a:off x="2480" y="2453"/>
              <a:ext cx="268" cy="540"/>
              <a:chOff x="1928" y="2721"/>
              <a:chExt cx="268" cy="540"/>
            </a:xfrm>
          </p:grpSpPr>
          <p:sp>
            <p:nvSpPr>
              <p:cNvPr id="31857" name="Oval 138"/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8" name="Oval 139"/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9" name="Oval 140"/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0" name="Oval 141"/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1" name="Oval 142"/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2" name="Line 143"/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3" name="Line 144"/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4" name="Line 145"/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5" name="Line 146"/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32" name="Group 147"/>
            <p:cNvGrpSpPr>
              <a:grpSpLocks/>
            </p:cNvGrpSpPr>
            <p:nvPr/>
          </p:nvGrpSpPr>
          <p:grpSpPr bwMode="auto">
            <a:xfrm>
              <a:off x="2750" y="2693"/>
              <a:ext cx="504" cy="187"/>
              <a:chOff x="2042" y="2849"/>
              <a:chExt cx="504" cy="187"/>
            </a:xfrm>
          </p:grpSpPr>
          <p:sp>
            <p:nvSpPr>
              <p:cNvPr id="31852" name="Oval 148"/>
              <p:cNvSpPr>
                <a:spLocks noChangeArrowheads="1"/>
              </p:cNvSpPr>
              <p:nvPr/>
            </p:nvSpPr>
            <p:spPr bwMode="auto">
              <a:xfrm>
                <a:off x="2254" y="2981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3" name="Oval 149"/>
              <p:cNvSpPr>
                <a:spLocks noChangeArrowheads="1"/>
              </p:cNvSpPr>
              <p:nvPr/>
            </p:nvSpPr>
            <p:spPr bwMode="auto">
              <a:xfrm>
                <a:off x="2490" y="2889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4" name="Oval 150"/>
              <p:cNvSpPr>
                <a:spLocks noChangeArrowheads="1"/>
              </p:cNvSpPr>
              <p:nvPr/>
            </p:nvSpPr>
            <p:spPr bwMode="auto">
              <a:xfrm>
                <a:off x="2042" y="2849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5" name="Line 151"/>
              <p:cNvSpPr>
                <a:spLocks noChangeShapeType="1"/>
              </p:cNvSpPr>
              <p:nvPr/>
            </p:nvSpPr>
            <p:spPr bwMode="auto">
              <a:xfrm flipH="1">
                <a:off x="2284" y="2916"/>
                <a:ext cx="224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6" name="Line 152"/>
              <p:cNvSpPr>
                <a:spLocks noChangeShapeType="1"/>
              </p:cNvSpPr>
              <p:nvPr/>
            </p:nvSpPr>
            <p:spPr bwMode="auto">
              <a:xfrm flipH="1" flipV="1">
                <a:off x="2068" y="2876"/>
                <a:ext cx="22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33" name="Group 153"/>
            <p:cNvGrpSpPr>
              <a:grpSpLocks/>
            </p:cNvGrpSpPr>
            <p:nvPr/>
          </p:nvGrpSpPr>
          <p:grpSpPr bwMode="auto">
            <a:xfrm rot="-3569386">
              <a:off x="3322" y="2494"/>
              <a:ext cx="228" cy="387"/>
              <a:chOff x="1606" y="3362"/>
              <a:chExt cx="228" cy="387"/>
            </a:xfrm>
          </p:grpSpPr>
          <p:sp>
            <p:nvSpPr>
              <p:cNvPr id="31847" name="Oval 154"/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848" name="Oval 155"/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849" name="Oval 156"/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850" name="Line 157"/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1" name="Line 158"/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34" name="Group 159"/>
            <p:cNvGrpSpPr>
              <a:grpSpLocks/>
            </p:cNvGrpSpPr>
            <p:nvPr/>
          </p:nvGrpSpPr>
          <p:grpSpPr bwMode="auto">
            <a:xfrm>
              <a:off x="2194" y="2994"/>
              <a:ext cx="180" cy="195"/>
              <a:chOff x="1214" y="3234"/>
              <a:chExt cx="180" cy="195"/>
            </a:xfrm>
          </p:grpSpPr>
          <p:sp>
            <p:nvSpPr>
              <p:cNvPr id="31844" name="Oval 160"/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5" name="Oval 161"/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6" name="Line 162"/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35" name="Group 163"/>
            <p:cNvGrpSpPr>
              <a:grpSpLocks/>
            </p:cNvGrpSpPr>
            <p:nvPr/>
          </p:nvGrpSpPr>
          <p:grpSpPr bwMode="auto">
            <a:xfrm>
              <a:off x="2766" y="3014"/>
              <a:ext cx="440" cy="309"/>
              <a:chOff x="1606" y="3226"/>
              <a:chExt cx="440" cy="309"/>
            </a:xfrm>
          </p:grpSpPr>
          <p:sp>
            <p:nvSpPr>
              <p:cNvPr id="31836" name="Oval 164"/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7" name="Oval 165"/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8" name="Oval 166"/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9" name="Oval 167"/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0" name="Line 168"/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1" name="Line 169"/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2" name="Line 170"/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3" name="Line 171"/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61"/>
          <p:cNvGrpSpPr>
            <a:grpSpLocks/>
          </p:cNvGrpSpPr>
          <p:nvPr/>
        </p:nvGrpSpPr>
        <p:grpSpPr bwMode="auto">
          <a:xfrm>
            <a:off x="3292475" y="3744913"/>
            <a:ext cx="450850" cy="763587"/>
            <a:chOff x="2074" y="2097"/>
            <a:chExt cx="284" cy="481"/>
          </a:xfrm>
        </p:grpSpPr>
        <p:sp>
          <p:nvSpPr>
            <p:cNvPr id="31828" name="Oval 161"/>
            <p:cNvSpPr>
              <a:spLocks noChangeArrowheads="1"/>
            </p:cNvSpPr>
            <p:nvPr/>
          </p:nvSpPr>
          <p:spPr bwMode="auto">
            <a:xfrm>
              <a:off x="2079" y="2522"/>
              <a:ext cx="56" cy="56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9" name="Freeform 129"/>
            <p:cNvSpPr>
              <a:spLocks/>
            </p:cNvSpPr>
            <p:nvPr/>
          </p:nvSpPr>
          <p:spPr bwMode="auto">
            <a:xfrm>
              <a:off x="2074" y="2097"/>
              <a:ext cx="284" cy="450"/>
            </a:xfrm>
            <a:custGeom>
              <a:avLst/>
              <a:gdLst>
                <a:gd name="T0" fmla="*/ 203 w 284"/>
                <a:gd name="T1" fmla="*/ 424 h 468"/>
                <a:gd name="T2" fmla="*/ 281 w 284"/>
                <a:gd name="T3" fmla="*/ 190 h 468"/>
                <a:gd name="T4" fmla="*/ 221 w 284"/>
                <a:gd name="T5" fmla="*/ 6 h 468"/>
                <a:gd name="T6" fmla="*/ 32 w 284"/>
                <a:gd name="T7" fmla="*/ 153 h 468"/>
                <a:gd name="T8" fmla="*/ 29 w 284"/>
                <a:gd name="T9" fmla="*/ 450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468"/>
                <a:gd name="T17" fmla="*/ 284 w 284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468">
                  <a:moveTo>
                    <a:pt x="203" y="441"/>
                  </a:moveTo>
                  <a:cubicBezTo>
                    <a:pt x="240" y="355"/>
                    <a:pt x="278" y="270"/>
                    <a:pt x="281" y="198"/>
                  </a:cubicBezTo>
                  <a:cubicBezTo>
                    <a:pt x="284" y="126"/>
                    <a:pt x="262" y="12"/>
                    <a:pt x="221" y="6"/>
                  </a:cubicBezTo>
                  <a:cubicBezTo>
                    <a:pt x="180" y="0"/>
                    <a:pt x="64" y="82"/>
                    <a:pt x="32" y="159"/>
                  </a:cubicBezTo>
                  <a:cubicBezTo>
                    <a:pt x="0" y="236"/>
                    <a:pt x="14" y="352"/>
                    <a:pt x="29" y="46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646" name="Oval 118"/>
          <p:cNvSpPr>
            <a:spLocks noChangeAspect="1" noChangeArrowheads="1"/>
          </p:cNvSpPr>
          <p:nvPr/>
        </p:nvSpPr>
        <p:spPr bwMode="auto">
          <a:xfrm>
            <a:off x="3579813" y="3700463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35"/>
          <p:cNvGrpSpPr>
            <a:grpSpLocks/>
          </p:cNvGrpSpPr>
          <p:nvPr/>
        </p:nvGrpSpPr>
        <p:grpSpPr bwMode="auto">
          <a:xfrm>
            <a:off x="2943225" y="3743325"/>
            <a:ext cx="854075" cy="1363663"/>
            <a:chOff x="1225" y="1882"/>
            <a:chExt cx="538" cy="859"/>
          </a:xfrm>
        </p:grpSpPr>
        <p:grpSp>
          <p:nvGrpSpPr>
            <p:cNvPr id="31816" name="Group 173"/>
            <p:cNvGrpSpPr>
              <a:grpSpLocks/>
            </p:cNvGrpSpPr>
            <p:nvPr/>
          </p:nvGrpSpPr>
          <p:grpSpPr bwMode="auto">
            <a:xfrm>
              <a:off x="1225" y="2287"/>
              <a:ext cx="538" cy="454"/>
              <a:chOff x="927" y="2086"/>
              <a:chExt cx="538" cy="454"/>
            </a:xfrm>
          </p:grpSpPr>
          <p:sp>
            <p:nvSpPr>
              <p:cNvPr id="31819" name="Oval 174"/>
              <p:cNvSpPr>
                <a:spLocks noChangeArrowheads="1"/>
              </p:cNvSpPr>
              <p:nvPr/>
            </p:nvSpPr>
            <p:spPr bwMode="auto">
              <a:xfrm rot="653665">
                <a:off x="1320" y="208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0" name="Oval 175"/>
              <p:cNvSpPr>
                <a:spLocks noChangeArrowheads="1"/>
              </p:cNvSpPr>
              <p:nvPr/>
            </p:nvSpPr>
            <p:spPr bwMode="auto">
              <a:xfrm rot="653665">
                <a:off x="1409" y="2289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Oval 176"/>
              <p:cNvSpPr>
                <a:spLocks noChangeArrowheads="1"/>
              </p:cNvSpPr>
              <p:nvPr/>
            </p:nvSpPr>
            <p:spPr bwMode="auto">
              <a:xfrm rot="653665">
                <a:off x="1161" y="2245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Oval 177"/>
              <p:cNvSpPr>
                <a:spLocks noChangeArrowheads="1"/>
              </p:cNvSpPr>
              <p:nvPr/>
            </p:nvSpPr>
            <p:spPr bwMode="auto">
              <a:xfrm rot="653665">
                <a:off x="1115" y="248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3" name="Oval 178"/>
              <p:cNvSpPr>
                <a:spLocks noChangeArrowheads="1"/>
              </p:cNvSpPr>
              <p:nvPr/>
            </p:nvSpPr>
            <p:spPr bwMode="auto">
              <a:xfrm rot="653665">
                <a:off x="927" y="2318"/>
                <a:ext cx="56" cy="55"/>
              </a:xfrm>
              <a:prstGeom prst="ellipse">
                <a:avLst/>
              </a:prstGeom>
              <a:solidFill>
                <a:srgbClr val="FF0000"/>
              </a:solidFill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4" name="Line 179"/>
              <p:cNvSpPr>
                <a:spLocks noChangeShapeType="1"/>
              </p:cNvSpPr>
              <p:nvPr/>
            </p:nvSpPr>
            <p:spPr bwMode="auto">
              <a:xfrm rot="653665" flipH="1" flipV="1">
                <a:off x="1328" y="2126"/>
                <a:ext cx="124" cy="1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180"/>
              <p:cNvSpPr>
                <a:spLocks noChangeShapeType="1"/>
              </p:cNvSpPr>
              <p:nvPr/>
            </p:nvSpPr>
            <p:spPr bwMode="auto">
              <a:xfrm rot="653665" flipH="1">
                <a:off x="1202" y="2102"/>
                <a:ext cx="128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181"/>
              <p:cNvSpPr>
                <a:spLocks noChangeShapeType="1"/>
              </p:cNvSpPr>
              <p:nvPr/>
            </p:nvSpPr>
            <p:spPr bwMode="auto">
              <a:xfrm rot="653665">
                <a:off x="1167" y="2282"/>
                <a:ext cx="0" cy="2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7" name="Line 182"/>
              <p:cNvSpPr>
                <a:spLocks noChangeShapeType="1"/>
              </p:cNvSpPr>
              <p:nvPr/>
            </p:nvSpPr>
            <p:spPr bwMode="auto">
              <a:xfrm rot="653665" flipH="1">
                <a:off x="964" y="2251"/>
                <a:ext cx="216" cy="1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17" name="Freeform 130"/>
            <p:cNvSpPr>
              <a:spLocks/>
            </p:cNvSpPr>
            <p:nvPr/>
          </p:nvSpPr>
          <p:spPr bwMode="auto">
            <a:xfrm>
              <a:off x="1445" y="1882"/>
              <a:ext cx="284" cy="450"/>
            </a:xfrm>
            <a:custGeom>
              <a:avLst/>
              <a:gdLst>
                <a:gd name="T0" fmla="*/ 203 w 284"/>
                <a:gd name="T1" fmla="*/ 424 h 468"/>
                <a:gd name="T2" fmla="*/ 281 w 284"/>
                <a:gd name="T3" fmla="*/ 190 h 468"/>
                <a:gd name="T4" fmla="*/ 221 w 284"/>
                <a:gd name="T5" fmla="*/ 6 h 468"/>
                <a:gd name="T6" fmla="*/ 32 w 284"/>
                <a:gd name="T7" fmla="*/ 153 h 468"/>
                <a:gd name="T8" fmla="*/ 29 w 284"/>
                <a:gd name="T9" fmla="*/ 450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468"/>
                <a:gd name="T17" fmla="*/ 284 w 284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468">
                  <a:moveTo>
                    <a:pt x="203" y="441"/>
                  </a:moveTo>
                  <a:cubicBezTo>
                    <a:pt x="240" y="355"/>
                    <a:pt x="278" y="270"/>
                    <a:pt x="281" y="198"/>
                  </a:cubicBezTo>
                  <a:cubicBezTo>
                    <a:pt x="284" y="126"/>
                    <a:pt x="262" y="12"/>
                    <a:pt x="221" y="6"/>
                  </a:cubicBezTo>
                  <a:cubicBezTo>
                    <a:pt x="180" y="0"/>
                    <a:pt x="64" y="82"/>
                    <a:pt x="32" y="159"/>
                  </a:cubicBezTo>
                  <a:cubicBezTo>
                    <a:pt x="0" y="236"/>
                    <a:pt x="14" y="352"/>
                    <a:pt x="29" y="468"/>
                  </a:cubicBezTo>
                </a:path>
              </a:pathLst>
            </a:custGeom>
            <a:noFill/>
            <a:ln w="2032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Oval 118"/>
            <p:cNvSpPr>
              <a:spLocks noChangeAspect="1" noChangeArrowheads="1"/>
            </p:cNvSpPr>
            <p:nvPr/>
          </p:nvSpPr>
          <p:spPr bwMode="auto">
            <a:xfrm>
              <a:off x="1443" y="2301"/>
              <a:ext cx="68" cy="6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59"/>
          <p:cNvGrpSpPr>
            <a:grpSpLocks/>
          </p:cNvGrpSpPr>
          <p:nvPr/>
        </p:nvGrpSpPr>
        <p:grpSpPr bwMode="auto">
          <a:xfrm>
            <a:off x="3927475" y="3716338"/>
            <a:ext cx="625475" cy="784225"/>
            <a:chOff x="2474" y="2079"/>
            <a:chExt cx="394" cy="494"/>
          </a:xfrm>
        </p:grpSpPr>
        <p:sp>
          <p:nvSpPr>
            <p:cNvPr id="31814" name="Oval 161"/>
            <p:cNvSpPr>
              <a:spLocks noChangeArrowheads="1"/>
            </p:cNvSpPr>
            <p:nvPr/>
          </p:nvSpPr>
          <p:spPr bwMode="auto">
            <a:xfrm>
              <a:off x="2820" y="2525"/>
              <a:ext cx="48" cy="4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Freeform 138"/>
            <p:cNvSpPr>
              <a:spLocks/>
            </p:cNvSpPr>
            <p:nvPr/>
          </p:nvSpPr>
          <p:spPr bwMode="auto">
            <a:xfrm>
              <a:off x="2474" y="2079"/>
              <a:ext cx="370" cy="462"/>
            </a:xfrm>
            <a:custGeom>
              <a:avLst/>
              <a:gdLst>
                <a:gd name="T0" fmla="*/ 247 w 370"/>
                <a:gd name="T1" fmla="*/ 396 h 462"/>
                <a:gd name="T2" fmla="*/ 82 w 370"/>
                <a:gd name="T3" fmla="*/ 213 h 462"/>
                <a:gd name="T4" fmla="*/ 25 w 370"/>
                <a:gd name="T5" fmla="*/ 21 h 462"/>
                <a:gd name="T6" fmla="*/ 232 w 370"/>
                <a:gd name="T7" fmla="*/ 90 h 462"/>
                <a:gd name="T8" fmla="*/ 370 w 370"/>
                <a:gd name="T9" fmla="*/ 462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462"/>
                <a:gd name="T17" fmla="*/ 370 w 370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462">
                  <a:moveTo>
                    <a:pt x="247" y="396"/>
                  </a:moveTo>
                  <a:cubicBezTo>
                    <a:pt x="183" y="335"/>
                    <a:pt x="119" y="275"/>
                    <a:pt x="82" y="213"/>
                  </a:cubicBezTo>
                  <a:cubicBezTo>
                    <a:pt x="45" y="151"/>
                    <a:pt x="0" y="42"/>
                    <a:pt x="25" y="21"/>
                  </a:cubicBezTo>
                  <a:cubicBezTo>
                    <a:pt x="50" y="0"/>
                    <a:pt x="175" y="17"/>
                    <a:pt x="232" y="90"/>
                  </a:cubicBezTo>
                  <a:cubicBezTo>
                    <a:pt x="289" y="163"/>
                    <a:pt x="329" y="312"/>
                    <a:pt x="370" y="46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647" name="Oval 119"/>
          <p:cNvSpPr>
            <a:spLocks noChangeAspect="1" noChangeArrowheads="1"/>
          </p:cNvSpPr>
          <p:nvPr/>
        </p:nvSpPr>
        <p:spPr bwMode="auto">
          <a:xfrm>
            <a:off x="3927475" y="3700463"/>
            <a:ext cx="107950" cy="10795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57"/>
          <p:cNvGrpSpPr>
            <a:grpSpLocks/>
          </p:cNvGrpSpPr>
          <p:nvPr/>
        </p:nvGrpSpPr>
        <p:grpSpPr bwMode="auto">
          <a:xfrm>
            <a:off x="3921125" y="3714750"/>
            <a:ext cx="633413" cy="1452563"/>
            <a:chOff x="3338" y="1594"/>
            <a:chExt cx="399" cy="915"/>
          </a:xfrm>
        </p:grpSpPr>
        <p:sp>
          <p:nvSpPr>
            <p:cNvPr id="31803" name="Oval 184"/>
            <p:cNvSpPr>
              <a:spLocks noChangeArrowheads="1"/>
            </p:cNvSpPr>
            <p:nvPr/>
          </p:nvSpPr>
          <p:spPr bwMode="auto">
            <a:xfrm>
              <a:off x="3476" y="2149"/>
              <a:ext cx="56" cy="5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Oval 185"/>
            <p:cNvSpPr>
              <a:spLocks noChangeArrowheads="1"/>
            </p:cNvSpPr>
            <p:nvPr/>
          </p:nvSpPr>
          <p:spPr bwMode="auto">
            <a:xfrm>
              <a:off x="3368" y="1973"/>
              <a:ext cx="56" cy="5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Oval 186"/>
            <p:cNvSpPr>
              <a:spLocks noChangeArrowheads="1"/>
            </p:cNvSpPr>
            <p:nvPr/>
          </p:nvSpPr>
          <p:spPr bwMode="auto">
            <a:xfrm>
              <a:off x="3560" y="1969"/>
              <a:ext cx="56" cy="5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Oval 187"/>
            <p:cNvSpPr>
              <a:spLocks noChangeArrowheads="1"/>
            </p:cNvSpPr>
            <p:nvPr/>
          </p:nvSpPr>
          <p:spPr bwMode="auto">
            <a:xfrm>
              <a:off x="3348" y="2325"/>
              <a:ext cx="56" cy="5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188"/>
            <p:cNvSpPr>
              <a:spLocks noChangeArrowheads="1"/>
            </p:cNvSpPr>
            <p:nvPr/>
          </p:nvSpPr>
          <p:spPr bwMode="auto">
            <a:xfrm>
              <a:off x="3492" y="2453"/>
              <a:ext cx="56" cy="5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Line 189"/>
            <p:cNvSpPr>
              <a:spLocks noChangeShapeType="1"/>
            </p:cNvSpPr>
            <p:nvPr/>
          </p:nvSpPr>
          <p:spPr bwMode="auto">
            <a:xfrm flipH="1" flipV="1">
              <a:off x="3396" y="1996"/>
              <a:ext cx="100" cy="17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Line 190"/>
            <p:cNvSpPr>
              <a:spLocks noChangeShapeType="1"/>
            </p:cNvSpPr>
            <p:nvPr/>
          </p:nvSpPr>
          <p:spPr bwMode="auto">
            <a:xfrm flipH="1">
              <a:off x="3500" y="1996"/>
              <a:ext cx="88" cy="1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Line 191"/>
            <p:cNvSpPr>
              <a:spLocks noChangeShapeType="1"/>
            </p:cNvSpPr>
            <p:nvPr/>
          </p:nvSpPr>
          <p:spPr bwMode="auto">
            <a:xfrm flipH="1">
              <a:off x="3372" y="2180"/>
              <a:ext cx="128" cy="1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Line 192"/>
            <p:cNvSpPr>
              <a:spLocks noChangeShapeType="1"/>
            </p:cNvSpPr>
            <p:nvPr/>
          </p:nvSpPr>
          <p:spPr bwMode="auto">
            <a:xfrm flipH="1" flipV="1">
              <a:off x="3376" y="2356"/>
              <a:ext cx="148" cy="1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2" name="Freeform 139"/>
            <p:cNvSpPr>
              <a:spLocks/>
            </p:cNvSpPr>
            <p:nvPr/>
          </p:nvSpPr>
          <p:spPr bwMode="auto">
            <a:xfrm>
              <a:off x="3338" y="1594"/>
              <a:ext cx="370" cy="462"/>
            </a:xfrm>
            <a:custGeom>
              <a:avLst/>
              <a:gdLst>
                <a:gd name="T0" fmla="*/ 247 w 370"/>
                <a:gd name="T1" fmla="*/ 396 h 462"/>
                <a:gd name="T2" fmla="*/ 82 w 370"/>
                <a:gd name="T3" fmla="*/ 213 h 462"/>
                <a:gd name="T4" fmla="*/ 25 w 370"/>
                <a:gd name="T5" fmla="*/ 21 h 462"/>
                <a:gd name="T6" fmla="*/ 232 w 370"/>
                <a:gd name="T7" fmla="*/ 90 h 462"/>
                <a:gd name="T8" fmla="*/ 370 w 370"/>
                <a:gd name="T9" fmla="*/ 462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462"/>
                <a:gd name="T17" fmla="*/ 370 w 370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462">
                  <a:moveTo>
                    <a:pt x="247" y="396"/>
                  </a:moveTo>
                  <a:cubicBezTo>
                    <a:pt x="183" y="335"/>
                    <a:pt x="119" y="275"/>
                    <a:pt x="82" y="213"/>
                  </a:cubicBezTo>
                  <a:cubicBezTo>
                    <a:pt x="45" y="151"/>
                    <a:pt x="0" y="42"/>
                    <a:pt x="25" y="21"/>
                  </a:cubicBezTo>
                  <a:cubicBezTo>
                    <a:pt x="50" y="0"/>
                    <a:pt x="175" y="17"/>
                    <a:pt x="232" y="90"/>
                  </a:cubicBezTo>
                  <a:cubicBezTo>
                    <a:pt x="289" y="163"/>
                    <a:pt x="329" y="312"/>
                    <a:pt x="370" y="462"/>
                  </a:cubicBezTo>
                </a:path>
              </a:pathLst>
            </a:custGeom>
            <a:noFill/>
            <a:ln w="2032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Oval 186"/>
            <p:cNvSpPr>
              <a:spLocks noChangeArrowheads="1"/>
            </p:cNvSpPr>
            <p:nvPr/>
          </p:nvSpPr>
          <p:spPr bwMode="auto">
            <a:xfrm>
              <a:off x="3681" y="2040"/>
              <a:ext cx="56" cy="5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71"/>
          <p:cNvGrpSpPr>
            <a:grpSpLocks/>
          </p:cNvGrpSpPr>
          <p:nvPr/>
        </p:nvGrpSpPr>
        <p:grpSpPr bwMode="auto">
          <a:xfrm>
            <a:off x="4298950" y="3717925"/>
            <a:ext cx="450850" cy="984250"/>
            <a:chOff x="2708" y="2080"/>
            <a:chExt cx="284" cy="620"/>
          </a:xfrm>
        </p:grpSpPr>
        <p:sp>
          <p:nvSpPr>
            <p:cNvPr id="31801" name="Oval 161"/>
            <p:cNvSpPr>
              <a:spLocks noChangeArrowheads="1"/>
            </p:cNvSpPr>
            <p:nvPr/>
          </p:nvSpPr>
          <p:spPr bwMode="auto">
            <a:xfrm>
              <a:off x="2936" y="2644"/>
              <a:ext cx="56" cy="56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Freeform 163"/>
            <p:cNvSpPr>
              <a:spLocks/>
            </p:cNvSpPr>
            <p:nvPr/>
          </p:nvSpPr>
          <p:spPr bwMode="auto">
            <a:xfrm>
              <a:off x="2708" y="2080"/>
              <a:ext cx="252" cy="572"/>
            </a:xfrm>
            <a:custGeom>
              <a:avLst/>
              <a:gdLst>
                <a:gd name="T0" fmla="*/ 136 w 252"/>
                <a:gd name="T1" fmla="*/ 468 h 572"/>
                <a:gd name="T2" fmla="*/ 132 w 252"/>
                <a:gd name="T3" fmla="*/ 224 h 572"/>
                <a:gd name="T4" fmla="*/ 12 w 252"/>
                <a:gd name="T5" fmla="*/ 32 h 572"/>
                <a:gd name="T6" fmla="*/ 60 w 252"/>
                <a:gd name="T7" fmla="*/ 32 h 572"/>
                <a:gd name="T8" fmla="*/ 196 w 252"/>
                <a:gd name="T9" fmla="*/ 212 h 572"/>
                <a:gd name="T10" fmla="*/ 252 w 252"/>
                <a:gd name="T11" fmla="*/ 572 h 5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"/>
                <a:gd name="T19" fmla="*/ 0 h 572"/>
                <a:gd name="T20" fmla="*/ 252 w 252"/>
                <a:gd name="T21" fmla="*/ 572 h 5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" h="572">
                  <a:moveTo>
                    <a:pt x="136" y="468"/>
                  </a:moveTo>
                  <a:cubicBezTo>
                    <a:pt x="144" y="382"/>
                    <a:pt x="153" y="297"/>
                    <a:pt x="132" y="224"/>
                  </a:cubicBezTo>
                  <a:cubicBezTo>
                    <a:pt x="111" y="151"/>
                    <a:pt x="24" y="64"/>
                    <a:pt x="12" y="32"/>
                  </a:cubicBezTo>
                  <a:cubicBezTo>
                    <a:pt x="0" y="0"/>
                    <a:pt x="29" y="2"/>
                    <a:pt x="60" y="32"/>
                  </a:cubicBezTo>
                  <a:cubicBezTo>
                    <a:pt x="91" y="62"/>
                    <a:pt x="164" y="122"/>
                    <a:pt x="196" y="212"/>
                  </a:cubicBezTo>
                  <a:cubicBezTo>
                    <a:pt x="228" y="302"/>
                    <a:pt x="240" y="437"/>
                    <a:pt x="252" y="57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648" name="Oval 120"/>
          <p:cNvSpPr>
            <a:spLocks noChangeAspect="1" noChangeArrowheads="1"/>
          </p:cNvSpPr>
          <p:nvPr/>
        </p:nvSpPr>
        <p:spPr bwMode="auto">
          <a:xfrm>
            <a:off x="4284663" y="3700463"/>
            <a:ext cx="107950" cy="107950"/>
          </a:xfrm>
          <a:prstGeom prst="ellipse">
            <a:avLst/>
          </a:prstGeom>
          <a:solidFill>
            <a:srgbClr val="008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70"/>
          <p:cNvGrpSpPr>
            <a:grpSpLocks/>
          </p:cNvGrpSpPr>
          <p:nvPr/>
        </p:nvGrpSpPr>
        <p:grpSpPr bwMode="auto">
          <a:xfrm>
            <a:off x="3921125" y="3708400"/>
            <a:ext cx="833438" cy="1462088"/>
            <a:chOff x="616" y="1894"/>
            <a:chExt cx="525" cy="921"/>
          </a:xfrm>
        </p:grpSpPr>
        <p:sp>
          <p:nvSpPr>
            <p:cNvPr id="31788" name="Oval 184"/>
            <p:cNvSpPr>
              <a:spLocks noChangeArrowheads="1"/>
            </p:cNvSpPr>
            <p:nvPr/>
          </p:nvSpPr>
          <p:spPr bwMode="auto">
            <a:xfrm>
              <a:off x="754" y="2455"/>
              <a:ext cx="56" cy="56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Oval 185"/>
            <p:cNvSpPr>
              <a:spLocks noChangeArrowheads="1"/>
            </p:cNvSpPr>
            <p:nvPr/>
          </p:nvSpPr>
          <p:spPr bwMode="auto">
            <a:xfrm>
              <a:off x="646" y="2279"/>
              <a:ext cx="56" cy="56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Oval 186"/>
            <p:cNvSpPr>
              <a:spLocks noChangeArrowheads="1"/>
            </p:cNvSpPr>
            <p:nvPr/>
          </p:nvSpPr>
          <p:spPr bwMode="auto">
            <a:xfrm>
              <a:off x="838" y="2275"/>
              <a:ext cx="56" cy="56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Oval 187"/>
            <p:cNvSpPr>
              <a:spLocks noChangeArrowheads="1"/>
            </p:cNvSpPr>
            <p:nvPr/>
          </p:nvSpPr>
          <p:spPr bwMode="auto">
            <a:xfrm>
              <a:off x="626" y="2631"/>
              <a:ext cx="56" cy="56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Oval 188"/>
            <p:cNvSpPr>
              <a:spLocks noChangeArrowheads="1"/>
            </p:cNvSpPr>
            <p:nvPr/>
          </p:nvSpPr>
          <p:spPr bwMode="auto">
            <a:xfrm>
              <a:off x="770" y="2759"/>
              <a:ext cx="56" cy="56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Line 189"/>
            <p:cNvSpPr>
              <a:spLocks noChangeShapeType="1"/>
            </p:cNvSpPr>
            <p:nvPr/>
          </p:nvSpPr>
          <p:spPr bwMode="auto">
            <a:xfrm flipH="1" flipV="1">
              <a:off x="674" y="2302"/>
              <a:ext cx="100" cy="176"/>
            </a:xfrm>
            <a:prstGeom prst="line">
              <a:avLst/>
            </a:prstGeom>
            <a:noFill/>
            <a:ln w="2159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Line 190"/>
            <p:cNvSpPr>
              <a:spLocks noChangeShapeType="1"/>
            </p:cNvSpPr>
            <p:nvPr/>
          </p:nvSpPr>
          <p:spPr bwMode="auto">
            <a:xfrm flipH="1">
              <a:off x="778" y="2302"/>
              <a:ext cx="88" cy="172"/>
            </a:xfrm>
            <a:prstGeom prst="line">
              <a:avLst/>
            </a:prstGeom>
            <a:noFill/>
            <a:ln w="2159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Line 191"/>
            <p:cNvSpPr>
              <a:spLocks noChangeShapeType="1"/>
            </p:cNvSpPr>
            <p:nvPr/>
          </p:nvSpPr>
          <p:spPr bwMode="auto">
            <a:xfrm flipH="1">
              <a:off x="650" y="2486"/>
              <a:ext cx="128" cy="172"/>
            </a:xfrm>
            <a:prstGeom prst="line">
              <a:avLst/>
            </a:prstGeom>
            <a:noFill/>
            <a:ln w="2159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Line 192"/>
            <p:cNvSpPr>
              <a:spLocks noChangeShapeType="1"/>
            </p:cNvSpPr>
            <p:nvPr/>
          </p:nvSpPr>
          <p:spPr bwMode="auto">
            <a:xfrm flipH="1" flipV="1">
              <a:off x="654" y="2662"/>
              <a:ext cx="148" cy="124"/>
            </a:xfrm>
            <a:prstGeom prst="line">
              <a:avLst/>
            </a:prstGeom>
            <a:noFill/>
            <a:ln w="2159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Oval 160"/>
            <p:cNvSpPr>
              <a:spLocks noChangeArrowheads="1"/>
            </p:cNvSpPr>
            <p:nvPr/>
          </p:nvSpPr>
          <p:spPr bwMode="auto">
            <a:xfrm>
              <a:off x="958" y="2341"/>
              <a:ext cx="62" cy="6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Freeform 153"/>
            <p:cNvSpPr>
              <a:spLocks/>
            </p:cNvSpPr>
            <p:nvPr/>
          </p:nvSpPr>
          <p:spPr bwMode="auto">
            <a:xfrm>
              <a:off x="616" y="1900"/>
              <a:ext cx="370" cy="462"/>
            </a:xfrm>
            <a:custGeom>
              <a:avLst/>
              <a:gdLst>
                <a:gd name="T0" fmla="*/ 247 w 370"/>
                <a:gd name="T1" fmla="*/ 396 h 462"/>
                <a:gd name="T2" fmla="*/ 82 w 370"/>
                <a:gd name="T3" fmla="*/ 213 h 462"/>
                <a:gd name="T4" fmla="*/ 25 w 370"/>
                <a:gd name="T5" fmla="*/ 21 h 462"/>
                <a:gd name="T6" fmla="*/ 232 w 370"/>
                <a:gd name="T7" fmla="*/ 90 h 462"/>
                <a:gd name="T8" fmla="*/ 370 w 370"/>
                <a:gd name="T9" fmla="*/ 462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462"/>
                <a:gd name="T17" fmla="*/ 370 w 370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462">
                  <a:moveTo>
                    <a:pt x="247" y="396"/>
                  </a:moveTo>
                  <a:cubicBezTo>
                    <a:pt x="183" y="335"/>
                    <a:pt x="119" y="275"/>
                    <a:pt x="82" y="213"/>
                  </a:cubicBezTo>
                  <a:cubicBezTo>
                    <a:pt x="45" y="151"/>
                    <a:pt x="0" y="42"/>
                    <a:pt x="25" y="21"/>
                  </a:cubicBezTo>
                  <a:cubicBezTo>
                    <a:pt x="50" y="0"/>
                    <a:pt x="175" y="17"/>
                    <a:pt x="232" y="90"/>
                  </a:cubicBezTo>
                  <a:cubicBezTo>
                    <a:pt x="289" y="163"/>
                    <a:pt x="329" y="312"/>
                    <a:pt x="370" y="462"/>
                  </a:cubicBezTo>
                </a:path>
              </a:pathLst>
            </a:custGeom>
            <a:noFill/>
            <a:ln w="2159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Freeform 164"/>
            <p:cNvSpPr>
              <a:spLocks/>
            </p:cNvSpPr>
            <p:nvPr/>
          </p:nvSpPr>
          <p:spPr bwMode="auto">
            <a:xfrm>
              <a:off x="854" y="1894"/>
              <a:ext cx="252" cy="572"/>
            </a:xfrm>
            <a:custGeom>
              <a:avLst/>
              <a:gdLst>
                <a:gd name="T0" fmla="*/ 136 w 252"/>
                <a:gd name="T1" fmla="*/ 468 h 572"/>
                <a:gd name="T2" fmla="*/ 132 w 252"/>
                <a:gd name="T3" fmla="*/ 224 h 572"/>
                <a:gd name="T4" fmla="*/ 12 w 252"/>
                <a:gd name="T5" fmla="*/ 32 h 572"/>
                <a:gd name="T6" fmla="*/ 60 w 252"/>
                <a:gd name="T7" fmla="*/ 32 h 572"/>
                <a:gd name="T8" fmla="*/ 196 w 252"/>
                <a:gd name="T9" fmla="*/ 212 h 572"/>
                <a:gd name="T10" fmla="*/ 252 w 252"/>
                <a:gd name="T11" fmla="*/ 572 h 5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"/>
                <a:gd name="T19" fmla="*/ 0 h 572"/>
                <a:gd name="T20" fmla="*/ 252 w 252"/>
                <a:gd name="T21" fmla="*/ 572 h 5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" h="572">
                  <a:moveTo>
                    <a:pt x="136" y="468"/>
                  </a:moveTo>
                  <a:cubicBezTo>
                    <a:pt x="144" y="382"/>
                    <a:pt x="153" y="297"/>
                    <a:pt x="132" y="224"/>
                  </a:cubicBezTo>
                  <a:cubicBezTo>
                    <a:pt x="111" y="151"/>
                    <a:pt x="24" y="64"/>
                    <a:pt x="12" y="32"/>
                  </a:cubicBezTo>
                  <a:cubicBezTo>
                    <a:pt x="0" y="0"/>
                    <a:pt x="29" y="2"/>
                    <a:pt x="60" y="32"/>
                  </a:cubicBezTo>
                  <a:cubicBezTo>
                    <a:pt x="91" y="62"/>
                    <a:pt x="164" y="122"/>
                    <a:pt x="196" y="212"/>
                  </a:cubicBezTo>
                  <a:cubicBezTo>
                    <a:pt x="228" y="302"/>
                    <a:pt x="240" y="437"/>
                    <a:pt x="252" y="572"/>
                  </a:cubicBezTo>
                </a:path>
              </a:pathLst>
            </a:custGeom>
            <a:noFill/>
            <a:ln w="2159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Oval 160"/>
            <p:cNvSpPr>
              <a:spLocks noChangeArrowheads="1"/>
            </p:cNvSpPr>
            <p:nvPr/>
          </p:nvSpPr>
          <p:spPr bwMode="auto">
            <a:xfrm>
              <a:off x="1079" y="2462"/>
              <a:ext cx="62" cy="6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5"/>
          <p:cNvGrpSpPr>
            <a:grpSpLocks/>
          </p:cNvGrpSpPr>
          <p:nvPr/>
        </p:nvGrpSpPr>
        <p:grpSpPr bwMode="auto">
          <a:xfrm>
            <a:off x="4652963" y="3740150"/>
            <a:ext cx="471487" cy="1044575"/>
            <a:chOff x="2931" y="2094"/>
            <a:chExt cx="297" cy="658"/>
          </a:xfrm>
        </p:grpSpPr>
        <p:sp>
          <p:nvSpPr>
            <p:cNvPr id="31786" name="Oval 161"/>
            <p:cNvSpPr>
              <a:spLocks noChangeArrowheads="1"/>
            </p:cNvSpPr>
            <p:nvPr/>
          </p:nvSpPr>
          <p:spPr bwMode="auto">
            <a:xfrm>
              <a:off x="3029" y="2464"/>
              <a:ext cx="56" cy="56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Freeform 173"/>
            <p:cNvSpPr>
              <a:spLocks/>
            </p:cNvSpPr>
            <p:nvPr/>
          </p:nvSpPr>
          <p:spPr bwMode="auto">
            <a:xfrm>
              <a:off x="2931" y="2094"/>
              <a:ext cx="297" cy="658"/>
            </a:xfrm>
            <a:custGeom>
              <a:avLst/>
              <a:gdLst>
                <a:gd name="T0" fmla="*/ 297 w 297"/>
                <a:gd name="T1" fmla="*/ 658 h 658"/>
                <a:gd name="T2" fmla="*/ 189 w 297"/>
                <a:gd name="T3" fmla="*/ 214 h 658"/>
                <a:gd name="T4" fmla="*/ 37 w 297"/>
                <a:gd name="T5" fmla="*/ 6 h 658"/>
                <a:gd name="T6" fmla="*/ 13 w 297"/>
                <a:gd name="T7" fmla="*/ 178 h 658"/>
                <a:gd name="T8" fmla="*/ 113 w 297"/>
                <a:gd name="T9" fmla="*/ 378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658"/>
                <a:gd name="T17" fmla="*/ 297 w 297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658">
                  <a:moveTo>
                    <a:pt x="297" y="658"/>
                  </a:moveTo>
                  <a:cubicBezTo>
                    <a:pt x="264" y="490"/>
                    <a:pt x="232" y="323"/>
                    <a:pt x="189" y="214"/>
                  </a:cubicBezTo>
                  <a:cubicBezTo>
                    <a:pt x="146" y="105"/>
                    <a:pt x="66" y="12"/>
                    <a:pt x="37" y="6"/>
                  </a:cubicBezTo>
                  <a:cubicBezTo>
                    <a:pt x="8" y="0"/>
                    <a:pt x="0" y="116"/>
                    <a:pt x="13" y="178"/>
                  </a:cubicBezTo>
                  <a:cubicBezTo>
                    <a:pt x="26" y="240"/>
                    <a:pt x="69" y="309"/>
                    <a:pt x="113" y="37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649" name="Oval 121"/>
          <p:cNvSpPr>
            <a:spLocks noChangeAspect="1" noChangeArrowheads="1"/>
          </p:cNvSpPr>
          <p:nvPr/>
        </p:nvSpPr>
        <p:spPr bwMode="auto">
          <a:xfrm>
            <a:off x="4637088" y="3700463"/>
            <a:ext cx="107950" cy="107950"/>
          </a:xfrm>
          <a:prstGeom prst="ellipse">
            <a:avLst/>
          </a:prstGeom>
          <a:solidFill>
            <a:srgbClr val="80008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1"/>
          <p:cNvGrpSpPr>
            <a:grpSpLocks/>
          </p:cNvGrpSpPr>
          <p:nvPr/>
        </p:nvGrpSpPr>
        <p:grpSpPr bwMode="auto">
          <a:xfrm>
            <a:off x="4364038" y="3721100"/>
            <a:ext cx="800100" cy="1268413"/>
            <a:chOff x="993" y="2070"/>
            <a:chExt cx="504" cy="799"/>
          </a:xfrm>
        </p:grpSpPr>
        <p:sp>
          <p:nvSpPr>
            <p:cNvPr id="31779" name="Oval 194"/>
            <p:cNvSpPr>
              <a:spLocks noChangeArrowheads="1"/>
            </p:cNvSpPr>
            <p:nvPr/>
          </p:nvSpPr>
          <p:spPr bwMode="auto">
            <a:xfrm>
              <a:off x="1205" y="2814"/>
              <a:ext cx="56" cy="55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195"/>
            <p:cNvSpPr>
              <a:spLocks noChangeArrowheads="1"/>
            </p:cNvSpPr>
            <p:nvPr/>
          </p:nvSpPr>
          <p:spPr bwMode="auto">
            <a:xfrm>
              <a:off x="1441" y="2722"/>
              <a:ext cx="56" cy="55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196"/>
            <p:cNvSpPr>
              <a:spLocks noChangeArrowheads="1"/>
            </p:cNvSpPr>
            <p:nvPr/>
          </p:nvSpPr>
          <p:spPr bwMode="auto">
            <a:xfrm>
              <a:off x="993" y="2682"/>
              <a:ext cx="56" cy="55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Line 197"/>
            <p:cNvSpPr>
              <a:spLocks noChangeShapeType="1"/>
            </p:cNvSpPr>
            <p:nvPr/>
          </p:nvSpPr>
          <p:spPr bwMode="auto">
            <a:xfrm flipH="1">
              <a:off x="1235" y="2749"/>
              <a:ext cx="224" cy="8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Line 198"/>
            <p:cNvSpPr>
              <a:spLocks noChangeShapeType="1"/>
            </p:cNvSpPr>
            <p:nvPr/>
          </p:nvSpPr>
          <p:spPr bwMode="auto">
            <a:xfrm flipH="1" flipV="1">
              <a:off x="1019" y="2709"/>
              <a:ext cx="220" cy="14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Freeform 174"/>
            <p:cNvSpPr>
              <a:spLocks/>
            </p:cNvSpPr>
            <p:nvPr/>
          </p:nvSpPr>
          <p:spPr bwMode="auto">
            <a:xfrm>
              <a:off x="1173" y="2070"/>
              <a:ext cx="297" cy="658"/>
            </a:xfrm>
            <a:custGeom>
              <a:avLst/>
              <a:gdLst>
                <a:gd name="T0" fmla="*/ 297 w 297"/>
                <a:gd name="T1" fmla="*/ 658 h 658"/>
                <a:gd name="T2" fmla="*/ 189 w 297"/>
                <a:gd name="T3" fmla="*/ 214 h 658"/>
                <a:gd name="T4" fmla="*/ 37 w 297"/>
                <a:gd name="T5" fmla="*/ 6 h 658"/>
                <a:gd name="T6" fmla="*/ 13 w 297"/>
                <a:gd name="T7" fmla="*/ 178 h 658"/>
                <a:gd name="T8" fmla="*/ 113 w 297"/>
                <a:gd name="T9" fmla="*/ 378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658"/>
                <a:gd name="T17" fmla="*/ 297 w 297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658">
                  <a:moveTo>
                    <a:pt x="297" y="658"/>
                  </a:moveTo>
                  <a:cubicBezTo>
                    <a:pt x="264" y="490"/>
                    <a:pt x="232" y="323"/>
                    <a:pt x="189" y="214"/>
                  </a:cubicBezTo>
                  <a:cubicBezTo>
                    <a:pt x="146" y="105"/>
                    <a:pt x="66" y="12"/>
                    <a:pt x="37" y="6"/>
                  </a:cubicBezTo>
                  <a:cubicBezTo>
                    <a:pt x="8" y="0"/>
                    <a:pt x="0" y="116"/>
                    <a:pt x="13" y="178"/>
                  </a:cubicBezTo>
                  <a:cubicBezTo>
                    <a:pt x="26" y="240"/>
                    <a:pt x="69" y="309"/>
                    <a:pt x="113" y="378"/>
                  </a:cubicBezTo>
                </a:path>
              </a:pathLst>
            </a:custGeom>
            <a:noFill/>
            <a:ln w="2159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Oval 195"/>
            <p:cNvSpPr>
              <a:spLocks noChangeArrowheads="1"/>
            </p:cNvSpPr>
            <p:nvPr/>
          </p:nvSpPr>
          <p:spPr bwMode="auto">
            <a:xfrm>
              <a:off x="1272" y="2445"/>
              <a:ext cx="60" cy="59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3"/>
          <p:cNvGrpSpPr>
            <a:grpSpLocks/>
          </p:cNvGrpSpPr>
          <p:nvPr/>
        </p:nvGrpSpPr>
        <p:grpSpPr bwMode="auto">
          <a:xfrm>
            <a:off x="4994275" y="3706813"/>
            <a:ext cx="722313" cy="1039812"/>
            <a:chOff x="3146" y="2073"/>
            <a:chExt cx="455" cy="655"/>
          </a:xfrm>
        </p:grpSpPr>
        <p:sp>
          <p:nvSpPr>
            <p:cNvPr id="31777" name="Oval 202"/>
            <p:cNvSpPr>
              <a:spLocks noChangeArrowheads="1"/>
            </p:cNvSpPr>
            <p:nvPr/>
          </p:nvSpPr>
          <p:spPr bwMode="auto">
            <a:xfrm rot="-3569386">
              <a:off x="3545" y="2672"/>
              <a:ext cx="56" cy="56"/>
            </a:xfrm>
            <a:prstGeom prst="ellipse">
              <a:avLst/>
            </a:prstGeom>
            <a:solidFill>
              <a:srgbClr val="000000"/>
            </a:solidFill>
            <a:ln w="11430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78" name="Freeform 189"/>
            <p:cNvSpPr>
              <a:spLocks/>
            </p:cNvSpPr>
            <p:nvPr/>
          </p:nvSpPr>
          <p:spPr bwMode="auto">
            <a:xfrm>
              <a:off x="3146" y="2073"/>
              <a:ext cx="418" cy="611"/>
            </a:xfrm>
            <a:custGeom>
              <a:avLst/>
              <a:gdLst>
                <a:gd name="T0" fmla="*/ 194 w 418"/>
                <a:gd name="T1" fmla="*/ 455 h 611"/>
                <a:gd name="T2" fmla="*/ 62 w 418"/>
                <a:gd name="T3" fmla="*/ 251 h 611"/>
                <a:gd name="T4" fmla="*/ 22 w 418"/>
                <a:gd name="T5" fmla="*/ 19 h 611"/>
                <a:gd name="T6" fmla="*/ 194 w 418"/>
                <a:gd name="T7" fmla="*/ 135 h 611"/>
                <a:gd name="T8" fmla="*/ 418 w 418"/>
                <a:gd name="T9" fmla="*/ 611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11"/>
                <a:gd name="T17" fmla="*/ 418 w 418"/>
                <a:gd name="T18" fmla="*/ 611 h 6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11">
                  <a:moveTo>
                    <a:pt x="194" y="455"/>
                  </a:moveTo>
                  <a:cubicBezTo>
                    <a:pt x="142" y="389"/>
                    <a:pt x="91" y="324"/>
                    <a:pt x="62" y="251"/>
                  </a:cubicBezTo>
                  <a:cubicBezTo>
                    <a:pt x="33" y="178"/>
                    <a:pt x="0" y="38"/>
                    <a:pt x="22" y="19"/>
                  </a:cubicBezTo>
                  <a:cubicBezTo>
                    <a:pt x="44" y="0"/>
                    <a:pt x="128" y="36"/>
                    <a:pt x="194" y="135"/>
                  </a:cubicBezTo>
                  <a:cubicBezTo>
                    <a:pt x="260" y="234"/>
                    <a:pt x="339" y="422"/>
                    <a:pt x="418" y="61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92"/>
          <p:cNvGrpSpPr>
            <a:grpSpLocks/>
          </p:cNvGrpSpPr>
          <p:nvPr/>
        </p:nvGrpSpPr>
        <p:grpSpPr bwMode="auto">
          <a:xfrm>
            <a:off x="4981575" y="3689350"/>
            <a:ext cx="720725" cy="1285875"/>
            <a:chOff x="3534" y="2065"/>
            <a:chExt cx="454" cy="810"/>
          </a:xfrm>
        </p:grpSpPr>
        <p:grpSp>
          <p:nvGrpSpPr>
            <p:cNvPr id="31769" name="Group 199"/>
            <p:cNvGrpSpPr>
              <a:grpSpLocks/>
            </p:cNvGrpSpPr>
            <p:nvPr/>
          </p:nvGrpSpPr>
          <p:grpSpPr bwMode="auto">
            <a:xfrm>
              <a:off x="3699" y="2503"/>
              <a:ext cx="261" cy="372"/>
              <a:chOff x="3873" y="2001"/>
              <a:chExt cx="261" cy="372"/>
            </a:xfrm>
          </p:grpSpPr>
          <p:sp>
            <p:nvSpPr>
              <p:cNvPr id="31772" name="Oval 200"/>
              <p:cNvSpPr>
                <a:spLocks noChangeArrowheads="1"/>
              </p:cNvSpPr>
              <p:nvPr/>
            </p:nvSpPr>
            <p:spPr bwMode="auto">
              <a:xfrm rot="-3569386">
                <a:off x="3880" y="2001"/>
                <a:ext cx="56" cy="56"/>
              </a:xfrm>
              <a:prstGeom prst="ellipse">
                <a:avLst/>
              </a:prstGeom>
              <a:solidFill>
                <a:srgbClr val="FF00FF"/>
              </a:solidFill>
              <a:ln w="11430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773" name="Oval 201"/>
              <p:cNvSpPr>
                <a:spLocks noChangeArrowheads="1"/>
              </p:cNvSpPr>
              <p:nvPr/>
            </p:nvSpPr>
            <p:spPr bwMode="auto">
              <a:xfrm rot="-3569386">
                <a:off x="3990" y="2159"/>
                <a:ext cx="56" cy="56"/>
              </a:xfrm>
              <a:prstGeom prst="ellipse">
                <a:avLst/>
              </a:prstGeom>
              <a:solidFill>
                <a:srgbClr val="FF00FF"/>
              </a:solidFill>
              <a:ln w="11430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774" name="Oval 202"/>
              <p:cNvSpPr>
                <a:spLocks noChangeArrowheads="1"/>
              </p:cNvSpPr>
              <p:nvPr/>
            </p:nvSpPr>
            <p:spPr bwMode="auto">
              <a:xfrm rot="-3569386">
                <a:off x="4078" y="2317"/>
                <a:ext cx="56" cy="56"/>
              </a:xfrm>
              <a:prstGeom prst="ellipse">
                <a:avLst/>
              </a:prstGeom>
              <a:solidFill>
                <a:srgbClr val="FF00FF"/>
              </a:solidFill>
              <a:ln w="11430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775" name="Line 203"/>
              <p:cNvSpPr>
                <a:spLocks noChangeShapeType="1"/>
              </p:cNvSpPr>
              <p:nvPr/>
            </p:nvSpPr>
            <p:spPr bwMode="auto">
              <a:xfrm rot="18030614" flipH="1">
                <a:off x="3921" y="2021"/>
                <a:ext cx="80" cy="17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6" name="Line 204"/>
              <p:cNvSpPr>
                <a:spLocks noChangeShapeType="1"/>
              </p:cNvSpPr>
              <p:nvPr/>
            </p:nvSpPr>
            <p:spPr bwMode="auto">
              <a:xfrm rot="18030614" flipH="1">
                <a:off x="4013" y="2198"/>
                <a:ext cx="96" cy="144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70" name="Oval 202"/>
            <p:cNvSpPr>
              <a:spLocks noChangeArrowheads="1"/>
            </p:cNvSpPr>
            <p:nvPr/>
          </p:nvSpPr>
          <p:spPr bwMode="auto">
            <a:xfrm rot="-3569386">
              <a:off x="3932" y="2676"/>
              <a:ext cx="56" cy="56"/>
            </a:xfrm>
            <a:prstGeom prst="ellipse">
              <a:avLst/>
            </a:prstGeom>
            <a:solidFill>
              <a:srgbClr val="FF00FF"/>
            </a:solidFill>
            <a:ln w="11430" algn="ctr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71" name="Freeform 190"/>
            <p:cNvSpPr>
              <a:spLocks/>
            </p:cNvSpPr>
            <p:nvPr/>
          </p:nvSpPr>
          <p:spPr bwMode="auto">
            <a:xfrm>
              <a:off x="3534" y="2065"/>
              <a:ext cx="418" cy="611"/>
            </a:xfrm>
            <a:custGeom>
              <a:avLst/>
              <a:gdLst>
                <a:gd name="T0" fmla="*/ 194 w 418"/>
                <a:gd name="T1" fmla="*/ 455 h 611"/>
                <a:gd name="T2" fmla="*/ 62 w 418"/>
                <a:gd name="T3" fmla="*/ 251 h 611"/>
                <a:gd name="T4" fmla="*/ 22 w 418"/>
                <a:gd name="T5" fmla="*/ 19 h 611"/>
                <a:gd name="T6" fmla="*/ 194 w 418"/>
                <a:gd name="T7" fmla="*/ 135 h 611"/>
                <a:gd name="T8" fmla="*/ 418 w 418"/>
                <a:gd name="T9" fmla="*/ 611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11"/>
                <a:gd name="T17" fmla="*/ 418 w 418"/>
                <a:gd name="T18" fmla="*/ 611 h 6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11">
                  <a:moveTo>
                    <a:pt x="194" y="455"/>
                  </a:moveTo>
                  <a:cubicBezTo>
                    <a:pt x="142" y="389"/>
                    <a:pt x="91" y="324"/>
                    <a:pt x="62" y="251"/>
                  </a:cubicBezTo>
                  <a:cubicBezTo>
                    <a:pt x="33" y="178"/>
                    <a:pt x="0" y="38"/>
                    <a:pt x="22" y="19"/>
                  </a:cubicBezTo>
                  <a:cubicBezTo>
                    <a:pt x="44" y="0"/>
                    <a:pt x="128" y="36"/>
                    <a:pt x="194" y="135"/>
                  </a:cubicBezTo>
                  <a:cubicBezTo>
                    <a:pt x="260" y="234"/>
                    <a:pt x="339" y="422"/>
                    <a:pt x="418" y="611"/>
                  </a:cubicBezTo>
                </a:path>
              </a:pathLst>
            </a:custGeom>
            <a:noFill/>
            <a:ln w="2159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650" name="Oval 122"/>
          <p:cNvSpPr>
            <a:spLocks noChangeAspect="1" noChangeArrowheads="1"/>
          </p:cNvSpPr>
          <p:nvPr/>
        </p:nvSpPr>
        <p:spPr bwMode="auto">
          <a:xfrm>
            <a:off x="4994275" y="3700463"/>
            <a:ext cx="107950" cy="107950"/>
          </a:xfrm>
          <a:prstGeom prst="ellipse">
            <a:avLst/>
          </a:prstGeom>
          <a:solidFill>
            <a:srgbClr val="FF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50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15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150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50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51" grpId="0"/>
      <p:bldP spid="30791" grpId="0"/>
      <p:bldP spid="150646" grpId="0" animBg="1"/>
      <p:bldP spid="150646" grpId="1" animBg="1"/>
      <p:bldP spid="150647" grpId="0" animBg="1"/>
      <p:bldP spid="150647" grpId="1" animBg="1"/>
      <p:bldP spid="150648" grpId="0" animBg="1"/>
      <p:bldP spid="150648" grpId="1" animBg="1"/>
      <p:bldP spid="150649" grpId="0" animBg="1"/>
      <p:bldP spid="150649" grpId="1" animBg="1"/>
      <p:bldP spid="150650" grpId="0" animBg="1"/>
      <p:bldP spid="15065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79B9D539-DC3E-4D2E-9E5D-D730B44BB2C4}" type="slidenum">
              <a:rPr lang="he-IL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4163"/>
            <a:ext cx="8229600" cy="522287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אנליזה: אינטואיציה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406400"/>
            <a:ext cx="8978900" cy="3140075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lvl="1" algn="r" rtl="1" eaLnBrk="1" hangingPunct="1"/>
            <a:r>
              <a:rPr lang="he-IL" sz="2500" dirty="0" smtClean="0"/>
              <a:t>רוב הרכיבים בגודל קבוע</a:t>
            </a:r>
            <a:endParaRPr lang="en-US" sz="2500" dirty="0" smtClean="0"/>
          </a:p>
          <a:p>
            <a:pPr lvl="1" algn="r" rtl="1" eaLnBrk="1" hangingPunct="1"/>
            <a:r>
              <a:rPr lang="he-IL" sz="2500" dirty="0" smtClean="0"/>
              <a:t>הקטנים מפצים על הגדולים</a:t>
            </a:r>
            <a:endParaRPr lang="en-US" sz="2500" dirty="0" smtClean="0"/>
          </a:p>
          <a:p>
            <a:pPr lvl="1" algn="r" rtl="1" eaLnBrk="1" hangingPunct="1"/>
            <a:r>
              <a:rPr lang="he-IL" sz="2500" dirty="0" smtClean="0"/>
              <a:t>נצפה כי התור יקטן כאשר נבצע יותר </a:t>
            </a:r>
            <a:endParaRPr lang="en-US" sz="2500" dirty="0" smtClean="0"/>
          </a:p>
          <a:p>
            <a:pPr lvl="2" algn="r" rtl="1" eaLnBrk="1" hangingPunct="1"/>
            <a:r>
              <a:rPr lang="he-IL" dirty="0" smtClean="0"/>
              <a:t>על ידי הסתכלות ב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log 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he-IL" dirty="0" smtClean="0">
                <a:latin typeface="Comic Sans MS" pitchFamily="66" charset="0"/>
              </a:rPr>
              <a:t> </a:t>
            </a:r>
            <a:r>
              <a:rPr lang="he-IL" dirty="0" smtClean="0"/>
              <a:t>איברים כל פעם נראה כי הקטע דורש לכל היותר </a:t>
            </a:r>
            <a:r>
              <a:rPr lang="en-US" i="1" dirty="0" smtClean="0">
                <a:solidFill>
                  <a:srgbClr val="008000"/>
                </a:solidFill>
                <a:latin typeface="Comic Sans MS" pitchFamily="66" charset="0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log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he-IL" dirty="0" smtClean="0"/>
              <a:t> עבודה לכל היותר</a:t>
            </a:r>
            <a:endParaRPr lang="en-US" dirty="0" smtClean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0225" y="3924300"/>
            <a:ext cx="1177925" cy="144463"/>
            <a:chOff x="958" y="2472"/>
            <a:chExt cx="742" cy="91"/>
          </a:xfrm>
        </p:grpSpPr>
        <p:sp>
          <p:nvSpPr>
            <p:cNvPr id="32827" name="Rectangle 5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Rectangle 33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Rectangle 34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Rectangle 35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Rectangle 36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Rectangle 37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Rectangle 38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708150" y="3924300"/>
            <a:ext cx="1177925" cy="144463"/>
            <a:chOff x="958" y="2472"/>
            <a:chExt cx="742" cy="91"/>
          </a:xfrm>
        </p:grpSpPr>
        <p:sp>
          <p:nvSpPr>
            <p:cNvPr id="32820" name="Rectangle 41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Rectangle 42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Rectangle 43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Rectangle 44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Rectangle 45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Rectangle 46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Rectangle 47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886075" y="3924300"/>
            <a:ext cx="1177925" cy="144463"/>
            <a:chOff x="958" y="2472"/>
            <a:chExt cx="742" cy="91"/>
          </a:xfrm>
        </p:grpSpPr>
        <p:sp>
          <p:nvSpPr>
            <p:cNvPr id="32813" name="Rectangle 49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Rectangle 50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Rectangle 51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Rectangle 52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Rectangle 53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Rectangle 54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Rectangle 55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418263" y="3924300"/>
            <a:ext cx="1177925" cy="144463"/>
            <a:chOff x="958" y="2472"/>
            <a:chExt cx="742" cy="91"/>
          </a:xfrm>
        </p:grpSpPr>
        <p:sp>
          <p:nvSpPr>
            <p:cNvPr id="32806" name="Rectangle 57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Rectangle 58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Rectangle 59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Rectangle 60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Rectangle 61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Rectangle 62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Rectangle 63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5241925" y="3924300"/>
            <a:ext cx="1184275" cy="144463"/>
            <a:chOff x="958" y="2472"/>
            <a:chExt cx="742" cy="91"/>
          </a:xfrm>
        </p:grpSpPr>
        <p:sp>
          <p:nvSpPr>
            <p:cNvPr id="32799" name="Rectangle 65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66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67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Rectangle 68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Rectangle 69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Rectangle 70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Rectangle 71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4064000" y="3924300"/>
            <a:ext cx="1177925" cy="144463"/>
            <a:chOff x="958" y="2472"/>
            <a:chExt cx="742" cy="91"/>
          </a:xfrm>
        </p:grpSpPr>
        <p:sp>
          <p:nvSpPr>
            <p:cNvPr id="32792" name="Rectangle 73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ectangle 74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Rectangle 75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Rectangle 76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77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78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79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7596188" y="3924300"/>
            <a:ext cx="1177925" cy="144463"/>
            <a:chOff x="958" y="2472"/>
            <a:chExt cx="742" cy="91"/>
          </a:xfrm>
        </p:grpSpPr>
        <p:sp>
          <p:nvSpPr>
            <p:cNvPr id="32785" name="Rectangle 81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Rectangle 82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83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Rectangle 84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85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Rectangle 86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87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361" name="AutoShape 89"/>
          <p:cNvSpPr>
            <a:spLocks/>
          </p:cNvSpPr>
          <p:nvPr/>
        </p:nvSpPr>
        <p:spPr bwMode="auto">
          <a:xfrm rot="5400000">
            <a:off x="4527550" y="247650"/>
            <a:ext cx="228600" cy="8166100"/>
          </a:xfrm>
          <a:prstGeom prst="rightBrace">
            <a:avLst>
              <a:gd name="adj1" fmla="val 29768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362" name="Text Box 90"/>
          <p:cNvSpPr txBox="1">
            <a:spLocks noChangeArrowheads="1"/>
          </p:cNvSpPr>
          <p:nvPr/>
        </p:nvSpPr>
        <p:spPr bwMode="auto">
          <a:xfrm>
            <a:off x="4140200" y="4457700"/>
            <a:ext cx="990600" cy="4270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8000"/>
                </a:solidFill>
                <a:latin typeface="Candara" pitchFamily="34" charset="0"/>
              </a:rPr>
              <a:t>N</a:t>
            </a:r>
          </a:p>
        </p:txBody>
      </p:sp>
      <p:sp>
        <p:nvSpPr>
          <p:cNvPr id="182363" name="Text Box 91"/>
          <p:cNvSpPr txBox="1">
            <a:spLocks noChangeArrowheads="1"/>
          </p:cNvSpPr>
          <p:nvPr/>
        </p:nvSpPr>
        <p:spPr bwMode="auto">
          <a:xfrm>
            <a:off x="5830888" y="4789488"/>
            <a:ext cx="1231900" cy="4270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8000"/>
                </a:solidFill>
                <a:latin typeface="Candara" pitchFamily="34" charset="0"/>
              </a:rPr>
              <a:t>&lt; </a:t>
            </a:r>
            <a:r>
              <a:rPr lang="en-US" sz="2200" b="1" i="1">
                <a:solidFill>
                  <a:srgbClr val="008000"/>
                </a:solidFill>
                <a:latin typeface="Candara" pitchFamily="34" charset="0"/>
              </a:rPr>
              <a:t>c</a:t>
            </a:r>
            <a:r>
              <a:rPr lang="en-US" sz="2200" b="1">
                <a:solidFill>
                  <a:srgbClr val="008000"/>
                </a:solidFill>
                <a:latin typeface="Candara" pitchFamily="34" charset="0"/>
              </a:rPr>
              <a:t> log </a:t>
            </a:r>
            <a:r>
              <a:rPr lang="en-US" sz="2200" b="1" i="1">
                <a:solidFill>
                  <a:srgbClr val="008000"/>
                </a:solidFill>
                <a:latin typeface="Candara" pitchFamily="34" charset="0"/>
              </a:rPr>
              <a:t>n</a:t>
            </a:r>
          </a:p>
        </p:txBody>
      </p:sp>
      <p:sp>
        <p:nvSpPr>
          <p:cNvPr id="182364" name="Text Box 92"/>
          <p:cNvSpPr txBox="1">
            <a:spLocks noChangeArrowheads="1"/>
          </p:cNvSpPr>
          <p:nvPr/>
        </p:nvSpPr>
        <p:spPr bwMode="auto">
          <a:xfrm>
            <a:off x="3727450" y="4806950"/>
            <a:ext cx="4318000" cy="4270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  <a:latin typeface="Candara" pitchFamily="34" charset="0"/>
              </a:rPr>
              <a:t>Work(             </a:t>
            </a:r>
            <a:r>
              <a:rPr lang="en-US" sz="2000">
                <a:solidFill>
                  <a:srgbClr val="FF0000"/>
                </a:solidFill>
                <a:latin typeface="Candara" pitchFamily="34" charset="0"/>
              </a:rPr>
              <a:t>   </a:t>
            </a:r>
            <a:r>
              <a:rPr lang="en-US" sz="2200">
                <a:solidFill>
                  <a:srgbClr val="FF0000"/>
                </a:solidFill>
                <a:latin typeface="Candara" pitchFamily="34" charset="0"/>
              </a:rPr>
              <a:t>    )</a:t>
            </a:r>
            <a:endParaRPr lang="en-US" sz="2200" i="1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19713" y="3344863"/>
            <a:ext cx="3478212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400" dirty="0">
                <a:latin typeface="+mn-lt"/>
                <a:cs typeface="Arial" charset="0"/>
              </a:rPr>
              <a:t>רצף הפעולות</a:t>
            </a:r>
            <a:endParaRPr lang="en-US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105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-0.12848 0.125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6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69 L -0.25781 0.14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-0.38628 0.165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8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51545 0.185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64323 0.206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10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69 L -0.77188 0.2268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8611 0.16481 L 0.05191 0.1490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8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8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61" grpId="0" animBg="1"/>
      <p:bldP spid="182361" grpId="1" animBg="1"/>
      <p:bldP spid="182362" grpId="0"/>
      <p:bldP spid="182362" grpId="1"/>
      <p:bldP spid="182363" grpId="0"/>
      <p:bldP spid="182364" grpId="0"/>
      <p:bldP spid="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564082EF-4642-42D3-B6FA-0E9FB0402945}" type="slidenum">
              <a:rPr lang="he-IL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5300"/>
            <a:ext cx="8229600" cy="584200"/>
          </a:xfrm>
        </p:spPr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סיכום</a:t>
            </a:r>
            <a:endParaRPr lang="en-US" sz="48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grpSp>
        <p:nvGrpSpPr>
          <p:cNvPr id="33796" name="Group 11"/>
          <p:cNvGrpSpPr>
            <a:grpSpLocks/>
          </p:cNvGrpSpPr>
          <p:nvPr/>
        </p:nvGrpSpPr>
        <p:grpSpPr bwMode="auto">
          <a:xfrm>
            <a:off x="171450" y="2381250"/>
            <a:ext cx="8637588" cy="2292350"/>
            <a:chOff x="195" y="1887"/>
            <a:chExt cx="5441" cy="1444"/>
          </a:xfrm>
        </p:grpSpPr>
        <p:sp>
          <p:nvSpPr>
            <p:cNvPr id="33797" name="Rectangle 12"/>
            <p:cNvSpPr>
              <a:spLocks noChangeArrowheads="1"/>
            </p:cNvSpPr>
            <p:nvPr/>
          </p:nvSpPr>
          <p:spPr bwMode="auto">
            <a:xfrm>
              <a:off x="195" y="1887"/>
              <a:ext cx="5371" cy="1360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Rectangle 13"/>
            <p:cNvSpPr>
              <a:spLocks noChangeArrowheads="1"/>
            </p:cNvSpPr>
            <p:nvPr/>
          </p:nvSpPr>
          <p:spPr bwMode="auto">
            <a:xfrm>
              <a:off x="201" y="1887"/>
              <a:ext cx="5435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 rtl="1"/>
              <a:r>
                <a:rPr lang="he-IL" sz="3000" b="1" u="sng">
                  <a:solidFill>
                    <a:srgbClr val="FF0000"/>
                  </a:solidFill>
                  <a:latin typeface="Candara" pitchFamily="34" charset="0"/>
                </a:rPr>
                <a:t>משפט: </a:t>
              </a:r>
              <a:r>
                <a:rPr lang="he-IL" sz="3000">
                  <a:latin typeface="Candara" pitchFamily="34" charset="0"/>
                </a:rPr>
                <a:t>לכל סדרה באורך פולינומי של פעולות </a:t>
              </a:r>
            </a:p>
            <a:p>
              <a:pPr marL="342900" indent="-342900" algn="r" rtl="1"/>
              <a:r>
                <a:rPr lang="he-IL" sz="3000">
                  <a:latin typeface="Candara" pitchFamily="34" charset="0"/>
                </a:rPr>
                <a:t>מבנה הנתונים עונה על כל שאילתה בזמן קבוע ומבנה העזר לא עולים על גדותיהם בהסתברות </a:t>
              </a:r>
              <a:r>
                <a:rPr lang="en-US" sz="3000">
                  <a:solidFill>
                    <a:srgbClr val="008000"/>
                  </a:solidFill>
                  <a:latin typeface="Comic Sans MS" pitchFamily="66" charset="0"/>
                </a:rPr>
                <a:t>1–1/poly</a:t>
              </a:r>
              <a:endParaRPr lang="en-US" sz="3000"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784225"/>
          </a:xfrm>
        </p:spPr>
        <p:txBody>
          <a:bodyPr/>
          <a:lstStyle/>
          <a:p>
            <a:pPr>
              <a:defRPr/>
            </a:pPr>
            <a:r>
              <a:rPr lang="he-IL" sz="4800" kern="1200" dirty="0" smtClean="0">
                <a:solidFill>
                  <a:schemeClr val="folHlink"/>
                </a:solidFill>
                <a:latin typeface="Arial Narrow" pitchFamily="34" charset="0"/>
              </a:rPr>
              <a:t>שתי גישות לבניית מבנה נתונים למילון</a:t>
            </a:r>
            <a:endParaRPr lang="en-US" sz="4800" kern="1200" dirty="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5900" y="939800"/>
            <a:ext cx="8756650" cy="5918200"/>
          </a:xfrm>
        </p:spPr>
        <p:txBody>
          <a:bodyPr/>
          <a:lstStyle/>
          <a:p>
            <a:pPr algn="r" rtl="1">
              <a:defRPr/>
            </a:pPr>
            <a:r>
              <a:rPr lang="he-IL" b="1" dirty="0" smtClean="0"/>
              <a:t>עצי חיפוש</a:t>
            </a:r>
            <a:endParaRPr lang="en-US" b="1" dirty="0" smtClean="0"/>
          </a:p>
          <a:p>
            <a:pPr lvl="1" algn="r" rtl="1">
              <a:defRPr/>
            </a:pPr>
            <a:r>
              <a:rPr lang="he-IL" dirty="0" smtClean="0"/>
              <a:t>מסתמכים על הגדרת סדר על התחום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endParaRPr lang="he-IL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 algn="r" rtl="1">
              <a:defRPr/>
            </a:pPr>
            <a:r>
              <a:rPr lang="he-IL" dirty="0" smtClean="0">
                <a:latin typeface="Comic Sans MS" pitchFamily="66" charset="0"/>
              </a:rPr>
              <a:t>כל הפעולות דורשות זמן</a:t>
            </a:r>
            <a:r>
              <a:rPr lang="he-IL" dirty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(log n)</a:t>
            </a:r>
            <a:r>
              <a:rPr lang="he-IL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Symbol" pitchFamily="18" charset="2"/>
              </a:rPr>
              <a:t> 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 rtl="1">
              <a:defRPr/>
            </a:pPr>
            <a:r>
              <a:rPr lang="he-IL" dirty="0" smtClean="0">
                <a:latin typeface="Comic Sans MS" pitchFamily="66" charset="0"/>
              </a:rPr>
              <a:t>דורשים ניהול מצביעים (</a:t>
            </a:r>
            <a:r>
              <a:rPr lang="en-US" dirty="0" smtClean="0">
                <a:latin typeface="Comic Sans MS" pitchFamily="66" charset="0"/>
              </a:rPr>
              <a:t>pointers</a:t>
            </a:r>
            <a:r>
              <a:rPr lang="he-IL" dirty="0" smtClean="0">
                <a:latin typeface="Comic Sans MS" pitchFamily="66" charset="0"/>
              </a:rPr>
              <a:t>)</a:t>
            </a:r>
          </a:p>
          <a:p>
            <a:pPr lvl="1" algn="r" rtl="1">
              <a:defRPr/>
            </a:pPr>
            <a:r>
              <a:rPr lang="he-IL" dirty="0" smtClean="0">
                <a:latin typeface="Comic Sans MS" pitchFamily="66" charset="0"/>
              </a:rPr>
              <a:t>יכולים לתמוך בפעולות נוספות</a:t>
            </a:r>
          </a:p>
          <a:p>
            <a:pPr algn="r" rtl="1">
              <a:defRPr/>
            </a:pPr>
            <a:r>
              <a:rPr lang="he-IL" b="1" dirty="0" smtClean="0"/>
              <a:t>טבלאות גיבוב </a:t>
            </a:r>
            <a:r>
              <a:rPr lang="en-US" dirty="0" smtClean="0"/>
              <a:t>Hash Tables</a:t>
            </a:r>
          </a:p>
          <a:p>
            <a:pPr lvl="1" algn="r" rtl="1">
              <a:defRPr/>
            </a:pPr>
            <a:r>
              <a:rPr lang="he-IL" dirty="0" smtClean="0"/>
              <a:t>טבלה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he-IL" dirty="0" smtClean="0"/>
              <a:t> פונקצית גיבוב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he-IL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r" rtl="1">
              <a:defRPr/>
            </a:pPr>
            <a:r>
              <a:rPr lang="he-IL" dirty="0" smtClean="0"/>
              <a:t>גישה ישירה לזיכרון – </a:t>
            </a:r>
          </a:p>
          <a:p>
            <a:pPr lvl="2" algn="r" rtl="1">
              <a:defRPr/>
            </a:pPr>
            <a:r>
              <a:rPr lang="he-IL" dirty="0" smtClean="0"/>
              <a:t>איבר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e-IL" dirty="0" smtClean="0">
                <a:latin typeface="Comic Sans MS" pitchFamily="66" charset="0"/>
              </a:rPr>
              <a:t> </a:t>
            </a:r>
            <a:r>
              <a:rPr lang="he-IL" dirty="0" smtClean="0"/>
              <a:t>אמור להיות במקום </a:t>
            </a:r>
            <a:r>
              <a:rPr lang="en-US" dirty="0" smtClean="0">
                <a:latin typeface="Comic Sans MS" pitchFamily="66" charset="0"/>
              </a:rPr>
              <a:t>T[h(x)]</a:t>
            </a:r>
          </a:p>
          <a:p>
            <a:pPr lvl="1" algn="r" rtl="1">
              <a:defRPr/>
            </a:pPr>
            <a:r>
              <a:rPr lang="he-IL" b="1" dirty="0" smtClean="0">
                <a:latin typeface="Comic Sans MS" pitchFamily="66" charset="0"/>
              </a:rPr>
              <a:t>התנגשויות</a:t>
            </a:r>
            <a:r>
              <a:rPr lang="he-IL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-</a:t>
            </a:r>
            <a:r>
              <a:rPr lang="he-IL" dirty="0" smtClean="0">
                <a:latin typeface="Comic Sans MS" pitchFamily="66" charset="0"/>
              </a:rPr>
              <a:t> שני איברים שונים עם אותו ערך של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he-IL" dirty="0" smtClean="0">
                <a:latin typeface="Comic Sans MS" pitchFamily="66" charset="0"/>
              </a:rPr>
              <a:t> </a:t>
            </a:r>
            <a:endParaRPr lang="en-US" dirty="0" smtClean="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15900" y="2273300"/>
            <a:ext cx="1022350" cy="25336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45" name="Right Arrow 5"/>
          <p:cNvSpPr>
            <a:spLocks noChangeArrowheads="1"/>
          </p:cNvSpPr>
          <p:nvPr/>
        </p:nvSpPr>
        <p:spPr bwMode="auto">
          <a:xfrm flipV="1">
            <a:off x="1327150" y="3251200"/>
            <a:ext cx="712788" cy="733425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38150" y="4940300"/>
            <a:ext cx="44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2038350" y="4895850"/>
            <a:ext cx="44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</a:t>
            </a:r>
          </a:p>
        </p:txBody>
      </p:sp>
      <p:grpSp>
        <p:nvGrpSpPr>
          <p:cNvPr id="10248" name="Group 72"/>
          <p:cNvGrpSpPr>
            <a:grpSpLocks/>
          </p:cNvGrpSpPr>
          <p:nvPr/>
        </p:nvGrpSpPr>
        <p:grpSpPr bwMode="auto">
          <a:xfrm>
            <a:off x="2082800" y="1962150"/>
            <a:ext cx="449263" cy="2947988"/>
            <a:chOff x="2176" y="2098"/>
            <a:chExt cx="283" cy="1857"/>
          </a:xfrm>
        </p:grpSpPr>
        <p:grpSp>
          <p:nvGrpSpPr>
            <p:cNvPr id="10250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10252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0254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5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6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7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9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0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3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0251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i="1" baseline="-15000">
                <a:latin typeface="Candara" pitchFamily="34" charset="0"/>
              </a:endParaRPr>
            </a:p>
          </p:txBody>
        </p: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1910629" y="6229350"/>
            <a:ext cx="4661621" cy="578882"/>
          </a:xfrm>
          <a:prstGeom prst="wedgeRoundRectCallout">
            <a:avLst>
              <a:gd name="adj1" fmla="val 61366"/>
              <a:gd name="adj2" fmla="val -81801"/>
              <a:gd name="adj3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r>
              <a:rPr lang="he-IL" sz="2800" dirty="0">
                <a:latin typeface="Comic Sans MS" pitchFamily="66" charset="0"/>
              </a:rPr>
              <a:t>אלא אם כן גודל הטבלה כגודל </a:t>
            </a:r>
            <a:r>
              <a:rPr lang="en-US" sz="2800" dirty="0">
                <a:solidFill>
                  <a:srgbClr val="0066FF"/>
                </a:solidFill>
                <a:latin typeface="Comic Sans MS" pitchFamily="66" charset="0"/>
              </a:rPr>
              <a:t>U</a:t>
            </a:r>
            <a:endParaRPr lang="en-US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CD13FBE4-16A7-4BAA-9F33-7308E759763C}" type="slidenum">
              <a:rPr lang="he-IL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5625"/>
            <a:ext cx="9144000" cy="784225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זמן ההכנסה בגיבוב קוקייה "קלסי" לעומת השיטה עם התור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-203200" y="931863"/>
          <a:ext cx="10169525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art" r:id="rId4" imgW="9496349" imgH="5467502" progId="Excel.Sheet.8">
                  <p:embed/>
                </p:oleObj>
              </mc:Choice>
              <mc:Fallback>
                <p:oleObj name="Chart" r:id="rId4" imgW="9496349" imgH="546750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3200" y="931863"/>
                        <a:ext cx="10169525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260350" y="6273800"/>
            <a:ext cx="16097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l-GR" sz="2800" dirty="0">
                <a:latin typeface="Candara" pitchFamily="34" charset="0"/>
              </a:rPr>
              <a:t>ε</a:t>
            </a:r>
            <a:r>
              <a:rPr lang="en-US" sz="2800" dirty="0">
                <a:latin typeface="Candara" pitchFamily="34" charset="0"/>
              </a:rPr>
              <a:t> = 0.2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49250" y="816848"/>
            <a:ext cx="2191533" cy="578882"/>
          </a:xfrm>
          <a:prstGeom prst="wedgeRoundRectCallout">
            <a:avLst>
              <a:gd name="adj1" fmla="val -39253"/>
              <a:gd name="adj2" fmla="val 8647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dirty="0" smtClean="0">
                <a:latin typeface="Arial Narrow" pitchFamily="34" charset="0"/>
                <a:cs typeface="Arial" charset="0"/>
              </a:rPr>
              <a:t>מספר הצעדים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72250" y="628650"/>
            <a:ext cx="2278406" cy="987504"/>
          </a:xfrm>
          <a:prstGeom prst="wedgeRoundRectCallout">
            <a:avLst>
              <a:gd name="adj1" fmla="val -75990"/>
              <a:gd name="adj2" fmla="val 107161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latin typeface="Arial Narrow" pitchFamily="34" charset="0"/>
                <a:cs typeface="Arial" charset="0"/>
              </a:rPr>
              <a:t>מספר ההרצות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dirty="0" smtClean="0">
                <a:latin typeface="Arial Narrow" pitchFamily="34" charset="0"/>
                <a:cs typeface="Arial" charset="0"/>
              </a:rPr>
              <a:t> קטן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44500" y="-215900"/>
            <a:ext cx="8229600" cy="1143000"/>
          </a:xfrm>
        </p:spPr>
        <p:txBody>
          <a:bodyPr/>
          <a:lstStyle/>
          <a:p>
            <a:pPr rtl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גודל התור בסדרה באורך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n log n </a:t>
            </a:r>
            <a:endParaRPr lang="he-IL" sz="4000" smtClean="0">
              <a:latin typeface="Comic Sans MS" pitchFamily="66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34D850D0-1AAA-40DD-8DEE-78B2FB58F91B}" type="slidenum">
              <a:rPr lang="he-IL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349250" y="6276975"/>
            <a:ext cx="919163" cy="40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l-GR" sz="2000">
                <a:latin typeface="Candara" pitchFamily="34" charset="0"/>
              </a:rPr>
              <a:t>ε</a:t>
            </a:r>
            <a:r>
              <a:rPr lang="en-US" sz="2000">
                <a:latin typeface="Candara" pitchFamily="34" charset="0"/>
              </a:rPr>
              <a:t> = 0.2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337911" y="916669"/>
          <a:ext cx="8806089" cy="594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9A7EE72D-6740-401F-BA8B-A446CB10EC0F}" type="slidenum">
              <a:rPr lang="he-IL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588963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שימוש בפונקציות יעילות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671513"/>
            <a:ext cx="8585200" cy="5607050"/>
          </a:xfrm>
        </p:spPr>
        <p:txBody>
          <a:bodyPr/>
          <a:lstStyle/>
          <a:p>
            <a:pPr algn="r" rtl="1" eaLnBrk="1" hangingPunct="1"/>
            <a:r>
              <a:rPr lang="he-IL" sz="3000" dirty="0" smtClean="0"/>
              <a:t>עד כה: הנחנו כי הפונקציות אקראיות ממש</a:t>
            </a:r>
            <a:r>
              <a:rPr lang="en-US" sz="3000" dirty="0" smtClean="0"/>
              <a:t>:</a:t>
            </a:r>
            <a:endParaRPr lang="en-US" sz="3000" b="1" dirty="0" smtClean="0"/>
          </a:p>
          <a:p>
            <a:pPr algn="r" rtl="1" eaLnBrk="1" hangingPunct="1"/>
            <a:r>
              <a:rPr lang="he-IL" sz="2800" dirty="0" smtClean="0"/>
              <a:t>היינו רוצים </a:t>
            </a:r>
            <a:r>
              <a:rPr lang="en-US" sz="2800" dirty="0" smtClean="0"/>
              <a:t>: </a:t>
            </a:r>
          </a:p>
          <a:p>
            <a:pPr lvl="1" algn="r" rtl="1" eaLnBrk="1" hangingPunct="1"/>
            <a:r>
              <a:rPr lang="he-IL" sz="2600" b="1" dirty="0" smtClean="0"/>
              <a:t>ייצוג קצר</a:t>
            </a:r>
            <a:r>
              <a:rPr lang="en-US" sz="2600" b="1" dirty="0" smtClean="0"/>
              <a:t>:</a:t>
            </a:r>
            <a:r>
              <a:rPr lang="he-IL" sz="2600" b="1" dirty="0" smtClean="0"/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o</a:t>
            </a:r>
            <a:r>
              <a:rPr lang="en-US" sz="2600" b="1" dirty="0" smtClean="0">
                <a:solidFill>
                  <a:srgbClr val="008000"/>
                </a:solidFill>
                <a:latin typeface="Comic Sans MS" pitchFamily="66" charset="0"/>
              </a:rPr>
              <a:t>(n)</a:t>
            </a:r>
            <a:r>
              <a:rPr lang="he-IL" sz="2600" b="1" dirty="0" smtClean="0"/>
              <a:t> ביטים</a:t>
            </a:r>
            <a:endParaRPr lang="en-US" sz="26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lvl="1" algn="r" rtl="1" eaLnBrk="1" hangingPunct="1"/>
            <a:r>
              <a:rPr lang="he-IL" sz="2600" b="1" dirty="0" smtClean="0"/>
              <a:t>חישוב מהיר</a:t>
            </a:r>
            <a:r>
              <a:rPr lang="en-US" sz="2600" b="1" dirty="0" smtClean="0"/>
              <a:t>:</a:t>
            </a:r>
            <a:r>
              <a:rPr lang="he-IL" sz="2600" b="1" dirty="0" smtClean="0"/>
              <a:t> </a:t>
            </a:r>
            <a:r>
              <a:rPr lang="en-US" sz="2600" b="1" dirty="0" smtClean="0">
                <a:solidFill>
                  <a:srgbClr val="008000"/>
                </a:solidFill>
                <a:latin typeface="Comic Sans MS" pitchFamily="66" charset="0"/>
              </a:rPr>
              <a:t>O(1)</a:t>
            </a:r>
          </a:p>
          <a:p>
            <a:pPr lvl="1" algn="r" rtl="1" eaLnBrk="1" hangingPunct="1"/>
            <a:r>
              <a:rPr lang="he-IL" sz="2600" b="1" dirty="0" smtClean="0"/>
              <a:t>התנהגות קרובה לאקראית </a:t>
            </a:r>
            <a:endParaRPr lang="en-US" sz="2600" b="1" dirty="0" smtClean="0"/>
          </a:p>
          <a:p>
            <a:pPr algn="r" rtl="1" eaLnBrk="1" hangingPunct="1">
              <a:buClr>
                <a:schemeClr val="tx1"/>
              </a:buClr>
            </a:pPr>
            <a:r>
              <a:rPr lang="he-IL" sz="3000" dirty="0" smtClean="0"/>
              <a:t>גישה טבעית :שימוש בפונקציות </a:t>
            </a:r>
            <a:r>
              <a:rPr lang="en-US" sz="3000" b="1" i="1" dirty="0" smtClean="0">
                <a:solidFill>
                  <a:srgbClr val="008000"/>
                </a:solidFill>
              </a:rPr>
              <a:t>k-wise</a:t>
            </a:r>
            <a:r>
              <a:rPr lang="he-IL" sz="3000" dirty="0" smtClean="0"/>
              <a:t> בלתי תלויות</a:t>
            </a:r>
            <a:r>
              <a:rPr lang="en-US" sz="3000" dirty="0" smtClean="0"/>
              <a:t> independence</a:t>
            </a:r>
          </a:p>
          <a:p>
            <a:pPr eaLnBrk="1" hangingPunct="1">
              <a:buClr>
                <a:schemeClr val="tx1"/>
              </a:buClr>
            </a:pPr>
            <a:endParaRPr lang="en-US" sz="30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600" dirty="0" smtClean="0"/>
          </a:p>
          <a:p>
            <a:pPr lvl="1" algn="r" rt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he-IL" sz="2600" dirty="0" smtClean="0">
              <a:solidFill>
                <a:srgbClr val="008080"/>
              </a:solidFill>
            </a:endParaRPr>
          </a:p>
          <a:p>
            <a:pPr lvl="1" algn="r" rtl="1" eaLnBrk="1" hangingPunct="1">
              <a:buClr>
                <a:schemeClr val="tx1"/>
              </a:buClr>
            </a:pPr>
            <a:r>
              <a:rPr lang="he-IL" sz="2600" dirty="0" smtClean="0"/>
              <a:t>האם האנליזה עדיין תקפה? </a:t>
            </a:r>
            <a:endParaRPr lang="en-US" sz="2600" dirty="0" smtClean="0"/>
          </a:p>
        </p:txBody>
      </p:sp>
      <p:sp>
        <p:nvSpPr>
          <p:cNvPr id="35845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62288" y="3584575"/>
            <a:ext cx="3425825" cy="4365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0988" y="3733800"/>
            <a:ext cx="8167687" cy="1538288"/>
          </a:xfrm>
          <a:prstGeom prst="rect">
            <a:avLst/>
          </a:prstGeom>
          <a:solidFill>
            <a:srgbClr val="F8A6EC"/>
          </a:solidFill>
        </p:spPr>
        <p:txBody>
          <a:bodyPr>
            <a:spAutoFit/>
          </a:bodyPr>
          <a:lstStyle/>
          <a:p>
            <a:pPr marL="342900" indent="-342900" algn="r" rtl="1">
              <a:spcBef>
                <a:spcPct val="50000"/>
              </a:spcBef>
              <a:buClr>
                <a:srgbClr val="000000"/>
              </a:buClr>
              <a:defRPr/>
            </a:pPr>
            <a:r>
              <a:rPr lang="he-IL" sz="2800" kern="0" dirty="0">
                <a:solidFill>
                  <a:srgbClr val="000000"/>
                </a:solidFill>
                <a:latin typeface="Candara"/>
                <a:cs typeface="Arial"/>
              </a:rPr>
              <a:t>אפשר לבנות עם זיכרון בגודל </a:t>
            </a:r>
            <a:r>
              <a:rPr lang="en-US" sz="2800" kern="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o(n)</a:t>
            </a:r>
            <a:r>
              <a:rPr lang="en-US" sz="2800" kern="0" dirty="0">
                <a:solidFill>
                  <a:srgbClr val="000000"/>
                </a:solidFill>
                <a:latin typeface="Candara"/>
                <a:cs typeface="Arial"/>
              </a:rPr>
              <a:t> </a:t>
            </a:r>
            <a:r>
              <a:rPr lang="he-IL" sz="2800" kern="0" dirty="0" smtClean="0">
                <a:solidFill>
                  <a:srgbClr val="000000"/>
                </a:solidFill>
                <a:latin typeface="Candara"/>
                <a:cs typeface="Arial"/>
              </a:rPr>
              <a:t> פונקציה </a:t>
            </a:r>
            <a:r>
              <a:rPr lang="he-IL" sz="2800" kern="0" dirty="0">
                <a:solidFill>
                  <a:srgbClr val="000000"/>
                </a:solidFill>
                <a:latin typeface="Candara"/>
                <a:cs typeface="Arial"/>
              </a:rPr>
              <a:t>שהיא </a:t>
            </a:r>
            <a:r>
              <a:rPr lang="he-IL" sz="2800" b="1" kern="0" dirty="0">
                <a:solidFill>
                  <a:srgbClr val="000000"/>
                </a:solidFill>
                <a:latin typeface="Candara"/>
                <a:cs typeface="Arial"/>
              </a:rPr>
              <a:t>כמעט </a:t>
            </a:r>
            <a:r>
              <a:rPr lang="en-US" sz="2800" b="1" i="1" kern="0" dirty="0">
                <a:solidFill>
                  <a:srgbClr val="008000"/>
                </a:solidFill>
                <a:latin typeface="Candara"/>
                <a:cs typeface="Arial"/>
              </a:rPr>
              <a:t>n</a:t>
            </a:r>
            <a:r>
              <a:rPr lang="el-GR" sz="2800" b="1" i="1" kern="0" baseline="30000" dirty="0">
                <a:solidFill>
                  <a:srgbClr val="008000"/>
                </a:solidFill>
                <a:latin typeface="Candara"/>
                <a:cs typeface="Times New Roman" pitchFamily="18" charset="0"/>
              </a:rPr>
              <a:t>α</a:t>
            </a:r>
            <a:r>
              <a:rPr lang="en-US" sz="2800" b="1" kern="0" dirty="0">
                <a:solidFill>
                  <a:srgbClr val="000000"/>
                </a:solidFill>
                <a:latin typeface="Candara"/>
                <a:cs typeface="Arial"/>
              </a:rPr>
              <a:t>-wise </a:t>
            </a:r>
            <a:r>
              <a:rPr lang="he-IL" sz="2800" b="1" kern="0" dirty="0">
                <a:solidFill>
                  <a:srgbClr val="000000"/>
                </a:solidFill>
                <a:latin typeface="Candara"/>
                <a:cs typeface="Arial"/>
              </a:rPr>
              <a:t> </a:t>
            </a:r>
            <a:r>
              <a:rPr lang="he-IL" sz="2800" b="1" dirty="0">
                <a:latin typeface="Arial" charset="0"/>
                <a:cs typeface="Arial" charset="0"/>
              </a:rPr>
              <a:t>בלתי תלויה</a:t>
            </a:r>
            <a:endParaRPr lang="en-US" sz="2800" b="1" kern="0" dirty="0">
              <a:solidFill>
                <a:srgbClr val="000000"/>
              </a:solidFill>
              <a:latin typeface="Candara"/>
              <a:cs typeface="Arial"/>
            </a:endParaRPr>
          </a:p>
          <a:p>
            <a:pPr marL="800100" lvl="1" indent="-342900" algn="r" rtl="1">
              <a:spcBef>
                <a:spcPct val="50000"/>
              </a:spcBef>
              <a:buClr>
                <a:srgbClr val="000000"/>
              </a:buClr>
              <a:defRPr/>
            </a:pPr>
            <a:r>
              <a:rPr lang="he-IL" sz="2400" kern="0" dirty="0">
                <a:solidFill>
                  <a:srgbClr val="000000"/>
                </a:solidFill>
                <a:latin typeface="Candara"/>
                <a:cs typeface="Arial"/>
              </a:rPr>
              <a:t>ניתנת לחישוב בזמן קבוע</a:t>
            </a:r>
            <a:endParaRPr lang="el-GR" sz="2000" kern="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57850"/>
            <a:ext cx="3546475" cy="1200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sz="2400" b="1" dirty="0">
                <a:latin typeface="+mn-lt"/>
                <a:cs typeface="Arial" charset="0"/>
              </a:rPr>
              <a:t>רעיון: שימוש בתוצאות   חדשות על מעגלי </a:t>
            </a:r>
            <a:r>
              <a:rPr lang="en-US" sz="2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AC</a:t>
            </a:r>
            <a:r>
              <a:rPr lang="en-US" sz="2400" b="1" i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endParaRPr lang="en-US" sz="2400" b="1" dirty="0"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en-US" sz="2400" b="1" dirty="0">
              <a:latin typeface="+mn-lt"/>
              <a:cs typeface="Arial" charset="0"/>
            </a:endParaRPr>
          </a:p>
        </p:txBody>
      </p:sp>
      <p:pic>
        <p:nvPicPr>
          <p:cNvPr id="12" name="Picture 11" descr="brain_light_bulb_id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6140450"/>
            <a:ext cx="538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1905000" y="1339850"/>
            <a:ext cx="2792413" cy="974725"/>
          </a:xfrm>
          <a:prstGeom prst="wedgeRoundRectCallout">
            <a:avLst>
              <a:gd name="adj1" fmla="val -21908"/>
              <a:gd name="adj2" fmla="val 14980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>
              <a:defRPr/>
            </a:pPr>
            <a:r>
              <a:rPr lang="he-IL" sz="2800" kern="0" dirty="0">
                <a:solidFill>
                  <a:srgbClr val="000000"/>
                </a:solidFill>
                <a:latin typeface="Candara"/>
                <a:cs typeface="Arial"/>
              </a:rPr>
              <a:t>ל</a:t>
            </a:r>
            <a:r>
              <a:rPr lang="en-US" sz="2800" kern="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k</a:t>
            </a:r>
            <a:r>
              <a:rPr lang="he-IL" sz="2800" kern="0" dirty="0">
                <a:solidFill>
                  <a:srgbClr val="000000"/>
                </a:solidFill>
                <a:latin typeface="Candara"/>
                <a:cs typeface="Arial"/>
              </a:rPr>
              <a:t> הקטן ביותר 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3C61B9CC-D8CA-488C-BDC8-655758B184CA}" type="slidenum">
              <a:rPr lang="he-IL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he-IL" smtClean="0">
                <a:solidFill>
                  <a:schemeClr val="folHlink"/>
                </a:solidFill>
                <a:latin typeface="Arial Narrow" pitchFamily="34" charset="0"/>
              </a:rPr>
              <a:t>שימוש בפונקציות יעילות</a:t>
            </a:r>
            <a:endParaRPr lang="en-US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85725" y="874713"/>
            <a:ext cx="88185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000">
                <a:latin typeface="Candara" pitchFamily="34" charset="0"/>
              </a:rPr>
              <a:t>Braverman (2009):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6413" y="1525588"/>
            <a:ext cx="8502650" cy="2036762"/>
            <a:chOff x="270" y="1941"/>
            <a:chExt cx="5456" cy="1704"/>
          </a:xfrm>
        </p:grpSpPr>
        <p:sp>
          <p:nvSpPr>
            <p:cNvPr id="36871" name="Rectangle 5"/>
            <p:cNvSpPr>
              <a:spLocks noChangeArrowheads="1"/>
            </p:cNvSpPr>
            <p:nvPr/>
          </p:nvSpPr>
          <p:spPr bwMode="auto">
            <a:xfrm>
              <a:off x="270" y="1946"/>
              <a:ext cx="5427" cy="1550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300" y="1941"/>
              <a:ext cx="5426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 rtl="1"/>
              <a:r>
                <a:rPr lang="he-IL" sz="2800" b="1" u="sng">
                  <a:solidFill>
                    <a:srgbClr val="FF0000"/>
                  </a:solidFill>
                  <a:latin typeface="Candara" pitchFamily="34" charset="0"/>
                </a:rPr>
                <a:t>משפט</a:t>
              </a:r>
              <a:r>
                <a:rPr lang="en-US" sz="2800" b="1" u="sng">
                  <a:solidFill>
                    <a:srgbClr val="FF0000"/>
                  </a:solidFill>
                  <a:latin typeface="Candara" pitchFamily="34" charset="0"/>
                </a:rPr>
                <a:t>:</a:t>
              </a:r>
            </a:p>
            <a:p>
              <a:pPr marL="342900" indent="-342900" algn="r" rtl="1"/>
              <a:r>
                <a:rPr lang="he-IL" sz="2800">
                  <a:latin typeface="Candara" pitchFamily="34" charset="0"/>
                </a:rPr>
                <a:t>כל מעגל בעומק קבוע וגודל חסום לא יכול  להבחין אם קלטיו הם אקראיים ממש או רק </a:t>
              </a:r>
              <a:r>
                <a:rPr lang="en-US" sz="2800">
                  <a:solidFill>
                    <a:srgbClr val="008000"/>
                  </a:solidFill>
                  <a:latin typeface="Comic Sans MS" pitchFamily="66" charset="0"/>
                </a:rPr>
                <a:t>polylog(n)</a:t>
              </a:r>
              <a:r>
                <a:rPr lang="he-IL" sz="2800">
                  <a:latin typeface="Candara" pitchFamily="34" charset="0"/>
                </a:rPr>
                <a:t> בלתי תלויים</a:t>
              </a:r>
              <a:endParaRPr lang="en-US" sz="2800">
                <a:latin typeface="Candara" pitchFamily="34" charset="0"/>
              </a:endParaRPr>
            </a:p>
          </p:txBody>
        </p:sp>
      </p:grpSp>
      <p:sp>
        <p:nvSpPr>
          <p:cNvPr id="238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3584575"/>
            <a:ext cx="8693150" cy="3489325"/>
          </a:xfrm>
        </p:spPr>
        <p:txBody>
          <a:bodyPr/>
          <a:lstStyle/>
          <a:p>
            <a:pPr algn="r" rtl="1" eaLnBrk="1" hangingPunct="1"/>
            <a:r>
              <a:rPr lang="he-IL" sz="3000" dirty="0" smtClean="0"/>
              <a:t>שימוש מרכזי בהנחת האקראיות: </a:t>
            </a:r>
            <a:r>
              <a:rPr lang="he-IL" sz="3000" b="1" dirty="0" smtClean="0"/>
              <a:t>סכום רכיבי הקשירות קטן</a:t>
            </a:r>
            <a:r>
              <a:rPr lang="en-US" sz="3000" b="1" dirty="0" smtClean="0"/>
              <a:t>.</a:t>
            </a:r>
          </a:p>
          <a:p>
            <a:pPr lvl="1" eaLnBrk="1" hangingPunct="1"/>
            <a:endParaRPr lang="en-US" sz="2600" dirty="0" smtClean="0"/>
          </a:p>
          <a:p>
            <a:pPr algn="r" rtl="1" eaLnBrk="1" hangingPunct="1"/>
            <a:r>
              <a:rPr lang="he-IL" sz="3000" dirty="0" smtClean="0"/>
              <a:t>ניתן לבדוק אם המאורע קרה על ידי מעגל</a:t>
            </a:r>
            <a:r>
              <a:rPr lang="en-US" sz="3000" dirty="0" smtClean="0"/>
              <a:t> </a:t>
            </a:r>
            <a:r>
              <a:rPr lang="he-IL" sz="3000" dirty="0" smtClean="0"/>
              <a:t> בעומק </a:t>
            </a:r>
            <a:r>
              <a:rPr lang="he-IL" sz="3000" dirty="0" smtClean="0">
                <a:latin typeface="Comic Sans MS" pitchFamily="66" charset="0"/>
              </a:rPr>
              <a:t>3</a:t>
            </a:r>
            <a:r>
              <a:rPr lang="he-IL" sz="3000" dirty="0" smtClean="0"/>
              <a:t> וגודל </a:t>
            </a:r>
            <a:r>
              <a:rPr lang="en-US" sz="3000" dirty="0" err="1" smtClean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en-US" sz="3000" baseline="30000" dirty="0" err="1" smtClean="0">
                <a:solidFill>
                  <a:srgbClr val="008000"/>
                </a:solidFill>
                <a:latin typeface="Comic Sans MS" pitchFamily="66" charset="0"/>
              </a:rPr>
              <a:t>O</a:t>
            </a:r>
            <a:r>
              <a:rPr lang="en-US" sz="3000" baseline="30000" dirty="0" smtClean="0">
                <a:solidFill>
                  <a:srgbClr val="008000"/>
                </a:solidFill>
                <a:latin typeface="Comic Sans MS" pitchFamily="66" charset="0"/>
              </a:rPr>
              <a:t>(log 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C7627F-5C03-4234-8550-60DEC07FF69D}" type="slidenum">
              <a:rPr lang="he-IL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מסקנות</a:t>
            </a:r>
            <a:endParaRPr lang="en-US" sz="16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38915" name="Text Box 69"/>
          <p:cNvSpPr txBox="1">
            <a:spLocks noChangeArrowheads="1"/>
          </p:cNvSpPr>
          <p:nvPr/>
        </p:nvSpPr>
        <p:spPr bwMode="auto">
          <a:xfrm>
            <a:off x="236538" y="1277938"/>
            <a:ext cx="8247062" cy="3840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800" b="1">
                <a:latin typeface="Arial Narrow" pitchFamily="34" charset="0"/>
              </a:rPr>
              <a:t>גיבוב הקוקייה היא שיטה לבניית מילונים עם תכונות טובות</a:t>
            </a:r>
          </a:p>
          <a:p>
            <a:pPr marL="800100" lvl="1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800" b="1">
                <a:latin typeface="Arial Narrow" pitchFamily="34" charset="0"/>
              </a:rPr>
              <a:t>פשטות</a:t>
            </a:r>
          </a:p>
          <a:p>
            <a:pPr marL="800100" lvl="1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800" b="1">
                <a:latin typeface="Arial Narrow" pitchFamily="34" charset="0"/>
              </a:rPr>
              <a:t>יעילות</a:t>
            </a:r>
          </a:p>
          <a:p>
            <a:pPr marL="800100" lvl="1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he-IL" sz="2800" b="1">
                <a:latin typeface="Arial Narrow" pitchFamily="34" charset="0"/>
              </a:rPr>
              <a:t>גמישות</a:t>
            </a:r>
          </a:p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he-IL" sz="2600" b="1">
              <a:latin typeface="Arial Narrow" pitchFamily="34" charset="0"/>
            </a:endParaRPr>
          </a:p>
          <a:p>
            <a:pPr marL="342900" indent="-342900" algn="r" rtl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he-IL" sz="2600" b="1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kern="1200" dirty="0" smtClean="0">
                <a:solidFill>
                  <a:schemeClr val="folHlink"/>
                </a:solidFill>
                <a:latin typeface="Arial Narrow" pitchFamily="34" charset="0"/>
              </a:rPr>
              <a:t>טבלת גיבוב: כיצד להתמודד עם התנגשויות</a:t>
            </a:r>
            <a:endParaRPr lang="en-US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60450" y="2362200"/>
            <a:ext cx="7772400" cy="4114800"/>
          </a:xfrm>
        </p:spPr>
        <p:txBody>
          <a:bodyPr/>
          <a:lstStyle/>
          <a:p>
            <a:pPr algn="r" rtl="1"/>
            <a:r>
              <a:rPr lang="he-IL" dirty="0" smtClean="0"/>
              <a:t>הרבה שיטות</a:t>
            </a:r>
          </a:p>
          <a:p>
            <a:pPr algn="r" rtl="1"/>
            <a:r>
              <a:rPr lang="he-IL" dirty="0" smtClean="0"/>
              <a:t>שיטה מקובלת: </a:t>
            </a:r>
            <a:r>
              <a:rPr lang="en-US" dirty="0" smtClean="0"/>
              <a:t>Linear Probing</a:t>
            </a:r>
          </a:p>
          <a:p>
            <a:pPr lvl="1" algn="r" rtl="1"/>
            <a:r>
              <a:rPr lang="he-IL" dirty="0" smtClean="0"/>
              <a:t>הוצעה על ידי </a:t>
            </a:r>
            <a:r>
              <a:rPr lang="he-IL" dirty="0" err="1" smtClean="0"/>
              <a:t>אמדל</a:t>
            </a:r>
            <a:r>
              <a:rPr lang="he-IL" dirty="0" smtClean="0"/>
              <a:t> (</a:t>
            </a:r>
            <a:r>
              <a:rPr lang="en-US" dirty="0" smtClean="0"/>
              <a:t>(Amdahl</a:t>
            </a:r>
            <a:r>
              <a:rPr lang="he-IL" dirty="0" smtClean="0"/>
              <a:t> בשנות החמישים </a:t>
            </a:r>
          </a:p>
          <a:p>
            <a:pPr lvl="1" algn="r" rtl="1"/>
            <a:r>
              <a:rPr lang="he-IL" dirty="0" smtClean="0"/>
              <a:t>נותחה על ידי דונלד קנוט </a:t>
            </a:r>
            <a:r>
              <a:rPr lang="en-US" dirty="0" smtClean="0"/>
              <a:t>(Donald Knuth) 1963</a:t>
            </a:r>
          </a:p>
          <a:p>
            <a:pPr algn="r" rtl="1"/>
            <a:r>
              <a:rPr lang="he-IL" dirty="0" smtClean="0"/>
              <a:t>תחילת האנליזה של אלגוריתמים</a:t>
            </a:r>
          </a:p>
          <a:p>
            <a:pPr algn="r" rtl="1"/>
            <a:r>
              <a:rPr lang="he-IL" dirty="0" smtClean="0"/>
              <a:t>ניתוח הסתברותי</a:t>
            </a:r>
          </a:p>
          <a:p>
            <a:pPr algn="r" rt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AC25FB-E9FB-4BA1-934C-F96F2718AE51}" type="slidenum">
              <a:rPr lang="he-IL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climb-stack-of-pap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00" y="895350"/>
            <a:ext cx="21685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4629150"/>
            <a:ext cx="16764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 bwMode="auto">
          <a:xfrm>
            <a:off x="3749074" y="1962150"/>
            <a:ext cx="2078786" cy="510778"/>
          </a:xfrm>
          <a:prstGeom prst="wedgeRoundRectCallout">
            <a:avLst>
              <a:gd name="adj1" fmla="val -45827"/>
              <a:gd name="adj2" fmla="val 166396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סריקה ליניארית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kern="1200" dirty="0" smtClean="0">
                <a:solidFill>
                  <a:schemeClr val="folHlink"/>
                </a:solidFill>
                <a:latin typeface="Arial Narrow" pitchFamily="34" charset="0"/>
              </a:rPr>
              <a:t>Linear Probing</a:t>
            </a:r>
            <a:r>
              <a:rPr lang="he-IL" sz="4800" kern="1200" dirty="0" smtClean="0">
                <a:solidFill>
                  <a:schemeClr val="folHlink"/>
                </a:solidFill>
                <a:latin typeface="Arial Narrow" pitchFamily="34" charset="0"/>
              </a:rPr>
              <a:t> סריקה ליניארית  </a:t>
            </a:r>
            <a:endParaRPr lang="en-US" sz="4800" kern="1200" dirty="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71500" y="1339850"/>
            <a:ext cx="7772400" cy="41148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he-IL" dirty="0" smtClean="0"/>
              <a:t> </a:t>
            </a:r>
            <a:r>
              <a:rPr lang="he-IL" dirty="0" smtClean="0">
                <a:latin typeface="Times New Roman" pitchFamily="18" charset="0"/>
              </a:rPr>
              <a:t>להכניס איבר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e-IL" dirty="0" smtClean="0">
                <a:latin typeface="Times New Roman" pitchFamily="18" charset="0"/>
              </a:rPr>
              <a:t>: נסה במקום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h(x)</a:t>
            </a:r>
            <a:r>
              <a:rPr lang="he-IL" dirty="0" smtClean="0">
                <a:latin typeface="Times New Roman" pitchFamily="18" charset="0"/>
              </a:rPr>
              <a:t> בטבלה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he-IL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r" rtl="1"/>
            <a:r>
              <a:rPr lang="he-IL" dirty="0" smtClean="0">
                <a:latin typeface="Times New Roman" pitchFamily="18" charset="0"/>
              </a:rPr>
              <a:t>אם המקום תפוס נסה במקום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h(x)+1</a:t>
            </a:r>
            <a:endParaRPr lang="en-US" dirty="0" smtClean="0">
              <a:latin typeface="Times New Roman" pitchFamily="18" charset="0"/>
            </a:endParaRPr>
          </a:p>
          <a:p>
            <a:pPr lvl="1" algn="r" rtl="1"/>
            <a:r>
              <a:rPr lang="he-IL" dirty="0" smtClean="0">
                <a:latin typeface="Times New Roman" pitchFamily="18" charset="0"/>
              </a:rPr>
              <a:t>ואם תפוס נסה במקום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h(x)+2</a:t>
            </a:r>
            <a:endParaRPr lang="en-US" dirty="0" smtClean="0">
              <a:latin typeface="Times New Roman" pitchFamily="18" charset="0"/>
            </a:endParaRPr>
          </a:p>
          <a:p>
            <a:pPr lvl="1" algn="r" rtl="1"/>
            <a:r>
              <a:rPr lang="he-IL" dirty="0" smtClean="0">
                <a:latin typeface="Times New Roman" pitchFamily="18" charset="0"/>
              </a:rPr>
              <a:t>עד שנמצא מקום פנוי</a:t>
            </a:r>
            <a:endParaRPr lang="en-US" dirty="0" smtClean="0">
              <a:latin typeface="Times New Roman" pitchFamily="18" charset="0"/>
            </a:endParaRPr>
          </a:p>
          <a:p>
            <a:pPr algn="r" rtl="1"/>
            <a:r>
              <a:rPr lang="he-IL" dirty="0" smtClean="0"/>
              <a:t>חיפוש </a:t>
            </a:r>
            <a:r>
              <a:rPr lang="he-IL" dirty="0" smtClean="0">
                <a:latin typeface="Times New Roman" pitchFamily="18" charset="0"/>
              </a:rPr>
              <a:t>איבר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e-IL" dirty="0" smtClean="0">
                <a:latin typeface="Times New Roman" pitchFamily="18" charset="0"/>
              </a:rPr>
              <a:t>:</a:t>
            </a:r>
            <a:r>
              <a:rPr lang="he-IL" dirty="0" smtClean="0"/>
              <a:t> </a:t>
            </a:r>
          </a:p>
          <a:p>
            <a:pPr algn="r" rtl="1"/>
            <a:r>
              <a:rPr lang="he-IL" dirty="0" smtClean="0"/>
              <a:t>דומה להכנסה - עד שנמצא את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e-IL" dirty="0" smtClean="0"/>
              <a:t> או מקום פנוי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2757DA-2D4E-453E-A611-47774FD49271}" type="slidenum">
              <a:rPr lang="he-IL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314450" y="5422900"/>
            <a:ext cx="6858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ym typeface="Symbol" pitchFamily="18" charset="2"/>
              </a:rPr>
              <a:t>            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kern="1200" dirty="0" smtClean="0">
                <a:solidFill>
                  <a:schemeClr val="folHlink"/>
                </a:solidFill>
                <a:latin typeface="Arial Narrow" pitchFamily="34" charset="0"/>
              </a:rPr>
              <a:t>סריקה ליניארית – המצב לאחר זמן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5CF490-A712-4FBA-A39C-05AB07E2D4EC}" type="slidenum">
              <a:rPr lang="he-IL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675" y="1716088"/>
            <a:ext cx="46196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kern="1200" dirty="0" smtClean="0">
                <a:solidFill>
                  <a:schemeClr val="folHlink"/>
                </a:solidFill>
                <a:latin typeface="Arial Narrow" pitchFamily="34" charset="0"/>
              </a:rPr>
              <a:t>תכונות סריקה ליניארית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71500" y="1339850"/>
            <a:ext cx="7772400" cy="4114800"/>
          </a:xfrm>
        </p:spPr>
        <p:txBody>
          <a:bodyPr/>
          <a:lstStyle/>
          <a:p>
            <a:pPr algn="r" rtl="1"/>
            <a:r>
              <a:rPr lang="he-IL" dirty="0" smtClean="0"/>
              <a:t>חיפוש והכנסה – אותה סיבוכיות</a:t>
            </a:r>
          </a:p>
          <a:p>
            <a:pPr algn="r" rtl="1"/>
            <a:r>
              <a:rPr lang="he-IL" dirty="0" smtClean="0"/>
              <a:t>המקרה הרע – רע מאוד</a:t>
            </a:r>
          </a:p>
          <a:p>
            <a:pPr algn="r" rtl="1"/>
            <a:r>
              <a:rPr lang="he-IL" dirty="0" smtClean="0"/>
              <a:t>ניצול גבוה של הזיכרון:</a:t>
            </a:r>
          </a:p>
          <a:p>
            <a:pPr lvl="1" algn="r" rtl="1"/>
            <a:r>
              <a:rPr lang="he-IL" dirty="0" smtClean="0"/>
              <a:t> לכל </a:t>
            </a:r>
            <a:r>
              <a:rPr lang="he-IL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he-IL" dirty="0" smtClean="0">
                <a:latin typeface="Comic Sans MS" pitchFamily="66" charset="0"/>
              </a:rPr>
              <a:t> </a:t>
            </a:r>
            <a:r>
              <a:rPr lang="he-IL" dirty="0" smtClean="0"/>
              <a:t>אפשר להשיג ניצולת </a:t>
            </a:r>
            <a:r>
              <a:rPr lang="he-IL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-</a:t>
            </a:r>
            <a:r>
              <a:rPr lang="en-US" dirty="0" smtClean="0"/>
              <a:t> </a:t>
            </a:r>
            <a:r>
              <a:rPr lang="he-IL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DAE40A-6F46-4538-B66A-DFF9E8533119}" type="slidenum">
              <a:rPr lang="he-IL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9D73E9CD-B8BA-45E4-9DC3-D70B9B354F1C}" type="slidenum">
              <a:rPr lang="he-IL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60400"/>
            <a:ext cx="5048250" cy="6985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4000" kern="1200" dirty="0" smtClean="0">
                <a:solidFill>
                  <a:schemeClr val="folHlink"/>
                </a:solidFill>
                <a:latin typeface="Arial Narrow" pitchFamily="34" charset="0"/>
              </a:rPr>
              <a:t>ההרצאה הנוכחית</a:t>
            </a:r>
            <a:endParaRPr lang="en-US" sz="4000" kern="1200" dirty="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57400"/>
            <a:ext cx="8775700" cy="3533775"/>
          </a:xfrm>
        </p:spPr>
        <p:txBody>
          <a:bodyPr/>
          <a:lstStyle/>
          <a:p>
            <a:pPr algn="r" rtl="1" eaLnBrk="1" hangingPunct="1"/>
            <a:r>
              <a:rPr lang="he-IL" sz="3600" smtClean="0"/>
              <a:t>שיטת גיבוב הקוקייה (</a:t>
            </a:r>
            <a:r>
              <a:rPr lang="en-US" sz="3600" smtClean="0"/>
              <a:t>cuckoo hashing</a:t>
            </a:r>
            <a:r>
              <a:rPr lang="he-IL" sz="3600" smtClean="0"/>
              <a:t>) לארגון טבלת חיפוש</a:t>
            </a:r>
          </a:p>
          <a:p>
            <a:pPr algn="r" rtl="1" eaLnBrk="1" hangingPunct="1"/>
            <a:r>
              <a:rPr lang="he-IL" sz="3600" smtClean="0"/>
              <a:t>מוטיבים על השיטה</a:t>
            </a:r>
          </a:p>
          <a:p>
            <a:pPr lvl="1" algn="r" rtl="1" eaLnBrk="1" hangingPunct="1"/>
            <a:r>
              <a:rPr lang="he-IL" b="1" i="1" smtClean="0">
                <a:solidFill>
                  <a:srgbClr val="008000"/>
                </a:solidFill>
              </a:rPr>
              <a:t>שיטה "חסרת זיכרון" – בלתי תלויה בהיסטוריית הפעולות</a:t>
            </a:r>
          </a:p>
          <a:p>
            <a:pPr lvl="1" algn="r" rtl="1" eaLnBrk="1" hangingPunct="1"/>
            <a:r>
              <a:rPr lang="he-IL" b="1" i="1" smtClean="0">
                <a:solidFill>
                  <a:srgbClr val="008000"/>
                </a:solidFill>
              </a:rPr>
              <a:t>שיטה שגם המקרה הרע הוא טוב – כל ההכנסות מתבצעות בזמן קבוע -  </a:t>
            </a:r>
            <a:r>
              <a:rPr lang="en-US" b="1" i="1" smtClean="0">
                <a:solidFill>
                  <a:srgbClr val="008000"/>
                </a:solidFill>
              </a:rPr>
              <a:t>  </a:t>
            </a: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O(1)</a:t>
            </a:r>
            <a:endParaRPr lang="he-IL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r" rtl="1" eaLnBrk="1" hangingPunct="1"/>
            <a:r>
              <a:rPr lang="he-IL" b="1" i="1" smtClean="0">
                <a:solidFill>
                  <a:srgbClr val="008000"/>
                </a:solidFill>
              </a:rPr>
              <a:t>שיטה לקבלת ניצולת זיכרון מלאה </a:t>
            </a:r>
            <a:endParaRPr lang="en-US" b="1" i="1" smtClean="0">
              <a:solidFill>
                <a:srgbClr val="008000"/>
              </a:solidFill>
            </a:endParaRPr>
          </a:p>
        </p:txBody>
      </p:sp>
      <p:pic>
        <p:nvPicPr>
          <p:cNvPr id="15365" name="Picture 10" descr="9_lecture_theat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196850"/>
            <a:ext cx="29019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660400"/>
          </a:xfrm>
        </p:spPr>
        <p:txBody>
          <a:bodyPr/>
          <a:lstStyle/>
          <a:p>
            <a:pPr algn="r" eaLnBrk="1" hangingPunct="1"/>
            <a:r>
              <a:rPr lang="he-IL" smtClean="0"/>
              <a:t> </a:t>
            </a:r>
            <a:r>
              <a:rPr lang="he-IL" sz="4800" smtClean="0">
                <a:solidFill>
                  <a:schemeClr val="folHlink"/>
                </a:solidFill>
                <a:latin typeface="Arial Narrow" pitchFamily="34" charset="0"/>
              </a:rPr>
              <a:t>גיבוב קוקייה</a:t>
            </a:r>
            <a:endParaRPr lang="en-US" sz="4800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813" y="1397000"/>
            <a:ext cx="6616700" cy="4356100"/>
          </a:xfrm>
        </p:spPr>
        <p:txBody>
          <a:bodyPr/>
          <a:lstStyle/>
          <a:p>
            <a:pPr algn="r" rtl="1" eaLnBrk="1" hangingPunct="1"/>
            <a:r>
              <a:rPr lang="he-IL" sz="3000" smtClean="0"/>
              <a:t>השיטה הוצגה לראשונה ע"י פאג ורודלר </a:t>
            </a:r>
            <a:r>
              <a:rPr lang="en-US" sz="3000" smtClean="0"/>
              <a:t>Pagh and Rodler</a:t>
            </a:r>
            <a:r>
              <a:rPr lang="he-IL" sz="3000" smtClean="0"/>
              <a:t> ב-2001</a:t>
            </a:r>
            <a:endParaRPr lang="en-US" sz="3000" smtClean="0">
              <a:solidFill>
                <a:srgbClr val="008080"/>
              </a:solidFill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he-IL" sz="3000" b="1" smtClean="0"/>
              <a:t>כוחה בפשטותה</a:t>
            </a:r>
          </a:p>
          <a:p>
            <a:pPr algn="r" rtl="1" eaLnBrk="1" hangingPunct="1"/>
            <a:r>
              <a:rPr lang="he-IL" sz="3000" smtClean="0"/>
              <a:t>שתי טבלאות 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800" baseline="-1500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800" smtClean="0"/>
              <a:t> </a:t>
            </a:r>
            <a:r>
              <a:rPr lang="he-IL" sz="2800" smtClean="0"/>
              <a:t>ו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800" baseline="-15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800" smtClean="0"/>
              <a:t> </a:t>
            </a:r>
            <a:endParaRPr lang="he-IL" sz="2800" smtClean="0"/>
          </a:p>
          <a:p>
            <a:pPr lvl="1" algn="r" rtl="1" eaLnBrk="1" hangingPunct="1"/>
            <a:r>
              <a:rPr lang="he-IL" sz="2400" smtClean="0"/>
              <a:t>גודל כל טבלה </a:t>
            </a:r>
            <a:r>
              <a:rPr lang="en-US" sz="2400" b="1" smtClean="0">
                <a:solidFill>
                  <a:srgbClr val="008000"/>
                </a:solidFill>
                <a:latin typeface="Comic Sans MS" pitchFamily="66" charset="0"/>
              </a:rPr>
              <a:t>r = (1+</a:t>
            </a:r>
            <a:r>
              <a:rPr lang="el-GR" sz="2400" b="1" smtClean="0">
                <a:solidFill>
                  <a:srgbClr val="008000"/>
                </a:solidFill>
                <a:latin typeface="Comic Sans MS" pitchFamily="66" charset="0"/>
              </a:rPr>
              <a:t>ε</a:t>
            </a:r>
            <a:r>
              <a:rPr lang="en-US" sz="2400" b="1" smtClean="0">
                <a:solidFill>
                  <a:srgbClr val="008000"/>
                </a:solidFill>
                <a:latin typeface="Comic Sans MS" pitchFamily="66" charset="0"/>
              </a:rPr>
              <a:t>)n</a:t>
            </a:r>
            <a:endParaRPr lang="he-IL" sz="2400" b="1" smtClean="0">
              <a:solidFill>
                <a:srgbClr val="008000"/>
              </a:solidFill>
              <a:latin typeface="Comic Sans MS" pitchFamily="66" charset="0"/>
            </a:endParaRPr>
          </a:p>
          <a:p>
            <a:pPr algn="r" rtl="1" eaLnBrk="1" hangingPunct="1"/>
            <a:r>
              <a:rPr lang="he-IL" sz="3000" smtClean="0"/>
              <a:t>שתי</a:t>
            </a:r>
            <a:r>
              <a:rPr lang="he-IL" sz="3000" i="1" smtClean="0">
                <a:solidFill>
                  <a:srgbClr val="008000"/>
                </a:solidFill>
              </a:rPr>
              <a:t> </a:t>
            </a:r>
            <a:r>
              <a:rPr lang="he-IL" sz="3000" smtClean="0"/>
              <a:t>פונקציות גיבוב</a:t>
            </a:r>
          </a:p>
          <a:p>
            <a:pPr lvl="1" algn="r" rtl="1" eaLnBrk="1" hangingPunct="1"/>
            <a:r>
              <a:rPr lang="he-IL" sz="2400" i="1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aseline="-1500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400" i="1" smtClean="0">
                <a:solidFill>
                  <a:srgbClr val="FF0000"/>
                </a:solidFill>
              </a:rPr>
              <a:t> </a:t>
            </a:r>
            <a:r>
              <a:rPr lang="he-IL" sz="2400" i="1" smtClean="0">
                <a:solidFill>
                  <a:srgbClr val="FF0000"/>
                </a:solidFill>
              </a:rPr>
              <a:t> </a:t>
            </a:r>
            <a:r>
              <a:rPr lang="he-IL" sz="2400" smtClean="0"/>
              <a:t>ו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aseline="-15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he-IL" sz="2400" baseline="-1500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r" rtl="1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8000"/>
                </a:solidFill>
                <a:latin typeface="Comic Sans MS" pitchFamily="66" charset="0"/>
              </a:rPr>
              <a:t>h</a:t>
            </a:r>
            <a:r>
              <a:rPr lang="en-US" baseline="-15000" smtClean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smtClean="0">
                <a:solidFill>
                  <a:srgbClr val="008000"/>
                </a:solidFill>
                <a:latin typeface="Comic Sans MS" pitchFamily="66" charset="0"/>
              </a:rPr>
              <a:t>,h</a:t>
            </a:r>
            <a:r>
              <a:rPr lang="en-US" baseline="-15000" smtClean="0">
                <a:solidFill>
                  <a:srgbClr val="008000"/>
                </a:solidFill>
                <a:latin typeface="Comic Sans MS" pitchFamily="66" charset="0"/>
              </a:rPr>
              <a:t>2</a:t>
            </a:r>
            <a:r>
              <a:rPr lang="en-US" smtClean="0">
                <a:solidFill>
                  <a:srgbClr val="008000"/>
                </a:solidFill>
                <a:latin typeface="Comic Sans MS" pitchFamily="66" charset="0"/>
              </a:rPr>
              <a:t> : </a:t>
            </a:r>
            <a:r>
              <a:rPr lang="en-US" b="1" smtClean="0">
                <a:solidFill>
                  <a:srgbClr val="008000"/>
                </a:solidFill>
                <a:latin typeface="Comic Sans MS" pitchFamily="66" charset="0"/>
              </a:rPr>
              <a:t>U</a:t>
            </a:r>
            <a:r>
              <a:rPr lang="en-US" smtClean="0">
                <a:solidFill>
                  <a:srgbClr val="008000"/>
                </a:solidFill>
                <a:latin typeface="Comic Sans MS" pitchFamily="66" charset="0"/>
                <a:sym typeface="Wingdings 3" pitchFamily="18" charset="2"/>
              </a:rPr>
              <a:t></a:t>
            </a:r>
            <a:r>
              <a:rPr lang="en-US" smtClean="0">
                <a:solidFill>
                  <a:srgbClr val="008000"/>
                </a:solidFill>
                <a:latin typeface="Comic Sans MS" pitchFamily="66" charset="0"/>
              </a:rPr>
              <a:t> {0,...,r-1}</a:t>
            </a:r>
            <a:endParaRPr lang="he-IL" smtClean="0">
              <a:latin typeface="Comic Sans MS" pitchFamily="66" charset="0"/>
            </a:endParaRPr>
          </a:p>
          <a:p>
            <a:pPr algn="r" rtl="1" eaLnBrk="1" hangingPunct="1"/>
            <a:r>
              <a:rPr lang="he-IL" smtClean="0"/>
              <a:t>חיפוש:</a:t>
            </a:r>
          </a:p>
          <a:p>
            <a:pPr lvl="1" algn="r" rtl="1" eaLnBrk="1" hangingPunct="1"/>
            <a:r>
              <a:rPr lang="he-IL" sz="2400" smtClean="0"/>
              <a:t>בדוק ב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400" baseline="-1500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400" smtClean="0"/>
              <a:t> </a:t>
            </a:r>
            <a:r>
              <a:rPr lang="he-IL" sz="2400" smtClean="0"/>
              <a:t>ו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400" baseline="-15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400" smtClean="0"/>
              <a:t> </a:t>
            </a:r>
            <a:endParaRPr lang="he-IL" sz="2400" i="1" baseline="-15000" smtClean="0">
              <a:solidFill>
                <a:srgbClr val="FF0000"/>
              </a:solidFill>
            </a:endParaRPr>
          </a:p>
          <a:p>
            <a:pPr lvl="1" algn="r" rtl="1" eaLnBrk="1" hangingPunct="1">
              <a:buFont typeface="Wingdings" pitchFamily="2" charset="2"/>
              <a:buNone/>
            </a:pPr>
            <a:endParaRPr lang="en-US" sz="2600" smtClean="0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484313" y="2822575"/>
            <a:ext cx="449262" cy="3048000"/>
            <a:chOff x="2176" y="2098"/>
            <a:chExt cx="283" cy="1920"/>
          </a:xfrm>
        </p:grpSpPr>
        <p:grpSp>
          <p:nvGrpSpPr>
            <p:cNvPr id="17440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17442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7444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5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6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7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8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9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0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43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7441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latin typeface="Candara" pitchFamily="34" charset="0"/>
                </a:rPr>
                <a:t>T</a:t>
              </a:r>
              <a:r>
                <a:rPr lang="en-US" sz="2000" b="1" i="1" baseline="-15000">
                  <a:latin typeface="Candara" pitchFamily="34" charset="0"/>
                </a:rPr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881313" y="2822575"/>
            <a:ext cx="449262" cy="3041650"/>
            <a:chOff x="3056" y="2098"/>
            <a:chExt cx="283" cy="1916"/>
          </a:xfrm>
        </p:grpSpPr>
        <p:grpSp>
          <p:nvGrpSpPr>
            <p:cNvPr id="17429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17431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7433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4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5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6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7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8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9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32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7430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latin typeface="Candara" pitchFamily="34" charset="0"/>
                </a:rPr>
                <a:t>T</a:t>
              </a:r>
              <a:r>
                <a:rPr lang="en-US" sz="2000" b="1" i="1" baseline="-15000">
                  <a:latin typeface="Candara" pitchFamily="34" charset="0"/>
                </a:rPr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55613" y="3536950"/>
            <a:ext cx="857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Book Antiqua" pitchFamily="18" charset="0"/>
                <a:cs typeface="David" pitchFamily="2" charset="-79"/>
              </a:rPr>
              <a:t>h</a:t>
            </a:r>
            <a:r>
              <a:rPr lang="en-US" sz="2400" i="1" baseline="-25000">
                <a:latin typeface="Book Antiqua" pitchFamily="18" charset="0"/>
                <a:cs typeface="David" pitchFamily="2" charset="-79"/>
              </a:rPr>
              <a:t>1</a:t>
            </a:r>
            <a:r>
              <a:rPr lang="en-US" sz="2400" i="1">
                <a:latin typeface="Book Antiqua" pitchFamily="18" charset="0"/>
                <a:cs typeface="David" pitchFamily="2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3497263" y="3019425"/>
            <a:ext cx="923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Book Antiqua" pitchFamily="18" charset="0"/>
                <a:cs typeface="David" pitchFamily="2" charset="-79"/>
              </a:rPr>
              <a:t>h</a:t>
            </a:r>
            <a:r>
              <a:rPr lang="en-US" sz="2400" i="1" baseline="-25000">
                <a:latin typeface="Book Antiqua" pitchFamily="18" charset="0"/>
                <a:cs typeface="David" pitchFamily="2" charset="-79"/>
              </a:rPr>
              <a:t>2</a:t>
            </a:r>
            <a:r>
              <a:rPr lang="en-US" sz="2400" i="1">
                <a:latin typeface="Book Antiqua" pitchFamily="18" charset="0"/>
                <a:cs typeface="David" pitchFamily="2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1262063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3325813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1516063" y="352742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1504950" y="3805238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1519238" y="325437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1514475" y="2716213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2914650" y="3536950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2914650" y="2986088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2914650" y="322897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2917825" y="5116513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1519238" y="353377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1878013" y="3871913"/>
            <a:ext cx="11049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i="1">
                <a:latin typeface="Candara" pitchFamily="34" charset="0"/>
                <a:cs typeface="Times New Roman" pitchFamily="18" charset="0"/>
              </a:rPr>
              <a:t>איפה</a:t>
            </a:r>
            <a:r>
              <a:rPr lang="en-US" sz="2400" i="1">
                <a:latin typeface="Candara" pitchFamily="34" charset="0"/>
                <a:cs typeface="Times New Roman" pitchFamily="18" charset="0"/>
              </a:rPr>
              <a:t> </a:t>
            </a:r>
            <a:endParaRPr lang="he-IL" sz="2400" i="1">
              <a:latin typeface="Candar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x</a:t>
            </a:r>
            <a:endParaRPr lang="en-US" sz="2000" i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000" y="139700"/>
            <a:ext cx="4889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folHlink"/>
                </a:solidFill>
                <a:latin typeface="Arial Narrow" pitchFamily="34" charset="0"/>
                <a:ea typeface="+mj-ea"/>
                <a:cs typeface="+mj-cs"/>
              </a:rPr>
              <a:t>Cuckoo Hashing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4" grpId="0" animBg="1"/>
      <p:bldP spid="81965" grpId="0" animBg="1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IL@YFVDOITFUVWXY5M7" val="2692"/>
  <p:tag name="FIRSTT2DGILSE@8NUJKGMLBEWXY5M7" val="2721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heme/theme1.xml><?xml version="1.0" encoding="utf-8"?>
<a:theme xmlns:a="http://schemas.openxmlformats.org/drawingml/2006/main" name="3_Blends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3_Blends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46914</TotalTime>
  <Words>1856</Words>
  <Application>Microsoft Office PowerPoint</Application>
  <PresentationFormat>On-screen Show (4:3)</PresentationFormat>
  <Paragraphs>422</Paragraphs>
  <Slides>34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Cambria Math</vt:lpstr>
      <vt:lpstr>Times New Roman</vt:lpstr>
      <vt:lpstr>Candara</vt:lpstr>
      <vt:lpstr>Arial</vt:lpstr>
      <vt:lpstr>Wingdings</vt:lpstr>
      <vt:lpstr>Arial Narrow</vt:lpstr>
      <vt:lpstr>Comic Sans MS</vt:lpstr>
      <vt:lpstr>Verdana</vt:lpstr>
      <vt:lpstr>David</vt:lpstr>
      <vt:lpstr>Lucida Console</vt:lpstr>
      <vt:lpstr>Book Antiqua</vt:lpstr>
      <vt:lpstr>Symbol</vt:lpstr>
      <vt:lpstr>SimSun</vt:lpstr>
      <vt:lpstr>CMSY10</vt:lpstr>
      <vt:lpstr>Wingdings 3</vt:lpstr>
      <vt:lpstr>3_Blends</vt:lpstr>
      <vt:lpstr>Visio</vt:lpstr>
      <vt:lpstr>Chart</vt:lpstr>
      <vt:lpstr>PowerPoint Presentation</vt:lpstr>
      <vt:lpstr>בעיית המילון הדינמי</vt:lpstr>
      <vt:lpstr>שתי גישות לבניית מבנה נתונים למילון</vt:lpstr>
      <vt:lpstr>טבלת גיבוב: כיצד להתמודד עם התנגשויות</vt:lpstr>
      <vt:lpstr>Linear Probing סריקה ליניארית  </vt:lpstr>
      <vt:lpstr>סריקה ליניארית – המצב לאחר זמן</vt:lpstr>
      <vt:lpstr>תכונות סריקה ליניארית </vt:lpstr>
      <vt:lpstr>ההרצאה הנוכחית</vt:lpstr>
      <vt:lpstr> גיבוב קוקייה</vt:lpstr>
      <vt:lpstr>אלגוריתם ההכנסה</vt:lpstr>
      <vt:lpstr>אלגוריתם ההכנסה</vt:lpstr>
      <vt:lpstr>גרף הקוקייה</vt:lpstr>
      <vt:lpstr>גרף הקוקייה: רכיב שהוא עץ</vt:lpstr>
      <vt:lpstr>גרף הקוקייה: רכיב שמכיל מעגל</vt:lpstr>
      <vt:lpstr>גיבוב קוקייה: תכונות וביצועים</vt:lpstr>
      <vt:lpstr>גיבוב קוקייה: תכונות וביצועים</vt:lpstr>
      <vt:lpstr>הוכחת נכונות וביצועים</vt:lpstr>
      <vt:lpstr>מה עושים אם יש יותר ממעגל אחד?</vt:lpstr>
      <vt:lpstr>הבעיה:  יש שרשראות הכנסה  א ר ו כ ו ת</vt:lpstr>
      <vt:lpstr>מוטיבציה נוספת: יריבים בעלי שעון  Clocked Adversaries</vt:lpstr>
      <vt:lpstr>השיטה</vt:lpstr>
      <vt:lpstr>הרעיון הבסיסי של הדה-אמורטיזציה</vt:lpstr>
      <vt:lpstr>רכיבי המילון </vt:lpstr>
      <vt:lpstr>חיפוש והוצאה</vt:lpstr>
      <vt:lpstr>הכנסה</vt:lpstr>
      <vt:lpstr>אנימציה של הכנסות</vt:lpstr>
      <vt:lpstr>אנליזה: התור תמיד קטן בהסתברות גבוהה</vt:lpstr>
      <vt:lpstr>אנליזה: אינטואיציה</vt:lpstr>
      <vt:lpstr>סיכום</vt:lpstr>
      <vt:lpstr>זמן ההכנסה בגיבוב קוקייה "קלסי" לעומת השיטה עם התור</vt:lpstr>
      <vt:lpstr>גודל התור בסדרה באורך n log n </vt:lpstr>
      <vt:lpstr>שימוש בפונקציות יעילות</vt:lpstr>
      <vt:lpstr>שימוש בפונקציות יעילות</vt:lpstr>
      <vt:lpstr>מסקנות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Windows User</cp:lastModifiedBy>
  <cp:revision>4062</cp:revision>
  <dcterms:created xsi:type="dcterms:W3CDTF">2006-05-08T10:12:21Z</dcterms:created>
  <dcterms:modified xsi:type="dcterms:W3CDTF">2018-12-13T15:50:29Z</dcterms:modified>
</cp:coreProperties>
</file>