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4" r:id="rId2"/>
  </p:sldMasterIdLst>
  <p:notesMasterIdLst>
    <p:notesMasterId r:id="rId40"/>
  </p:notesMasterIdLst>
  <p:sldIdLst>
    <p:sldId id="323" r:id="rId3"/>
    <p:sldId id="351" r:id="rId4"/>
    <p:sldId id="503" r:id="rId5"/>
    <p:sldId id="488" r:id="rId6"/>
    <p:sldId id="498" r:id="rId7"/>
    <p:sldId id="490" r:id="rId8"/>
    <p:sldId id="369" r:id="rId9"/>
    <p:sldId id="382" r:id="rId10"/>
    <p:sldId id="491" r:id="rId11"/>
    <p:sldId id="504" r:id="rId12"/>
    <p:sldId id="380" r:id="rId13"/>
    <p:sldId id="381" r:id="rId14"/>
    <p:sldId id="370" r:id="rId15"/>
    <p:sldId id="492" r:id="rId16"/>
    <p:sldId id="493" r:id="rId17"/>
    <p:sldId id="500" r:id="rId18"/>
    <p:sldId id="383" r:id="rId19"/>
    <p:sldId id="384" r:id="rId20"/>
    <p:sldId id="362" r:id="rId21"/>
    <p:sldId id="373" r:id="rId22"/>
    <p:sldId id="374" r:id="rId23"/>
    <p:sldId id="375" r:id="rId24"/>
    <p:sldId id="379" r:id="rId25"/>
    <p:sldId id="376" r:id="rId26"/>
    <p:sldId id="377" r:id="rId27"/>
    <p:sldId id="378" r:id="rId28"/>
    <p:sldId id="371" r:id="rId29"/>
    <p:sldId id="295" r:id="rId30"/>
    <p:sldId id="324" r:id="rId31"/>
    <p:sldId id="325" r:id="rId32"/>
    <p:sldId id="326" r:id="rId33"/>
    <p:sldId id="327" r:id="rId34"/>
    <p:sldId id="270" r:id="rId35"/>
    <p:sldId id="322" r:id="rId36"/>
    <p:sldId id="330" r:id="rId37"/>
    <p:sldId id="329" r:id="rId38"/>
    <p:sldId id="292" r:id="rId39"/>
  </p:sldIdLst>
  <p:sldSz cx="9144000" cy="6858000" type="screen4x3"/>
  <p:notesSz cx="6858000" cy="9144000"/>
  <p:custDataLst>
    <p:tags r:id="rId41"/>
  </p:custDataLst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FF0000"/>
    <a:srgbClr val="003366"/>
    <a:srgbClr val="DBB9E5"/>
    <a:srgbClr val="990000"/>
    <a:srgbClr val="66FF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79" autoAdjust="0"/>
    <p:restoredTop sz="88387" autoAdjust="0"/>
  </p:normalViewPr>
  <p:slideViewPr>
    <p:cSldViewPr snapToGrid="0">
      <p:cViewPr varScale="1">
        <p:scale>
          <a:sx n="68" d="100"/>
          <a:sy n="68" d="100"/>
        </p:scale>
        <p:origin x="1179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7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 smtClean="0"/>
            </a:lvl1pPr>
          </a:lstStyle>
          <a:p>
            <a:pPr>
              <a:defRPr/>
            </a:pPr>
            <a:fld id="{3C4520EC-48F3-4FBE-8781-E7C261DBD4E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975B8CE3-B9B5-478A-9488-63D6646A06A7}" type="slidenum">
              <a:rPr lang="ar-SA" altLang="en-US"/>
              <a:pPr algn="l"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05338" cy="3454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6100"/>
            <a:ext cx="5083175" cy="413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F2DF31AC-B188-414B-BF6A-8C3637162B00}" type="slidenum">
              <a:rPr lang="he-IL" altLang="en-US"/>
              <a:pPr algn="l"/>
              <a:t>28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8C467B92-A4B3-4923-8D26-23438FEFDDB1}" type="slidenum">
              <a:rPr lang="he-IL" altLang="en-US"/>
              <a:pPr algn="l"/>
              <a:t>33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778A798B-C0AA-437F-87E0-AFAACD95D044}" type="slidenum">
              <a:rPr lang="he-IL" altLang="en-US"/>
              <a:pPr algn="l"/>
              <a:t>34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A09FE954-F03C-42CD-BE86-6570FE451143}" type="slidenum">
              <a:rPr lang="he-IL" altLang="en-US"/>
              <a:pPr algn="l"/>
              <a:t>36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CB3711A7-F527-40FD-B011-C02AB8A99364}" type="slidenum">
              <a:rPr lang="he-IL" altLang="en-US"/>
              <a:pPr algn="l"/>
              <a:t>37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2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6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74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0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80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68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87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4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8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4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6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5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3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Constantia" pitchFamily="18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763000" cy="1600200"/>
          </a:xfrm>
        </p:spPr>
        <p:txBody>
          <a:bodyPr/>
          <a:lstStyle/>
          <a:p>
            <a:pPr eaLnBrk="1" hangingPunct="1"/>
            <a:r>
              <a:rPr lang="en-US" altLang="he-IL" sz="4800" dirty="0">
                <a:solidFill>
                  <a:schemeClr val="accent2"/>
                </a:solidFill>
              </a:rPr>
              <a:t>Randomized Algorithms</a:t>
            </a:r>
            <a:br>
              <a:rPr lang="en-US" altLang="he-IL" dirty="0">
                <a:solidFill>
                  <a:schemeClr val="tx1"/>
                </a:solidFill>
              </a:rPr>
            </a:br>
            <a:endParaRPr lang="en-US" altLang="he-IL" sz="36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671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he-IL" b="1">
                <a:solidFill>
                  <a:srgbClr val="FF3300"/>
                </a:solidFill>
              </a:rPr>
              <a:t>Lecturer:</a:t>
            </a:r>
            <a:r>
              <a:rPr lang="en-US" altLang="he-IL" sz="4000" b="1">
                <a:solidFill>
                  <a:srgbClr val="D60093"/>
                </a:solidFill>
              </a:rPr>
              <a:t> </a:t>
            </a:r>
            <a:r>
              <a:rPr lang="en-US" altLang="he-IL" b="1">
                <a:solidFill>
                  <a:srgbClr val="FF3300"/>
                </a:solidFill>
              </a:rPr>
              <a:t>Moni Naor</a:t>
            </a:r>
          </a:p>
        </p:txBody>
      </p:sp>
      <p:pic>
        <p:nvPicPr>
          <p:cNvPr id="4100" name="Picture 4" descr="tr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7248"/>
            <a:ext cx="129540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464544" y="4881563"/>
            <a:ext cx="5099050" cy="117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800000"/>
                </a:solidFill>
                <a:latin typeface="+mn-lt"/>
                <a:cs typeface="+mn-cs"/>
              </a:rPr>
              <a:t>Lecture </a:t>
            </a:r>
            <a:r>
              <a:rPr lang="he-IL" altLang="en-US" sz="3600" b="1" dirty="0">
                <a:solidFill>
                  <a:srgbClr val="800000"/>
                </a:solidFill>
                <a:latin typeface="+mn-lt"/>
                <a:cs typeface="+mn-cs"/>
              </a:rPr>
              <a:t>10</a:t>
            </a:r>
            <a:br>
              <a:rPr lang="en-US" altLang="en-US" b="1" dirty="0">
                <a:solidFill>
                  <a:srgbClr val="003399"/>
                </a:solidFill>
                <a:latin typeface="Constantia" panose="02030602050306030303" pitchFamily="18" charset="0"/>
              </a:rPr>
            </a:br>
            <a:endParaRPr lang="en-US" alt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0AFD5-64B0-48CB-A2EA-84125AEB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(</a:t>
            </a:r>
            <a:r>
              <a:rPr lang="en-US" sz="3200" dirty="0" err="1"/>
              <a:t>Lovasz</a:t>
            </a:r>
            <a:r>
              <a:rPr lang="en-US" sz="3200" dirty="0"/>
              <a:t>) Local Lemma: General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1AC54-7784-4480-9AF9-FC0535AD05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,. . . 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random events.  </a:t>
                </a:r>
              </a:p>
              <a:p>
                <a:pPr marL="0" indent="0">
                  <a:buNone/>
                </a:pPr>
                <a:r>
                  <a:rPr lang="en-US" dirty="0"/>
                  <a:t>Let D=(V,E) be a dependency digraph for the events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dirty="0">
                            <a:latin typeface="Cambria Math" panose="02040503050406030204" pitchFamily="18" charset="0"/>
                          </a:rPr>
                          <m:t>,. . . </m:t>
                        </m:r>
                        <m:sSub>
                          <m:sSubPr>
                            <m:ctrlPr>
                              <a:rPr lang="en-US" sz="18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dirty="0" err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1800" dirty="0" err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set of vertices V = {1,2,... ,m}</a:t>
                </a:r>
                <a:endParaRPr lang="en-US" sz="1800" b="0" i="1" u="none" strike="noStrike" baseline="0" dirty="0">
                  <a:latin typeface="Times New Roman" panose="02020603050405020304" pitchFamily="18" charset="0"/>
                </a:endParaRPr>
              </a:p>
              <a:p>
                <a:pPr algn="l"/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the event</a:t>
                </a: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/>
                  <a:t>is mutually independent of all the events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 | (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) ∉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. </a:t>
                </a:r>
              </a:p>
              <a:p>
                <a:pPr marL="0" indent="0" algn="l">
                  <a:buNone/>
                </a:pPr>
                <a:r>
                  <a:rPr lang="en-US" dirty="0"/>
                  <a:t>Suppose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0" i="0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/>
                  <a:t>and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indent="0" algn="l">
                  <a:buNone/>
                </a:pPr>
                <a:r>
                  <a:rPr lang="en-US" sz="1800" b="0" i="1" u="none" strike="noStrike" baseline="0" dirty="0">
                    <a:latin typeface="Times New Roman" panose="02020603050405020304" pitchFamily="18" charset="0"/>
                  </a:rPr>
                  <a:t> </a:t>
                </a:r>
                <a:r>
                  <a:rPr lang="en-US" dirty="0"/>
                  <a:t>Then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] 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i="0" dirty="0">
                    <a:latin typeface="+mj-lt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≥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81AC54-7784-4480-9AF9-FC0535AD05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078" r="-18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32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7EE0-5437-4ABE-AC22-20FD72AC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148829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Example: LLL and the Hat Game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D412-D587-4409-BD0A-4A3B43A8E2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7171" y="934060"/>
                <a:ext cx="8845941" cy="3394472"/>
              </a:xfrm>
            </p:spPr>
            <p:txBody>
              <a:bodyPr/>
              <a:lstStyle/>
              <a:p>
                <a:r>
                  <a:rPr lang="en-US" sz="2800" dirty="0"/>
                  <a:t>Nodes of a </a:t>
                </a:r>
                <a:r>
                  <a:rPr lang="en-US" sz="2800" b="1" dirty="0"/>
                  <a:t>graph G=(V,E)</a:t>
                </a:r>
                <a:r>
                  <a:rPr lang="en-US" sz="2800" dirty="0"/>
                  <a:t> are assigned one of q colors.</a:t>
                </a:r>
              </a:p>
              <a:p>
                <a:pPr lvl="1"/>
                <a:r>
                  <a:rPr lang="en-US" sz="2400" dirty="0"/>
                  <a:t>At each node there is a “person” observing the colors of the neighbors, but </a:t>
                </a:r>
                <a:r>
                  <a:rPr lang="en-US" sz="2400" b="1" dirty="0"/>
                  <a:t>not the color at the node</a:t>
                </a:r>
                <a:r>
                  <a:rPr lang="en-US" sz="2400" dirty="0"/>
                  <a:t> </a:t>
                </a:r>
              </a:p>
              <a:p>
                <a:pPr lvl="2"/>
                <a:r>
                  <a:rPr lang="en-US" sz="2400" dirty="0"/>
                  <a:t>wearing a hat of that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c</a:t>
                </a:r>
                <a:r>
                  <a:rPr lang="en-US" sz="2400" dirty="0">
                    <a:solidFill>
                      <a:srgbClr val="92D050"/>
                    </a:solidFill>
                  </a:rPr>
                  <a:t>o</a:t>
                </a:r>
                <a:r>
                  <a:rPr lang="en-US" sz="2400" dirty="0"/>
                  <a:t>l</a:t>
                </a:r>
                <a:r>
                  <a:rPr lang="en-US" sz="2400" dirty="0">
                    <a:solidFill>
                      <a:schemeClr val="accent1">
                        <a:lumMod val="50000"/>
                      </a:schemeClr>
                    </a:solidFill>
                  </a:rPr>
                  <a:t>o</a:t>
                </a:r>
                <a:r>
                  <a:rPr lang="en-US" sz="2400" dirty="0">
                    <a:solidFill>
                      <a:srgbClr val="FFC000"/>
                    </a:solidFill>
                  </a:rPr>
                  <a:t>r</a:t>
                </a:r>
                <a:r>
                  <a:rPr lang="en-US" sz="2400" dirty="0"/>
                  <a:t>.</a:t>
                </a:r>
              </a:p>
              <a:p>
                <a:r>
                  <a:rPr lang="en-US" sz="2800" dirty="0"/>
                  <a:t>Players should guess the color of their </a:t>
                </a:r>
                <a:r>
                  <a:rPr lang="en-US" sz="2800" b="1" dirty="0"/>
                  <a:t>own hat</a:t>
                </a:r>
              </a:p>
              <a:p>
                <a:r>
                  <a:rPr lang="en-US" sz="2800" dirty="0"/>
                  <a:t>Players win if </a:t>
                </a:r>
                <a:r>
                  <a:rPr lang="en-US" sz="2800" b="1" dirty="0"/>
                  <a:t>at least one player guesses correctly</a:t>
                </a:r>
              </a:p>
              <a:p>
                <a:pPr lvl="1"/>
                <a:r>
                  <a:rPr lang="en-US" sz="2400" dirty="0"/>
                  <a:t>Do they have a </a:t>
                </a:r>
                <a:r>
                  <a:rPr lang="en-US" sz="2400" b="1" dirty="0"/>
                  <a:t>deterministic</a:t>
                </a:r>
                <a:r>
                  <a:rPr lang="en-US" sz="2400" dirty="0"/>
                  <a:t> strategy?</a:t>
                </a:r>
              </a:p>
              <a:p>
                <a:r>
                  <a:rPr lang="en-US" sz="2800" dirty="0"/>
                  <a:t>HG(G): largest q for which there is a winning strategy for graph G</a:t>
                </a:r>
              </a:p>
              <a:p>
                <a:pPr lvl="1"/>
                <a:r>
                  <a:rPr lang="en-US" sz="2400" dirty="0"/>
                  <a:t>For every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a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For every color assignment: at least one node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gets its own color right</a:t>
                </a:r>
                <a:endParaRPr lang="en-I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2D412-D587-4409-BD0A-4A3B43A8E2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7171" y="934060"/>
                <a:ext cx="8845941" cy="3394472"/>
              </a:xfrm>
              <a:blipFill>
                <a:blip r:embed="rId3"/>
                <a:stretch>
                  <a:fillRect l="-1447" t="-1975" b="-64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65E37-46AA-463A-BE08-71F54EC7279F}"/>
                  </a:ext>
                </a:extLst>
              </p:cNvPr>
              <p:cNvSpPr txBox="1"/>
              <p:nvPr/>
            </p:nvSpPr>
            <p:spPr>
              <a:xfrm>
                <a:off x="6260123" y="4744431"/>
                <a:ext cx="2650003" cy="36933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: neighbors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IL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65E37-46AA-463A-BE08-71F54EC72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123" y="4744431"/>
                <a:ext cx="265000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at Guessing Strategies - YouTube">
            <a:extLst>
              <a:ext uri="{FF2B5EF4-FFF2-40B4-BE49-F238E27FC236}">
                <a16:creationId xmlns:a16="http://schemas.microsoft.com/office/drawing/2014/main" id="{F9F2E458-942A-4030-BF3C-19F3A1665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31" y="1948375"/>
            <a:ext cx="1397978" cy="7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519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D87F-B401-4F0C-8FFF-FA1513EA6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105" y="112856"/>
            <a:ext cx="8229600" cy="1143000"/>
          </a:xfrm>
        </p:spPr>
        <p:txBody>
          <a:bodyPr/>
          <a:lstStyle/>
          <a:p>
            <a:pPr rtl="0"/>
            <a:r>
              <a:rPr lang="en-US" sz="4000" dirty="0"/>
              <a:t>…LLL and the Hat Game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AC0E7-DB60-490E-AE07-6F06712039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5711" y="1166018"/>
                <a:ext cx="938913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/>
                  <a:t>Claim</a:t>
                </a:r>
                <a:r>
                  <a:rPr lang="en-US" sz="2800" dirty="0"/>
                  <a:t>: In an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with </a:t>
                </a:r>
                <a:r>
                  <a:rPr lang="en-US" sz="2800" b="1" dirty="0"/>
                  <a:t>maximum</a:t>
                </a:r>
                <a:r>
                  <a:rPr lang="en-US" sz="2800" dirty="0"/>
                  <a:t> degree ∆: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𝐻𝐺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 ≤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/>
                  <a:t>For a graph </a:t>
                </a:r>
                <a:r>
                  <a:rPr lang="en-US" sz="2800" dirty="0">
                    <a:solidFill>
                      <a:srgbClr val="0070C0"/>
                    </a:solidFill>
                  </a:rPr>
                  <a:t>G</a:t>
                </a:r>
                <a:r>
                  <a:rPr lang="en-US" sz="2800" dirty="0"/>
                  <a:t> and strategies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↦ [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Choose colors at random from [q].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be the event that node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guesses correctly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𝑃𝑟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 is </a:t>
                </a:r>
                <a:r>
                  <a:rPr lang="en-US" sz="2800" b="1" dirty="0"/>
                  <a:t>independent</a:t>
                </a:r>
                <a:r>
                  <a:rPr lang="en-US" sz="2800" dirty="0"/>
                  <a:t> of all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1" dirty="0" smtClean="0">
                        <a:latin typeface="Cambria Math" panose="02040503050406030204" pitchFamily="18" charset="0"/>
                      </a:rPr>
                      <m:t>no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⋃ 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}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Probability that </a:t>
                </a:r>
                <a:r>
                  <a:rPr lang="en-US" b="1" dirty="0"/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US" b="1" dirty="0"/>
                  <a:t> occurs simultaneously </a:t>
                </a:r>
                <a:r>
                  <a:rPr lang="en-US" dirty="0"/>
                  <a:t>is larger than 0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2AC0E7-DB60-490E-AE07-6F0671203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711" y="1166018"/>
                <a:ext cx="9389132" cy="4525963"/>
              </a:xfrm>
              <a:blipFill>
                <a:blip r:embed="rId2"/>
                <a:stretch>
                  <a:fillRect l="-1364" t="-1211" b="-1049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9E38A2FC-6099-437D-83F7-485B10A48DE1}"/>
              </a:ext>
            </a:extLst>
          </p:cNvPr>
          <p:cNvSpPr/>
          <p:nvPr/>
        </p:nvSpPr>
        <p:spPr bwMode="auto">
          <a:xfrm>
            <a:off x="6496262" y="4050654"/>
            <a:ext cx="2478926" cy="384930"/>
          </a:xfrm>
          <a:prstGeom prst="wedgeRoundRectCallout">
            <a:avLst>
              <a:gd name="adj1" fmla="val -34367"/>
              <a:gd name="adj2" fmla="val 113189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There are </a:t>
            </a: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∆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of these</a:t>
            </a:r>
            <a:endParaRPr lang="en-IL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Hat Guessing Strategies - YouTube">
            <a:extLst>
              <a:ext uri="{FF2B5EF4-FFF2-40B4-BE49-F238E27FC236}">
                <a16:creationId xmlns:a16="http://schemas.microsoft.com/office/drawing/2014/main" id="{1E69E441-ADB0-4DE8-900D-213B9998D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62" y="-58750"/>
            <a:ext cx="1619870" cy="12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52290E-C31C-44EF-ACA9-3EF38705CF4B}"/>
              </a:ext>
            </a:extLst>
          </p:cNvPr>
          <p:cNvSpPr txBox="1"/>
          <p:nvPr/>
        </p:nvSpPr>
        <p:spPr>
          <a:xfrm>
            <a:off x="8055339" y="5230316"/>
            <a:ext cx="1039943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kern="0" dirty="0" err="1">
                <a:solidFill>
                  <a:srgbClr val="000000"/>
                </a:solidFill>
                <a:latin typeface="Candara"/>
                <a:cs typeface="Arial"/>
              </a:rPr>
              <a:t>pde</a:t>
            </a:r>
            <a:r>
              <a:rPr lang="en-US" sz="2400" kern="0" dirty="0">
                <a:solidFill>
                  <a:srgbClr val="000000"/>
                </a:solidFill>
                <a:latin typeface="Candara"/>
                <a:cs typeface="Arial"/>
              </a:rPr>
              <a:t> &lt;1</a:t>
            </a:r>
            <a:endParaRPr lang="en-IL" sz="135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6A6DD63-8B0B-423D-ADB8-A339289B8141}"/>
              </a:ext>
            </a:extLst>
          </p:cNvPr>
          <p:cNvSpPr/>
          <p:nvPr/>
        </p:nvSpPr>
        <p:spPr bwMode="auto">
          <a:xfrm>
            <a:off x="932489" y="3919562"/>
            <a:ext cx="2478926" cy="647114"/>
          </a:xfrm>
          <a:prstGeom prst="wedgeRoundRectCallout">
            <a:avLst>
              <a:gd name="adj1" fmla="val 51888"/>
              <a:gd name="adj2" fmla="val 71196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cs typeface="Arial" charset="0"/>
              </a:rPr>
              <a:t>Why not distance 2?</a:t>
            </a:r>
            <a:endParaRPr kumimoji="0" lang="en-I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Proof of The Local Lemma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643" y="2772063"/>
                <a:ext cx="8827477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Induction Hypothesis</a:t>
                </a:r>
                <a:r>
                  <a:rPr lang="en-US" dirty="0"/>
                  <a:t>: Let </a:t>
                </a:r>
                <a:r>
                  <a:rPr lang="en-US" i="1" dirty="0"/>
                  <a:t>S </a:t>
                </a:r>
                <a:r>
                  <a:rPr lang="en-US" dirty="0"/>
                  <a:t>⊂ {1</a:t>
                </a:r>
                <a:r>
                  <a:rPr lang="en-US" i="1" dirty="0"/>
                  <a:t>, . . . , m</a:t>
                </a:r>
                <a:r>
                  <a:rPr lang="en-US" dirty="0"/>
                  <a:t>}. By induction on </a:t>
                </a:r>
                <a:r>
                  <a:rPr lang="en-US" i="1" dirty="0"/>
                  <a:t>s </a:t>
                </a:r>
                <a:r>
                  <a:rPr lang="en-US" dirty="0"/>
                  <a:t>= 0</a:t>
                </a:r>
                <a:r>
                  <a:rPr lang="en-US" i="1" dirty="0"/>
                  <a:t>, . . . , m </a:t>
                </a:r>
                <a:r>
                  <a:rPr lang="en-US" dirty="0"/>
                  <a:t>− 1.  If |</a:t>
                </a:r>
                <a:r>
                  <a:rPr lang="en-US" i="1" dirty="0"/>
                  <a:t>S</a:t>
                </a:r>
                <a:r>
                  <a:rPr lang="en-US" dirty="0"/>
                  <a:t>| ≤ </a:t>
                </a:r>
                <a:r>
                  <a:rPr lang="en-US" i="1" dirty="0"/>
                  <a:t>s</a:t>
                </a:r>
                <a:r>
                  <a:rPr lang="en-US" dirty="0"/>
                  <a:t>, then for all </a:t>
                </a:r>
                <a:r>
                  <a:rPr lang="en-US" i="1" dirty="0"/>
                  <a:t>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S </a:t>
                </a: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For s=0: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For s&gt;0, </a:t>
                </a:r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 &gt;0</a:t>
                </a:r>
              </a:p>
              <a:p>
                <a:pPr marL="4286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28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≥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643" y="2772063"/>
                <a:ext cx="8827477" cy="3394472"/>
              </a:xfrm>
              <a:blipFill>
                <a:blip r:embed="rId2"/>
                <a:stretch>
                  <a:fillRect l="-1105" t="-1795" r="-110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pd</a:t>
                </a:r>
                <a:r>
                  <a:rPr lang="en-US" sz="1600" dirty="0">
                    <a:solidFill>
                      <a:srgbClr val="CC3300"/>
                    </a:solidFill>
                    <a:latin typeface="Candara"/>
                    <a:cs typeface="Arial"/>
                  </a:rPr>
                  <a:t>4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7240BF-5903-461B-AD84-30BF4BB466BF}"/>
              </a:ext>
            </a:extLst>
          </p:cNvPr>
          <p:cNvSpPr/>
          <p:nvPr/>
        </p:nvSpPr>
        <p:spPr bwMode="auto">
          <a:xfrm>
            <a:off x="4834747" y="5943599"/>
            <a:ext cx="2986889" cy="499403"/>
          </a:xfrm>
          <a:prstGeom prst="wedgeRoundRectCallout">
            <a:avLst>
              <a:gd name="adj1" fmla="val -194005"/>
              <a:gd name="adj2" fmla="val -55580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By induction hypothesis</a:t>
            </a:r>
            <a:endParaRPr lang="en-IL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Proof of The Local Lemma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8261" y="2607150"/>
                <a:ext cx="8827477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Induction Hypothesis</a:t>
                </a:r>
                <a:r>
                  <a:rPr lang="en-US" dirty="0"/>
                  <a:t>: Let </a:t>
                </a:r>
                <a:r>
                  <a:rPr lang="en-US" i="1" dirty="0"/>
                  <a:t>S </a:t>
                </a:r>
                <a:r>
                  <a:rPr lang="en-US" dirty="0"/>
                  <a:t>⊂ {1</a:t>
                </a:r>
                <a:r>
                  <a:rPr lang="en-US" i="1" dirty="0"/>
                  <a:t>, . . . , m</a:t>
                </a:r>
                <a:r>
                  <a:rPr lang="en-US" dirty="0"/>
                  <a:t>}. By induction on </a:t>
                </a:r>
                <a:r>
                  <a:rPr lang="en-US" i="1" dirty="0"/>
                  <a:t>s </a:t>
                </a:r>
                <a:r>
                  <a:rPr lang="en-US" dirty="0"/>
                  <a:t>= 0</a:t>
                </a:r>
                <a:r>
                  <a:rPr lang="en-US" i="1" dirty="0"/>
                  <a:t>, . . . , m </a:t>
                </a:r>
                <a:r>
                  <a:rPr lang="en-US" dirty="0"/>
                  <a:t>− 1.  If |</a:t>
                </a:r>
                <a:r>
                  <a:rPr lang="en-US" i="1" dirty="0"/>
                  <a:t>S</a:t>
                </a:r>
                <a:r>
                  <a:rPr lang="en-US" dirty="0"/>
                  <a:t>| ≤ </a:t>
                </a:r>
                <a:r>
                  <a:rPr lang="en-US" i="1" dirty="0"/>
                  <a:t>s</a:t>
                </a:r>
                <a:r>
                  <a:rPr lang="en-US" dirty="0"/>
                  <a:t>, then for all </a:t>
                </a:r>
                <a:r>
                  <a:rPr lang="en-US" i="1" dirty="0"/>
                  <a:t>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S </a:t>
                </a:r>
                <a:r>
                  <a:rPr lang="en-US" dirty="0"/>
                  <a:t>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For s&gt;0, </a:t>
                </a:r>
                <a:r>
                  <a:rPr lang="en-US" b="1" dirty="0"/>
                  <a:t>Claim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] &gt; 0</a:t>
                </a:r>
              </a:p>
              <a:p>
                <a:pPr marL="42863" indent="0">
                  <a:buNone/>
                </a:pPr>
                <a:r>
                  <a:rPr lang="en-US" dirty="0"/>
                  <a:t>----------------------------------------------------------------------------------------------</a:t>
                </a:r>
              </a:p>
              <a:p>
                <a:pPr marL="42863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∪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=S we are done: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err="1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 dirty="0" err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Otherwise, we know that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/>
                  <a:t>d</a:t>
                </a:r>
              </a:p>
              <a:p>
                <a:pPr marL="42863" indent="0">
                  <a:buNone/>
                </a:pPr>
                <a:r>
                  <a:rPr lang="en-US" dirty="0"/>
                  <a:t>Notation: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261" y="2607150"/>
                <a:ext cx="8827477" cy="3394472"/>
              </a:xfrm>
              <a:blipFill>
                <a:blip r:embed="rId2"/>
                <a:stretch>
                  <a:fillRect l="-1105" t="-1795" r="-1105" b="-1974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pd</a:t>
                </a:r>
                <a:r>
                  <a:rPr lang="en-US" sz="1600" dirty="0">
                    <a:solidFill>
                      <a:srgbClr val="CC3300"/>
                    </a:solidFill>
                    <a:latin typeface="Candara"/>
                    <a:cs typeface="Arial"/>
                  </a:rPr>
                  <a:t>4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EED718D-F5C2-45AC-A3CD-56FD0EC20E44}"/>
              </a:ext>
            </a:extLst>
          </p:cNvPr>
          <p:cNvSpPr/>
          <p:nvPr/>
        </p:nvSpPr>
        <p:spPr bwMode="auto">
          <a:xfrm>
            <a:off x="6520374" y="5943600"/>
            <a:ext cx="2222695" cy="485336"/>
          </a:xfrm>
          <a:prstGeom prst="wedgeRoundRectCallout">
            <a:avLst>
              <a:gd name="adj1" fmla="val -108743"/>
              <a:gd name="adj2" fmla="val -12300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From independence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8569F11-C408-4E76-8BFA-56A27686CE62}"/>
              </a:ext>
            </a:extLst>
          </p:cNvPr>
          <p:cNvSpPr/>
          <p:nvPr/>
        </p:nvSpPr>
        <p:spPr bwMode="auto">
          <a:xfrm>
            <a:off x="6949440" y="4754088"/>
            <a:ext cx="1793630" cy="485336"/>
          </a:xfrm>
          <a:prstGeom prst="wedgeRoundRectCallout">
            <a:avLst>
              <a:gd name="adj1" fmla="val -64037"/>
              <a:gd name="adj2" fmla="val 163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The event added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F7F-0D6A-4685-9CD4-34062288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Proof of The Local Lemma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18848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Pr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func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dirty="0"/>
                  <a:t>Pr[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] = </a:t>
                </a:r>
                <a:r>
                  <a:rPr lang="en-US" dirty="0" err="1"/>
                  <a:t>Pr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]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p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|S_2| &lt; |S|=s can apply induction hypothesis to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]= 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/>
                      <m:e>
                        <m:eqArr>
                          <m:eqArrPr>
                            <m:ctrlPr>
                              <a:rPr lang="en-US" b="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begChr m:val="[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]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𝑃𝑟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∩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acc>
                                      <m:accPr>
                                        <m:chr m:val="̅"/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  <m:t>𝑨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dirty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∩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i="1" dirty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b="1" i="1" dirty="0">
                                                    <a:latin typeface="Cambria Math" panose="02040503050406030204" pitchFamily="18" charset="0"/>
                                                  </a:rPr>
                                                  <m:t>𝑨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                         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𝑝𝑑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nary>
                          </m:e>
                        </m:eqArr>
                      </m:e>
                    </m:func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18848"/>
                <a:ext cx="8229600" cy="4525963"/>
              </a:xfrm>
              <a:blipFill>
                <a:blip r:embed="rId2"/>
                <a:stretch>
                  <a:fillRect l="-1185" b="-166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11D44-5D09-4574-8B94-0AF521479FC2}"/>
                  </a:ext>
                </a:extLst>
              </p:cNvPr>
              <p:cNvSpPr txBox="1"/>
              <p:nvPr/>
            </p:nvSpPr>
            <p:spPr>
              <a:xfrm>
                <a:off x="6759526" y="1160585"/>
                <a:ext cx="2335237" cy="151297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∪ 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∩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Want to prove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dirty="0" smtClean="0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211D44-5D09-4574-8B94-0AF521479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526" y="1160585"/>
                <a:ext cx="2335237" cy="1512978"/>
              </a:xfrm>
              <a:prstGeom prst="rect">
                <a:avLst/>
              </a:prstGeom>
              <a:blipFill>
                <a:blip r:embed="rId3"/>
                <a:stretch>
                  <a:fillRect l="-23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5B9D8B2-4141-4552-87A8-11AEAD42D962}"/>
              </a:ext>
            </a:extLst>
          </p:cNvPr>
          <p:cNvSpPr/>
          <p:nvPr/>
        </p:nvSpPr>
        <p:spPr bwMode="auto">
          <a:xfrm>
            <a:off x="457199" y="917917"/>
            <a:ext cx="1561513" cy="400931"/>
          </a:xfrm>
          <a:prstGeom prst="wedgeRoundRectCallout">
            <a:avLst>
              <a:gd name="adj1" fmla="val 152434"/>
              <a:gd name="adj2" fmla="val 6105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manipulation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31D6383-38DE-4B40-A265-2357C2B528A8}"/>
                  </a:ext>
                </a:extLst>
              </p:cNvPr>
              <p:cNvSpPr/>
              <p:nvPr/>
            </p:nvSpPr>
            <p:spPr bwMode="auto">
              <a:xfrm>
                <a:off x="837029" y="2162592"/>
                <a:ext cx="2494668" cy="400931"/>
              </a:xfrm>
              <a:prstGeom prst="wedgeRoundRectCallout">
                <a:avLst>
                  <a:gd name="adj1" fmla="val 114088"/>
                  <a:gd name="adj2" fmla="val 71576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Independence</a:t>
                </a:r>
                <a:r>
                  <a:rPr kumimoji="0" lang="en-US" sz="18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𝑆</m:t>
                        </m:r>
                      </m:e>
                      <m:sub>
                        <m:r>
                          <a:rPr kumimoji="0" lang="en-US" sz="1800" b="0" i="1" u="none" strike="noStrike" cap="none" normalizeH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cs typeface="Arial" charset="0"/>
                  </a:rPr>
                  <a:t>  </a:t>
                </a:r>
                <a:endParaRPr kumimoji="0" lang="en-IL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C31D6383-38DE-4B40-A265-2357C2B52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029" y="2162592"/>
                <a:ext cx="2494668" cy="400931"/>
              </a:xfrm>
              <a:prstGeom prst="wedgeRoundRectCallout">
                <a:avLst>
                  <a:gd name="adj1" fmla="val 114088"/>
                  <a:gd name="adj2" fmla="val 71576"/>
                  <a:gd name="adj3" fmla="val 16667"/>
                </a:avLst>
              </a:prstGeom>
              <a:blipFill>
                <a:blip r:embed="rId4"/>
                <a:stretch>
                  <a:fillRect t="-2410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CEFFE1-5EE2-4237-AD2B-C5F36841FD94}"/>
              </a:ext>
            </a:extLst>
          </p:cNvPr>
          <p:cNvSpPr/>
          <p:nvPr/>
        </p:nvSpPr>
        <p:spPr bwMode="auto">
          <a:xfrm>
            <a:off x="271977" y="6106235"/>
            <a:ext cx="2494668" cy="400931"/>
          </a:xfrm>
          <a:prstGeom prst="wedgeRoundRectCallout">
            <a:avLst>
              <a:gd name="adj1" fmla="val 106757"/>
              <a:gd name="adj2" fmla="val -3544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Induction hypothesis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036B89-D4A7-46D5-8496-04BA8FAB13DF}"/>
                  </a:ext>
                </a:extLst>
              </p:cNvPr>
              <p:cNvSpPr txBox="1"/>
              <p:nvPr/>
            </p:nvSpPr>
            <p:spPr>
              <a:xfrm>
                <a:off x="5683347" y="1421473"/>
                <a:ext cx="851095" cy="67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IL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036B89-D4A7-46D5-8496-04BA8FAB1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347" y="1421473"/>
                <a:ext cx="851095" cy="671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5F7F-0D6A-4685-9CD4-34062288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…Proof of The Local Lemma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49440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Want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𝑃𝑟𝑜𝑏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[∩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] </m:t>
                        </m:r>
                      </m:sub>
                    </m:sSub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]&gt;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[∩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  <m:sub/>
                              </m:sSub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|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∩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dirty="0"/>
                        <m:t> </m:t>
                      </m:r>
                      <m:acc>
                        <m:accPr>
                          <m:chr m:val="̅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b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≥  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B3807C-DBCD-4867-92E2-99C210A40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49440"/>
                <a:ext cx="8229600" cy="4525963"/>
              </a:xfrm>
              <a:blipFill>
                <a:blip r:embed="rId2"/>
                <a:stretch>
                  <a:fillRect l="-1111" t="-67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970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CD8-716B-4A48-9E3B-65C51ADC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dirty="0"/>
              <a:t>On Making the Local Lemma </a:t>
            </a:r>
            <a:r>
              <a:rPr lang="en-US" sz="3600" i="1" dirty="0"/>
              <a:t>Constructive</a:t>
            </a:r>
            <a:endParaRPr lang="en-IL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E1505-1F63-4A59-8E23-669923D1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52" y="1573035"/>
            <a:ext cx="8229600" cy="3718626"/>
          </a:xfrm>
        </p:spPr>
        <p:txBody>
          <a:bodyPr/>
          <a:lstStyle/>
          <a:p>
            <a:r>
              <a:rPr lang="en-US" dirty="0"/>
              <a:t>The proof does not give an algorithm to find the point in space that makes all the bad events disappear.</a:t>
            </a:r>
          </a:p>
          <a:p>
            <a:pPr marL="0" indent="0">
              <a:buNone/>
            </a:pPr>
            <a:r>
              <a:rPr lang="en-US" dirty="0"/>
              <a:t>Approach for finding them: </a:t>
            </a:r>
          </a:p>
          <a:p>
            <a:pPr lvl="1"/>
            <a:r>
              <a:rPr lang="en-US" dirty="0"/>
              <a:t>Partition instance problem into smaller ones</a:t>
            </a:r>
          </a:p>
          <a:p>
            <a:pPr lvl="2"/>
            <a:r>
              <a:rPr lang="en-US" dirty="0"/>
              <a:t>Logarithmic in size</a:t>
            </a:r>
          </a:p>
          <a:p>
            <a:pPr lvl="2"/>
            <a:r>
              <a:rPr lang="en-US" dirty="0"/>
              <a:t>By partial assignment.</a:t>
            </a:r>
          </a:p>
          <a:p>
            <a:pPr lvl="1"/>
            <a:r>
              <a:rPr lang="en-US" dirty="0"/>
              <a:t>Then do an exhaustive search on each part</a:t>
            </a:r>
            <a:endParaRPr lang="en-IL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E927EE6-5B75-4C1C-9172-1CB12E3D0E63}"/>
              </a:ext>
            </a:extLst>
          </p:cNvPr>
          <p:cNvSpPr/>
          <p:nvPr/>
        </p:nvSpPr>
        <p:spPr bwMode="auto">
          <a:xfrm>
            <a:off x="6596689" y="3965536"/>
            <a:ext cx="2198624" cy="384930"/>
          </a:xfrm>
          <a:prstGeom prst="wedgeRoundRectCallout">
            <a:avLst>
              <a:gd name="adj1" fmla="val -86690"/>
              <a:gd name="adj2" fmla="val -3191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We know it exists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74675C-2C0D-464D-9BCE-D569C491314A}"/>
              </a:ext>
            </a:extLst>
          </p:cNvPr>
          <p:cNvSpPr/>
          <p:nvPr/>
        </p:nvSpPr>
        <p:spPr bwMode="auto">
          <a:xfrm>
            <a:off x="3670921" y="3250155"/>
            <a:ext cx="5473079" cy="526083"/>
          </a:xfrm>
          <a:prstGeom prst="wedgeRoundRectCallout">
            <a:avLst>
              <a:gd name="adj1" fmla="val -57498"/>
              <a:gd name="adj2" fmla="val 4248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Each variable is either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or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undefined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If clause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not satisfied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make sure enough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free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 variables</a:t>
            </a:r>
            <a:r>
              <a:rPr lang="en-US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IL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81772F-EC68-48B0-8415-E54CED07D0A4}"/>
              </a:ext>
            </a:extLst>
          </p:cNvPr>
          <p:cNvSpPr/>
          <p:nvPr/>
        </p:nvSpPr>
        <p:spPr>
          <a:xfrm>
            <a:off x="2852208" y="4766328"/>
            <a:ext cx="161321" cy="74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256521-EC76-4C5D-9AD8-BA7B1AB5C585}"/>
              </a:ext>
            </a:extLst>
          </p:cNvPr>
          <p:cNvSpPr/>
          <p:nvPr/>
        </p:nvSpPr>
        <p:spPr>
          <a:xfrm>
            <a:off x="1365624" y="482164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8185F1-743F-4278-9333-67BB4DC1C0AF}"/>
              </a:ext>
            </a:extLst>
          </p:cNvPr>
          <p:cNvSpPr/>
          <p:nvPr/>
        </p:nvSpPr>
        <p:spPr>
          <a:xfrm>
            <a:off x="1929838" y="482164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036EE8-E20E-4BE4-BD41-729EA799744B}"/>
              </a:ext>
            </a:extLst>
          </p:cNvPr>
          <p:cNvSpPr/>
          <p:nvPr/>
        </p:nvSpPr>
        <p:spPr>
          <a:xfrm>
            <a:off x="1688032" y="496420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4F7A95-B724-4120-A2A4-89865B55D7D3}"/>
              </a:ext>
            </a:extLst>
          </p:cNvPr>
          <p:cNvSpPr/>
          <p:nvPr/>
        </p:nvSpPr>
        <p:spPr>
          <a:xfrm>
            <a:off x="1123817" y="578392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A1FBD4-F4A7-42A6-9D27-D814DD865F7E}"/>
              </a:ext>
            </a:extLst>
          </p:cNvPr>
          <p:cNvSpPr/>
          <p:nvPr/>
        </p:nvSpPr>
        <p:spPr>
          <a:xfrm>
            <a:off x="1365624" y="564136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E2909B-5D42-47E6-967F-FDC2A393D577}"/>
              </a:ext>
            </a:extLst>
          </p:cNvPr>
          <p:cNvSpPr/>
          <p:nvPr/>
        </p:nvSpPr>
        <p:spPr>
          <a:xfrm>
            <a:off x="1768634" y="560572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E6F327E-E9FF-4E1C-B393-A1C7B9618CC9}"/>
              </a:ext>
            </a:extLst>
          </p:cNvPr>
          <p:cNvSpPr/>
          <p:nvPr/>
        </p:nvSpPr>
        <p:spPr>
          <a:xfrm>
            <a:off x="3622483" y="503548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26EEF0-4881-47C4-AAA9-1395135BD3F3}"/>
              </a:ext>
            </a:extLst>
          </p:cNvPr>
          <p:cNvSpPr/>
          <p:nvPr/>
        </p:nvSpPr>
        <p:spPr>
          <a:xfrm>
            <a:off x="3461279" y="475036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2F231B-3007-497B-8294-77FD715AA22C}"/>
              </a:ext>
            </a:extLst>
          </p:cNvPr>
          <p:cNvSpPr/>
          <p:nvPr/>
        </p:nvSpPr>
        <p:spPr>
          <a:xfrm>
            <a:off x="2897065" y="496420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92B9D4-CEF4-4A50-81E4-1ED861BCEF52}"/>
              </a:ext>
            </a:extLst>
          </p:cNvPr>
          <p:cNvSpPr/>
          <p:nvPr/>
        </p:nvSpPr>
        <p:spPr>
          <a:xfrm>
            <a:off x="3300075" y="578392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B46C60-A27A-47B4-9E17-6A907679377A}"/>
              </a:ext>
            </a:extLst>
          </p:cNvPr>
          <p:cNvSpPr/>
          <p:nvPr/>
        </p:nvSpPr>
        <p:spPr>
          <a:xfrm>
            <a:off x="3864290" y="574828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5C0B0B-CEEA-44AD-B5A3-E8B92D5336C9}"/>
              </a:ext>
            </a:extLst>
          </p:cNvPr>
          <p:cNvSpPr/>
          <p:nvPr/>
        </p:nvSpPr>
        <p:spPr>
          <a:xfrm>
            <a:off x="3622483" y="560572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7548158-A828-4571-99C0-251E6FD119B8}"/>
              </a:ext>
            </a:extLst>
          </p:cNvPr>
          <p:cNvSpPr/>
          <p:nvPr/>
        </p:nvSpPr>
        <p:spPr>
          <a:xfrm>
            <a:off x="1688032" y="539188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955A458-8975-44B3-8150-D3AFF0A06C8A}"/>
              </a:ext>
            </a:extLst>
          </p:cNvPr>
          <p:cNvSpPr/>
          <p:nvPr/>
        </p:nvSpPr>
        <p:spPr>
          <a:xfrm>
            <a:off x="2171645" y="514240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69FDC5-486B-42A9-AB08-CF7FD59F815D}"/>
              </a:ext>
            </a:extLst>
          </p:cNvPr>
          <p:cNvSpPr/>
          <p:nvPr/>
        </p:nvSpPr>
        <p:spPr>
          <a:xfrm>
            <a:off x="962613" y="521368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5393E-079F-442F-8F07-DEBAF68CEE5C}"/>
              </a:ext>
            </a:extLst>
          </p:cNvPr>
          <p:cNvSpPr/>
          <p:nvPr/>
        </p:nvSpPr>
        <p:spPr>
          <a:xfrm>
            <a:off x="2816462" y="542752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588D35-FE2F-4C10-B4D1-9A8CA5015B2C}"/>
              </a:ext>
            </a:extLst>
          </p:cNvPr>
          <p:cNvSpPr/>
          <p:nvPr/>
        </p:nvSpPr>
        <p:spPr>
          <a:xfrm>
            <a:off x="4025494" y="524932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539CE0-4020-46CA-B639-C08CF2203A41}"/>
              </a:ext>
            </a:extLst>
          </p:cNvPr>
          <p:cNvSpPr/>
          <p:nvPr/>
        </p:nvSpPr>
        <p:spPr>
          <a:xfrm>
            <a:off x="2574656" y="571264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A8DE52-058D-4EDE-A25E-DB5F6D8F34F2}"/>
              </a:ext>
            </a:extLst>
          </p:cNvPr>
          <p:cNvSpPr/>
          <p:nvPr/>
        </p:nvSpPr>
        <p:spPr>
          <a:xfrm>
            <a:off x="2574656" y="478600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F3A152-C237-4006-873B-C6E43EC1157B}"/>
              </a:ext>
            </a:extLst>
          </p:cNvPr>
          <p:cNvGrpSpPr/>
          <p:nvPr/>
        </p:nvGrpSpPr>
        <p:grpSpPr>
          <a:xfrm>
            <a:off x="1043215" y="4857287"/>
            <a:ext cx="3062882" cy="962277"/>
            <a:chOff x="4267200" y="914400"/>
            <a:chExt cx="2895600" cy="205740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92DA0A3-2577-4965-AE2A-8D64D199A93B}"/>
                </a:ext>
              </a:extLst>
            </p:cNvPr>
            <p:cNvCxnSpPr>
              <a:cxnSpLocks/>
              <a:stCxn id="22" idx="4"/>
              <a:endCxn id="11" idx="1"/>
            </p:cNvCxnSpPr>
            <p:nvPr/>
          </p:nvCxnSpPr>
          <p:spPr>
            <a:xfrm>
              <a:off x="4267200" y="1828800"/>
              <a:ext cx="98518" cy="1089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DCCF64E-E06C-471B-AEB7-CEF9768D23E0}"/>
                </a:ext>
              </a:extLst>
            </p:cNvPr>
            <p:cNvCxnSpPr>
              <a:cxnSpLocks/>
              <a:stCxn id="20" idx="2"/>
              <a:endCxn id="22" idx="6"/>
            </p:cNvCxnSpPr>
            <p:nvPr/>
          </p:nvCxnSpPr>
          <p:spPr>
            <a:xfrm flipH="1" flipV="1">
              <a:off x="4343400" y="1752600"/>
              <a:ext cx="533400" cy="381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046DF7-7114-4608-AF97-16099E6F8897}"/>
                </a:ext>
              </a:extLst>
            </p:cNvPr>
            <p:cNvCxnSpPr>
              <a:stCxn id="10" idx="4"/>
              <a:endCxn id="20" idx="0"/>
            </p:cNvCxnSpPr>
            <p:nvPr/>
          </p:nvCxnSpPr>
          <p:spPr>
            <a:xfrm>
              <a:off x="4953000" y="1295400"/>
              <a:ext cx="0" cy="76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1745E8-D42E-44C8-BC23-67F08F755EB8}"/>
                </a:ext>
              </a:extLst>
            </p:cNvPr>
            <p:cNvCxnSpPr>
              <a:stCxn id="10" idx="5"/>
              <a:endCxn id="21" idx="1"/>
            </p:cNvCxnSpPr>
            <p:nvPr/>
          </p:nvCxnSpPr>
          <p:spPr>
            <a:xfrm>
              <a:off x="5006882" y="1273082"/>
              <a:ext cx="3494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4A68A41-E6C6-4EC0-BAED-603344CAC2D6}"/>
                </a:ext>
              </a:extLst>
            </p:cNvPr>
            <p:cNvCxnSpPr>
              <a:stCxn id="20" idx="4"/>
              <a:endCxn id="13" idx="0"/>
            </p:cNvCxnSpPr>
            <p:nvPr/>
          </p:nvCxnSpPr>
          <p:spPr>
            <a:xfrm>
              <a:off x="4953000" y="2209800"/>
              <a:ext cx="76200" cy="304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C27E424-652B-4785-A271-BE0D06F12105}"/>
                </a:ext>
              </a:extLst>
            </p:cNvPr>
            <p:cNvCxnSpPr>
              <a:stCxn id="21" idx="6"/>
              <a:endCxn id="16" idx="3"/>
            </p:cNvCxnSpPr>
            <p:nvPr/>
          </p:nvCxnSpPr>
          <p:spPr>
            <a:xfrm flipV="1">
              <a:off x="5486400" y="1273082"/>
              <a:ext cx="555718" cy="32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178226D-5B27-43F0-A2C9-2920831DA7E5}"/>
                </a:ext>
              </a:extLst>
            </p:cNvPr>
            <p:cNvCxnSpPr>
              <a:stCxn id="21" idx="5"/>
              <a:endCxn id="23" idx="1"/>
            </p:cNvCxnSpPr>
            <p:nvPr/>
          </p:nvCxnSpPr>
          <p:spPr>
            <a:xfrm>
              <a:off x="5464082" y="1654082"/>
              <a:ext cx="501836" cy="5018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BBBF9A1-7A2F-4685-9FAC-B6A4F9D007BE}"/>
                </a:ext>
              </a:extLst>
            </p:cNvPr>
            <p:cNvCxnSpPr>
              <a:stCxn id="23" idx="4"/>
              <a:endCxn id="25" idx="7"/>
            </p:cNvCxnSpPr>
            <p:nvPr/>
          </p:nvCxnSpPr>
          <p:spPr>
            <a:xfrm flipH="1">
              <a:off x="5845082" y="2286000"/>
              <a:ext cx="174718" cy="479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4C556C8-87B5-4ED5-8E17-4FB4583CB756}"/>
                </a:ext>
              </a:extLst>
            </p:cNvPr>
            <p:cNvCxnSpPr>
              <a:stCxn id="24" idx="3"/>
              <a:endCxn id="23" idx="7"/>
            </p:cNvCxnSpPr>
            <p:nvPr/>
          </p:nvCxnSpPr>
          <p:spPr>
            <a:xfrm flipH="1">
              <a:off x="6073682" y="1882682"/>
              <a:ext cx="10352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47CDA38-A393-424A-9803-E46433CE5804}"/>
                </a:ext>
              </a:extLst>
            </p:cNvPr>
            <p:cNvCxnSpPr>
              <a:stCxn id="19" idx="1"/>
              <a:endCxn id="23" idx="5"/>
            </p:cNvCxnSpPr>
            <p:nvPr/>
          </p:nvCxnSpPr>
          <p:spPr>
            <a:xfrm flipH="1" flipV="1">
              <a:off x="6073682" y="2263682"/>
              <a:ext cx="6542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78FE4CA-EFAF-45F0-9AA0-7E39A014C041}"/>
                </a:ext>
              </a:extLst>
            </p:cNvPr>
            <p:cNvCxnSpPr>
              <a:stCxn id="24" idx="4"/>
              <a:endCxn id="18" idx="0"/>
            </p:cNvCxnSpPr>
            <p:nvPr/>
          </p:nvCxnSpPr>
          <p:spPr>
            <a:xfrm flipH="1">
              <a:off x="7010400" y="1905000"/>
              <a:ext cx="152400" cy="914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F338C62-74AD-490A-89F0-75E9D1E0EA25}"/>
                </a:ext>
              </a:extLst>
            </p:cNvPr>
            <p:cNvCxnSpPr>
              <a:stCxn id="17" idx="2"/>
              <a:endCxn id="25" idx="5"/>
            </p:cNvCxnSpPr>
            <p:nvPr/>
          </p:nvCxnSpPr>
          <p:spPr>
            <a:xfrm flipH="1" flipV="1">
              <a:off x="5845082" y="2873282"/>
              <a:ext cx="555718" cy="985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E770DC0-CDD7-461A-BCBA-7DC064325BCC}"/>
                </a:ext>
              </a:extLst>
            </p:cNvPr>
            <p:cNvCxnSpPr>
              <a:stCxn id="26" idx="4"/>
              <a:endCxn id="21" idx="7"/>
            </p:cNvCxnSpPr>
            <p:nvPr/>
          </p:nvCxnSpPr>
          <p:spPr>
            <a:xfrm flipH="1">
              <a:off x="5464082" y="914400"/>
              <a:ext cx="327118" cy="6319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CC5EC2-EFA4-4083-A6C9-DE30790D5E98}"/>
                </a:ext>
              </a:extLst>
            </p:cNvPr>
            <p:cNvCxnSpPr>
              <a:stCxn id="23" idx="2"/>
              <a:endCxn id="20" idx="6"/>
            </p:cNvCxnSpPr>
            <p:nvPr/>
          </p:nvCxnSpPr>
          <p:spPr>
            <a:xfrm flipH="1" flipV="1">
              <a:off x="5029200" y="2133600"/>
              <a:ext cx="914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01FFB47-C6E2-4720-B1EC-18D5F168E20B}"/>
                </a:ext>
              </a:extLst>
            </p:cNvPr>
            <p:cNvCxnSpPr>
              <a:stCxn id="23" idx="0"/>
              <a:endCxn id="16" idx="4"/>
            </p:cNvCxnSpPr>
            <p:nvPr/>
          </p:nvCxnSpPr>
          <p:spPr>
            <a:xfrm flipV="1">
              <a:off x="6019800" y="1295400"/>
              <a:ext cx="76200" cy="838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19F2B1-F1CA-4B84-A2B0-324288A0D64E}"/>
              </a:ext>
            </a:extLst>
          </p:cNvPr>
          <p:cNvGrpSpPr/>
          <p:nvPr/>
        </p:nvGrpSpPr>
        <p:grpSpPr>
          <a:xfrm>
            <a:off x="1261414" y="4821646"/>
            <a:ext cx="2626484" cy="972716"/>
            <a:chOff x="4473482" y="838200"/>
            <a:chExt cx="2483036" cy="207971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6BBCBC8-9B27-41E4-94D6-4E21AD79AEA2}"/>
                </a:ext>
              </a:extLst>
            </p:cNvPr>
            <p:cNvCxnSpPr>
              <a:stCxn id="8" idx="5"/>
              <a:endCxn id="10" idx="1"/>
            </p:cNvCxnSpPr>
            <p:nvPr/>
          </p:nvCxnSpPr>
          <p:spPr>
            <a:xfrm>
              <a:off x="4702082" y="968282"/>
              <a:ext cx="1970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D0F29BD-62D7-49BB-AC0A-CFC4BC1D44D3}"/>
                </a:ext>
              </a:extLst>
            </p:cNvPr>
            <p:cNvCxnSpPr>
              <a:stCxn id="10" idx="0"/>
              <a:endCxn id="9" idx="3"/>
            </p:cNvCxnSpPr>
            <p:nvPr/>
          </p:nvCxnSpPr>
          <p:spPr>
            <a:xfrm flipV="1">
              <a:off x="4953000" y="968282"/>
              <a:ext cx="174718" cy="174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65727C0-342C-4475-BF3A-CF4E00AE678E}"/>
                </a:ext>
              </a:extLst>
            </p:cNvPr>
            <p:cNvCxnSpPr>
              <a:stCxn id="16" idx="6"/>
              <a:endCxn id="14" idx="2"/>
            </p:cNvCxnSpPr>
            <p:nvPr/>
          </p:nvCxnSpPr>
          <p:spPr>
            <a:xfrm>
              <a:off x="6172200" y="1219200"/>
              <a:ext cx="5334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929A541-EC6C-4683-B6AB-34E28B19E1AB}"/>
                </a:ext>
              </a:extLst>
            </p:cNvPr>
            <p:cNvCxnSpPr>
              <a:stCxn id="15" idx="4"/>
              <a:endCxn id="14" idx="0"/>
            </p:cNvCxnSpPr>
            <p:nvPr/>
          </p:nvCxnSpPr>
          <p:spPr>
            <a:xfrm>
              <a:off x="6629400" y="838200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FAC095F-FA79-4E31-B259-B1B92AC0E0C1}"/>
                </a:ext>
              </a:extLst>
            </p:cNvPr>
            <p:cNvCxnSpPr>
              <a:stCxn id="19" idx="3"/>
              <a:endCxn id="17" idx="7"/>
            </p:cNvCxnSpPr>
            <p:nvPr/>
          </p:nvCxnSpPr>
          <p:spPr>
            <a:xfrm flipH="1">
              <a:off x="6530882" y="2644682"/>
              <a:ext cx="197036" cy="273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B3F54A-6496-4539-A6EE-4F52B7BEB067}"/>
                </a:ext>
              </a:extLst>
            </p:cNvPr>
            <p:cNvCxnSpPr>
              <a:stCxn id="19" idx="5"/>
              <a:endCxn id="18" idx="1"/>
            </p:cNvCxnSpPr>
            <p:nvPr/>
          </p:nvCxnSpPr>
          <p:spPr>
            <a:xfrm>
              <a:off x="6835682" y="26446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4B94E8-8356-449A-B2F2-98BE1EE433BF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>
            <a:xfrm flipV="1">
              <a:off x="4724400" y="2590800"/>
              <a:ext cx="2286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705F18-D38C-4FF8-BAD3-AB76FC4A4FF8}"/>
                </a:ext>
              </a:extLst>
            </p:cNvPr>
            <p:cNvCxnSpPr>
              <a:stCxn id="12" idx="3"/>
              <a:endCxn id="11" idx="7"/>
            </p:cNvCxnSpPr>
            <p:nvPr/>
          </p:nvCxnSpPr>
          <p:spPr>
            <a:xfrm flipH="1">
              <a:off x="4473482" y="2720882"/>
              <a:ext cx="120836" cy="1970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70DE274-F238-463B-9C18-38BFCA434E25}"/>
              </a:ext>
            </a:extLst>
          </p:cNvPr>
          <p:cNvCxnSpPr>
            <a:stCxn id="26" idx="2"/>
            <a:endCxn id="9" idx="6"/>
          </p:cNvCxnSpPr>
          <p:nvPr/>
        </p:nvCxnSpPr>
        <p:spPr>
          <a:xfrm flipH="1">
            <a:off x="2091042" y="4821647"/>
            <a:ext cx="483613" cy="35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D12274-C50F-433C-8CC7-0DF28BA5B5EF}"/>
              </a:ext>
            </a:extLst>
          </p:cNvPr>
          <p:cNvCxnSpPr>
            <a:cxnSpLocks/>
            <a:stCxn id="8" idx="3"/>
            <a:endCxn id="22" idx="0"/>
          </p:cNvCxnSpPr>
          <p:nvPr/>
        </p:nvCxnSpPr>
        <p:spPr>
          <a:xfrm flipH="1">
            <a:off x="1043215" y="4882487"/>
            <a:ext cx="346016" cy="3311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DC90CD-50DE-4306-9ED9-240522C42996}"/>
              </a:ext>
            </a:extLst>
          </p:cNvPr>
          <p:cNvCxnSpPr>
            <a:stCxn id="25" idx="2"/>
            <a:endCxn id="13" idx="6"/>
          </p:cNvCxnSpPr>
          <p:nvPr/>
        </p:nvCxnSpPr>
        <p:spPr>
          <a:xfrm flipH="1" flipV="1">
            <a:off x="1929838" y="5641364"/>
            <a:ext cx="644817" cy="106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C278AB-7865-4366-83B2-1B7633531B43}"/>
              </a:ext>
            </a:extLst>
          </p:cNvPr>
          <p:cNvCxnSpPr>
            <a:stCxn id="17" idx="1"/>
            <a:endCxn id="23" idx="5"/>
          </p:cNvCxnSpPr>
          <p:nvPr/>
        </p:nvCxnSpPr>
        <p:spPr>
          <a:xfrm flipH="1" flipV="1">
            <a:off x="2954059" y="5488366"/>
            <a:ext cx="369623" cy="305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9B0D19-F659-4F7B-BF0F-AE1158C3DC35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1526828" y="4857287"/>
            <a:ext cx="4030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511D323-BE86-45FF-AF2C-6BCE80CB59BF}"/>
              </a:ext>
            </a:extLst>
          </p:cNvPr>
          <p:cNvSpPr/>
          <p:nvPr/>
        </p:nvSpPr>
        <p:spPr>
          <a:xfrm>
            <a:off x="6522715" y="4770018"/>
            <a:ext cx="161321" cy="74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584280E-3376-4469-B727-2432C8341D65}"/>
              </a:ext>
            </a:extLst>
          </p:cNvPr>
          <p:cNvSpPr/>
          <p:nvPr/>
        </p:nvSpPr>
        <p:spPr>
          <a:xfrm>
            <a:off x="5036131" y="482533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DB63D7-CCB4-4080-8FEA-A1F0E5D58BBC}"/>
              </a:ext>
            </a:extLst>
          </p:cNvPr>
          <p:cNvSpPr/>
          <p:nvPr/>
        </p:nvSpPr>
        <p:spPr>
          <a:xfrm>
            <a:off x="5600345" y="482533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DE7D9C-C733-4BF8-AD3A-CC66B2595D39}"/>
              </a:ext>
            </a:extLst>
          </p:cNvPr>
          <p:cNvSpPr/>
          <p:nvPr/>
        </p:nvSpPr>
        <p:spPr>
          <a:xfrm>
            <a:off x="5358539" y="496789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2E896C5-7BB9-46DA-8A4F-0A962DE87DC1}"/>
              </a:ext>
            </a:extLst>
          </p:cNvPr>
          <p:cNvSpPr/>
          <p:nvPr/>
        </p:nvSpPr>
        <p:spPr>
          <a:xfrm>
            <a:off x="4794324" y="578761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915CDB4-5CAB-46B4-A568-EE57D663879C}"/>
              </a:ext>
            </a:extLst>
          </p:cNvPr>
          <p:cNvSpPr/>
          <p:nvPr/>
        </p:nvSpPr>
        <p:spPr>
          <a:xfrm>
            <a:off x="5036131" y="564505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5F6008-7B4F-4FF2-BA61-5A8EC1AC532B}"/>
              </a:ext>
            </a:extLst>
          </p:cNvPr>
          <p:cNvSpPr/>
          <p:nvPr/>
        </p:nvSpPr>
        <p:spPr>
          <a:xfrm>
            <a:off x="5439141" y="560941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8C143A-5CA5-4C80-A235-B49FBFEB27A8}"/>
              </a:ext>
            </a:extLst>
          </p:cNvPr>
          <p:cNvSpPr/>
          <p:nvPr/>
        </p:nvSpPr>
        <p:spPr>
          <a:xfrm>
            <a:off x="7292990" y="503917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B0D0C95-0DFA-4910-9EE7-FA5A2C570385}"/>
              </a:ext>
            </a:extLst>
          </p:cNvPr>
          <p:cNvSpPr/>
          <p:nvPr/>
        </p:nvSpPr>
        <p:spPr>
          <a:xfrm>
            <a:off x="7131786" y="475405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36EF03E-29B2-485C-AA35-E46FCF0FE67E}"/>
              </a:ext>
            </a:extLst>
          </p:cNvPr>
          <p:cNvSpPr/>
          <p:nvPr/>
        </p:nvSpPr>
        <p:spPr>
          <a:xfrm>
            <a:off x="6567571" y="4967896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D096D7EA-1098-4A22-8C22-8840E2A2E49D}"/>
              </a:ext>
            </a:extLst>
          </p:cNvPr>
          <p:cNvSpPr/>
          <p:nvPr/>
        </p:nvSpPr>
        <p:spPr>
          <a:xfrm>
            <a:off x="6970582" y="578761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1BCBAE7-4F6C-4B12-81B4-D93BD3B24464}"/>
              </a:ext>
            </a:extLst>
          </p:cNvPr>
          <p:cNvSpPr/>
          <p:nvPr/>
        </p:nvSpPr>
        <p:spPr>
          <a:xfrm>
            <a:off x="7534797" y="5751973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EE004A3D-C8CD-47A9-91F0-AA640FA01188}"/>
              </a:ext>
            </a:extLst>
          </p:cNvPr>
          <p:cNvSpPr/>
          <p:nvPr/>
        </p:nvSpPr>
        <p:spPr>
          <a:xfrm>
            <a:off x="7292990" y="5609414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D72C54B-FE67-4BD3-B1EF-1F3C9590098D}"/>
              </a:ext>
            </a:extLst>
          </p:cNvPr>
          <p:cNvSpPr/>
          <p:nvPr/>
        </p:nvSpPr>
        <p:spPr>
          <a:xfrm>
            <a:off x="7696001" y="5253015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024C5D5-CE7F-4434-BE6B-8A3DD282A567}"/>
              </a:ext>
            </a:extLst>
          </p:cNvPr>
          <p:cNvSpPr/>
          <p:nvPr/>
        </p:nvSpPr>
        <p:spPr>
          <a:xfrm>
            <a:off x="6245163" y="4789697"/>
            <a:ext cx="161204" cy="7128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D90AC4B-7EBB-4D98-BC4F-69AD9F9E1668}"/>
              </a:ext>
            </a:extLst>
          </p:cNvPr>
          <p:cNvCxnSpPr>
            <a:stCxn id="90" idx="4"/>
            <a:endCxn id="84" idx="0"/>
          </p:cNvCxnSpPr>
          <p:nvPr/>
        </p:nvCxnSpPr>
        <p:spPr>
          <a:xfrm flipH="1">
            <a:off x="7615401" y="5324295"/>
            <a:ext cx="161204" cy="427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E85BDB0-D54F-4452-93B1-682178E12EAA}"/>
              </a:ext>
            </a:extLst>
          </p:cNvPr>
          <p:cNvGrpSpPr/>
          <p:nvPr/>
        </p:nvGrpSpPr>
        <p:grpSpPr>
          <a:xfrm>
            <a:off x="4931922" y="4825337"/>
            <a:ext cx="2626483" cy="972715"/>
            <a:chOff x="7835441" y="601704"/>
            <a:chExt cx="2483033" cy="207971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DDEFC45-A849-4765-B1B7-1D815397AB7F}"/>
                </a:ext>
              </a:extLst>
            </p:cNvPr>
            <p:cNvCxnSpPr>
              <a:stCxn id="74" idx="5"/>
              <a:endCxn id="76" idx="1"/>
            </p:cNvCxnSpPr>
            <p:nvPr/>
          </p:nvCxnSpPr>
          <p:spPr>
            <a:xfrm>
              <a:off x="8064040" y="731787"/>
              <a:ext cx="197037" cy="1970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48AEED8-0CD3-4E84-8917-06EB9D365211}"/>
                </a:ext>
              </a:extLst>
            </p:cNvPr>
            <p:cNvCxnSpPr>
              <a:stCxn id="76" idx="0"/>
              <a:endCxn id="75" idx="3"/>
            </p:cNvCxnSpPr>
            <p:nvPr/>
          </p:nvCxnSpPr>
          <p:spPr>
            <a:xfrm flipV="1">
              <a:off x="8314958" y="731787"/>
              <a:ext cx="174717" cy="1747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F5DB4DF-4231-45EB-9FDF-5549E095EDBD}"/>
                </a:ext>
              </a:extLst>
            </p:cNvPr>
            <p:cNvCxnSpPr>
              <a:stCxn id="82" idx="6"/>
              <a:endCxn id="80" idx="2"/>
            </p:cNvCxnSpPr>
            <p:nvPr/>
          </p:nvCxnSpPr>
          <p:spPr>
            <a:xfrm>
              <a:off x="9534157" y="982704"/>
              <a:ext cx="533399" cy="1524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C59F2B1-CE90-4680-8903-1C95B1C5872E}"/>
                </a:ext>
              </a:extLst>
            </p:cNvPr>
            <p:cNvCxnSpPr>
              <a:stCxn id="81" idx="4"/>
              <a:endCxn id="80" idx="0"/>
            </p:cNvCxnSpPr>
            <p:nvPr/>
          </p:nvCxnSpPr>
          <p:spPr>
            <a:xfrm>
              <a:off x="9991356" y="601704"/>
              <a:ext cx="152400" cy="457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4F30F7B-2761-4AA3-8662-9A7942B40EAA}"/>
                </a:ext>
              </a:extLst>
            </p:cNvPr>
            <p:cNvCxnSpPr>
              <a:stCxn id="85" idx="3"/>
              <a:endCxn id="83" idx="7"/>
            </p:cNvCxnSpPr>
            <p:nvPr/>
          </p:nvCxnSpPr>
          <p:spPr>
            <a:xfrm flipH="1">
              <a:off x="9892837" y="2408187"/>
              <a:ext cx="197037" cy="2732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1B28B99-9547-425B-9B9D-2F72A4D6D900}"/>
                </a:ext>
              </a:extLst>
            </p:cNvPr>
            <p:cNvCxnSpPr>
              <a:stCxn id="85" idx="5"/>
              <a:endCxn id="84" idx="1"/>
            </p:cNvCxnSpPr>
            <p:nvPr/>
          </p:nvCxnSpPr>
          <p:spPr>
            <a:xfrm>
              <a:off x="10197637" y="2408187"/>
              <a:ext cx="120837" cy="1970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73B76D6-DB4A-4F61-B898-C576CBB71E2E}"/>
                </a:ext>
              </a:extLst>
            </p:cNvPr>
            <p:cNvCxnSpPr>
              <a:stCxn id="78" idx="6"/>
              <a:endCxn id="79" idx="2"/>
            </p:cNvCxnSpPr>
            <p:nvPr/>
          </p:nvCxnSpPr>
          <p:spPr>
            <a:xfrm flipV="1">
              <a:off x="8086358" y="2354305"/>
              <a:ext cx="228599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35855A5-181B-4476-BA03-650F3FEA26A4}"/>
                </a:ext>
              </a:extLst>
            </p:cNvPr>
            <p:cNvCxnSpPr>
              <a:stCxn id="78" idx="3"/>
              <a:endCxn id="77" idx="7"/>
            </p:cNvCxnSpPr>
            <p:nvPr/>
          </p:nvCxnSpPr>
          <p:spPr>
            <a:xfrm flipH="1">
              <a:off x="7835441" y="2484387"/>
              <a:ext cx="120837" cy="1970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07DEA92-75D6-49A3-A398-8D34E8164E29}"/>
              </a:ext>
            </a:extLst>
          </p:cNvPr>
          <p:cNvCxnSpPr>
            <a:stCxn id="92" idx="2"/>
            <a:endCxn id="75" idx="6"/>
          </p:cNvCxnSpPr>
          <p:nvPr/>
        </p:nvCxnSpPr>
        <p:spPr>
          <a:xfrm flipH="1">
            <a:off x="5761549" y="4825337"/>
            <a:ext cx="483613" cy="35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1D0EDC-A238-4D07-8BD8-AC1F24B2B3B6}"/>
              </a:ext>
            </a:extLst>
          </p:cNvPr>
          <p:cNvCxnSpPr>
            <a:stCxn id="74" idx="6"/>
            <a:endCxn id="75" idx="2"/>
          </p:cNvCxnSpPr>
          <p:nvPr/>
        </p:nvCxnSpPr>
        <p:spPr>
          <a:xfrm>
            <a:off x="5197334" y="4860977"/>
            <a:ext cx="4030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Arrow: Right 122">
            <a:extLst>
              <a:ext uri="{FF2B5EF4-FFF2-40B4-BE49-F238E27FC236}">
                <a16:creationId xmlns:a16="http://schemas.microsoft.com/office/drawing/2014/main" id="{79D58D90-22C2-4D42-AAEE-08F0B160A705}"/>
              </a:ext>
            </a:extLst>
          </p:cNvPr>
          <p:cNvSpPr/>
          <p:nvPr/>
        </p:nvSpPr>
        <p:spPr bwMode="auto">
          <a:xfrm>
            <a:off x="4400196" y="5035486"/>
            <a:ext cx="555332" cy="302939"/>
          </a:xfrm>
          <a:prstGeom prst="rightArrow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5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90" grpId="0" animBg="1"/>
      <p:bldP spid="92" grpId="0" animBg="1"/>
      <p:bldP spid="1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C7906-1B1E-4BE6-88A8-46242275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Constructive vs. Algorithmic</a:t>
            </a:r>
            <a:endParaRPr lang="en-IL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0B86-664C-4EEE-A9A4-3AFB28261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the algorithm to work we need a base case that relies on the (non-constructive) LLL</a:t>
            </a:r>
          </a:p>
          <a:p>
            <a:pPr lvl="1"/>
            <a:r>
              <a:rPr lang="en-US" sz="2400" dirty="0"/>
              <a:t>Suggested by </a:t>
            </a:r>
            <a:r>
              <a:rPr lang="en" sz="2400" dirty="0"/>
              <a:t>József Beck</a:t>
            </a:r>
            <a:endParaRPr lang="en-US" sz="2400" dirty="0"/>
          </a:p>
          <a:p>
            <a:pPr lvl="1"/>
            <a:r>
              <a:rPr lang="en-US" sz="2400" b="1" dirty="0"/>
              <a:t>Suboptimal dependency on k </a:t>
            </a:r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2800" dirty="0"/>
              <a:t>Moser and </a:t>
            </a:r>
            <a:r>
              <a:rPr lang="en-US" sz="2800" dirty="0" err="1"/>
              <a:t>Tardos</a:t>
            </a:r>
            <a:r>
              <a:rPr lang="en-US" sz="2800" dirty="0"/>
              <a:t> suggested an </a:t>
            </a:r>
            <a:r>
              <a:rPr lang="en-US" sz="2800" b="1" dirty="0"/>
              <a:t>algorithmic</a:t>
            </a:r>
            <a:r>
              <a:rPr lang="en-US" sz="2800" dirty="0"/>
              <a:t> version of the LLL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283441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Recall: Proof by Encoding: </a:t>
            </a:r>
            <a:br>
              <a:rPr lang="en-US" dirty="0"/>
            </a:br>
            <a:r>
              <a:rPr lang="en-US" sz="2400" dirty="0"/>
              <a:t>A general method for analyzing probabilistic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819" y="2057401"/>
                <a:ext cx="8273845" cy="3394472"/>
              </a:xfrm>
            </p:spPr>
            <p:txBody>
              <a:bodyPr/>
              <a:lstStyle/>
              <a:p>
                <a:r>
                  <a:rPr lang="en-US" sz="2100" dirty="0"/>
                  <a:t>A method to prove success of an algorithm by showing that </a:t>
                </a:r>
                <a:r>
                  <a:rPr lang="en-US" sz="2100" b="1" dirty="0"/>
                  <a:t>failure allows us to compress the random bits used.</a:t>
                </a:r>
              </a:p>
              <a:p>
                <a:pPr lvl="1"/>
                <a:r>
                  <a:rPr lang="en-US" sz="1800" b="1" dirty="0"/>
                  <a:t>Prob. of compressing and chopping off w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𝒘</m:t>
                        </m:r>
                      </m:sup>
                    </m:sSup>
                    <m:r>
                      <a:rPr lang="en-US" sz="18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b="1" dirty="0"/>
              </a:p>
              <a:p>
                <a:pPr marL="0" indent="0">
                  <a:buNone/>
                </a:pPr>
                <a:r>
                  <a:rPr lang="en-US" sz="1800" b="1" dirty="0"/>
                  <a:t>Example</a:t>
                </a:r>
                <a:r>
                  <a:rPr lang="en-US" sz="1800" dirty="0"/>
                  <a:t>: the birthday “paradox”</a:t>
                </a:r>
              </a:p>
              <a:p>
                <a:r>
                  <a:rPr lang="en-US" sz="1800" dirty="0"/>
                  <a:t>Suppose that you can expect a collision in less than k random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from a domain of size n</a:t>
                </a:r>
              </a:p>
              <a:p>
                <a:r>
                  <a:rPr lang="en-US" sz="21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1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/>
                  <a:t>then can encode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100" dirty="0"/>
                  <a:t> using </a:t>
                </a:r>
                <a:r>
                  <a:rPr lang="en-US" sz="2100" dirty="0" err="1"/>
                  <a:t>i</a:t>
                </a:r>
                <a:r>
                  <a:rPr lang="en-US" sz="2100" dirty="0"/>
                  <a:t>. </a:t>
                </a:r>
              </a:p>
              <a:p>
                <a:pPr lvl="1"/>
                <a:r>
                  <a:rPr lang="en-US" dirty="0"/>
                  <a:t>Instead of log n bits need log k + log k bits. </a:t>
                </a:r>
              </a:p>
              <a:p>
                <a:pPr lvl="1"/>
                <a:r>
                  <a:rPr lang="en-US" dirty="0"/>
                  <a:t>Not likely to happen </a:t>
                </a:r>
                <a:r>
                  <a:rPr lang="en-US" b="1" dirty="0"/>
                  <a:t>before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819" y="2057401"/>
                <a:ext cx="8273845" cy="3394472"/>
              </a:xfrm>
              <a:blipFill>
                <a:blip r:embed="rId2"/>
                <a:stretch>
                  <a:fillRect l="-884" t="-143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833288" y="4440710"/>
            <a:ext cx="116771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LZ style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281718" y="3905125"/>
            <a:ext cx="556054" cy="407774"/>
          </a:xfrm>
          <a:prstGeom prst="wedgeRoundRectCallout">
            <a:avLst>
              <a:gd name="adj1" fmla="val -173021"/>
              <a:gd name="adj2" fmla="val 90317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Arial" charset="0"/>
                <a:cs typeface="Arial" charset="0"/>
              </a:rPr>
              <a:t>For </a:t>
            </a:r>
            <a:r>
              <a:rPr lang="en-US" sz="1350" dirty="0" err="1">
                <a:solidFill>
                  <a:srgbClr val="000000"/>
                </a:solidFill>
                <a:latin typeface="Arial" charset="0"/>
                <a:cs typeface="Arial" charset="0"/>
              </a:rPr>
              <a:t>i</a:t>
            </a:r>
            <a:endParaRPr lang="en-US" sz="13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338818" y="4988045"/>
            <a:ext cx="556054" cy="407774"/>
          </a:xfrm>
          <a:prstGeom prst="wedgeRoundRectCallout">
            <a:avLst>
              <a:gd name="adj1" fmla="val -239545"/>
              <a:gd name="adj2" fmla="val -91151"/>
              <a:gd name="adj3" fmla="val 16667"/>
            </a:avLst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Arial" charset="0"/>
                <a:cs typeface="Arial" charset="0"/>
              </a:rPr>
              <a:t>For j</a:t>
            </a:r>
          </a:p>
        </p:txBody>
      </p:sp>
    </p:spTree>
    <p:extLst>
      <p:ext uri="{BB962C8B-B14F-4D97-AF65-F5344CB8AC3E}">
        <p14:creationId xmlns:p14="http://schemas.microsoft.com/office/powerpoint/2010/main" val="26816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and Today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Recap</a:t>
            </a:r>
          </a:p>
          <a:p>
            <a:r>
              <a:rPr lang="en-US" altLang="en-US" dirty="0"/>
              <a:t>The non constructive proof of the local lemma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Today</a:t>
            </a:r>
          </a:p>
          <a:p>
            <a:r>
              <a:rPr lang="en-US" altLang="en-US" dirty="0"/>
              <a:t>Algorithmic Local Lemma</a:t>
            </a:r>
          </a:p>
          <a:p>
            <a:r>
              <a:rPr lang="en-US" altLang="en-US" dirty="0"/>
              <a:t>Cuckoo Hashing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8FBA-24A9-44E6-88E4-263F770D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and History Generator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9869F-9542-4C56-972D-7754E63DB4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 and d=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as before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dirty="0"/>
                  <a:t>Pick a random assignment for the variables, </a:t>
                </a:r>
              </a:p>
              <a:p>
                <a:pPr lvl="1"/>
                <a:r>
                  <a:rPr lang="en-US" dirty="0"/>
                  <a:t>each variable is set to `true’ independently with probability 1/2.</a:t>
                </a:r>
              </a:p>
              <a:p>
                <a:pPr marL="0" indent="0">
                  <a:buNone/>
                </a:pPr>
                <a:r>
                  <a:rPr lang="en-US" b="1" dirty="0"/>
                  <a:t>2. </a:t>
                </a:r>
                <a:r>
                  <a:rPr lang="en-US" dirty="0"/>
                  <a:t>While some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not satisfied:</a:t>
                </a:r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/>
                  <a:t>Choose the unsatisfied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with the smallest value of </a:t>
                </a:r>
                <a:r>
                  <a:rPr lang="en-US" i="1" dirty="0" err="1"/>
                  <a:t>i</a:t>
                </a:r>
                <a:endParaRPr lang="en-US" dirty="0"/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Enter </a:t>
                </a:r>
                <a:r>
                  <a:rPr lang="en-US" i="1" dirty="0" err="1">
                    <a:solidFill>
                      <a:srgbClr val="C00000"/>
                    </a:solidFill>
                  </a:rPr>
                  <a:t>i</a:t>
                </a:r>
                <a:r>
                  <a:rPr lang="en-US" i="1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in binary 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bits in the history</a:t>
                </a:r>
              </a:p>
              <a:p>
                <a:pPr marL="685800" lvl="1" indent="-385763">
                  <a:buFont typeface="+mj-lt"/>
                  <a:buAutoNum type="arabicPeriod"/>
                </a:pPr>
                <a:r>
                  <a:rPr lang="en-US" dirty="0"/>
                  <a:t>Call </a:t>
                </a:r>
                <a:r>
                  <a:rPr lang="en-US" dirty="0" err="1"/>
                  <a:t>LocalCorrect</a:t>
                </a:r>
                <a:r>
                  <a:rPr lang="en-US" dirty="0"/>
                  <a:t> on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9869F-9542-4C56-972D-7754E63DB4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4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4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2639-CCCC-4818-8615-938017FF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LocalCorrect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616E-E9D6-461F-8F75-8C5E96B59D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057401"/>
                <a:ext cx="8394017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LocalCorrect(C):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dirty="0"/>
                  <a:t>Resample new values for every variable in clause </a:t>
                </a:r>
                <a:r>
                  <a:rPr lang="en-US" i="1" dirty="0"/>
                  <a:t>C</a:t>
                </a:r>
                <a:r>
                  <a:rPr lang="en-US" dirty="0"/>
                  <a:t>.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b="1" dirty="0"/>
                  <a:t> While</a:t>
                </a:r>
                <a:r>
                  <a:rPr lang="en-US" dirty="0"/>
                  <a:t>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that shares a variable with </a:t>
                </a:r>
                <a:r>
                  <a:rPr lang="en-US" i="1" dirty="0"/>
                  <a:t>C  </a:t>
                </a:r>
                <a:r>
                  <a:rPr lang="en-US" dirty="0"/>
                  <a:t>is </a:t>
                </a:r>
                <a:r>
                  <a:rPr lang="en-US" b="1" dirty="0"/>
                  <a:t>not</a:t>
                </a:r>
                <a:r>
                  <a:rPr lang="en-US" dirty="0"/>
                  <a:t> satisfied</a:t>
                </a:r>
              </a:p>
              <a:p>
                <a:pPr lvl="1"/>
                <a:r>
                  <a:rPr lang="en-US" b="1" dirty="0"/>
                  <a:t> </a:t>
                </a:r>
                <a:r>
                  <a:rPr lang="en-US" dirty="0"/>
                  <a:t>Choose the unsatisfied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sharing a variable with </a:t>
                </a:r>
                <a:r>
                  <a:rPr lang="en-US" i="1" dirty="0"/>
                  <a:t>C </a:t>
                </a:r>
                <a:r>
                  <a:rPr lang="en-US" dirty="0"/>
                  <a:t>with the smallest value of </a:t>
                </a:r>
                <a:r>
                  <a:rPr lang="en-US" i="1" dirty="0"/>
                  <a:t>j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E</a:t>
                </a:r>
                <a:r>
                  <a:rPr lang="en-US" dirty="0">
                    <a:solidFill>
                      <a:srgbClr val="C00000"/>
                    </a:solidFill>
                  </a:rPr>
                  <a:t>nter “0” followed by naming </a:t>
                </a:r>
                <a:r>
                  <a:rPr lang="en-US" i="1" dirty="0">
                    <a:solidFill>
                      <a:srgbClr val="C00000"/>
                    </a:solidFill>
                  </a:rPr>
                  <a:t>j </a:t>
                </a:r>
                <a:r>
                  <a:rPr lang="en-US" dirty="0">
                    <a:solidFill>
                      <a:srgbClr val="C00000"/>
                    </a:solidFill>
                  </a:rPr>
                  <a:t>in binary using </a:t>
                </a:r>
                <a:r>
                  <a:rPr lang="en-US" i="1" dirty="0">
                    <a:solidFill>
                      <a:srgbClr val="C00000"/>
                    </a:solidFill>
                  </a:rPr>
                  <a:t>k </a:t>
                </a:r>
                <a:r>
                  <a:rPr lang="en-US" dirty="0">
                    <a:solidFill>
                      <a:srgbClr val="C00000"/>
                    </a:solidFill>
                  </a:rPr>
                  <a:t>− 3 bits in the history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 err="1"/>
                  <a:t>LocalCorrect</a:t>
                </a:r>
                <a:r>
                  <a:rPr lang="en-US" dirty="0"/>
                  <a:t> on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3. </a:t>
                </a:r>
                <a:r>
                  <a:rPr lang="en-US" dirty="0">
                    <a:solidFill>
                      <a:srgbClr val="C00000"/>
                    </a:solidFill>
                  </a:rPr>
                  <a:t>Enter “1” in the history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2616E-E9D6-461F-8F75-8C5E96B59D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1"/>
                <a:ext cx="8394017" cy="3394472"/>
              </a:xfrm>
              <a:blipFill>
                <a:blip r:embed="rId2"/>
                <a:stretch>
                  <a:fillRect l="-1162" t="-1439" r="-1307" b="-1205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8D88C19-725F-469E-BCD0-1736C512102C}"/>
              </a:ext>
            </a:extLst>
          </p:cNvPr>
          <p:cNvSpPr/>
          <p:nvPr/>
        </p:nvSpPr>
        <p:spPr bwMode="auto">
          <a:xfrm>
            <a:off x="7084841" y="1126294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BE6CC3-A32C-4011-8C4B-212208DAE098}"/>
              </a:ext>
            </a:extLst>
          </p:cNvPr>
          <p:cNvSpPr/>
          <p:nvPr/>
        </p:nvSpPr>
        <p:spPr bwMode="auto">
          <a:xfrm>
            <a:off x="6355080" y="1248911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B594F7-EA7A-444F-9CD0-5E1FFC0199CF}"/>
              </a:ext>
            </a:extLst>
          </p:cNvPr>
          <p:cNvSpPr/>
          <p:nvPr/>
        </p:nvSpPr>
        <p:spPr bwMode="auto">
          <a:xfrm>
            <a:off x="7885821" y="1271368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BDF4DC-710D-4651-8414-6F257E41D582}"/>
              </a:ext>
            </a:extLst>
          </p:cNvPr>
          <p:cNvSpPr/>
          <p:nvPr/>
        </p:nvSpPr>
        <p:spPr bwMode="auto">
          <a:xfrm>
            <a:off x="7121329" y="1434594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52D76C9-10B7-4179-A87D-F13B8A1E3170}"/>
              </a:ext>
            </a:extLst>
          </p:cNvPr>
          <p:cNvSpPr/>
          <p:nvPr/>
        </p:nvSpPr>
        <p:spPr bwMode="auto">
          <a:xfrm>
            <a:off x="7580728" y="2397662"/>
            <a:ext cx="1482383" cy="458959"/>
          </a:xfrm>
          <a:prstGeom prst="wedgeRoundRectCallout">
            <a:avLst>
              <a:gd name="adj1" fmla="val -45736"/>
              <a:gd name="adj2" fmla="val 95833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Candara"/>
                <a:cs typeface="Arial"/>
              </a:rPr>
              <a:t>including possibly</a:t>
            </a:r>
          </a:p>
          <a:p>
            <a:pPr algn="ctr" defTabSz="685800"/>
            <a:r>
              <a:rPr lang="en-US" sz="1500" dirty="0">
                <a:solidFill>
                  <a:srgbClr val="000000"/>
                </a:solidFill>
                <a:latin typeface="Candara"/>
                <a:cs typeface="Arial"/>
              </a:rPr>
              <a:t> </a:t>
            </a:r>
            <a:r>
              <a:rPr lang="en-US" sz="1500" i="1" dirty="0">
                <a:solidFill>
                  <a:srgbClr val="000000"/>
                </a:solidFill>
                <a:latin typeface="Candara"/>
                <a:cs typeface="Arial"/>
              </a:rPr>
              <a:t>C </a:t>
            </a:r>
            <a:r>
              <a:rPr lang="en-US" sz="1500" dirty="0">
                <a:solidFill>
                  <a:srgbClr val="000000"/>
                </a:solidFill>
                <a:latin typeface="Candara"/>
                <a:cs typeface="Arial"/>
              </a:rPr>
              <a:t>itself</a:t>
            </a:r>
            <a:endParaRPr lang="en-IL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151074F-9779-40A5-9550-E18257A47308}"/>
              </a:ext>
            </a:extLst>
          </p:cNvPr>
          <p:cNvSpPr/>
          <p:nvPr/>
        </p:nvSpPr>
        <p:spPr bwMode="auto">
          <a:xfrm>
            <a:off x="4795324" y="4957414"/>
            <a:ext cx="4172830" cy="629219"/>
          </a:xfrm>
          <a:prstGeom prst="wedgeRoundRectCallout">
            <a:avLst>
              <a:gd name="adj1" fmla="val -19493"/>
              <a:gd name="adj2" fmla="val -125149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Need only k-3 bits to specify it, since</a:t>
            </a:r>
          </a:p>
          <a:p>
            <a:pPr defTabSz="685800"/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 this is the number of neighbors!</a:t>
            </a:r>
            <a:endParaRPr lang="en-IL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1372F-5130-4FF2-AC47-F50EC5F8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1B8D4-DD80-4066-AAA4-D318601068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if the algorithm stops, it returns a </a:t>
                </a:r>
                <a:r>
                  <a:rPr lang="en-US" b="1" dirty="0"/>
                  <a:t>correct assignment</a:t>
                </a:r>
              </a:p>
              <a:p>
                <a:r>
                  <a:rPr lang="en-US" dirty="0"/>
                  <a:t>A clause can become satisfied and unsatisfied again </a:t>
                </a:r>
                <a:r>
                  <a:rPr lang="en-US" dirty="0">
                    <a:solidFill>
                      <a:srgbClr val="0000FF"/>
                    </a:solidFill>
                  </a:rPr>
                  <a:t>multiple times through the recursive process</a:t>
                </a:r>
                <a:r>
                  <a:rPr lang="en-US" dirty="0"/>
                  <a:t>, but</a:t>
                </a:r>
              </a:p>
              <a:p>
                <a:r>
                  <a:rPr lang="en-US" dirty="0"/>
                  <a:t>When returning to the main routine and completing the call to </a:t>
                </a:r>
                <a:r>
                  <a:rPr lang="en-US" dirty="0" err="1"/>
                  <a:t>LocalCorrect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)</a:t>
                </a:r>
                <a:r>
                  <a:rPr lang="en-US" dirty="0"/>
                  <a:t>, we have satisfied the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</a:p>
              <a:p>
                <a:pPr lvl="1"/>
                <a:r>
                  <a:rPr lang="en-US" b="1" dirty="0"/>
                  <a:t>any clause that was previously satisfied has stayed satisfied because of the recursion</a:t>
                </a:r>
                <a:r>
                  <a:rPr lang="en-US" dirty="0"/>
                  <a:t>. </a:t>
                </a:r>
              </a:p>
              <a:p>
                <a:pPr marL="342900" lvl="1" indent="0">
                  <a:buNone/>
                </a:pPr>
                <a:endParaRPr lang="en-US" dirty="0"/>
              </a:p>
              <a:p>
                <a:pPr marL="42863" indent="0">
                  <a:buNone/>
                </a:pPr>
                <a:r>
                  <a:rPr lang="en-US" dirty="0"/>
                  <a:t>Need to to show is that the </a:t>
                </a:r>
                <a:r>
                  <a:rPr lang="en-US" b="1" dirty="0"/>
                  <a:t>recursive process has to stop</a:t>
                </a:r>
                <a:r>
                  <a:rPr lang="en-US" dirty="0"/>
                  <a:t>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1B8D4-DD80-4066-AAA4-D318601068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85" t="-1078" r="-11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61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F2D0-16B5-447A-9096-0639BE65F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 Stops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5F5F2-CF0D-420B-A3FC-7A352C308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Claim: the algorithm stops in expected O(m log m) time</a:t>
            </a:r>
          </a:p>
          <a:p>
            <a:pPr lvl="1"/>
            <a:r>
              <a:rPr lang="en-US" dirty="0"/>
              <a:t>Expectation is taken over the random coin tosses of the algorithm.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Proof by </a:t>
            </a:r>
            <a:r>
              <a:rPr lang="en-US" b="1" dirty="0"/>
              <a:t>compressing the random coins</a:t>
            </a:r>
          </a:p>
          <a:p>
            <a:pPr marL="0" indent="0">
              <a:buNone/>
            </a:pPr>
            <a:r>
              <a:rPr lang="en-US" dirty="0"/>
              <a:t>Imagine that the random decisions come from a stream.</a:t>
            </a:r>
          </a:p>
          <a:p>
            <a:r>
              <a:rPr lang="en-US" dirty="0"/>
              <a:t>First n bits for the initial assignment</a:t>
            </a:r>
          </a:p>
          <a:p>
            <a:r>
              <a:rPr lang="en-US" dirty="0"/>
              <a:t>Then each call to </a:t>
            </a:r>
            <a:r>
              <a:rPr lang="en-US" dirty="0" err="1"/>
              <a:t>LocalCorrect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en-US" dirty="0"/>
              <a:t> bits to the assignment</a:t>
            </a:r>
          </a:p>
          <a:p>
            <a:pPr marL="0" indent="0">
              <a:buNone/>
            </a:pPr>
            <a:r>
              <a:rPr lang="en-US" dirty="0"/>
              <a:t>Show how to </a:t>
            </a:r>
            <a:r>
              <a:rPr lang="en-US" b="1" dirty="0"/>
              <a:t>compress</a:t>
            </a:r>
            <a:r>
              <a:rPr lang="en-US" dirty="0"/>
              <a:t> stream if running time </a:t>
            </a:r>
            <a:r>
              <a:rPr lang="en-US" dirty="0">
                <a:solidFill>
                  <a:srgbClr val="C00000"/>
                </a:solidFill>
              </a:rPr>
              <a:t>J</a:t>
            </a:r>
            <a:r>
              <a:rPr lang="en-US" dirty="0"/>
              <a:t> is too large</a:t>
            </a:r>
            <a:endParaRPr lang="en-IL" dirty="0"/>
          </a:p>
          <a:p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5D119-C444-462D-B986-A52273ABB572}"/>
              </a:ext>
            </a:extLst>
          </p:cNvPr>
          <p:cNvSpPr/>
          <p:nvPr/>
        </p:nvSpPr>
        <p:spPr bwMode="auto">
          <a:xfrm>
            <a:off x="6261882" y="2936629"/>
            <a:ext cx="2669345" cy="261131"/>
          </a:xfrm>
          <a:prstGeom prst="rect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A0F8E-45C7-4AEA-A2E1-95CEAB44462E}"/>
              </a:ext>
            </a:extLst>
          </p:cNvPr>
          <p:cNvSpPr txBox="1"/>
          <p:nvPr/>
        </p:nvSpPr>
        <p:spPr>
          <a:xfrm>
            <a:off x="6330462" y="2936628"/>
            <a:ext cx="2511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Candara"/>
                <a:cs typeface="Arial"/>
              </a:rPr>
              <a:t>1 1 0 0 1 0 0 0 1 1 1 0 1 0 1 0 0 …</a:t>
            </a:r>
            <a:endParaRPr lang="en-IL" sz="1350" dirty="0">
              <a:solidFill>
                <a:srgbClr val="000000"/>
              </a:solidFill>
              <a:latin typeface="Canda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290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AB50-BC7C-44EE-9D86-978E412D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52D9C-6F7F-4CA1-A33E-CC478C60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history includes a list of the clauses that </a:t>
            </a:r>
            <a:r>
              <a:rPr lang="en-US" dirty="0" err="1"/>
              <a:t>LocalCorrect</a:t>
            </a:r>
            <a:r>
              <a:rPr lang="en-US" dirty="0"/>
              <a:t> is called on by the main routine. </a:t>
            </a:r>
          </a:p>
          <a:p>
            <a:r>
              <a:rPr lang="en-US" dirty="0"/>
              <a:t>Also includes a list of the recursive calls to </a:t>
            </a:r>
            <a:r>
              <a:rPr lang="en-US" dirty="0" err="1"/>
              <a:t>LocalCorrect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Using the neighbors  of current clause</a:t>
            </a:r>
          </a:p>
          <a:p>
            <a:r>
              <a:rPr lang="en-US" dirty="0"/>
              <a:t>The algorithm uses a flag bit “0” and a flag bit “1” to mark the start and end of recursive calls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Suppose there were </a:t>
            </a:r>
            <a:r>
              <a:rPr lang="en-US" dirty="0">
                <a:solidFill>
                  <a:srgbClr val="C00000"/>
                </a:solidFill>
              </a:rPr>
              <a:t>J</a:t>
            </a:r>
            <a:r>
              <a:rPr lang="en-US" dirty="0"/>
              <a:t> calls altogether to </a:t>
            </a:r>
            <a:r>
              <a:rPr lang="en-US" dirty="0" err="1"/>
              <a:t>LocalCorrect</a:t>
            </a:r>
            <a:endParaRPr lang="en-IL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D6ABD-BE23-44C6-82BB-CAE044958F88}"/>
              </a:ext>
            </a:extLst>
          </p:cNvPr>
          <p:cNvSpPr/>
          <p:nvPr/>
        </p:nvSpPr>
        <p:spPr bwMode="auto">
          <a:xfrm>
            <a:off x="7084841" y="1126294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0C7F53-0CE6-4AF8-A194-92ADB610F264}"/>
              </a:ext>
            </a:extLst>
          </p:cNvPr>
          <p:cNvSpPr/>
          <p:nvPr/>
        </p:nvSpPr>
        <p:spPr bwMode="auto">
          <a:xfrm>
            <a:off x="6355080" y="1248911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036FAA-7E6A-477A-BE98-411874A30FC0}"/>
              </a:ext>
            </a:extLst>
          </p:cNvPr>
          <p:cNvSpPr/>
          <p:nvPr/>
        </p:nvSpPr>
        <p:spPr bwMode="auto">
          <a:xfrm>
            <a:off x="7885821" y="1271368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7DFF3D-D60E-4588-9C64-B84B7D19E2D8}"/>
              </a:ext>
            </a:extLst>
          </p:cNvPr>
          <p:cNvSpPr/>
          <p:nvPr/>
        </p:nvSpPr>
        <p:spPr bwMode="auto">
          <a:xfrm>
            <a:off x="7121329" y="1434594"/>
            <a:ext cx="965396" cy="290147"/>
          </a:xfrm>
          <a:prstGeom prst="ellipse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78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DC4D-4AAC-44A6-8954-408A6455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Tracing Back the Randomness Used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44E8-DBB6-403D-82B3-6B75D2BC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18" y="1860757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/>
              <a:t>Claim</a:t>
            </a:r>
            <a:r>
              <a:rPr lang="en-US" sz="2100" dirty="0"/>
              <a:t>:  given the (a) final assignment and the </a:t>
            </a:r>
            <a:r>
              <a:rPr lang="en-US" sz="2100" dirty="0">
                <a:solidFill>
                  <a:srgbClr val="C00000"/>
                </a:solidFill>
              </a:rPr>
              <a:t>history</a:t>
            </a:r>
            <a:r>
              <a:rPr lang="en-US" sz="2100" dirty="0"/>
              <a:t> as recorded by the algorithm </a:t>
            </a:r>
            <a:r>
              <a:rPr lang="en-US" sz="2100" b="1" dirty="0"/>
              <a:t>it is possible to trace back the randomness used</a:t>
            </a:r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IL" dirty="0"/>
          </a:p>
          <a:p>
            <a:pPr marL="342900" lvl="1" indent="0">
              <a:buNone/>
            </a:pPr>
            <a:endParaRPr lang="en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0F651-6464-4FE5-974E-332F1EE9923E}"/>
              </a:ext>
            </a:extLst>
          </p:cNvPr>
          <p:cNvSpPr txBox="1"/>
          <p:nvPr/>
        </p:nvSpPr>
        <p:spPr>
          <a:xfrm>
            <a:off x="856442" y="4220504"/>
            <a:ext cx="20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1  1 0 1 0 0    …        1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46A55AB3-D5AE-48BD-966B-184A0C341DB2}"/>
              </a:ext>
            </a:extLst>
          </p:cNvPr>
          <p:cNvSpPr/>
          <p:nvPr/>
        </p:nvSpPr>
        <p:spPr bwMode="auto">
          <a:xfrm>
            <a:off x="743829" y="3180016"/>
            <a:ext cx="1899139" cy="772844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3F8E12-81EA-4389-852E-01A144ACA004}"/>
              </a:ext>
            </a:extLst>
          </p:cNvPr>
          <p:cNvSpPr txBox="1"/>
          <p:nvPr/>
        </p:nvSpPr>
        <p:spPr>
          <a:xfrm>
            <a:off x="1260817" y="3393314"/>
            <a:ext cx="101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latin typeface="Candara"/>
                <a:cs typeface="Arial"/>
              </a:rPr>
              <a:t>History</a:t>
            </a:r>
            <a:endParaRPr lang="en-IL" dirty="0">
              <a:solidFill>
                <a:srgbClr val="C00000"/>
              </a:solidFill>
              <a:latin typeface="Candara"/>
              <a:cs typeface="Arial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74215AE-1F48-407B-91FF-041A8EF9F2EB}"/>
              </a:ext>
            </a:extLst>
          </p:cNvPr>
          <p:cNvSpPr/>
          <p:nvPr/>
        </p:nvSpPr>
        <p:spPr bwMode="auto">
          <a:xfrm>
            <a:off x="3692769" y="3558248"/>
            <a:ext cx="879231" cy="480060"/>
          </a:xfrm>
          <a:prstGeom prst="rightArrow">
            <a:avLst/>
          </a:prstGeom>
          <a:solidFill>
            <a:schemeClr val="accent1"/>
          </a:solidFill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74C641-ED93-46B1-B0FC-EACA07B45DA2}"/>
              </a:ext>
            </a:extLst>
          </p:cNvPr>
          <p:cNvSpPr txBox="1"/>
          <p:nvPr/>
        </p:nvSpPr>
        <p:spPr>
          <a:xfrm>
            <a:off x="5560327" y="3004707"/>
            <a:ext cx="2081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1  1 0 1 0 0    …        1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B605081F-791C-4632-8F02-804B7943A67E}"/>
              </a:ext>
            </a:extLst>
          </p:cNvPr>
          <p:cNvSpPr/>
          <p:nvPr/>
        </p:nvSpPr>
        <p:spPr bwMode="auto">
          <a:xfrm rot="5400000">
            <a:off x="1647898" y="3979522"/>
            <a:ext cx="403566" cy="1945299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C1982-1D75-45A7-B848-64B9DF5C10A5}"/>
              </a:ext>
            </a:extLst>
          </p:cNvPr>
          <p:cNvSpPr txBox="1"/>
          <p:nvPr/>
        </p:nvSpPr>
        <p:spPr>
          <a:xfrm>
            <a:off x="1713840" y="5188753"/>
            <a:ext cx="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n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CE365CF-44C4-4B94-B730-8BF28938B3C6}"/>
              </a:ext>
            </a:extLst>
          </p:cNvPr>
          <p:cNvSpPr/>
          <p:nvPr/>
        </p:nvSpPr>
        <p:spPr bwMode="auto">
          <a:xfrm rot="16200000">
            <a:off x="6283180" y="1846516"/>
            <a:ext cx="403566" cy="1945299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80EFD5-8F4F-4103-9257-B0A217C6A096}"/>
              </a:ext>
            </a:extLst>
          </p:cNvPr>
          <p:cNvSpPr txBox="1"/>
          <p:nvPr/>
        </p:nvSpPr>
        <p:spPr>
          <a:xfrm>
            <a:off x="6090639" y="2512385"/>
            <a:ext cx="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n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232E46-809D-4EFD-97D8-06B7403140E0}"/>
              </a:ext>
            </a:extLst>
          </p:cNvPr>
          <p:cNvSpPr txBox="1"/>
          <p:nvPr/>
        </p:nvSpPr>
        <p:spPr>
          <a:xfrm>
            <a:off x="5560327" y="3370311"/>
            <a:ext cx="7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1  1 0 1 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7F27B-6E98-47BF-81CE-198CC05E5873}"/>
              </a:ext>
            </a:extLst>
          </p:cNvPr>
          <p:cNvSpPr txBox="1"/>
          <p:nvPr/>
        </p:nvSpPr>
        <p:spPr>
          <a:xfrm>
            <a:off x="5558567" y="3727283"/>
            <a:ext cx="7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0 1 0 1 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57313-520E-4CC8-AD95-E2965D9E7E79}"/>
              </a:ext>
            </a:extLst>
          </p:cNvPr>
          <p:cNvSpPr txBox="1"/>
          <p:nvPr/>
        </p:nvSpPr>
        <p:spPr>
          <a:xfrm>
            <a:off x="5562082" y="3999848"/>
            <a:ext cx="7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0 1 1 0 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54F4C6-B6A4-4D1A-A807-62D3BEF4C114}"/>
              </a:ext>
            </a:extLst>
          </p:cNvPr>
          <p:cNvSpPr txBox="1"/>
          <p:nvPr/>
        </p:nvSpPr>
        <p:spPr>
          <a:xfrm>
            <a:off x="5576148" y="5095370"/>
            <a:ext cx="74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ndara"/>
                <a:cs typeface="Arial"/>
              </a:rPr>
              <a:t>1 1 1  0 </a:t>
            </a:r>
            <a:endParaRPr lang="en-IL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4BEA40D-EDE7-4C49-A3EF-E644290103DF}"/>
              </a:ext>
            </a:extLst>
          </p:cNvPr>
          <p:cNvSpPr/>
          <p:nvPr/>
        </p:nvSpPr>
        <p:spPr bwMode="auto">
          <a:xfrm rot="10800000">
            <a:off x="5116687" y="3380310"/>
            <a:ext cx="403566" cy="1945299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F9C958-F0B9-4F8C-AA29-A0643E7F65CF}"/>
              </a:ext>
            </a:extLst>
          </p:cNvPr>
          <p:cNvSpPr txBox="1"/>
          <p:nvPr/>
        </p:nvSpPr>
        <p:spPr>
          <a:xfrm>
            <a:off x="4754211" y="4140718"/>
            <a:ext cx="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C00000"/>
                </a:solidFill>
                <a:latin typeface="Candara"/>
                <a:cs typeface="Arial"/>
              </a:rPr>
              <a:t>J</a:t>
            </a:r>
            <a:endParaRPr lang="en-IL" dirty="0">
              <a:solidFill>
                <a:srgbClr val="C00000"/>
              </a:solidFill>
              <a:latin typeface="Candara"/>
              <a:cs typeface="Arial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27B5B87-4EFF-4EBC-9F0E-14BFCEEC465D}"/>
              </a:ext>
            </a:extLst>
          </p:cNvPr>
          <p:cNvSpPr/>
          <p:nvPr/>
        </p:nvSpPr>
        <p:spPr bwMode="auto">
          <a:xfrm>
            <a:off x="2913327" y="2820572"/>
            <a:ext cx="1503695" cy="293661"/>
          </a:xfrm>
          <a:prstGeom prst="wedgeRoundRectCallout">
            <a:avLst>
              <a:gd name="adj1" fmla="val -73420"/>
              <a:gd name="adj2" fmla="val 416396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Arial" charset="0"/>
                <a:cs typeface="Arial" charset="0"/>
              </a:rPr>
              <a:t>Final Assignment</a:t>
            </a:r>
            <a:endParaRPr lang="en-IL" sz="13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43ACE9F-7834-40E0-AC20-49CFBC8EFC37}"/>
              </a:ext>
            </a:extLst>
          </p:cNvPr>
          <p:cNvSpPr/>
          <p:nvPr/>
        </p:nvSpPr>
        <p:spPr bwMode="auto">
          <a:xfrm>
            <a:off x="7578410" y="4059299"/>
            <a:ext cx="1503695" cy="293661"/>
          </a:xfrm>
          <a:prstGeom prst="wedgeRoundRectCallout">
            <a:avLst>
              <a:gd name="adj1" fmla="val -71315"/>
              <a:gd name="adj2" fmla="val -28420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sz="1350" dirty="0">
                <a:solidFill>
                  <a:srgbClr val="000000"/>
                </a:solidFill>
                <a:latin typeface="Arial" charset="0"/>
                <a:cs typeface="Arial" charset="0"/>
              </a:rPr>
              <a:t>initial Assignment</a:t>
            </a:r>
            <a:endParaRPr lang="en-IL" sz="135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92F298D-AE44-4232-9A72-25BC710AD7E5}"/>
              </a:ext>
            </a:extLst>
          </p:cNvPr>
          <p:cNvSpPr/>
          <p:nvPr/>
        </p:nvSpPr>
        <p:spPr bwMode="auto">
          <a:xfrm rot="5400000">
            <a:off x="5748880" y="5232919"/>
            <a:ext cx="403566" cy="655151"/>
          </a:xfrm>
          <a:prstGeom prst="rightBrace">
            <a:avLst>
              <a:gd name="adj1" fmla="val 25327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L" sz="135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86292F-D59C-4A1C-A46F-6A60AF189E58}"/>
              </a:ext>
            </a:extLst>
          </p:cNvPr>
          <p:cNvSpPr txBox="1"/>
          <p:nvPr/>
        </p:nvSpPr>
        <p:spPr>
          <a:xfrm>
            <a:off x="5643993" y="5594960"/>
            <a:ext cx="27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B050"/>
                </a:solidFill>
                <a:latin typeface="Candara"/>
                <a:cs typeface="Arial"/>
              </a:rPr>
              <a:t>k</a:t>
            </a:r>
            <a:endParaRPr lang="en-IL" dirty="0">
              <a:solidFill>
                <a:srgbClr val="00B050"/>
              </a:solidFill>
              <a:latin typeface="Candar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69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DC4D-4AAC-44A6-8954-408A6455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Tracing Back the Randomness Used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344E8-DBB6-403D-82B3-6B75D2BCB1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107" y="1417638"/>
                <a:ext cx="8642839" cy="339447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 given the (a) </a:t>
                </a:r>
                <a:r>
                  <a:rPr lang="en-US" b="1" dirty="0"/>
                  <a:t>final assignment </a:t>
                </a:r>
                <a:r>
                  <a:rPr lang="en-US" dirty="0"/>
                  <a:t>and (b) the </a:t>
                </a:r>
                <a:r>
                  <a:rPr lang="en-US" b="1" dirty="0">
                    <a:solidFill>
                      <a:srgbClr val="C00000"/>
                    </a:solidFill>
                  </a:rPr>
                  <a:t>history</a:t>
                </a:r>
                <a:r>
                  <a:rPr lang="en-US" dirty="0"/>
                  <a:t> as recorded by the algorithm </a:t>
                </a:r>
                <a:r>
                  <a:rPr lang="en-US" b="1" dirty="0"/>
                  <a:t>it is possible to trace back the randomness used</a:t>
                </a:r>
                <a:endParaRPr lang="en-US" sz="2100" b="1" dirty="0"/>
              </a:p>
              <a:p>
                <a:r>
                  <a:rPr lang="en-US" sz="2100" dirty="0"/>
                  <a:t>Can construct a tree of the recursive calls.</a:t>
                </a:r>
              </a:p>
              <a:p>
                <a:r>
                  <a:rPr lang="en-US" sz="2100" dirty="0"/>
                  <a:t>Given the final assignment, can </a:t>
                </a:r>
                <a:r>
                  <a:rPr lang="en-US" sz="2100" b="1" dirty="0"/>
                  <a:t>roll back the assignment</a:t>
                </a:r>
              </a:p>
              <a:p>
                <a:pPr lvl="1"/>
                <a:r>
                  <a:rPr lang="en-US" dirty="0"/>
                  <a:t>Since we know that before any clause was called it was </a:t>
                </a:r>
                <a:r>
                  <a:rPr lang="en-US" b="1" dirty="0"/>
                  <a:t>not satisfied </a:t>
                </a:r>
                <a:r>
                  <a:rPr lang="en-US" dirty="0"/>
                  <a:t>– a unique configuration to the k variables!</a:t>
                </a:r>
              </a:p>
              <a:p>
                <a:pPr marL="342900" lvl="1" indent="0">
                  <a:buNone/>
                </a:pPr>
                <a:r>
                  <a:rPr lang="en-US" sz="1800" b="1" dirty="0"/>
                  <a:t>How many bits?</a:t>
                </a:r>
              </a:p>
              <a:p>
                <a:pPr lvl="1"/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for calls from main</a:t>
                </a:r>
              </a:p>
              <a:p>
                <a:pPr lvl="1"/>
                <a:r>
                  <a:rPr lang="en-US" sz="1800" dirty="0"/>
                  <a:t>(</a:t>
                </a:r>
                <a:r>
                  <a:rPr lang="en-US" sz="1800" dirty="0">
                    <a:solidFill>
                      <a:srgbClr val="00B050"/>
                    </a:solidFill>
                  </a:rPr>
                  <a:t>k</a:t>
                </a:r>
                <a:r>
                  <a:rPr lang="en-US" sz="1800" dirty="0"/>
                  <a:t>-3)+2 bits for </a:t>
                </a:r>
                <a:r>
                  <a:rPr lang="en-US" sz="1800" dirty="0" err="1"/>
                  <a:t>LocalCorrect</a:t>
                </a:r>
                <a:endParaRPr lang="en-US" sz="1800" dirty="0"/>
              </a:p>
              <a:p>
                <a:pPr lvl="1"/>
                <a:r>
                  <a:rPr lang="en-US" sz="1800" dirty="0"/>
                  <a:t>n bit for final assignment</a:t>
                </a:r>
              </a:p>
              <a:p>
                <a:pPr marL="342900" lvl="1" indent="0">
                  <a:buNone/>
                </a:pPr>
                <a:r>
                  <a:rPr lang="en-US" sz="1800" dirty="0"/>
                  <a:t>Altogether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1800" dirty="0"/>
              </a:p>
              <a:p>
                <a:pPr marL="342900" lvl="1" indent="0">
                  <a:buNone/>
                </a:pPr>
                <a:endParaRPr lang="en-US" dirty="0"/>
              </a:p>
              <a:p>
                <a:pPr marL="342900" lvl="1" indent="0">
                  <a:buNone/>
                </a:pPr>
                <a:endParaRPr lang="en-IL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1344E8-DBB6-403D-82B3-6B75D2BCB1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107" y="1417638"/>
                <a:ext cx="8642839" cy="3394472"/>
              </a:xfrm>
              <a:blipFill>
                <a:blip r:embed="rId2"/>
                <a:stretch>
                  <a:fillRect l="-1128" t="-1439" b="-300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507830-4996-4BAE-B3EA-6A432FE07853}"/>
                  </a:ext>
                </a:extLst>
              </p:cNvPr>
              <p:cNvSpPr txBox="1"/>
              <p:nvPr/>
            </p:nvSpPr>
            <p:spPr>
              <a:xfrm>
                <a:off x="4702126" y="4101848"/>
                <a:ext cx="415700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000000"/>
                    </a:solidFill>
                    <a:latin typeface="Candara"/>
                    <a:cs typeface="Arial"/>
                  </a:rPr>
                  <a:t>On the other hand: how many bits used 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by algorithm:</a:t>
                </a:r>
              </a:p>
              <a:p>
                <a:pPr marL="214313" indent="-21431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n bits for initial assignment</a:t>
                </a:r>
              </a:p>
              <a:p>
                <a:pPr marL="214313" indent="-21431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B050"/>
                    </a:solidFill>
                    <a:latin typeface="Candara"/>
                    <a:cs typeface="Arial"/>
                  </a:rPr>
                  <a:t>k</a:t>
                </a: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 bits for each recursive call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Altogether </a:t>
                </a:r>
                <a14:m>
                  <m:oMath xmlns:m="http://schemas.openxmlformats.org/officeDocument/2006/math">
                    <m:r>
                      <a:rPr lang="en-US" i="1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ndara"/>
                    <a:cs typeface="Arial"/>
                  </a:rPr>
                  <a:t>+</a:t>
                </a:r>
                <a:r>
                  <a:rPr lang="en-US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J</a:t>
                </a:r>
                <a:r>
                  <a:rPr lang="en-US" dirty="0" err="1">
                    <a:solidFill>
                      <a:srgbClr val="00B050"/>
                    </a:solidFill>
                    <a:latin typeface="Candara"/>
                    <a:cs typeface="Arial"/>
                  </a:rPr>
                  <a:t>k</a:t>
                </a:r>
                <a:endParaRPr lang="en-IL" sz="1350" dirty="0">
                  <a:solidFill>
                    <a:srgbClr val="00B05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507830-4996-4BAE-B3EA-6A432FE07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126" y="4101848"/>
                <a:ext cx="4157003" cy="1477328"/>
              </a:xfrm>
              <a:prstGeom prst="rect">
                <a:avLst/>
              </a:prstGeom>
              <a:blipFill>
                <a:blip r:embed="rId3"/>
                <a:stretch>
                  <a:fillRect l="-1173" t="-2479" b="-57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1AEAA-8BDA-4F11-AA45-A21D5521D52A}"/>
                  </a:ext>
                </a:extLst>
              </p:cNvPr>
              <p:cNvSpPr txBox="1"/>
              <p:nvPr/>
            </p:nvSpPr>
            <p:spPr>
              <a:xfrm>
                <a:off x="2567354" y="5978058"/>
                <a:ext cx="39890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𝐽𝑘</m:t>
                      </m:r>
                    </m:oMath>
                  </m:oMathPara>
                </a14:m>
                <a:endParaRPr lang="en-IL" sz="14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1AEAA-8BDA-4F11-AA45-A21D5521D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54" y="5978058"/>
                <a:ext cx="3989070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D708413E-48AA-493C-BE47-7D506E504063}"/>
                  </a:ext>
                </a:extLst>
              </p:cNvPr>
              <p:cNvSpPr/>
              <p:nvPr/>
            </p:nvSpPr>
            <p:spPr bwMode="auto">
              <a:xfrm>
                <a:off x="6671602" y="5551517"/>
                <a:ext cx="1635369" cy="362984"/>
              </a:xfrm>
              <a:prstGeom prst="wedgeRoundRectCallout">
                <a:avLst>
                  <a:gd name="adj1" fmla="val -59738"/>
                  <a:gd name="adj2" fmla="val 111004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𝐼𝑓</m:t>
                      </m:r>
                      <m:r>
                        <a:rPr lang="en-US" sz="16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𝐽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&gt; 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i="1" dirty="0" err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 </m:t>
                      </m:r>
                    </m:oMath>
                  </m:oMathPara>
                </a14:m>
                <a:endParaRPr lang="en-IL" sz="135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D708413E-48AA-493C-BE47-7D506E504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71602" y="5551517"/>
                <a:ext cx="1635369" cy="362984"/>
              </a:xfrm>
              <a:prstGeom prst="wedgeRoundRectCallout">
                <a:avLst>
                  <a:gd name="adj1" fmla="val -59738"/>
                  <a:gd name="adj2" fmla="val 11100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639B4C4A-5259-4EE0-8A70-72735D3C57A0}"/>
                  </a:ext>
                </a:extLst>
              </p:cNvPr>
              <p:cNvSpPr/>
              <p:nvPr/>
            </p:nvSpPr>
            <p:spPr bwMode="auto">
              <a:xfrm>
                <a:off x="507608" y="6015184"/>
                <a:ext cx="1635369" cy="362984"/>
              </a:xfrm>
              <a:prstGeom prst="wedgeRoundRectCallout">
                <a:avLst>
                  <a:gd name="adj1" fmla="val 76176"/>
                  <a:gd name="adj2" fmla="val 550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>
                        <a:latin typeface="Cambria Math" panose="02040503050406030204" pitchFamily="18" charset="0"/>
                        <a:cs typeface="+mn-cs"/>
                      </a:rPr>
                      <m:t>Compression</m:t>
                    </m:r>
                  </m:oMath>
                </a14:m>
                <a:r>
                  <a:rPr lang="en-US" dirty="0">
                    <a:latin typeface="+mn-lt"/>
                    <a:cs typeface="+mn-cs"/>
                  </a:rPr>
                  <a:t>!</a:t>
                </a:r>
                <a:endParaRPr lang="en-IL" dirty="0"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639B4C4A-5259-4EE0-8A70-72735D3C57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8" y="6015184"/>
                <a:ext cx="1635369" cy="362984"/>
              </a:xfrm>
              <a:prstGeom prst="wedgeRoundRectCallout">
                <a:avLst>
                  <a:gd name="adj1" fmla="val 76176"/>
                  <a:gd name="adj2" fmla="val 550"/>
                  <a:gd name="adj3" fmla="val 16667"/>
                </a:avLst>
              </a:prstGeom>
              <a:blipFill>
                <a:blip r:embed="rId6"/>
                <a:stretch>
                  <a:fillRect t="-8065" b="-24194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1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9E9A-F4A9-4766-AB81-B42E98D1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Variant on the Algorithm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BAC3E-265C-49D6-B952-08D1FE0D8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 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 and d=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as before</a:t>
                </a:r>
              </a:p>
              <a:p>
                <a:pPr marL="385763" indent="-385763">
                  <a:buFont typeface="+mj-lt"/>
                  <a:buAutoNum type="arabicPeriod"/>
                </a:pPr>
                <a:r>
                  <a:rPr lang="en-US" dirty="0"/>
                  <a:t>Pick a random assignment for the variables, </a:t>
                </a:r>
              </a:p>
              <a:p>
                <a:pPr lvl="1"/>
                <a:r>
                  <a:rPr lang="en-US" dirty="0"/>
                  <a:t>each variable is set to `true’ independently with probability 1/2.</a:t>
                </a:r>
              </a:p>
              <a:p>
                <a:pPr marL="0" indent="0">
                  <a:buNone/>
                </a:pPr>
                <a:r>
                  <a:rPr lang="en-US" dirty="0"/>
                  <a:t>2. As long as there is some clause that is not satisfied, </a:t>
                </a:r>
                <a:r>
                  <a:rPr lang="en-US" b="1" dirty="0"/>
                  <a:t>pick an arbitrary unsatisfied clause</a:t>
                </a:r>
                <a:r>
                  <a:rPr lang="en-US" dirty="0"/>
                  <a:t>, and assign fresh random values to all its variables.</a:t>
                </a:r>
              </a:p>
              <a:p>
                <a:pPr marL="0" indent="0">
                  <a:buNone/>
                </a:pPr>
                <a:r>
                  <a:rPr lang="en-US" b="1" dirty="0"/>
                  <a:t>Claim</a:t>
                </a:r>
                <a:r>
                  <a:rPr lang="en-US" dirty="0"/>
                  <a:t>: algorithm terminates with a satisfying assignment in expected polynomial time. </a:t>
                </a:r>
              </a:p>
              <a:p>
                <a:pPr marL="300038" lvl="1" indent="0">
                  <a:buNone/>
                </a:pPr>
                <a:r>
                  <a:rPr lang="en-US" dirty="0"/>
                  <a:t>Expectation is taken over the random coin tosses of the algorithm.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DBAC3E-265C-49D6-B952-08D1FE0D8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44" t="-1482" r="-1889" b="-1051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068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292100"/>
            <a:ext cx="8229600" cy="698500"/>
          </a:xfrm>
        </p:spPr>
        <p:txBody>
          <a:bodyPr/>
          <a:lstStyle/>
          <a:p>
            <a:pPr rtl="0" eaLnBrk="1" hangingPunct="1"/>
            <a:r>
              <a:rPr lang="en-US" altLang="en-US"/>
              <a:t>The Setting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399" y="1651000"/>
            <a:ext cx="6408615" cy="36830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Dynamic dictionary:</a:t>
            </a:r>
          </a:p>
          <a:p>
            <a:pPr lvl="1" eaLnBrk="1" hangingPunct="1"/>
            <a:r>
              <a:rPr lang="en-US" altLang="en-US" sz="2600" dirty="0"/>
              <a:t>Lookups, insertions and deletions</a:t>
            </a:r>
          </a:p>
          <a:p>
            <a:pPr lvl="1" eaLnBrk="1" hangingPunct="1"/>
            <a:r>
              <a:rPr lang="en-US" altLang="en-US" sz="2600" dirty="0"/>
              <a:t>Dynamic vs. static</a:t>
            </a:r>
          </a:p>
          <a:p>
            <a:pPr eaLnBrk="1" hangingPunct="1"/>
            <a:r>
              <a:rPr lang="en-US" altLang="en-US" sz="3000" dirty="0"/>
              <a:t>Performance:</a:t>
            </a:r>
          </a:p>
          <a:p>
            <a:pPr lvl="1" eaLnBrk="1" hangingPunct="1"/>
            <a:r>
              <a:rPr lang="en-US" altLang="en-US" sz="2600" dirty="0"/>
              <a:t>Lookup time</a:t>
            </a:r>
          </a:p>
          <a:p>
            <a:pPr lvl="1" eaLnBrk="1" hangingPunct="1"/>
            <a:r>
              <a:rPr lang="en-US" altLang="en-US" sz="2600" dirty="0"/>
              <a:t>Update time</a:t>
            </a:r>
          </a:p>
          <a:p>
            <a:pPr lvl="1" eaLnBrk="1" hangingPunct="1"/>
            <a:r>
              <a:rPr lang="en-US" altLang="en-US" sz="2600" dirty="0"/>
              <a:t>Memory utilization</a:t>
            </a:r>
          </a:p>
          <a:p>
            <a:pPr lvl="1" eaLnBrk="1" hangingPunct="1"/>
            <a:r>
              <a:rPr lang="en-US" altLang="en-US" sz="2600" dirty="0"/>
              <a:t>Related problems: </a:t>
            </a:r>
          </a:p>
          <a:p>
            <a:pPr lvl="2" eaLnBrk="1" hangingPunct="1"/>
            <a:r>
              <a:rPr lang="en-US" altLang="en-US" sz="2200" dirty="0"/>
              <a:t>Approximate set membership (Bloom Filter)</a:t>
            </a:r>
          </a:p>
          <a:p>
            <a:pPr lvl="2" eaLnBrk="1" hangingPunct="1"/>
            <a:r>
              <a:rPr lang="en-US" altLang="en-US" sz="2200" dirty="0"/>
              <a:t>Retrieval </a:t>
            </a:r>
          </a:p>
        </p:txBody>
      </p:sp>
      <p:pic>
        <p:nvPicPr>
          <p:cNvPr id="133159" name="Picture 39" descr="Heb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209">
            <a:off x="7861300" y="2205038"/>
            <a:ext cx="7191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0" name="Picture 40" descr="Quicktion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9623">
            <a:off x="6891338" y="3279775"/>
            <a:ext cx="1252537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8" name="Picture 38" descr="550px-Wiktionary-logo-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7740">
            <a:off x="6667500" y="2287588"/>
            <a:ext cx="9556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82563"/>
            <a:ext cx="9144000" cy="784225"/>
          </a:xfrm>
        </p:spPr>
        <p:txBody>
          <a:bodyPr/>
          <a:lstStyle/>
          <a:p>
            <a:r>
              <a:rPr lang="en-US" altLang="en-US" sz="3600"/>
              <a:t>Major Problem in Hashing Based Schemes: Collisions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-3468" y="1088232"/>
            <a:ext cx="9045526" cy="59182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Hash Tables</a:t>
            </a:r>
          </a:p>
          <a:p>
            <a:pPr lvl="1">
              <a:defRPr/>
            </a:pPr>
            <a:r>
              <a:rPr lang="en-US" sz="2800" dirty="0"/>
              <a:t>Hash Function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h </a:t>
            </a:r>
            <a:r>
              <a:rPr lang="en-US" sz="2800" dirty="0"/>
              <a:t>Table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T</a:t>
            </a:r>
            <a:endParaRPr lang="he-IL" sz="2800" dirty="0">
              <a:solidFill>
                <a:srgbClr val="FF0000"/>
              </a:solidFill>
              <a:latin typeface="Comic Sans MS" pitchFamily="66" charset="0"/>
            </a:endParaRPr>
          </a:p>
          <a:p>
            <a:pPr lvl="1">
              <a:defRPr/>
            </a:pPr>
            <a:r>
              <a:rPr lang="en-US" sz="2800" dirty="0"/>
              <a:t>Direct access to memory</a:t>
            </a:r>
            <a:endParaRPr lang="he-IL" sz="2800" dirty="0"/>
          </a:p>
          <a:p>
            <a:pPr lvl="2">
              <a:defRPr/>
            </a:pPr>
            <a:r>
              <a:rPr lang="en-US" sz="2400" dirty="0"/>
              <a:t>Element</a:t>
            </a:r>
            <a:r>
              <a:rPr lang="he-IL" sz="2400" dirty="0"/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x </a:t>
            </a:r>
            <a:r>
              <a:rPr lang="he-IL" sz="2400" dirty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should be in T[h(x)]</a:t>
            </a: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lvl="1">
              <a:defRPr/>
            </a:pPr>
            <a:endParaRPr lang="en-US" b="1" dirty="0">
              <a:latin typeface="+mj-lt"/>
            </a:endParaRPr>
          </a:p>
          <a:p>
            <a:pPr marL="342900" lvl="1" indent="0">
              <a:buNone/>
              <a:defRPr/>
            </a:pPr>
            <a:endParaRPr lang="en-US" b="1" dirty="0">
              <a:latin typeface="+mj-lt"/>
            </a:endParaRPr>
          </a:p>
          <a:p>
            <a:pPr marL="342900" lvl="1" indent="0">
              <a:buNone/>
              <a:defRPr/>
            </a:pPr>
            <a:r>
              <a:rPr lang="en-US" sz="2400" b="1" dirty="0">
                <a:latin typeface="+mj-lt"/>
              </a:rPr>
              <a:t>Collision:</a:t>
            </a:r>
            <a:r>
              <a:rPr lang="he-IL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two different elements with the same value under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he-IL" sz="2400" dirty="0">
                <a:latin typeface="Comic Sans MS" pitchFamily="66" charset="0"/>
              </a:rPr>
              <a:t> </a:t>
            </a:r>
            <a:endParaRPr lang="en-US" sz="2400" dirty="0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5981700" y="2273300"/>
            <a:ext cx="1022350" cy="2533650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3" name="Right Arrow 5"/>
          <p:cNvSpPr>
            <a:spLocks noChangeArrowheads="1"/>
          </p:cNvSpPr>
          <p:nvPr/>
        </p:nvSpPr>
        <p:spPr bwMode="auto">
          <a:xfrm flipV="1">
            <a:off x="7092950" y="3251200"/>
            <a:ext cx="712788" cy="733425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6203950" y="4940300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FF"/>
                </a:solidFill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7804150" y="4895850"/>
            <a:ext cx="44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omic Sans MS" panose="030F0702030302020204" pitchFamily="66" charset="0"/>
              </a:rPr>
              <a:t>T</a:t>
            </a:r>
          </a:p>
        </p:txBody>
      </p:sp>
      <p:grpSp>
        <p:nvGrpSpPr>
          <p:cNvPr id="32776" name="Group 72"/>
          <p:cNvGrpSpPr>
            <a:grpSpLocks/>
          </p:cNvGrpSpPr>
          <p:nvPr/>
        </p:nvGrpSpPr>
        <p:grpSpPr bwMode="auto">
          <a:xfrm>
            <a:off x="7848600" y="1962150"/>
            <a:ext cx="449263" cy="2947988"/>
            <a:chOff x="2176" y="2098"/>
            <a:chExt cx="283" cy="1857"/>
          </a:xfrm>
        </p:grpSpPr>
        <p:grpSp>
          <p:nvGrpSpPr>
            <p:cNvPr id="32778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2780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2782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3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4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5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6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7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2788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2781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2779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en-US" sz="2000" i="1" baseline="-15000"/>
            </a:p>
          </p:txBody>
        </p:sp>
      </p:grpSp>
      <p:sp>
        <p:nvSpPr>
          <p:cNvPr id="22" name="Rounded Rectangular Callout 21"/>
          <p:cNvSpPr>
            <a:spLocks noChangeArrowheads="1"/>
          </p:cNvSpPr>
          <p:nvPr/>
        </p:nvSpPr>
        <p:spPr bwMode="auto">
          <a:xfrm>
            <a:off x="2003620" y="3695184"/>
            <a:ext cx="2667030" cy="578882"/>
          </a:xfrm>
          <a:prstGeom prst="wedgeRoundRectCallout">
            <a:avLst>
              <a:gd name="adj1" fmla="val 96931"/>
              <a:gd name="adj2" fmla="val -130188"/>
              <a:gd name="adj3" fmla="val 16667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  <a:cs typeface="+mn-cs"/>
              </a:rPr>
              <a:t>Unless</a:t>
            </a:r>
            <a:r>
              <a:rPr lang="en-US" altLang="en-US" sz="2800" dirty="0">
                <a:latin typeface="Comic Sans MS" panose="030F0702030302020204" pitchFamily="66" charset="0"/>
              </a:rPr>
              <a:t> |T| ≥ |</a:t>
            </a:r>
            <a:r>
              <a:rPr lang="en-US" altLang="en-US" sz="2800" dirty="0">
                <a:solidFill>
                  <a:srgbClr val="0066FF"/>
                </a:solidFill>
                <a:latin typeface="Comic Sans MS" panose="030F0702030302020204" pitchFamily="66" charset="0"/>
              </a:rPr>
              <a:t>U|</a:t>
            </a:r>
            <a:endParaRPr lang="en-US" altLang="en-US" sz="2800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15520-9F9A-44F2-AA5E-0724591B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Structure of Proofs by Compression or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EB65B-22BD-404A-BD04-B8D7855CC3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Relevant to both upper and lower bounds</a:t>
                </a:r>
              </a:p>
              <a:p>
                <a:r>
                  <a:rPr lang="en-US" sz="2800" dirty="0"/>
                  <a:t>Consider a random string  used in the system</a:t>
                </a:r>
              </a:p>
              <a:p>
                <a:r>
                  <a:rPr lang="en-US" sz="2800" dirty="0"/>
                  <a:t>Could be</a:t>
                </a:r>
              </a:p>
              <a:p>
                <a:pPr lvl="2"/>
                <a:r>
                  <a:rPr lang="en-US" dirty="0"/>
                  <a:t>The random function that should be inverted </a:t>
                </a:r>
              </a:p>
              <a:p>
                <a:pPr lvl="2"/>
                <a:r>
                  <a:rPr lang="en-US" dirty="0"/>
                  <a:t>The randomness used by an algorithm</a:t>
                </a:r>
              </a:p>
              <a:p>
                <a:pPr lvl="1"/>
                <a:r>
                  <a:rPr lang="en-US" b="1" dirty="0"/>
                  <a:t>Show that the event you want to bound implies a compression of the randomness</a:t>
                </a:r>
              </a:p>
              <a:p>
                <a:pPr lvl="1"/>
                <a:r>
                  <a:rPr lang="en-US" dirty="0"/>
                  <a:t>Probability of compressing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Hence: probability of bad event is bound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800" dirty="0"/>
                  <a:t>Sometimes need extra randomness to help us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4EB65B-22BD-404A-BD04-B8D7855CC3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348" r="-1407" b="-121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860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Dealing with Collisions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8013" y="1781175"/>
            <a:ext cx="7772400" cy="4114800"/>
          </a:xfrm>
        </p:spPr>
        <p:txBody>
          <a:bodyPr/>
          <a:lstStyle/>
          <a:p>
            <a:r>
              <a:rPr lang="en-US" altLang="en-US"/>
              <a:t>Lots of methods</a:t>
            </a:r>
            <a:endParaRPr lang="he-IL" altLang="en-US"/>
          </a:p>
          <a:p>
            <a:r>
              <a:rPr lang="en-US" altLang="en-US"/>
              <a:t>Common one: </a:t>
            </a:r>
            <a:r>
              <a:rPr lang="he-IL" altLang="en-US"/>
              <a:t>:</a:t>
            </a:r>
            <a:r>
              <a:rPr lang="en-US" altLang="en-US"/>
              <a:t>Linear Probing</a:t>
            </a:r>
          </a:p>
          <a:p>
            <a:pPr lvl="1"/>
            <a:r>
              <a:rPr lang="en-US" altLang="en-US"/>
              <a:t>Proposed by Amdahl</a:t>
            </a:r>
            <a:endParaRPr lang="he-IL" altLang="en-US"/>
          </a:p>
          <a:p>
            <a:pPr lvl="1"/>
            <a:r>
              <a:rPr lang="en-US" altLang="en-US"/>
              <a:t>Analyzed by Donald Knuth 1963</a:t>
            </a:r>
          </a:p>
          <a:p>
            <a:r>
              <a:rPr lang="en-US" altLang="en-US"/>
              <a:t>“Birth” of analysis of algorithms</a:t>
            </a:r>
            <a:endParaRPr lang="he-IL" altLang="en-US"/>
          </a:p>
          <a:p>
            <a:pPr lvl="1"/>
            <a:r>
              <a:rPr lang="en-US" altLang="en-US"/>
              <a:t>Probabilistic analysis</a:t>
            </a:r>
            <a:endParaRPr lang="he-IL" altLang="en-US"/>
          </a:p>
          <a:p>
            <a:pPr algn="r" rtl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5" name="Picture 8" descr="climb-stack-of-pap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219200"/>
            <a:ext cx="216852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316413"/>
            <a:ext cx="16764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kern="1200" dirty="0">
                <a:solidFill>
                  <a:srgbClr val="0000FF"/>
                </a:solidFill>
              </a:rPr>
              <a:t>Linear Probing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71500" y="1339850"/>
            <a:ext cx="777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he-IL" altLang="en-US" dirty="0"/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To </a:t>
            </a:r>
            <a:r>
              <a:rPr lang="en-US" altLang="en-US" b="1" dirty="0">
                <a:latin typeface="Times New Roman" panose="02020603050405020304" pitchFamily="18" charset="0"/>
              </a:rPr>
              <a:t>insert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 try location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</a:rPr>
              <a:t>in table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he-I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If occupied try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h(x)+1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and if occupied try </a:t>
            </a:r>
            <a:r>
              <a:rPr lang="he-IL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h(x)+2</a:t>
            </a:r>
            <a:endParaRPr lang="en-US" altLang="en-US" dirty="0">
              <a:latin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Times New Roman" panose="02020603050405020304" pitchFamily="18" charset="0"/>
              </a:rPr>
              <a:t>Until we find a vacant place</a:t>
            </a:r>
          </a:p>
          <a:p>
            <a:pPr marL="0" indent="0">
              <a:buNone/>
            </a:pPr>
            <a:r>
              <a:rPr lang="en-US" altLang="en-US" b="1" dirty="0"/>
              <a:t>Looking</a:t>
            </a:r>
            <a:r>
              <a:rPr lang="en-US" altLang="en-US" dirty="0"/>
              <a:t> for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he-IL" altLang="en-US" dirty="0"/>
              <a:t> </a:t>
            </a:r>
          </a:p>
          <a:p>
            <a:r>
              <a:rPr lang="en-US" altLang="en-US" dirty="0"/>
              <a:t>Similar to insert: search until finding </a:t>
            </a: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n-US" altLang="en-US" dirty="0"/>
              <a:t>or a vacant place.</a:t>
            </a:r>
            <a:endParaRPr lang="he-IL" altLang="en-US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314450" y="5422900"/>
            <a:ext cx="68580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  <a:sym typeface="Symbol" panose="05050102010706020507" pitchFamily="18" charset="2"/>
              </a:rPr>
              <a:t>            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>
                <a:solidFill>
                  <a:srgbClr val="0000FF"/>
                </a:solidFill>
              </a:rPr>
              <a:t>Linear Probing: situation after a while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 algn="ctr">
                <a:spcBef>
                  <a:spcPct val="0"/>
                </a:spcBef>
                <a:buFontTx/>
                <a:buNone/>
                <a:defRPr/>
              </a:pPr>
              <a:t>32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5845" name="Picture 3" descr="lpclus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716088"/>
            <a:ext cx="4619625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660400"/>
          </a:xfrm>
        </p:spPr>
        <p:txBody>
          <a:bodyPr/>
          <a:lstStyle/>
          <a:p>
            <a:pPr rtl="0" eaLnBrk="1" hangingPunct="1"/>
            <a:r>
              <a:rPr lang="en-US" altLang="en-US"/>
              <a:t>Cuckoo Hashing: Basics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6616700" cy="4356100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Introduced by </a:t>
            </a:r>
            <a:r>
              <a:rPr lang="en-US" altLang="en-US" sz="3000" dirty="0" err="1"/>
              <a:t>Pagh</a:t>
            </a:r>
            <a:r>
              <a:rPr lang="en-US" altLang="en-US" sz="3000" dirty="0"/>
              <a:t> and </a:t>
            </a:r>
            <a:r>
              <a:rPr lang="en-US" altLang="en-US" sz="3000" dirty="0" err="1"/>
              <a:t>Rodler</a:t>
            </a:r>
            <a:r>
              <a:rPr lang="en-US" altLang="en-US" sz="3000" dirty="0"/>
              <a:t> (2001)</a:t>
            </a:r>
            <a:endParaRPr lang="en-US" altLang="en-US" sz="3000" dirty="0">
              <a:solidFill>
                <a:srgbClr val="008080"/>
              </a:solidFill>
            </a:endParaRPr>
          </a:p>
          <a:p>
            <a:pPr eaLnBrk="1" hangingPunct="1"/>
            <a:r>
              <a:rPr lang="en-US" altLang="en-US" sz="3000" dirty="0"/>
              <a:t>Extremely simple: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dirty="0">
                <a:solidFill>
                  <a:srgbClr val="008000"/>
                </a:solidFill>
              </a:rPr>
              <a:t>2</a:t>
            </a:r>
            <a:r>
              <a:rPr lang="en-US" altLang="en-US" sz="2400" dirty="0"/>
              <a:t> tables: </a:t>
            </a:r>
            <a:r>
              <a:rPr lang="en-US" altLang="en-US" sz="2400" i="1" dirty="0">
                <a:solidFill>
                  <a:srgbClr val="FF0000"/>
                </a:solidFill>
              </a:rPr>
              <a:t>T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</a:rPr>
              <a:t>T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2</a:t>
            </a:r>
            <a:r>
              <a:rPr lang="en-US" altLang="en-US" sz="2400" dirty="0"/>
              <a:t> </a:t>
            </a:r>
          </a:p>
          <a:p>
            <a:pPr lvl="2" eaLnBrk="1" hangingPunct="1"/>
            <a:r>
              <a:rPr lang="en-US" altLang="en-US" sz="2800" dirty="0"/>
              <a:t>Each of size </a:t>
            </a:r>
            <a:r>
              <a:rPr lang="en-US" altLang="en-US" sz="2800" i="1" dirty="0">
                <a:solidFill>
                  <a:srgbClr val="008000"/>
                </a:solidFill>
              </a:rPr>
              <a:t>r = (1+</a:t>
            </a:r>
            <a:r>
              <a:rPr lang="el-GR" altLang="en-US" sz="2800" i="1" dirty="0">
                <a:solidFill>
                  <a:srgbClr val="008000"/>
                </a:solidFill>
              </a:rPr>
              <a:t>ε</a:t>
            </a:r>
            <a:r>
              <a:rPr lang="en-US" altLang="en-US" sz="2800" i="1" dirty="0">
                <a:solidFill>
                  <a:srgbClr val="008000"/>
                </a:solidFill>
              </a:rPr>
              <a:t>)n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dirty="0">
                <a:solidFill>
                  <a:srgbClr val="008000"/>
                </a:solidFill>
              </a:rPr>
              <a:t>2</a:t>
            </a:r>
            <a:r>
              <a:rPr lang="en-US" altLang="en-US" sz="2400" dirty="0"/>
              <a:t> hash functions: </a:t>
            </a:r>
            <a:br>
              <a:rPr lang="en-US" altLang="en-US" sz="2400" dirty="0"/>
            </a:br>
            <a:r>
              <a:rPr lang="en-US" altLang="en-US" sz="2400" i="1" dirty="0">
                <a:solidFill>
                  <a:srgbClr val="FF0000"/>
                </a:solidFill>
              </a:rPr>
              <a:t>h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1</a:t>
            </a:r>
            <a:r>
              <a:rPr lang="en-US" altLang="en-US" sz="2400" dirty="0"/>
              <a:t> and </a:t>
            </a:r>
            <a:r>
              <a:rPr lang="en-US" altLang="en-US" sz="2400" i="1" dirty="0">
                <a:solidFill>
                  <a:srgbClr val="FF0000"/>
                </a:solidFill>
              </a:rPr>
              <a:t>h</a:t>
            </a:r>
            <a:r>
              <a:rPr lang="en-US" altLang="en-US" sz="2400" i="1" baseline="-15000" dirty="0">
                <a:solidFill>
                  <a:srgbClr val="FF0000"/>
                </a:solidFill>
              </a:rPr>
              <a:t>2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 dirty="0"/>
              <a:t>Lookup: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/>
              <a:t>Check in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i="1" baseline="-15000" dirty="0">
                <a:solidFill>
                  <a:srgbClr val="FF0000"/>
                </a:solidFill>
              </a:rPr>
              <a:t>1</a:t>
            </a:r>
            <a:r>
              <a:rPr lang="en-US" altLang="en-US" dirty="0"/>
              <a:t> </a:t>
            </a:r>
            <a:r>
              <a:rPr lang="en-US" altLang="en-US" b="1" dirty="0"/>
              <a:t>and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T</a:t>
            </a:r>
            <a:r>
              <a:rPr lang="en-US" altLang="en-US" i="1" baseline="-15000" dirty="0">
                <a:solidFill>
                  <a:srgbClr val="FF0000"/>
                </a:solidFill>
              </a:rPr>
              <a:t>2</a:t>
            </a:r>
            <a:r>
              <a:rPr lang="en-US" altLang="en-US" dirty="0"/>
              <a:t> 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702300" y="2822575"/>
            <a:ext cx="449263" cy="3048000"/>
            <a:chOff x="2176" y="2098"/>
            <a:chExt cx="283" cy="1920"/>
          </a:xfrm>
        </p:grpSpPr>
        <p:grpSp>
          <p:nvGrpSpPr>
            <p:cNvPr id="36896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6898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6900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1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2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3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4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906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899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6897" name="Text Box 35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99300" y="2822575"/>
            <a:ext cx="449263" cy="3041650"/>
            <a:chOff x="3056" y="2098"/>
            <a:chExt cx="283" cy="1916"/>
          </a:xfrm>
        </p:grpSpPr>
        <p:grpSp>
          <p:nvGrpSpPr>
            <p:cNvPr id="36885" name="Group 24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36887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688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89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6888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6886" name="Text Box 36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673600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7715250" y="301942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5480050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7543800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5734050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5722938" y="38052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737225" y="32543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5732463" y="27162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7132638" y="353695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7132638" y="298608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7132638" y="3228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135813" y="51165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737225" y="35337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6062663" y="4329113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cs typeface="Times New Roman" panose="02020603050405020304" pitchFamily="18" charset="0"/>
              </a:rPr>
              <a:t>Where is</a:t>
            </a:r>
            <a:r>
              <a:rPr lang="en-US" altLang="en-US" sz="2000" b="1" i="1"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9144000" cy="546100"/>
          </a:xfrm>
        </p:spPr>
        <p:txBody>
          <a:bodyPr/>
          <a:lstStyle/>
          <a:p>
            <a:pPr rtl="0" eaLnBrk="1" hangingPunct="1"/>
            <a:r>
              <a:rPr lang="en-US" altLang="en-US" sz="3900"/>
              <a:t>Cuckoo Hashing: Insertion Algorithm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723900"/>
            <a:ext cx="8153400" cy="41275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/>
              <a:t>To </a:t>
            </a:r>
            <a:r>
              <a:rPr lang="en-US" altLang="en-US" sz="2800" b="1"/>
              <a:t>insert</a:t>
            </a:r>
            <a:r>
              <a:rPr lang="en-US" altLang="en-US" sz="2800"/>
              <a:t> element 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/>
              <a:t>, call </a:t>
            </a:r>
            <a:r>
              <a:rPr lang="en-US" altLang="en-US" sz="2800" b="1">
                <a:solidFill>
                  <a:srgbClr val="FF0000"/>
                </a:solidFill>
              </a:rPr>
              <a:t>Insert</a:t>
            </a:r>
            <a:r>
              <a:rPr lang="en-US" altLang="en-US" sz="2800" b="1"/>
              <a:t>(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 b="1"/>
              <a:t>, </a:t>
            </a:r>
            <a:r>
              <a:rPr lang="en-US" altLang="en-US" sz="2800" b="1" i="1">
                <a:solidFill>
                  <a:srgbClr val="008000"/>
                </a:solidFill>
              </a:rPr>
              <a:t>1</a:t>
            </a:r>
            <a:r>
              <a:rPr lang="en-US" altLang="en-US" sz="2800" b="1"/>
              <a:t>)</a:t>
            </a:r>
          </a:p>
          <a:p>
            <a:pPr marL="609600" indent="-609600" eaLnBrk="1" hangingPunct="1">
              <a:buFontTx/>
              <a:buNone/>
            </a:pPr>
            <a:endParaRPr lang="en-US" altLang="en-US" sz="1200" b="1"/>
          </a:p>
          <a:p>
            <a:pPr marL="609600" indent="-609600" eaLnBrk="1" hangingPunct="1">
              <a:buFontTx/>
              <a:buNone/>
            </a:pPr>
            <a:r>
              <a:rPr lang="en-US" altLang="en-US" sz="2800" b="1" u="sng">
                <a:solidFill>
                  <a:srgbClr val="FF0000"/>
                </a:solidFill>
              </a:rPr>
              <a:t>Insert</a:t>
            </a:r>
            <a:r>
              <a:rPr lang="en-US" altLang="en-US" sz="2800" b="1" u="sng"/>
              <a:t>(</a:t>
            </a:r>
            <a:r>
              <a:rPr lang="en-US" altLang="en-US" sz="2800" b="1" i="1" u="sng">
                <a:solidFill>
                  <a:srgbClr val="008000"/>
                </a:solidFill>
              </a:rPr>
              <a:t>x</a:t>
            </a:r>
            <a:r>
              <a:rPr lang="en-US" altLang="en-US" sz="2800" b="1" u="sng"/>
              <a:t>, </a:t>
            </a:r>
            <a:r>
              <a:rPr lang="en-US" altLang="en-US" sz="2800" b="1" i="1" u="sng">
                <a:solidFill>
                  <a:srgbClr val="008000"/>
                </a:solidFill>
              </a:rPr>
              <a:t>i</a:t>
            </a:r>
            <a:r>
              <a:rPr lang="en-US" altLang="en-US" sz="2800" b="1" u="sng"/>
              <a:t>):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1. Put </a:t>
            </a:r>
            <a:r>
              <a:rPr lang="en-US" altLang="en-US" sz="2800" b="1" i="1">
                <a:solidFill>
                  <a:srgbClr val="008000"/>
                </a:solidFill>
              </a:rPr>
              <a:t>x</a:t>
            </a:r>
            <a:r>
              <a:rPr lang="en-US" altLang="en-US" sz="2800"/>
              <a:t> into location </a:t>
            </a:r>
            <a:r>
              <a:rPr lang="en-US" altLang="en-US" sz="2800" b="1" i="1">
                <a:solidFill>
                  <a:srgbClr val="008000"/>
                </a:solidFill>
              </a:rPr>
              <a:t>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</a:t>
            </a:r>
            <a:r>
              <a:rPr lang="en-US" altLang="en-US" sz="2800" i="1"/>
              <a:t> </a:t>
            </a:r>
            <a:r>
              <a:rPr lang="en-US" altLang="en-US" sz="2800"/>
              <a:t>in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2. If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[h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(x)]</a:t>
            </a:r>
            <a:r>
              <a:rPr lang="en-US" altLang="en-US" sz="2800"/>
              <a:t> was empty: return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800"/>
              <a:t>3. If </a:t>
            </a:r>
            <a:r>
              <a:rPr lang="en-US" altLang="en-US" sz="2800" b="1" i="1">
                <a:solidFill>
                  <a:srgbClr val="008000"/>
                </a:solidFill>
              </a:rPr>
              <a:t>T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[h</a:t>
            </a:r>
            <a:r>
              <a:rPr lang="en-US" altLang="en-US" sz="2800" b="1" i="1" baseline="-25000">
                <a:solidFill>
                  <a:srgbClr val="008000"/>
                </a:solidFill>
              </a:rPr>
              <a:t>i</a:t>
            </a:r>
            <a:r>
              <a:rPr lang="en-US" altLang="en-US" sz="2800" b="1" i="1">
                <a:solidFill>
                  <a:srgbClr val="008000"/>
                </a:solidFill>
              </a:rPr>
              <a:t>(x)]</a:t>
            </a:r>
            <a:r>
              <a:rPr lang="en-US" altLang="en-US" sz="2800"/>
              <a:t> contained element </a:t>
            </a:r>
            <a:r>
              <a:rPr lang="en-US" altLang="en-US" sz="2800" b="1" i="1">
                <a:solidFill>
                  <a:srgbClr val="008000"/>
                </a:solidFill>
              </a:rPr>
              <a:t>y</a:t>
            </a:r>
            <a:r>
              <a:rPr lang="en-US" altLang="en-US" sz="2800"/>
              <a:t>: do </a:t>
            </a:r>
            <a:r>
              <a:rPr lang="en-US" altLang="en-US" sz="2800" b="1">
                <a:solidFill>
                  <a:srgbClr val="FF0000"/>
                </a:solidFill>
              </a:rPr>
              <a:t>Insert</a:t>
            </a:r>
            <a:r>
              <a:rPr lang="en-US" altLang="en-US" sz="2800" b="1"/>
              <a:t>(</a:t>
            </a:r>
            <a:r>
              <a:rPr lang="en-US" altLang="en-US" sz="2800" b="1" i="1">
                <a:solidFill>
                  <a:srgbClr val="008000"/>
                </a:solidFill>
              </a:rPr>
              <a:t>y</a:t>
            </a:r>
            <a:r>
              <a:rPr lang="en-US" altLang="en-US" sz="2800" b="1"/>
              <a:t>, </a:t>
            </a:r>
            <a:r>
              <a:rPr lang="en-US" altLang="en-US" sz="2800" b="1" i="1">
                <a:solidFill>
                  <a:srgbClr val="008000"/>
                </a:solidFill>
              </a:rPr>
              <a:t>3–i</a:t>
            </a:r>
            <a:r>
              <a:rPr lang="en-US" altLang="en-US" sz="2800" b="1"/>
              <a:t>)</a:t>
            </a:r>
          </a:p>
          <a:p>
            <a:pPr marL="609600" indent="-609600" eaLnBrk="1" hangingPunct="1">
              <a:buFontTx/>
              <a:buNone/>
            </a:pPr>
            <a:endParaRPr lang="en-US" altLang="en-US" sz="2600" b="1"/>
          </a:p>
          <a:p>
            <a:pPr marL="609600" indent="-609600" eaLnBrk="1" hangingPunct="1">
              <a:buFontTx/>
              <a:buNone/>
            </a:pPr>
            <a:r>
              <a:rPr lang="en-US" altLang="en-US" sz="2600" i="1"/>
              <a:t>Example:</a:t>
            </a:r>
            <a:endParaRPr lang="en-US" altLang="en-US" sz="2600">
              <a:latin typeface="Lucida Console" panose="020B0609040504020204" pitchFamily="49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103688" y="3611563"/>
            <a:ext cx="449262" cy="3048000"/>
            <a:chOff x="2176" y="2098"/>
            <a:chExt cx="283" cy="1920"/>
          </a:xfrm>
        </p:grpSpPr>
        <p:grpSp>
          <p:nvGrpSpPr>
            <p:cNvPr id="38949" name="Group 7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38951" name="Group 74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8953" name="Rectangle 7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4" name="Rectangle 7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5" name="Rectangle 7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6" name="Rectangle 7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7" name="Rectangle 7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8" name="Rectangle 8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59" name="Rectangle 8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52" name="Text Box 82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8950" name="Text Box 83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500688" y="3611563"/>
            <a:ext cx="449262" cy="3041650"/>
            <a:chOff x="3056" y="2098"/>
            <a:chExt cx="283" cy="1916"/>
          </a:xfrm>
        </p:grpSpPr>
        <p:grpSp>
          <p:nvGrpSpPr>
            <p:cNvPr id="38938" name="Group 85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38940" name="Group 86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38942" name="Rectangle 87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3" name="Rectangle 88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4" name="Rectangle 89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5" name="Rectangle 90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6" name="Rectangle 91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7" name="Rectangle 92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8" name="Rectangle 93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941" name="Text Box 94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38939" name="Text Box 95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2139950" y="4589463"/>
            <a:ext cx="1955800" cy="457200"/>
            <a:chOff x="1348" y="2891"/>
            <a:chExt cx="1232" cy="288"/>
          </a:xfrm>
        </p:grpSpPr>
        <p:sp>
          <p:nvSpPr>
            <p:cNvPr id="38936" name="Text Box 96"/>
            <p:cNvSpPr txBox="1">
              <a:spLocks noChangeArrowheads="1"/>
            </p:cNvSpPr>
            <p:nvPr/>
          </p:nvSpPr>
          <p:spPr bwMode="auto">
            <a:xfrm>
              <a:off x="1348" y="2891"/>
              <a:ext cx="11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(e) = 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(a)</a:t>
              </a:r>
            </a:p>
          </p:txBody>
        </p:sp>
        <p:sp>
          <p:nvSpPr>
            <p:cNvPr id="38937" name="Line 98"/>
            <p:cNvSpPr>
              <a:spLocks noChangeShapeType="1"/>
            </p:cNvSpPr>
            <p:nvPr/>
          </p:nvSpPr>
          <p:spPr bwMode="auto">
            <a:xfrm>
              <a:off x="2415" y="3053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5945188" y="4071938"/>
            <a:ext cx="1995487" cy="457200"/>
            <a:chOff x="3745" y="2565"/>
            <a:chExt cx="1257" cy="288"/>
          </a:xfrm>
        </p:grpSpPr>
        <p:sp>
          <p:nvSpPr>
            <p:cNvPr id="38934" name="Text Box 97"/>
            <p:cNvSpPr txBox="1">
              <a:spLocks noChangeArrowheads="1"/>
            </p:cNvSpPr>
            <p:nvPr/>
          </p:nvSpPr>
          <p:spPr bwMode="auto">
            <a:xfrm>
              <a:off x="3853" y="2565"/>
              <a:ext cx="11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2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(y) = 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2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(a)</a:t>
              </a:r>
            </a:p>
          </p:txBody>
        </p:sp>
        <p:sp>
          <p:nvSpPr>
            <p:cNvPr id="38935" name="Line 99"/>
            <p:cNvSpPr>
              <a:spLocks noChangeShapeType="1"/>
            </p:cNvSpPr>
            <p:nvPr/>
          </p:nvSpPr>
          <p:spPr bwMode="auto">
            <a:xfrm flipH="1">
              <a:off x="3745" y="2715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684" name="Text Box 100"/>
          <p:cNvSpPr txBox="1">
            <a:spLocks noChangeArrowheads="1"/>
          </p:cNvSpPr>
          <p:nvPr/>
        </p:nvSpPr>
        <p:spPr bwMode="auto">
          <a:xfrm>
            <a:off x="4846638" y="50657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95685" name="Text Box 101"/>
          <p:cNvSpPr txBox="1">
            <a:spLocks noChangeArrowheads="1"/>
          </p:cNvSpPr>
          <p:nvPr/>
        </p:nvSpPr>
        <p:spPr bwMode="auto">
          <a:xfrm>
            <a:off x="4124325" y="45942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5686" name="Text Box 102"/>
          <p:cNvSpPr txBox="1">
            <a:spLocks noChangeArrowheads="1"/>
          </p:cNvSpPr>
          <p:nvPr/>
        </p:nvSpPr>
        <p:spPr bwMode="auto">
          <a:xfrm>
            <a:off x="4138613" y="40433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5687" name="Text Box 103"/>
          <p:cNvSpPr txBox="1">
            <a:spLocks noChangeArrowheads="1"/>
          </p:cNvSpPr>
          <p:nvPr/>
        </p:nvSpPr>
        <p:spPr bwMode="auto">
          <a:xfrm>
            <a:off x="4133850" y="35052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5688" name="Text Box 104"/>
          <p:cNvSpPr txBox="1">
            <a:spLocks noChangeArrowheads="1"/>
          </p:cNvSpPr>
          <p:nvPr/>
        </p:nvSpPr>
        <p:spPr bwMode="auto">
          <a:xfrm>
            <a:off x="5534025" y="43259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95689" name="Text Box 105"/>
          <p:cNvSpPr txBox="1">
            <a:spLocks noChangeArrowheads="1"/>
          </p:cNvSpPr>
          <p:nvPr/>
        </p:nvSpPr>
        <p:spPr bwMode="auto">
          <a:xfrm>
            <a:off x="5534025" y="37750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5690" name="Text Box 106"/>
          <p:cNvSpPr txBox="1">
            <a:spLocks noChangeArrowheads="1"/>
          </p:cNvSpPr>
          <p:nvPr/>
        </p:nvSpPr>
        <p:spPr bwMode="auto">
          <a:xfrm>
            <a:off x="5534025" y="40179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95691" name="Text Box 107"/>
          <p:cNvSpPr txBox="1">
            <a:spLocks noChangeArrowheads="1"/>
          </p:cNvSpPr>
          <p:nvPr/>
        </p:nvSpPr>
        <p:spPr bwMode="auto">
          <a:xfrm>
            <a:off x="5537200" y="590550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95692" name="Text Box 108"/>
          <p:cNvSpPr txBox="1">
            <a:spLocks noChangeArrowheads="1"/>
          </p:cNvSpPr>
          <p:nvPr/>
        </p:nvSpPr>
        <p:spPr bwMode="auto">
          <a:xfrm>
            <a:off x="4138613" y="432276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3001963" y="5945188"/>
            <a:ext cx="1114425" cy="457200"/>
            <a:chOff x="1891" y="3745"/>
            <a:chExt cx="702" cy="288"/>
          </a:xfrm>
        </p:grpSpPr>
        <p:sp>
          <p:nvSpPr>
            <p:cNvPr id="38932" name="Text Box 116"/>
            <p:cNvSpPr txBox="1">
              <a:spLocks noChangeArrowheads="1"/>
            </p:cNvSpPr>
            <p:nvPr/>
          </p:nvSpPr>
          <p:spPr bwMode="auto">
            <a:xfrm>
              <a:off x="1891" y="3745"/>
              <a:ext cx="6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h</a:t>
              </a:r>
              <a:r>
                <a:rPr lang="en-US" altLang="en-US" sz="2400" i="1" baseline="-25000">
                  <a:latin typeface="Book Antiqua" panose="02040602050305030304" pitchFamily="18" charset="0"/>
                  <a:cs typeface="David" panose="020E0502060401010101" pitchFamily="34" charset="-79"/>
                </a:rPr>
                <a:t>1</a:t>
              </a:r>
              <a:r>
                <a:rPr lang="en-US" altLang="en-US" sz="2400" i="1">
                  <a:latin typeface="Book Antiqua" panose="02040602050305030304" pitchFamily="18" charset="0"/>
                  <a:cs typeface="David" panose="020E0502060401010101" pitchFamily="34" charset="-79"/>
                </a:rPr>
                <a:t>(y)</a:t>
              </a:r>
            </a:p>
          </p:txBody>
        </p:sp>
        <p:sp>
          <p:nvSpPr>
            <p:cNvPr id="38933" name="Line 117"/>
            <p:cNvSpPr>
              <a:spLocks noChangeShapeType="1"/>
            </p:cNvSpPr>
            <p:nvPr/>
          </p:nvSpPr>
          <p:spPr bwMode="auto">
            <a:xfrm>
              <a:off x="2428" y="3907"/>
              <a:ext cx="1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457200" y="798513"/>
            <a:ext cx="82296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To insert </a:t>
            </a:r>
            <a:r>
              <a:rPr lang="en-US" sz="3200" b="1" i="1" dirty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en-US" sz="3200" kern="0" dirty="0">
                <a:latin typeface="+mn-lt"/>
                <a:cs typeface="+mn-cs"/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Put in first location and displace residing element if needed 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Put displaced element in its other location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3200" kern="0" dirty="0">
                <a:latin typeface="+mn-lt"/>
                <a:cs typeface="+mn-cs"/>
              </a:rPr>
              <a:t>Until  finding a free spot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5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5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5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5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5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5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778 -0.06543 " pathEditMode="relative" ptsTypes="AA">
                                      <p:cBhvr>
                                        <p:cTn id="113" dur="1000" fill="hold"/>
                                        <p:tgtEl>
                                          <p:spTgt spid="195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324 L 0.07483 -0.03727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1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2 -0.03727 L 0.15139 -0.0784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95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9" y="-206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979 -0.06775 " pathEditMode="relative" ptsTypes="AA">
                                      <p:cBhvr>
                                        <p:cTn id="125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-0.06782 L -0.15382 0.27546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195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1715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84" grpId="0"/>
      <p:bldP spid="195684" grpId="1"/>
      <p:bldP spid="195685" grpId="0"/>
      <p:bldP spid="195685" grpId="1"/>
      <p:bldP spid="195685" grpId="2"/>
      <p:bldP spid="195686" grpId="0"/>
      <p:bldP spid="195687" grpId="0"/>
      <p:bldP spid="195688" grpId="0"/>
      <p:bldP spid="195689" grpId="0"/>
      <p:bldP spid="195690" grpId="0"/>
      <p:bldP spid="195690" grpId="1"/>
      <p:bldP spid="195690" grpId="2"/>
      <p:bldP spid="195691" grpId="0"/>
      <p:bldP spid="1956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Cuckoo Hashing: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/>
              <a:t>What happens if we are not successful?</a:t>
            </a:r>
          </a:p>
          <a:p>
            <a:pPr>
              <a:defRPr/>
            </a:pPr>
            <a:r>
              <a:rPr lang="en-US" dirty="0"/>
              <a:t>Unsuccessful stems from two reasons</a:t>
            </a:r>
          </a:p>
          <a:p>
            <a:pPr lvl="1">
              <a:defRPr/>
            </a:pPr>
            <a:r>
              <a:rPr lang="en-US" dirty="0"/>
              <a:t>Not enough space</a:t>
            </a:r>
          </a:p>
          <a:p>
            <a:pPr lvl="2">
              <a:defRPr/>
            </a:pPr>
            <a:r>
              <a:rPr lang="en-US" dirty="0"/>
              <a:t>The path goes into loops</a:t>
            </a:r>
          </a:p>
          <a:p>
            <a:pPr lvl="1">
              <a:defRPr/>
            </a:pPr>
            <a:r>
              <a:rPr lang="en-US" dirty="0"/>
              <a:t>Too long chains</a:t>
            </a:r>
          </a:p>
          <a:p>
            <a:pPr>
              <a:defRPr/>
            </a:pPr>
            <a:r>
              <a:rPr lang="en-US" dirty="0"/>
              <a:t>Can detect both by a </a:t>
            </a:r>
            <a:r>
              <a:rPr lang="en-US" b="1" dirty="0"/>
              <a:t>time limit</a:t>
            </a:r>
            <a:r>
              <a:rPr lang="en-US" dirty="0"/>
              <a:t>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660400"/>
          </a:xfrm>
        </p:spPr>
        <p:txBody>
          <a:bodyPr/>
          <a:lstStyle/>
          <a:p>
            <a:pPr rtl="0" eaLnBrk="1" hangingPunct="1"/>
            <a:r>
              <a:rPr lang="en-US" altLang="en-US"/>
              <a:t>Cuckoo Hashing: Deletion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09700"/>
            <a:ext cx="6616700" cy="4356100"/>
          </a:xfrm>
        </p:spPr>
        <p:txBody>
          <a:bodyPr/>
          <a:lstStyle/>
          <a:p>
            <a:pPr eaLnBrk="1" hangingPunct="1"/>
            <a:r>
              <a:rPr lang="en-US" altLang="en-US" sz="3000"/>
              <a:t>Extremely simple: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>
                <a:solidFill>
                  <a:srgbClr val="008000"/>
                </a:solidFill>
              </a:rPr>
              <a:t>2</a:t>
            </a:r>
            <a:r>
              <a:rPr lang="en-US" altLang="en-US"/>
              <a:t> tables: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and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  <a:r>
              <a:rPr lang="en-US" altLang="en-US"/>
              <a:t> </a:t>
            </a:r>
          </a:p>
          <a:p>
            <a:pPr lvl="2" eaLnBrk="1" hangingPunct="1"/>
            <a:r>
              <a:rPr lang="en-US" altLang="en-US" sz="2800"/>
              <a:t>Each of size </a:t>
            </a:r>
            <a:r>
              <a:rPr lang="en-US" altLang="en-US" sz="2800" i="1">
                <a:solidFill>
                  <a:srgbClr val="008000"/>
                </a:solidFill>
              </a:rPr>
              <a:t>r = (1+</a:t>
            </a:r>
            <a:r>
              <a:rPr lang="el-GR" altLang="en-US" sz="2800" i="1">
                <a:solidFill>
                  <a:srgbClr val="008000"/>
                </a:solidFill>
              </a:rPr>
              <a:t>ε</a:t>
            </a:r>
            <a:r>
              <a:rPr lang="en-US" altLang="en-US" sz="2800" i="1">
                <a:solidFill>
                  <a:srgbClr val="008000"/>
                </a:solidFill>
              </a:rPr>
              <a:t>)n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>
                <a:solidFill>
                  <a:srgbClr val="008000"/>
                </a:solidFill>
              </a:rPr>
              <a:t>2</a:t>
            </a:r>
            <a:r>
              <a:rPr lang="en-US" altLang="en-US"/>
              <a:t> hash functions: </a:t>
            </a:r>
            <a:br>
              <a:rPr lang="en-US" altLang="en-US"/>
            </a:br>
            <a:r>
              <a:rPr lang="en-US" altLang="en-US" i="1">
                <a:solidFill>
                  <a:srgbClr val="FF0000"/>
                </a:solidFill>
              </a:rPr>
              <a:t>h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and </a:t>
            </a:r>
            <a:r>
              <a:rPr lang="en-US" altLang="en-US" i="1">
                <a:solidFill>
                  <a:srgbClr val="FF0000"/>
                </a:solidFill>
              </a:rPr>
              <a:t>h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3000"/>
              <a:t>As in Lookup: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Check in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1</a:t>
            </a:r>
            <a:r>
              <a:rPr lang="en-US" altLang="en-US"/>
              <a:t> </a:t>
            </a:r>
            <a:r>
              <a:rPr lang="en-US" altLang="en-US" b="1"/>
              <a:t>and</a:t>
            </a:r>
            <a:r>
              <a:rPr lang="en-US" altLang="en-US"/>
              <a:t> </a:t>
            </a:r>
            <a:r>
              <a:rPr lang="en-US" altLang="en-US" i="1">
                <a:solidFill>
                  <a:srgbClr val="FF0000"/>
                </a:solidFill>
              </a:rPr>
              <a:t>T</a:t>
            </a:r>
            <a:r>
              <a:rPr lang="en-US" altLang="en-US" i="1" baseline="-15000">
                <a:solidFill>
                  <a:srgbClr val="FF0000"/>
                </a:solidFill>
              </a:rPr>
              <a:t>2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/>
              <a:t> </a:t>
            </a:r>
            <a:r>
              <a:rPr lang="en-US" altLang="en-US" b="1"/>
              <a:t>Remove</a:t>
            </a:r>
            <a:r>
              <a:rPr lang="en-US" altLang="en-US"/>
              <a:t> wherever found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702300" y="2822575"/>
            <a:ext cx="449263" cy="3048000"/>
            <a:chOff x="2176" y="2098"/>
            <a:chExt cx="283" cy="1920"/>
          </a:xfrm>
        </p:grpSpPr>
        <p:grpSp>
          <p:nvGrpSpPr>
            <p:cNvPr id="42016" name="Group 23"/>
            <p:cNvGrpSpPr>
              <a:grpSpLocks/>
            </p:cNvGrpSpPr>
            <p:nvPr/>
          </p:nvGrpSpPr>
          <p:grpSpPr bwMode="auto">
            <a:xfrm>
              <a:off x="2210" y="2098"/>
              <a:ext cx="249" cy="1704"/>
              <a:chOff x="2210" y="2214"/>
              <a:chExt cx="249" cy="1704"/>
            </a:xfrm>
          </p:grpSpPr>
          <p:grpSp>
            <p:nvGrpSpPr>
              <p:cNvPr id="42018" name="Group 12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42020" name="Rectangle 5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1" name="Rectangle 6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2" name="Rectangle 7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3" name="Rectangle 8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4" name="Rectangle 9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26" name="Rectangle 11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019" name="Text Box 21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42017" name="Text Box 35"/>
            <p:cNvSpPr txBox="1">
              <a:spLocks noChangeArrowheads="1"/>
            </p:cNvSpPr>
            <p:nvPr/>
          </p:nvSpPr>
          <p:spPr bwMode="auto">
            <a:xfrm>
              <a:off x="2176" y="3768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7099300" y="2822575"/>
            <a:ext cx="449263" cy="3041650"/>
            <a:chOff x="3056" y="2098"/>
            <a:chExt cx="283" cy="1916"/>
          </a:xfrm>
        </p:grpSpPr>
        <p:grpSp>
          <p:nvGrpSpPr>
            <p:cNvPr id="42005" name="Group 24"/>
            <p:cNvGrpSpPr>
              <a:grpSpLocks/>
            </p:cNvGrpSpPr>
            <p:nvPr/>
          </p:nvGrpSpPr>
          <p:grpSpPr bwMode="auto">
            <a:xfrm>
              <a:off x="3090" y="2098"/>
              <a:ext cx="249" cy="1704"/>
              <a:chOff x="2210" y="2214"/>
              <a:chExt cx="249" cy="1704"/>
            </a:xfrm>
          </p:grpSpPr>
          <p:grpSp>
            <p:nvGrpSpPr>
              <p:cNvPr id="42007" name="Group 25"/>
              <p:cNvGrpSpPr>
                <a:grpSpLocks/>
              </p:cNvGrpSpPr>
              <p:nvPr/>
            </p:nvGrpSpPr>
            <p:grpSpPr bwMode="auto">
              <a:xfrm>
                <a:off x="2210" y="2214"/>
                <a:ext cx="186" cy="1704"/>
                <a:chOff x="2210" y="2214"/>
                <a:chExt cx="186" cy="1704"/>
              </a:xfrm>
            </p:grpSpPr>
            <p:sp>
              <p:nvSpPr>
                <p:cNvPr id="420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210" y="221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10" y="2562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1" name="Rectangle 28"/>
                <p:cNvSpPr>
                  <a:spLocks noChangeArrowheads="1"/>
                </p:cNvSpPr>
                <p:nvPr/>
              </p:nvSpPr>
              <p:spPr bwMode="auto">
                <a:xfrm>
                  <a:off x="2210" y="2388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2" name="Rectangle 29"/>
                <p:cNvSpPr>
                  <a:spLocks noChangeArrowheads="1"/>
                </p:cNvSpPr>
                <p:nvPr/>
              </p:nvSpPr>
              <p:spPr bwMode="auto">
                <a:xfrm>
                  <a:off x="2210" y="2736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3" name="Rectangle 30"/>
                <p:cNvSpPr>
                  <a:spLocks noChangeArrowheads="1"/>
                </p:cNvSpPr>
                <p:nvPr/>
              </p:nvSpPr>
              <p:spPr bwMode="auto">
                <a:xfrm>
                  <a:off x="2210" y="2910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4" name="Rectangle 31"/>
                <p:cNvSpPr>
                  <a:spLocks noChangeArrowheads="1"/>
                </p:cNvSpPr>
                <p:nvPr/>
              </p:nvSpPr>
              <p:spPr bwMode="auto">
                <a:xfrm>
                  <a:off x="2210" y="3744"/>
                  <a:ext cx="186" cy="174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15" name="Rectangle 32"/>
                <p:cNvSpPr>
                  <a:spLocks noChangeArrowheads="1"/>
                </p:cNvSpPr>
                <p:nvPr/>
              </p:nvSpPr>
              <p:spPr bwMode="auto">
                <a:xfrm>
                  <a:off x="2210" y="3086"/>
                  <a:ext cx="186" cy="658"/>
                </a:xfrm>
                <a:prstGeom prst="rect">
                  <a:avLst/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Wingdings" panose="05000000000000000000" pitchFamily="2" charset="2"/>
                    <a:buChar char="§"/>
                    <a:defRPr sz="24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andara" panose="020E0502030303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2008" name="Text Box 33"/>
              <p:cNvSpPr txBox="1">
                <a:spLocks noChangeArrowheads="1"/>
              </p:cNvSpPr>
              <p:nvPr/>
            </p:nvSpPr>
            <p:spPr bwMode="auto">
              <a:xfrm rot="5400000">
                <a:off x="2220" y="3288"/>
                <a:ext cx="24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ndara" panose="020E0502030303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...</a:t>
                </a:r>
              </a:p>
            </p:txBody>
          </p:sp>
        </p:grpSp>
        <p:sp>
          <p:nvSpPr>
            <p:cNvPr id="42006" name="Text Box 36"/>
            <p:cNvSpPr txBox="1">
              <a:spLocks noChangeArrowheads="1"/>
            </p:cNvSpPr>
            <p:nvPr/>
          </p:nvSpPr>
          <p:spPr bwMode="auto">
            <a:xfrm>
              <a:off x="3056" y="3764"/>
              <a:ext cx="2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i="1"/>
                <a:t>T</a:t>
              </a:r>
              <a:r>
                <a:rPr lang="en-US" altLang="en-US" sz="2000" i="1" baseline="-15000"/>
                <a:t>2</a:t>
              </a:r>
            </a:p>
          </p:txBody>
        </p:sp>
      </p:grpSp>
      <p:sp>
        <p:nvSpPr>
          <p:cNvPr id="81960" name="Text Box 40"/>
          <p:cNvSpPr txBox="1">
            <a:spLocks noChangeArrowheads="1"/>
          </p:cNvSpPr>
          <p:nvPr/>
        </p:nvSpPr>
        <p:spPr bwMode="auto">
          <a:xfrm>
            <a:off x="4673600" y="3536950"/>
            <a:ext cx="857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1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1" name="Text Box 41"/>
          <p:cNvSpPr txBox="1">
            <a:spLocks noChangeArrowheads="1"/>
          </p:cNvSpPr>
          <p:nvPr/>
        </p:nvSpPr>
        <p:spPr bwMode="auto">
          <a:xfrm>
            <a:off x="7715250" y="3019425"/>
            <a:ext cx="923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h</a:t>
            </a:r>
            <a:r>
              <a:rPr lang="en-US" altLang="en-US" sz="2400" i="1" baseline="-25000">
                <a:latin typeface="Book Antiqua" panose="02040602050305030304" pitchFamily="18" charset="0"/>
                <a:cs typeface="David" panose="020E0502060401010101" pitchFamily="34" charset="-79"/>
              </a:rPr>
              <a:t>2</a:t>
            </a:r>
            <a:r>
              <a:rPr lang="en-US" altLang="en-US" sz="2400" i="1">
                <a:latin typeface="Book Antiqua" panose="02040602050305030304" pitchFamily="18" charset="0"/>
                <a:cs typeface="David" panose="020E0502060401010101" pitchFamily="34" charset="-79"/>
              </a:rPr>
              <a:t>(x)</a:t>
            </a:r>
          </a:p>
        </p:txBody>
      </p:sp>
      <p:sp>
        <p:nvSpPr>
          <p:cNvPr id="81964" name="Line 44"/>
          <p:cNvSpPr>
            <a:spLocks noChangeShapeType="1"/>
          </p:cNvSpPr>
          <p:nvPr/>
        </p:nvSpPr>
        <p:spPr bwMode="auto">
          <a:xfrm>
            <a:off x="5480050" y="37909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5" name="Line 45"/>
          <p:cNvSpPr>
            <a:spLocks noChangeShapeType="1"/>
          </p:cNvSpPr>
          <p:nvPr/>
        </p:nvSpPr>
        <p:spPr bwMode="auto">
          <a:xfrm flipH="1">
            <a:off x="7543800" y="3257550"/>
            <a:ext cx="24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8" name="Text Box 48"/>
          <p:cNvSpPr txBox="1">
            <a:spLocks noChangeArrowheads="1"/>
          </p:cNvSpPr>
          <p:nvPr/>
        </p:nvSpPr>
        <p:spPr bwMode="auto">
          <a:xfrm>
            <a:off x="5734050" y="352742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1" name="Text Box 51"/>
          <p:cNvSpPr txBox="1">
            <a:spLocks noChangeArrowheads="1"/>
          </p:cNvSpPr>
          <p:nvPr/>
        </p:nvSpPr>
        <p:spPr bwMode="auto">
          <a:xfrm>
            <a:off x="5722938" y="38052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1972" name="Text Box 52"/>
          <p:cNvSpPr txBox="1">
            <a:spLocks noChangeArrowheads="1"/>
          </p:cNvSpPr>
          <p:nvPr/>
        </p:nvSpPr>
        <p:spPr bwMode="auto">
          <a:xfrm>
            <a:off x="5737225" y="32543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973" name="Text Box 53"/>
          <p:cNvSpPr txBox="1">
            <a:spLocks noChangeArrowheads="1"/>
          </p:cNvSpPr>
          <p:nvPr/>
        </p:nvSpPr>
        <p:spPr bwMode="auto">
          <a:xfrm>
            <a:off x="5732463" y="27162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1974" name="Text Box 54"/>
          <p:cNvSpPr txBox="1">
            <a:spLocks noChangeArrowheads="1"/>
          </p:cNvSpPr>
          <p:nvPr/>
        </p:nvSpPr>
        <p:spPr bwMode="auto">
          <a:xfrm>
            <a:off x="7132638" y="3536950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1975" name="Text Box 55"/>
          <p:cNvSpPr txBox="1">
            <a:spLocks noChangeArrowheads="1"/>
          </p:cNvSpPr>
          <p:nvPr/>
        </p:nvSpPr>
        <p:spPr bwMode="auto">
          <a:xfrm>
            <a:off x="7132638" y="298608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81976" name="Text Box 56"/>
          <p:cNvSpPr txBox="1">
            <a:spLocks noChangeArrowheads="1"/>
          </p:cNvSpPr>
          <p:nvPr/>
        </p:nvSpPr>
        <p:spPr bwMode="auto">
          <a:xfrm>
            <a:off x="7132638" y="3228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1977" name="Text Box 57"/>
          <p:cNvSpPr txBox="1">
            <a:spLocks noChangeArrowheads="1"/>
          </p:cNvSpPr>
          <p:nvPr/>
        </p:nvSpPr>
        <p:spPr bwMode="auto">
          <a:xfrm>
            <a:off x="7135813" y="5116513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81978" name="Text Box 58"/>
          <p:cNvSpPr txBox="1">
            <a:spLocks noChangeArrowheads="1"/>
          </p:cNvSpPr>
          <p:nvPr/>
        </p:nvSpPr>
        <p:spPr bwMode="auto">
          <a:xfrm>
            <a:off x="5737225" y="35337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1979" name="Text Box 59"/>
          <p:cNvSpPr txBox="1">
            <a:spLocks noChangeArrowheads="1"/>
          </p:cNvSpPr>
          <p:nvPr/>
        </p:nvSpPr>
        <p:spPr bwMode="auto">
          <a:xfrm>
            <a:off x="6062663" y="4329113"/>
            <a:ext cx="11049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i="1">
                <a:cs typeface="Times New Roman" panose="02020603050405020304" pitchFamily="18" charset="0"/>
              </a:rPr>
              <a:t>Where is</a:t>
            </a:r>
            <a:r>
              <a:rPr lang="en-US" altLang="en-US" sz="2000" b="1" i="1">
                <a:cs typeface="Times New Roman" panose="02020603050405020304" pitchFamily="18" charset="0"/>
              </a:rPr>
              <a:t> </a:t>
            </a:r>
            <a:r>
              <a:rPr lang="en-US" altLang="en-US" sz="2400" b="1" i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000" i="1"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5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0" grpId="0"/>
      <p:bldP spid="81961" grpId="0"/>
      <p:bldP spid="81968" grpId="0"/>
      <p:bldP spid="81968" grpId="1"/>
      <p:bldP spid="81971" grpId="0"/>
      <p:bldP spid="81972" grpId="0"/>
      <p:bldP spid="81973" grpId="0"/>
      <p:bldP spid="81974" grpId="0"/>
      <p:bldP spid="81975" grpId="0"/>
      <p:bldP spid="81976" grpId="0"/>
      <p:bldP spid="81977" grpId="0"/>
      <p:bldP spid="81978" grpId="0"/>
      <p:bldP spid="81978" grpId="1"/>
      <p:bldP spid="81979" grpId="0"/>
      <p:bldP spid="81979" grpId="1"/>
      <p:bldP spid="81979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967538" y="6462713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2FEE7E61-E89E-4584-8782-DFBE394DA108}" type="slidenum">
              <a:rPr lang="he-IL" altLang="en-US" smtClean="0"/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8"/>
            <a:ext cx="9144000" cy="762000"/>
          </a:xfrm>
        </p:spPr>
        <p:txBody>
          <a:bodyPr/>
          <a:lstStyle/>
          <a:p>
            <a:pPr rtl="0" eaLnBrk="1" hangingPunct="1"/>
            <a:r>
              <a:rPr lang="en-US" altLang="en-US" sz="3800"/>
              <a:t>The Cuckoo Graph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5538" y="920750"/>
            <a:ext cx="5207000" cy="111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00"/>
              <a:t>Set </a:t>
            </a:r>
            <a:r>
              <a:rPr lang="en-US" altLang="en-US" sz="2600" i="1">
                <a:solidFill>
                  <a:srgbClr val="008000"/>
                </a:solidFill>
              </a:rPr>
              <a:t>S</a:t>
            </a:r>
            <a:r>
              <a:rPr lang="en-US" altLang="en-US" sz="1000" i="1">
                <a:solidFill>
                  <a:srgbClr val="008000"/>
                </a:solidFill>
              </a:rPr>
              <a:t> </a:t>
            </a:r>
            <a:r>
              <a:rPr lang="en-US" altLang="en-US" sz="2400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⊂</a:t>
            </a:r>
            <a:r>
              <a:rPr lang="en-US" altLang="en-US" sz="1000" i="1">
                <a:solidFill>
                  <a:srgbClr val="008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en-US" altLang="en-US" sz="2600" b="1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2600"/>
              <a:t>  containing </a:t>
            </a:r>
            <a:r>
              <a:rPr lang="en-US" altLang="en-US" sz="2600" i="1">
                <a:solidFill>
                  <a:srgbClr val="008000"/>
                </a:solidFill>
              </a:rPr>
              <a:t>n</a:t>
            </a:r>
            <a:r>
              <a:rPr lang="en-US" altLang="en-US" sz="2600"/>
              <a:t> elements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en-US" sz="2600" i="1">
                <a:solidFill>
                  <a:srgbClr val="008000"/>
                </a:solidFill>
              </a:rPr>
              <a:t>h</a:t>
            </a:r>
            <a:r>
              <a:rPr lang="en-US" altLang="en-US" sz="2600" i="1" baseline="-15000">
                <a:solidFill>
                  <a:srgbClr val="008000"/>
                </a:solidFill>
              </a:rPr>
              <a:t>1</a:t>
            </a:r>
            <a:r>
              <a:rPr lang="en-US" altLang="en-US" sz="2600" i="1">
                <a:solidFill>
                  <a:srgbClr val="008000"/>
                </a:solidFill>
              </a:rPr>
              <a:t>,h</a:t>
            </a:r>
            <a:r>
              <a:rPr lang="en-US" altLang="en-US" sz="2600" i="1" baseline="-15000">
                <a:solidFill>
                  <a:srgbClr val="008000"/>
                </a:solidFill>
              </a:rPr>
              <a:t>2</a:t>
            </a:r>
            <a:r>
              <a:rPr lang="en-US" altLang="en-US" sz="2600" i="1">
                <a:solidFill>
                  <a:srgbClr val="008000"/>
                </a:solidFill>
              </a:rPr>
              <a:t> : </a:t>
            </a:r>
            <a:r>
              <a:rPr lang="en-US" altLang="en-US" sz="2600" b="1">
                <a:solidFill>
                  <a:srgbClr val="008000"/>
                </a:solidFill>
                <a:latin typeface="cmsy10" pitchFamily="34" charset="0"/>
              </a:rPr>
              <a:t>U</a:t>
            </a:r>
            <a:r>
              <a:rPr lang="en-US" altLang="en-US" sz="2600" i="1">
                <a:solidFill>
                  <a:srgbClr val="008000"/>
                </a:solidFill>
                <a:sym typeface="Wingdings 3" panose="05040102010807070707" pitchFamily="18" charset="2"/>
              </a:rPr>
              <a:t></a:t>
            </a:r>
            <a:r>
              <a:rPr lang="en-US" altLang="en-US" sz="2600" i="1">
                <a:solidFill>
                  <a:srgbClr val="008000"/>
                </a:solidFill>
              </a:rPr>
              <a:t> {0,...,r-1}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338388" y="3498850"/>
            <a:ext cx="6024562" cy="2012950"/>
            <a:chOff x="1563" y="2636"/>
            <a:chExt cx="3795" cy="1268"/>
          </a:xfrm>
        </p:grpSpPr>
        <p:sp>
          <p:nvSpPr>
            <p:cNvPr id="44100" name="Rectangle 69"/>
            <p:cNvSpPr>
              <a:spLocks noChangeArrowheads="1"/>
            </p:cNvSpPr>
            <p:nvPr/>
          </p:nvSpPr>
          <p:spPr bwMode="auto">
            <a:xfrm>
              <a:off x="1675" y="2636"/>
              <a:ext cx="3560" cy="1241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101" name="Text Box 43"/>
            <p:cNvSpPr txBox="1">
              <a:spLocks noChangeArrowheads="1"/>
            </p:cNvSpPr>
            <p:nvPr/>
          </p:nvSpPr>
          <p:spPr bwMode="auto">
            <a:xfrm>
              <a:off x="1563" y="2663"/>
              <a:ext cx="37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 i="1">
                  <a:solidFill>
                    <a:srgbClr val="008000"/>
                  </a:solidFill>
                </a:rPr>
                <a:t>S</a:t>
              </a:r>
              <a:r>
                <a:rPr lang="en-US" altLang="en-US" sz="2800"/>
                <a:t> is successfully stored</a:t>
              </a:r>
              <a:r>
                <a:rPr lang="en-US" altLang="en-US" sz="280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44102" name="Text Box 44"/>
            <p:cNvSpPr txBox="1">
              <a:spLocks noChangeArrowheads="1"/>
            </p:cNvSpPr>
            <p:nvPr/>
          </p:nvSpPr>
          <p:spPr bwMode="auto">
            <a:xfrm>
              <a:off x="1575" y="3303"/>
              <a:ext cx="378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/>
                <a:t>Every connected component in the cuckoo graph has </a:t>
              </a:r>
              <a:r>
                <a:rPr lang="en-US" altLang="en-US" sz="2800" b="1"/>
                <a:t>at most 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one</a:t>
              </a:r>
              <a:r>
                <a:rPr lang="en-US" altLang="en-US" sz="2800"/>
                <a:t> cycle</a:t>
              </a:r>
            </a:p>
          </p:txBody>
        </p:sp>
        <p:sp>
          <p:nvSpPr>
            <p:cNvPr id="44103" name="AutoShape 45"/>
            <p:cNvSpPr>
              <a:spLocks noChangeArrowheads="1"/>
            </p:cNvSpPr>
            <p:nvPr/>
          </p:nvSpPr>
          <p:spPr bwMode="auto">
            <a:xfrm>
              <a:off x="3268" y="3016"/>
              <a:ext cx="269" cy="280"/>
            </a:xfrm>
            <a:prstGeom prst="upDownArrow">
              <a:avLst>
                <a:gd name="adj1" fmla="val 50000"/>
                <a:gd name="adj2" fmla="val 20818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7043" name="Rectangle 67"/>
          <p:cNvSpPr>
            <a:spLocks noChangeArrowheads="1"/>
          </p:cNvSpPr>
          <p:nvPr/>
        </p:nvSpPr>
        <p:spPr bwMode="auto">
          <a:xfrm>
            <a:off x="2395538" y="1920875"/>
            <a:ext cx="44958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/>
              <a:t>Bipartite graph with </a:t>
            </a:r>
            <a:r>
              <a:rPr lang="en-US" altLang="en-US" sz="2400" i="1">
                <a:solidFill>
                  <a:srgbClr val="008000"/>
                </a:solidFill>
              </a:rPr>
              <a:t>|L|=|R|=r</a:t>
            </a:r>
          </a:p>
          <a:p>
            <a:pPr eaLnBrk="1" hangingPunct="1">
              <a:buFontTx/>
              <a:buNone/>
            </a:pPr>
            <a:r>
              <a:rPr lang="en-US" altLang="en-US" sz="2400"/>
              <a:t>Edge </a:t>
            </a:r>
            <a:r>
              <a:rPr lang="en-US" altLang="en-US" sz="2400" b="1">
                <a:solidFill>
                  <a:srgbClr val="008000"/>
                </a:solidFill>
              </a:rPr>
              <a:t>(</a:t>
            </a:r>
            <a:r>
              <a:rPr lang="en-US" altLang="en-US" sz="2400" b="1" i="1">
                <a:solidFill>
                  <a:srgbClr val="008000"/>
                </a:solidFill>
              </a:rPr>
              <a:t>h</a:t>
            </a:r>
            <a:r>
              <a:rPr lang="en-US" altLang="en-US" sz="2400" b="1" i="1" baseline="-15000">
                <a:solidFill>
                  <a:srgbClr val="008000"/>
                </a:solidFill>
              </a:rPr>
              <a:t>1</a:t>
            </a:r>
            <a:r>
              <a:rPr lang="en-US" altLang="en-US" sz="2400" b="1" i="1">
                <a:solidFill>
                  <a:srgbClr val="008000"/>
                </a:solidFill>
              </a:rPr>
              <a:t>(x), h</a:t>
            </a:r>
            <a:r>
              <a:rPr lang="en-US" altLang="en-US" sz="2400" b="1" i="1" baseline="-15000">
                <a:solidFill>
                  <a:srgbClr val="008000"/>
                </a:solidFill>
              </a:rPr>
              <a:t>2</a:t>
            </a:r>
            <a:r>
              <a:rPr lang="en-US" altLang="en-US" sz="2400" b="1" i="1">
                <a:solidFill>
                  <a:srgbClr val="008000"/>
                </a:solidFill>
              </a:rPr>
              <a:t>(x))</a:t>
            </a:r>
            <a:r>
              <a:rPr lang="en-US" altLang="en-US" sz="2400" b="1" i="1"/>
              <a:t> </a:t>
            </a:r>
            <a:r>
              <a:rPr lang="en-US" altLang="en-US" sz="2400"/>
              <a:t>for every </a:t>
            </a:r>
            <a:r>
              <a:rPr lang="en-US" altLang="en-US" sz="2800" i="1">
                <a:solidFill>
                  <a:srgbClr val="008000"/>
                </a:solidFill>
              </a:rPr>
              <a:t>x</a:t>
            </a:r>
            <a:r>
              <a:rPr lang="en-US" altLang="en-US" sz="2400">
                <a:solidFill>
                  <a:srgbClr val="008000"/>
                </a:solidFill>
                <a:latin typeface="SimSun" panose="02010600030101010101" pitchFamily="2" charset="-122"/>
                <a:ea typeface="SimSun" panose="02010600030101010101" pitchFamily="2" charset="-122"/>
                <a:sym typeface="Wingdings 3" panose="05040102010807070707" pitchFamily="18" charset="2"/>
              </a:rPr>
              <a:t>∈</a:t>
            </a:r>
            <a:r>
              <a:rPr lang="en-US" altLang="en-US" sz="2800" i="1">
                <a:solidFill>
                  <a:srgbClr val="008000"/>
                </a:solidFill>
              </a:rPr>
              <a:t>S</a:t>
            </a:r>
            <a:r>
              <a:rPr lang="en-US" altLang="en-US" sz="2600"/>
              <a:t> </a:t>
            </a: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652588" y="1765300"/>
            <a:ext cx="457200" cy="3743325"/>
            <a:chOff x="3355" y="863"/>
            <a:chExt cx="288" cy="2358"/>
          </a:xfrm>
        </p:grpSpPr>
        <p:sp>
          <p:nvSpPr>
            <p:cNvPr id="44085" name="Oval 75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6" name="Oval 76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7" name="Oval 77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8" name="Oval 78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9" name="Oval 79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0" name="Oval 80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1" name="Oval 81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2" name="Oval 82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3" name="Oval 83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4" name="Oval 84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5" name="Oval 85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6" name="Oval 86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7" name="Oval 87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8" name="Oval 88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99" name="Oval 89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557213" y="1765300"/>
            <a:ext cx="457200" cy="3743325"/>
            <a:chOff x="3355" y="863"/>
            <a:chExt cx="288" cy="2358"/>
          </a:xfrm>
        </p:grpSpPr>
        <p:sp>
          <p:nvSpPr>
            <p:cNvPr id="44070" name="Oval 91"/>
            <p:cNvSpPr>
              <a:spLocks noChangeArrowheads="1"/>
            </p:cNvSpPr>
            <p:nvPr/>
          </p:nvSpPr>
          <p:spPr bwMode="auto">
            <a:xfrm>
              <a:off x="3355" y="863"/>
              <a:ext cx="288" cy="2358"/>
            </a:xfrm>
            <a:prstGeom prst="ellipse">
              <a:avLst/>
            </a:prstGeom>
            <a:solidFill>
              <a:srgbClr val="33CC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1" name="Oval 92"/>
            <p:cNvSpPr>
              <a:spLocks noChangeArrowheads="1"/>
            </p:cNvSpPr>
            <p:nvPr/>
          </p:nvSpPr>
          <p:spPr bwMode="auto">
            <a:xfrm>
              <a:off x="3469" y="104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2" name="Oval 93"/>
            <p:cNvSpPr>
              <a:spLocks noChangeArrowheads="1"/>
            </p:cNvSpPr>
            <p:nvPr/>
          </p:nvSpPr>
          <p:spPr bwMode="auto">
            <a:xfrm>
              <a:off x="3469" y="1196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3" name="Oval 94"/>
            <p:cNvSpPr>
              <a:spLocks noChangeArrowheads="1"/>
            </p:cNvSpPr>
            <p:nvPr/>
          </p:nvSpPr>
          <p:spPr bwMode="auto">
            <a:xfrm>
              <a:off x="3469" y="1344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4" name="Oval 95"/>
            <p:cNvSpPr>
              <a:spLocks noChangeArrowheads="1"/>
            </p:cNvSpPr>
            <p:nvPr/>
          </p:nvSpPr>
          <p:spPr bwMode="auto">
            <a:xfrm>
              <a:off x="3469" y="149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5" name="Oval 96"/>
            <p:cNvSpPr>
              <a:spLocks noChangeArrowheads="1"/>
            </p:cNvSpPr>
            <p:nvPr/>
          </p:nvSpPr>
          <p:spPr bwMode="auto">
            <a:xfrm>
              <a:off x="3469" y="163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6" name="Oval 97"/>
            <p:cNvSpPr>
              <a:spLocks noChangeArrowheads="1"/>
            </p:cNvSpPr>
            <p:nvPr/>
          </p:nvSpPr>
          <p:spPr bwMode="auto">
            <a:xfrm>
              <a:off x="3469" y="1787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7" name="Oval 98"/>
            <p:cNvSpPr>
              <a:spLocks noChangeArrowheads="1"/>
            </p:cNvSpPr>
            <p:nvPr/>
          </p:nvSpPr>
          <p:spPr bwMode="auto">
            <a:xfrm>
              <a:off x="3469" y="193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8" name="Oval 99"/>
            <p:cNvSpPr>
              <a:spLocks noChangeArrowheads="1"/>
            </p:cNvSpPr>
            <p:nvPr/>
          </p:nvSpPr>
          <p:spPr bwMode="auto">
            <a:xfrm>
              <a:off x="3469" y="2082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79" name="Oval 100"/>
            <p:cNvSpPr>
              <a:spLocks noChangeArrowheads="1"/>
            </p:cNvSpPr>
            <p:nvPr/>
          </p:nvSpPr>
          <p:spPr bwMode="auto">
            <a:xfrm>
              <a:off x="3469" y="2230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0" name="Oval 101"/>
            <p:cNvSpPr>
              <a:spLocks noChangeArrowheads="1"/>
            </p:cNvSpPr>
            <p:nvPr/>
          </p:nvSpPr>
          <p:spPr bwMode="auto">
            <a:xfrm>
              <a:off x="3469" y="2378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1" name="Oval 102"/>
            <p:cNvSpPr>
              <a:spLocks noChangeArrowheads="1"/>
            </p:cNvSpPr>
            <p:nvPr/>
          </p:nvSpPr>
          <p:spPr bwMode="auto">
            <a:xfrm>
              <a:off x="3469" y="2525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2" name="Oval 103"/>
            <p:cNvSpPr>
              <a:spLocks noChangeArrowheads="1"/>
            </p:cNvSpPr>
            <p:nvPr/>
          </p:nvSpPr>
          <p:spPr bwMode="auto">
            <a:xfrm>
              <a:off x="3469" y="2673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3" name="Oval 104"/>
            <p:cNvSpPr>
              <a:spLocks noChangeArrowheads="1"/>
            </p:cNvSpPr>
            <p:nvPr/>
          </p:nvSpPr>
          <p:spPr bwMode="auto">
            <a:xfrm>
              <a:off x="3469" y="2821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84" name="Oval 105"/>
            <p:cNvSpPr>
              <a:spLocks noChangeArrowheads="1"/>
            </p:cNvSpPr>
            <p:nvPr/>
          </p:nvSpPr>
          <p:spPr bwMode="auto">
            <a:xfrm>
              <a:off x="3469" y="2969"/>
              <a:ext cx="5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7082" name="Oval 106"/>
          <p:cNvSpPr>
            <a:spLocks noChangeAspect="1" noChangeArrowheads="1"/>
          </p:cNvSpPr>
          <p:nvPr/>
        </p:nvSpPr>
        <p:spPr bwMode="auto">
          <a:xfrm>
            <a:off x="728663" y="4156075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3" name="Oval 107"/>
          <p:cNvSpPr>
            <a:spLocks noChangeAspect="1" noChangeArrowheads="1"/>
          </p:cNvSpPr>
          <p:nvPr/>
        </p:nvSpPr>
        <p:spPr bwMode="auto">
          <a:xfrm>
            <a:off x="728663" y="345598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4" name="Oval 108"/>
          <p:cNvSpPr>
            <a:spLocks noChangeAspect="1" noChangeArrowheads="1"/>
          </p:cNvSpPr>
          <p:nvPr/>
        </p:nvSpPr>
        <p:spPr bwMode="auto">
          <a:xfrm>
            <a:off x="728663" y="29845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5" name="Oval 109"/>
          <p:cNvSpPr>
            <a:spLocks noChangeAspect="1" noChangeArrowheads="1"/>
          </p:cNvSpPr>
          <p:nvPr/>
        </p:nvSpPr>
        <p:spPr bwMode="auto">
          <a:xfrm>
            <a:off x="728663" y="509428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6" name="Oval 110"/>
          <p:cNvSpPr>
            <a:spLocks noChangeAspect="1" noChangeArrowheads="1"/>
          </p:cNvSpPr>
          <p:nvPr/>
        </p:nvSpPr>
        <p:spPr bwMode="auto">
          <a:xfrm>
            <a:off x="723900" y="2284413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7" name="Oval 111"/>
          <p:cNvSpPr>
            <a:spLocks noChangeAspect="1" noChangeArrowheads="1"/>
          </p:cNvSpPr>
          <p:nvPr/>
        </p:nvSpPr>
        <p:spPr bwMode="auto">
          <a:xfrm>
            <a:off x="1819275" y="2751138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8" name="Oval 112"/>
          <p:cNvSpPr>
            <a:spLocks noChangeAspect="1" noChangeArrowheads="1"/>
          </p:cNvSpPr>
          <p:nvPr/>
        </p:nvSpPr>
        <p:spPr bwMode="auto">
          <a:xfrm>
            <a:off x="1819275" y="368935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89" name="Oval 113"/>
          <p:cNvSpPr>
            <a:spLocks noChangeAspect="1" noChangeArrowheads="1"/>
          </p:cNvSpPr>
          <p:nvPr/>
        </p:nvSpPr>
        <p:spPr bwMode="auto">
          <a:xfrm>
            <a:off x="1819275" y="43942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90" name="Oval 114"/>
          <p:cNvSpPr>
            <a:spLocks noChangeAspect="1" noChangeArrowheads="1"/>
          </p:cNvSpPr>
          <p:nvPr/>
        </p:nvSpPr>
        <p:spPr bwMode="auto">
          <a:xfrm>
            <a:off x="1824038" y="4627563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7091" name="Line 115"/>
          <p:cNvSpPr>
            <a:spLocks noChangeShapeType="1"/>
          </p:cNvSpPr>
          <p:nvPr/>
        </p:nvSpPr>
        <p:spPr bwMode="auto">
          <a:xfrm flipV="1">
            <a:off x="773113" y="2114550"/>
            <a:ext cx="107315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2" name="Line 116"/>
          <p:cNvSpPr>
            <a:spLocks noChangeShapeType="1"/>
          </p:cNvSpPr>
          <p:nvPr/>
        </p:nvSpPr>
        <p:spPr bwMode="auto">
          <a:xfrm flipH="1" flipV="1">
            <a:off x="823913" y="2578100"/>
            <a:ext cx="1041400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3" name="Line 117"/>
          <p:cNvSpPr>
            <a:spLocks noChangeShapeType="1"/>
          </p:cNvSpPr>
          <p:nvPr/>
        </p:nvSpPr>
        <p:spPr bwMode="auto">
          <a:xfrm flipV="1">
            <a:off x="811213" y="2800350"/>
            <a:ext cx="1054100" cy="228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4" name="Line 118"/>
          <p:cNvSpPr>
            <a:spLocks noChangeShapeType="1"/>
          </p:cNvSpPr>
          <p:nvPr/>
        </p:nvSpPr>
        <p:spPr bwMode="auto">
          <a:xfrm>
            <a:off x="792163" y="3511550"/>
            <a:ext cx="1054100" cy="1619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5" name="Line 119"/>
          <p:cNvSpPr>
            <a:spLocks noChangeShapeType="1"/>
          </p:cNvSpPr>
          <p:nvPr/>
        </p:nvSpPr>
        <p:spPr bwMode="auto">
          <a:xfrm flipH="1">
            <a:off x="773113" y="3746500"/>
            <a:ext cx="1085850" cy="4635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6" name="Line 120"/>
          <p:cNvSpPr>
            <a:spLocks noChangeShapeType="1"/>
          </p:cNvSpPr>
          <p:nvPr/>
        </p:nvSpPr>
        <p:spPr bwMode="auto">
          <a:xfrm flipV="1">
            <a:off x="804863" y="3987800"/>
            <a:ext cx="1028700" cy="2349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7" name="Line 121"/>
          <p:cNvSpPr>
            <a:spLocks noChangeShapeType="1"/>
          </p:cNvSpPr>
          <p:nvPr/>
        </p:nvSpPr>
        <p:spPr bwMode="auto">
          <a:xfrm flipV="1">
            <a:off x="817563" y="4451350"/>
            <a:ext cx="1028700" cy="2159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8" name="Line 122"/>
          <p:cNvSpPr>
            <a:spLocks noChangeShapeType="1"/>
          </p:cNvSpPr>
          <p:nvPr/>
        </p:nvSpPr>
        <p:spPr bwMode="auto">
          <a:xfrm flipH="1" flipV="1">
            <a:off x="823913" y="4667250"/>
            <a:ext cx="1041400" cy="190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099" name="Line 123"/>
          <p:cNvSpPr>
            <a:spLocks noChangeShapeType="1"/>
          </p:cNvSpPr>
          <p:nvPr/>
        </p:nvSpPr>
        <p:spPr bwMode="auto">
          <a:xfrm flipV="1">
            <a:off x="785813" y="4686300"/>
            <a:ext cx="1092200" cy="4572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00" name="Line 124"/>
          <p:cNvSpPr>
            <a:spLocks noChangeShapeType="1"/>
          </p:cNvSpPr>
          <p:nvPr/>
        </p:nvSpPr>
        <p:spPr bwMode="auto">
          <a:xfrm flipV="1">
            <a:off x="754063" y="4464050"/>
            <a:ext cx="1120775" cy="6762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101" name="Oval 125"/>
          <p:cNvSpPr>
            <a:spLocks noChangeAspect="1" noChangeArrowheads="1"/>
          </p:cNvSpPr>
          <p:nvPr/>
        </p:nvSpPr>
        <p:spPr bwMode="auto">
          <a:xfrm>
            <a:off x="728663" y="4622800"/>
            <a:ext cx="107950" cy="10795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2520950" y="5670550"/>
            <a:ext cx="4999038" cy="692150"/>
            <a:chOff x="848" y="1668"/>
            <a:chExt cx="3149" cy="436"/>
          </a:xfrm>
        </p:grpSpPr>
        <p:sp>
          <p:nvSpPr>
            <p:cNvPr id="44068" name="Rectangle 132"/>
            <p:cNvSpPr>
              <a:spLocks noChangeArrowheads="1"/>
            </p:cNvSpPr>
            <p:nvPr/>
          </p:nvSpPr>
          <p:spPr bwMode="auto">
            <a:xfrm>
              <a:off x="848" y="1668"/>
              <a:ext cx="3149" cy="436"/>
            </a:xfrm>
            <a:prstGeom prst="rect">
              <a:avLst/>
            </a:prstGeom>
            <a:solidFill>
              <a:srgbClr val="FF99CC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44069" name="Text Box 43"/>
            <p:cNvSpPr txBox="1">
              <a:spLocks noChangeArrowheads="1"/>
            </p:cNvSpPr>
            <p:nvPr/>
          </p:nvSpPr>
          <p:spPr bwMode="auto">
            <a:xfrm>
              <a:off x="957" y="1723"/>
              <a:ext cx="294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ndara" panose="020E0502030303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800" b="1"/>
                <a:t>Expected</a:t>
              </a:r>
              <a:r>
                <a:rPr lang="en-US" altLang="en-US" sz="2800"/>
                <a:t> insertion time: </a:t>
              </a:r>
              <a:r>
                <a:rPr lang="en-US" altLang="en-US" sz="2800" b="1" i="1">
                  <a:solidFill>
                    <a:srgbClr val="008000"/>
                  </a:solidFill>
                </a:rPr>
                <a:t>O(1)</a:t>
              </a:r>
              <a:r>
                <a:rPr lang="en-US" altLang="en-US" sz="2800">
                  <a:latin typeface="Arial Narrow" panose="020B0606020202030204" pitchFamily="34" charset="0"/>
                </a:rPr>
                <a:t> </a:t>
              </a:r>
            </a:p>
          </p:txBody>
        </p:sp>
      </p:grpSp>
      <p:sp>
        <p:nvSpPr>
          <p:cNvPr id="127110" name="Rectangle 134"/>
          <p:cNvSpPr>
            <a:spLocks noChangeArrowheads="1"/>
          </p:cNvSpPr>
          <p:nvPr/>
        </p:nvSpPr>
        <p:spPr bwMode="auto">
          <a:xfrm>
            <a:off x="2403475" y="3013075"/>
            <a:ext cx="1303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Claims:</a:t>
            </a:r>
          </a:p>
        </p:txBody>
      </p:sp>
      <p:sp>
        <p:nvSpPr>
          <p:cNvPr id="127111" name="AutoShape 135"/>
          <p:cNvSpPr>
            <a:spLocks noChangeArrowheads="1"/>
          </p:cNvSpPr>
          <p:nvPr/>
        </p:nvSpPr>
        <p:spPr bwMode="auto">
          <a:xfrm>
            <a:off x="6821488" y="1103313"/>
            <a:ext cx="2101850" cy="1847850"/>
          </a:xfrm>
          <a:prstGeom prst="cloudCallout">
            <a:avLst>
              <a:gd name="adj1" fmla="val -34500"/>
              <a:gd name="adj2" fmla="val 121468"/>
            </a:avLst>
          </a:prstGeom>
          <a:gradFill rotWithShape="1">
            <a:gsLst>
              <a:gs pos="0">
                <a:srgbClr val="5E7676">
                  <a:alpha val="70000"/>
                </a:srgbClr>
              </a:gs>
              <a:gs pos="100000">
                <a:srgbClr val="CCFFFF"/>
              </a:gs>
            </a:gsLst>
            <a:lin ang="5400000" scaled="1"/>
          </a:gradFill>
          <a:ln w="63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18000" tIns="18000" rIns="18000" bIns="18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</a:rPr>
              <a:t>Insertion algorithm achieves this</a:t>
            </a:r>
          </a:p>
        </p:txBody>
      </p:sp>
      <p:sp>
        <p:nvSpPr>
          <p:cNvPr id="44064" name="Oval 5"/>
          <p:cNvSpPr>
            <a:spLocks noChangeArrowheads="1"/>
          </p:cNvSpPr>
          <p:nvPr/>
        </p:nvSpPr>
        <p:spPr bwMode="auto">
          <a:xfrm>
            <a:off x="458788" y="6038850"/>
            <a:ext cx="98425" cy="123825"/>
          </a:xfrm>
          <a:prstGeom prst="ellipse">
            <a:avLst/>
          </a:prstGeom>
          <a:solidFill>
            <a:schemeClr val="tx1"/>
          </a:solidFill>
          <a:ln w="28575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63" y="5908675"/>
            <a:ext cx="1273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occupied</a:t>
            </a:r>
          </a:p>
        </p:txBody>
      </p:sp>
      <p:sp>
        <p:nvSpPr>
          <p:cNvPr id="44066" name="Oval 69"/>
          <p:cNvSpPr>
            <a:spLocks noChangeArrowheads="1"/>
          </p:cNvSpPr>
          <p:nvPr/>
        </p:nvSpPr>
        <p:spPr bwMode="auto">
          <a:xfrm>
            <a:off x="458788" y="6448425"/>
            <a:ext cx="98425" cy="123825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3900" y="6318250"/>
            <a:ext cx="12731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vacant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2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2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2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2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2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2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12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2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2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7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82" grpId="0" animBg="1"/>
      <p:bldP spid="127083" grpId="0" animBg="1"/>
      <p:bldP spid="127084" grpId="0" animBg="1"/>
      <p:bldP spid="127085" grpId="0" animBg="1"/>
      <p:bldP spid="127086" grpId="0" animBg="1"/>
      <p:bldP spid="127087" grpId="0" animBg="1"/>
      <p:bldP spid="127088" grpId="0" animBg="1"/>
      <p:bldP spid="127089" grpId="0" animBg="1"/>
      <p:bldP spid="127090" grpId="0" animBg="1"/>
      <p:bldP spid="127101" grpId="0" animBg="1"/>
      <p:bldP spid="127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Inverting a random function is hard</a:t>
                </a:r>
              </a:p>
              <a:p>
                <a:r>
                  <a:rPr lang="en-US" sz="2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</a:t>
                </a:r>
              </a:p>
              <a:p>
                <a:r>
                  <a:rPr lang="en-US" sz="2800" dirty="0"/>
                  <a:t>A challenge y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goal is to find x s.t f(x) =y </a:t>
                </a:r>
              </a:p>
              <a:p>
                <a:pPr marL="0" indent="0">
                  <a:buNone/>
                </a:pPr>
                <a:r>
                  <a:rPr lang="en-US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Proof: Homework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8349175" cy="4525963"/>
              </a:xfrm>
              <a:blipFill>
                <a:blip r:embed="rId2"/>
                <a:stretch>
                  <a:fillRect l="-1825" t="-17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55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717-7B93-4CCC-ABE4-F9A8D389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en-US" dirty="0"/>
              <a:t>Proof by Encoding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Claim: number of queries needed is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Proof: Suppose can invert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  <a:r>
                  <a:rPr lang="en-US" sz="2800" dirty="0"/>
                  <a:t> within T steps with probability p</a:t>
                </a:r>
              </a:p>
              <a:p>
                <a:r>
                  <a:rPr lang="en-US" sz="2800" dirty="0"/>
                  <a:t>Will use to compress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dirty="0"/>
                  <a:t> to fewer than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bits needed for random function </a:t>
                </a:r>
              </a:p>
              <a:p>
                <a:pPr marL="0" indent="0">
                  <a:buNone/>
                </a:pPr>
                <a:r>
                  <a:rPr lang="en-US" sz="2800" dirty="0"/>
                  <a:t>Fix the inverter’s bit as well as </a:t>
                </a:r>
                <a:r>
                  <a:rPr lang="en-US" sz="2800" dirty="0">
                    <a:solidFill>
                      <a:srgbClr val="CC3300"/>
                    </a:solidFill>
                  </a:rPr>
                  <a:t>y</a:t>
                </a:r>
              </a:p>
              <a:p>
                <a:pPr marL="0" indent="0">
                  <a:buNone/>
                </a:pPr>
                <a:r>
                  <a:rPr lang="en-US" sz="2800" dirty="0"/>
                  <a:t>Sequence of queries and answers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, 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 err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400050" lvl="1" indent="0">
                  <a:buNone/>
                </a:pPr>
                <a:r>
                  <a:rPr lang="en-US" sz="2400" dirty="0"/>
                  <a:t>With probability at least p: one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err="1"/>
                  <a:t>’s</a:t>
                </a:r>
                <a:r>
                  <a:rPr lang="en-US" sz="2400" dirty="0"/>
                  <a:t> is </a:t>
                </a:r>
                <a:r>
                  <a:rPr lang="en-US" sz="2400" dirty="0">
                    <a:solidFill>
                      <a:srgbClr val="CC3300"/>
                    </a:solidFill>
                  </a:rPr>
                  <a:t>y</a:t>
                </a:r>
                <a:endParaRPr lang="en-IL" sz="2400" dirty="0">
                  <a:solidFill>
                    <a:srgbClr val="CC33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F3F67B-4578-4359-8DBE-E3C235FE56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412" y="2479430"/>
                <a:ext cx="8349175" cy="4525963"/>
              </a:xfrm>
              <a:blipFill>
                <a:blip r:embed="rId2"/>
                <a:stretch>
                  <a:fillRect l="-1533" t="-134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/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Given black-box access to a random function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↦ 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 </a:t>
                </a:r>
              </a:p>
              <a:p>
                <a:r>
                  <a:rPr lang="en-US" sz="1800" dirty="0"/>
                  <a:t>A challenge </a:t>
                </a:r>
                <a:r>
                  <a:rPr lang="en-US" sz="1800" dirty="0">
                    <a:solidFill>
                      <a:srgbClr val="CC3300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goal is to find x s.t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endParaRPr lang="en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476971-22AE-419B-89B1-9A6ADE40B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49" y="1055077"/>
                <a:ext cx="5507502" cy="1477328"/>
              </a:xfrm>
              <a:prstGeom prst="rect">
                <a:avLst/>
              </a:prstGeom>
              <a:blipFill>
                <a:blip r:embed="rId3"/>
                <a:stretch>
                  <a:fillRect l="-997" t="-206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DCA130B-9F35-46B0-8C20-F118CEBEC49E}"/>
              </a:ext>
            </a:extLst>
          </p:cNvPr>
          <p:cNvSpPr/>
          <p:nvPr/>
        </p:nvSpPr>
        <p:spPr bwMode="auto">
          <a:xfrm>
            <a:off x="6956474" y="5514535"/>
            <a:ext cx="1610751" cy="879231"/>
          </a:xfrm>
          <a:prstGeom prst="wedgeRoundRectCallout">
            <a:avLst>
              <a:gd name="adj1" fmla="val -69305"/>
              <a:gd name="adj2" fmla="val 68900"/>
              <a:gd name="adj3" fmla="val 16667"/>
            </a:avLst>
          </a:prstGeom>
          <a:noFill/>
          <a:ln w="1016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Only log 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  <a:cs typeface="Arial" charset="0"/>
              </a:rPr>
              <a:t>Bit to record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Which one</a:t>
            </a:r>
            <a:endParaRPr kumimoji="0" lang="en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BE8F4-7E71-4767-B9F4-5CB7AB2CE85C}"/>
              </a:ext>
            </a:extLst>
          </p:cNvPr>
          <p:cNvSpPr/>
          <p:nvPr/>
        </p:nvSpPr>
        <p:spPr bwMode="auto">
          <a:xfrm>
            <a:off x="4368019" y="5915464"/>
            <a:ext cx="355208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9CF24D-AE07-48DB-A600-B81342BBDCB0}"/>
              </a:ext>
            </a:extLst>
          </p:cNvPr>
          <p:cNvSpPr/>
          <p:nvPr/>
        </p:nvSpPr>
        <p:spPr bwMode="auto">
          <a:xfrm>
            <a:off x="3072032" y="5915464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3A52A-4B59-499B-A1DF-0AEB81E9CB79}"/>
              </a:ext>
            </a:extLst>
          </p:cNvPr>
          <p:cNvSpPr/>
          <p:nvPr/>
        </p:nvSpPr>
        <p:spPr bwMode="auto">
          <a:xfrm>
            <a:off x="6080164" y="5913116"/>
            <a:ext cx="423789" cy="45720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/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Savings: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C5303A-5ADB-4412-8F3E-8A3841D7B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163" y="4902908"/>
                <a:ext cx="2487061" cy="400110"/>
              </a:xfrm>
              <a:prstGeom prst="rect">
                <a:avLst/>
              </a:prstGeom>
              <a:blipFill>
                <a:blip r:embed="rId4"/>
                <a:stretch>
                  <a:fillRect l="-2451" t="-6061" b="-272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D31B3AD-189D-4D21-8487-973A41B1CA82}"/>
              </a:ext>
            </a:extLst>
          </p:cNvPr>
          <p:cNvSpPr txBox="1"/>
          <p:nvPr/>
        </p:nvSpPr>
        <p:spPr>
          <a:xfrm>
            <a:off x="0" y="5912333"/>
            <a:ext cx="2475914" cy="369332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Only these recorded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545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7654-517F-4018-AC60-8C5DE3E70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Lovasz</a:t>
            </a:r>
            <a:r>
              <a:rPr lang="en-US" dirty="0"/>
              <a:t> Local Lemma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AEAC9-23B2-4294-9F81-7C0EFACC1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</a:t>
            </a:r>
          </a:p>
          <a:p>
            <a:r>
              <a:rPr lang="en-US" dirty="0"/>
              <a:t>Application</a:t>
            </a:r>
          </a:p>
          <a:p>
            <a:r>
              <a:rPr lang="en-US" dirty="0"/>
              <a:t>“Constructive”</a:t>
            </a:r>
          </a:p>
          <a:p>
            <a:r>
              <a:rPr lang="en-US" dirty="0"/>
              <a:t>“Algorithmic”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08533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dirty="0"/>
              <a:t>The Union Bound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the dependencies on </a:t>
                </a:r>
                <a14:m>
                  <m:oMath xmlns:m="http://schemas.openxmlformats.org/officeDocument/2006/math">
                    <m:r>
                      <a:rPr lang="en-US" sz="28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\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dirty="0"/>
                  <a:t>may be arbitrary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/>
                  <a:t>then the probability that </a:t>
                </a:r>
                <a:r>
                  <a:rPr lang="en-US" sz="2800" b="1" dirty="0"/>
                  <a:t>no</a:t>
                </a:r>
                <a:r>
                  <a:rPr lang="en-US" sz="2800" dirty="0"/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happens is </a:t>
                </a:r>
                <a:r>
                  <a:rPr lang="en-US" sz="2800" b="1" dirty="0"/>
                  <a:t>positive</a:t>
                </a:r>
                <a:r>
                  <a:rPr lang="en-US" sz="2800" dirty="0"/>
                  <a:t>.</a:t>
                </a:r>
              </a:p>
              <a:p>
                <a:pPr marL="342900" lvl="1" indent="0">
                  <a:buNone/>
                </a:pPr>
                <a:r>
                  <a:rPr lang="en-US" sz="2400" dirty="0"/>
                  <a:t>If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then we need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b="0" dirty="0"/>
              </a:p>
              <a:p>
                <a:pPr marL="42863" indent="0">
                  <a:buNone/>
                </a:pPr>
                <a:r>
                  <a:rPr lang="en-US" b="1" dirty="0"/>
                  <a:t>Example</a:t>
                </a:r>
                <a:r>
                  <a:rPr lang="en-US" dirty="0"/>
                  <a:t>: a CNF formula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clauses where each clause has </a:t>
                </a:r>
                <a:r>
                  <a:rPr lang="en-US" b="1" dirty="0"/>
                  <a:t>more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literals is </a:t>
                </a:r>
                <a:r>
                  <a:rPr lang="en-US" b="1" dirty="0"/>
                  <a:t>necessarily satisfiable </a:t>
                </a:r>
              </a:p>
              <a:p>
                <a:pPr marL="42863" indent="0">
                  <a:buNone/>
                </a:pPr>
                <a:r>
                  <a:rPr lang="en-US" dirty="0"/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clause </a:t>
                </a:r>
                <a:r>
                  <a:rPr lang="en-US" dirty="0" err="1"/>
                  <a:t>i</a:t>
                </a:r>
                <a:r>
                  <a:rPr lang="en-US" dirty="0"/>
                  <a:t> is not satisfied.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8919" y="1491615"/>
                <a:ext cx="8547881" cy="3874769"/>
              </a:xfrm>
              <a:blipFill>
                <a:blip r:embed="rId2"/>
                <a:stretch>
                  <a:fillRect l="-1498" t="-1575" r="-143" b="-3385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2D52767-C205-4929-B0B0-0BC5D01D8191}"/>
              </a:ext>
            </a:extLst>
          </p:cNvPr>
          <p:cNvSpPr/>
          <p:nvPr/>
        </p:nvSpPr>
        <p:spPr bwMode="auto">
          <a:xfrm>
            <a:off x="6778287" y="6143320"/>
            <a:ext cx="2273096" cy="580718"/>
          </a:xfrm>
          <a:prstGeom prst="wedgeRoundRectCallout">
            <a:avLst>
              <a:gd name="adj1" fmla="val -68093"/>
              <a:gd name="adj2" fmla="val -1210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For a uniformly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random assignment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5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9" y="305550"/>
            <a:ext cx="8229600" cy="857250"/>
          </a:xfrm>
        </p:spPr>
        <p:txBody>
          <a:bodyPr/>
          <a:lstStyle/>
          <a:p>
            <a:pPr rtl="0"/>
            <a:r>
              <a:rPr lang="en-US" sz="4000" dirty="0"/>
              <a:t>The (</a:t>
            </a:r>
            <a:r>
              <a:rPr lang="en-US" sz="4000" dirty="0" err="1"/>
              <a:t>Lovasz</a:t>
            </a:r>
            <a:r>
              <a:rPr lang="en-US" sz="4000" dirty="0"/>
              <a:t>) Local Lemma</a:t>
            </a:r>
            <a:endParaRPr lang="en-IL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. . . </m:t>
                        </m:r>
                        <m:sSub>
                          <m:sSubPr>
                            <m:ctrlP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 dirty="0" err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collection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random events. </a:t>
                </a:r>
              </a:p>
              <a:p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, let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) be a </a:t>
                </a:r>
                <a:r>
                  <a:rPr lang="en-US" sz="2800" b="1" dirty="0"/>
                  <a:t>minimal set of events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depends on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/>
                  <a:t>independent</a:t>
                </a:r>
                <a:r>
                  <a:rPr lang="en-US" sz="2400" dirty="0"/>
                  <a:t> of all events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\Γ(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2"/>
                <a:r>
                  <a:rPr lang="en-US" sz="2000" dirty="0"/>
                  <a:t>information on events </a:t>
                </a:r>
                <a:r>
                  <a:rPr lang="en-US" sz="2000" b="1" dirty="0"/>
                  <a:t>not</a:t>
                </a:r>
                <a:r>
                  <a:rPr lang="en-US" sz="2000" dirty="0"/>
                  <a:t> in 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)∪{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} does not affect the probability of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happening.</a:t>
                </a:r>
              </a:p>
              <a:p>
                <a:pPr marL="42863" indent="0">
                  <a:buNone/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d </a:t>
                </a:r>
                <a:r>
                  <a:rPr lang="en-US" sz="2800" dirty="0" err="1"/>
                  <a:t>s.t.</a:t>
                </a:r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:</a:t>
                </a:r>
              </a:p>
              <a:p>
                <a:pPr marL="685800" lvl="1" indent="-3429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⁡[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400" dirty="0"/>
              </a:p>
              <a:p>
                <a:pPr marL="685800" lvl="1" indent="-342900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400" dirty="0"/>
              </a:p>
              <a:p>
                <a:pPr marL="42863" indent="0">
                  <a:buNone/>
                </a:pPr>
                <a:r>
                  <a:rPr lang="en-US" sz="2800" dirty="0">
                    <a:solidFill>
                      <a:srgbClr val="CC3300"/>
                    </a:solidFill>
                  </a:rPr>
                  <a:t>then the probability that </a:t>
                </a:r>
                <a:r>
                  <a:rPr lang="en-US" sz="2800" b="1" dirty="0">
                    <a:solidFill>
                      <a:srgbClr val="CC3300"/>
                    </a:solidFill>
                  </a:rPr>
                  <a:t>no</a:t>
                </a:r>
                <a:r>
                  <a:rPr lang="en-US" sz="2800" dirty="0">
                    <a:solidFill>
                      <a:srgbClr val="CC3300"/>
                    </a:solidFill>
                  </a:rPr>
                  <a:t>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C33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C3300"/>
                    </a:solidFill>
                  </a:rPr>
                  <a:t> happens is positive</a:t>
                </a:r>
                <a:r>
                  <a:rPr lang="en-US" sz="2800" dirty="0"/>
                  <a:t>.</a:t>
                </a:r>
                <a:endParaRPr lang="en-IL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172" y="1833242"/>
                <a:ext cx="8764658" cy="5232690"/>
              </a:xfrm>
              <a:blipFill>
                <a:blip r:embed="rId2"/>
                <a:stretch>
                  <a:fillRect l="-1461" t="-1166" r="-104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C0F8A271-2A12-430C-BE9A-D6BB0A37868E}"/>
              </a:ext>
            </a:extLst>
          </p:cNvPr>
          <p:cNvSpPr/>
          <p:nvPr/>
        </p:nvSpPr>
        <p:spPr>
          <a:xfrm>
            <a:off x="8747875" y="5473799"/>
            <a:ext cx="114383" cy="11892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Candara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7D2F80-DAC5-4B49-8EF9-3A4FA9A30D03}"/>
              </a:ext>
            </a:extLst>
          </p:cNvPr>
          <p:cNvGrpSpPr/>
          <p:nvPr/>
        </p:nvGrpSpPr>
        <p:grpSpPr>
          <a:xfrm>
            <a:off x="5870622" y="4970284"/>
            <a:ext cx="3001208" cy="1125415"/>
            <a:chOff x="7810500" y="3810000"/>
            <a:chExt cx="3048000" cy="23622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B602BF6-452E-4DBE-B4B7-4BA0A2D604A1}"/>
                </a:ext>
              </a:extLst>
            </p:cNvPr>
            <p:cNvSpPr/>
            <p:nvPr/>
          </p:nvSpPr>
          <p:spPr>
            <a:xfrm>
              <a:off x="81915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373EB5A-B821-4CA4-9CEE-E1EF0E7A6653}"/>
                </a:ext>
              </a:extLst>
            </p:cNvPr>
            <p:cNvSpPr/>
            <p:nvPr/>
          </p:nvSpPr>
          <p:spPr>
            <a:xfrm>
              <a:off x="8724900" y="3962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0CA42E-D4FB-4CC8-AE1E-91A8F11B7B99}"/>
                </a:ext>
              </a:extLst>
            </p:cNvPr>
            <p:cNvSpPr/>
            <p:nvPr/>
          </p:nvSpPr>
          <p:spPr>
            <a:xfrm>
              <a:off x="8496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CFB02C-89D2-48B5-A43B-3FDEABD601F6}"/>
                </a:ext>
              </a:extLst>
            </p:cNvPr>
            <p:cNvSpPr/>
            <p:nvPr/>
          </p:nvSpPr>
          <p:spPr>
            <a:xfrm>
              <a:off x="79629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C69EB74-74FF-4B0D-8FF8-767F5CC6305B}"/>
                </a:ext>
              </a:extLst>
            </p:cNvPr>
            <p:cNvSpPr/>
            <p:nvPr/>
          </p:nvSpPr>
          <p:spPr>
            <a:xfrm>
              <a:off x="8191500" y="5715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9887794-2C69-4127-B57F-066B09EB6871}"/>
                </a:ext>
              </a:extLst>
            </p:cNvPr>
            <p:cNvSpPr/>
            <p:nvPr/>
          </p:nvSpPr>
          <p:spPr>
            <a:xfrm>
              <a:off x="85725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5B40965-0681-4F49-BBA6-2EE76B0B9339}"/>
                </a:ext>
              </a:extLst>
            </p:cNvPr>
            <p:cNvSpPr/>
            <p:nvPr/>
          </p:nvSpPr>
          <p:spPr>
            <a:xfrm>
              <a:off x="10325100" y="4419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D821E1-FC90-47E1-A44C-458AFDB748CD}"/>
                </a:ext>
              </a:extLst>
            </p:cNvPr>
            <p:cNvSpPr/>
            <p:nvPr/>
          </p:nvSpPr>
          <p:spPr>
            <a:xfrm>
              <a:off x="10172700" y="38100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3ED7E4-B61E-47D4-9322-EAC89F69400D}"/>
                </a:ext>
              </a:extLst>
            </p:cNvPr>
            <p:cNvSpPr/>
            <p:nvPr/>
          </p:nvSpPr>
          <p:spPr>
            <a:xfrm>
              <a:off x="9639300" y="4267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DF53ACE-08D1-454E-ABA3-02709A177DAB}"/>
                </a:ext>
              </a:extLst>
            </p:cNvPr>
            <p:cNvSpPr/>
            <p:nvPr/>
          </p:nvSpPr>
          <p:spPr>
            <a:xfrm>
              <a:off x="10020300" y="6019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5E753D4-7D5A-4621-8907-22F1A8457E91}"/>
                </a:ext>
              </a:extLst>
            </p:cNvPr>
            <p:cNvSpPr/>
            <p:nvPr/>
          </p:nvSpPr>
          <p:spPr>
            <a:xfrm>
              <a:off x="10553700" y="5943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2BBC1EB-89B3-4253-BDA9-73DA492CBBB8}"/>
                </a:ext>
              </a:extLst>
            </p:cNvPr>
            <p:cNvSpPr/>
            <p:nvPr/>
          </p:nvSpPr>
          <p:spPr>
            <a:xfrm>
              <a:off x="10325100" y="5638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7C16D21-3F85-4F25-86D3-FB1843D80989}"/>
                </a:ext>
              </a:extLst>
            </p:cNvPr>
            <p:cNvSpPr/>
            <p:nvPr/>
          </p:nvSpPr>
          <p:spPr>
            <a:xfrm>
              <a:off x="8496300" y="5181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77AF5BA-81B7-46EB-906F-CBADDABA384B}"/>
                </a:ext>
              </a:extLst>
            </p:cNvPr>
            <p:cNvSpPr/>
            <p:nvPr/>
          </p:nvSpPr>
          <p:spPr>
            <a:xfrm>
              <a:off x="8953500" y="4648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B5D908-DAF9-4272-B7C6-6D102751BCD3}"/>
                </a:ext>
              </a:extLst>
            </p:cNvPr>
            <p:cNvSpPr/>
            <p:nvPr/>
          </p:nvSpPr>
          <p:spPr>
            <a:xfrm>
              <a:off x="7810500" y="48006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CADC331-E886-4F34-8F02-5024F1096127}"/>
                </a:ext>
              </a:extLst>
            </p:cNvPr>
            <p:cNvSpPr/>
            <p:nvPr/>
          </p:nvSpPr>
          <p:spPr>
            <a:xfrm>
              <a:off x="9563100" y="5257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1C9093-6771-4328-8325-F88AB6F1C9B0}"/>
                </a:ext>
              </a:extLst>
            </p:cNvPr>
            <p:cNvSpPr/>
            <p:nvPr/>
          </p:nvSpPr>
          <p:spPr>
            <a:xfrm>
              <a:off x="10706100" y="48768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86E475-0BB4-4BBB-99A4-241C7A6A821F}"/>
                </a:ext>
              </a:extLst>
            </p:cNvPr>
            <p:cNvSpPr/>
            <p:nvPr/>
          </p:nvSpPr>
          <p:spPr>
            <a:xfrm>
              <a:off x="9334500" y="58674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57CEF94-4C41-4F10-9514-F2A495596B77}"/>
                </a:ext>
              </a:extLst>
            </p:cNvPr>
            <p:cNvSpPr/>
            <p:nvPr/>
          </p:nvSpPr>
          <p:spPr>
            <a:xfrm>
              <a:off x="9334500" y="3886200"/>
              <a:ext cx="152400" cy="152400"/>
            </a:xfrm>
            <a:prstGeom prst="ellipse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srgbClr val="FFFFFF"/>
                </a:solidFill>
                <a:latin typeface="Candara"/>
                <a:cs typeface="Arial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C6B4E28-6E9A-405A-B2A0-11D80F8B536F}"/>
                </a:ext>
              </a:extLst>
            </p:cNvPr>
            <p:cNvGrpSpPr/>
            <p:nvPr/>
          </p:nvGrpSpPr>
          <p:grpSpPr>
            <a:xfrm>
              <a:off x="7886700" y="4038600"/>
              <a:ext cx="2895600" cy="2057400"/>
              <a:chOff x="4267200" y="914400"/>
              <a:chExt cx="2895600" cy="20574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E0F663-7EAE-4083-AD7F-9B74CA8054A5}"/>
                  </a:ext>
                </a:extLst>
              </p:cNvPr>
              <p:cNvCxnSpPr>
                <a:stCxn id="20" idx="4"/>
                <a:endCxn id="9" idx="1"/>
              </p:cNvCxnSpPr>
              <p:nvPr/>
            </p:nvCxnSpPr>
            <p:spPr>
              <a:xfrm>
                <a:off x="4267200" y="1828800"/>
                <a:ext cx="98518" cy="1089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572A1D8-98C4-4972-B66F-2D094AB53BCC}"/>
                  </a:ext>
                </a:extLst>
              </p:cNvPr>
              <p:cNvCxnSpPr>
                <a:stCxn id="18" idx="2"/>
                <a:endCxn id="20" idx="6"/>
              </p:cNvCxnSpPr>
              <p:nvPr/>
            </p:nvCxnSpPr>
            <p:spPr>
              <a:xfrm flipH="1" flipV="1">
                <a:off x="4343400" y="1752600"/>
                <a:ext cx="533400" cy="381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20498BA-1306-4B8F-8724-8C71F5F2F467}"/>
                  </a:ext>
                </a:extLst>
              </p:cNvPr>
              <p:cNvCxnSpPr>
                <a:stCxn id="8" idx="4"/>
                <a:endCxn id="18" idx="0"/>
              </p:cNvCxnSpPr>
              <p:nvPr/>
            </p:nvCxnSpPr>
            <p:spPr>
              <a:xfrm>
                <a:off x="4953000" y="1295400"/>
                <a:ext cx="0" cy="762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ACFDA5D9-2B93-4CA7-808D-51A733FABA98}"/>
                  </a:ext>
                </a:extLst>
              </p:cNvPr>
              <p:cNvCxnSpPr>
                <a:stCxn id="8" idx="5"/>
                <a:endCxn id="19" idx="1"/>
              </p:cNvCxnSpPr>
              <p:nvPr/>
            </p:nvCxnSpPr>
            <p:spPr>
              <a:xfrm>
                <a:off x="5006882" y="1273082"/>
                <a:ext cx="3494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C538777-50CD-4313-9274-7C3A0CB2ADBB}"/>
                  </a:ext>
                </a:extLst>
              </p:cNvPr>
              <p:cNvCxnSpPr>
                <a:stCxn id="18" idx="4"/>
                <a:endCxn id="11" idx="0"/>
              </p:cNvCxnSpPr>
              <p:nvPr/>
            </p:nvCxnSpPr>
            <p:spPr>
              <a:xfrm>
                <a:off x="4953000" y="2209800"/>
                <a:ext cx="76200" cy="3048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8FA38673-0D5D-4A7C-A101-2BC864C81EBC}"/>
                  </a:ext>
                </a:extLst>
              </p:cNvPr>
              <p:cNvCxnSpPr>
                <a:stCxn id="19" idx="6"/>
                <a:endCxn id="14" idx="3"/>
              </p:cNvCxnSpPr>
              <p:nvPr/>
            </p:nvCxnSpPr>
            <p:spPr>
              <a:xfrm flipV="1">
                <a:off x="5486400" y="1273082"/>
                <a:ext cx="555718" cy="3271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B63B903-627E-48F0-8A55-B2819EFA1302}"/>
                  </a:ext>
                </a:extLst>
              </p:cNvPr>
              <p:cNvCxnSpPr>
                <a:stCxn id="19" idx="5"/>
                <a:endCxn id="21" idx="1"/>
              </p:cNvCxnSpPr>
              <p:nvPr/>
            </p:nvCxnSpPr>
            <p:spPr>
              <a:xfrm>
                <a:off x="5464082" y="1654082"/>
                <a:ext cx="501836" cy="5018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2D7366C-0ED9-4597-8F28-C8D738AB5C28}"/>
                  </a:ext>
                </a:extLst>
              </p:cNvPr>
              <p:cNvCxnSpPr>
                <a:stCxn id="21" idx="4"/>
                <a:endCxn id="23" idx="7"/>
              </p:cNvCxnSpPr>
              <p:nvPr/>
            </p:nvCxnSpPr>
            <p:spPr>
              <a:xfrm flipH="1">
                <a:off x="5845082" y="2286000"/>
                <a:ext cx="174718" cy="479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B496F2-0413-4A5F-B6F6-6EA338AC5526}"/>
                  </a:ext>
                </a:extLst>
              </p:cNvPr>
              <p:cNvCxnSpPr>
                <a:stCxn id="22" idx="3"/>
                <a:endCxn id="21" idx="7"/>
              </p:cNvCxnSpPr>
              <p:nvPr/>
            </p:nvCxnSpPr>
            <p:spPr>
              <a:xfrm flipH="1">
                <a:off x="6073682" y="1882682"/>
                <a:ext cx="1035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895A5AA-3718-4929-9175-F425C617B0C5}"/>
                  </a:ext>
                </a:extLst>
              </p:cNvPr>
              <p:cNvCxnSpPr>
                <a:stCxn id="17" idx="1"/>
                <a:endCxn id="21" idx="5"/>
              </p:cNvCxnSpPr>
              <p:nvPr/>
            </p:nvCxnSpPr>
            <p:spPr>
              <a:xfrm flipH="1" flipV="1">
                <a:off x="6073682" y="2263682"/>
                <a:ext cx="6542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9E8A35BE-5A13-4559-9FB4-4D3972515A08}"/>
                  </a:ext>
                </a:extLst>
              </p:cNvPr>
              <p:cNvCxnSpPr>
                <a:stCxn id="22" idx="4"/>
                <a:endCxn id="16" idx="0"/>
              </p:cNvCxnSpPr>
              <p:nvPr/>
            </p:nvCxnSpPr>
            <p:spPr>
              <a:xfrm flipH="1">
                <a:off x="7010400" y="1905000"/>
                <a:ext cx="152400" cy="914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6605C520-7934-439F-8697-C4DB1CCE2116}"/>
                  </a:ext>
                </a:extLst>
              </p:cNvPr>
              <p:cNvCxnSpPr>
                <a:stCxn id="15" idx="2"/>
                <a:endCxn id="23" idx="5"/>
              </p:cNvCxnSpPr>
              <p:nvPr/>
            </p:nvCxnSpPr>
            <p:spPr>
              <a:xfrm flipH="1" flipV="1">
                <a:off x="5845082" y="2873282"/>
                <a:ext cx="555718" cy="985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F528515-4A16-4AF6-99F5-2035B15D73EE}"/>
                  </a:ext>
                </a:extLst>
              </p:cNvPr>
              <p:cNvCxnSpPr>
                <a:stCxn id="24" idx="4"/>
                <a:endCxn id="19" idx="7"/>
              </p:cNvCxnSpPr>
              <p:nvPr/>
            </p:nvCxnSpPr>
            <p:spPr>
              <a:xfrm flipH="1">
                <a:off x="5464082" y="914400"/>
                <a:ext cx="327118" cy="6319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A8305C4-3479-4991-93F6-3ED900436322}"/>
                  </a:ext>
                </a:extLst>
              </p:cNvPr>
              <p:cNvCxnSpPr>
                <a:stCxn id="21" idx="2"/>
                <a:endCxn id="18" idx="6"/>
              </p:cNvCxnSpPr>
              <p:nvPr/>
            </p:nvCxnSpPr>
            <p:spPr>
              <a:xfrm flipH="1" flipV="1">
                <a:off x="5029200" y="2133600"/>
                <a:ext cx="914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B44C43C-9AD2-41CA-A196-2F9C0CD4B7ED}"/>
                  </a:ext>
                </a:extLst>
              </p:cNvPr>
              <p:cNvCxnSpPr>
                <a:stCxn id="21" idx="0"/>
                <a:endCxn id="14" idx="4"/>
              </p:cNvCxnSpPr>
              <p:nvPr/>
            </p:nvCxnSpPr>
            <p:spPr>
              <a:xfrm flipV="1">
                <a:off x="6019800" y="1295400"/>
                <a:ext cx="76200" cy="838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10E1E0D-B5C5-4A77-AB6C-69A993EC1CE3}"/>
                </a:ext>
              </a:extLst>
            </p:cNvPr>
            <p:cNvGrpSpPr/>
            <p:nvPr/>
          </p:nvGrpSpPr>
          <p:grpSpPr>
            <a:xfrm>
              <a:off x="8092982" y="3962400"/>
              <a:ext cx="2483036" cy="2079718"/>
              <a:chOff x="4473482" y="838200"/>
              <a:chExt cx="2483036" cy="2079718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6E8BC33-4C46-4FF6-A50A-42968AB97C54}"/>
                  </a:ext>
                </a:extLst>
              </p:cNvPr>
              <p:cNvCxnSpPr>
                <a:stCxn id="6" idx="5"/>
                <a:endCxn id="8" idx="1"/>
              </p:cNvCxnSpPr>
              <p:nvPr/>
            </p:nvCxnSpPr>
            <p:spPr>
              <a:xfrm>
                <a:off x="4702082" y="968282"/>
                <a:ext cx="1970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E798F5D-10B5-428A-8E30-FDEE94629F2E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4953000" y="968282"/>
                <a:ext cx="174718" cy="1747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F117476-013E-41D6-852B-EEDA6708BB86}"/>
                  </a:ext>
                </a:extLst>
              </p:cNvPr>
              <p:cNvCxnSpPr>
                <a:stCxn id="14" idx="6"/>
                <a:endCxn id="12" idx="2"/>
              </p:cNvCxnSpPr>
              <p:nvPr/>
            </p:nvCxnSpPr>
            <p:spPr>
              <a:xfrm>
                <a:off x="6172200" y="1219200"/>
                <a:ext cx="5334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86C5841-0B84-45D9-8225-4D69AD0D82F4}"/>
                  </a:ext>
                </a:extLst>
              </p:cNvPr>
              <p:cNvCxnSpPr>
                <a:stCxn id="13" idx="4"/>
                <a:endCxn id="12" idx="0"/>
              </p:cNvCxnSpPr>
              <p:nvPr/>
            </p:nvCxnSpPr>
            <p:spPr>
              <a:xfrm>
                <a:off x="6629400" y="838200"/>
                <a:ext cx="152400" cy="457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D9CA2-B9F6-4679-96AB-E57258B3C5D2}"/>
                  </a:ext>
                </a:extLst>
              </p:cNvPr>
              <p:cNvCxnSpPr>
                <a:stCxn id="17" idx="3"/>
                <a:endCxn id="15" idx="7"/>
              </p:cNvCxnSpPr>
              <p:nvPr/>
            </p:nvCxnSpPr>
            <p:spPr>
              <a:xfrm flipH="1">
                <a:off x="6530882" y="2644682"/>
                <a:ext cx="197036" cy="2732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EF12A6B-29E4-4F35-9AD5-313CC13F03EC}"/>
                  </a:ext>
                </a:extLst>
              </p:cNvPr>
              <p:cNvCxnSpPr>
                <a:stCxn id="17" idx="5"/>
                <a:endCxn id="16" idx="1"/>
              </p:cNvCxnSpPr>
              <p:nvPr/>
            </p:nvCxnSpPr>
            <p:spPr>
              <a:xfrm>
                <a:off x="6835682" y="26446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A10E00D-FC95-4DFF-9E12-1277896409E7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 flipV="1">
                <a:off x="4724400" y="2590800"/>
                <a:ext cx="2286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7B0D155-6215-4A6E-BEA8-A3B397C309B9}"/>
                  </a:ext>
                </a:extLst>
              </p:cNvPr>
              <p:cNvCxnSpPr>
                <a:stCxn id="10" idx="3"/>
                <a:endCxn id="9" idx="7"/>
              </p:cNvCxnSpPr>
              <p:nvPr/>
            </p:nvCxnSpPr>
            <p:spPr>
              <a:xfrm flipH="1">
                <a:off x="4473482" y="2720882"/>
                <a:ext cx="120836" cy="1970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29C22E1-CB86-4D54-A209-C172F8EA9198}"/>
                </a:ext>
              </a:extLst>
            </p:cNvPr>
            <p:cNvCxnSpPr>
              <a:stCxn id="24" idx="2"/>
              <a:endCxn id="7" idx="6"/>
            </p:cNvCxnSpPr>
            <p:nvPr/>
          </p:nvCxnSpPr>
          <p:spPr>
            <a:xfrm flipH="1">
              <a:off x="8877300" y="3962400"/>
              <a:ext cx="4572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D52D86-4E5D-4E55-843F-2DD459B421B0}"/>
                </a:ext>
              </a:extLst>
            </p:cNvPr>
            <p:cNvCxnSpPr>
              <a:stCxn id="6" idx="3"/>
              <a:endCxn id="20" idx="0"/>
            </p:cNvCxnSpPr>
            <p:nvPr/>
          </p:nvCxnSpPr>
          <p:spPr>
            <a:xfrm flipH="1">
              <a:off x="7886700" y="4092482"/>
              <a:ext cx="327118" cy="708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2B6AFE7-839B-4C42-899D-B93789FE2C08}"/>
                </a:ext>
              </a:extLst>
            </p:cNvPr>
            <p:cNvCxnSpPr>
              <a:stCxn id="23" idx="2"/>
              <a:endCxn id="11" idx="6"/>
            </p:cNvCxnSpPr>
            <p:nvPr/>
          </p:nvCxnSpPr>
          <p:spPr>
            <a:xfrm flipH="1" flipV="1">
              <a:off x="8724900" y="5715000"/>
              <a:ext cx="60960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356C05-11D2-4403-98CE-2D44EB06B828}"/>
                </a:ext>
              </a:extLst>
            </p:cNvPr>
            <p:cNvCxnSpPr>
              <a:stCxn id="15" idx="1"/>
              <a:endCxn id="21" idx="5"/>
            </p:cNvCxnSpPr>
            <p:nvPr/>
          </p:nvCxnSpPr>
          <p:spPr>
            <a:xfrm flipH="1" flipV="1">
              <a:off x="9693182" y="5387882"/>
              <a:ext cx="349436" cy="6542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AA6390-D4C1-4199-AEDE-AFE37F8B320E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8343900" y="4038600"/>
              <a:ext cx="381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579F9257-55D3-4277-8016-8805DBA66C9B}"/>
              </a:ext>
            </a:extLst>
          </p:cNvPr>
          <p:cNvSpPr txBox="1"/>
          <p:nvPr/>
        </p:nvSpPr>
        <p:spPr>
          <a:xfrm>
            <a:off x="107172" y="1079782"/>
            <a:ext cx="344386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Candara"/>
                <a:cs typeface="Arial"/>
              </a:rPr>
              <a:t>Question: what happens with k-wise independent events?</a:t>
            </a:r>
            <a:endParaRPr lang="en-IL" sz="2000" dirty="0">
              <a:solidFill>
                <a:srgbClr val="000000"/>
              </a:solidFill>
              <a:latin typeface="Candar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/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Simultaneously:</a:t>
                </a:r>
              </a:p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𝑃𝑟𝑜𝑏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[∩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∈[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] </m:t>
                          </m:r>
                        </m:sub>
                      </m:sSub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]&gt;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  <a:p>
                <a:pPr algn="ctr" defTabSz="685800"/>
                <a:endParaRPr lang="en-IL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6" name="Speech Bubble: Rectangle with Corners Rounded 55">
                <a:extLst>
                  <a:ext uri="{FF2B5EF4-FFF2-40B4-BE49-F238E27FC236}">
                    <a16:creationId xmlns:a16="http://schemas.microsoft.com/office/drawing/2014/main" id="{CC2ABE0D-16EA-4EE1-8B7D-68A41329AB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9385" y="4970284"/>
                <a:ext cx="2522981" cy="852757"/>
              </a:xfrm>
              <a:prstGeom prst="wedgeRoundRectCallout">
                <a:avLst>
                  <a:gd name="adj1" fmla="val 24316"/>
                  <a:gd name="adj2" fmla="val 116374"/>
                  <a:gd name="adj3" fmla="val 16667"/>
                </a:avLst>
              </a:prstGeom>
              <a:blipFill>
                <a:blip r:embed="rId3"/>
                <a:stretch>
                  <a:fillRect t="-6383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1F40A27D-4ED7-4ADA-8258-11A80E4E53B4}"/>
              </a:ext>
            </a:extLst>
          </p:cNvPr>
          <p:cNvSpPr/>
          <p:nvPr/>
        </p:nvSpPr>
        <p:spPr bwMode="auto">
          <a:xfrm>
            <a:off x="7470338" y="4054503"/>
            <a:ext cx="1600200" cy="317946"/>
          </a:xfrm>
          <a:prstGeom prst="wedgeRoundRectCallout">
            <a:avLst>
              <a:gd name="adj1" fmla="val 25619"/>
              <a:gd name="adj2" fmla="val 233272"/>
              <a:gd name="adj3" fmla="val 16667"/>
            </a:avLst>
          </a:prstGeom>
          <a:noFill/>
          <a:ln w="1016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Not symmetric</a:t>
            </a:r>
            <a:endParaRPr lang="en-IL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29C2-18C9-4AA0-A986-AA6C8B0D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17" y="274638"/>
            <a:ext cx="8454683" cy="1143000"/>
          </a:xfrm>
        </p:spPr>
        <p:txBody>
          <a:bodyPr/>
          <a:lstStyle/>
          <a:p>
            <a:pPr rtl="0"/>
            <a:r>
              <a:rPr lang="en-US" sz="3600" dirty="0"/>
              <a:t>Applying The Local Lemma for k-CNF</a:t>
            </a:r>
            <a:endParaRPr lang="en-IL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104" y="2772063"/>
                <a:ext cx="8229600" cy="3394472"/>
              </a:xfrm>
            </p:spPr>
            <p:txBody>
              <a:bodyPr/>
              <a:lstStyle/>
              <a:p>
                <a:pPr marL="42863" indent="0">
                  <a:buNone/>
                </a:pPr>
                <a:r>
                  <a:rPr lang="en-US" b="1" dirty="0"/>
                  <a:t>Theorem</a:t>
                </a:r>
                <a:r>
                  <a:rPr lang="en-US" dirty="0"/>
                  <a:t>: Every k-CNF formula in which each variable appears in </a:t>
                </a:r>
                <a:r>
                  <a:rPr lang="en-US" b="1" dirty="0"/>
                  <a:t>less</a:t>
                </a:r>
                <a:r>
                  <a:rPr lang="en-US" dirty="0"/>
                  <a:t>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𝑒𝑘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clauses is satisfiable.</a:t>
                </a:r>
              </a:p>
              <a:p>
                <a:pPr marL="42863" indent="0">
                  <a:buNone/>
                </a:pPr>
                <a:r>
                  <a:rPr lang="en-US" dirty="0"/>
                  <a:t>Proof: for a uniformly random assignment to the variables, </a:t>
                </a:r>
              </a:p>
              <a:p>
                <a:pPr marL="42863" indent="0" algn="ctr">
                  <a:buNone/>
                </a:pPr>
                <a:r>
                  <a:rPr lang="en-US" dirty="0"/>
                  <a:t>Prob[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is not satisfied]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≤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42863" indent="0">
                  <a:buNone/>
                </a:pPr>
                <a:r>
                  <a:rPr lang="en-US" dirty="0"/>
                  <a:t>Each clause </a:t>
                </a:r>
                <a:r>
                  <a:rPr lang="en-US" b="1" dirty="0"/>
                  <a:t>depends</a:t>
                </a:r>
                <a:r>
                  <a:rPr lang="en-US" dirty="0"/>
                  <a:t> on at most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𝑒𝑘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clauses. </a:t>
                </a:r>
              </a:p>
              <a:p>
                <a:pPr marL="42863" indent="0">
                  <a:buNone/>
                </a:pPr>
                <a:r>
                  <a:rPr lang="en-US" dirty="0"/>
                  <a:t>Taking p=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 and d&lt;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we get that the probability the formula is satisfiable </a:t>
                </a:r>
                <a:r>
                  <a:rPr lang="en-US" b="1" dirty="0"/>
                  <a:t>is positive</a:t>
                </a:r>
                <a:r>
                  <a:rPr lang="en-US" dirty="0"/>
                  <a:t>.</a:t>
                </a:r>
              </a:p>
              <a:p>
                <a:pPr marL="385763" indent="-342900"/>
                <a:r>
                  <a:rPr lang="en-US" dirty="0"/>
                  <a:t>How to find the satisfying assignment?</a:t>
                </a:r>
                <a:endParaRPr lang="en-IL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BCA19-6B17-4113-857F-18F0E05411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04" y="2772063"/>
                <a:ext cx="8229600" cy="3394472"/>
              </a:xfrm>
              <a:blipFill>
                <a:blip r:embed="rId2"/>
                <a:stretch>
                  <a:fillRect l="-667" t="-1436" r="-963" b="-1992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/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Theorem: If there are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and d </a:t>
                </a: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s.t.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: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Pr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Γ(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d</a:t>
                </a:r>
              </a:p>
              <a:p>
                <a:pPr marL="685800" lvl="1" indent="-342900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err="1">
                    <a:solidFill>
                      <a:srgbClr val="000000"/>
                    </a:solidFill>
                    <a:latin typeface="Candara"/>
                    <a:cs typeface="Arial"/>
                  </a:rPr>
                  <a:t>pde</a:t>
                </a: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&lt;1 </a:t>
                </a:r>
              </a:p>
              <a:p>
                <a:pPr marL="42863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then the probability that no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happens is positive.</a:t>
                </a:r>
                <a:endParaRPr lang="en-IL" sz="1350" dirty="0">
                  <a:solidFill>
                    <a:srgbClr val="000000"/>
                  </a:solidFill>
                  <a:latin typeface="Candara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4131E-89C6-4E7D-A28E-934C78D07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47" y="1283711"/>
                <a:ext cx="5201528" cy="1323439"/>
              </a:xfrm>
              <a:prstGeom prst="rect">
                <a:avLst/>
              </a:prstGeom>
              <a:blipFill>
                <a:blip r:embed="rId3"/>
                <a:stretch>
                  <a:fillRect t="-1382" b="-506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AC99B3D-36F9-4A76-99C9-D1F5021BDBBD}"/>
              </a:ext>
            </a:extLst>
          </p:cNvPr>
          <p:cNvSpPr/>
          <p:nvPr/>
        </p:nvSpPr>
        <p:spPr bwMode="auto">
          <a:xfrm>
            <a:off x="5934383" y="1797461"/>
            <a:ext cx="2752418" cy="857250"/>
          </a:xfrm>
          <a:prstGeom prst="wedgeRoundRectCallout">
            <a:avLst>
              <a:gd name="adj1" fmla="val -52312"/>
              <a:gd name="adj2" fmla="val 76589"/>
              <a:gd name="adj3" fmla="val 16667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No dependency on the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variables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n </a:t>
            </a:r>
          </a:p>
          <a:p>
            <a:pPr algn="ctr" defTabSz="685800"/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or number of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clauses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m </a:t>
            </a:r>
            <a:endParaRPr lang="en-IL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/>
              <p:nvPr/>
            </p:nvSpPr>
            <p:spPr bwMode="auto">
              <a:xfrm>
                <a:off x="124851" y="3928811"/>
                <a:ext cx="2208628" cy="540488"/>
              </a:xfrm>
              <a:prstGeom prst="wedgeRoundRectCallout">
                <a:avLst>
                  <a:gd name="adj1" fmla="val 67781"/>
                  <a:gd name="adj2" fmla="val -16920"/>
                  <a:gd name="adj3" fmla="val 16667"/>
                </a:avLst>
              </a:prstGeom>
              <a:noFill/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Candara"/>
                    <a:cs typeface="Arial"/>
                  </a:rPr>
                  <a:t> </a:t>
                </a:r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algn="ctr" defTabSz="685800"/>
                <a:r>
                  <a:rPr lang="en-US" sz="16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not satisfied</a:t>
                </a:r>
                <a:endParaRPr lang="en-IL" sz="16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717E8A95-F4DB-4632-B659-616EAC0427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851" y="3928811"/>
                <a:ext cx="2208628" cy="540488"/>
              </a:xfrm>
              <a:prstGeom prst="wedgeRoundRectCallout">
                <a:avLst>
                  <a:gd name="adj1" fmla="val 67781"/>
                  <a:gd name="adj2" fmla="val -16920"/>
                  <a:gd name="adj3" fmla="val 16667"/>
                </a:avLst>
              </a:prstGeom>
              <a:blipFill>
                <a:blip r:embed="rId4"/>
                <a:stretch>
                  <a:fillRect t="-6593" b="-16484"/>
                </a:stretch>
              </a:blipFill>
              <a:ln w="1016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A7240BF-5903-461B-AD84-30BF4BB466BF}"/>
              </a:ext>
            </a:extLst>
          </p:cNvPr>
          <p:cNvSpPr/>
          <p:nvPr/>
        </p:nvSpPr>
        <p:spPr bwMode="auto">
          <a:xfrm>
            <a:off x="6438464" y="4026010"/>
            <a:ext cx="2649264" cy="742938"/>
          </a:xfrm>
          <a:prstGeom prst="wedgeRoundRectCallout">
            <a:avLst>
              <a:gd name="adj1" fmla="val -210480"/>
              <a:gd name="adj2" fmla="val 53823"/>
              <a:gd name="adj3" fmla="val 16667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If two clauses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do not </a:t>
            </a:r>
          </a:p>
          <a:p>
            <a:pPr defTabSz="685800"/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share a variable</a:t>
            </a:r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, their</a:t>
            </a:r>
          </a:p>
          <a:p>
            <a:pPr defTabSz="685800"/>
            <a:r>
              <a:rPr 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satisfiability is </a:t>
            </a:r>
            <a:r>
              <a:rPr lang="en-US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independent</a:t>
            </a:r>
            <a:endParaRPr lang="en-IL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46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0.9|0.7|0.3|0.3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Constantia"/>
        <a:ea typeface=""/>
        <a:cs typeface="Arial"/>
      </a:majorFont>
      <a:minorFont>
        <a:latin typeface="Candar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82680</TotalTime>
  <Words>3034</Words>
  <Application>Microsoft Office PowerPoint</Application>
  <PresentationFormat>On-screen Show (4:3)</PresentationFormat>
  <Paragraphs>450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Batang</vt:lpstr>
      <vt:lpstr>SimSun</vt:lpstr>
      <vt:lpstr>Arial</vt:lpstr>
      <vt:lpstr>Arial Narrow</vt:lpstr>
      <vt:lpstr>Book Antiqua</vt:lpstr>
      <vt:lpstr>Cambria Math</vt:lpstr>
      <vt:lpstr>Candara</vt:lpstr>
      <vt:lpstr>cmsy10</vt:lpstr>
      <vt:lpstr>Comic Sans MS</vt:lpstr>
      <vt:lpstr>Constantia</vt:lpstr>
      <vt:lpstr>Lucida Console</vt:lpstr>
      <vt:lpstr>Times New Roman</vt:lpstr>
      <vt:lpstr>Wingdings</vt:lpstr>
      <vt:lpstr>1_Custom Design</vt:lpstr>
      <vt:lpstr>2_Custom Design</vt:lpstr>
      <vt:lpstr>Randomized Algorithms </vt:lpstr>
      <vt:lpstr>Recap and Today</vt:lpstr>
      <vt:lpstr>Structure of Proofs by Compression or Encoding</vt:lpstr>
      <vt:lpstr>Proof by Encoding</vt:lpstr>
      <vt:lpstr>Proof by Encoding</vt:lpstr>
      <vt:lpstr>The Lovasz Local Lemma</vt:lpstr>
      <vt:lpstr>The Union Bound</vt:lpstr>
      <vt:lpstr>The (Lovasz) Local Lemma</vt:lpstr>
      <vt:lpstr>Applying The Local Lemma for k-CNF</vt:lpstr>
      <vt:lpstr>The (Lovasz) Local Lemma: General</vt:lpstr>
      <vt:lpstr>Example: LLL and the Hat Game</vt:lpstr>
      <vt:lpstr>…LLL and the Hat Game</vt:lpstr>
      <vt:lpstr>Proof of The Local Lemma</vt:lpstr>
      <vt:lpstr>Proof of The Local Lemma</vt:lpstr>
      <vt:lpstr>Proof of The Local Lemma</vt:lpstr>
      <vt:lpstr>…Proof of The Local Lemma</vt:lpstr>
      <vt:lpstr>On Making the Local Lemma Constructive</vt:lpstr>
      <vt:lpstr>Constructive vs. Algorithmic</vt:lpstr>
      <vt:lpstr>Recall: Proof by Encoding:  A general method for analyzing probabilistic events</vt:lpstr>
      <vt:lpstr>Algorithm and History Generator</vt:lpstr>
      <vt:lpstr>LocalCorrect</vt:lpstr>
      <vt:lpstr>Correctness</vt:lpstr>
      <vt:lpstr>The Algorithm Stops</vt:lpstr>
      <vt:lpstr>History</vt:lpstr>
      <vt:lpstr>Tracing Back the Randomness Used</vt:lpstr>
      <vt:lpstr>Tracing Back the Randomness Used</vt:lpstr>
      <vt:lpstr>Variant on the Algorithm</vt:lpstr>
      <vt:lpstr>The Setting</vt:lpstr>
      <vt:lpstr>Major Problem in Hashing Based Schemes: Collisions</vt:lpstr>
      <vt:lpstr>Dealing with Collisions</vt:lpstr>
      <vt:lpstr>Linear Probing</vt:lpstr>
      <vt:lpstr>Linear Probing: situation after a while</vt:lpstr>
      <vt:lpstr>Cuckoo Hashing: Basics</vt:lpstr>
      <vt:lpstr>Cuckoo Hashing: Insertion Algorithm</vt:lpstr>
      <vt:lpstr>Cuckoo Hashing: Insertion</vt:lpstr>
      <vt:lpstr>Cuckoo Hashing: Deletion</vt:lpstr>
      <vt:lpstr>The Cuckoo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 Naor</dc:creator>
  <cp:lastModifiedBy>Moni Naor</cp:lastModifiedBy>
  <cp:revision>2025</cp:revision>
  <cp:lastPrinted>1601-01-01T00:00:00Z</cp:lastPrinted>
  <dcterms:created xsi:type="dcterms:W3CDTF">1601-01-01T00:00:00Z</dcterms:created>
  <dcterms:modified xsi:type="dcterms:W3CDTF">2021-01-04T17:03:53Z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