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1" r:id="rId1"/>
    <p:sldMasterId id="2147483724" r:id="rId2"/>
  </p:sldMasterIdLst>
  <p:notesMasterIdLst>
    <p:notesMasterId r:id="rId45"/>
  </p:notesMasterIdLst>
  <p:sldIdLst>
    <p:sldId id="323" r:id="rId3"/>
    <p:sldId id="351" r:id="rId4"/>
    <p:sldId id="295" r:id="rId5"/>
    <p:sldId id="324" r:id="rId6"/>
    <p:sldId id="325" r:id="rId7"/>
    <p:sldId id="326" r:id="rId8"/>
    <p:sldId id="327" r:id="rId9"/>
    <p:sldId id="270" r:id="rId10"/>
    <p:sldId id="322" r:id="rId11"/>
    <p:sldId id="330" r:id="rId12"/>
    <p:sldId id="329" r:id="rId13"/>
    <p:sldId id="292" r:id="rId14"/>
    <p:sldId id="354" r:id="rId15"/>
    <p:sldId id="271" r:id="rId16"/>
    <p:sldId id="264" r:id="rId17"/>
    <p:sldId id="332" r:id="rId18"/>
    <p:sldId id="331" r:id="rId19"/>
    <p:sldId id="352" r:id="rId20"/>
    <p:sldId id="359" r:id="rId21"/>
    <p:sldId id="357" r:id="rId22"/>
    <p:sldId id="353" r:id="rId23"/>
    <p:sldId id="355" r:id="rId24"/>
    <p:sldId id="356" r:id="rId25"/>
    <p:sldId id="333" r:id="rId26"/>
    <p:sldId id="334" r:id="rId27"/>
    <p:sldId id="335" r:id="rId28"/>
    <p:sldId id="336" r:id="rId29"/>
    <p:sldId id="337" r:id="rId30"/>
    <p:sldId id="358" r:id="rId31"/>
    <p:sldId id="360" r:id="rId32"/>
    <p:sldId id="257" r:id="rId33"/>
    <p:sldId id="268" r:id="rId34"/>
    <p:sldId id="261" r:id="rId35"/>
    <p:sldId id="361" r:id="rId36"/>
    <p:sldId id="362" r:id="rId37"/>
    <p:sldId id="568" r:id="rId38"/>
    <p:sldId id="569" r:id="rId39"/>
    <p:sldId id="567" r:id="rId40"/>
    <p:sldId id="265" r:id="rId41"/>
    <p:sldId id="266" r:id="rId42"/>
    <p:sldId id="267" r:id="rId43"/>
    <p:sldId id="278" r:id="rId44"/>
  </p:sldIdLst>
  <p:sldSz cx="9144000" cy="6858000" type="screen4x3"/>
  <p:notesSz cx="6858000" cy="9144000"/>
  <p:custDataLst>
    <p:tags r:id="rId46"/>
  </p:custDataLst>
  <p:defaultTextStyle>
    <a:defPPr>
      <a:defRPr lang="he-I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3366"/>
    <a:srgbClr val="0000FF"/>
    <a:srgbClr val="FF0000"/>
    <a:srgbClr val="DBB9E5"/>
    <a:srgbClr val="990000"/>
    <a:srgbClr val="66FF66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9" autoAdjust="0"/>
    <p:restoredTop sz="88387" autoAdjust="0"/>
  </p:normalViewPr>
  <p:slideViewPr>
    <p:cSldViewPr snapToGrid="0">
      <p:cViewPr varScale="1">
        <p:scale>
          <a:sx n="68" d="100"/>
          <a:sy n="68" d="100"/>
        </p:scale>
        <p:origin x="309" y="3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 smtClean="0"/>
            </a:lvl1pPr>
          </a:lstStyle>
          <a:p>
            <a:pPr>
              <a:defRPr/>
            </a:pPr>
            <a:fld id="{3C4520EC-48F3-4FBE-8781-E7C261DBD4EF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975B8CE3-B9B5-478A-9488-63D6646A06A7}" type="slidenum">
              <a:rPr lang="ar-SA" altLang="en-US"/>
              <a:pPr algn="l"/>
              <a:t>1</a:t>
            </a:fld>
            <a:endParaRPr lang="en-US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6275"/>
            <a:ext cx="4605338" cy="34544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6100"/>
            <a:ext cx="5083175" cy="413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D6A0D927-D5DC-45F5-AAE3-721336BD1A47}" type="slidenum">
              <a:rPr lang="he-IL" altLang="en-US"/>
              <a:pPr algn="l"/>
              <a:t>17</a:t>
            </a:fld>
            <a:endParaRPr lang="en-US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Another explanation (Omer): there is BIG failure (rehash) amd SMALL (more than constant # of moves).</a:t>
            </a:r>
          </a:p>
          <a:p>
            <a:pPr algn="l" rtl="0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For both use Queue.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822740D6-4E44-49BB-AD47-E66DB2018926}" type="slidenum">
              <a:rPr lang="he-IL" altLang="en-US"/>
              <a:pPr algn="l"/>
              <a:t>24</a:t>
            </a:fld>
            <a:endParaRPr lang="en-US" alt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F186488A-E872-46D3-9354-D747878C0A92}" type="slidenum">
              <a:rPr lang="he-IL" altLang="en-US"/>
              <a:pPr algn="l"/>
              <a:t>25</a:t>
            </a:fld>
            <a:endParaRPr lang="en-US" alt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1A479051-A87F-4FA8-B23F-4B3617A7FD57}" type="slidenum">
              <a:rPr lang="he-IL" altLang="en-US"/>
              <a:pPr algn="l"/>
              <a:t>26</a:t>
            </a:fld>
            <a:endParaRPr lang="en-US" alt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D9C35C60-DB44-4041-8050-0551B147EB41}" type="slidenum">
              <a:rPr lang="he-IL" altLang="en-US"/>
              <a:pPr algn="l"/>
              <a:t>27</a:t>
            </a:fld>
            <a:endParaRPr lang="en-US" alt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94A7A2CD-9723-467C-B617-1844C2751DB9}" type="slidenum">
              <a:rPr lang="he-IL" altLang="en-US"/>
              <a:pPr algn="l"/>
              <a:t>28</a:t>
            </a:fld>
            <a:endParaRPr lang="en-US" alt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5FB89F-B39F-4D5B-8316-6DC598840801}" type="slidenum">
              <a:rPr lang="he-IL" smtClean="0">
                <a:latin typeface="Arial" pitchFamily="34" charset="0"/>
                <a:cs typeface="Arial" pitchFamily="34" charset="0"/>
              </a:rPr>
              <a:pPr/>
              <a:t>38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27350" y="539750"/>
            <a:ext cx="3594100" cy="2695575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F2DF31AC-B188-414B-BF6A-8C3637162B00}" type="slidenum">
              <a:rPr lang="he-IL" altLang="en-US"/>
              <a:pPr algn="l"/>
              <a:t>3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8C467B92-A4B3-4923-8D26-23438FEFDDB1}" type="slidenum">
              <a:rPr lang="he-IL" altLang="en-US"/>
              <a:pPr algn="l"/>
              <a:t>8</a:t>
            </a:fld>
            <a:endParaRPr lang="en-US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778A798B-C0AA-437F-87E0-AFAACD95D044}" type="slidenum">
              <a:rPr lang="he-IL" altLang="en-US"/>
              <a:pPr algn="l"/>
              <a:t>9</a:t>
            </a:fld>
            <a:endParaRPr lang="en-US" alt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A09FE954-F03C-42CD-BE86-6570FE451143}" type="slidenum">
              <a:rPr lang="he-IL" altLang="en-US"/>
              <a:pPr algn="l"/>
              <a:t>11</a:t>
            </a:fld>
            <a:endParaRPr lang="en-US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CB3711A7-F527-40FD-B011-C02AB8A99364}" type="slidenum">
              <a:rPr lang="he-IL" altLang="en-US"/>
              <a:pPr algn="l"/>
              <a:t>12</a:t>
            </a:fld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052B603D-29FC-4720-B471-89CC101C5DF6}" type="slidenum">
              <a:rPr lang="he-IL" altLang="en-US"/>
              <a:pPr algn="l"/>
              <a:t>14</a:t>
            </a:fld>
            <a:endParaRPr lang="en-US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endParaRPr lang="en-US" altLang="en-US" sz="110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D16F3D89-E537-4301-9F47-9D8A906DED26}" type="slidenum">
              <a:rPr lang="he-IL" altLang="en-US"/>
              <a:pPr algn="l"/>
              <a:t>15</a:t>
            </a:fld>
            <a:endParaRPr lang="en-US" alt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n = 10, epsilon = 0.2, so r = 12</a:t>
            </a:r>
          </a:p>
          <a:p>
            <a:pPr algn="l" rtl="0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log_2 10 = 3.3, so |Q| = 4, 0.7 for stash</a:t>
            </a:r>
          </a:p>
          <a:p>
            <a:pPr algn="l" rtl="0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L = 3 for simplicity (can explain 2.5 orally)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12C7DC3A-C272-4676-BDB8-3ED465ED0FBF}" type="slidenum">
              <a:rPr lang="he-IL" altLang="en-US"/>
              <a:pPr algn="l"/>
              <a:t>16</a:t>
            </a:fld>
            <a:endParaRPr lang="en-US" alt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algn="l" rtl="0"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23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61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67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3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74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50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80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68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87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84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33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89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84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4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6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10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80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58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39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34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8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05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05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13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Constantia" pitchFamily="18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Constantia" pitchFamily="18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Constantia" pitchFamily="18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Constantia" pitchFamily="18" charset="0"/>
          <a:cs typeface="Arial" charset="0"/>
        </a:defRPr>
      </a:lvl5pPr>
      <a:lvl6pPr marL="342900" algn="ctr" rtl="1" fontAlgn="base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Constantia" pitchFamily="18" charset="0"/>
          <a:cs typeface="Arial" charset="0"/>
        </a:defRPr>
      </a:lvl6pPr>
      <a:lvl7pPr marL="685800" algn="ctr" rtl="1" fontAlgn="base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Constantia" pitchFamily="18" charset="0"/>
          <a:cs typeface="Arial" charset="0"/>
        </a:defRPr>
      </a:lvl7pPr>
      <a:lvl8pPr marL="1028700" algn="ctr" rtl="1" fontAlgn="base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Constantia" pitchFamily="18" charset="0"/>
          <a:cs typeface="Arial" charset="0"/>
        </a:defRPr>
      </a:lvl8pPr>
      <a:lvl9pPr marL="1371600" algn="ctr" rtl="1" fontAlgn="base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Constantia" pitchFamily="18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685800"/>
            <a:ext cx="8763000" cy="1600200"/>
          </a:xfrm>
        </p:spPr>
        <p:txBody>
          <a:bodyPr/>
          <a:lstStyle/>
          <a:p>
            <a:pPr eaLnBrk="1" hangingPunct="1"/>
            <a:r>
              <a:rPr lang="en-US" altLang="he-IL" sz="4800" dirty="0">
                <a:solidFill>
                  <a:schemeClr val="accent2"/>
                </a:solidFill>
              </a:rPr>
              <a:t>Randomized Algorithms</a:t>
            </a:r>
            <a:br>
              <a:rPr lang="en-US" altLang="he-IL" dirty="0">
                <a:solidFill>
                  <a:schemeClr val="tx1"/>
                </a:solidFill>
              </a:rPr>
            </a:br>
            <a:endParaRPr lang="en-US" altLang="he-IL" sz="3600" dirty="0">
              <a:solidFill>
                <a:schemeClr val="tx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467100"/>
            <a:ext cx="6400800" cy="1752600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r>
              <a:rPr lang="en-US" altLang="he-IL" b="1">
                <a:solidFill>
                  <a:srgbClr val="FF3300"/>
                </a:solidFill>
              </a:rPr>
              <a:t>Lecturer:</a:t>
            </a:r>
            <a:r>
              <a:rPr lang="en-US" altLang="he-IL" sz="4000" b="1">
                <a:solidFill>
                  <a:srgbClr val="D60093"/>
                </a:solidFill>
              </a:rPr>
              <a:t> </a:t>
            </a:r>
            <a:r>
              <a:rPr lang="en-US" altLang="he-IL" b="1">
                <a:solidFill>
                  <a:srgbClr val="FF3300"/>
                </a:solidFill>
              </a:rPr>
              <a:t>Moni Naor</a:t>
            </a:r>
          </a:p>
        </p:txBody>
      </p:sp>
      <p:pic>
        <p:nvPicPr>
          <p:cNvPr id="4100" name="Picture 4" descr="tr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207248"/>
            <a:ext cx="1295400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4"/>
          <p:cNvSpPr txBox="1">
            <a:spLocks noChangeArrowheads="1"/>
          </p:cNvSpPr>
          <p:nvPr/>
        </p:nvSpPr>
        <p:spPr bwMode="auto">
          <a:xfrm>
            <a:off x="464544" y="4881563"/>
            <a:ext cx="5099050" cy="117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800000"/>
                </a:solidFill>
                <a:latin typeface="+mn-lt"/>
                <a:cs typeface="+mn-cs"/>
              </a:rPr>
              <a:t>Lecture 12</a:t>
            </a:r>
            <a:br>
              <a:rPr lang="en-US" altLang="en-US" b="1" dirty="0">
                <a:solidFill>
                  <a:srgbClr val="003399"/>
                </a:solidFill>
                <a:latin typeface="Constantia" panose="02030602050306030303" pitchFamily="18" charset="0"/>
              </a:rPr>
            </a:br>
            <a:endParaRPr lang="en-US" altLang="en-US" b="1" dirty="0">
              <a:solidFill>
                <a:srgbClr val="003399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Cuckoo Hashing: Insertion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/>
              <a:t>What happens if we are not successful?</a:t>
            </a:r>
          </a:p>
          <a:p>
            <a:pPr>
              <a:defRPr/>
            </a:pPr>
            <a:r>
              <a:rPr lang="en-US" dirty="0"/>
              <a:t>Unsuccessful stems from two reasons</a:t>
            </a:r>
          </a:p>
          <a:p>
            <a:pPr lvl="1">
              <a:defRPr/>
            </a:pPr>
            <a:r>
              <a:rPr lang="en-US" dirty="0"/>
              <a:t>Not enough space</a:t>
            </a:r>
          </a:p>
          <a:p>
            <a:pPr lvl="2">
              <a:defRPr/>
            </a:pPr>
            <a:r>
              <a:rPr lang="en-US" dirty="0"/>
              <a:t>The path goes into loops</a:t>
            </a:r>
          </a:p>
          <a:p>
            <a:pPr lvl="1">
              <a:defRPr/>
            </a:pPr>
            <a:r>
              <a:rPr lang="en-US" dirty="0"/>
              <a:t>Too long chains</a:t>
            </a:r>
          </a:p>
          <a:p>
            <a:pPr>
              <a:defRPr/>
            </a:pPr>
            <a:r>
              <a:rPr lang="en-US" dirty="0"/>
              <a:t>Can detect both by a </a:t>
            </a:r>
            <a:r>
              <a:rPr lang="en-US" b="1" dirty="0"/>
              <a:t>time limit</a:t>
            </a:r>
            <a:r>
              <a:rPr lang="en-US" dirty="0"/>
              <a:t>.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967538" y="6462713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2FEE7E61-E89E-4584-8782-DFBE394DA108}" type="slidenum">
              <a:rPr lang="he-IL" altLang="en-US" smtClean="0"/>
              <a:pPr>
                <a:spcBef>
                  <a:spcPct val="0"/>
                </a:spcBef>
                <a:buFontTx/>
                <a:buNone/>
                <a:defRPr/>
              </a:pPr>
              <a:t>10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967538" y="6462713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2FEE7E61-E89E-4584-8782-DFBE394DA108}" type="slidenum">
              <a:rPr lang="he-IL" altLang="en-US" smtClean="0"/>
              <a:pPr>
                <a:spcBef>
                  <a:spcPct val="0"/>
                </a:spcBef>
                <a:buFontTx/>
                <a:buNone/>
                <a:defRPr/>
              </a:pPr>
              <a:t>11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9707"/>
            <a:ext cx="8229600" cy="660400"/>
          </a:xfrm>
        </p:spPr>
        <p:txBody>
          <a:bodyPr/>
          <a:lstStyle/>
          <a:p>
            <a:pPr rtl="0" eaLnBrk="1" hangingPunct="1"/>
            <a:r>
              <a:rPr lang="en-US" altLang="en-US" sz="4000" dirty="0"/>
              <a:t>Cuckoo Hashing: Deletion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09700"/>
            <a:ext cx="6616700" cy="4356100"/>
          </a:xfrm>
        </p:spPr>
        <p:txBody>
          <a:bodyPr/>
          <a:lstStyle/>
          <a:p>
            <a:pPr eaLnBrk="1" hangingPunct="1"/>
            <a:r>
              <a:rPr lang="en-US" altLang="en-US" sz="3000"/>
              <a:t>Extremely simple: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>
                <a:solidFill>
                  <a:srgbClr val="008000"/>
                </a:solidFill>
              </a:rPr>
              <a:t>2</a:t>
            </a:r>
            <a:r>
              <a:rPr lang="en-US" altLang="en-US"/>
              <a:t> tables: </a:t>
            </a:r>
            <a:r>
              <a:rPr lang="en-US" altLang="en-US" i="1">
                <a:solidFill>
                  <a:srgbClr val="FF0000"/>
                </a:solidFill>
              </a:rPr>
              <a:t>T</a:t>
            </a:r>
            <a:r>
              <a:rPr lang="en-US" altLang="en-US" i="1" baseline="-15000">
                <a:solidFill>
                  <a:srgbClr val="FF0000"/>
                </a:solidFill>
              </a:rPr>
              <a:t>1</a:t>
            </a:r>
            <a:r>
              <a:rPr lang="en-US" altLang="en-US"/>
              <a:t> and </a:t>
            </a:r>
            <a:r>
              <a:rPr lang="en-US" altLang="en-US" i="1">
                <a:solidFill>
                  <a:srgbClr val="FF0000"/>
                </a:solidFill>
              </a:rPr>
              <a:t>T</a:t>
            </a:r>
            <a:r>
              <a:rPr lang="en-US" altLang="en-US" i="1" baseline="-15000">
                <a:solidFill>
                  <a:srgbClr val="FF0000"/>
                </a:solidFill>
              </a:rPr>
              <a:t>2</a:t>
            </a:r>
            <a:r>
              <a:rPr lang="en-US" altLang="en-US"/>
              <a:t> </a:t>
            </a:r>
          </a:p>
          <a:p>
            <a:pPr lvl="2" eaLnBrk="1" hangingPunct="1"/>
            <a:r>
              <a:rPr lang="en-US" altLang="en-US" sz="2800"/>
              <a:t>Each of size </a:t>
            </a:r>
            <a:r>
              <a:rPr lang="en-US" altLang="en-US" sz="2800" i="1">
                <a:solidFill>
                  <a:srgbClr val="008000"/>
                </a:solidFill>
              </a:rPr>
              <a:t>r = (1+</a:t>
            </a:r>
            <a:r>
              <a:rPr lang="el-GR" altLang="en-US" sz="2800" i="1">
                <a:solidFill>
                  <a:srgbClr val="008000"/>
                </a:solidFill>
              </a:rPr>
              <a:t>ε</a:t>
            </a:r>
            <a:r>
              <a:rPr lang="en-US" altLang="en-US" sz="2800" i="1">
                <a:solidFill>
                  <a:srgbClr val="008000"/>
                </a:solidFill>
              </a:rPr>
              <a:t>)n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>
                <a:solidFill>
                  <a:srgbClr val="008000"/>
                </a:solidFill>
              </a:rPr>
              <a:t>2</a:t>
            </a:r>
            <a:r>
              <a:rPr lang="en-US" altLang="en-US"/>
              <a:t> hash functions: </a:t>
            </a:r>
            <a:br>
              <a:rPr lang="en-US" altLang="en-US"/>
            </a:br>
            <a:r>
              <a:rPr lang="en-US" altLang="en-US" i="1">
                <a:solidFill>
                  <a:srgbClr val="FF0000"/>
                </a:solidFill>
              </a:rPr>
              <a:t>h</a:t>
            </a:r>
            <a:r>
              <a:rPr lang="en-US" altLang="en-US" i="1" baseline="-15000">
                <a:solidFill>
                  <a:srgbClr val="FF0000"/>
                </a:solidFill>
              </a:rPr>
              <a:t>1</a:t>
            </a:r>
            <a:r>
              <a:rPr lang="en-US" altLang="en-US"/>
              <a:t> and </a:t>
            </a:r>
            <a:r>
              <a:rPr lang="en-US" altLang="en-US" i="1">
                <a:solidFill>
                  <a:srgbClr val="FF0000"/>
                </a:solidFill>
              </a:rPr>
              <a:t>h</a:t>
            </a:r>
            <a:r>
              <a:rPr lang="en-US" altLang="en-US" i="1" baseline="-15000">
                <a:solidFill>
                  <a:srgbClr val="FF0000"/>
                </a:solidFill>
              </a:rPr>
              <a:t>2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z="3000"/>
              <a:t>As in Lookup: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/>
              <a:t>Check in </a:t>
            </a:r>
            <a:r>
              <a:rPr lang="en-US" altLang="en-US" i="1">
                <a:solidFill>
                  <a:srgbClr val="FF0000"/>
                </a:solidFill>
              </a:rPr>
              <a:t>T</a:t>
            </a:r>
            <a:r>
              <a:rPr lang="en-US" altLang="en-US" i="1" baseline="-15000">
                <a:solidFill>
                  <a:srgbClr val="FF0000"/>
                </a:solidFill>
              </a:rPr>
              <a:t>1</a:t>
            </a:r>
            <a:r>
              <a:rPr lang="en-US" altLang="en-US"/>
              <a:t> </a:t>
            </a:r>
            <a:r>
              <a:rPr lang="en-US" altLang="en-US" b="1"/>
              <a:t>and</a:t>
            </a:r>
            <a:r>
              <a:rPr lang="en-US" altLang="en-US"/>
              <a:t> </a:t>
            </a:r>
            <a:r>
              <a:rPr lang="en-US" altLang="en-US" i="1">
                <a:solidFill>
                  <a:srgbClr val="FF0000"/>
                </a:solidFill>
              </a:rPr>
              <a:t>T</a:t>
            </a:r>
            <a:r>
              <a:rPr lang="en-US" altLang="en-US" i="1" baseline="-15000">
                <a:solidFill>
                  <a:srgbClr val="FF0000"/>
                </a:solidFill>
              </a:rPr>
              <a:t>2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/>
              <a:t> </a:t>
            </a:r>
            <a:r>
              <a:rPr lang="en-US" altLang="en-US" b="1"/>
              <a:t>Remove</a:t>
            </a:r>
            <a:r>
              <a:rPr lang="en-US" altLang="en-US"/>
              <a:t> wherever found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702300" y="2822575"/>
            <a:ext cx="449263" cy="3048000"/>
            <a:chOff x="2176" y="2098"/>
            <a:chExt cx="283" cy="1920"/>
          </a:xfrm>
        </p:grpSpPr>
        <p:grpSp>
          <p:nvGrpSpPr>
            <p:cNvPr id="42016" name="Group 23"/>
            <p:cNvGrpSpPr>
              <a:grpSpLocks/>
            </p:cNvGrpSpPr>
            <p:nvPr/>
          </p:nvGrpSpPr>
          <p:grpSpPr bwMode="auto">
            <a:xfrm>
              <a:off x="2210" y="2098"/>
              <a:ext cx="249" cy="1704"/>
              <a:chOff x="2210" y="2214"/>
              <a:chExt cx="249" cy="1704"/>
            </a:xfrm>
          </p:grpSpPr>
          <p:grpSp>
            <p:nvGrpSpPr>
              <p:cNvPr id="42018" name="Group 12"/>
              <p:cNvGrpSpPr>
                <a:grpSpLocks/>
              </p:cNvGrpSpPr>
              <p:nvPr/>
            </p:nvGrpSpPr>
            <p:grpSpPr bwMode="auto">
              <a:xfrm>
                <a:off x="2210" y="2214"/>
                <a:ext cx="186" cy="1704"/>
                <a:chOff x="2210" y="2214"/>
                <a:chExt cx="186" cy="1704"/>
              </a:xfrm>
            </p:grpSpPr>
            <p:sp>
              <p:nvSpPr>
                <p:cNvPr id="42020" name="Rectangle 5"/>
                <p:cNvSpPr>
                  <a:spLocks noChangeArrowheads="1"/>
                </p:cNvSpPr>
                <p:nvPr/>
              </p:nvSpPr>
              <p:spPr bwMode="auto">
                <a:xfrm>
                  <a:off x="2210" y="221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021" name="Rectangle 6"/>
                <p:cNvSpPr>
                  <a:spLocks noChangeArrowheads="1"/>
                </p:cNvSpPr>
                <p:nvPr/>
              </p:nvSpPr>
              <p:spPr bwMode="auto">
                <a:xfrm>
                  <a:off x="2210" y="2562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022" name="Rectangle 7"/>
                <p:cNvSpPr>
                  <a:spLocks noChangeArrowheads="1"/>
                </p:cNvSpPr>
                <p:nvPr/>
              </p:nvSpPr>
              <p:spPr bwMode="auto">
                <a:xfrm>
                  <a:off x="2210" y="2388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023" name="Rectangle 8"/>
                <p:cNvSpPr>
                  <a:spLocks noChangeArrowheads="1"/>
                </p:cNvSpPr>
                <p:nvPr/>
              </p:nvSpPr>
              <p:spPr bwMode="auto">
                <a:xfrm>
                  <a:off x="2210" y="2736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024" name="Rectangle 9"/>
                <p:cNvSpPr>
                  <a:spLocks noChangeArrowheads="1"/>
                </p:cNvSpPr>
                <p:nvPr/>
              </p:nvSpPr>
              <p:spPr bwMode="auto">
                <a:xfrm>
                  <a:off x="2210" y="2910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025" name="Rectangle 10"/>
                <p:cNvSpPr>
                  <a:spLocks noChangeArrowheads="1"/>
                </p:cNvSpPr>
                <p:nvPr/>
              </p:nvSpPr>
              <p:spPr bwMode="auto">
                <a:xfrm>
                  <a:off x="2210" y="374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026" name="Rectangle 11"/>
                <p:cNvSpPr>
                  <a:spLocks noChangeArrowheads="1"/>
                </p:cNvSpPr>
                <p:nvPr/>
              </p:nvSpPr>
              <p:spPr bwMode="auto">
                <a:xfrm>
                  <a:off x="2210" y="3086"/>
                  <a:ext cx="186" cy="658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42019" name="Text Box 21"/>
              <p:cNvSpPr txBox="1">
                <a:spLocks noChangeArrowheads="1"/>
              </p:cNvSpPr>
              <p:nvPr/>
            </p:nvSpPr>
            <p:spPr bwMode="auto">
              <a:xfrm rot="5400000">
                <a:off x="2220" y="3288"/>
                <a:ext cx="24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...</a:t>
                </a:r>
              </a:p>
            </p:txBody>
          </p:sp>
        </p:grpSp>
        <p:sp>
          <p:nvSpPr>
            <p:cNvPr id="42017" name="Text Box 35"/>
            <p:cNvSpPr txBox="1">
              <a:spLocks noChangeArrowheads="1"/>
            </p:cNvSpPr>
            <p:nvPr/>
          </p:nvSpPr>
          <p:spPr bwMode="auto">
            <a:xfrm>
              <a:off x="2176" y="3768"/>
              <a:ext cx="2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000" i="1"/>
                <a:t>T</a:t>
              </a:r>
              <a:r>
                <a:rPr lang="en-US" altLang="en-US" sz="2000" i="1" baseline="-15000"/>
                <a:t>1</a:t>
              </a:r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7099300" y="2822575"/>
            <a:ext cx="449263" cy="3041650"/>
            <a:chOff x="3056" y="2098"/>
            <a:chExt cx="283" cy="1916"/>
          </a:xfrm>
        </p:grpSpPr>
        <p:grpSp>
          <p:nvGrpSpPr>
            <p:cNvPr id="42005" name="Group 24"/>
            <p:cNvGrpSpPr>
              <a:grpSpLocks/>
            </p:cNvGrpSpPr>
            <p:nvPr/>
          </p:nvGrpSpPr>
          <p:grpSpPr bwMode="auto">
            <a:xfrm>
              <a:off x="3090" y="2098"/>
              <a:ext cx="249" cy="1704"/>
              <a:chOff x="2210" y="2214"/>
              <a:chExt cx="249" cy="1704"/>
            </a:xfrm>
          </p:grpSpPr>
          <p:grpSp>
            <p:nvGrpSpPr>
              <p:cNvPr id="42007" name="Group 25"/>
              <p:cNvGrpSpPr>
                <a:grpSpLocks/>
              </p:cNvGrpSpPr>
              <p:nvPr/>
            </p:nvGrpSpPr>
            <p:grpSpPr bwMode="auto">
              <a:xfrm>
                <a:off x="2210" y="2214"/>
                <a:ext cx="186" cy="1704"/>
                <a:chOff x="2210" y="2214"/>
                <a:chExt cx="186" cy="1704"/>
              </a:xfrm>
            </p:grpSpPr>
            <p:sp>
              <p:nvSpPr>
                <p:cNvPr id="42009" name="Rectangle 26"/>
                <p:cNvSpPr>
                  <a:spLocks noChangeArrowheads="1"/>
                </p:cNvSpPr>
                <p:nvPr/>
              </p:nvSpPr>
              <p:spPr bwMode="auto">
                <a:xfrm>
                  <a:off x="2210" y="221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010" name="Rectangle 27"/>
                <p:cNvSpPr>
                  <a:spLocks noChangeArrowheads="1"/>
                </p:cNvSpPr>
                <p:nvPr/>
              </p:nvSpPr>
              <p:spPr bwMode="auto">
                <a:xfrm>
                  <a:off x="2210" y="2562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011" name="Rectangle 28"/>
                <p:cNvSpPr>
                  <a:spLocks noChangeArrowheads="1"/>
                </p:cNvSpPr>
                <p:nvPr/>
              </p:nvSpPr>
              <p:spPr bwMode="auto">
                <a:xfrm>
                  <a:off x="2210" y="2388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012" name="Rectangle 29"/>
                <p:cNvSpPr>
                  <a:spLocks noChangeArrowheads="1"/>
                </p:cNvSpPr>
                <p:nvPr/>
              </p:nvSpPr>
              <p:spPr bwMode="auto">
                <a:xfrm>
                  <a:off x="2210" y="2736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013" name="Rectangle 30"/>
                <p:cNvSpPr>
                  <a:spLocks noChangeArrowheads="1"/>
                </p:cNvSpPr>
                <p:nvPr/>
              </p:nvSpPr>
              <p:spPr bwMode="auto">
                <a:xfrm>
                  <a:off x="2210" y="2910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014" name="Rectangle 31"/>
                <p:cNvSpPr>
                  <a:spLocks noChangeArrowheads="1"/>
                </p:cNvSpPr>
                <p:nvPr/>
              </p:nvSpPr>
              <p:spPr bwMode="auto">
                <a:xfrm>
                  <a:off x="2210" y="374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015" name="Rectangle 32"/>
                <p:cNvSpPr>
                  <a:spLocks noChangeArrowheads="1"/>
                </p:cNvSpPr>
                <p:nvPr/>
              </p:nvSpPr>
              <p:spPr bwMode="auto">
                <a:xfrm>
                  <a:off x="2210" y="3086"/>
                  <a:ext cx="186" cy="658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42008" name="Text Box 33"/>
              <p:cNvSpPr txBox="1">
                <a:spLocks noChangeArrowheads="1"/>
              </p:cNvSpPr>
              <p:nvPr/>
            </p:nvSpPr>
            <p:spPr bwMode="auto">
              <a:xfrm rot="5400000">
                <a:off x="2220" y="3288"/>
                <a:ext cx="24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...</a:t>
                </a:r>
              </a:p>
            </p:txBody>
          </p:sp>
        </p:grpSp>
        <p:sp>
          <p:nvSpPr>
            <p:cNvPr id="42006" name="Text Box 36"/>
            <p:cNvSpPr txBox="1">
              <a:spLocks noChangeArrowheads="1"/>
            </p:cNvSpPr>
            <p:nvPr/>
          </p:nvSpPr>
          <p:spPr bwMode="auto">
            <a:xfrm>
              <a:off x="3056" y="3764"/>
              <a:ext cx="2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000" i="1"/>
                <a:t>T</a:t>
              </a:r>
              <a:r>
                <a:rPr lang="en-US" altLang="en-US" sz="2000" i="1" baseline="-15000"/>
                <a:t>2</a:t>
              </a:r>
            </a:p>
          </p:txBody>
        </p:sp>
      </p:grpSp>
      <p:sp>
        <p:nvSpPr>
          <p:cNvPr id="81960" name="Text Box 40"/>
          <p:cNvSpPr txBox="1">
            <a:spLocks noChangeArrowheads="1"/>
          </p:cNvSpPr>
          <p:nvPr/>
        </p:nvSpPr>
        <p:spPr bwMode="auto">
          <a:xfrm>
            <a:off x="4673600" y="3536950"/>
            <a:ext cx="857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i="1">
                <a:latin typeface="Book Antiqua" panose="02040602050305030304" pitchFamily="18" charset="0"/>
                <a:cs typeface="David" panose="020E0502060401010101" pitchFamily="34" charset="-79"/>
              </a:rPr>
              <a:t>h</a:t>
            </a:r>
            <a:r>
              <a:rPr lang="en-US" altLang="en-US" sz="2400" i="1" baseline="-25000">
                <a:latin typeface="Book Antiqua" panose="02040602050305030304" pitchFamily="18" charset="0"/>
                <a:cs typeface="David" panose="020E0502060401010101" pitchFamily="34" charset="-79"/>
              </a:rPr>
              <a:t>1</a:t>
            </a:r>
            <a:r>
              <a:rPr lang="en-US" altLang="en-US" sz="2400" i="1">
                <a:latin typeface="Book Antiqua" panose="02040602050305030304" pitchFamily="18" charset="0"/>
                <a:cs typeface="David" panose="020E0502060401010101" pitchFamily="34" charset="-79"/>
              </a:rPr>
              <a:t>(x)</a:t>
            </a:r>
          </a:p>
        </p:txBody>
      </p:sp>
      <p:sp>
        <p:nvSpPr>
          <p:cNvPr id="81961" name="Text Box 41"/>
          <p:cNvSpPr txBox="1">
            <a:spLocks noChangeArrowheads="1"/>
          </p:cNvSpPr>
          <p:nvPr/>
        </p:nvSpPr>
        <p:spPr bwMode="auto">
          <a:xfrm>
            <a:off x="7715250" y="3019425"/>
            <a:ext cx="923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i="1">
                <a:latin typeface="Book Antiqua" panose="02040602050305030304" pitchFamily="18" charset="0"/>
                <a:cs typeface="David" panose="020E0502060401010101" pitchFamily="34" charset="-79"/>
              </a:rPr>
              <a:t>h</a:t>
            </a:r>
            <a:r>
              <a:rPr lang="en-US" altLang="en-US" sz="2400" i="1" baseline="-25000">
                <a:latin typeface="Book Antiqua" panose="02040602050305030304" pitchFamily="18" charset="0"/>
                <a:cs typeface="David" panose="020E0502060401010101" pitchFamily="34" charset="-79"/>
              </a:rPr>
              <a:t>2</a:t>
            </a:r>
            <a:r>
              <a:rPr lang="en-US" altLang="en-US" sz="2400" i="1">
                <a:latin typeface="Book Antiqua" panose="02040602050305030304" pitchFamily="18" charset="0"/>
                <a:cs typeface="David" panose="020E0502060401010101" pitchFamily="34" charset="-79"/>
              </a:rPr>
              <a:t>(x)</a:t>
            </a:r>
          </a:p>
        </p:txBody>
      </p:sp>
      <p:sp>
        <p:nvSpPr>
          <p:cNvPr id="81964" name="Line 44"/>
          <p:cNvSpPr>
            <a:spLocks noChangeShapeType="1"/>
          </p:cNvSpPr>
          <p:nvPr/>
        </p:nvSpPr>
        <p:spPr bwMode="auto">
          <a:xfrm>
            <a:off x="5480050" y="379095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5" name="Line 45"/>
          <p:cNvSpPr>
            <a:spLocks noChangeShapeType="1"/>
          </p:cNvSpPr>
          <p:nvPr/>
        </p:nvSpPr>
        <p:spPr bwMode="auto">
          <a:xfrm flipH="1">
            <a:off x="7543800" y="3257550"/>
            <a:ext cx="24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8" name="Text Box 48"/>
          <p:cNvSpPr txBox="1">
            <a:spLocks noChangeArrowheads="1"/>
          </p:cNvSpPr>
          <p:nvPr/>
        </p:nvSpPr>
        <p:spPr bwMode="auto">
          <a:xfrm>
            <a:off x="5734050" y="3527425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81971" name="Text Box 51"/>
          <p:cNvSpPr txBox="1">
            <a:spLocks noChangeArrowheads="1"/>
          </p:cNvSpPr>
          <p:nvPr/>
        </p:nvSpPr>
        <p:spPr bwMode="auto">
          <a:xfrm>
            <a:off x="5722938" y="3805238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1972" name="Text Box 52"/>
          <p:cNvSpPr txBox="1">
            <a:spLocks noChangeArrowheads="1"/>
          </p:cNvSpPr>
          <p:nvPr/>
        </p:nvSpPr>
        <p:spPr bwMode="auto">
          <a:xfrm>
            <a:off x="5737225" y="3254375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1973" name="Text Box 53"/>
          <p:cNvSpPr txBox="1">
            <a:spLocks noChangeArrowheads="1"/>
          </p:cNvSpPr>
          <p:nvPr/>
        </p:nvSpPr>
        <p:spPr bwMode="auto">
          <a:xfrm>
            <a:off x="5732463" y="2716213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1974" name="Text Box 54"/>
          <p:cNvSpPr txBox="1">
            <a:spLocks noChangeArrowheads="1"/>
          </p:cNvSpPr>
          <p:nvPr/>
        </p:nvSpPr>
        <p:spPr bwMode="auto">
          <a:xfrm>
            <a:off x="7132638" y="3536950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1975" name="Text Box 55"/>
          <p:cNvSpPr txBox="1">
            <a:spLocks noChangeArrowheads="1"/>
          </p:cNvSpPr>
          <p:nvPr/>
        </p:nvSpPr>
        <p:spPr bwMode="auto">
          <a:xfrm>
            <a:off x="7132638" y="2986088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81976" name="Text Box 56"/>
          <p:cNvSpPr txBox="1">
            <a:spLocks noChangeArrowheads="1"/>
          </p:cNvSpPr>
          <p:nvPr/>
        </p:nvSpPr>
        <p:spPr bwMode="auto">
          <a:xfrm>
            <a:off x="7132638" y="3228975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81977" name="Text Box 57"/>
          <p:cNvSpPr txBox="1">
            <a:spLocks noChangeArrowheads="1"/>
          </p:cNvSpPr>
          <p:nvPr/>
        </p:nvSpPr>
        <p:spPr bwMode="auto">
          <a:xfrm>
            <a:off x="7135813" y="5116513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81978" name="Text Box 58"/>
          <p:cNvSpPr txBox="1">
            <a:spLocks noChangeArrowheads="1"/>
          </p:cNvSpPr>
          <p:nvPr/>
        </p:nvSpPr>
        <p:spPr bwMode="auto">
          <a:xfrm>
            <a:off x="5737225" y="3533775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81979" name="Text Box 59"/>
          <p:cNvSpPr txBox="1">
            <a:spLocks noChangeArrowheads="1"/>
          </p:cNvSpPr>
          <p:nvPr/>
        </p:nvSpPr>
        <p:spPr bwMode="auto">
          <a:xfrm>
            <a:off x="6062663" y="4329113"/>
            <a:ext cx="11049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i="1">
                <a:cs typeface="Times New Roman" panose="02020603050405020304" pitchFamily="18" charset="0"/>
              </a:rPr>
              <a:t>Where is</a:t>
            </a:r>
            <a:r>
              <a:rPr lang="en-US" altLang="en-US" sz="2000" b="1" i="1">
                <a:cs typeface="Times New Roman" panose="02020603050405020304" pitchFamily="18" charset="0"/>
              </a:rPr>
              <a:t> </a:t>
            </a: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i="1"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1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1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19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1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1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9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1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1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19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1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19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1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1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19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1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1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19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500" fill="hold"/>
                                        <p:tgtEl>
                                          <p:spTgt spid="8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1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81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1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1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500" fill="hold"/>
                                        <p:tgtEl>
                                          <p:spTgt spid="8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0" grpId="0"/>
      <p:bldP spid="81961" grpId="0"/>
      <p:bldP spid="81968" grpId="0"/>
      <p:bldP spid="81968" grpId="1"/>
      <p:bldP spid="81971" grpId="0"/>
      <p:bldP spid="81972" grpId="0"/>
      <p:bldP spid="81973" grpId="0"/>
      <p:bldP spid="81974" grpId="0"/>
      <p:bldP spid="81975" grpId="0"/>
      <p:bldP spid="81976" grpId="0"/>
      <p:bldP spid="81977" grpId="0"/>
      <p:bldP spid="81978" grpId="0"/>
      <p:bldP spid="81978" grpId="1"/>
      <p:bldP spid="81979" grpId="0"/>
      <p:bldP spid="81979" grpId="1"/>
      <p:bldP spid="81979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967538" y="6462713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2FEE7E61-E89E-4584-8782-DFBE394DA108}" type="slidenum">
              <a:rPr lang="he-IL" altLang="en-US" smtClean="0"/>
              <a:pPr>
                <a:spcBef>
                  <a:spcPct val="0"/>
                </a:spcBef>
                <a:buFontTx/>
                <a:buNone/>
                <a:defRPr/>
              </a:pPr>
              <a:t>12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8"/>
            <a:ext cx="9144000" cy="762000"/>
          </a:xfrm>
        </p:spPr>
        <p:txBody>
          <a:bodyPr/>
          <a:lstStyle/>
          <a:p>
            <a:pPr rtl="0" eaLnBrk="1" hangingPunct="1"/>
            <a:r>
              <a:rPr lang="en-US" altLang="en-US" sz="3800"/>
              <a:t>The Cuckoo Graph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5538" y="920750"/>
            <a:ext cx="5207000" cy="1117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600"/>
              <a:t>Set </a:t>
            </a:r>
            <a:r>
              <a:rPr lang="en-US" altLang="en-US" sz="2600" i="1">
                <a:solidFill>
                  <a:srgbClr val="008000"/>
                </a:solidFill>
              </a:rPr>
              <a:t>S</a:t>
            </a:r>
            <a:r>
              <a:rPr lang="en-US" altLang="en-US" sz="1000" i="1">
                <a:solidFill>
                  <a:srgbClr val="008000"/>
                </a:solidFill>
              </a:rPr>
              <a:t> </a:t>
            </a:r>
            <a:r>
              <a:rPr lang="en-US" altLang="en-US" sz="2400">
                <a:solidFill>
                  <a:srgbClr val="008000"/>
                </a:solidFill>
                <a:latin typeface="Batang" pitchFamily="18" charset="-127"/>
                <a:ea typeface="Batang" pitchFamily="18" charset="-127"/>
              </a:rPr>
              <a:t>⊂</a:t>
            </a:r>
            <a:r>
              <a:rPr lang="en-US" altLang="en-US" sz="1000" i="1">
                <a:solidFill>
                  <a:srgbClr val="008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en-US" sz="2600" b="1">
                <a:solidFill>
                  <a:srgbClr val="008000"/>
                </a:solidFill>
                <a:latin typeface="cmsy10" pitchFamily="34" charset="0"/>
              </a:rPr>
              <a:t>U</a:t>
            </a:r>
            <a:r>
              <a:rPr lang="en-US" altLang="en-US" sz="2600"/>
              <a:t>  containing </a:t>
            </a:r>
            <a:r>
              <a:rPr lang="en-US" altLang="en-US" sz="2600" i="1">
                <a:solidFill>
                  <a:srgbClr val="008000"/>
                </a:solidFill>
              </a:rPr>
              <a:t>n</a:t>
            </a:r>
            <a:r>
              <a:rPr lang="en-US" altLang="en-US" sz="2600"/>
              <a:t> elements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en-US" sz="2600" i="1">
                <a:solidFill>
                  <a:srgbClr val="008000"/>
                </a:solidFill>
              </a:rPr>
              <a:t>h</a:t>
            </a:r>
            <a:r>
              <a:rPr lang="en-US" altLang="en-US" sz="2600" i="1" baseline="-15000">
                <a:solidFill>
                  <a:srgbClr val="008000"/>
                </a:solidFill>
              </a:rPr>
              <a:t>1</a:t>
            </a:r>
            <a:r>
              <a:rPr lang="en-US" altLang="en-US" sz="2600" i="1">
                <a:solidFill>
                  <a:srgbClr val="008000"/>
                </a:solidFill>
              </a:rPr>
              <a:t>,h</a:t>
            </a:r>
            <a:r>
              <a:rPr lang="en-US" altLang="en-US" sz="2600" i="1" baseline="-15000">
                <a:solidFill>
                  <a:srgbClr val="008000"/>
                </a:solidFill>
              </a:rPr>
              <a:t>2</a:t>
            </a:r>
            <a:r>
              <a:rPr lang="en-US" altLang="en-US" sz="2600" i="1">
                <a:solidFill>
                  <a:srgbClr val="008000"/>
                </a:solidFill>
              </a:rPr>
              <a:t> : </a:t>
            </a:r>
            <a:r>
              <a:rPr lang="en-US" altLang="en-US" sz="2600" b="1">
                <a:solidFill>
                  <a:srgbClr val="008000"/>
                </a:solidFill>
                <a:latin typeface="cmsy10" pitchFamily="34" charset="0"/>
              </a:rPr>
              <a:t>U</a:t>
            </a:r>
            <a:r>
              <a:rPr lang="en-US" altLang="en-US" sz="2600" i="1">
                <a:solidFill>
                  <a:srgbClr val="008000"/>
                </a:solidFill>
                <a:sym typeface="Wingdings 3" panose="05040102010807070707" pitchFamily="18" charset="2"/>
              </a:rPr>
              <a:t></a:t>
            </a:r>
            <a:r>
              <a:rPr lang="en-US" altLang="en-US" sz="2600" i="1">
                <a:solidFill>
                  <a:srgbClr val="008000"/>
                </a:solidFill>
              </a:rPr>
              <a:t> {0,...,r-1}</a:t>
            </a:r>
          </a:p>
        </p:txBody>
      </p:sp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2338388" y="3498850"/>
            <a:ext cx="6024562" cy="2012950"/>
            <a:chOff x="1563" y="2636"/>
            <a:chExt cx="3795" cy="1268"/>
          </a:xfrm>
        </p:grpSpPr>
        <p:sp>
          <p:nvSpPr>
            <p:cNvPr id="44100" name="Rectangle 69"/>
            <p:cNvSpPr>
              <a:spLocks noChangeArrowheads="1"/>
            </p:cNvSpPr>
            <p:nvPr/>
          </p:nvSpPr>
          <p:spPr bwMode="auto">
            <a:xfrm>
              <a:off x="1675" y="2636"/>
              <a:ext cx="3560" cy="1241"/>
            </a:xfrm>
            <a:prstGeom prst="rect">
              <a:avLst/>
            </a:prstGeom>
            <a:solidFill>
              <a:srgbClr val="FF99CC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101" name="Text Box 43"/>
            <p:cNvSpPr txBox="1">
              <a:spLocks noChangeArrowheads="1"/>
            </p:cNvSpPr>
            <p:nvPr/>
          </p:nvSpPr>
          <p:spPr bwMode="auto">
            <a:xfrm>
              <a:off x="1563" y="2663"/>
              <a:ext cx="37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800" i="1">
                  <a:solidFill>
                    <a:srgbClr val="008000"/>
                  </a:solidFill>
                </a:rPr>
                <a:t>S</a:t>
              </a:r>
              <a:r>
                <a:rPr lang="en-US" altLang="en-US" sz="2800"/>
                <a:t> is successfully stored</a:t>
              </a:r>
              <a:r>
                <a:rPr lang="en-US" altLang="en-US" sz="2800">
                  <a:latin typeface="Arial Narrow" panose="020B0606020202030204" pitchFamily="34" charset="0"/>
                </a:rPr>
                <a:t> </a:t>
              </a:r>
            </a:p>
          </p:txBody>
        </p:sp>
        <p:sp>
          <p:nvSpPr>
            <p:cNvPr id="44102" name="Text Box 44"/>
            <p:cNvSpPr txBox="1">
              <a:spLocks noChangeArrowheads="1"/>
            </p:cNvSpPr>
            <p:nvPr/>
          </p:nvSpPr>
          <p:spPr bwMode="auto">
            <a:xfrm>
              <a:off x="1575" y="3303"/>
              <a:ext cx="3783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800"/>
                <a:t>Every connected component in the cuckoo graph has </a:t>
              </a:r>
              <a:r>
                <a:rPr lang="en-US" altLang="en-US" sz="2800" b="1"/>
                <a:t>at most </a:t>
              </a:r>
              <a:r>
                <a:rPr lang="en-US" altLang="en-US" sz="2800" b="1" i="1">
                  <a:solidFill>
                    <a:srgbClr val="008000"/>
                  </a:solidFill>
                </a:rPr>
                <a:t>one</a:t>
              </a:r>
              <a:r>
                <a:rPr lang="en-US" altLang="en-US" sz="2800"/>
                <a:t> cycle</a:t>
              </a:r>
            </a:p>
          </p:txBody>
        </p:sp>
        <p:sp>
          <p:nvSpPr>
            <p:cNvPr id="44103" name="AutoShape 45"/>
            <p:cNvSpPr>
              <a:spLocks noChangeArrowheads="1"/>
            </p:cNvSpPr>
            <p:nvPr/>
          </p:nvSpPr>
          <p:spPr bwMode="auto">
            <a:xfrm>
              <a:off x="3268" y="3016"/>
              <a:ext cx="269" cy="280"/>
            </a:xfrm>
            <a:prstGeom prst="upDownArrow">
              <a:avLst>
                <a:gd name="adj1" fmla="val 50000"/>
                <a:gd name="adj2" fmla="val 20818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2395538" y="1920875"/>
            <a:ext cx="44958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/>
              <a:t>Bipartite graph with </a:t>
            </a:r>
            <a:r>
              <a:rPr lang="en-US" altLang="en-US" sz="2400" i="1">
                <a:solidFill>
                  <a:srgbClr val="008000"/>
                </a:solidFill>
              </a:rPr>
              <a:t>|L|=|R|=r</a:t>
            </a:r>
          </a:p>
          <a:p>
            <a:pPr eaLnBrk="1" hangingPunct="1">
              <a:buFontTx/>
              <a:buNone/>
            </a:pPr>
            <a:r>
              <a:rPr lang="en-US" altLang="en-US" sz="2400"/>
              <a:t>Edge </a:t>
            </a:r>
            <a:r>
              <a:rPr lang="en-US" altLang="en-US" sz="2400" b="1">
                <a:solidFill>
                  <a:srgbClr val="008000"/>
                </a:solidFill>
              </a:rPr>
              <a:t>(</a:t>
            </a:r>
            <a:r>
              <a:rPr lang="en-US" altLang="en-US" sz="2400" b="1" i="1">
                <a:solidFill>
                  <a:srgbClr val="008000"/>
                </a:solidFill>
              </a:rPr>
              <a:t>h</a:t>
            </a:r>
            <a:r>
              <a:rPr lang="en-US" altLang="en-US" sz="2400" b="1" i="1" baseline="-15000">
                <a:solidFill>
                  <a:srgbClr val="008000"/>
                </a:solidFill>
              </a:rPr>
              <a:t>1</a:t>
            </a:r>
            <a:r>
              <a:rPr lang="en-US" altLang="en-US" sz="2400" b="1" i="1">
                <a:solidFill>
                  <a:srgbClr val="008000"/>
                </a:solidFill>
              </a:rPr>
              <a:t>(x), h</a:t>
            </a:r>
            <a:r>
              <a:rPr lang="en-US" altLang="en-US" sz="2400" b="1" i="1" baseline="-15000">
                <a:solidFill>
                  <a:srgbClr val="008000"/>
                </a:solidFill>
              </a:rPr>
              <a:t>2</a:t>
            </a:r>
            <a:r>
              <a:rPr lang="en-US" altLang="en-US" sz="2400" b="1" i="1">
                <a:solidFill>
                  <a:srgbClr val="008000"/>
                </a:solidFill>
              </a:rPr>
              <a:t>(x))</a:t>
            </a:r>
            <a:r>
              <a:rPr lang="en-US" altLang="en-US" sz="2400" b="1" i="1"/>
              <a:t> </a:t>
            </a:r>
            <a:r>
              <a:rPr lang="en-US" altLang="en-US" sz="2400"/>
              <a:t>for every </a:t>
            </a:r>
            <a:r>
              <a:rPr lang="en-US" altLang="en-US" sz="2800" i="1">
                <a:solidFill>
                  <a:srgbClr val="008000"/>
                </a:solidFill>
              </a:rPr>
              <a:t>x</a:t>
            </a:r>
            <a:r>
              <a:rPr lang="en-US" altLang="en-US" sz="2400">
                <a:solidFill>
                  <a:srgbClr val="008000"/>
                </a:solidFill>
                <a:latin typeface="SimSun" panose="02010600030101010101" pitchFamily="2" charset="-122"/>
                <a:ea typeface="SimSun" panose="02010600030101010101" pitchFamily="2" charset="-122"/>
                <a:sym typeface="Wingdings 3" panose="05040102010807070707" pitchFamily="18" charset="2"/>
              </a:rPr>
              <a:t>∈</a:t>
            </a:r>
            <a:r>
              <a:rPr lang="en-US" altLang="en-US" sz="2800" i="1">
                <a:solidFill>
                  <a:srgbClr val="008000"/>
                </a:solidFill>
              </a:rPr>
              <a:t>S</a:t>
            </a:r>
            <a:r>
              <a:rPr lang="en-US" altLang="en-US" sz="2600"/>
              <a:t> </a:t>
            </a:r>
          </a:p>
        </p:txBody>
      </p:sp>
      <p:grpSp>
        <p:nvGrpSpPr>
          <p:cNvPr id="3" name="Group 74"/>
          <p:cNvGrpSpPr>
            <a:grpSpLocks/>
          </p:cNvGrpSpPr>
          <p:nvPr/>
        </p:nvGrpSpPr>
        <p:grpSpPr bwMode="auto">
          <a:xfrm>
            <a:off x="1652588" y="1765300"/>
            <a:ext cx="457200" cy="3743325"/>
            <a:chOff x="3355" y="863"/>
            <a:chExt cx="288" cy="2358"/>
          </a:xfrm>
        </p:grpSpPr>
        <p:sp>
          <p:nvSpPr>
            <p:cNvPr id="44085" name="Oval 75"/>
            <p:cNvSpPr>
              <a:spLocks noChangeArrowheads="1"/>
            </p:cNvSpPr>
            <p:nvPr/>
          </p:nvSpPr>
          <p:spPr bwMode="auto">
            <a:xfrm>
              <a:off x="3355" y="863"/>
              <a:ext cx="288" cy="2358"/>
            </a:xfrm>
            <a:prstGeom prst="ellipse">
              <a:avLst/>
            </a:prstGeom>
            <a:solidFill>
              <a:srgbClr val="33CC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86" name="Oval 76"/>
            <p:cNvSpPr>
              <a:spLocks noChangeArrowheads="1"/>
            </p:cNvSpPr>
            <p:nvPr/>
          </p:nvSpPr>
          <p:spPr bwMode="auto">
            <a:xfrm>
              <a:off x="3469" y="1049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87" name="Oval 77"/>
            <p:cNvSpPr>
              <a:spLocks noChangeArrowheads="1"/>
            </p:cNvSpPr>
            <p:nvPr/>
          </p:nvSpPr>
          <p:spPr bwMode="auto">
            <a:xfrm>
              <a:off x="3469" y="1196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88" name="Oval 78"/>
            <p:cNvSpPr>
              <a:spLocks noChangeArrowheads="1"/>
            </p:cNvSpPr>
            <p:nvPr/>
          </p:nvSpPr>
          <p:spPr bwMode="auto">
            <a:xfrm>
              <a:off x="3469" y="1344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89" name="Oval 79"/>
            <p:cNvSpPr>
              <a:spLocks noChangeArrowheads="1"/>
            </p:cNvSpPr>
            <p:nvPr/>
          </p:nvSpPr>
          <p:spPr bwMode="auto">
            <a:xfrm>
              <a:off x="3469" y="1492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90" name="Oval 80"/>
            <p:cNvSpPr>
              <a:spLocks noChangeArrowheads="1"/>
            </p:cNvSpPr>
            <p:nvPr/>
          </p:nvSpPr>
          <p:spPr bwMode="auto">
            <a:xfrm>
              <a:off x="3469" y="1639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91" name="Oval 81"/>
            <p:cNvSpPr>
              <a:spLocks noChangeArrowheads="1"/>
            </p:cNvSpPr>
            <p:nvPr/>
          </p:nvSpPr>
          <p:spPr bwMode="auto">
            <a:xfrm>
              <a:off x="3469" y="1787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92" name="Oval 82"/>
            <p:cNvSpPr>
              <a:spLocks noChangeArrowheads="1"/>
            </p:cNvSpPr>
            <p:nvPr/>
          </p:nvSpPr>
          <p:spPr bwMode="auto">
            <a:xfrm>
              <a:off x="3469" y="1935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93" name="Oval 83"/>
            <p:cNvSpPr>
              <a:spLocks noChangeArrowheads="1"/>
            </p:cNvSpPr>
            <p:nvPr/>
          </p:nvSpPr>
          <p:spPr bwMode="auto">
            <a:xfrm>
              <a:off x="3469" y="2082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94" name="Oval 84"/>
            <p:cNvSpPr>
              <a:spLocks noChangeArrowheads="1"/>
            </p:cNvSpPr>
            <p:nvPr/>
          </p:nvSpPr>
          <p:spPr bwMode="auto">
            <a:xfrm>
              <a:off x="3469" y="2230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95" name="Oval 85"/>
            <p:cNvSpPr>
              <a:spLocks noChangeArrowheads="1"/>
            </p:cNvSpPr>
            <p:nvPr/>
          </p:nvSpPr>
          <p:spPr bwMode="auto">
            <a:xfrm>
              <a:off x="3469" y="2378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96" name="Oval 86"/>
            <p:cNvSpPr>
              <a:spLocks noChangeArrowheads="1"/>
            </p:cNvSpPr>
            <p:nvPr/>
          </p:nvSpPr>
          <p:spPr bwMode="auto">
            <a:xfrm>
              <a:off x="3469" y="2525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97" name="Oval 87"/>
            <p:cNvSpPr>
              <a:spLocks noChangeArrowheads="1"/>
            </p:cNvSpPr>
            <p:nvPr/>
          </p:nvSpPr>
          <p:spPr bwMode="auto">
            <a:xfrm>
              <a:off x="3469" y="2673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98" name="Oval 88"/>
            <p:cNvSpPr>
              <a:spLocks noChangeArrowheads="1"/>
            </p:cNvSpPr>
            <p:nvPr/>
          </p:nvSpPr>
          <p:spPr bwMode="auto">
            <a:xfrm>
              <a:off x="3469" y="2821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99" name="Oval 89"/>
            <p:cNvSpPr>
              <a:spLocks noChangeArrowheads="1"/>
            </p:cNvSpPr>
            <p:nvPr/>
          </p:nvSpPr>
          <p:spPr bwMode="auto">
            <a:xfrm>
              <a:off x="3469" y="2969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90"/>
          <p:cNvGrpSpPr>
            <a:grpSpLocks/>
          </p:cNvGrpSpPr>
          <p:nvPr/>
        </p:nvGrpSpPr>
        <p:grpSpPr bwMode="auto">
          <a:xfrm>
            <a:off x="557213" y="1765300"/>
            <a:ext cx="457200" cy="3743325"/>
            <a:chOff x="3355" y="863"/>
            <a:chExt cx="288" cy="2358"/>
          </a:xfrm>
        </p:grpSpPr>
        <p:sp>
          <p:nvSpPr>
            <p:cNvPr id="44070" name="Oval 91"/>
            <p:cNvSpPr>
              <a:spLocks noChangeArrowheads="1"/>
            </p:cNvSpPr>
            <p:nvPr/>
          </p:nvSpPr>
          <p:spPr bwMode="auto">
            <a:xfrm>
              <a:off x="3355" y="863"/>
              <a:ext cx="288" cy="2358"/>
            </a:xfrm>
            <a:prstGeom prst="ellipse">
              <a:avLst/>
            </a:prstGeom>
            <a:solidFill>
              <a:srgbClr val="33CC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71" name="Oval 92"/>
            <p:cNvSpPr>
              <a:spLocks noChangeArrowheads="1"/>
            </p:cNvSpPr>
            <p:nvPr/>
          </p:nvSpPr>
          <p:spPr bwMode="auto">
            <a:xfrm>
              <a:off x="3469" y="1049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72" name="Oval 93"/>
            <p:cNvSpPr>
              <a:spLocks noChangeArrowheads="1"/>
            </p:cNvSpPr>
            <p:nvPr/>
          </p:nvSpPr>
          <p:spPr bwMode="auto">
            <a:xfrm>
              <a:off x="3469" y="1196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73" name="Oval 94"/>
            <p:cNvSpPr>
              <a:spLocks noChangeArrowheads="1"/>
            </p:cNvSpPr>
            <p:nvPr/>
          </p:nvSpPr>
          <p:spPr bwMode="auto">
            <a:xfrm>
              <a:off x="3469" y="1344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74" name="Oval 95"/>
            <p:cNvSpPr>
              <a:spLocks noChangeArrowheads="1"/>
            </p:cNvSpPr>
            <p:nvPr/>
          </p:nvSpPr>
          <p:spPr bwMode="auto">
            <a:xfrm>
              <a:off x="3469" y="1492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75" name="Oval 96"/>
            <p:cNvSpPr>
              <a:spLocks noChangeArrowheads="1"/>
            </p:cNvSpPr>
            <p:nvPr/>
          </p:nvSpPr>
          <p:spPr bwMode="auto">
            <a:xfrm>
              <a:off x="3469" y="1639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76" name="Oval 97"/>
            <p:cNvSpPr>
              <a:spLocks noChangeArrowheads="1"/>
            </p:cNvSpPr>
            <p:nvPr/>
          </p:nvSpPr>
          <p:spPr bwMode="auto">
            <a:xfrm>
              <a:off x="3469" y="1787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77" name="Oval 98"/>
            <p:cNvSpPr>
              <a:spLocks noChangeArrowheads="1"/>
            </p:cNvSpPr>
            <p:nvPr/>
          </p:nvSpPr>
          <p:spPr bwMode="auto">
            <a:xfrm>
              <a:off x="3469" y="1935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78" name="Oval 99"/>
            <p:cNvSpPr>
              <a:spLocks noChangeArrowheads="1"/>
            </p:cNvSpPr>
            <p:nvPr/>
          </p:nvSpPr>
          <p:spPr bwMode="auto">
            <a:xfrm>
              <a:off x="3469" y="2082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79" name="Oval 100"/>
            <p:cNvSpPr>
              <a:spLocks noChangeArrowheads="1"/>
            </p:cNvSpPr>
            <p:nvPr/>
          </p:nvSpPr>
          <p:spPr bwMode="auto">
            <a:xfrm>
              <a:off x="3469" y="2230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80" name="Oval 101"/>
            <p:cNvSpPr>
              <a:spLocks noChangeArrowheads="1"/>
            </p:cNvSpPr>
            <p:nvPr/>
          </p:nvSpPr>
          <p:spPr bwMode="auto">
            <a:xfrm>
              <a:off x="3469" y="2378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81" name="Oval 102"/>
            <p:cNvSpPr>
              <a:spLocks noChangeArrowheads="1"/>
            </p:cNvSpPr>
            <p:nvPr/>
          </p:nvSpPr>
          <p:spPr bwMode="auto">
            <a:xfrm>
              <a:off x="3469" y="2525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82" name="Oval 103"/>
            <p:cNvSpPr>
              <a:spLocks noChangeArrowheads="1"/>
            </p:cNvSpPr>
            <p:nvPr/>
          </p:nvSpPr>
          <p:spPr bwMode="auto">
            <a:xfrm>
              <a:off x="3469" y="2673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83" name="Oval 104"/>
            <p:cNvSpPr>
              <a:spLocks noChangeArrowheads="1"/>
            </p:cNvSpPr>
            <p:nvPr/>
          </p:nvSpPr>
          <p:spPr bwMode="auto">
            <a:xfrm>
              <a:off x="3469" y="2821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84" name="Oval 105"/>
            <p:cNvSpPr>
              <a:spLocks noChangeArrowheads="1"/>
            </p:cNvSpPr>
            <p:nvPr/>
          </p:nvSpPr>
          <p:spPr bwMode="auto">
            <a:xfrm>
              <a:off x="3469" y="2969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27082" name="Oval 106"/>
          <p:cNvSpPr>
            <a:spLocks noChangeAspect="1" noChangeArrowheads="1"/>
          </p:cNvSpPr>
          <p:nvPr/>
        </p:nvSpPr>
        <p:spPr bwMode="auto">
          <a:xfrm>
            <a:off x="728663" y="4156075"/>
            <a:ext cx="107950" cy="1079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7083" name="Oval 107"/>
          <p:cNvSpPr>
            <a:spLocks noChangeAspect="1" noChangeArrowheads="1"/>
          </p:cNvSpPr>
          <p:nvPr/>
        </p:nvSpPr>
        <p:spPr bwMode="auto">
          <a:xfrm>
            <a:off x="728663" y="3455988"/>
            <a:ext cx="107950" cy="1079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7084" name="Oval 108"/>
          <p:cNvSpPr>
            <a:spLocks noChangeAspect="1" noChangeArrowheads="1"/>
          </p:cNvSpPr>
          <p:nvPr/>
        </p:nvSpPr>
        <p:spPr bwMode="auto">
          <a:xfrm>
            <a:off x="728663" y="2984500"/>
            <a:ext cx="107950" cy="1079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7085" name="Oval 109"/>
          <p:cNvSpPr>
            <a:spLocks noChangeAspect="1" noChangeArrowheads="1"/>
          </p:cNvSpPr>
          <p:nvPr/>
        </p:nvSpPr>
        <p:spPr bwMode="auto">
          <a:xfrm>
            <a:off x="728663" y="5094288"/>
            <a:ext cx="107950" cy="1079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7086" name="Oval 110"/>
          <p:cNvSpPr>
            <a:spLocks noChangeAspect="1" noChangeArrowheads="1"/>
          </p:cNvSpPr>
          <p:nvPr/>
        </p:nvSpPr>
        <p:spPr bwMode="auto">
          <a:xfrm>
            <a:off x="723900" y="2284413"/>
            <a:ext cx="107950" cy="1079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7087" name="Oval 111"/>
          <p:cNvSpPr>
            <a:spLocks noChangeAspect="1" noChangeArrowheads="1"/>
          </p:cNvSpPr>
          <p:nvPr/>
        </p:nvSpPr>
        <p:spPr bwMode="auto">
          <a:xfrm>
            <a:off x="1819275" y="2751138"/>
            <a:ext cx="107950" cy="1079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7088" name="Oval 112"/>
          <p:cNvSpPr>
            <a:spLocks noChangeAspect="1" noChangeArrowheads="1"/>
          </p:cNvSpPr>
          <p:nvPr/>
        </p:nvSpPr>
        <p:spPr bwMode="auto">
          <a:xfrm>
            <a:off x="1819275" y="3689350"/>
            <a:ext cx="107950" cy="1079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7089" name="Oval 113"/>
          <p:cNvSpPr>
            <a:spLocks noChangeAspect="1" noChangeArrowheads="1"/>
          </p:cNvSpPr>
          <p:nvPr/>
        </p:nvSpPr>
        <p:spPr bwMode="auto">
          <a:xfrm>
            <a:off x="1819275" y="4394200"/>
            <a:ext cx="107950" cy="1079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7090" name="Oval 114"/>
          <p:cNvSpPr>
            <a:spLocks noChangeAspect="1" noChangeArrowheads="1"/>
          </p:cNvSpPr>
          <p:nvPr/>
        </p:nvSpPr>
        <p:spPr bwMode="auto">
          <a:xfrm>
            <a:off x="1824038" y="4627563"/>
            <a:ext cx="107950" cy="1079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7091" name="Line 115"/>
          <p:cNvSpPr>
            <a:spLocks noChangeShapeType="1"/>
          </p:cNvSpPr>
          <p:nvPr/>
        </p:nvSpPr>
        <p:spPr bwMode="auto">
          <a:xfrm flipV="1">
            <a:off x="773113" y="2114550"/>
            <a:ext cx="1073150" cy="2222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92" name="Line 116"/>
          <p:cNvSpPr>
            <a:spLocks noChangeShapeType="1"/>
          </p:cNvSpPr>
          <p:nvPr/>
        </p:nvSpPr>
        <p:spPr bwMode="auto">
          <a:xfrm flipH="1" flipV="1">
            <a:off x="823913" y="2578100"/>
            <a:ext cx="1041400" cy="2222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93" name="Line 117"/>
          <p:cNvSpPr>
            <a:spLocks noChangeShapeType="1"/>
          </p:cNvSpPr>
          <p:nvPr/>
        </p:nvSpPr>
        <p:spPr bwMode="auto">
          <a:xfrm flipV="1">
            <a:off x="811213" y="2800350"/>
            <a:ext cx="1054100" cy="2286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94" name="Line 118"/>
          <p:cNvSpPr>
            <a:spLocks noChangeShapeType="1"/>
          </p:cNvSpPr>
          <p:nvPr/>
        </p:nvSpPr>
        <p:spPr bwMode="auto">
          <a:xfrm>
            <a:off x="792163" y="3511550"/>
            <a:ext cx="1054100" cy="16192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95" name="Line 119"/>
          <p:cNvSpPr>
            <a:spLocks noChangeShapeType="1"/>
          </p:cNvSpPr>
          <p:nvPr/>
        </p:nvSpPr>
        <p:spPr bwMode="auto">
          <a:xfrm flipH="1">
            <a:off x="773113" y="3746500"/>
            <a:ext cx="1085850" cy="4635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96" name="Line 120"/>
          <p:cNvSpPr>
            <a:spLocks noChangeShapeType="1"/>
          </p:cNvSpPr>
          <p:nvPr/>
        </p:nvSpPr>
        <p:spPr bwMode="auto">
          <a:xfrm flipV="1">
            <a:off x="804863" y="3987800"/>
            <a:ext cx="1028700" cy="2349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97" name="Line 121"/>
          <p:cNvSpPr>
            <a:spLocks noChangeShapeType="1"/>
          </p:cNvSpPr>
          <p:nvPr/>
        </p:nvSpPr>
        <p:spPr bwMode="auto">
          <a:xfrm flipV="1">
            <a:off x="817563" y="4451350"/>
            <a:ext cx="1028700" cy="2159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98" name="Line 122"/>
          <p:cNvSpPr>
            <a:spLocks noChangeShapeType="1"/>
          </p:cNvSpPr>
          <p:nvPr/>
        </p:nvSpPr>
        <p:spPr bwMode="auto">
          <a:xfrm flipH="1" flipV="1">
            <a:off x="823913" y="4667250"/>
            <a:ext cx="1041400" cy="190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99" name="Line 123"/>
          <p:cNvSpPr>
            <a:spLocks noChangeShapeType="1"/>
          </p:cNvSpPr>
          <p:nvPr/>
        </p:nvSpPr>
        <p:spPr bwMode="auto">
          <a:xfrm flipV="1">
            <a:off x="785813" y="4686300"/>
            <a:ext cx="1092200" cy="4572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100" name="Line 124"/>
          <p:cNvSpPr>
            <a:spLocks noChangeShapeType="1"/>
          </p:cNvSpPr>
          <p:nvPr/>
        </p:nvSpPr>
        <p:spPr bwMode="auto">
          <a:xfrm flipV="1">
            <a:off x="754063" y="4464050"/>
            <a:ext cx="1120775" cy="67627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101" name="Oval 125"/>
          <p:cNvSpPr>
            <a:spLocks noChangeAspect="1" noChangeArrowheads="1"/>
          </p:cNvSpPr>
          <p:nvPr/>
        </p:nvSpPr>
        <p:spPr bwMode="auto">
          <a:xfrm>
            <a:off x="728663" y="4622800"/>
            <a:ext cx="107950" cy="1079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5" name="Group 131"/>
          <p:cNvGrpSpPr>
            <a:grpSpLocks/>
          </p:cNvGrpSpPr>
          <p:nvPr/>
        </p:nvGrpSpPr>
        <p:grpSpPr bwMode="auto">
          <a:xfrm>
            <a:off x="2520950" y="5670550"/>
            <a:ext cx="4999038" cy="692150"/>
            <a:chOff x="848" y="1668"/>
            <a:chExt cx="3149" cy="436"/>
          </a:xfrm>
        </p:grpSpPr>
        <p:sp>
          <p:nvSpPr>
            <p:cNvPr id="44068" name="Rectangle 132"/>
            <p:cNvSpPr>
              <a:spLocks noChangeArrowheads="1"/>
            </p:cNvSpPr>
            <p:nvPr/>
          </p:nvSpPr>
          <p:spPr bwMode="auto">
            <a:xfrm>
              <a:off x="848" y="1668"/>
              <a:ext cx="3149" cy="436"/>
            </a:xfrm>
            <a:prstGeom prst="rect">
              <a:avLst/>
            </a:prstGeom>
            <a:solidFill>
              <a:srgbClr val="FF99CC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69" name="Text Box 43"/>
            <p:cNvSpPr txBox="1">
              <a:spLocks noChangeArrowheads="1"/>
            </p:cNvSpPr>
            <p:nvPr/>
          </p:nvSpPr>
          <p:spPr bwMode="auto">
            <a:xfrm>
              <a:off x="957" y="1723"/>
              <a:ext cx="294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800" b="1"/>
                <a:t>Expected</a:t>
              </a:r>
              <a:r>
                <a:rPr lang="en-US" altLang="en-US" sz="2800"/>
                <a:t> insertion time: </a:t>
              </a:r>
              <a:r>
                <a:rPr lang="en-US" altLang="en-US" sz="2800" b="1" i="1">
                  <a:solidFill>
                    <a:srgbClr val="008000"/>
                  </a:solidFill>
                </a:rPr>
                <a:t>O(1)</a:t>
              </a:r>
              <a:r>
                <a:rPr lang="en-US" altLang="en-US" sz="2800">
                  <a:latin typeface="Arial Narrow" panose="020B0606020202030204" pitchFamily="34" charset="0"/>
                </a:rPr>
                <a:t> </a:t>
              </a:r>
            </a:p>
          </p:txBody>
        </p:sp>
      </p:grpSp>
      <p:sp>
        <p:nvSpPr>
          <p:cNvPr id="127110" name="Rectangle 134"/>
          <p:cNvSpPr>
            <a:spLocks noChangeArrowheads="1"/>
          </p:cNvSpPr>
          <p:nvPr/>
        </p:nvSpPr>
        <p:spPr bwMode="auto">
          <a:xfrm>
            <a:off x="2403475" y="3013075"/>
            <a:ext cx="13033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i="1" dirty="0">
                <a:solidFill>
                  <a:srgbClr val="FF0000"/>
                </a:solidFill>
              </a:rPr>
              <a:t>Claims:</a:t>
            </a:r>
          </a:p>
        </p:txBody>
      </p:sp>
      <p:sp>
        <p:nvSpPr>
          <p:cNvPr id="127111" name="AutoShape 135"/>
          <p:cNvSpPr>
            <a:spLocks noChangeArrowheads="1"/>
          </p:cNvSpPr>
          <p:nvPr/>
        </p:nvSpPr>
        <p:spPr bwMode="auto">
          <a:xfrm>
            <a:off x="6821488" y="1103313"/>
            <a:ext cx="2101850" cy="1847850"/>
          </a:xfrm>
          <a:prstGeom prst="cloudCallout">
            <a:avLst>
              <a:gd name="adj1" fmla="val -34500"/>
              <a:gd name="adj2" fmla="val 121468"/>
            </a:avLst>
          </a:prstGeom>
          <a:gradFill rotWithShape="1">
            <a:gsLst>
              <a:gs pos="0">
                <a:srgbClr val="5E7676">
                  <a:alpha val="70000"/>
                </a:srgbClr>
              </a:gs>
              <a:gs pos="100000">
                <a:srgbClr val="CCFFFF"/>
              </a:gs>
            </a:gsLst>
            <a:lin ang="5400000" scaled="1"/>
          </a:gradFill>
          <a:ln w="63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18000" tIns="18000" rIns="18000" bIns="18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3399"/>
                </a:solidFill>
              </a:rPr>
              <a:t>Insertion algorithm achieves this</a:t>
            </a:r>
          </a:p>
        </p:txBody>
      </p:sp>
      <p:sp>
        <p:nvSpPr>
          <p:cNvPr id="44064" name="Oval 5"/>
          <p:cNvSpPr>
            <a:spLocks noChangeArrowheads="1"/>
          </p:cNvSpPr>
          <p:nvPr/>
        </p:nvSpPr>
        <p:spPr bwMode="auto">
          <a:xfrm>
            <a:off x="458788" y="6038850"/>
            <a:ext cx="98425" cy="123825"/>
          </a:xfrm>
          <a:prstGeom prst="ellipse">
            <a:avLst/>
          </a:prstGeom>
          <a:solidFill>
            <a:schemeClr val="tx1"/>
          </a:solidFill>
          <a:ln w="28575" algn="ctr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063" y="5908675"/>
            <a:ext cx="12731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occupied</a:t>
            </a:r>
          </a:p>
        </p:txBody>
      </p:sp>
      <p:sp>
        <p:nvSpPr>
          <p:cNvPr id="44066" name="Oval 69"/>
          <p:cNvSpPr>
            <a:spLocks noChangeArrowheads="1"/>
          </p:cNvSpPr>
          <p:nvPr/>
        </p:nvSpPr>
        <p:spPr bwMode="auto">
          <a:xfrm>
            <a:off x="458788" y="6448425"/>
            <a:ext cx="98425" cy="123825"/>
          </a:xfrm>
          <a:prstGeom prst="ellipse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23900" y="6318250"/>
            <a:ext cx="12731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vacant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27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27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127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127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127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27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127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127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127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1000"/>
                                        <p:tgtEl>
                                          <p:spTgt spid="127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2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27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27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27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27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27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27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27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27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7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82" grpId="0" animBg="1"/>
      <p:bldP spid="127083" grpId="0" animBg="1"/>
      <p:bldP spid="127084" grpId="0" animBg="1"/>
      <p:bldP spid="127085" grpId="0" animBg="1"/>
      <p:bldP spid="127086" grpId="0" animBg="1"/>
      <p:bldP spid="127087" grpId="0" animBg="1"/>
      <p:bldP spid="127088" grpId="0" animBg="1"/>
      <p:bldP spid="127089" grpId="0" animBg="1"/>
      <p:bldP spid="127090" grpId="0" animBg="1"/>
      <p:bldP spid="127101" grpId="0" animBg="1"/>
      <p:bldP spid="1271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55069-8039-464B-9FF8-DA6A8AD36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Why?</a:t>
            </a:r>
            <a:endParaRPr lang="en-IL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A2F14-3810-41F2-A93C-2AEB1B85A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 dense component: </a:t>
            </a:r>
            <a:r>
              <a:rPr lang="en-US" sz="2800" b="1" dirty="0"/>
              <a:t>simply not enough places to put the elements</a:t>
            </a:r>
          </a:p>
          <a:p>
            <a:r>
              <a:rPr lang="en-US" sz="2800" dirty="0"/>
              <a:t>No dense component:</a:t>
            </a:r>
          </a:p>
          <a:p>
            <a:pPr lvl="1"/>
            <a:r>
              <a:rPr lang="en-US" sz="2800" dirty="0"/>
              <a:t>Tree: put elements towards the leaves</a:t>
            </a:r>
          </a:p>
          <a:p>
            <a:pPr lvl="2"/>
            <a:r>
              <a:rPr lang="en-US" sz="2400" dirty="0"/>
              <a:t>Can pick any node as the root</a:t>
            </a:r>
          </a:p>
          <a:p>
            <a:pPr lvl="2"/>
            <a:r>
              <a:rPr lang="en-US" sz="2400" dirty="0"/>
              <a:t>The root remains vacant </a:t>
            </a:r>
          </a:p>
          <a:p>
            <a:pPr lvl="1"/>
            <a:r>
              <a:rPr lang="en-US" sz="2800" dirty="0"/>
              <a:t>Cycle: two possibilities </a:t>
            </a:r>
          </a:p>
          <a:p>
            <a:pPr lvl="1"/>
            <a:r>
              <a:rPr lang="en-US" sz="2800" dirty="0"/>
              <a:t>Cycle plus trees: make the nodes on cycles the roots of the trees </a:t>
            </a:r>
            <a:endParaRPr lang="en-IL" sz="2800" dirty="0"/>
          </a:p>
        </p:txBody>
      </p:sp>
    </p:spTree>
    <p:extLst>
      <p:ext uri="{BB962C8B-B14F-4D97-AF65-F5344CB8AC3E}">
        <p14:creationId xmlns:p14="http://schemas.microsoft.com/office/powerpoint/2010/main" val="2512591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967538" y="6462713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2FEE7E61-E89E-4584-8782-DFBE394DA108}" type="slidenum">
              <a:rPr lang="he-IL" altLang="en-US" smtClean="0"/>
              <a:pPr>
                <a:spcBef>
                  <a:spcPct val="0"/>
                </a:spcBef>
                <a:buFontTx/>
                <a:buNone/>
                <a:defRPr/>
              </a:pPr>
              <a:t>14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96888" y="152400"/>
            <a:ext cx="8229600" cy="571500"/>
          </a:xfrm>
        </p:spPr>
        <p:txBody>
          <a:bodyPr/>
          <a:lstStyle/>
          <a:p>
            <a:pPr rtl="0" eaLnBrk="1" hangingPunct="1"/>
            <a:r>
              <a:rPr lang="en-US" altLang="en-US"/>
              <a:t>Cuckoo Hashing: Properties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033463"/>
            <a:ext cx="8432800" cy="4889500"/>
          </a:xfrm>
        </p:spPr>
        <p:txBody>
          <a:bodyPr/>
          <a:lstStyle/>
          <a:p>
            <a:pPr eaLnBrk="1" hangingPunct="1"/>
            <a:r>
              <a:rPr lang="en-US" altLang="en-US" sz="3000"/>
              <a:t>Many attractive properties: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 sz="2600">
                <a:solidFill>
                  <a:srgbClr val="008000"/>
                </a:solidFill>
              </a:rPr>
              <a:t>Lookup and deletion</a:t>
            </a:r>
            <a:r>
              <a:rPr lang="en-US" altLang="en-US" sz="2600"/>
              <a:t> in </a:t>
            </a:r>
            <a:r>
              <a:rPr lang="en-US" altLang="en-US" sz="2600" b="1">
                <a:solidFill>
                  <a:srgbClr val="FF0000"/>
                </a:solidFill>
              </a:rPr>
              <a:t>2</a:t>
            </a:r>
            <a:r>
              <a:rPr lang="en-US" altLang="en-US" sz="2600">
                <a:solidFill>
                  <a:srgbClr val="FF0000"/>
                </a:solidFill>
              </a:rPr>
              <a:t> accesses</a:t>
            </a:r>
            <a:r>
              <a:rPr lang="en-US" altLang="en-US" sz="2600"/>
              <a:t> </a:t>
            </a:r>
            <a:r>
              <a:rPr lang="en-US" altLang="en-US" sz="2600" b="1" i="1"/>
              <a:t>in the worst case</a:t>
            </a:r>
          </a:p>
          <a:p>
            <a:pPr lvl="2" eaLnBrk="1" hangingPunct="1"/>
            <a:r>
              <a:rPr lang="en-US" altLang="en-US"/>
              <a:t>May be done in parallel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 sz="2600">
                <a:solidFill>
                  <a:srgbClr val="008000"/>
                </a:solidFill>
              </a:rPr>
              <a:t>Insertion</a:t>
            </a:r>
            <a:r>
              <a:rPr lang="en-US" altLang="en-US" sz="2600"/>
              <a:t> takes </a:t>
            </a:r>
            <a:r>
              <a:rPr lang="en-US" altLang="en-US" sz="2600" b="1" i="1"/>
              <a:t>amortized</a:t>
            </a:r>
            <a:r>
              <a:rPr lang="en-US" altLang="en-US" sz="2600"/>
              <a:t> constant time</a:t>
            </a:r>
          </a:p>
          <a:p>
            <a:pPr lvl="1" eaLnBrk="1" hangingPunct="1"/>
            <a:r>
              <a:rPr lang="en-US" altLang="en-US" sz="2600" i="1"/>
              <a:t>Reasonable</a:t>
            </a:r>
            <a:r>
              <a:rPr lang="en-US" altLang="en-US" sz="2600"/>
              <a:t> memory utilization</a:t>
            </a:r>
          </a:p>
          <a:p>
            <a:pPr lvl="1" eaLnBrk="1" hangingPunct="1"/>
            <a:r>
              <a:rPr lang="en-US" altLang="en-US" sz="2600"/>
              <a:t>No dynamic memory allocation</a:t>
            </a:r>
          </a:p>
          <a:p>
            <a:pPr eaLnBrk="1" hangingPunct="1"/>
            <a:r>
              <a:rPr lang="en-US" altLang="en-US" sz="3000"/>
              <a:t>Lots of </a:t>
            </a:r>
            <a:r>
              <a:rPr lang="en-US" altLang="en-US" sz="3000" b="1"/>
              <a:t>Generalizations</a:t>
            </a:r>
          </a:p>
          <a:p>
            <a:pPr eaLnBrk="1" hangingPunct="1"/>
            <a:r>
              <a:rPr lang="en-US" altLang="en-US" sz="3000"/>
              <a:t>Lots of applications to related problems</a:t>
            </a:r>
          </a:p>
          <a:p>
            <a:pPr eaLnBrk="1" hangingPunct="1"/>
            <a:r>
              <a:rPr lang="en-US" altLang="en-US" sz="3000"/>
              <a:t>Growing evidence of practicality on current architectures</a:t>
            </a:r>
            <a:endParaRPr lang="en-US" altLang="en-US" sz="3000">
              <a:solidFill>
                <a:srgbClr val="008080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086600" y="2909888"/>
            <a:ext cx="1587500" cy="1479550"/>
            <a:chOff x="1628" y="3108"/>
            <a:chExt cx="1000" cy="932"/>
          </a:xfrm>
        </p:grpSpPr>
        <p:sp>
          <p:nvSpPr>
            <p:cNvPr id="46089" name="AutoShape 9"/>
            <p:cNvSpPr>
              <a:spLocks noChangeArrowheads="1"/>
            </p:cNvSpPr>
            <p:nvPr/>
          </p:nvSpPr>
          <p:spPr bwMode="auto">
            <a:xfrm>
              <a:off x="1628" y="3108"/>
              <a:ext cx="1000" cy="932"/>
            </a:xfrm>
            <a:prstGeom prst="wedgeRectCallout">
              <a:avLst>
                <a:gd name="adj1" fmla="val -53000"/>
                <a:gd name="adj2" fmla="val 62662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22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pic>
          <p:nvPicPr>
            <p:cNvPr id="46090" name="Picture 7" descr="Copy of AMD opteron SE new procesors 001_xtrevie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" y="3112"/>
              <a:ext cx="998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305550" y="5002213"/>
            <a:ext cx="2206625" cy="1643062"/>
            <a:chOff x="3972" y="2908"/>
            <a:chExt cx="1390" cy="1035"/>
          </a:xfrm>
        </p:grpSpPr>
        <p:pic>
          <p:nvPicPr>
            <p:cNvPr id="46087" name="Picture 6" descr="Copy (2) of 200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51868">
              <a:off x="3972" y="2908"/>
              <a:ext cx="1390" cy="1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88" name="AutoShape 11"/>
            <p:cNvSpPr>
              <a:spLocks noChangeArrowheads="1"/>
            </p:cNvSpPr>
            <p:nvPr/>
          </p:nvSpPr>
          <p:spPr bwMode="auto">
            <a:xfrm rot="270755">
              <a:off x="4142" y="2968"/>
              <a:ext cx="1040" cy="823"/>
            </a:xfrm>
            <a:prstGeom prst="wedgeRectCallout">
              <a:avLst>
                <a:gd name="adj1" fmla="val 690"/>
                <a:gd name="adj2" fmla="val -66153"/>
              </a:avLst>
            </a:prstGeom>
            <a:solidFill>
              <a:srgbClr val="00808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967538" y="6462713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2FEE7E61-E89E-4584-8782-DFBE394DA108}" type="slidenum">
              <a:rPr lang="he-IL" altLang="en-US" smtClean="0"/>
              <a:pPr>
                <a:spcBef>
                  <a:spcPct val="0"/>
                </a:spcBef>
                <a:buFontTx/>
                <a:buNone/>
                <a:defRPr/>
              </a:pPr>
              <a:t>15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6505575" y="1714500"/>
            <a:ext cx="1724025" cy="549275"/>
            <a:chOff x="2998" y="2798"/>
            <a:chExt cx="1086" cy="346"/>
          </a:xfrm>
        </p:grpSpPr>
        <p:sp>
          <p:nvSpPr>
            <p:cNvPr id="48240" name="Oval 91"/>
            <p:cNvSpPr>
              <a:spLocks noChangeAspect="1" noChangeArrowheads="1"/>
            </p:cNvSpPr>
            <p:nvPr/>
          </p:nvSpPr>
          <p:spPr bwMode="auto">
            <a:xfrm flipH="1">
              <a:off x="3383" y="2889"/>
              <a:ext cx="181" cy="186"/>
            </a:xfrm>
            <a:prstGeom prst="ellipse">
              <a:avLst/>
            </a:prstGeom>
            <a:gradFill rotWithShape="1">
              <a:gsLst>
                <a:gs pos="0">
                  <a:srgbClr val="66FF66"/>
                </a:gs>
                <a:gs pos="100000">
                  <a:srgbClr val="2F762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8241" name="Text Box 92"/>
            <p:cNvSpPr txBox="1">
              <a:spLocks noChangeArrowheads="1"/>
            </p:cNvSpPr>
            <p:nvPr/>
          </p:nvSpPr>
          <p:spPr bwMode="auto">
            <a:xfrm>
              <a:off x="2998" y="2798"/>
              <a:ext cx="108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000" i="1"/>
                <a:t>h</a:t>
              </a:r>
              <a:r>
                <a:rPr lang="en-US" altLang="en-US" sz="3000" i="1" baseline="-15000"/>
                <a:t>1</a:t>
              </a:r>
              <a:r>
                <a:rPr lang="en-US" altLang="en-US" sz="3000" i="1"/>
                <a:t>(   ) = 2</a:t>
              </a:r>
              <a:endParaRPr lang="en-US" altLang="en-US" sz="3000" i="1" baseline="-15000"/>
            </a:p>
          </p:txBody>
        </p:sp>
      </p:grpSp>
      <p:grpSp>
        <p:nvGrpSpPr>
          <p:cNvPr id="3" name="Group 93"/>
          <p:cNvGrpSpPr>
            <a:grpSpLocks/>
          </p:cNvGrpSpPr>
          <p:nvPr/>
        </p:nvGrpSpPr>
        <p:grpSpPr bwMode="auto">
          <a:xfrm>
            <a:off x="6521450" y="1727200"/>
            <a:ext cx="1724025" cy="549275"/>
            <a:chOff x="3466" y="2096"/>
            <a:chExt cx="1086" cy="346"/>
          </a:xfrm>
        </p:grpSpPr>
        <p:sp>
          <p:nvSpPr>
            <p:cNvPr id="48238" name="Oval 94"/>
            <p:cNvSpPr>
              <a:spLocks noChangeAspect="1" noChangeArrowheads="1"/>
            </p:cNvSpPr>
            <p:nvPr/>
          </p:nvSpPr>
          <p:spPr bwMode="auto">
            <a:xfrm flipH="1">
              <a:off x="3845" y="2183"/>
              <a:ext cx="181" cy="186"/>
            </a:xfrm>
            <a:prstGeom prst="ellipse">
              <a:avLst/>
            </a:prstGeom>
            <a:gradFill rotWithShape="1">
              <a:gsLst>
                <a:gs pos="0">
                  <a:srgbClr val="00CCFF"/>
                </a:gs>
                <a:gs pos="100000">
                  <a:srgbClr val="005E76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8239" name="Text Box 95"/>
            <p:cNvSpPr txBox="1">
              <a:spLocks noChangeArrowheads="1"/>
            </p:cNvSpPr>
            <p:nvPr/>
          </p:nvSpPr>
          <p:spPr bwMode="auto">
            <a:xfrm>
              <a:off x="3466" y="2096"/>
              <a:ext cx="108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000" i="1"/>
                <a:t>h</a:t>
              </a:r>
              <a:r>
                <a:rPr lang="en-US" altLang="en-US" sz="3000" i="1" baseline="-15000"/>
                <a:t>1</a:t>
              </a:r>
              <a:r>
                <a:rPr lang="en-US" altLang="en-US" sz="3000" i="1"/>
                <a:t>(   ) = 6</a:t>
              </a:r>
              <a:endParaRPr lang="en-US" altLang="en-US" sz="3000" i="1" baseline="-15000"/>
            </a:p>
          </p:txBody>
        </p:sp>
      </p:grpSp>
      <p:grpSp>
        <p:nvGrpSpPr>
          <p:cNvPr id="4" name="Group 147"/>
          <p:cNvGrpSpPr>
            <a:grpSpLocks/>
          </p:cNvGrpSpPr>
          <p:nvPr/>
        </p:nvGrpSpPr>
        <p:grpSpPr bwMode="auto">
          <a:xfrm>
            <a:off x="6521450" y="1724025"/>
            <a:ext cx="1790700" cy="1063625"/>
            <a:chOff x="4060" y="2806"/>
            <a:chExt cx="1128" cy="670"/>
          </a:xfrm>
        </p:grpSpPr>
        <p:grpSp>
          <p:nvGrpSpPr>
            <p:cNvPr id="48232" name="Group 141"/>
            <p:cNvGrpSpPr>
              <a:grpSpLocks/>
            </p:cNvGrpSpPr>
            <p:nvPr/>
          </p:nvGrpSpPr>
          <p:grpSpPr bwMode="auto">
            <a:xfrm>
              <a:off x="4102" y="2806"/>
              <a:ext cx="1086" cy="346"/>
              <a:chOff x="3832" y="2258"/>
              <a:chExt cx="1086" cy="346"/>
            </a:xfrm>
          </p:grpSpPr>
          <p:sp>
            <p:nvSpPr>
              <p:cNvPr id="48236" name="Oval 142"/>
              <p:cNvSpPr>
                <a:spLocks noChangeAspect="1" noChangeArrowheads="1"/>
              </p:cNvSpPr>
              <p:nvPr/>
            </p:nvSpPr>
            <p:spPr bwMode="auto">
              <a:xfrm flipH="1">
                <a:off x="4163" y="2353"/>
                <a:ext cx="181" cy="186"/>
              </a:xfrm>
              <a:prstGeom prst="ellipse">
                <a:avLst/>
              </a:pr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8237" name="Text Box 143"/>
              <p:cNvSpPr txBox="1">
                <a:spLocks noChangeArrowheads="1"/>
              </p:cNvSpPr>
              <p:nvPr/>
            </p:nvSpPr>
            <p:spPr bwMode="auto">
              <a:xfrm>
                <a:off x="3832" y="2258"/>
                <a:ext cx="1086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3000" i="1"/>
                  <a:t>h</a:t>
                </a:r>
                <a:r>
                  <a:rPr lang="en-US" altLang="en-US" sz="3000" i="1" baseline="-15000"/>
                  <a:t>1</a:t>
                </a:r>
                <a:r>
                  <a:rPr lang="en-US" altLang="en-US" sz="3000" i="1"/>
                  <a:t>(   ) = 10</a:t>
                </a:r>
                <a:endParaRPr lang="en-US" altLang="en-US" sz="3000" i="1" baseline="-15000"/>
              </a:p>
            </p:txBody>
          </p:sp>
        </p:grpSp>
        <p:grpSp>
          <p:nvGrpSpPr>
            <p:cNvPr id="48233" name="Group 144"/>
            <p:cNvGrpSpPr>
              <a:grpSpLocks/>
            </p:cNvGrpSpPr>
            <p:nvPr/>
          </p:nvGrpSpPr>
          <p:grpSpPr bwMode="auto">
            <a:xfrm>
              <a:off x="4060" y="3130"/>
              <a:ext cx="1086" cy="346"/>
              <a:chOff x="2866" y="2636"/>
              <a:chExt cx="1086" cy="346"/>
            </a:xfrm>
          </p:grpSpPr>
          <p:sp>
            <p:nvSpPr>
              <p:cNvPr id="48234" name="Text Box 145"/>
              <p:cNvSpPr txBox="1">
                <a:spLocks noChangeArrowheads="1"/>
              </p:cNvSpPr>
              <p:nvPr/>
            </p:nvSpPr>
            <p:spPr bwMode="auto">
              <a:xfrm>
                <a:off x="2866" y="2636"/>
                <a:ext cx="1086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3000" i="1"/>
                  <a:t>h</a:t>
                </a:r>
                <a:r>
                  <a:rPr lang="en-US" altLang="en-US" sz="3000" i="1" baseline="-15000"/>
                  <a:t>2</a:t>
                </a:r>
                <a:r>
                  <a:rPr lang="en-US" altLang="en-US" sz="3000" i="1"/>
                  <a:t>(   ) = 6</a:t>
                </a:r>
                <a:endParaRPr lang="en-US" altLang="en-US" sz="3000" i="1" baseline="-15000"/>
              </a:p>
            </p:txBody>
          </p:sp>
          <p:sp>
            <p:nvSpPr>
              <p:cNvPr id="48235" name="Oval 146"/>
              <p:cNvSpPr>
                <a:spLocks noChangeAspect="1" noChangeArrowheads="1"/>
              </p:cNvSpPr>
              <p:nvPr/>
            </p:nvSpPr>
            <p:spPr bwMode="auto">
              <a:xfrm flipH="1">
                <a:off x="3225" y="2731"/>
                <a:ext cx="181" cy="186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7" name="Group 108"/>
          <p:cNvGrpSpPr>
            <a:grpSpLocks/>
          </p:cNvGrpSpPr>
          <p:nvPr/>
        </p:nvGrpSpPr>
        <p:grpSpPr bwMode="auto">
          <a:xfrm>
            <a:off x="6534150" y="2251075"/>
            <a:ext cx="1724025" cy="549275"/>
            <a:chOff x="2614" y="2024"/>
            <a:chExt cx="1086" cy="346"/>
          </a:xfrm>
        </p:grpSpPr>
        <p:sp>
          <p:nvSpPr>
            <p:cNvPr id="48230" name="Text Box 109"/>
            <p:cNvSpPr txBox="1">
              <a:spLocks noChangeArrowheads="1"/>
            </p:cNvSpPr>
            <p:nvPr/>
          </p:nvSpPr>
          <p:spPr bwMode="auto">
            <a:xfrm>
              <a:off x="2614" y="2024"/>
              <a:ext cx="108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000" i="1"/>
                <a:t>h</a:t>
              </a:r>
              <a:r>
                <a:rPr lang="en-US" altLang="en-US" sz="3000" i="1" baseline="-15000"/>
                <a:t>2</a:t>
              </a:r>
              <a:r>
                <a:rPr lang="en-US" altLang="en-US" sz="3000" i="1"/>
                <a:t>(   ) = 8</a:t>
              </a:r>
              <a:endParaRPr lang="en-US" altLang="en-US" sz="3000" i="1" baseline="-15000"/>
            </a:p>
          </p:txBody>
        </p:sp>
        <p:sp>
          <p:nvSpPr>
            <p:cNvPr id="48231" name="Oval 110"/>
            <p:cNvSpPr>
              <a:spLocks noChangeAspect="1" noChangeArrowheads="1"/>
            </p:cNvSpPr>
            <p:nvPr/>
          </p:nvSpPr>
          <p:spPr bwMode="auto">
            <a:xfrm flipH="1">
              <a:off x="2979" y="2109"/>
              <a:ext cx="181" cy="18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126"/>
          <p:cNvGrpSpPr>
            <a:grpSpLocks/>
          </p:cNvGrpSpPr>
          <p:nvPr/>
        </p:nvGrpSpPr>
        <p:grpSpPr bwMode="auto">
          <a:xfrm>
            <a:off x="6496050" y="1736725"/>
            <a:ext cx="1749425" cy="2152650"/>
            <a:chOff x="4172" y="2406"/>
            <a:chExt cx="1102" cy="1356"/>
          </a:xfrm>
        </p:grpSpPr>
        <p:grpSp>
          <p:nvGrpSpPr>
            <p:cNvPr id="48218" name="Group 114"/>
            <p:cNvGrpSpPr>
              <a:grpSpLocks/>
            </p:cNvGrpSpPr>
            <p:nvPr/>
          </p:nvGrpSpPr>
          <p:grpSpPr bwMode="auto">
            <a:xfrm>
              <a:off x="4172" y="3416"/>
              <a:ext cx="1086" cy="346"/>
              <a:chOff x="4342" y="2342"/>
              <a:chExt cx="1086" cy="346"/>
            </a:xfrm>
          </p:grpSpPr>
          <p:sp>
            <p:nvSpPr>
              <p:cNvPr id="48228" name="Text Box 115"/>
              <p:cNvSpPr txBox="1">
                <a:spLocks noChangeArrowheads="1"/>
              </p:cNvSpPr>
              <p:nvPr/>
            </p:nvSpPr>
            <p:spPr bwMode="auto">
              <a:xfrm>
                <a:off x="4342" y="2342"/>
                <a:ext cx="1086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3000" i="1"/>
                  <a:t>h</a:t>
                </a:r>
                <a:r>
                  <a:rPr lang="en-US" altLang="en-US" sz="3000" i="1" baseline="-15000"/>
                  <a:t>2</a:t>
                </a:r>
                <a:r>
                  <a:rPr lang="en-US" altLang="en-US" sz="3000" i="1"/>
                  <a:t>(   ) = 8</a:t>
                </a:r>
                <a:endParaRPr lang="en-US" altLang="en-US" sz="3000" i="1" baseline="-15000"/>
              </a:p>
            </p:txBody>
          </p:sp>
          <p:sp>
            <p:nvSpPr>
              <p:cNvPr id="48229" name="Oval 116"/>
              <p:cNvSpPr>
                <a:spLocks noChangeAspect="1" noChangeArrowheads="1"/>
              </p:cNvSpPr>
              <p:nvPr/>
            </p:nvSpPr>
            <p:spPr bwMode="auto">
              <a:xfrm flipH="1">
                <a:off x="4703" y="2441"/>
                <a:ext cx="181" cy="186"/>
              </a:xfrm>
              <a:prstGeom prst="ellipse">
                <a:avLst/>
              </a:prstGeom>
              <a:gradFill rotWithShape="1">
                <a:gsLst>
                  <a:gs pos="0">
                    <a:srgbClr val="00CCFF"/>
                  </a:gs>
                  <a:gs pos="100000">
                    <a:srgbClr val="005E7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8219" name="Group 117"/>
            <p:cNvGrpSpPr>
              <a:grpSpLocks/>
            </p:cNvGrpSpPr>
            <p:nvPr/>
          </p:nvGrpSpPr>
          <p:grpSpPr bwMode="auto">
            <a:xfrm>
              <a:off x="4188" y="3080"/>
              <a:ext cx="1086" cy="346"/>
              <a:chOff x="1642" y="2504"/>
              <a:chExt cx="1086" cy="346"/>
            </a:xfrm>
          </p:grpSpPr>
          <p:sp>
            <p:nvSpPr>
              <p:cNvPr id="48226" name="Oval 118"/>
              <p:cNvSpPr>
                <a:spLocks noChangeAspect="1" noChangeArrowheads="1"/>
              </p:cNvSpPr>
              <p:nvPr/>
            </p:nvSpPr>
            <p:spPr bwMode="auto">
              <a:xfrm flipH="1">
                <a:off x="2025" y="2603"/>
                <a:ext cx="181" cy="186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8227" name="Text Box 119"/>
              <p:cNvSpPr txBox="1">
                <a:spLocks noChangeArrowheads="1"/>
              </p:cNvSpPr>
              <p:nvPr/>
            </p:nvSpPr>
            <p:spPr bwMode="auto">
              <a:xfrm>
                <a:off x="1642" y="2504"/>
                <a:ext cx="1086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3000" i="1"/>
                  <a:t>h</a:t>
                </a:r>
                <a:r>
                  <a:rPr lang="en-US" altLang="en-US" sz="3000" i="1" baseline="-15000"/>
                  <a:t>1</a:t>
                </a:r>
                <a:r>
                  <a:rPr lang="en-US" altLang="en-US" sz="3000" i="1"/>
                  <a:t>(   ) = 6</a:t>
                </a:r>
                <a:endParaRPr lang="en-US" altLang="en-US" sz="3000" i="1" baseline="-15000"/>
              </a:p>
            </p:txBody>
          </p:sp>
        </p:grpSp>
        <p:grpSp>
          <p:nvGrpSpPr>
            <p:cNvPr id="48220" name="Group 120"/>
            <p:cNvGrpSpPr>
              <a:grpSpLocks/>
            </p:cNvGrpSpPr>
            <p:nvPr/>
          </p:nvGrpSpPr>
          <p:grpSpPr bwMode="auto">
            <a:xfrm>
              <a:off x="4172" y="2406"/>
              <a:ext cx="1086" cy="346"/>
              <a:chOff x="3796" y="2240"/>
              <a:chExt cx="1086" cy="346"/>
            </a:xfrm>
          </p:grpSpPr>
          <p:sp>
            <p:nvSpPr>
              <p:cNvPr id="48224" name="Text Box 121"/>
              <p:cNvSpPr txBox="1">
                <a:spLocks noChangeArrowheads="1"/>
              </p:cNvSpPr>
              <p:nvPr/>
            </p:nvSpPr>
            <p:spPr bwMode="auto">
              <a:xfrm>
                <a:off x="3796" y="2240"/>
                <a:ext cx="1086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3000" i="1"/>
                  <a:t>h</a:t>
                </a:r>
                <a:r>
                  <a:rPr lang="en-US" altLang="en-US" sz="3000" i="1" baseline="-15000"/>
                  <a:t>1</a:t>
                </a:r>
                <a:r>
                  <a:rPr lang="en-US" altLang="en-US" sz="3000" i="1"/>
                  <a:t>(   ) = 2</a:t>
                </a:r>
                <a:endParaRPr lang="en-US" altLang="en-US" sz="3000" i="1" baseline="-15000"/>
              </a:p>
            </p:txBody>
          </p:sp>
          <p:sp>
            <p:nvSpPr>
              <p:cNvPr id="48225" name="Oval 122"/>
              <p:cNvSpPr>
                <a:spLocks noChangeAspect="1" noChangeArrowheads="1"/>
              </p:cNvSpPr>
              <p:nvPr/>
            </p:nvSpPr>
            <p:spPr bwMode="auto">
              <a:xfrm flipH="1">
                <a:off x="4185" y="2325"/>
                <a:ext cx="181" cy="186"/>
              </a:xfrm>
              <a:prstGeom prst="ellipse">
                <a:avLst/>
              </a:prstGeom>
              <a:gradFill rotWithShape="1">
                <a:gsLst>
                  <a:gs pos="0">
                    <a:srgbClr val="000080"/>
                  </a:gs>
                  <a:gs pos="100000">
                    <a:srgbClr val="00003B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8221" name="Group 123"/>
            <p:cNvGrpSpPr>
              <a:grpSpLocks/>
            </p:cNvGrpSpPr>
            <p:nvPr/>
          </p:nvGrpSpPr>
          <p:grpSpPr bwMode="auto">
            <a:xfrm>
              <a:off x="4172" y="2748"/>
              <a:ext cx="1086" cy="346"/>
              <a:chOff x="4216" y="2288"/>
              <a:chExt cx="1086" cy="346"/>
            </a:xfrm>
          </p:grpSpPr>
          <p:sp>
            <p:nvSpPr>
              <p:cNvPr id="48222" name="Oval 124"/>
              <p:cNvSpPr>
                <a:spLocks noChangeAspect="1" noChangeArrowheads="1"/>
              </p:cNvSpPr>
              <p:nvPr/>
            </p:nvSpPr>
            <p:spPr bwMode="auto">
              <a:xfrm flipH="1">
                <a:off x="4583" y="2379"/>
                <a:ext cx="181" cy="186"/>
              </a:xfrm>
              <a:prstGeom prst="ellipse">
                <a:avLst/>
              </a:prstGeom>
              <a:gradFill rotWithShape="1">
                <a:gsLst>
                  <a:gs pos="0">
                    <a:srgbClr val="66FF66"/>
                  </a:gs>
                  <a:gs pos="100000">
                    <a:srgbClr val="2F762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8223" name="Text Box 125"/>
              <p:cNvSpPr txBox="1">
                <a:spLocks noChangeArrowheads="1"/>
              </p:cNvSpPr>
              <p:nvPr/>
            </p:nvSpPr>
            <p:spPr bwMode="auto">
              <a:xfrm>
                <a:off x="4216" y="2288"/>
                <a:ext cx="1086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3000" i="1"/>
                  <a:t>h</a:t>
                </a:r>
                <a:r>
                  <a:rPr lang="en-US" altLang="en-US" sz="3000" i="1" baseline="-15000"/>
                  <a:t>2</a:t>
                </a:r>
                <a:r>
                  <a:rPr lang="en-US" altLang="en-US" sz="3000" i="1"/>
                  <a:t>(   ) = 4</a:t>
                </a:r>
                <a:endParaRPr lang="en-US" altLang="en-US" sz="3000" i="1" baseline="-15000"/>
              </a:p>
            </p:txBody>
          </p:sp>
        </p:grpSp>
      </p:grpSp>
      <p:grpSp>
        <p:nvGrpSpPr>
          <p:cNvPr id="13" name="Group 133"/>
          <p:cNvGrpSpPr>
            <a:grpSpLocks/>
          </p:cNvGrpSpPr>
          <p:nvPr/>
        </p:nvGrpSpPr>
        <p:grpSpPr bwMode="auto">
          <a:xfrm>
            <a:off x="6470650" y="1724025"/>
            <a:ext cx="1774825" cy="1066800"/>
            <a:chOff x="4044" y="2774"/>
            <a:chExt cx="1118" cy="672"/>
          </a:xfrm>
        </p:grpSpPr>
        <p:grpSp>
          <p:nvGrpSpPr>
            <p:cNvPr id="48212" name="Group 127"/>
            <p:cNvGrpSpPr>
              <a:grpSpLocks/>
            </p:cNvGrpSpPr>
            <p:nvPr/>
          </p:nvGrpSpPr>
          <p:grpSpPr bwMode="auto">
            <a:xfrm>
              <a:off x="4076" y="2774"/>
              <a:ext cx="1086" cy="346"/>
              <a:chOff x="3760" y="2120"/>
              <a:chExt cx="1086" cy="346"/>
            </a:xfrm>
          </p:grpSpPr>
          <p:sp>
            <p:nvSpPr>
              <p:cNvPr id="48216" name="Oval 128"/>
              <p:cNvSpPr>
                <a:spLocks noChangeAspect="1" noChangeArrowheads="1"/>
              </p:cNvSpPr>
              <p:nvPr/>
            </p:nvSpPr>
            <p:spPr bwMode="auto">
              <a:xfrm flipH="1">
                <a:off x="4143" y="2211"/>
                <a:ext cx="181" cy="186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8217" name="Text Box 129"/>
              <p:cNvSpPr txBox="1">
                <a:spLocks noChangeArrowheads="1"/>
              </p:cNvSpPr>
              <p:nvPr/>
            </p:nvSpPr>
            <p:spPr bwMode="auto">
              <a:xfrm>
                <a:off x="3760" y="2120"/>
                <a:ext cx="1086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3000" i="1"/>
                  <a:t>h</a:t>
                </a:r>
                <a:r>
                  <a:rPr lang="en-US" altLang="en-US" sz="3000" i="1" baseline="-15000"/>
                  <a:t>1</a:t>
                </a:r>
                <a:r>
                  <a:rPr lang="en-US" altLang="en-US" sz="3000" i="1"/>
                  <a:t>(   ) = 4</a:t>
                </a:r>
                <a:endParaRPr lang="en-US" altLang="en-US" sz="3000" i="1" baseline="-15000"/>
              </a:p>
            </p:txBody>
          </p:sp>
        </p:grpSp>
        <p:grpSp>
          <p:nvGrpSpPr>
            <p:cNvPr id="48213" name="Group 130"/>
            <p:cNvGrpSpPr>
              <a:grpSpLocks/>
            </p:cNvGrpSpPr>
            <p:nvPr/>
          </p:nvGrpSpPr>
          <p:grpSpPr bwMode="auto">
            <a:xfrm>
              <a:off x="4044" y="3100"/>
              <a:ext cx="1086" cy="346"/>
              <a:chOff x="4294" y="2240"/>
              <a:chExt cx="1086" cy="346"/>
            </a:xfrm>
          </p:grpSpPr>
          <p:sp>
            <p:nvSpPr>
              <p:cNvPr id="48214" name="Oval 131"/>
              <p:cNvSpPr>
                <a:spLocks noChangeAspect="1" noChangeArrowheads="1"/>
              </p:cNvSpPr>
              <p:nvPr/>
            </p:nvSpPr>
            <p:spPr bwMode="auto">
              <a:xfrm flipH="1">
                <a:off x="4683" y="2327"/>
                <a:ext cx="181" cy="186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76475E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8215" name="Text Box 132"/>
              <p:cNvSpPr txBox="1">
                <a:spLocks noChangeArrowheads="1"/>
              </p:cNvSpPr>
              <p:nvPr/>
            </p:nvSpPr>
            <p:spPr bwMode="auto">
              <a:xfrm>
                <a:off x="4294" y="2240"/>
                <a:ext cx="1086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3000" i="1"/>
                  <a:t>h</a:t>
                </a:r>
                <a:r>
                  <a:rPr lang="en-US" altLang="en-US" sz="3000" i="1" baseline="-15000"/>
                  <a:t>2</a:t>
                </a:r>
                <a:r>
                  <a:rPr lang="en-US" altLang="en-US" sz="3000" i="1"/>
                  <a:t>(   ) = 1</a:t>
                </a:r>
                <a:endParaRPr lang="en-US" altLang="en-US" sz="3000" i="1" baseline="-15000"/>
              </a:p>
            </p:txBody>
          </p:sp>
        </p:grpSp>
      </p:grpSp>
      <p:grpSp>
        <p:nvGrpSpPr>
          <p:cNvPr id="16" name="Group 140"/>
          <p:cNvGrpSpPr>
            <a:grpSpLocks/>
          </p:cNvGrpSpPr>
          <p:nvPr/>
        </p:nvGrpSpPr>
        <p:grpSpPr bwMode="auto">
          <a:xfrm>
            <a:off x="6521450" y="1708150"/>
            <a:ext cx="1765300" cy="1101725"/>
            <a:chOff x="4180" y="2748"/>
            <a:chExt cx="1112" cy="694"/>
          </a:xfrm>
        </p:grpSpPr>
        <p:grpSp>
          <p:nvGrpSpPr>
            <p:cNvPr id="48206" name="Group 134"/>
            <p:cNvGrpSpPr>
              <a:grpSpLocks/>
            </p:cNvGrpSpPr>
            <p:nvPr/>
          </p:nvGrpSpPr>
          <p:grpSpPr bwMode="auto">
            <a:xfrm>
              <a:off x="4180" y="2748"/>
              <a:ext cx="1086" cy="346"/>
              <a:chOff x="4060" y="2138"/>
              <a:chExt cx="1086" cy="346"/>
            </a:xfrm>
          </p:grpSpPr>
          <p:sp>
            <p:nvSpPr>
              <p:cNvPr id="48210" name="Text Box 135"/>
              <p:cNvSpPr txBox="1">
                <a:spLocks noChangeArrowheads="1"/>
              </p:cNvSpPr>
              <p:nvPr/>
            </p:nvSpPr>
            <p:spPr bwMode="auto">
              <a:xfrm>
                <a:off x="4060" y="2138"/>
                <a:ext cx="1086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3000" i="1"/>
                  <a:t>h</a:t>
                </a:r>
                <a:r>
                  <a:rPr lang="en-US" altLang="en-US" sz="3000" i="1" baseline="-15000"/>
                  <a:t>1</a:t>
                </a:r>
                <a:r>
                  <a:rPr lang="en-US" altLang="en-US" sz="3000" i="1"/>
                  <a:t>(   ) = 8</a:t>
                </a:r>
                <a:endParaRPr lang="en-US" altLang="en-US" sz="3000" i="1" baseline="-15000"/>
              </a:p>
            </p:txBody>
          </p:sp>
          <p:sp>
            <p:nvSpPr>
              <p:cNvPr id="48211" name="Oval 136"/>
              <p:cNvSpPr>
                <a:spLocks noChangeAspect="1" noChangeArrowheads="1"/>
              </p:cNvSpPr>
              <p:nvPr/>
            </p:nvSpPr>
            <p:spPr bwMode="auto">
              <a:xfrm flipH="1">
                <a:off x="4435" y="2225"/>
                <a:ext cx="181" cy="186"/>
              </a:xfrm>
              <a:prstGeom prst="ellipse">
                <a:avLst/>
              </a:prstGeom>
              <a:gradFill rotWithShape="1">
                <a:gsLst>
                  <a:gs pos="0">
                    <a:srgbClr val="339966"/>
                  </a:gs>
                  <a:gs pos="100000">
                    <a:srgbClr val="18472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8207" name="Group 137"/>
            <p:cNvGrpSpPr>
              <a:grpSpLocks/>
            </p:cNvGrpSpPr>
            <p:nvPr/>
          </p:nvGrpSpPr>
          <p:grpSpPr bwMode="auto">
            <a:xfrm>
              <a:off x="4206" y="3096"/>
              <a:ext cx="1086" cy="346"/>
              <a:chOff x="4396" y="2234"/>
              <a:chExt cx="1086" cy="346"/>
            </a:xfrm>
          </p:grpSpPr>
          <p:sp>
            <p:nvSpPr>
              <p:cNvPr id="48208" name="Oval 138"/>
              <p:cNvSpPr>
                <a:spLocks noChangeAspect="1" noChangeArrowheads="1"/>
              </p:cNvSpPr>
              <p:nvPr/>
            </p:nvSpPr>
            <p:spPr bwMode="auto">
              <a:xfrm flipH="1">
                <a:off x="4719" y="2331"/>
                <a:ext cx="181" cy="186"/>
              </a:xfrm>
              <a:prstGeom prst="ellipse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3B3B3B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8209" name="Text Box 139"/>
              <p:cNvSpPr txBox="1">
                <a:spLocks noChangeArrowheads="1"/>
              </p:cNvSpPr>
              <p:nvPr/>
            </p:nvSpPr>
            <p:spPr bwMode="auto">
              <a:xfrm>
                <a:off x="4396" y="2234"/>
                <a:ext cx="1086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3000" i="1"/>
                  <a:t>h</a:t>
                </a:r>
                <a:r>
                  <a:rPr lang="en-US" altLang="en-US" sz="3000" i="1" baseline="-15000"/>
                  <a:t>2</a:t>
                </a:r>
                <a:r>
                  <a:rPr lang="en-US" altLang="en-US" sz="3000" i="1"/>
                  <a:t>(   ) = 10</a:t>
                </a:r>
                <a:endParaRPr lang="en-US" altLang="en-US" sz="3000" i="1" baseline="-15000"/>
              </a:p>
            </p:txBody>
          </p:sp>
        </p:grpSp>
      </p:grpSp>
      <p:grpSp>
        <p:nvGrpSpPr>
          <p:cNvPr id="19" name="Group 99"/>
          <p:cNvGrpSpPr>
            <a:grpSpLocks/>
          </p:cNvGrpSpPr>
          <p:nvPr/>
        </p:nvGrpSpPr>
        <p:grpSpPr bwMode="auto">
          <a:xfrm>
            <a:off x="6597650" y="1714500"/>
            <a:ext cx="1724025" cy="549275"/>
            <a:chOff x="3772" y="2150"/>
            <a:chExt cx="1086" cy="346"/>
          </a:xfrm>
        </p:grpSpPr>
        <p:sp>
          <p:nvSpPr>
            <p:cNvPr id="48204" name="Oval 100"/>
            <p:cNvSpPr>
              <a:spLocks noChangeAspect="1" noChangeArrowheads="1"/>
            </p:cNvSpPr>
            <p:nvPr/>
          </p:nvSpPr>
          <p:spPr bwMode="auto">
            <a:xfrm flipH="1">
              <a:off x="4107" y="2239"/>
              <a:ext cx="181" cy="186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8205" name="Text Box 101"/>
            <p:cNvSpPr txBox="1">
              <a:spLocks noChangeArrowheads="1"/>
            </p:cNvSpPr>
            <p:nvPr/>
          </p:nvSpPr>
          <p:spPr bwMode="auto">
            <a:xfrm>
              <a:off x="3772" y="2150"/>
              <a:ext cx="108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000" i="1"/>
                <a:t>h</a:t>
              </a:r>
              <a:r>
                <a:rPr lang="en-US" altLang="en-US" sz="3000" i="1" baseline="-15000"/>
                <a:t>1</a:t>
              </a:r>
              <a:r>
                <a:rPr lang="en-US" altLang="en-US" sz="3000" i="1"/>
                <a:t>(   ) = 10</a:t>
              </a:r>
              <a:endParaRPr lang="en-US" altLang="en-US" sz="3000" i="1" baseline="-15000"/>
            </a:p>
          </p:txBody>
        </p:sp>
      </p:grpSp>
      <p:grpSp>
        <p:nvGrpSpPr>
          <p:cNvPr id="20" name="Group 102"/>
          <p:cNvGrpSpPr>
            <a:grpSpLocks/>
          </p:cNvGrpSpPr>
          <p:nvPr/>
        </p:nvGrpSpPr>
        <p:grpSpPr bwMode="auto">
          <a:xfrm>
            <a:off x="6508750" y="1724025"/>
            <a:ext cx="1724025" cy="549275"/>
            <a:chOff x="3760" y="2120"/>
            <a:chExt cx="1086" cy="346"/>
          </a:xfrm>
        </p:grpSpPr>
        <p:sp>
          <p:nvSpPr>
            <p:cNvPr id="48202" name="Oval 103"/>
            <p:cNvSpPr>
              <a:spLocks noChangeAspect="1" noChangeArrowheads="1"/>
            </p:cNvSpPr>
            <p:nvPr/>
          </p:nvSpPr>
          <p:spPr bwMode="auto">
            <a:xfrm flipH="1">
              <a:off x="4143" y="2211"/>
              <a:ext cx="181" cy="18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8203" name="Text Box 104"/>
            <p:cNvSpPr txBox="1">
              <a:spLocks noChangeArrowheads="1"/>
            </p:cNvSpPr>
            <p:nvPr/>
          </p:nvSpPr>
          <p:spPr bwMode="auto">
            <a:xfrm>
              <a:off x="3760" y="2120"/>
              <a:ext cx="108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000" i="1"/>
                <a:t>h</a:t>
              </a:r>
              <a:r>
                <a:rPr lang="en-US" altLang="en-US" sz="3000" i="1" baseline="-15000"/>
                <a:t>1</a:t>
              </a:r>
              <a:r>
                <a:rPr lang="en-US" altLang="en-US" sz="3000" i="1"/>
                <a:t>(   ) = 4</a:t>
              </a:r>
              <a:endParaRPr lang="en-US" altLang="en-US" sz="3000" i="1" baseline="-15000"/>
            </a:p>
          </p:txBody>
        </p:sp>
      </p:grpSp>
      <p:grpSp>
        <p:nvGrpSpPr>
          <p:cNvPr id="21" name="Group 105"/>
          <p:cNvGrpSpPr>
            <a:grpSpLocks/>
          </p:cNvGrpSpPr>
          <p:nvPr/>
        </p:nvGrpSpPr>
        <p:grpSpPr bwMode="auto">
          <a:xfrm>
            <a:off x="6518275" y="1717675"/>
            <a:ext cx="1724025" cy="549275"/>
            <a:chOff x="3772" y="2126"/>
            <a:chExt cx="1086" cy="346"/>
          </a:xfrm>
        </p:grpSpPr>
        <p:sp>
          <p:nvSpPr>
            <p:cNvPr id="48200" name="Oval 106"/>
            <p:cNvSpPr>
              <a:spLocks noChangeAspect="1" noChangeArrowheads="1"/>
            </p:cNvSpPr>
            <p:nvPr/>
          </p:nvSpPr>
          <p:spPr bwMode="auto">
            <a:xfrm flipH="1">
              <a:off x="4155" y="2219"/>
              <a:ext cx="181" cy="186"/>
            </a:xfrm>
            <a:prstGeom prst="ellipse">
              <a:avLst/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8201" name="Text Box 107"/>
            <p:cNvSpPr txBox="1">
              <a:spLocks noChangeArrowheads="1"/>
            </p:cNvSpPr>
            <p:nvPr/>
          </p:nvSpPr>
          <p:spPr bwMode="auto">
            <a:xfrm>
              <a:off x="3772" y="2126"/>
              <a:ext cx="108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000" i="1"/>
                <a:t>h</a:t>
              </a:r>
              <a:r>
                <a:rPr lang="en-US" altLang="en-US" sz="3000" i="1" baseline="-15000"/>
                <a:t>1</a:t>
              </a:r>
              <a:r>
                <a:rPr lang="en-US" altLang="en-US" sz="3000" i="1"/>
                <a:t>(   ) = 4</a:t>
              </a:r>
              <a:endParaRPr lang="en-US" altLang="en-US" sz="3000" i="1" baseline="-15000"/>
            </a:p>
          </p:txBody>
        </p:sp>
      </p:grpSp>
      <p:grpSp>
        <p:nvGrpSpPr>
          <p:cNvPr id="22" name="Group 111"/>
          <p:cNvGrpSpPr>
            <a:grpSpLocks/>
          </p:cNvGrpSpPr>
          <p:nvPr/>
        </p:nvGrpSpPr>
        <p:grpSpPr bwMode="auto">
          <a:xfrm>
            <a:off x="6543675" y="1717675"/>
            <a:ext cx="1724025" cy="549275"/>
            <a:chOff x="4072" y="1928"/>
            <a:chExt cx="1086" cy="346"/>
          </a:xfrm>
        </p:grpSpPr>
        <p:sp>
          <p:nvSpPr>
            <p:cNvPr id="48198" name="Text Box 112"/>
            <p:cNvSpPr txBox="1">
              <a:spLocks noChangeArrowheads="1"/>
            </p:cNvSpPr>
            <p:nvPr/>
          </p:nvSpPr>
          <p:spPr bwMode="auto">
            <a:xfrm>
              <a:off x="4072" y="1928"/>
              <a:ext cx="108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000" i="1"/>
                <a:t>h</a:t>
              </a:r>
              <a:r>
                <a:rPr lang="en-US" altLang="en-US" sz="3000" i="1" baseline="-15000"/>
                <a:t>1</a:t>
              </a:r>
              <a:r>
                <a:rPr lang="en-US" altLang="en-US" sz="3000" i="1"/>
                <a:t>(   ) = 8</a:t>
              </a:r>
              <a:endParaRPr lang="en-US" altLang="en-US" sz="3000" i="1" baseline="-15000"/>
            </a:p>
          </p:txBody>
        </p:sp>
        <p:sp>
          <p:nvSpPr>
            <p:cNvPr id="48199" name="Oval 113"/>
            <p:cNvSpPr>
              <a:spLocks noChangeAspect="1" noChangeArrowheads="1"/>
            </p:cNvSpPr>
            <p:nvPr/>
          </p:nvSpPr>
          <p:spPr bwMode="auto">
            <a:xfrm flipH="1">
              <a:off x="4443" y="2019"/>
              <a:ext cx="181" cy="186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3B3B3B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23" name="Group 87"/>
          <p:cNvGrpSpPr>
            <a:grpSpLocks/>
          </p:cNvGrpSpPr>
          <p:nvPr/>
        </p:nvGrpSpPr>
        <p:grpSpPr bwMode="auto">
          <a:xfrm>
            <a:off x="6521450" y="1708150"/>
            <a:ext cx="1724025" cy="549275"/>
            <a:chOff x="1642" y="2504"/>
            <a:chExt cx="1086" cy="346"/>
          </a:xfrm>
        </p:grpSpPr>
        <p:sp>
          <p:nvSpPr>
            <p:cNvPr id="48196" name="Oval 88"/>
            <p:cNvSpPr>
              <a:spLocks noChangeAspect="1" noChangeArrowheads="1"/>
            </p:cNvSpPr>
            <p:nvPr/>
          </p:nvSpPr>
          <p:spPr bwMode="auto">
            <a:xfrm flipH="1">
              <a:off x="2025" y="2603"/>
              <a:ext cx="181" cy="18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8197" name="Text Box 89"/>
            <p:cNvSpPr txBox="1">
              <a:spLocks noChangeArrowheads="1"/>
            </p:cNvSpPr>
            <p:nvPr/>
          </p:nvSpPr>
          <p:spPr bwMode="auto">
            <a:xfrm>
              <a:off x="1642" y="2504"/>
              <a:ext cx="108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000" i="1"/>
                <a:t>h</a:t>
              </a:r>
              <a:r>
                <a:rPr lang="en-US" altLang="en-US" sz="3000" i="1" baseline="-15000"/>
                <a:t>1</a:t>
              </a:r>
              <a:r>
                <a:rPr lang="en-US" altLang="en-US" sz="3000" i="1"/>
                <a:t>(   ) = 6</a:t>
              </a:r>
              <a:endParaRPr lang="en-US" altLang="en-US" sz="3000" i="1" baseline="-15000"/>
            </a:p>
          </p:txBody>
        </p:sp>
      </p:grpSp>
      <p:grpSp>
        <p:nvGrpSpPr>
          <p:cNvPr id="24" name="Group 96"/>
          <p:cNvGrpSpPr>
            <a:grpSpLocks/>
          </p:cNvGrpSpPr>
          <p:nvPr/>
        </p:nvGrpSpPr>
        <p:grpSpPr bwMode="auto">
          <a:xfrm>
            <a:off x="6508750" y="2289175"/>
            <a:ext cx="1724025" cy="549275"/>
            <a:chOff x="3778" y="1904"/>
            <a:chExt cx="1086" cy="346"/>
          </a:xfrm>
        </p:grpSpPr>
        <p:sp>
          <p:nvSpPr>
            <p:cNvPr id="48194" name="Oval 97"/>
            <p:cNvSpPr>
              <a:spLocks noChangeAspect="1" noChangeArrowheads="1"/>
            </p:cNvSpPr>
            <p:nvPr/>
          </p:nvSpPr>
          <p:spPr bwMode="auto">
            <a:xfrm flipH="1">
              <a:off x="4149" y="1991"/>
              <a:ext cx="181" cy="18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8195" name="Text Box 98"/>
            <p:cNvSpPr txBox="1">
              <a:spLocks noChangeArrowheads="1"/>
            </p:cNvSpPr>
            <p:nvPr/>
          </p:nvSpPr>
          <p:spPr bwMode="auto">
            <a:xfrm>
              <a:off x="3778" y="1904"/>
              <a:ext cx="108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000" i="1"/>
                <a:t>h</a:t>
              </a:r>
              <a:r>
                <a:rPr lang="en-US" altLang="en-US" sz="3000" i="1" baseline="-15000"/>
                <a:t>2</a:t>
              </a:r>
              <a:r>
                <a:rPr lang="en-US" altLang="en-US" sz="3000" i="1"/>
                <a:t>(   ) = 4</a:t>
              </a:r>
              <a:endParaRPr lang="en-US" altLang="en-US" sz="3000" i="1" baseline="-15000"/>
            </a:p>
          </p:txBody>
        </p:sp>
      </p:grpSp>
      <p:sp>
        <p:nvSpPr>
          <p:cNvPr id="4814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pPr rtl="0" eaLnBrk="1" hangingPunct="1"/>
            <a:r>
              <a:rPr lang="en-US" altLang="en-US"/>
              <a:t>Animation of Insertions</a:t>
            </a:r>
          </a:p>
        </p:txBody>
      </p:sp>
      <p:grpSp>
        <p:nvGrpSpPr>
          <p:cNvPr id="25" name="Group 29"/>
          <p:cNvGrpSpPr>
            <a:grpSpLocks/>
          </p:cNvGrpSpPr>
          <p:nvPr/>
        </p:nvGrpSpPr>
        <p:grpSpPr bwMode="auto">
          <a:xfrm>
            <a:off x="3413125" y="1714500"/>
            <a:ext cx="461963" cy="4278313"/>
            <a:chOff x="1718" y="744"/>
            <a:chExt cx="291" cy="2695"/>
          </a:xfrm>
        </p:grpSpPr>
        <p:sp>
          <p:nvSpPr>
            <p:cNvPr id="48182" name="AutoShape 23"/>
            <p:cNvSpPr>
              <a:spLocks noChangeAspect="1" noChangeArrowheads="1"/>
            </p:cNvSpPr>
            <p:nvPr/>
          </p:nvSpPr>
          <p:spPr bwMode="auto">
            <a:xfrm>
              <a:off x="1718" y="3146"/>
              <a:ext cx="291" cy="293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8183" name="AutoShape 24"/>
            <p:cNvSpPr>
              <a:spLocks noChangeAspect="1" noChangeArrowheads="1"/>
            </p:cNvSpPr>
            <p:nvPr/>
          </p:nvSpPr>
          <p:spPr bwMode="auto">
            <a:xfrm>
              <a:off x="1718" y="2926"/>
              <a:ext cx="291" cy="293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8184" name="AutoShape 25"/>
            <p:cNvSpPr>
              <a:spLocks noChangeAspect="1" noChangeArrowheads="1"/>
            </p:cNvSpPr>
            <p:nvPr/>
          </p:nvSpPr>
          <p:spPr bwMode="auto">
            <a:xfrm>
              <a:off x="1718" y="2706"/>
              <a:ext cx="291" cy="293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8185" name="AutoShape 26"/>
            <p:cNvSpPr>
              <a:spLocks noChangeAspect="1" noChangeArrowheads="1"/>
            </p:cNvSpPr>
            <p:nvPr/>
          </p:nvSpPr>
          <p:spPr bwMode="auto">
            <a:xfrm>
              <a:off x="1718" y="2492"/>
              <a:ext cx="291" cy="293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8186" name="AutoShape 27"/>
            <p:cNvSpPr>
              <a:spLocks noChangeAspect="1" noChangeArrowheads="1"/>
            </p:cNvSpPr>
            <p:nvPr/>
          </p:nvSpPr>
          <p:spPr bwMode="auto">
            <a:xfrm>
              <a:off x="1718" y="2275"/>
              <a:ext cx="291" cy="293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8187" name="AutoShape 28"/>
            <p:cNvSpPr>
              <a:spLocks noChangeAspect="1" noChangeArrowheads="1"/>
            </p:cNvSpPr>
            <p:nvPr/>
          </p:nvSpPr>
          <p:spPr bwMode="auto">
            <a:xfrm>
              <a:off x="1718" y="2056"/>
              <a:ext cx="291" cy="293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8188" name="AutoShape 19"/>
            <p:cNvSpPr>
              <a:spLocks noChangeAspect="1" noChangeArrowheads="1"/>
            </p:cNvSpPr>
            <p:nvPr/>
          </p:nvSpPr>
          <p:spPr bwMode="auto">
            <a:xfrm>
              <a:off x="1718" y="1834"/>
              <a:ext cx="291" cy="293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8189" name="AutoShape 18"/>
            <p:cNvSpPr>
              <a:spLocks noChangeAspect="1" noChangeArrowheads="1"/>
            </p:cNvSpPr>
            <p:nvPr/>
          </p:nvSpPr>
          <p:spPr bwMode="auto">
            <a:xfrm>
              <a:off x="1718" y="1614"/>
              <a:ext cx="291" cy="293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8190" name="AutoShape 17"/>
            <p:cNvSpPr>
              <a:spLocks noChangeAspect="1" noChangeArrowheads="1"/>
            </p:cNvSpPr>
            <p:nvPr/>
          </p:nvSpPr>
          <p:spPr bwMode="auto">
            <a:xfrm>
              <a:off x="1718" y="1394"/>
              <a:ext cx="291" cy="293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8191" name="AutoShape 16"/>
            <p:cNvSpPr>
              <a:spLocks noChangeAspect="1" noChangeArrowheads="1"/>
            </p:cNvSpPr>
            <p:nvPr/>
          </p:nvSpPr>
          <p:spPr bwMode="auto">
            <a:xfrm>
              <a:off x="1718" y="1180"/>
              <a:ext cx="291" cy="293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8192" name="AutoShape 12"/>
            <p:cNvSpPr>
              <a:spLocks noChangeAspect="1" noChangeArrowheads="1"/>
            </p:cNvSpPr>
            <p:nvPr/>
          </p:nvSpPr>
          <p:spPr bwMode="auto">
            <a:xfrm>
              <a:off x="1718" y="963"/>
              <a:ext cx="291" cy="293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8193" name="AutoShape 15"/>
            <p:cNvSpPr>
              <a:spLocks noChangeAspect="1" noChangeArrowheads="1"/>
            </p:cNvSpPr>
            <p:nvPr/>
          </p:nvSpPr>
          <p:spPr bwMode="auto">
            <a:xfrm>
              <a:off x="1718" y="744"/>
              <a:ext cx="291" cy="293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26" name="Group 30"/>
          <p:cNvGrpSpPr>
            <a:grpSpLocks/>
          </p:cNvGrpSpPr>
          <p:nvPr/>
        </p:nvGrpSpPr>
        <p:grpSpPr bwMode="auto">
          <a:xfrm>
            <a:off x="5000625" y="1714500"/>
            <a:ext cx="461963" cy="4278313"/>
            <a:chOff x="1718" y="744"/>
            <a:chExt cx="291" cy="2695"/>
          </a:xfrm>
        </p:grpSpPr>
        <p:sp>
          <p:nvSpPr>
            <p:cNvPr id="48170" name="AutoShape 31"/>
            <p:cNvSpPr>
              <a:spLocks noChangeAspect="1" noChangeArrowheads="1"/>
            </p:cNvSpPr>
            <p:nvPr/>
          </p:nvSpPr>
          <p:spPr bwMode="auto">
            <a:xfrm>
              <a:off x="1718" y="3146"/>
              <a:ext cx="291" cy="293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8171" name="AutoShape 32"/>
            <p:cNvSpPr>
              <a:spLocks noChangeAspect="1" noChangeArrowheads="1"/>
            </p:cNvSpPr>
            <p:nvPr/>
          </p:nvSpPr>
          <p:spPr bwMode="auto">
            <a:xfrm>
              <a:off x="1718" y="2926"/>
              <a:ext cx="291" cy="293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8172" name="AutoShape 33"/>
            <p:cNvSpPr>
              <a:spLocks noChangeAspect="1" noChangeArrowheads="1"/>
            </p:cNvSpPr>
            <p:nvPr/>
          </p:nvSpPr>
          <p:spPr bwMode="auto">
            <a:xfrm>
              <a:off x="1718" y="2706"/>
              <a:ext cx="291" cy="293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8173" name="AutoShape 34"/>
            <p:cNvSpPr>
              <a:spLocks noChangeAspect="1" noChangeArrowheads="1"/>
            </p:cNvSpPr>
            <p:nvPr/>
          </p:nvSpPr>
          <p:spPr bwMode="auto">
            <a:xfrm>
              <a:off x="1718" y="2492"/>
              <a:ext cx="291" cy="293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8174" name="AutoShape 35"/>
            <p:cNvSpPr>
              <a:spLocks noChangeAspect="1" noChangeArrowheads="1"/>
            </p:cNvSpPr>
            <p:nvPr/>
          </p:nvSpPr>
          <p:spPr bwMode="auto">
            <a:xfrm>
              <a:off x="1718" y="2275"/>
              <a:ext cx="291" cy="293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8175" name="AutoShape 36"/>
            <p:cNvSpPr>
              <a:spLocks noChangeAspect="1" noChangeArrowheads="1"/>
            </p:cNvSpPr>
            <p:nvPr/>
          </p:nvSpPr>
          <p:spPr bwMode="auto">
            <a:xfrm>
              <a:off x="1718" y="2056"/>
              <a:ext cx="291" cy="293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8176" name="AutoShape 37"/>
            <p:cNvSpPr>
              <a:spLocks noChangeAspect="1" noChangeArrowheads="1"/>
            </p:cNvSpPr>
            <p:nvPr/>
          </p:nvSpPr>
          <p:spPr bwMode="auto">
            <a:xfrm>
              <a:off x="1718" y="1834"/>
              <a:ext cx="291" cy="293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8177" name="AutoShape 38"/>
            <p:cNvSpPr>
              <a:spLocks noChangeAspect="1" noChangeArrowheads="1"/>
            </p:cNvSpPr>
            <p:nvPr/>
          </p:nvSpPr>
          <p:spPr bwMode="auto">
            <a:xfrm>
              <a:off x="1718" y="1614"/>
              <a:ext cx="291" cy="293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8178" name="AutoShape 39"/>
            <p:cNvSpPr>
              <a:spLocks noChangeAspect="1" noChangeArrowheads="1"/>
            </p:cNvSpPr>
            <p:nvPr/>
          </p:nvSpPr>
          <p:spPr bwMode="auto">
            <a:xfrm>
              <a:off x="1718" y="1394"/>
              <a:ext cx="291" cy="293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8179" name="AutoShape 40"/>
            <p:cNvSpPr>
              <a:spLocks noChangeAspect="1" noChangeArrowheads="1"/>
            </p:cNvSpPr>
            <p:nvPr/>
          </p:nvSpPr>
          <p:spPr bwMode="auto">
            <a:xfrm>
              <a:off x="1718" y="1180"/>
              <a:ext cx="291" cy="293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8180" name="AutoShape 41"/>
            <p:cNvSpPr>
              <a:spLocks noChangeAspect="1" noChangeArrowheads="1"/>
            </p:cNvSpPr>
            <p:nvPr/>
          </p:nvSpPr>
          <p:spPr bwMode="auto">
            <a:xfrm>
              <a:off x="1718" y="963"/>
              <a:ext cx="291" cy="293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8181" name="AutoShape 42"/>
            <p:cNvSpPr>
              <a:spLocks noChangeAspect="1" noChangeArrowheads="1"/>
            </p:cNvSpPr>
            <p:nvPr/>
          </p:nvSpPr>
          <p:spPr bwMode="auto">
            <a:xfrm>
              <a:off x="1718" y="744"/>
              <a:ext cx="291" cy="293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27" name="Group 48"/>
          <p:cNvGrpSpPr>
            <a:grpSpLocks/>
          </p:cNvGrpSpPr>
          <p:nvPr/>
        </p:nvGrpSpPr>
        <p:grpSpPr bwMode="auto">
          <a:xfrm>
            <a:off x="827088" y="3490913"/>
            <a:ext cx="1503362" cy="465137"/>
            <a:chOff x="438" y="860"/>
            <a:chExt cx="947" cy="293"/>
          </a:xfrm>
        </p:grpSpPr>
        <p:sp>
          <p:nvSpPr>
            <p:cNvPr id="48166" name="AutoShape 22"/>
            <p:cNvSpPr>
              <a:spLocks noChangeAspect="1" noChangeArrowheads="1"/>
            </p:cNvSpPr>
            <p:nvPr/>
          </p:nvSpPr>
          <p:spPr bwMode="auto">
            <a:xfrm>
              <a:off x="438" y="860"/>
              <a:ext cx="291" cy="293"/>
            </a:xfrm>
            <a:prstGeom prst="cube">
              <a:avLst>
                <a:gd name="adj" fmla="val 25000"/>
              </a:avLst>
            </a:prstGeom>
            <a:solidFill>
              <a:srgbClr val="CCFFCC">
                <a:alpha val="7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8167" name="AutoShape 43"/>
            <p:cNvSpPr>
              <a:spLocks noChangeAspect="1" noChangeArrowheads="1"/>
            </p:cNvSpPr>
            <p:nvPr/>
          </p:nvSpPr>
          <p:spPr bwMode="auto">
            <a:xfrm>
              <a:off x="654" y="860"/>
              <a:ext cx="291" cy="293"/>
            </a:xfrm>
            <a:prstGeom prst="cube">
              <a:avLst>
                <a:gd name="adj" fmla="val 25000"/>
              </a:avLst>
            </a:prstGeom>
            <a:solidFill>
              <a:srgbClr val="CCFFCC">
                <a:alpha val="7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8168" name="AutoShape 44"/>
            <p:cNvSpPr>
              <a:spLocks noChangeAspect="1" noChangeArrowheads="1"/>
            </p:cNvSpPr>
            <p:nvPr/>
          </p:nvSpPr>
          <p:spPr bwMode="auto">
            <a:xfrm>
              <a:off x="874" y="860"/>
              <a:ext cx="291" cy="293"/>
            </a:xfrm>
            <a:prstGeom prst="cube">
              <a:avLst>
                <a:gd name="adj" fmla="val 25000"/>
              </a:avLst>
            </a:prstGeom>
            <a:solidFill>
              <a:srgbClr val="CCFFCC">
                <a:alpha val="7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8169" name="AutoShape 47"/>
            <p:cNvSpPr>
              <a:spLocks noChangeAspect="1" noChangeArrowheads="1"/>
            </p:cNvSpPr>
            <p:nvPr/>
          </p:nvSpPr>
          <p:spPr bwMode="auto">
            <a:xfrm>
              <a:off x="1094" y="860"/>
              <a:ext cx="291" cy="293"/>
            </a:xfrm>
            <a:prstGeom prst="cube">
              <a:avLst>
                <a:gd name="adj" fmla="val 25000"/>
              </a:avLst>
            </a:prstGeom>
            <a:solidFill>
              <a:srgbClr val="CCFFCC">
                <a:alpha val="7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75825" name="AutoShape 49"/>
          <p:cNvSpPr>
            <a:spLocks noChangeArrowheads="1"/>
          </p:cNvSpPr>
          <p:nvPr/>
        </p:nvSpPr>
        <p:spPr bwMode="auto">
          <a:xfrm>
            <a:off x="866775" y="2066925"/>
            <a:ext cx="1544638" cy="996950"/>
          </a:xfrm>
          <a:prstGeom prst="downArrow">
            <a:avLst>
              <a:gd name="adj1" fmla="val 50000"/>
              <a:gd name="adj2" fmla="val 25000"/>
            </a:avLst>
          </a:prstGeom>
          <a:noFill/>
          <a:ln w="3175" algn="ctr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5833" name="Oval 57"/>
          <p:cNvSpPr>
            <a:spLocks noChangeAspect="1" noChangeArrowheads="1"/>
          </p:cNvSpPr>
          <p:nvPr/>
        </p:nvSpPr>
        <p:spPr bwMode="auto">
          <a:xfrm flipH="1">
            <a:off x="1512888" y="2338388"/>
            <a:ext cx="287337" cy="295275"/>
          </a:xfrm>
          <a:prstGeom prst="ellipse">
            <a:avLst/>
          </a:prstGeom>
          <a:gradFill rotWithShape="1">
            <a:gsLst>
              <a:gs pos="0">
                <a:srgbClr val="00CCFF"/>
              </a:gs>
              <a:gs pos="100000">
                <a:srgbClr val="005E76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5831" name="Oval 55"/>
          <p:cNvSpPr>
            <a:spLocks noChangeAspect="1" noChangeArrowheads="1"/>
          </p:cNvSpPr>
          <p:nvPr/>
        </p:nvSpPr>
        <p:spPr bwMode="auto">
          <a:xfrm flipH="1">
            <a:off x="1519238" y="2316163"/>
            <a:ext cx="287337" cy="295275"/>
          </a:xfrm>
          <a:prstGeom prst="ellipse">
            <a:avLst/>
          </a:prstGeom>
          <a:gradFill rotWithShape="1">
            <a:gsLst>
              <a:gs pos="0">
                <a:srgbClr val="808080"/>
              </a:gs>
              <a:gs pos="100000">
                <a:srgbClr val="3B3B3B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5828" name="Oval 52"/>
          <p:cNvSpPr>
            <a:spLocks noChangeAspect="1" noChangeArrowheads="1"/>
          </p:cNvSpPr>
          <p:nvPr/>
        </p:nvSpPr>
        <p:spPr bwMode="auto">
          <a:xfrm flipH="1">
            <a:off x="1516063" y="2335213"/>
            <a:ext cx="287337" cy="295275"/>
          </a:xfrm>
          <a:prstGeom prst="ellipse">
            <a:avLst/>
          </a:prstGeom>
          <a:gradFill rotWithShape="1">
            <a:gsLst>
              <a:gs pos="0">
                <a:srgbClr val="993366"/>
              </a:gs>
              <a:gs pos="100000">
                <a:srgbClr val="47182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5830" name="Oval 54"/>
          <p:cNvSpPr>
            <a:spLocks noChangeAspect="1" noChangeArrowheads="1"/>
          </p:cNvSpPr>
          <p:nvPr/>
        </p:nvSpPr>
        <p:spPr bwMode="auto">
          <a:xfrm flipH="1">
            <a:off x="1509713" y="2332038"/>
            <a:ext cx="287337" cy="29527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5790" name="Oval 14"/>
          <p:cNvSpPr>
            <a:spLocks noChangeAspect="1" noChangeArrowheads="1"/>
          </p:cNvSpPr>
          <p:nvPr/>
        </p:nvSpPr>
        <p:spPr bwMode="auto">
          <a:xfrm flipH="1">
            <a:off x="1531938" y="2351088"/>
            <a:ext cx="287337" cy="295275"/>
          </a:xfrm>
          <a:prstGeom prst="ellipse">
            <a:avLst/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5827" name="Oval 51"/>
          <p:cNvSpPr>
            <a:spLocks noChangeAspect="1" noChangeArrowheads="1"/>
          </p:cNvSpPr>
          <p:nvPr/>
        </p:nvSpPr>
        <p:spPr bwMode="auto">
          <a:xfrm flipH="1">
            <a:off x="1519238" y="2322513"/>
            <a:ext cx="287337" cy="295275"/>
          </a:xfrm>
          <a:prstGeom prst="ellipse">
            <a:avLst/>
          </a:prstGeom>
          <a:gradFill rotWithShape="1">
            <a:gsLst>
              <a:gs pos="0">
                <a:srgbClr val="339966"/>
              </a:gs>
              <a:gs pos="100000">
                <a:srgbClr val="18472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5832" name="Oval 56"/>
          <p:cNvSpPr>
            <a:spLocks noChangeAspect="1" noChangeArrowheads="1"/>
          </p:cNvSpPr>
          <p:nvPr/>
        </p:nvSpPr>
        <p:spPr bwMode="auto">
          <a:xfrm flipH="1">
            <a:off x="1519238" y="2338388"/>
            <a:ext cx="287337" cy="295275"/>
          </a:xfrm>
          <a:prstGeom prst="ellipse">
            <a:avLst/>
          </a:prstGeom>
          <a:gradFill rotWithShape="1">
            <a:gsLst>
              <a:gs pos="0">
                <a:srgbClr val="66FF66"/>
              </a:gs>
              <a:gs pos="100000">
                <a:srgbClr val="2F762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5835" name="Oval 59"/>
          <p:cNvSpPr>
            <a:spLocks noChangeAspect="1" noChangeArrowheads="1"/>
          </p:cNvSpPr>
          <p:nvPr/>
        </p:nvSpPr>
        <p:spPr bwMode="auto">
          <a:xfrm flipH="1">
            <a:off x="1512888" y="2335213"/>
            <a:ext cx="287337" cy="29527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5834" name="Oval 58"/>
          <p:cNvSpPr>
            <a:spLocks noChangeAspect="1" noChangeArrowheads="1"/>
          </p:cNvSpPr>
          <p:nvPr/>
        </p:nvSpPr>
        <p:spPr bwMode="auto">
          <a:xfrm flipH="1">
            <a:off x="1512888" y="2325688"/>
            <a:ext cx="287337" cy="295275"/>
          </a:xfrm>
          <a:prstGeom prst="ellipse">
            <a:avLst/>
          </a:prstGeom>
          <a:gradFill rotWithShape="1">
            <a:gsLst>
              <a:gs pos="0">
                <a:srgbClr val="000080"/>
              </a:gs>
              <a:gs pos="100000">
                <a:srgbClr val="00003B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5829" name="Oval 53"/>
          <p:cNvSpPr>
            <a:spLocks noChangeAspect="1" noChangeArrowheads="1"/>
          </p:cNvSpPr>
          <p:nvPr/>
        </p:nvSpPr>
        <p:spPr bwMode="auto">
          <a:xfrm flipH="1">
            <a:off x="1512888" y="2325688"/>
            <a:ext cx="287337" cy="29527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5836" name="Text Box 60"/>
          <p:cNvSpPr txBox="1">
            <a:spLocks noChangeArrowheads="1"/>
          </p:cNvSpPr>
          <p:nvPr/>
        </p:nvSpPr>
        <p:spPr bwMode="auto">
          <a:xfrm>
            <a:off x="3302000" y="1092200"/>
            <a:ext cx="7239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000" i="1"/>
              <a:t>T</a:t>
            </a:r>
            <a:r>
              <a:rPr lang="en-US" altLang="en-US" sz="3000" i="1" baseline="-15000"/>
              <a:t>1</a:t>
            </a:r>
          </a:p>
        </p:txBody>
      </p:sp>
      <p:sp>
        <p:nvSpPr>
          <p:cNvPr id="75837" name="Text Box 61"/>
          <p:cNvSpPr txBox="1">
            <a:spLocks noChangeArrowheads="1"/>
          </p:cNvSpPr>
          <p:nvPr/>
        </p:nvSpPr>
        <p:spPr bwMode="auto">
          <a:xfrm>
            <a:off x="4902200" y="1092200"/>
            <a:ext cx="7239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000" i="1"/>
              <a:t>T</a:t>
            </a:r>
            <a:r>
              <a:rPr lang="en-US" altLang="en-US" sz="3000" i="1" baseline="-15000"/>
              <a:t>2</a:t>
            </a:r>
          </a:p>
        </p:txBody>
      </p:sp>
      <p:sp>
        <p:nvSpPr>
          <p:cNvPr id="75838" name="Text Box 62"/>
          <p:cNvSpPr txBox="1">
            <a:spLocks noChangeArrowheads="1"/>
          </p:cNvSpPr>
          <p:nvPr/>
        </p:nvSpPr>
        <p:spPr bwMode="auto">
          <a:xfrm>
            <a:off x="3035300" y="1816100"/>
            <a:ext cx="4826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10000"/>
              </a:spcBef>
              <a:buFontTx/>
              <a:buNone/>
            </a:pPr>
            <a:r>
              <a:rPr lang="en-US" altLang="en-US" sz="2000" i="1">
                <a:solidFill>
                  <a:schemeClr val="bg2"/>
                </a:solidFill>
              </a:rPr>
              <a:t>0</a:t>
            </a:r>
          </a:p>
          <a:p>
            <a:pPr algn="ctr">
              <a:spcBef>
                <a:spcPct val="10000"/>
              </a:spcBef>
              <a:buFontTx/>
              <a:buNone/>
            </a:pPr>
            <a:r>
              <a:rPr lang="en-US" altLang="en-US" sz="2000" i="1">
                <a:solidFill>
                  <a:schemeClr val="bg2"/>
                </a:solidFill>
              </a:rPr>
              <a:t>1</a:t>
            </a:r>
          </a:p>
          <a:p>
            <a:pPr algn="ctr">
              <a:spcBef>
                <a:spcPct val="10000"/>
              </a:spcBef>
              <a:buFontTx/>
              <a:buNone/>
            </a:pPr>
            <a:r>
              <a:rPr lang="en-US" altLang="en-US" sz="2000" i="1">
                <a:solidFill>
                  <a:schemeClr val="bg2"/>
                </a:solidFill>
              </a:rPr>
              <a:t>2</a:t>
            </a:r>
          </a:p>
          <a:p>
            <a:pPr algn="ctr">
              <a:spcBef>
                <a:spcPct val="10000"/>
              </a:spcBef>
              <a:buFontTx/>
              <a:buNone/>
            </a:pPr>
            <a:r>
              <a:rPr lang="en-US" altLang="en-US" sz="2000" i="1">
                <a:solidFill>
                  <a:schemeClr val="bg2"/>
                </a:solidFill>
              </a:rPr>
              <a:t>3</a:t>
            </a:r>
          </a:p>
          <a:p>
            <a:pPr algn="ctr">
              <a:spcBef>
                <a:spcPct val="10000"/>
              </a:spcBef>
              <a:buFontTx/>
              <a:buNone/>
            </a:pPr>
            <a:r>
              <a:rPr lang="en-US" altLang="en-US" sz="2000" i="1">
                <a:solidFill>
                  <a:schemeClr val="bg2"/>
                </a:solidFill>
              </a:rPr>
              <a:t>4</a:t>
            </a:r>
          </a:p>
          <a:p>
            <a:pPr algn="ctr">
              <a:spcBef>
                <a:spcPct val="10000"/>
              </a:spcBef>
              <a:buFontTx/>
              <a:buNone/>
            </a:pPr>
            <a:r>
              <a:rPr lang="en-US" altLang="en-US" sz="2000" i="1">
                <a:solidFill>
                  <a:schemeClr val="bg2"/>
                </a:solidFill>
              </a:rPr>
              <a:t>5</a:t>
            </a:r>
          </a:p>
          <a:p>
            <a:pPr algn="ctr">
              <a:spcBef>
                <a:spcPct val="10000"/>
              </a:spcBef>
              <a:buFontTx/>
              <a:buNone/>
            </a:pPr>
            <a:endParaRPr lang="en-US" altLang="en-US" sz="500" i="1">
              <a:solidFill>
                <a:schemeClr val="bg2"/>
              </a:solidFill>
            </a:endParaRPr>
          </a:p>
          <a:p>
            <a:pPr algn="ctr">
              <a:spcBef>
                <a:spcPct val="10000"/>
              </a:spcBef>
              <a:buFontTx/>
              <a:buNone/>
            </a:pPr>
            <a:r>
              <a:rPr lang="en-US" altLang="en-US" sz="2000" i="1">
                <a:solidFill>
                  <a:schemeClr val="bg2"/>
                </a:solidFill>
              </a:rPr>
              <a:t>6</a:t>
            </a:r>
          </a:p>
          <a:p>
            <a:pPr algn="ctr">
              <a:spcBef>
                <a:spcPct val="10000"/>
              </a:spcBef>
              <a:buFontTx/>
              <a:buNone/>
            </a:pPr>
            <a:r>
              <a:rPr lang="en-US" altLang="en-US" sz="2000" i="1">
                <a:solidFill>
                  <a:schemeClr val="bg2"/>
                </a:solidFill>
              </a:rPr>
              <a:t>7</a:t>
            </a:r>
          </a:p>
          <a:p>
            <a:pPr algn="ctr">
              <a:spcBef>
                <a:spcPct val="10000"/>
              </a:spcBef>
              <a:buFontTx/>
              <a:buNone/>
            </a:pPr>
            <a:r>
              <a:rPr lang="en-US" altLang="en-US" sz="2000" i="1">
                <a:solidFill>
                  <a:schemeClr val="bg2"/>
                </a:solidFill>
              </a:rPr>
              <a:t>8</a:t>
            </a:r>
          </a:p>
          <a:p>
            <a:pPr algn="ctr">
              <a:spcBef>
                <a:spcPct val="10000"/>
              </a:spcBef>
              <a:buFontTx/>
              <a:buNone/>
            </a:pPr>
            <a:r>
              <a:rPr lang="en-US" altLang="en-US" sz="2000" i="1">
                <a:solidFill>
                  <a:schemeClr val="bg2"/>
                </a:solidFill>
              </a:rPr>
              <a:t>9</a:t>
            </a:r>
          </a:p>
          <a:p>
            <a:pPr algn="ctr">
              <a:spcBef>
                <a:spcPct val="10000"/>
              </a:spcBef>
              <a:buFontTx/>
              <a:buNone/>
            </a:pPr>
            <a:r>
              <a:rPr lang="en-US" altLang="en-US" sz="2000" i="1">
                <a:solidFill>
                  <a:schemeClr val="bg2"/>
                </a:solidFill>
              </a:rPr>
              <a:t>10</a:t>
            </a:r>
          </a:p>
          <a:p>
            <a:pPr algn="ctr">
              <a:spcBef>
                <a:spcPct val="10000"/>
              </a:spcBef>
              <a:buFontTx/>
              <a:buNone/>
            </a:pPr>
            <a:r>
              <a:rPr lang="en-US" altLang="en-US" sz="2000" i="1">
                <a:solidFill>
                  <a:schemeClr val="bg2"/>
                </a:solidFill>
              </a:rPr>
              <a:t>11</a:t>
            </a:r>
          </a:p>
        </p:txBody>
      </p:sp>
      <p:sp>
        <p:nvSpPr>
          <p:cNvPr id="75839" name="Text Box 63"/>
          <p:cNvSpPr txBox="1">
            <a:spLocks noChangeArrowheads="1"/>
          </p:cNvSpPr>
          <p:nvPr/>
        </p:nvSpPr>
        <p:spPr bwMode="auto">
          <a:xfrm>
            <a:off x="4597400" y="1828800"/>
            <a:ext cx="4826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10000"/>
              </a:spcBef>
              <a:buFontTx/>
              <a:buNone/>
            </a:pPr>
            <a:r>
              <a:rPr lang="en-US" altLang="en-US" sz="2000" i="1">
                <a:solidFill>
                  <a:schemeClr val="bg2"/>
                </a:solidFill>
              </a:rPr>
              <a:t>0</a:t>
            </a:r>
          </a:p>
          <a:p>
            <a:pPr algn="ctr">
              <a:spcBef>
                <a:spcPct val="10000"/>
              </a:spcBef>
              <a:buFontTx/>
              <a:buNone/>
            </a:pPr>
            <a:r>
              <a:rPr lang="en-US" altLang="en-US" sz="2000" i="1">
                <a:solidFill>
                  <a:schemeClr val="bg2"/>
                </a:solidFill>
              </a:rPr>
              <a:t>1</a:t>
            </a:r>
          </a:p>
          <a:p>
            <a:pPr algn="ctr">
              <a:spcBef>
                <a:spcPct val="10000"/>
              </a:spcBef>
              <a:buFontTx/>
              <a:buNone/>
            </a:pPr>
            <a:r>
              <a:rPr lang="en-US" altLang="en-US" sz="2000" i="1">
                <a:solidFill>
                  <a:schemeClr val="bg2"/>
                </a:solidFill>
              </a:rPr>
              <a:t>2</a:t>
            </a:r>
          </a:p>
          <a:p>
            <a:pPr algn="ctr">
              <a:spcBef>
                <a:spcPct val="10000"/>
              </a:spcBef>
              <a:buFontTx/>
              <a:buNone/>
            </a:pPr>
            <a:r>
              <a:rPr lang="en-US" altLang="en-US" sz="2000" i="1">
                <a:solidFill>
                  <a:schemeClr val="bg2"/>
                </a:solidFill>
              </a:rPr>
              <a:t>3</a:t>
            </a:r>
          </a:p>
          <a:p>
            <a:pPr algn="ctr">
              <a:spcBef>
                <a:spcPct val="10000"/>
              </a:spcBef>
              <a:buFontTx/>
              <a:buNone/>
            </a:pPr>
            <a:r>
              <a:rPr lang="en-US" altLang="en-US" sz="2000" i="1">
                <a:solidFill>
                  <a:schemeClr val="bg2"/>
                </a:solidFill>
              </a:rPr>
              <a:t>4</a:t>
            </a:r>
          </a:p>
          <a:p>
            <a:pPr algn="ctr">
              <a:spcBef>
                <a:spcPct val="10000"/>
              </a:spcBef>
              <a:buFontTx/>
              <a:buNone/>
            </a:pPr>
            <a:r>
              <a:rPr lang="en-US" altLang="en-US" sz="2000" i="1">
                <a:solidFill>
                  <a:schemeClr val="bg2"/>
                </a:solidFill>
              </a:rPr>
              <a:t>5</a:t>
            </a:r>
          </a:p>
          <a:p>
            <a:pPr algn="ctr">
              <a:spcBef>
                <a:spcPct val="10000"/>
              </a:spcBef>
              <a:buFontTx/>
              <a:buNone/>
            </a:pPr>
            <a:endParaRPr lang="en-US" altLang="en-US" sz="500" i="1">
              <a:solidFill>
                <a:schemeClr val="bg2"/>
              </a:solidFill>
            </a:endParaRPr>
          </a:p>
          <a:p>
            <a:pPr algn="ctr">
              <a:spcBef>
                <a:spcPct val="10000"/>
              </a:spcBef>
              <a:buFontTx/>
              <a:buNone/>
            </a:pPr>
            <a:r>
              <a:rPr lang="en-US" altLang="en-US" sz="2000" i="1">
                <a:solidFill>
                  <a:schemeClr val="bg2"/>
                </a:solidFill>
              </a:rPr>
              <a:t>6</a:t>
            </a:r>
          </a:p>
          <a:p>
            <a:pPr algn="ctr">
              <a:spcBef>
                <a:spcPct val="10000"/>
              </a:spcBef>
              <a:buFontTx/>
              <a:buNone/>
            </a:pPr>
            <a:r>
              <a:rPr lang="en-US" altLang="en-US" sz="2000" i="1">
                <a:solidFill>
                  <a:schemeClr val="bg2"/>
                </a:solidFill>
              </a:rPr>
              <a:t>7</a:t>
            </a:r>
          </a:p>
          <a:p>
            <a:pPr algn="ctr">
              <a:spcBef>
                <a:spcPct val="10000"/>
              </a:spcBef>
              <a:buFontTx/>
              <a:buNone/>
            </a:pPr>
            <a:r>
              <a:rPr lang="en-US" altLang="en-US" sz="2000" i="1">
                <a:solidFill>
                  <a:schemeClr val="bg2"/>
                </a:solidFill>
              </a:rPr>
              <a:t>8</a:t>
            </a:r>
          </a:p>
          <a:p>
            <a:pPr algn="ctr">
              <a:spcBef>
                <a:spcPct val="10000"/>
              </a:spcBef>
              <a:buFontTx/>
              <a:buNone/>
            </a:pPr>
            <a:r>
              <a:rPr lang="en-US" altLang="en-US" sz="2000" i="1">
                <a:solidFill>
                  <a:schemeClr val="bg2"/>
                </a:solidFill>
              </a:rPr>
              <a:t>9</a:t>
            </a:r>
          </a:p>
          <a:p>
            <a:pPr algn="ctr">
              <a:spcBef>
                <a:spcPct val="10000"/>
              </a:spcBef>
              <a:buFontTx/>
              <a:buNone/>
            </a:pPr>
            <a:r>
              <a:rPr lang="en-US" altLang="en-US" sz="2000" i="1">
                <a:solidFill>
                  <a:schemeClr val="bg2"/>
                </a:solidFill>
              </a:rPr>
              <a:t>10</a:t>
            </a:r>
          </a:p>
          <a:p>
            <a:pPr algn="ctr">
              <a:spcBef>
                <a:spcPct val="10000"/>
              </a:spcBef>
              <a:buFontTx/>
              <a:buNone/>
            </a:pPr>
            <a:r>
              <a:rPr lang="en-US" altLang="en-US" sz="2000" i="1">
                <a:solidFill>
                  <a:schemeClr val="bg2"/>
                </a:solidFill>
              </a:rPr>
              <a:t>11</a:t>
            </a:r>
          </a:p>
        </p:txBody>
      </p:sp>
      <p:sp>
        <p:nvSpPr>
          <p:cNvPr id="75840" name="Text Box 64"/>
          <p:cNvSpPr txBox="1">
            <a:spLocks noChangeArrowheads="1"/>
          </p:cNvSpPr>
          <p:nvPr/>
        </p:nvSpPr>
        <p:spPr bwMode="auto">
          <a:xfrm>
            <a:off x="660400" y="3873500"/>
            <a:ext cx="11557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500" i="1"/>
              <a:t>Queue</a:t>
            </a:r>
            <a:endParaRPr lang="en-US" altLang="en-US" sz="2500" i="1" baseline="-15000"/>
          </a:p>
        </p:txBody>
      </p:sp>
      <p:sp>
        <p:nvSpPr>
          <p:cNvPr id="75841" name="Text Box 65"/>
          <p:cNvSpPr txBox="1">
            <a:spLocks noChangeArrowheads="1"/>
          </p:cNvSpPr>
          <p:nvPr/>
        </p:nvSpPr>
        <p:spPr bwMode="auto">
          <a:xfrm>
            <a:off x="266700" y="2184400"/>
            <a:ext cx="11557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500" i="1"/>
              <a:t>Input</a:t>
            </a:r>
            <a:endParaRPr lang="en-US" altLang="en-US" sz="2500" i="1" baseline="-15000"/>
          </a:p>
        </p:txBody>
      </p:sp>
      <p:sp>
        <p:nvSpPr>
          <p:cNvPr id="48165" name="TextBox 4"/>
          <p:cNvSpPr txBox="1">
            <a:spLocks noChangeArrowheads="1"/>
          </p:cNvSpPr>
          <p:nvPr/>
        </p:nvSpPr>
        <p:spPr bwMode="auto">
          <a:xfrm>
            <a:off x="266700" y="5411788"/>
            <a:ext cx="25511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With queue for de-amortization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75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7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5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-3.7037E-7 L 0.04583 0.19074 " pathEditMode="relative" ptsTypes="AA">
                                      <p:cBhvr>
                                        <p:cTn id="36" dur="1000" fill="hold"/>
                                        <p:tgtEl>
                                          <p:spTgt spid="758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83 0.19074 L 0.21458 0.23518 " pathEditMode="relative" ptsTypes="AA">
                                      <p:cBhvr>
                                        <p:cTn id="39" dur="1000" fill="hold"/>
                                        <p:tgtEl>
                                          <p:spTgt spid="758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5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55112E-17 L 0.04583 0.18889 " pathEditMode="relative" ptsTypes="AA">
                                      <p:cBhvr>
                                        <p:cTn id="51" dur="1000" fill="hold"/>
                                        <p:tgtEl>
                                          <p:spTgt spid="758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3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14 0.19028 L 0.21389 0.02917 " pathEditMode="relative" ptsTypes="AA">
                                      <p:cBhvr>
                                        <p:cTn id="54" dur="1000" fill="hold"/>
                                        <p:tgtEl>
                                          <p:spTgt spid="758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5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1.11111E-6 L 0.04374 0.18611 " pathEditMode="relative" ptsTypes="AA">
                                      <p:cBhvr>
                                        <p:cTn id="66" dur="1000" fill="hold"/>
                                        <p:tgtEl>
                                          <p:spTgt spid="758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8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83 0.19028 L 0.2125 0.23611 " pathEditMode="relative" ptsTypes="AA">
                                      <p:cBhvr>
                                        <p:cTn id="69" dur="1000" fill="hold"/>
                                        <p:tgtEl>
                                          <p:spTgt spid="758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5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458 0.23518 L 0.38645 0.13102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758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7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0324 L 0.04584 0.19213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758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0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83 0.19074 L 0.2125 0.43657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758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12292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7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0.00092 L 0.04618 0.1912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758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18 0.19121 L 0.21285 0.13287 " pathEditMode="relative" rAng="0" ptsTypes="AA">
                                      <p:cBhvr>
                                        <p:cTn id="106" dur="1000" fill="hold"/>
                                        <p:tgtEl>
                                          <p:spTgt spid="758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-2917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4.07407E-6 L 0.04374 0.18472 " pathEditMode="relative" ptsTypes="AA">
                                      <p:cBhvr>
                                        <p:cTn id="118" dur="10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83 0.18843 L 0.21145 0.1287 " pathEditMode="relative" rAng="0" ptsTypes="AA">
                                      <p:cBhvr>
                                        <p:cTn id="121" dur="10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81" y="-2986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85 0.13287 L 0.3868 0.33426 " pathEditMode="relative" rAng="0" ptsTypes="AA">
                                      <p:cBhvr>
                                        <p:cTn id="128" dur="1000" fill="hold"/>
                                        <p:tgtEl>
                                          <p:spTgt spid="758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75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0.00324 L 0.04514 0.19352 " pathEditMode="relative" rAng="0" ptsTypes="AA">
                                      <p:cBhvr>
                                        <p:cTn id="140" dur="1000" fill="hold"/>
                                        <p:tgtEl>
                                          <p:spTgt spid="758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14 0.19352 L 0.21285 0.33935 " pathEditMode="relative" ptsTypes="AA">
                                      <p:cBhvr>
                                        <p:cTn id="143" dur="1000" fill="hold"/>
                                        <p:tgtEl>
                                          <p:spTgt spid="758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75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3.7037E-7 L 0.0427 0.1875 " pathEditMode="relative" ptsTypes="AA">
                                      <p:cBhvr>
                                        <p:cTn id="155" dur="1000" fill="hold"/>
                                        <p:tgtEl>
                                          <p:spTgt spid="758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7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83 0.19213 L 0.21041 0.03379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758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9" y="-7917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2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89 0.02916 L 0.38577 0.12778 " pathEditMode="relative" ptsTypes="AA">
                                      <p:cBhvr>
                                        <p:cTn id="163" dur="1000" fill="hold"/>
                                        <p:tgtEl>
                                          <p:spTgt spid="758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5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646 0.13102 L 0.21354 0.23935 " pathEditMode="relative" ptsTypes="AA">
                                      <p:cBhvr>
                                        <p:cTn id="166" dur="1000" fill="hold"/>
                                        <p:tgtEl>
                                          <p:spTgt spid="758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68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458 0.23472 L 0.38645 0.33333 " pathEditMode="relative" rAng="0" ptsTypes="AA">
                                      <p:cBhvr>
                                        <p:cTn id="169" dur="1000" fill="hold"/>
                                        <p:tgtEl>
                                          <p:spTgt spid="758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71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68 0.33426 L 0.0441 0.18843 " pathEditMode="relative" rAng="0" ptsTypes="AA">
                                      <p:cBhvr>
                                        <p:cTn id="172" dur="1000" fill="hold"/>
                                        <p:tgtEl>
                                          <p:spTgt spid="758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35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7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33333E-6 L 0.00139 0.1919 " pathEditMode="relative" rAng="0" ptsTypes="AA">
                                      <p:cBhvr>
                                        <p:cTn id="182" dur="1000" fill="hold"/>
                                        <p:tgtEl>
                                          <p:spTgt spid="758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18 0.19121 L 0.21181 0.13566 " pathEditMode="relative" ptsTypes="AA">
                                      <p:cBhvr>
                                        <p:cTn id="186" dur="1000" fill="hold"/>
                                        <p:tgtEl>
                                          <p:spTgt spid="758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8 0.1919 L 0.04548 0.18819 " pathEditMode="relative" rAng="0" ptsTypes="AA">
                                      <p:cBhvr>
                                        <p:cTn id="188" dur="1000" fill="hold"/>
                                        <p:tgtEl>
                                          <p:spTgt spid="758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5" y="-185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042 0.13009 L 0.38646 -0.02129 " pathEditMode="relative" ptsTypes="AA">
                                      <p:cBhvr>
                                        <p:cTn id="193" dur="10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5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14 0.19259 L 0.21181 0.33981 " pathEditMode="relative" rAng="0" ptsTypes="AA">
                                      <p:cBhvr>
                                        <p:cTn id="196" dur="1000" fill="hold"/>
                                        <p:tgtEl>
                                          <p:spTgt spid="758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7361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2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85 0.33935 L 0.38785 0.43935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758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7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74 L 0.04549 0.19073 " pathEditMode="relative" ptsTypes="AA">
                                      <p:cBhvr>
                                        <p:cTn id="213" dur="1000" fill="hold"/>
                                        <p:tgtEl>
                                          <p:spTgt spid="758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5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49 0.19074 L 0.21216 0.43657 " pathEditMode="relative" ptsTypes="AA">
                                      <p:cBhvr>
                                        <p:cTn id="216" dur="1000" fill="hold"/>
                                        <p:tgtEl>
                                          <p:spTgt spid="758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0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5 0.43657 L 0.3875 0.23241 " pathEditMode="relative" ptsTypes="AA">
                                      <p:cBhvr>
                                        <p:cTn id="221" dur="1000" fill="hold"/>
                                        <p:tgtEl>
                                          <p:spTgt spid="758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3" presetID="1" presetClass="exit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25" grpId="0" animBg="1"/>
      <p:bldP spid="75833" grpId="0" animBg="1"/>
      <p:bldP spid="75833" grpId="1" animBg="1"/>
      <p:bldP spid="75833" grpId="2" animBg="1"/>
      <p:bldP spid="75833" grpId="3" animBg="1"/>
      <p:bldP spid="75831" grpId="0" animBg="1"/>
      <p:bldP spid="75831" grpId="1" animBg="1"/>
      <p:bldP spid="75831" grpId="2" animBg="1"/>
      <p:bldP spid="75831" grpId="3" animBg="1"/>
      <p:bldP spid="75828" grpId="0" animBg="1"/>
      <p:bldP spid="75828" grpId="1" animBg="1"/>
      <p:bldP spid="75828" grpId="2" animBg="1"/>
      <p:bldP spid="75830" grpId="0" animBg="1"/>
      <p:bldP spid="75830" grpId="1" animBg="1"/>
      <p:bldP spid="75830" grpId="2" animBg="1"/>
      <p:bldP spid="75830" grpId="3" animBg="1"/>
      <p:bldP spid="75830" grpId="4" animBg="1"/>
      <p:bldP spid="75830" grpId="5" animBg="1"/>
      <p:bldP spid="75790" grpId="0" animBg="1"/>
      <p:bldP spid="75790" grpId="1" animBg="1"/>
      <p:bldP spid="75790" grpId="2" animBg="1"/>
      <p:bldP spid="75790" grpId="3" animBg="1"/>
      <p:bldP spid="75827" grpId="0" animBg="1"/>
      <p:bldP spid="75827" grpId="1" animBg="1"/>
      <p:bldP spid="75827" grpId="2" animBg="1"/>
      <p:bldP spid="75827" grpId="3" animBg="1"/>
      <p:bldP spid="75832" grpId="0" animBg="1"/>
      <p:bldP spid="75832" grpId="1" animBg="1"/>
      <p:bldP spid="75832" grpId="2" animBg="1"/>
      <p:bldP spid="75832" grpId="3" animBg="1"/>
      <p:bldP spid="75835" grpId="0" animBg="1"/>
      <p:bldP spid="75835" grpId="1" animBg="1"/>
      <p:bldP spid="75835" grpId="2" animBg="1"/>
      <p:bldP spid="75835" grpId="3" animBg="1"/>
      <p:bldP spid="75835" grpId="4" animBg="1"/>
      <p:bldP spid="75834" grpId="0" animBg="1"/>
      <p:bldP spid="75834" grpId="1" animBg="1"/>
      <p:bldP spid="75834" grpId="2" animBg="1"/>
      <p:bldP spid="75829" grpId="0" animBg="1"/>
      <p:bldP spid="75829" grpId="1" animBg="1"/>
      <p:bldP spid="75829" grpId="2" animBg="1"/>
      <p:bldP spid="75829" grpId="3" animBg="1"/>
      <p:bldP spid="75836" grpId="0"/>
      <p:bldP spid="75837" grpId="0"/>
      <p:bldP spid="75838" grpId="0"/>
      <p:bldP spid="75839" grpId="0"/>
      <p:bldP spid="75840" grpId="0"/>
      <p:bldP spid="758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967538" y="6462713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2FEE7E61-E89E-4584-8782-DFBE394DA108}" type="slidenum">
              <a:rPr lang="he-IL" altLang="en-US" smtClean="0"/>
              <a:pPr>
                <a:spcBef>
                  <a:spcPct val="0"/>
                </a:spcBef>
                <a:buFontTx/>
                <a:buNone/>
                <a:defRPr/>
              </a:pPr>
              <a:t>16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6213"/>
            <a:ext cx="9144000" cy="762000"/>
          </a:xfrm>
        </p:spPr>
        <p:txBody>
          <a:bodyPr/>
          <a:lstStyle/>
          <a:p>
            <a:pPr rtl="0" eaLnBrk="1" hangingPunct="1"/>
            <a:r>
              <a:rPr lang="en-US" altLang="en-US" sz="3700"/>
              <a:t>More than One Cycle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173163"/>
            <a:ext cx="8753475" cy="4765675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altLang="en-US" sz="3000" dirty="0"/>
              <a:t>With probability </a:t>
            </a:r>
            <a:r>
              <a:rPr lang="el-GR" altLang="en-US" sz="3000" dirty="0">
                <a:solidFill>
                  <a:srgbClr val="FF000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3000" b="1" i="1" dirty="0">
                <a:solidFill>
                  <a:srgbClr val="FF0000"/>
                </a:solidFill>
              </a:rPr>
              <a:t>(1/n)</a:t>
            </a:r>
            <a:r>
              <a:rPr lang="en-US" altLang="en-US" sz="3000" dirty="0"/>
              <a:t> Cuckoo Hashing </a:t>
            </a:r>
            <a:r>
              <a:rPr lang="en-US" altLang="en-US" sz="3000" b="1" i="1" dirty="0">
                <a:solidFill>
                  <a:srgbClr val="FF0000"/>
                </a:solidFill>
              </a:rPr>
              <a:t>fails</a:t>
            </a:r>
          </a:p>
          <a:p>
            <a:pPr lvl="1" eaLnBrk="1" hangingPunct="1"/>
            <a:r>
              <a:rPr lang="en-US" altLang="en-US" sz="2600" dirty="0"/>
              <a:t>Recall: connected component with </a:t>
            </a:r>
            <a:r>
              <a:rPr lang="en-US" altLang="en-US" sz="2600" b="1" dirty="0"/>
              <a:t>more</a:t>
            </a:r>
            <a:r>
              <a:rPr lang="en-US" altLang="en-US" sz="2600" dirty="0"/>
              <a:t> than one cycle</a:t>
            </a:r>
          </a:p>
          <a:p>
            <a:pPr lvl="1" eaLnBrk="1" hangingPunct="1"/>
            <a:r>
              <a:rPr lang="en-US" altLang="en-US" sz="2600" dirty="0"/>
              <a:t>Standard solution: </a:t>
            </a:r>
            <a:r>
              <a:rPr lang="en-US" altLang="en-US" sz="2600" b="1" i="1" dirty="0">
                <a:solidFill>
                  <a:srgbClr val="FF0000"/>
                </a:solidFill>
              </a:rPr>
              <a:t>rehashing</a:t>
            </a:r>
          </a:p>
          <a:p>
            <a:pPr lvl="2" eaLnBrk="1" hangingPunct="1"/>
            <a:r>
              <a:rPr lang="en-US" altLang="en-US" sz="2800" dirty="0"/>
              <a:t>Meaning: insertion worst case may be </a:t>
            </a:r>
            <a:r>
              <a:rPr lang="en-US" altLang="en-US" sz="2800" b="1" i="1" dirty="0">
                <a:solidFill>
                  <a:srgbClr val="FF0000"/>
                </a:solidFill>
              </a:rPr>
              <a:t>O(n)</a:t>
            </a:r>
            <a:endParaRPr lang="en-US" altLang="en-US" b="1" i="1" dirty="0">
              <a:solidFill>
                <a:srgbClr val="FF0000"/>
              </a:solidFill>
            </a:endParaRPr>
          </a:p>
          <a:p>
            <a:pPr eaLnBrk="1" hangingPunct="1">
              <a:buClr>
                <a:schemeClr val="tx1"/>
              </a:buClr>
            </a:pPr>
            <a:r>
              <a:rPr lang="en-US" altLang="en-US" sz="3000" dirty="0">
                <a:solidFill>
                  <a:schemeClr val="hlink"/>
                </a:solidFill>
              </a:rPr>
              <a:t>[KMW08]</a:t>
            </a:r>
            <a:r>
              <a:rPr lang="en-US" altLang="en-US" sz="3000" dirty="0"/>
              <a:t> suggested </a:t>
            </a:r>
            <a:r>
              <a:rPr lang="en-US" altLang="en-US" sz="3000" b="1" i="1" dirty="0">
                <a:solidFill>
                  <a:srgbClr val="008000"/>
                </a:solidFill>
              </a:rPr>
              <a:t>stash</a:t>
            </a:r>
          </a:p>
          <a:p>
            <a:pPr lvl="1" eaLnBrk="1" hangingPunct="1"/>
            <a:r>
              <a:rPr lang="en-US" altLang="en-US" sz="2600" dirty="0"/>
              <a:t>Saves rehashing</a:t>
            </a:r>
          </a:p>
          <a:p>
            <a:pPr lvl="2" eaLnBrk="1" hangingPunct="1"/>
            <a:r>
              <a:rPr lang="en-US" altLang="en-US" sz="2800" dirty="0"/>
              <a:t>Actually reduces insertion worst case to </a:t>
            </a:r>
            <a:r>
              <a:rPr lang="en-US" altLang="en-US" sz="2800" b="1" i="1" dirty="0">
                <a:solidFill>
                  <a:srgbClr val="008000"/>
                </a:solidFill>
              </a:rPr>
              <a:t>O(</a:t>
            </a:r>
            <a:r>
              <a:rPr lang="en-US" altLang="en-US" sz="2800" b="1" dirty="0">
                <a:solidFill>
                  <a:srgbClr val="008000"/>
                </a:solidFill>
              </a:rPr>
              <a:t>log</a:t>
            </a:r>
            <a:r>
              <a:rPr lang="en-US" altLang="en-US" sz="2800" b="1" i="1" dirty="0">
                <a:solidFill>
                  <a:srgbClr val="008000"/>
                </a:solidFill>
              </a:rPr>
              <a:t> n)</a:t>
            </a:r>
          </a:p>
          <a:p>
            <a:pPr lvl="1" eaLnBrk="1" hangingPunct="1"/>
            <a:r>
              <a:rPr lang="en-US" altLang="en-US" sz="2400" dirty="0"/>
              <a:t>Constant-sized stash is sufficient </a:t>
            </a:r>
            <a:r>
              <a:rPr lang="en-US" altLang="en-US" sz="2400" dirty="0" err="1"/>
              <a:t>whp</a:t>
            </a:r>
            <a:endParaRPr lang="en-US" altLang="en-US" sz="2400" dirty="0"/>
          </a:p>
        </p:txBody>
      </p:sp>
      <p:sp>
        <p:nvSpPr>
          <p:cNvPr id="160818" name="AutoShape 50"/>
          <p:cNvSpPr>
            <a:spLocks noChangeArrowheads="1"/>
          </p:cNvSpPr>
          <p:nvPr/>
        </p:nvSpPr>
        <p:spPr bwMode="auto">
          <a:xfrm>
            <a:off x="184150" y="3609975"/>
            <a:ext cx="2705100" cy="752475"/>
          </a:xfrm>
          <a:prstGeom prst="verticalScroll">
            <a:avLst>
              <a:gd name="adj" fmla="val 12500"/>
            </a:avLst>
          </a:prstGeom>
          <a:solidFill>
            <a:srgbClr val="FFFF00">
              <a:alpha val="39999"/>
            </a:srgb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Kirsch, Mitzenmacher,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Wieder</a:t>
            </a: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5602288" y="5443538"/>
            <a:ext cx="3208337" cy="914400"/>
          </a:xfrm>
          <a:prstGeom prst="wedgeRoundRectCallout">
            <a:avLst>
              <a:gd name="adj1" fmla="val -39982"/>
              <a:gd name="adj2" fmla="val -72421"/>
              <a:gd name="adj3" fmla="val 16667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dirty="0" err="1">
                <a:latin typeface="+mn-lt"/>
                <a:cs typeface="Arial" charset="0"/>
              </a:rPr>
              <a:t>Prob</a:t>
            </a:r>
            <a:r>
              <a:rPr lang="en-US" sz="2800" dirty="0">
                <a:latin typeface="+mn-lt"/>
                <a:cs typeface="Arial" charset="0"/>
              </a:rPr>
              <a:t> of more </a:t>
            </a:r>
          </a:p>
          <a:p>
            <a:pPr algn="ctr">
              <a:defRPr/>
            </a:pPr>
            <a:r>
              <a:rPr lang="en-US" sz="2800" dirty="0">
                <a:latin typeface="+mn-lt"/>
                <a:cs typeface="Arial" charset="0"/>
              </a:rPr>
              <a:t>than </a:t>
            </a:r>
            <a:r>
              <a:rPr lang="en-US" sz="2800" b="1" dirty="0">
                <a:solidFill>
                  <a:srgbClr val="008000"/>
                </a:solidFill>
                <a:latin typeface="+mn-lt"/>
                <a:cs typeface="+mn-cs"/>
              </a:rPr>
              <a:t>k</a:t>
            </a:r>
            <a:r>
              <a:rPr lang="en-US" sz="2800" dirty="0">
                <a:latin typeface="+mn-lt"/>
                <a:cs typeface="Arial" charset="0"/>
              </a:rPr>
              <a:t>: 1/n</a:t>
            </a:r>
            <a:r>
              <a:rPr lang="en-US" sz="2800" baseline="30000" dirty="0">
                <a:latin typeface="Candara"/>
                <a:cs typeface="Arial" charset="0"/>
              </a:rPr>
              <a:t>k+1</a:t>
            </a:r>
            <a:endParaRPr lang="en-US" baseline="30000" dirty="0">
              <a:latin typeface="Candara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60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818" grpId="0" animBg="1"/>
      <p:bldP spid="160818" grpId="1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967538" y="6462713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2FEE7E61-E89E-4584-8782-DFBE394DA108}" type="slidenum">
              <a:rPr lang="he-IL" altLang="en-US" smtClean="0"/>
              <a:pPr>
                <a:spcBef>
                  <a:spcPct val="0"/>
                </a:spcBef>
                <a:buFontTx/>
                <a:buNone/>
                <a:defRPr/>
              </a:pPr>
              <a:t>17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pPr rtl="0" eaLnBrk="1" hangingPunct="1"/>
            <a:r>
              <a:rPr lang="en-US" altLang="en-US"/>
              <a:t>The Stash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213475" y="2760663"/>
            <a:ext cx="1155700" cy="2101850"/>
            <a:chOff x="3940" y="761"/>
            <a:chExt cx="728" cy="1324"/>
          </a:xfrm>
        </p:grpSpPr>
        <p:sp>
          <p:nvSpPr>
            <p:cNvPr id="52266" name="Rectangle 7"/>
            <p:cNvSpPr>
              <a:spLocks noChangeArrowheads="1"/>
            </p:cNvSpPr>
            <p:nvPr/>
          </p:nvSpPr>
          <p:spPr bwMode="auto">
            <a:xfrm rot="-5400000">
              <a:off x="4060" y="1673"/>
              <a:ext cx="222" cy="174"/>
            </a:xfrm>
            <a:prstGeom prst="rect">
              <a:avLst/>
            </a:prstGeom>
            <a:solidFill>
              <a:srgbClr val="99CC00">
                <a:alpha val="70195"/>
              </a:srgbClr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52267" name="Rectangle 8"/>
            <p:cNvSpPr>
              <a:spLocks noChangeArrowheads="1"/>
            </p:cNvSpPr>
            <p:nvPr/>
          </p:nvSpPr>
          <p:spPr bwMode="auto">
            <a:xfrm rot="-5400000">
              <a:off x="4060" y="1451"/>
              <a:ext cx="222" cy="174"/>
            </a:xfrm>
            <a:prstGeom prst="rect">
              <a:avLst/>
            </a:prstGeom>
            <a:solidFill>
              <a:srgbClr val="99CC00">
                <a:alpha val="70195"/>
              </a:srgbClr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52268" name="Rectangle 9"/>
            <p:cNvSpPr>
              <a:spLocks noChangeArrowheads="1"/>
            </p:cNvSpPr>
            <p:nvPr/>
          </p:nvSpPr>
          <p:spPr bwMode="auto">
            <a:xfrm rot="-5400000">
              <a:off x="4059" y="1231"/>
              <a:ext cx="222" cy="170"/>
            </a:xfrm>
            <a:prstGeom prst="rect">
              <a:avLst/>
            </a:prstGeom>
            <a:solidFill>
              <a:srgbClr val="99CC00">
                <a:alpha val="70195"/>
              </a:srgbClr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52269" name="Rectangle 10"/>
            <p:cNvSpPr>
              <a:spLocks noChangeArrowheads="1"/>
            </p:cNvSpPr>
            <p:nvPr/>
          </p:nvSpPr>
          <p:spPr bwMode="auto">
            <a:xfrm rot="-5400000">
              <a:off x="4060" y="1007"/>
              <a:ext cx="222" cy="174"/>
            </a:xfrm>
            <a:prstGeom prst="rect">
              <a:avLst/>
            </a:prstGeom>
            <a:solidFill>
              <a:srgbClr val="99CC00">
                <a:alpha val="70195"/>
              </a:srgbClr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52270" name="Rectangle 11"/>
            <p:cNvSpPr>
              <a:spLocks noChangeArrowheads="1"/>
            </p:cNvSpPr>
            <p:nvPr/>
          </p:nvSpPr>
          <p:spPr bwMode="auto">
            <a:xfrm rot="-5400000">
              <a:off x="4060" y="785"/>
              <a:ext cx="222" cy="174"/>
            </a:xfrm>
            <a:prstGeom prst="rect">
              <a:avLst/>
            </a:prstGeom>
            <a:solidFill>
              <a:srgbClr val="99CC00">
                <a:alpha val="70195"/>
              </a:srgbClr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52271" name="Text Box 12"/>
            <p:cNvSpPr txBox="1">
              <a:spLocks noChangeArrowheads="1"/>
            </p:cNvSpPr>
            <p:nvPr/>
          </p:nvSpPr>
          <p:spPr bwMode="auto">
            <a:xfrm>
              <a:off x="3940" y="1816"/>
              <a:ext cx="72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200" i="1"/>
                <a:t>Queue</a:t>
              </a:r>
              <a:endParaRPr lang="en-US" altLang="en-US" sz="2200" i="1" baseline="-15000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7170738" y="2581275"/>
            <a:ext cx="1303337" cy="3529013"/>
            <a:chOff x="1895" y="1540"/>
            <a:chExt cx="821" cy="2223"/>
          </a:xfrm>
        </p:grpSpPr>
        <p:sp>
          <p:nvSpPr>
            <p:cNvPr id="204814" name="Oval 14"/>
            <p:cNvSpPr>
              <a:spLocks noChangeArrowheads="1"/>
            </p:cNvSpPr>
            <p:nvPr/>
          </p:nvSpPr>
          <p:spPr bwMode="auto">
            <a:xfrm rot="5400000">
              <a:off x="1309" y="2126"/>
              <a:ext cx="1836" cy="66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2235" name="Text Box 15"/>
            <p:cNvSpPr txBox="1">
              <a:spLocks noChangeArrowheads="1"/>
            </p:cNvSpPr>
            <p:nvPr/>
          </p:nvSpPr>
          <p:spPr bwMode="auto">
            <a:xfrm>
              <a:off x="1932" y="3283"/>
              <a:ext cx="784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200" i="1"/>
                <a:t>Cuckoo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200" i="1"/>
                <a:t>graph</a:t>
              </a:r>
              <a:endParaRPr lang="en-US" altLang="en-US" sz="2200" i="1" baseline="-15000"/>
            </a:p>
          </p:txBody>
        </p:sp>
        <p:grpSp>
          <p:nvGrpSpPr>
            <p:cNvPr id="52236" name="Group 16"/>
            <p:cNvGrpSpPr>
              <a:grpSpLocks/>
            </p:cNvGrpSpPr>
            <p:nvPr/>
          </p:nvGrpSpPr>
          <p:grpSpPr bwMode="auto">
            <a:xfrm rot="-2713422">
              <a:off x="2060" y="2516"/>
              <a:ext cx="268" cy="540"/>
              <a:chOff x="1928" y="2721"/>
              <a:chExt cx="268" cy="540"/>
            </a:xfrm>
          </p:grpSpPr>
          <p:sp>
            <p:nvSpPr>
              <p:cNvPr id="52257" name="Oval 17"/>
              <p:cNvSpPr>
                <a:spLocks noChangeArrowheads="1"/>
              </p:cNvSpPr>
              <p:nvPr/>
            </p:nvSpPr>
            <p:spPr bwMode="auto">
              <a:xfrm>
                <a:off x="2056" y="2901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2258" name="Oval 18"/>
              <p:cNvSpPr>
                <a:spLocks noChangeArrowheads="1"/>
              </p:cNvSpPr>
              <p:nvPr/>
            </p:nvSpPr>
            <p:spPr bwMode="auto">
              <a:xfrm>
                <a:off x="1948" y="2725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2259" name="Oval 19"/>
              <p:cNvSpPr>
                <a:spLocks noChangeArrowheads="1"/>
              </p:cNvSpPr>
              <p:nvPr/>
            </p:nvSpPr>
            <p:spPr bwMode="auto">
              <a:xfrm>
                <a:off x="2140" y="2721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2260" name="Oval 20"/>
              <p:cNvSpPr>
                <a:spLocks noChangeArrowheads="1"/>
              </p:cNvSpPr>
              <p:nvPr/>
            </p:nvSpPr>
            <p:spPr bwMode="auto">
              <a:xfrm>
                <a:off x="1928" y="3077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2261" name="Oval 21"/>
              <p:cNvSpPr>
                <a:spLocks noChangeArrowheads="1"/>
              </p:cNvSpPr>
              <p:nvPr/>
            </p:nvSpPr>
            <p:spPr bwMode="auto">
              <a:xfrm>
                <a:off x="2072" y="3205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2262" name="Line 22"/>
              <p:cNvSpPr>
                <a:spLocks noChangeShapeType="1"/>
              </p:cNvSpPr>
              <p:nvPr/>
            </p:nvSpPr>
            <p:spPr bwMode="auto">
              <a:xfrm flipH="1" flipV="1">
                <a:off x="1976" y="2748"/>
                <a:ext cx="100" cy="1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63" name="Line 23"/>
              <p:cNvSpPr>
                <a:spLocks noChangeShapeType="1"/>
              </p:cNvSpPr>
              <p:nvPr/>
            </p:nvSpPr>
            <p:spPr bwMode="auto">
              <a:xfrm flipH="1">
                <a:off x="2080" y="2748"/>
                <a:ext cx="88" cy="1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64" name="Line 24"/>
              <p:cNvSpPr>
                <a:spLocks noChangeShapeType="1"/>
              </p:cNvSpPr>
              <p:nvPr/>
            </p:nvSpPr>
            <p:spPr bwMode="auto">
              <a:xfrm flipH="1">
                <a:off x="1952" y="2932"/>
                <a:ext cx="128" cy="1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65" name="Line 25"/>
              <p:cNvSpPr>
                <a:spLocks noChangeShapeType="1"/>
              </p:cNvSpPr>
              <p:nvPr/>
            </p:nvSpPr>
            <p:spPr bwMode="auto">
              <a:xfrm flipH="1" flipV="1">
                <a:off x="1956" y="3108"/>
                <a:ext cx="148" cy="1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2237" name="Group 26"/>
            <p:cNvGrpSpPr>
              <a:grpSpLocks/>
            </p:cNvGrpSpPr>
            <p:nvPr/>
          </p:nvGrpSpPr>
          <p:grpSpPr bwMode="auto">
            <a:xfrm rot="-9985036">
              <a:off x="2033" y="1686"/>
              <a:ext cx="228" cy="387"/>
              <a:chOff x="1606" y="3362"/>
              <a:chExt cx="228" cy="387"/>
            </a:xfrm>
          </p:grpSpPr>
          <p:sp>
            <p:nvSpPr>
              <p:cNvPr id="52252" name="Oval 27"/>
              <p:cNvSpPr>
                <a:spLocks noChangeArrowheads="1"/>
              </p:cNvSpPr>
              <p:nvPr/>
            </p:nvSpPr>
            <p:spPr bwMode="auto">
              <a:xfrm>
                <a:off x="1778" y="3362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2253" name="Oval 28"/>
              <p:cNvSpPr>
                <a:spLocks noChangeArrowheads="1"/>
              </p:cNvSpPr>
              <p:nvPr/>
            </p:nvSpPr>
            <p:spPr bwMode="auto">
              <a:xfrm>
                <a:off x="1698" y="3537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2254" name="Oval 29"/>
              <p:cNvSpPr>
                <a:spLocks noChangeArrowheads="1"/>
              </p:cNvSpPr>
              <p:nvPr/>
            </p:nvSpPr>
            <p:spPr bwMode="auto">
              <a:xfrm>
                <a:off x="1606" y="3693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2255" name="Line 30"/>
              <p:cNvSpPr>
                <a:spLocks noChangeShapeType="1"/>
              </p:cNvSpPr>
              <p:nvPr/>
            </p:nvSpPr>
            <p:spPr bwMode="auto">
              <a:xfrm flipH="1">
                <a:off x="1724" y="3388"/>
                <a:ext cx="80" cy="1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56" name="Line 31"/>
              <p:cNvSpPr>
                <a:spLocks noChangeShapeType="1"/>
              </p:cNvSpPr>
              <p:nvPr/>
            </p:nvSpPr>
            <p:spPr bwMode="auto">
              <a:xfrm flipH="1">
                <a:off x="1628" y="3572"/>
                <a:ext cx="96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2238" name="Group 32"/>
            <p:cNvGrpSpPr>
              <a:grpSpLocks/>
            </p:cNvGrpSpPr>
            <p:nvPr/>
          </p:nvGrpSpPr>
          <p:grpSpPr bwMode="auto">
            <a:xfrm rot="-5400000">
              <a:off x="2033" y="2982"/>
              <a:ext cx="180" cy="195"/>
              <a:chOff x="1214" y="3234"/>
              <a:chExt cx="180" cy="195"/>
            </a:xfrm>
          </p:grpSpPr>
          <p:sp>
            <p:nvSpPr>
              <p:cNvPr id="52249" name="Oval 33"/>
              <p:cNvSpPr>
                <a:spLocks noChangeArrowheads="1"/>
              </p:cNvSpPr>
              <p:nvPr/>
            </p:nvSpPr>
            <p:spPr bwMode="auto">
              <a:xfrm>
                <a:off x="1338" y="3234"/>
                <a:ext cx="56" cy="55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2250" name="Oval 34"/>
              <p:cNvSpPr>
                <a:spLocks noChangeArrowheads="1"/>
              </p:cNvSpPr>
              <p:nvPr/>
            </p:nvSpPr>
            <p:spPr bwMode="auto">
              <a:xfrm>
                <a:off x="1214" y="3373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2251" name="Line 35"/>
              <p:cNvSpPr>
                <a:spLocks noChangeShapeType="1"/>
              </p:cNvSpPr>
              <p:nvPr/>
            </p:nvSpPr>
            <p:spPr bwMode="auto">
              <a:xfrm flipH="1">
                <a:off x="1240" y="3268"/>
                <a:ext cx="116" cy="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2239" name="Group 36"/>
            <p:cNvGrpSpPr>
              <a:grpSpLocks/>
            </p:cNvGrpSpPr>
            <p:nvPr/>
          </p:nvGrpSpPr>
          <p:grpSpPr bwMode="auto">
            <a:xfrm rot="-6247529">
              <a:off x="1960" y="2135"/>
              <a:ext cx="440" cy="309"/>
              <a:chOff x="1606" y="3226"/>
              <a:chExt cx="440" cy="309"/>
            </a:xfrm>
          </p:grpSpPr>
          <p:sp>
            <p:nvSpPr>
              <p:cNvPr id="52241" name="Oval 37"/>
              <p:cNvSpPr>
                <a:spLocks noChangeArrowheads="1"/>
              </p:cNvSpPr>
              <p:nvPr/>
            </p:nvSpPr>
            <p:spPr bwMode="auto">
              <a:xfrm>
                <a:off x="1990" y="3352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2242" name="Oval 38"/>
              <p:cNvSpPr>
                <a:spLocks noChangeArrowheads="1"/>
              </p:cNvSpPr>
              <p:nvPr/>
            </p:nvSpPr>
            <p:spPr bwMode="auto">
              <a:xfrm>
                <a:off x="1802" y="3479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2243" name="Oval 39"/>
              <p:cNvSpPr>
                <a:spLocks noChangeArrowheads="1"/>
              </p:cNvSpPr>
              <p:nvPr/>
            </p:nvSpPr>
            <p:spPr bwMode="auto">
              <a:xfrm>
                <a:off x="1606" y="3346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2244" name="Oval 40"/>
              <p:cNvSpPr>
                <a:spLocks noChangeArrowheads="1"/>
              </p:cNvSpPr>
              <p:nvPr/>
            </p:nvSpPr>
            <p:spPr bwMode="auto">
              <a:xfrm>
                <a:off x="1794" y="3226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2245" name="Line 41"/>
              <p:cNvSpPr>
                <a:spLocks noChangeShapeType="1"/>
              </p:cNvSpPr>
              <p:nvPr/>
            </p:nvSpPr>
            <p:spPr bwMode="auto">
              <a:xfrm flipV="1">
                <a:off x="1640" y="3256"/>
                <a:ext cx="176" cy="1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46" name="Line 42"/>
              <p:cNvSpPr>
                <a:spLocks noChangeShapeType="1"/>
              </p:cNvSpPr>
              <p:nvPr/>
            </p:nvSpPr>
            <p:spPr bwMode="auto">
              <a:xfrm>
                <a:off x="1820" y="3244"/>
                <a:ext cx="192" cy="1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47" name="Line 43"/>
              <p:cNvSpPr>
                <a:spLocks noChangeShapeType="1"/>
              </p:cNvSpPr>
              <p:nvPr/>
            </p:nvSpPr>
            <p:spPr bwMode="auto">
              <a:xfrm>
                <a:off x="1632" y="3376"/>
                <a:ext cx="192" cy="1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48" name="Line 44"/>
              <p:cNvSpPr>
                <a:spLocks noChangeShapeType="1"/>
              </p:cNvSpPr>
              <p:nvPr/>
            </p:nvSpPr>
            <p:spPr bwMode="auto">
              <a:xfrm flipH="1">
                <a:off x="1836" y="3368"/>
                <a:ext cx="180" cy="1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2240" name="Text Box 45"/>
            <p:cNvSpPr txBox="1">
              <a:spLocks noChangeArrowheads="1"/>
            </p:cNvSpPr>
            <p:nvPr/>
          </p:nvSpPr>
          <p:spPr bwMode="auto">
            <a:xfrm>
              <a:off x="2208" y="2339"/>
              <a:ext cx="328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5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...</a:t>
              </a:r>
              <a:endParaRPr lang="en-US" altLang="en-US" sz="2500" i="1" baseline="-15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4846" name="Freeform 46"/>
          <p:cNvSpPr>
            <a:spLocks/>
          </p:cNvSpPr>
          <p:nvPr/>
        </p:nvSpPr>
        <p:spPr bwMode="auto">
          <a:xfrm>
            <a:off x="6759575" y="3525838"/>
            <a:ext cx="819150" cy="166687"/>
          </a:xfrm>
          <a:custGeom>
            <a:avLst/>
            <a:gdLst>
              <a:gd name="T0" fmla="*/ 0 w 516"/>
              <a:gd name="T1" fmla="*/ 2147483646 h 105"/>
              <a:gd name="T2" fmla="*/ 2147483646 w 516"/>
              <a:gd name="T3" fmla="*/ 2147483646 h 105"/>
              <a:gd name="T4" fmla="*/ 2147483646 w 516"/>
              <a:gd name="T5" fmla="*/ 2147483646 h 105"/>
              <a:gd name="T6" fmla="*/ 0 60000 65536"/>
              <a:gd name="T7" fmla="*/ 0 60000 65536"/>
              <a:gd name="T8" fmla="*/ 0 60000 65536"/>
              <a:gd name="T9" fmla="*/ 0 w 516"/>
              <a:gd name="T10" fmla="*/ 0 h 105"/>
              <a:gd name="T11" fmla="*/ 516 w 516"/>
              <a:gd name="T12" fmla="*/ 105 h 1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6" h="105">
                <a:moveTo>
                  <a:pt x="0" y="49"/>
                </a:moveTo>
                <a:cubicBezTo>
                  <a:pt x="131" y="24"/>
                  <a:pt x="262" y="0"/>
                  <a:pt x="348" y="9"/>
                </a:cubicBezTo>
                <a:cubicBezTo>
                  <a:pt x="434" y="18"/>
                  <a:pt x="475" y="61"/>
                  <a:pt x="516" y="105"/>
                </a:cubicBezTo>
              </a:path>
            </a:pathLst>
          </a:custGeom>
          <a:noFill/>
          <a:ln w="6350">
            <a:solidFill>
              <a:schemeClr val="tx1"/>
            </a:solidFill>
            <a:prstDash val="dash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7" name="Line 47"/>
          <p:cNvSpPr>
            <a:spLocks noChangeShapeType="1"/>
          </p:cNvSpPr>
          <p:nvPr/>
        </p:nvSpPr>
        <p:spPr bwMode="auto">
          <a:xfrm flipV="1">
            <a:off x="7464425" y="3724275"/>
            <a:ext cx="311150" cy="825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8" name="Oval 48"/>
          <p:cNvSpPr>
            <a:spLocks noChangeAspect="1" noChangeArrowheads="1"/>
          </p:cNvSpPr>
          <p:nvPr/>
        </p:nvSpPr>
        <p:spPr bwMode="auto">
          <a:xfrm>
            <a:off x="6605588" y="3592513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4849" name="Rectangle 49"/>
          <p:cNvSpPr>
            <a:spLocks noChangeArrowheads="1"/>
          </p:cNvSpPr>
          <p:nvPr/>
        </p:nvSpPr>
        <p:spPr bwMode="auto">
          <a:xfrm>
            <a:off x="233363" y="1160463"/>
            <a:ext cx="8910637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Because of </a:t>
            </a:r>
            <a:r>
              <a:rPr lang="en-US" altLang="en-US" sz="2800" b="1" i="1">
                <a:solidFill>
                  <a:srgbClr val="990000"/>
                </a:solidFill>
              </a:rPr>
              <a:t>stash</a:t>
            </a:r>
            <a:r>
              <a:rPr lang="en-US" altLang="en-US" sz="2800"/>
              <a:t>, need also </a:t>
            </a:r>
            <a:br>
              <a:rPr lang="en-US" altLang="en-US" sz="2800"/>
            </a:br>
            <a:r>
              <a:rPr lang="en-US" altLang="en-US" sz="2800" b="1" i="1">
                <a:solidFill>
                  <a:srgbClr val="990000"/>
                </a:solidFill>
              </a:rPr>
              <a:t>Cycle Detection Mechanism</a:t>
            </a:r>
            <a:r>
              <a:rPr lang="en-US" altLang="en-US" sz="2800" b="1" i="1"/>
              <a:t>:</a:t>
            </a:r>
            <a:r>
              <a:rPr lang="en-US" altLang="en-US" sz="2800"/>
              <a:t> </a:t>
            </a:r>
          </a:p>
          <a:p>
            <a:pPr lvl="1" eaLnBrk="1" hangingPunct="1"/>
            <a:r>
              <a:rPr lang="en-US" altLang="en-US" sz="2500"/>
              <a:t>Can accommodate </a:t>
            </a:r>
            <a:r>
              <a:rPr lang="en-US" altLang="en-US" sz="2500" b="1">
                <a:solidFill>
                  <a:srgbClr val="008000"/>
                </a:solidFill>
              </a:rPr>
              <a:t>log</a:t>
            </a:r>
            <a:r>
              <a:rPr lang="en-US" altLang="en-US" sz="2500" b="1" i="1">
                <a:solidFill>
                  <a:srgbClr val="008000"/>
                </a:solidFill>
              </a:rPr>
              <a:t> n</a:t>
            </a:r>
            <a:r>
              <a:rPr lang="en-US" altLang="en-US" sz="2500"/>
              <a:t> elements </a:t>
            </a:r>
          </a:p>
          <a:p>
            <a:pPr lvl="1" eaLnBrk="1" hangingPunct="1"/>
            <a:r>
              <a:rPr lang="en-US" altLang="en-US" sz="2500"/>
              <a:t>Supporting </a:t>
            </a:r>
            <a:r>
              <a:rPr lang="en-US" altLang="en-US" sz="2500" b="1" i="1">
                <a:solidFill>
                  <a:srgbClr val="008000"/>
                </a:solidFill>
              </a:rPr>
              <a:t>O(1)</a:t>
            </a:r>
            <a:r>
              <a:rPr lang="en-US" altLang="en-US" sz="2500"/>
              <a:t> lookups and resets</a:t>
            </a:r>
          </a:p>
          <a:p>
            <a:pPr lvl="1" eaLnBrk="1" hangingPunct="1"/>
            <a:r>
              <a:rPr lang="en-US" altLang="en-US" sz="2500"/>
              <a:t>Detecting second cycle </a:t>
            </a:r>
            <a:br>
              <a:rPr lang="en-US" altLang="en-US" sz="2500"/>
            </a:br>
            <a:r>
              <a:rPr lang="en-US" altLang="en-US" sz="2500" b="1" i="1"/>
              <a:t>as it happens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48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48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48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48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48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48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48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48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204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49C14-0386-41FD-AB46-8C660A0D5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Analysis: why Does it work?</a:t>
            </a:r>
            <a:endParaRPr lang="en-IL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B3A37B-82FC-43D9-9A0B-98BF22DC27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is the probability of failure? </a:t>
                </a:r>
              </a:p>
              <a:p>
                <a:r>
                  <a:rPr lang="en-US" dirty="0"/>
                  <a:t>How sparse does the table need to be?</a:t>
                </a:r>
              </a:p>
              <a:p>
                <a:r>
                  <a:rPr lang="en-US" dirty="0"/>
                  <a:t>Where do the </a:t>
                </a:r>
                <a:r>
                  <a:rPr lang="en-US" b="1" dirty="0"/>
                  <a:t>two</a:t>
                </a:r>
                <a:r>
                  <a:rPr lang="en-US" dirty="0"/>
                  <a:t> cycles come into play?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Probability of one cycle </a:t>
                </a:r>
                <a:r>
                  <a:rPr lang="en-US" b="1" dirty="0"/>
                  <a:t>somewhere</a:t>
                </a:r>
                <a:r>
                  <a:rPr lang="en-US" dirty="0"/>
                  <a:t> is constant: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Probability that there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)=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)=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is constant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Two cycles</a:t>
                </a:r>
                <a:r>
                  <a:rPr lang="en-US" dirty="0"/>
                  <a:t>, small component: probability is small. Why? Encoding!</a:t>
                </a: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B3A37B-82FC-43D9-9A0B-98BF22DC27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85" t="-1348" b="-687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1957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016C1-BB56-4F03-9891-A23E21F59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865"/>
            <a:ext cx="8229600" cy="1143000"/>
          </a:xfrm>
        </p:spPr>
        <p:txBody>
          <a:bodyPr/>
          <a:lstStyle/>
          <a:p>
            <a:r>
              <a:rPr lang="en-US" sz="4000" b="1" dirty="0"/>
              <a:t>Two cycles</a:t>
            </a:r>
            <a:r>
              <a:rPr lang="en-US" sz="4000" dirty="0"/>
              <a:t>, small component</a:t>
            </a:r>
            <a:endParaRPr lang="en-IL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3C0519-36EB-4ED5-9AF1-4DDD825A7C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be </a:t>
                </a:r>
                <a:r>
                  <a:rPr lang="en-US" b="1" dirty="0"/>
                  <a:t>random functions</a:t>
                </a:r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The event that there is </a:t>
                </a:r>
                <a:r>
                  <a:rPr lang="en-US" b="1" dirty="0"/>
                  <a:t>a small component with two cycles </a:t>
                </a:r>
                <a:r>
                  <a:rPr lang="en-US" dirty="0"/>
                  <a:t>can be used to </a:t>
                </a:r>
                <a:r>
                  <a:rPr lang="en-US" b="1" dirty="0"/>
                  <a:t>compress the encoding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Say the component is of size k. Find two edges, corresponding to elements a and b in S</a:t>
                </a:r>
              </a:p>
              <a:p>
                <a:pPr lvl="1"/>
                <a:r>
                  <a:rPr lang="en-US" dirty="0"/>
                  <a:t>that do not disconnect the component.</a:t>
                </a:r>
              </a:p>
              <a:p>
                <a:pPr marL="342900" lvl="1" indent="0">
                  <a:buNone/>
                </a:pPr>
                <a:r>
                  <a:rPr lang="en-US" dirty="0"/>
                  <a:t>Write: </a:t>
                </a:r>
              </a:p>
              <a:p>
                <a:pPr marL="642937" lvl="2" indent="0">
                  <a:buNone/>
                </a:pPr>
                <a:r>
                  <a:rPr lang="en-US" sz="2400" dirty="0"/>
                  <a:t>a, b </a:t>
                </a:r>
              </a:p>
              <a:p>
                <a:pPr marL="642937" lvl="2" indent="0">
                  <a:buNone/>
                </a:pPr>
                <a:r>
                  <a:rPr lang="en-US" sz="2400" dirty="0"/>
                  <a:t>component index </a:t>
                </a:r>
              </a:p>
              <a:p>
                <a:pPr marL="642937" lvl="2" indent="0">
                  <a:buNone/>
                </a:pPr>
                <a:r>
                  <a:rPr lang="en-US" sz="2400" dirty="0"/>
                  <a:t>endpoints in component</a:t>
                </a:r>
              </a:p>
              <a:p>
                <a:pPr marL="642937" lvl="2" indent="0">
                  <a:buNone/>
                </a:pPr>
                <a:r>
                  <a:rPr lang="en-US" sz="2400" dirty="0"/>
                  <a:t>rest of the  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on rest of S</a:t>
                </a:r>
              </a:p>
              <a:p>
                <a:pPr marL="642937" lvl="2" indent="0">
                  <a:buNone/>
                </a:pPr>
                <a:r>
                  <a:rPr lang="en-US" sz="2000" dirty="0"/>
                  <a:t>Altogether: (2n-1) log r +4log k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3C0519-36EB-4ED5-9AF1-4DDD825A7C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85" t="-1078" b="-1186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5BAFDAA-18AF-474D-B308-AF59DF551749}"/>
              </a:ext>
            </a:extLst>
          </p:cNvPr>
          <p:cNvSpPr/>
          <p:nvPr/>
        </p:nvSpPr>
        <p:spPr bwMode="auto">
          <a:xfrm>
            <a:off x="1807699" y="1136284"/>
            <a:ext cx="2264898" cy="281354"/>
          </a:xfrm>
          <a:prstGeom prst="wedgeRoundRectCallout">
            <a:avLst>
              <a:gd name="adj1" fmla="val -39467"/>
              <a:gd name="adj2" fmla="val 135000"/>
              <a:gd name="adj3" fmla="val 16667"/>
            </a:avLst>
          </a:prstGeom>
          <a:noFill/>
          <a:ln w="2857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2n log r bits on S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96AA081-F5A2-4B06-9BCD-C7989D7EE882}"/>
              </a:ext>
            </a:extLst>
          </p:cNvPr>
          <p:cNvSpPr/>
          <p:nvPr/>
        </p:nvSpPr>
        <p:spPr bwMode="auto">
          <a:xfrm>
            <a:off x="2243797" y="4282009"/>
            <a:ext cx="1519311" cy="361930"/>
          </a:xfrm>
          <a:prstGeom prst="wedgeRoundRectCallout">
            <a:avLst>
              <a:gd name="adj1" fmla="val -83915"/>
              <a:gd name="adj2" fmla="val 33211"/>
              <a:gd name="adj3" fmla="val 16667"/>
            </a:avLst>
          </a:prstGeom>
          <a:noFill/>
          <a:ln w="2857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 log n bits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7194DB9A-83F7-4BEF-A5B2-82A8FD4F9180}"/>
              </a:ext>
            </a:extLst>
          </p:cNvPr>
          <p:cNvSpPr/>
          <p:nvPr/>
        </p:nvSpPr>
        <p:spPr bwMode="auto">
          <a:xfrm>
            <a:off x="4930726" y="4826069"/>
            <a:ext cx="1519311" cy="361930"/>
          </a:xfrm>
          <a:prstGeom prst="wedgeRoundRectCallout">
            <a:avLst>
              <a:gd name="adj1" fmla="val -141322"/>
              <a:gd name="adj2" fmla="val 9891"/>
              <a:gd name="adj3" fmla="val 16667"/>
            </a:avLst>
          </a:prstGeom>
          <a:noFill/>
          <a:ln w="2857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log n bits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546C3842-10CA-4DE1-9757-927F5B0A5360}"/>
              </a:ext>
            </a:extLst>
          </p:cNvPr>
          <p:cNvSpPr/>
          <p:nvPr/>
        </p:nvSpPr>
        <p:spPr bwMode="auto">
          <a:xfrm>
            <a:off x="5835743" y="5295152"/>
            <a:ext cx="1519311" cy="361930"/>
          </a:xfrm>
          <a:prstGeom prst="wedgeRoundRectCallout">
            <a:avLst>
              <a:gd name="adj1" fmla="val -141322"/>
              <a:gd name="adj2" fmla="val 9891"/>
              <a:gd name="adj3" fmla="val 16667"/>
            </a:avLst>
          </a:prstGeom>
          <a:noFill/>
          <a:ln w="2857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4 log </a:t>
            </a:r>
            <a:r>
              <a:rPr lang="en-US" dirty="0">
                <a:latin typeface="Arial" charset="0"/>
                <a:cs typeface="Arial" charset="0"/>
              </a:rPr>
              <a:t>k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bits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8262DE7B-3071-4645-AE35-B12B60E50396}"/>
              </a:ext>
            </a:extLst>
          </p:cNvPr>
          <p:cNvSpPr/>
          <p:nvPr/>
        </p:nvSpPr>
        <p:spPr bwMode="auto">
          <a:xfrm>
            <a:off x="7355054" y="5998776"/>
            <a:ext cx="1718608" cy="361930"/>
          </a:xfrm>
          <a:prstGeom prst="wedgeRoundRectCallout">
            <a:avLst>
              <a:gd name="adj1" fmla="val -141322"/>
              <a:gd name="adj2" fmla="val 9891"/>
              <a:gd name="adj3" fmla="val 16667"/>
            </a:avLst>
          </a:prstGeom>
          <a:noFill/>
          <a:ln w="2857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2(n-2) log </a:t>
            </a:r>
            <a:r>
              <a:rPr lang="en-US" dirty="0">
                <a:latin typeface="Arial" charset="0"/>
                <a:cs typeface="Arial" charset="0"/>
              </a:rPr>
              <a:t>r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bits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AFD680-76C0-4B54-AEBE-4865A99A9CA1}"/>
              </a:ext>
            </a:extLst>
          </p:cNvPr>
          <p:cNvSpPr txBox="1"/>
          <p:nvPr/>
        </p:nvSpPr>
        <p:spPr>
          <a:xfrm>
            <a:off x="5613010" y="3978114"/>
            <a:ext cx="3330526" cy="6771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Saving is almost log r.</a:t>
            </a:r>
          </a:p>
          <a:p>
            <a:r>
              <a:rPr lang="en-US" dirty="0"/>
              <a:t>Happens with probability ≈ 1/n</a:t>
            </a:r>
            <a:endParaRPr lang="en-IL" dirty="0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D6B439D2-75AB-4981-98D5-7AD2B4993D44}"/>
              </a:ext>
            </a:extLst>
          </p:cNvPr>
          <p:cNvSpPr/>
          <p:nvPr/>
        </p:nvSpPr>
        <p:spPr bwMode="auto">
          <a:xfrm>
            <a:off x="7076049" y="4715562"/>
            <a:ext cx="1997613" cy="562708"/>
          </a:xfrm>
          <a:prstGeom prst="wedgeRoundRectCallout">
            <a:avLst>
              <a:gd name="adj1" fmla="val -65955"/>
              <a:gd name="adj2" fmla="val 50000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Where we use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 small component</a:t>
            </a:r>
            <a:endParaRPr kumimoji="0" lang="en-I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EC298618-7917-426C-A5A5-08261459E06C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702425" y="136793"/>
            <a:ext cx="1054100" cy="2914650"/>
            <a:chOff x="1895" y="1540"/>
            <a:chExt cx="664" cy="1836"/>
          </a:xfrm>
        </p:grpSpPr>
        <p:sp>
          <p:nvSpPr>
            <p:cNvPr id="14" name="Oval 14">
              <a:extLst>
                <a:ext uri="{FF2B5EF4-FFF2-40B4-BE49-F238E27FC236}">
                  <a16:creationId xmlns:a16="http://schemas.microsoft.com/office/drawing/2014/main" id="{0239F244-0BEB-4AD9-B8A7-0EEBFB3BC9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309" y="2126"/>
              <a:ext cx="1836" cy="66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2D7E9D31-6194-48F4-B143-76B731F444FC}"/>
                </a:ext>
              </a:extLst>
            </p:cNvPr>
            <p:cNvGrpSpPr>
              <a:grpSpLocks/>
            </p:cNvGrpSpPr>
            <p:nvPr/>
          </p:nvGrpSpPr>
          <p:grpSpPr bwMode="auto">
            <a:xfrm rot="-2713422">
              <a:off x="2060" y="2516"/>
              <a:ext cx="268" cy="540"/>
              <a:chOff x="1928" y="2721"/>
              <a:chExt cx="268" cy="540"/>
            </a:xfrm>
          </p:grpSpPr>
          <p:sp>
            <p:nvSpPr>
              <p:cNvPr id="37" name="Oval 17">
                <a:extLst>
                  <a:ext uri="{FF2B5EF4-FFF2-40B4-BE49-F238E27FC236}">
                    <a16:creationId xmlns:a16="http://schemas.microsoft.com/office/drawing/2014/main" id="{9D5F9B93-29D1-474D-9383-E0A5867B47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6" y="2901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Oval 18">
                <a:extLst>
                  <a:ext uri="{FF2B5EF4-FFF2-40B4-BE49-F238E27FC236}">
                    <a16:creationId xmlns:a16="http://schemas.microsoft.com/office/drawing/2014/main" id="{2C293B62-1B49-469C-A9EC-72055CC311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8" y="2725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Oval 19">
                <a:extLst>
                  <a:ext uri="{FF2B5EF4-FFF2-40B4-BE49-F238E27FC236}">
                    <a16:creationId xmlns:a16="http://schemas.microsoft.com/office/drawing/2014/main" id="{91E54A36-1926-4FB3-ACC2-1CBB083666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0" y="2721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Oval 20">
                <a:extLst>
                  <a:ext uri="{FF2B5EF4-FFF2-40B4-BE49-F238E27FC236}">
                    <a16:creationId xmlns:a16="http://schemas.microsoft.com/office/drawing/2014/main" id="{E2822B3A-E60F-4632-829B-09BB988AD8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8" y="3077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1" name="Oval 21">
                <a:extLst>
                  <a:ext uri="{FF2B5EF4-FFF2-40B4-BE49-F238E27FC236}">
                    <a16:creationId xmlns:a16="http://schemas.microsoft.com/office/drawing/2014/main" id="{BFD31110-80FD-4EE9-A235-9FBC8B6825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2" y="3205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2" name="Line 22">
                <a:extLst>
                  <a:ext uri="{FF2B5EF4-FFF2-40B4-BE49-F238E27FC236}">
                    <a16:creationId xmlns:a16="http://schemas.microsoft.com/office/drawing/2014/main" id="{47228035-4FBB-4EBE-BF48-A784EC7B66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76" y="2748"/>
                <a:ext cx="100" cy="1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23">
                <a:extLst>
                  <a:ext uri="{FF2B5EF4-FFF2-40B4-BE49-F238E27FC236}">
                    <a16:creationId xmlns:a16="http://schemas.microsoft.com/office/drawing/2014/main" id="{A6B97F22-F978-44E7-B635-D99BC31067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0" y="2748"/>
                <a:ext cx="88" cy="1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24">
                <a:extLst>
                  <a:ext uri="{FF2B5EF4-FFF2-40B4-BE49-F238E27FC236}">
                    <a16:creationId xmlns:a16="http://schemas.microsoft.com/office/drawing/2014/main" id="{6835DB19-AF62-4BC0-83FA-D2319DF15B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52" y="2932"/>
                <a:ext cx="128" cy="1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25">
                <a:extLst>
                  <a:ext uri="{FF2B5EF4-FFF2-40B4-BE49-F238E27FC236}">
                    <a16:creationId xmlns:a16="http://schemas.microsoft.com/office/drawing/2014/main" id="{CCBA60AF-6AFF-46EB-AE1C-B29F900A3F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56" y="3108"/>
                <a:ext cx="148" cy="1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" name="Group 26">
              <a:extLst>
                <a:ext uri="{FF2B5EF4-FFF2-40B4-BE49-F238E27FC236}">
                  <a16:creationId xmlns:a16="http://schemas.microsoft.com/office/drawing/2014/main" id="{A3141D68-D481-4361-9FC4-5A5CD45360F4}"/>
                </a:ext>
              </a:extLst>
            </p:cNvPr>
            <p:cNvGrpSpPr>
              <a:grpSpLocks/>
            </p:cNvGrpSpPr>
            <p:nvPr/>
          </p:nvGrpSpPr>
          <p:grpSpPr bwMode="auto">
            <a:xfrm rot="-9985036">
              <a:off x="2033" y="1686"/>
              <a:ext cx="228" cy="387"/>
              <a:chOff x="1606" y="3362"/>
              <a:chExt cx="228" cy="387"/>
            </a:xfrm>
          </p:grpSpPr>
          <p:sp>
            <p:nvSpPr>
              <p:cNvPr id="32" name="Oval 27">
                <a:extLst>
                  <a:ext uri="{FF2B5EF4-FFF2-40B4-BE49-F238E27FC236}">
                    <a16:creationId xmlns:a16="http://schemas.microsoft.com/office/drawing/2014/main" id="{38FCB5BD-28DB-4E8A-AA89-6AF2416BAF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8" y="3362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Oval 28">
                <a:extLst>
                  <a:ext uri="{FF2B5EF4-FFF2-40B4-BE49-F238E27FC236}">
                    <a16:creationId xmlns:a16="http://schemas.microsoft.com/office/drawing/2014/main" id="{95E42B93-6423-4BFD-A0FB-401FF2248F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8" y="3537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Oval 29">
                <a:extLst>
                  <a:ext uri="{FF2B5EF4-FFF2-40B4-BE49-F238E27FC236}">
                    <a16:creationId xmlns:a16="http://schemas.microsoft.com/office/drawing/2014/main" id="{E5C6134B-9FE0-43B4-B716-43726A6497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6" y="3693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Line 30">
                <a:extLst>
                  <a:ext uri="{FF2B5EF4-FFF2-40B4-BE49-F238E27FC236}">
                    <a16:creationId xmlns:a16="http://schemas.microsoft.com/office/drawing/2014/main" id="{FA8BE5DA-CBB2-465A-A65A-8E3C1DF7F6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24" y="3388"/>
                <a:ext cx="80" cy="1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Line 31">
                <a:extLst>
                  <a:ext uri="{FF2B5EF4-FFF2-40B4-BE49-F238E27FC236}">
                    <a16:creationId xmlns:a16="http://schemas.microsoft.com/office/drawing/2014/main" id="{1C77AB6D-C972-4297-B878-5C59DB0F9C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28" y="3572"/>
                <a:ext cx="96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32">
              <a:extLst>
                <a:ext uri="{FF2B5EF4-FFF2-40B4-BE49-F238E27FC236}">
                  <a16:creationId xmlns:a16="http://schemas.microsoft.com/office/drawing/2014/main" id="{44F70272-E218-478B-A98D-9E31D809DC18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2033" y="2982"/>
              <a:ext cx="180" cy="195"/>
              <a:chOff x="1214" y="3234"/>
              <a:chExt cx="180" cy="195"/>
            </a:xfrm>
          </p:grpSpPr>
          <p:sp>
            <p:nvSpPr>
              <p:cNvPr id="29" name="Oval 33">
                <a:extLst>
                  <a:ext uri="{FF2B5EF4-FFF2-40B4-BE49-F238E27FC236}">
                    <a16:creationId xmlns:a16="http://schemas.microsoft.com/office/drawing/2014/main" id="{E3FFB7F2-55C8-44E7-A2FB-A70ACBB2F4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8" y="3234"/>
                <a:ext cx="56" cy="55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Oval 34">
                <a:extLst>
                  <a:ext uri="{FF2B5EF4-FFF2-40B4-BE49-F238E27FC236}">
                    <a16:creationId xmlns:a16="http://schemas.microsoft.com/office/drawing/2014/main" id="{F01161B5-BFF9-4AE1-8043-1DF2C68F43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4" y="3373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Line 35">
                <a:extLst>
                  <a:ext uri="{FF2B5EF4-FFF2-40B4-BE49-F238E27FC236}">
                    <a16:creationId xmlns:a16="http://schemas.microsoft.com/office/drawing/2014/main" id="{8F43C46A-AD83-4F80-9C3C-85EACBCDB5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40" y="3268"/>
                <a:ext cx="116" cy="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" name="Group 36">
              <a:extLst>
                <a:ext uri="{FF2B5EF4-FFF2-40B4-BE49-F238E27FC236}">
                  <a16:creationId xmlns:a16="http://schemas.microsoft.com/office/drawing/2014/main" id="{7656ED9E-B638-44C9-A499-D5A618F84EC7}"/>
                </a:ext>
              </a:extLst>
            </p:cNvPr>
            <p:cNvGrpSpPr>
              <a:grpSpLocks/>
            </p:cNvGrpSpPr>
            <p:nvPr/>
          </p:nvGrpSpPr>
          <p:grpSpPr bwMode="auto">
            <a:xfrm rot="-6247529">
              <a:off x="1960" y="2135"/>
              <a:ext cx="440" cy="309"/>
              <a:chOff x="1606" y="3226"/>
              <a:chExt cx="440" cy="309"/>
            </a:xfrm>
          </p:grpSpPr>
          <p:sp>
            <p:nvSpPr>
              <p:cNvPr id="21" name="Oval 37">
                <a:extLst>
                  <a:ext uri="{FF2B5EF4-FFF2-40B4-BE49-F238E27FC236}">
                    <a16:creationId xmlns:a16="http://schemas.microsoft.com/office/drawing/2014/main" id="{A283DD44-117B-41DB-BC79-427C7A0C6F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0" y="3352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Oval 38">
                <a:extLst>
                  <a:ext uri="{FF2B5EF4-FFF2-40B4-BE49-F238E27FC236}">
                    <a16:creationId xmlns:a16="http://schemas.microsoft.com/office/drawing/2014/main" id="{794781AF-5014-49FA-9E0F-F1CCFDAA2D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2" y="3479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Oval 39">
                <a:extLst>
                  <a:ext uri="{FF2B5EF4-FFF2-40B4-BE49-F238E27FC236}">
                    <a16:creationId xmlns:a16="http://schemas.microsoft.com/office/drawing/2014/main" id="{028927BF-63D4-4634-80D9-601983357B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6" y="3346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Oval 40">
                <a:extLst>
                  <a:ext uri="{FF2B5EF4-FFF2-40B4-BE49-F238E27FC236}">
                    <a16:creationId xmlns:a16="http://schemas.microsoft.com/office/drawing/2014/main" id="{4DD84120-A78E-4C3A-8313-9EAB11547D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4" y="3226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5" name="Line 41">
                <a:extLst>
                  <a:ext uri="{FF2B5EF4-FFF2-40B4-BE49-F238E27FC236}">
                    <a16:creationId xmlns:a16="http://schemas.microsoft.com/office/drawing/2014/main" id="{D4AEF807-2C69-4C39-A0B7-D5FAB48BC0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40" y="3256"/>
                <a:ext cx="176" cy="1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Line 42">
                <a:extLst>
                  <a:ext uri="{FF2B5EF4-FFF2-40B4-BE49-F238E27FC236}">
                    <a16:creationId xmlns:a16="http://schemas.microsoft.com/office/drawing/2014/main" id="{09E23C65-3728-432C-832D-EFAC25CE60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0" y="3244"/>
                <a:ext cx="192" cy="1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43">
                <a:extLst>
                  <a:ext uri="{FF2B5EF4-FFF2-40B4-BE49-F238E27FC236}">
                    <a16:creationId xmlns:a16="http://schemas.microsoft.com/office/drawing/2014/main" id="{01D7C789-D2D2-4473-BA13-3A22358DFB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3376"/>
                <a:ext cx="192" cy="1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44">
                <a:extLst>
                  <a:ext uri="{FF2B5EF4-FFF2-40B4-BE49-F238E27FC236}">
                    <a16:creationId xmlns:a16="http://schemas.microsoft.com/office/drawing/2014/main" id="{86EBE01F-12FF-42CD-B3EA-6503993161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36" y="3368"/>
                <a:ext cx="180" cy="1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" name="Text Box 45">
              <a:extLst>
                <a:ext uri="{FF2B5EF4-FFF2-40B4-BE49-F238E27FC236}">
                  <a16:creationId xmlns:a16="http://schemas.microsoft.com/office/drawing/2014/main" id="{46A11B2D-7676-461F-B7A2-B00643D520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2339"/>
              <a:ext cx="328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5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...</a:t>
              </a:r>
              <a:endParaRPr lang="en-US" altLang="en-US" sz="2500" i="1" baseline="-15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6" name="Line 47">
            <a:extLst>
              <a:ext uri="{FF2B5EF4-FFF2-40B4-BE49-F238E27FC236}">
                <a16:creationId xmlns:a16="http://schemas.microsoft.com/office/drawing/2014/main" id="{EDA9DC43-8FB8-4BA8-BB82-03A5C7BB38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89796" y="1481819"/>
            <a:ext cx="138185" cy="19374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7">
            <a:extLst>
              <a:ext uri="{FF2B5EF4-FFF2-40B4-BE49-F238E27FC236}">
                <a16:creationId xmlns:a16="http://schemas.microsoft.com/office/drawing/2014/main" id="{ABB8FDD2-CA20-4C55-8FF2-7D1EDCD0887C}"/>
              </a:ext>
            </a:extLst>
          </p:cNvPr>
          <p:cNvSpPr>
            <a:spLocks noChangeShapeType="1"/>
          </p:cNvSpPr>
          <p:nvPr/>
        </p:nvSpPr>
        <p:spPr bwMode="auto">
          <a:xfrm>
            <a:off x="7419964" y="1323734"/>
            <a:ext cx="131113" cy="36245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7">
            <a:extLst>
              <a:ext uri="{FF2B5EF4-FFF2-40B4-BE49-F238E27FC236}">
                <a16:creationId xmlns:a16="http://schemas.microsoft.com/office/drawing/2014/main" id="{BE48531C-1789-4DE9-A0ED-A18E8F3B443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418388" y="1396665"/>
            <a:ext cx="112815" cy="29089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6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Recap and Today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Recap</a:t>
            </a:r>
          </a:p>
          <a:p>
            <a:r>
              <a:rPr lang="en-US" altLang="en-US" dirty="0" err="1"/>
              <a:t>Cuckooh</a:t>
            </a:r>
            <a:r>
              <a:rPr lang="en-US" altLang="en-US" dirty="0"/>
              <a:t> Hashing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Today</a:t>
            </a:r>
          </a:p>
          <a:p>
            <a:r>
              <a:rPr lang="en-US" altLang="en-US" dirty="0"/>
              <a:t>Cuckoo Hashing</a:t>
            </a:r>
          </a:p>
          <a:p>
            <a:r>
              <a:rPr lang="en-US" altLang="en-US" dirty="0"/>
              <a:t>Bloom Filters</a:t>
            </a:r>
          </a:p>
          <a:p>
            <a:r>
              <a:rPr lang="en-US" altLang="en-US" dirty="0"/>
              <a:t>Random Graphs</a:t>
            </a:r>
          </a:p>
          <a:p>
            <a:r>
              <a:rPr lang="en-US" altLang="en-US" dirty="0"/>
              <a:t>Limited Randomness and the Braverman’s Result concerning AC0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87736-B9F9-4B62-BB2A-1B374F4AC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Analysis: long walk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7B6EB-AE2D-4D8A-8ACF-CCC59A8A6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8321040" cy="4525963"/>
          </a:xfrm>
        </p:spPr>
        <p:txBody>
          <a:bodyPr/>
          <a:lstStyle/>
          <a:p>
            <a:r>
              <a:rPr lang="en-US" dirty="0"/>
              <a:t>What is the probability when inserting x that we need a chain of length k?</a:t>
            </a:r>
            <a:endParaRPr lang="he-IL" dirty="0"/>
          </a:p>
          <a:p>
            <a:endParaRPr lang="he-IL" dirty="0"/>
          </a:p>
          <a:p>
            <a:endParaRPr lang="en-IL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0DC014E-B649-4D68-9C09-C4F6D92F06ED}"/>
              </a:ext>
            </a:extLst>
          </p:cNvPr>
          <p:cNvCxnSpPr>
            <a:cxnSpLocks/>
          </p:cNvCxnSpPr>
          <p:nvPr/>
        </p:nvCxnSpPr>
        <p:spPr bwMode="auto">
          <a:xfrm>
            <a:off x="1237957" y="2806505"/>
            <a:ext cx="1399735" cy="0"/>
          </a:xfrm>
          <a:prstGeom prst="line">
            <a:avLst/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Line 118">
            <a:extLst>
              <a:ext uri="{FF2B5EF4-FFF2-40B4-BE49-F238E27FC236}">
                <a16:creationId xmlns:a16="http://schemas.microsoft.com/office/drawing/2014/main" id="{CE7DB9F7-23BD-4DC6-9D07-F63BB98662B8}"/>
              </a:ext>
            </a:extLst>
          </p:cNvPr>
          <p:cNvSpPr>
            <a:spLocks noChangeShapeType="1"/>
          </p:cNvSpPr>
          <p:nvPr/>
        </p:nvSpPr>
        <p:spPr bwMode="auto">
          <a:xfrm>
            <a:off x="1319702" y="2751895"/>
            <a:ext cx="1704852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4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87736-B9F9-4B62-BB2A-1B374F4AC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Analysis: long walk when inserting x</a:t>
            </a:r>
            <a:endParaRPr lang="en-IL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47B6EB-AE2D-4D8A-8ACF-CCC59A8A63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2"/>
                <a:ext cx="832104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Probability when inserting x that we need a chain of length k?</a:t>
                </a:r>
                <a:endParaRPr lang="he-IL" dirty="0"/>
              </a:p>
              <a:p>
                <a:endParaRPr lang="he-IL" dirty="0"/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be </a:t>
                </a:r>
                <a:r>
                  <a:rPr lang="en-US" b="1" dirty="0"/>
                  <a:t>random functions</a:t>
                </a:r>
                <a:r>
                  <a:rPr lang="en-US" dirty="0"/>
                  <a:t>. Let S be a set and x in inserted.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he-IL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Event B: ={insert(</a:t>
                </a:r>
                <a:r>
                  <a:rPr lang="en-US" i="1" dirty="0"/>
                  <a:t>x</a:t>
                </a:r>
                <a:r>
                  <a:rPr lang="en-US" dirty="0"/>
                  <a:t>) traverses a simple path of length </a:t>
                </a:r>
                <a:r>
                  <a:rPr lang="en-US" i="1" dirty="0"/>
                  <a:t>k</a:t>
                </a:r>
                <a:r>
                  <a:rPr lang="en-US" dirty="0"/>
                  <a:t>}</a:t>
                </a:r>
              </a:p>
              <a:p>
                <a:r>
                  <a:rPr lang="en-US" dirty="0"/>
                  <a:t>If B happens:  will save of Ω(k) bits in the description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The value </a:t>
                </a:r>
                <a:r>
                  <a:rPr lang="en-US" i="1" dirty="0"/>
                  <a:t>k:</a:t>
                </a:r>
                <a:r>
                  <a:rPr lang="en-US" dirty="0"/>
                  <a:t> O(lg </a:t>
                </a:r>
                <a:r>
                  <a:rPr lang="en-US" i="1" dirty="0"/>
                  <a:t>k</a:t>
                </a:r>
                <a:r>
                  <a:rPr lang="en-US" dirty="0"/>
                  <a:t>) bits – prefix free</a:t>
                </a:r>
              </a:p>
              <a:p>
                <a:pPr lvl="1"/>
                <a:r>
                  <a:rPr lang="en-US" dirty="0"/>
                  <a:t>The edges, elements of  S, of the path, in order: (k-1)lg </a:t>
                </a:r>
                <a:r>
                  <a:rPr lang="en-US" i="1" dirty="0"/>
                  <a:t>n</a:t>
                </a:r>
                <a:r>
                  <a:rPr lang="en-US" dirty="0"/>
                  <a:t> bits.</a:t>
                </a:r>
              </a:p>
              <a:p>
                <a:pPr lvl="1"/>
                <a:r>
                  <a:rPr lang="en-US" dirty="0"/>
                  <a:t>The vertices of the path, in order: (k+1)lg </a:t>
                </a:r>
                <a:r>
                  <a:rPr lang="en-US" i="1" dirty="0"/>
                  <a:t>r</a:t>
                </a:r>
                <a:r>
                  <a:rPr lang="en-US" dirty="0"/>
                  <a:t> bits.</a:t>
                </a:r>
              </a:p>
              <a:p>
                <a:pPr lvl="1"/>
                <a:r>
                  <a:rPr lang="en-US" dirty="0"/>
                  <a:t>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for keys not on the path, in order: 2(n-k)·lg </a:t>
                </a:r>
                <a:r>
                  <a:rPr lang="en-US" i="1" dirty="0"/>
                  <a:t>r</a:t>
                </a:r>
                <a:r>
                  <a:rPr lang="en-US" dirty="0"/>
                  <a:t> bits.</a:t>
                </a: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47B6EB-AE2D-4D8A-8ACF-CCC59A8A63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2"/>
                <a:ext cx="8321040" cy="4525963"/>
              </a:xfrm>
              <a:blipFill>
                <a:blip r:embed="rId2"/>
                <a:stretch>
                  <a:fillRect l="-1172" t="-1078" r="-879" b="-876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0158D693-1751-4143-99F5-DB580810B4C7}"/>
              </a:ext>
            </a:extLst>
          </p:cNvPr>
          <p:cNvSpPr/>
          <p:nvPr/>
        </p:nvSpPr>
        <p:spPr bwMode="auto">
          <a:xfrm>
            <a:off x="2581422" y="2110154"/>
            <a:ext cx="2264898" cy="281354"/>
          </a:xfrm>
          <a:prstGeom prst="wedgeRoundRectCallout">
            <a:avLst>
              <a:gd name="adj1" fmla="val -39467"/>
              <a:gd name="adj2" fmla="val 135000"/>
              <a:gd name="adj3" fmla="val 16667"/>
            </a:avLst>
          </a:prstGeom>
          <a:noFill/>
          <a:ln w="2857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2n log r bits on S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EC08427-5135-4F09-A9EE-4F8F3CABADAB}"/>
                  </a:ext>
                </a:extLst>
              </p:cNvPr>
              <p:cNvSpPr txBox="1"/>
              <p:nvPr/>
            </p:nvSpPr>
            <p:spPr>
              <a:xfrm>
                <a:off x="5655213" y="4160994"/>
                <a:ext cx="3330526" cy="6771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Saving of k bits h</a:t>
                </a:r>
                <a:r>
                  <a:rPr lang="en-US" dirty="0"/>
                  <a:t>appens with probability ≈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EC08427-5135-4F09-A9EE-4F8F3CABA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213" y="4160994"/>
                <a:ext cx="3330526" cy="677108"/>
              </a:xfrm>
              <a:prstGeom prst="rect">
                <a:avLst/>
              </a:prstGeom>
              <a:blipFill>
                <a:blip r:embed="rId3"/>
                <a:stretch>
                  <a:fillRect l="-2015" t="-4505" b="-1441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058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3D485-219D-46CD-8603-1BF213D2B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2"/>
            <a:ext cx="8229600" cy="1143000"/>
          </a:xfrm>
        </p:spPr>
        <p:txBody>
          <a:bodyPr/>
          <a:lstStyle/>
          <a:p>
            <a:r>
              <a:rPr lang="en-US" dirty="0" err="1"/>
              <a:t>WebDiarios</a:t>
            </a:r>
            <a:r>
              <a:rPr lang="en-US" dirty="0"/>
              <a:t> de </a:t>
            </a:r>
            <a:r>
              <a:rPr lang="en-US" dirty="0" err="1"/>
              <a:t>Motocicleta</a:t>
            </a:r>
            <a:r>
              <a:rPr lang="en-US" dirty="0"/>
              <a:t> </a:t>
            </a:r>
            <a:br>
              <a:rPr lang="en-US" dirty="0"/>
            </a:br>
            <a:r>
              <a:rPr lang="en" b="1" dirty="0"/>
              <a:t>Mihai Pătrașcu (1982-2012)</a:t>
            </a:r>
            <a:br>
              <a:rPr lang="en" b="1" dirty="0"/>
            </a:b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C96A9-EBB2-4B8E-8744-3A335B784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 nice idea that looks like another application of "Moser's Method," but there's something I don't quite get.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In your encoding proof, H is entropy of the </a:t>
            </a:r>
            <a:r>
              <a:rPr lang="en-US" dirty="0" err="1"/>
              <a:t>bitstring</a:t>
            </a:r>
            <a:r>
              <a:rPr lang="en-US" dirty="0"/>
              <a:t> h(x_1),g(x_1),...,h(</a:t>
            </a:r>
            <a:r>
              <a:rPr lang="en-US" dirty="0" err="1"/>
              <a:t>x_n</a:t>
            </a:r>
            <a:r>
              <a:rPr lang="en-US" dirty="0"/>
              <a:t>),g(</a:t>
            </a:r>
            <a:r>
              <a:rPr lang="en-US" dirty="0" err="1"/>
              <a:t>x_n</a:t>
            </a:r>
            <a:r>
              <a:rPr lang="en-US" dirty="0"/>
              <a:t>).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Can you recover this </a:t>
            </a:r>
            <a:r>
              <a:rPr lang="en-US" dirty="0" err="1"/>
              <a:t>bitstring</a:t>
            </a:r>
            <a:r>
              <a:rPr lang="en-US" dirty="0"/>
              <a:t> from the encoding? As far as I can see, you can discover which edges are in the Cuckoo graph, but not which keys generated those edges. Or did I miss something? 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868063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BBB48-5A82-40FE-88B6-4908814FB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9108C-C29D-4516-AB95-5917E96AB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haven't looked at Moser's paper, but, given the blog-hype it received, I sincerely hope he does something smarter than just expressing probabilities in encoding terminology. This is a trivial idea that I presume many people had.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As for the encoding, an edge is identical to a key. In other words, I may assume that the keys are {1,...,n}. You notice how I always say that I am encoding an edge with lg n bits.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put it in your terminology, there are n edges h(</a:t>
            </a:r>
            <a:r>
              <a:rPr lang="en-US" dirty="0" err="1"/>
              <a:t>x_i</a:t>
            </a:r>
            <a:r>
              <a:rPr lang="en-US" dirty="0"/>
              <a:t>)--g(</a:t>
            </a:r>
            <a:r>
              <a:rPr lang="en-US" dirty="0" err="1"/>
              <a:t>x_i</a:t>
            </a:r>
            <a:r>
              <a:rPr lang="en-US" dirty="0"/>
              <a:t>). I can encode which edge is involved in some subgraph using lg n bits. So I do indeed recover the h and g values for all edges. 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4689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967538" y="6462713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2FEE7E61-E89E-4584-8782-DFBE394DA108}" type="slidenum">
              <a:rPr lang="he-IL" altLang="en-US" smtClean="0"/>
              <a:pPr>
                <a:spcBef>
                  <a:spcPct val="0"/>
                </a:spcBef>
                <a:buFontTx/>
                <a:buNone/>
                <a:defRPr/>
              </a:pPr>
              <a:t>24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9225"/>
            <a:ext cx="9144000" cy="588963"/>
          </a:xfrm>
        </p:spPr>
        <p:txBody>
          <a:bodyPr/>
          <a:lstStyle/>
          <a:p>
            <a:pPr rtl="0" eaLnBrk="1" hangingPunct="1"/>
            <a:r>
              <a:rPr lang="en-US" altLang="en-US"/>
              <a:t>Towards Limited Independence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985838"/>
            <a:ext cx="8585200" cy="5607050"/>
          </a:xfrm>
        </p:spPr>
        <p:txBody>
          <a:bodyPr/>
          <a:lstStyle/>
          <a:p>
            <a:pPr eaLnBrk="1" hangingPunct="1"/>
            <a:r>
              <a:rPr lang="en-US" altLang="en-US" sz="3000"/>
              <a:t>So far: </a:t>
            </a:r>
            <a:r>
              <a:rPr lang="en-US" altLang="en-US" sz="3000" b="1"/>
              <a:t>truly</a:t>
            </a:r>
            <a:r>
              <a:rPr lang="en-US" altLang="en-US" sz="3000"/>
              <a:t> random functions</a:t>
            </a:r>
          </a:p>
          <a:p>
            <a:pPr eaLnBrk="1" hangingPunct="1"/>
            <a:r>
              <a:rPr lang="en-US" altLang="en-US" sz="3000"/>
              <a:t>Really want: </a:t>
            </a:r>
          </a:p>
          <a:p>
            <a:pPr lvl="1" eaLnBrk="1" hangingPunct="1"/>
            <a:r>
              <a:rPr lang="en-US" altLang="en-US" sz="2600" b="1"/>
              <a:t>Succinct</a:t>
            </a:r>
            <a:r>
              <a:rPr lang="en-US" altLang="en-US" sz="2600"/>
              <a:t> representation: </a:t>
            </a:r>
            <a:r>
              <a:rPr lang="en-US" altLang="en-US" sz="2400" i="1">
                <a:solidFill>
                  <a:srgbClr val="008000"/>
                </a:solidFill>
              </a:rPr>
              <a:t>o</a:t>
            </a:r>
            <a:r>
              <a:rPr lang="en-US" altLang="en-US" sz="2600" i="1">
                <a:solidFill>
                  <a:srgbClr val="008000"/>
                </a:solidFill>
              </a:rPr>
              <a:t>(n)</a:t>
            </a:r>
          </a:p>
          <a:p>
            <a:pPr lvl="1" eaLnBrk="1" hangingPunct="1"/>
            <a:r>
              <a:rPr lang="en-US" altLang="en-US" sz="2600" b="1"/>
              <a:t>Fast</a:t>
            </a:r>
            <a:r>
              <a:rPr lang="en-US" altLang="en-US" sz="2600"/>
              <a:t> evaluation: </a:t>
            </a:r>
            <a:r>
              <a:rPr lang="en-US" altLang="en-US" sz="2600" i="1">
                <a:solidFill>
                  <a:srgbClr val="008000"/>
                </a:solidFill>
              </a:rPr>
              <a:t>O(1)</a:t>
            </a:r>
          </a:p>
          <a:p>
            <a:pPr lvl="1" eaLnBrk="1" hangingPunct="1"/>
            <a:r>
              <a:rPr lang="en-US" altLang="en-US" sz="2600"/>
              <a:t>Close-to-random behavior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z="3000"/>
              <a:t>Approach: use </a:t>
            </a:r>
            <a:r>
              <a:rPr lang="en-US" altLang="en-US" sz="3000" i="1">
                <a:solidFill>
                  <a:srgbClr val="008000"/>
                </a:solidFill>
              </a:rPr>
              <a:t>k-wise</a:t>
            </a:r>
            <a:r>
              <a:rPr lang="en-US" altLang="en-US" sz="3000"/>
              <a:t> independence for smallest </a:t>
            </a:r>
            <a:r>
              <a:rPr lang="en-US" altLang="en-US" sz="3000" i="1">
                <a:solidFill>
                  <a:srgbClr val="008000"/>
                </a:solidFill>
              </a:rPr>
              <a:t>k</a:t>
            </a:r>
            <a:r>
              <a:rPr lang="en-US" altLang="en-US" sz="3000"/>
              <a:t> possible </a:t>
            </a:r>
          </a:p>
          <a:p>
            <a:pPr lvl="1" eaLnBrk="1" hangingPunct="1"/>
            <a:r>
              <a:rPr lang="en-US" altLang="en-US" sz="2600"/>
              <a:t>Good news: many such efficient constructions </a:t>
            </a:r>
            <a:br>
              <a:rPr lang="en-US" altLang="en-US" sz="2600"/>
            </a:br>
            <a:r>
              <a:rPr lang="en-US" altLang="en-US" sz="2600">
                <a:solidFill>
                  <a:srgbClr val="008080"/>
                </a:solidFill>
              </a:rPr>
              <a:t>[Sie89, ÖP03, DW03,...]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z="3000"/>
              <a:t>But: does </a:t>
            </a:r>
            <a:r>
              <a:rPr lang="en-US" altLang="en-US" sz="3000" i="1">
                <a:solidFill>
                  <a:srgbClr val="008000"/>
                </a:solidFill>
              </a:rPr>
              <a:t>k-wise</a:t>
            </a:r>
            <a:r>
              <a:rPr lang="en-US" altLang="en-US" sz="3000"/>
              <a:t> independence suffice for </a:t>
            </a:r>
            <a:r>
              <a:rPr lang="en-US" altLang="en-US" sz="3000" i="1">
                <a:solidFill>
                  <a:srgbClr val="008000"/>
                </a:solidFill>
              </a:rPr>
              <a:t>k &lt; n</a:t>
            </a:r>
            <a:r>
              <a:rPr lang="en-US" altLang="en-US" sz="3000"/>
              <a:t>?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 sz="2600"/>
              <a:t>I.e., does analysis still hold?</a:t>
            </a:r>
          </a:p>
        </p:txBody>
      </p:sp>
      <p:sp>
        <p:nvSpPr>
          <p:cNvPr id="140295" name="AutoShape 7"/>
          <p:cNvSpPr>
            <a:spLocks noChangeArrowheads="1"/>
          </p:cNvSpPr>
          <p:nvPr/>
        </p:nvSpPr>
        <p:spPr bwMode="auto">
          <a:xfrm>
            <a:off x="2963863" y="5373688"/>
            <a:ext cx="1828800" cy="762000"/>
          </a:xfrm>
          <a:prstGeom prst="verticalScroll">
            <a:avLst>
              <a:gd name="adj" fmla="val 12500"/>
            </a:avLst>
          </a:prstGeom>
          <a:solidFill>
            <a:srgbClr val="FFFF00">
              <a:alpha val="39999"/>
            </a:srgb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Dietzfelbinger,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Woelfel</a:t>
            </a:r>
          </a:p>
        </p:txBody>
      </p:sp>
      <p:sp>
        <p:nvSpPr>
          <p:cNvPr id="140296" name="AutoShape 8"/>
          <p:cNvSpPr>
            <a:spLocks noChangeArrowheads="1"/>
          </p:cNvSpPr>
          <p:nvPr/>
        </p:nvSpPr>
        <p:spPr bwMode="auto">
          <a:xfrm>
            <a:off x="1039813" y="5373688"/>
            <a:ext cx="977900" cy="469900"/>
          </a:xfrm>
          <a:prstGeom prst="verticalScroll">
            <a:avLst>
              <a:gd name="adj" fmla="val 12500"/>
            </a:avLst>
          </a:prstGeom>
          <a:solidFill>
            <a:srgbClr val="FFFF00">
              <a:alpha val="39999"/>
            </a:srgb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Siegel</a:t>
            </a:r>
            <a:endParaRPr lang="en-US" altLang="en-US" sz="1800"/>
          </a:p>
        </p:txBody>
      </p:sp>
      <p:sp>
        <p:nvSpPr>
          <p:cNvPr id="140297" name="AutoShape 9"/>
          <p:cNvSpPr>
            <a:spLocks noChangeArrowheads="1"/>
          </p:cNvSpPr>
          <p:nvPr/>
        </p:nvSpPr>
        <p:spPr bwMode="auto">
          <a:xfrm>
            <a:off x="2020888" y="5373688"/>
            <a:ext cx="939800" cy="774700"/>
          </a:xfrm>
          <a:prstGeom prst="verticalScroll">
            <a:avLst>
              <a:gd name="adj" fmla="val 12500"/>
            </a:avLst>
          </a:prstGeom>
          <a:solidFill>
            <a:srgbClr val="FFFF00">
              <a:alpha val="39999"/>
            </a:srgb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Östlin,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Pagh</a:t>
            </a:r>
          </a:p>
        </p:txBody>
      </p:sp>
      <p:sp>
        <p:nvSpPr>
          <p:cNvPr id="54280" name="Rectangle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062288" y="3584575"/>
            <a:ext cx="342582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4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4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4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5" grpId="0" animBg="1"/>
      <p:bldP spid="140295" grpId="1" animBg="1"/>
      <p:bldP spid="140296" grpId="0" animBg="1"/>
      <p:bldP spid="140296" grpId="1" animBg="1"/>
      <p:bldP spid="140297" grpId="0" animBg="1"/>
      <p:bldP spid="140297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967538" y="6462713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2FEE7E61-E89E-4584-8782-DFBE394DA108}" type="slidenum">
              <a:rPr lang="he-IL" altLang="en-US" smtClean="0"/>
              <a:pPr>
                <a:spcBef>
                  <a:spcPct val="0"/>
                </a:spcBef>
                <a:buFontTx/>
                <a:buNone/>
                <a:defRPr/>
              </a:pPr>
              <a:t>25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3363"/>
            <a:ext cx="9144000" cy="762000"/>
          </a:xfrm>
        </p:spPr>
        <p:txBody>
          <a:bodyPr/>
          <a:lstStyle/>
          <a:p>
            <a:pPr rtl="0" eaLnBrk="1" hangingPunct="1"/>
            <a:r>
              <a:rPr lang="en-US" altLang="en-US"/>
              <a:t>k-wise Independent Hash Functions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257300"/>
            <a:ext cx="8585200" cy="1179513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Family </a:t>
            </a:r>
            <a:r>
              <a:rPr lang="en-US" altLang="en-US" sz="3000" dirty="0">
                <a:solidFill>
                  <a:srgbClr val="008000"/>
                </a:solidFill>
                <a:latin typeface="cmsy10" pitchFamily="34" charset="0"/>
              </a:rPr>
              <a:t>H</a:t>
            </a:r>
            <a:r>
              <a:rPr lang="en-US" altLang="en-US" sz="3000" dirty="0"/>
              <a:t> of hash functions </a:t>
            </a:r>
            <a:r>
              <a:rPr lang="en-US" altLang="en-US" sz="3000" i="1" dirty="0">
                <a:solidFill>
                  <a:srgbClr val="008000"/>
                </a:solidFill>
              </a:rPr>
              <a:t>{h</a:t>
            </a:r>
            <a:r>
              <a:rPr lang="en-US" altLang="en-US" sz="3000" i="1" baseline="-15000" dirty="0">
                <a:solidFill>
                  <a:srgbClr val="008000"/>
                </a:solidFill>
              </a:rPr>
              <a:t>i</a:t>
            </a:r>
            <a:r>
              <a:rPr lang="en-US" altLang="en-US" sz="3000" i="1" dirty="0">
                <a:solidFill>
                  <a:srgbClr val="008000"/>
                </a:solidFill>
              </a:rPr>
              <a:t>}</a:t>
            </a:r>
            <a:r>
              <a:rPr lang="en-US" altLang="en-US" sz="2700" i="1" baseline="-10000" dirty="0">
                <a:solidFill>
                  <a:srgbClr val="008000"/>
                </a:solidFill>
              </a:rPr>
              <a:t>h</a:t>
            </a:r>
            <a:r>
              <a:rPr lang="en-US" altLang="en-US" sz="2700" i="1" baseline="-25000" dirty="0">
                <a:solidFill>
                  <a:srgbClr val="008000"/>
                </a:solidFill>
              </a:rPr>
              <a:t>i</a:t>
            </a:r>
            <a:r>
              <a:rPr lang="en-US" altLang="en-US" sz="2700" i="1" baseline="-10000" dirty="0">
                <a:solidFill>
                  <a:srgbClr val="008000"/>
                </a:solidFill>
              </a:rPr>
              <a:t> </a:t>
            </a:r>
            <a:r>
              <a:rPr lang="en-US" altLang="en-US" sz="2500" baseline="-10000" dirty="0">
                <a:solidFill>
                  <a:srgbClr val="008000"/>
                </a:solidFill>
                <a:latin typeface="SimSun" panose="02010600030101010101" pitchFamily="2" charset="-122"/>
                <a:ea typeface="SimSun" panose="02010600030101010101" pitchFamily="2" charset="-122"/>
                <a:sym typeface="Wingdings 3" panose="05040102010807070707" pitchFamily="18" charset="2"/>
              </a:rPr>
              <a:t>∈</a:t>
            </a:r>
            <a:r>
              <a:rPr lang="en-US" altLang="en-US" sz="2700" baseline="-10000" dirty="0">
                <a:solidFill>
                  <a:srgbClr val="008000"/>
                </a:solidFill>
                <a:latin typeface="cmsy10" pitchFamily="34" charset="0"/>
              </a:rPr>
              <a:t>H</a:t>
            </a:r>
            <a:endParaRPr lang="en-US" altLang="en-US" sz="2700" i="1" baseline="-10000" dirty="0">
              <a:solidFill>
                <a:srgbClr val="008000"/>
              </a:solidFill>
            </a:endParaRPr>
          </a:p>
          <a:p>
            <a:pPr eaLnBrk="1" hangingPunct="1">
              <a:buClr>
                <a:schemeClr val="tx1"/>
              </a:buClr>
            </a:pPr>
            <a:r>
              <a:rPr lang="en-US" altLang="en-US" sz="3000" i="1" dirty="0">
                <a:solidFill>
                  <a:srgbClr val="008000"/>
                </a:solidFill>
                <a:sym typeface="Math C" pitchFamily="2" charset="2"/>
              </a:rPr>
              <a:t></a:t>
            </a:r>
            <a:r>
              <a:rPr lang="en-US" altLang="en-US" sz="1500" i="1" dirty="0">
                <a:solidFill>
                  <a:srgbClr val="008000"/>
                </a:solidFill>
                <a:sym typeface="Math C" pitchFamily="2" charset="2"/>
              </a:rPr>
              <a:t> </a:t>
            </a:r>
            <a:r>
              <a:rPr lang="en-US" altLang="en-US" sz="3000" i="1" dirty="0" err="1">
                <a:solidFill>
                  <a:srgbClr val="008000"/>
                </a:solidFill>
              </a:rPr>
              <a:t>i</a:t>
            </a:r>
            <a:r>
              <a:rPr lang="en-US" altLang="en-US" sz="3000" i="1" dirty="0">
                <a:solidFill>
                  <a:srgbClr val="008000"/>
                </a:solidFill>
              </a:rPr>
              <a:t>   h</a:t>
            </a:r>
            <a:r>
              <a:rPr lang="en-US" altLang="en-US" sz="3000" i="1" baseline="-15000" dirty="0">
                <a:solidFill>
                  <a:srgbClr val="008000"/>
                </a:solidFill>
              </a:rPr>
              <a:t>i  </a:t>
            </a:r>
            <a:r>
              <a:rPr lang="en-US" altLang="en-US" sz="3000" i="1" dirty="0">
                <a:solidFill>
                  <a:srgbClr val="008000"/>
                </a:solidFill>
              </a:rPr>
              <a:t>: </a:t>
            </a:r>
            <a:r>
              <a:rPr lang="en-US" altLang="en-US" sz="3000" dirty="0">
                <a:solidFill>
                  <a:srgbClr val="008000"/>
                </a:solidFill>
                <a:latin typeface="cmsy10" pitchFamily="34" charset="0"/>
              </a:rPr>
              <a:t>U</a:t>
            </a:r>
            <a:r>
              <a:rPr lang="en-US" altLang="en-US" sz="3000" i="1" dirty="0">
                <a:solidFill>
                  <a:srgbClr val="008000"/>
                </a:solidFill>
              </a:rPr>
              <a:t> </a:t>
            </a:r>
            <a:r>
              <a:rPr lang="en-US" altLang="en-US" sz="3000" i="1" dirty="0">
                <a:solidFill>
                  <a:srgbClr val="008000"/>
                </a:solidFill>
                <a:sym typeface="Wingdings 3" panose="05040102010807070707" pitchFamily="18" charset="2"/>
              </a:rPr>
              <a:t></a:t>
            </a:r>
            <a:r>
              <a:rPr lang="en-US" altLang="en-US" sz="3000" i="1" dirty="0">
                <a:solidFill>
                  <a:srgbClr val="008000"/>
                </a:solidFill>
              </a:rPr>
              <a:t> [0,...,m-1]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66725" y="2552700"/>
            <a:ext cx="8158163" cy="2794000"/>
            <a:chOff x="294" y="1608"/>
            <a:chExt cx="5139" cy="1760"/>
          </a:xfrm>
        </p:grpSpPr>
        <p:grpSp>
          <p:nvGrpSpPr>
            <p:cNvPr id="56327" name="Group 10"/>
            <p:cNvGrpSpPr>
              <a:grpSpLocks/>
            </p:cNvGrpSpPr>
            <p:nvPr/>
          </p:nvGrpSpPr>
          <p:grpSpPr bwMode="auto">
            <a:xfrm>
              <a:off x="294" y="1608"/>
              <a:ext cx="5139" cy="1760"/>
              <a:chOff x="294" y="1500"/>
              <a:chExt cx="5441" cy="948"/>
            </a:xfrm>
          </p:grpSpPr>
          <p:sp>
            <p:nvSpPr>
              <p:cNvPr id="56331" name="Rectangle 8"/>
              <p:cNvSpPr>
                <a:spLocks noChangeArrowheads="1"/>
              </p:cNvSpPr>
              <p:nvPr/>
            </p:nvSpPr>
            <p:spPr bwMode="auto">
              <a:xfrm>
                <a:off x="294" y="1500"/>
                <a:ext cx="5371" cy="948"/>
              </a:xfrm>
              <a:prstGeom prst="rect">
                <a:avLst/>
              </a:prstGeom>
              <a:solidFill>
                <a:srgbClr val="99CCFF">
                  <a:alpha val="39999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6332" name="Rectangle 9"/>
              <p:cNvSpPr>
                <a:spLocks noChangeArrowheads="1"/>
              </p:cNvSpPr>
              <p:nvPr/>
            </p:nvSpPr>
            <p:spPr bwMode="auto">
              <a:xfrm>
                <a:off x="300" y="1500"/>
                <a:ext cx="5435" cy="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u="sng" dirty="0">
                    <a:solidFill>
                      <a:srgbClr val="FF0000"/>
                    </a:solidFill>
                  </a:rPr>
                  <a:t>Definition:</a:t>
                </a:r>
                <a:r>
                  <a:rPr lang="en-US" altLang="en-US" sz="3000" dirty="0"/>
                  <a:t> A family </a:t>
                </a:r>
                <a:r>
                  <a:rPr lang="en-US" altLang="en-US" sz="3000" dirty="0">
                    <a:solidFill>
                      <a:srgbClr val="008000"/>
                    </a:solidFill>
                    <a:latin typeface="cmsy10" pitchFamily="34" charset="0"/>
                  </a:rPr>
                  <a:t>H</a:t>
                </a:r>
                <a:r>
                  <a:rPr lang="en-US" altLang="en-US" sz="3000" dirty="0"/>
                  <a:t> of hash functions is </a:t>
                </a:r>
                <a:r>
                  <a:rPr lang="en-US" altLang="en-US" sz="3000" b="1" i="1" dirty="0">
                    <a:solidFill>
                      <a:srgbClr val="800000"/>
                    </a:solidFill>
                  </a:rPr>
                  <a:t>k-wise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i="1" dirty="0">
                    <a:solidFill>
                      <a:srgbClr val="800000"/>
                    </a:solidFill>
                  </a:rPr>
                  <a:t>independent</a:t>
                </a:r>
                <a:r>
                  <a:rPr lang="en-US" altLang="en-US" sz="3000" dirty="0"/>
                  <a:t> if for any distinct </a:t>
                </a:r>
                <a:r>
                  <a:rPr lang="en-US" altLang="en-US" sz="3400" i="1" dirty="0">
                    <a:solidFill>
                      <a:srgbClr val="008000"/>
                    </a:solidFill>
                  </a:rPr>
                  <a:t>x</a:t>
                </a:r>
                <a:r>
                  <a:rPr lang="en-US" altLang="en-US" sz="3400" i="1" baseline="-15000" dirty="0">
                    <a:solidFill>
                      <a:srgbClr val="008000"/>
                    </a:solidFill>
                  </a:rPr>
                  <a:t>1</a:t>
                </a:r>
                <a:r>
                  <a:rPr lang="en-US" altLang="en-US" sz="3000" dirty="0">
                    <a:solidFill>
                      <a:srgbClr val="008000"/>
                    </a:solidFill>
                  </a:rPr>
                  <a:t>,...,</a:t>
                </a:r>
                <a:r>
                  <a:rPr lang="en-US" altLang="en-US" sz="3400" i="1" dirty="0" err="1">
                    <a:solidFill>
                      <a:srgbClr val="008000"/>
                    </a:solidFill>
                  </a:rPr>
                  <a:t>x</a:t>
                </a:r>
                <a:r>
                  <a:rPr lang="en-US" altLang="en-US" sz="3400" i="1" baseline="-15000" dirty="0" err="1">
                    <a:solidFill>
                      <a:srgbClr val="008000"/>
                    </a:solidFill>
                  </a:rPr>
                  <a:t>k</a:t>
                </a:r>
                <a:r>
                  <a:rPr lang="en-US" altLang="en-US" sz="2800" dirty="0" err="1">
                    <a:solidFill>
                      <a:srgbClr val="008000"/>
                    </a:solidFill>
                    <a:latin typeface="SimSun" panose="02010600030101010101" pitchFamily="2" charset="-122"/>
                    <a:ea typeface="SimSun" panose="02010600030101010101" pitchFamily="2" charset="-122"/>
                    <a:sym typeface="Wingdings 3" panose="05040102010807070707" pitchFamily="18" charset="2"/>
                  </a:rPr>
                  <a:t>∈</a:t>
                </a:r>
                <a:r>
                  <a:rPr lang="en-US" altLang="en-US" sz="3000" dirty="0" err="1">
                    <a:solidFill>
                      <a:srgbClr val="008000"/>
                    </a:solidFill>
                    <a:latin typeface="cmsy10" pitchFamily="34" charset="0"/>
                  </a:rPr>
                  <a:t>U</a:t>
                </a:r>
                <a:r>
                  <a:rPr lang="en-US" altLang="en-US" sz="3000" dirty="0"/>
                  <a:t> and for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000" dirty="0"/>
                  <a:t>any </a:t>
                </a:r>
                <a:r>
                  <a:rPr lang="en-US" altLang="en-US" sz="3000" i="1" dirty="0">
                    <a:solidFill>
                      <a:srgbClr val="008000"/>
                    </a:solidFill>
                  </a:rPr>
                  <a:t>y</a:t>
                </a:r>
                <a:r>
                  <a:rPr lang="en-US" altLang="en-US" sz="3000" i="1" baseline="-15000" dirty="0">
                    <a:solidFill>
                      <a:srgbClr val="008000"/>
                    </a:solidFill>
                  </a:rPr>
                  <a:t>1</a:t>
                </a:r>
                <a:r>
                  <a:rPr lang="en-US" altLang="en-US" sz="3000" dirty="0">
                    <a:solidFill>
                      <a:srgbClr val="008000"/>
                    </a:solidFill>
                  </a:rPr>
                  <a:t>,...,</a:t>
                </a:r>
                <a:r>
                  <a:rPr lang="en-US" altLang="en-US" sz="3000" i="1" dirty="0" err="1">
                    <a:solidFill>
                      <a:srgbClr val="008000"/>
                    </a:solidFill>
                  </a:rPr>
                  <a:t>y</a:t>
                </a:r>
                <a:r>
                  <a:rPr lang="en-US" altLang="en-US" sz="3000" i="1" baseline="-15000" dirty="0" err="1">
                    <a:solidFill>
                      <a:srgbClr val="008000"/>
                    </a:solidFill>
                  </a:rPr>
                  <a:t>k</a:t>
                </a:r>
                <a:r>
                  <a:rPr lang="en-US" altLang="en-US" sz="3000" dirty="0">
                    <a:solidFill>
                      <a:srgbClr val="008000"/>
                    </a:solidFill>
                    <a:latin typeface="SimSun" panose="02010600030101010101" pitchFamily="2" charset="-122"/>
                    <a:ea typeface="SimSun" panose="02010600030101010101" pitchFamily="2" charset="-122"/>
                    <a:sym typeface="Wingdings 3" panose="05040102010807070707" pitchFamily="18" charset="2"/>
                  </a:rPr>
                  <a:t>∈</a:t>
                </a:r>
                <a:r>
                  <a:rPr lang="en-US" altLang="en-US" sz="3000" i="1" dirty="0">
                    <a:solidFill>
                      <a:srgbClr val="008000"/>
                    </a:solidFill>
                  </a:rPr>
                  <a:t>[0,...,m-1]</a:t>
                </a:r>
                <a:r>
                  <a:rPr lang="en-US" altLang="en-US" sz="3000" dirty="0"/>
                  <a:t>:</a:t>
                </a:r>
              </a:p>
            </p:txBody>
          </p:sp>
        </p:grpSp>
        <p:grpSp>
          <p:nvGrpSpPr>
            <p:cNvPr id="56328" name="Group 15"/>
            <p:cNvGrpSpPr>
              <a:grpSpLocks/>
            </p:cNvGrpSpPr>
            <p:nvPr/>
          </p:nvGrpSpPr>
          <p:grpSpPr bwMode="auto">
            <a:xfrm>
              <a:off x="567" y="2662"/>
              <a:ext cx="4829" cy="685"/>
              <a:chOff x="640" y="3130"/>
              <a:chExt cx="4829" cy="685"/>
            </a:xfrm>
          </p:grpSpPr>
          <p:sp>
            <p:nvSpPr>
              <p:cNvPr id="56329" name="Rectangle 13"/>
              <p:cNvSpPr>
                <a:spLocks noChangeArrowheads="1"/>
              </p:cNvSpPr>
              <p:nvPr/>
            </p:nvSpPr>
            <p:spPr bwMode="auto">
              <a:xfrm>
                <a:off x="773" y="3130"/>
                <a:ext cx="4696" cy="6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000" i="1" dirty="0" err="1">
                    <a:solidFill>
                      <a:srgbClr val="008000"/>
                    </a:solidFill>
                  </a:rPr>
                  <a:t>Pr</a:t>
                </a:r>
                <a:r>
                  <a:rPr lang="en-US" altLang="en-US" sz="3000" i="1" dirty="0">
                    <a:solidFill>
                      <a:srgbClr val="008000"/>
                    </a:solidFill>
                  </a:rPr>
                  <a:t>  [h(x</a:t>
                </a:r>
                <a:r>
                  <a:rPr lang="en-US" altLang="en-US" sz="3000" i="1" baseline="-15000" dirty="0">
                    <a:solidFill>
                      <a:srgbClr val="008000"/>
                    </a:solidFill>
                  </a:rPr>
                  <a:t>1</a:t>
                </a:r>
                <a:r>
                  <a:rPr lang="en-US" altLang="en-US" sz="3000" i="1" dirty="0">
                    <a:solidFill>
                      <a:srgbClr val="008000"/>
                    </a:solidFill>
                  </a:rPr>
                  <a:t>)=y</a:t>
                </a:r>
                <a:r>
                  <a:rPr lang="en-US" altLang="en-US" sz="3000" i="1" baseline="-15000" dirty="0">
                    <a:solidFill>
                      <a:srgbClr val="008000"/>
                    </a:solidFill>
                  </a:rPr>
                  <a:t>1</a:t>
                </a:r>
                <a:r>
                  <a:rPr lang="en-US" altLang="en-US" sz="3000" i="1" dirty="0">
                    <a:solidFill>
                      <a:srgbClr val="008000"/>
                    </a:solidFill>
                  </a:rPr>
                  <a:t> </a:t>
                </a:r>
                <a:r>
                  <a:rPr lang="en-US" altLang="en-US" sz="4000" i="1" baseline="-25000" dirty="0">
                    <a:solidFill>
                      <a:srgbClr val="008000"/>
                    </a:solidFill>
                  </a:rPr>
                  <a:t>^ </a:t>
                </a:r>
                <a:r>
                  <a:rPr lang="en-US" altLang="en-US" sz="3000" i="1" dirty="0">
                    <a:solidFill>
                      <a:srgbClr val="008000"/>
                    </a:solidFill>
                  </a:rPr>
                  <a:t>h(x</a:t>
                </a:r>
                <a:r>
                  <a:rPr lang="en-US" altLang="en-US" sz="3000" i="1" baseline="-15000" dirty="0">
                    <a:solidFill>
                      <a:srgbClr val="008000"/>
                    </a:solidFill>
                  </a:rPr>
                  <a:t>2</a:t>
                </a:r>
                <a:r>
                  <a:rPr lang="en-US" altLang="en-US" sz="3000" i="1" dirty="0">
                    <a:solidFill>
                      <a:srgbClr val="008000"/>
                    </a:solidFill>
                  </a:rPr>
                  <a:t>)=y</a:t>
                </a:r>
                <a:r>
                  <a:rPr lang="en-US" altLang="en-US" sz="3000" i="1" baseline="-15000" dirty="0">
                    <a:solidFill>
                      <a:srgbClr val="008000"/>
                    </a:solidFill>
                  </a:rPr>
                  <a:t>2</a:t>
                </a:r>
                <a:r>
                  <a:rPr lang="en-US" altLang="en-US" sz="3000" i="1" dirty="0">
                    <a:solidFill>
                      <a:srgbClr val="008000"/>
                    </a:solidFill>
                  </a:rPr>
                  <a:t> </a:t>
                </a:r>
                <a:r>
                  <a:rPr lang="en-US" altLang="en-US" sz="4000" i="1" baseline="-25000" dirty="0">
                    <a:solidFill>
                      <a:srgbClr val="008000"/>
                    </a:solidFill>
                  </a:rPr>
                  <a:t>^ </a:t>
                </a:r>
                <a:r>
                  <a:rPr lang="en-US" altLang="en-US" sz="3000" i="1" dirty="0">
                    <a:solidFill>
                      <a:srgbClr val="008000"/>
                    </a:solidFill>
                  </a:rPr>
                  <a:t>... </a:t>
                </a:r>
                <a:r>
                  <a:rPr lang="en-US" altLang="en-US" sz="4000" i="1" baseline="-25000" dirty="0">
                    <a:solidFill>
                      <a:srgbClr val="008000"/>
                    </a:solidFill>
                  </a:rPr>
                  <a:t>^ </a:t>
                </a:r>
                <a:r>
                  <a:rPr lang="en-US" altLang="en-US" sz="3000" i="1" dirty="0">
                    <a:solidFill>
                      <a:srgbClr val="008000"/>
                    </a:solidFill>
                  </a:rPr>
                  <a:t>h(</a:t>
                </a:r>
                <a:r>
                  <a:rPr lang="en-US" altLang="en-US" sz="3000" i="1" dirty="0" err="1">
                    <a:solidFill>
                      <a:srgbClr val="008000"/>
                    </a:solidFill>
                  </a:rPr>
                  <a:t>x</a:t>
                </a:r>
                <a:r>
                  <a:rPr lang="en-US" altLang="en-US" sz="3000" i="1" baseline="-15000" dirty="0" err="1">
                    <a:solidFill>
                      <a:srgbClr val="008000"/>
                    </a:solidFill>
                  </a:rPr>
                  <a:t>k</a:t>
                </a:r>
                <a:r>
                  <a:rPr lang="en-US" altLang="en-US" sz="3000" i="1" dirty="0">
                    <a:solidFill>
                      <a:srgbClr val="008000"/>
                    </a:solidFill>
                  </a:rPr>
                  <a:t>)=</a:t>
                </a:r>
                <a:r>
                  <a:rPr lang="en-US" altLang="en-US" sz="3000" i="1" dirty="0" err="1">
                    <a:solidFill>
                      <a:srgbClr val="008000"/>
                    </a:solidFill>
                  </a:rPr>
                  <a:t>y</a:t>
                </a:r>
                <a:r>
                  <a:rPr lang="en-US" altLang="en-US" sz="3000" i="1" baseline="-15000" dirty="0" err="1">
                    <a:solidFill>
                      <a:srgbClr val="008000"/>
                    </a:solidFill>
                  </a:rPr>
                  <a:t>k</a:t>
                </a:r>
                <a:r>
                  <a:rPr lang="en-US" altLang="en-US" sz="3000" i="1" dirty="0">
                    <a:solidFill>
                      <a:srgbClr val="008000"/>
                    </a:solidFill>
                  </a:rPr>
                  <a:t>] = 1/</a:t>
                </a:r>
                <a:r>
                  <a:rPr lang="en-US" altLang="en-US" sz="3000" i="1" dirty="0" err="1">
                    <a:solidFill>
                      <a:srgbClr val="008000"/>
                    </a:solidFill>
                  </a:rPr>
                  <a:t>m</a:t>
                </a:r>
                <a:r>
                  <a:rPr lang="en-US" altLang="en-US" sz="3000" i="1" baseline="30000" dirty="0" err="1">
                    <a:solidFill>
                      <a:srgbClr val="008000"/>
                    </a:solidFill>
                  </a:rPr>
                  <a:t>k</a:t>
                </a:r>
                <a:endParaRPr lang="en-US" altLang="en-US" sz="3000" i="1" baseline="30000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56330" name="Rectangle 14"/>
              <p:cNvSpPr>
                <a:spLocks noChangeArrowheads="1"/>
              </p:cNvSpPr>
              <p:nvPr/>
            </p:nvSpPr>
            <p:spPr bwMode="auto">
              <a:xfrm>
                <a:off x="640" y="3275"/>
                <a:ext cx="581" cy="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en-US" i="1" baseline="-10000">
                    <a:solidFill>
                      <a:srgbClr val="008000"/>
                    </a:solidFill>
                  </a:rPr>
                  <a:t>h</a:t>
                </a:r>
                <a:r>
                  <a:rPr lang="en-US" altLang="en-US" sz="2900" baseline="-10000">
                    <a:solidFill>
                      <a:srgbClr val="008000"/>
                    </a:solidFill>
                    <a:latin typeface="SimSun" panose="02010600030101010101" pitchFamily="2" charset="-122"/>
                    <a:ea typeface="SimSun" panose="02010600030101010101" pitchFamily="2" charset="-122"/>
                    <a:sym typeface="Wingdings 3" panose="05040102010807070707" pitchFamily="18" charset="2"/>
                  </a:rPr>
                  <a:t>∈</a:t>
                </a:r>
                <a:r>
                  <a:rPr lang="en-US" altLang="en-US" baseline="-10000">
                    <a:solidFill>
                      <a:srgbClr val="008000"/>
                    </a:solidFill>
                    <a:latin typeface="cmsy10" pitchFamily="34" charset="0"/>
                  </a:rPr>
                  <a:t>H</a:t>
                </a:r>
                <a:endParaRPr lang="en-US" altLang="en-US" sz="3400" i="1">
                  <a:solidFill>
                    <a:srgbClr val="008000"/>
                  </a:solidFill>
                </a:endParaRPr>
              </a:p>
            </p:txBody>
          </p:sp>
        </p:grpSp>
      </p:grpSp>
      <p:sp>
        <p:nvSpPr>
          <p:cNvPr id="56326" name="Text Box 1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693025" y="5732463"/>
            <a:ext cx="8429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latin typeface="Arial" panose="020B0604020202020204" pitchFamily="34" charset="0"/>
                <a:sym typeface="Wingdings" panose="05000000000000000000" pitchFamily="2" charset="2"/>
              </a:rPr>
              <a:t>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967538" y="6462713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2FEE7E61-E89E-4584-8782-DFBE394DA108}" type="slidenum">
              <a:rPr lang="he-IL" altLang="en-US" smtClean="0"/>
              <a:pPr>
                <a:spcBef>
                  <a:spcPct val="0"/>
                </a:spcBef>
                <a:buFontTx/>
                <a:buNone/>
                <a:defRPr/>
              </a:pPr>
              <a:t>26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7788"/>
            <a:ext cx="9144000" cy="617537"/>
          </a:xfrm>
        </p:spPr>
        <p:txBody>
          <a:bodyPr/>
          <a:lstStyle/>
          <a:p>
            <a:pPr rtl="0" eaLnBrk="1" hangingPunct="1"/>
            <a:r>
              <a:rPr lang="en-US" altLang="en-US"/>
              <a:t>Boolean Circuits and Randomness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81075"/>
            <a:ext cx="5697538" cy="609600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Boolean circuit:</a:t>
            </a:r>
          </a:p>
        </p:txBody>
      </p:sp>
      <p:pic>
        <p:nvPicPr>
          <p:cNvPr id="156676" name="Picture 4" descr="boolean2of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1184275"/>
            <a:ext cx="2706688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7" name="Rectangle 5"/>
          <p:cNvSpPr>
            <a:spLocks noChangeArrowheads="1"/>
          </p:cNvSpPr>
          <p:nvPr/>
        </p:nvSpPr>
        <p:spPr bwMode="auto">
          <a:xfrm>
            <a:off x="176213" y="1519238"/>
            <a:ext cx="2085975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altLang="en-US" sz="2600"/>
              <a:t>DAG</a:t>
            </a:r>
          </a:p>
          <a:p>
            <a:pPr lvl="1" eaLnBrk="1" hangingPunct="1"/>
            <a:r>
              <a:rPr lang="en-US" altLang="en-US" sz="2600"/>
              <a:t>size</a:t>
            </a:r>
          </a:p>
          <a:p>
            <a:pPr lvl="1" eaLnBrk="1" hangingPunct="1"/>
            <a:r>
              <a:rPr lang="en-US" altLang="en-US" sz="2600"/>
              <a:t>fan-in</a:t>
            </a:r>
          </a:p>
        </p:txBody>
      </p:sp>
      <p:sp>
        <p:nvSpPr>
          <p:cNvPr id="156678" name="Rectangle 6"/>
          <p:cNvSpPr>
            <a:spLocks noChangeArrowheads="1"/>
          </p:cNvSpPr>
          <p:nvPr/>
        </p:nvSpPr>
        <p:spPr bwMode="auto">
          <a:xfrm>
            <a:off x="1792288" y="1519238"/>
            <a:ext cx="3652837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buClr>
                <a:schemeClr val="tx1"/>
              </a:buClr>
            </a:pPr>
            <a:r>
              <a:rPr lang="en-US" altLang="en-US" sz="2600" i="1">
                <a:solidFill>
                  <a:srgbClr val="008000"/>
                </a:solidFill>
              </a:rPr>
              <a:t>n</a:t>
            </a:r>
            <a:r>
              <a:rPr lang="en-US" altLang="en-US" sz="2600"/>
              <a:t> inputs, </a:t>
            </a:r>
            <a:r>
              <a:rPr lang="en-US" altLang="en-US" sz="2600" i="1">
                <a:solidFill>
                  <a:srgbClr val="008000"/>
                </a:solidFill>
              </a:rPr>
              <a:t>m</a:t>
            </a:r>
            <a:r>
              <a:rPr lang="en-US" altLang="en-US" sz="2600"/>
              <a:t> outputs</a:t>
            </a:r>
          </a:p>
          <a:p>
            <a:pPr lvl="1" eaLnBrk="1" hangingPunct="1"/>
            <a:r>
              <a:rPr lang="en-US" altLang="en-US" sz="2600"/>
              <a:t>depth</a:t>
            </a:r>
          </a:p>
        </p:txBody>
      </p:sp>
      <p:sp>
        <p:nvSpPr>
          <p:cNvPr id="156679" name="Rectangle 7"/>
          <p:cNvSpPr>
            <a:spLocks noChangeArrowheads="1"/>
          </p:cNvSpPr>
          <p:nvPr/>
        </p:nvSpPr>
        <p:spPr bwMode="auto">
          <a:xfrm>
            <a:off x="147638" y="3190875"/>
            <a:ext cx="8818562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</a:pPr>
            <a:r>
              <a:rPr lang="en-US" altLang="en-US" sz="3000" i="1" dirty="0">
                <a:solidFill>
                  <a:srgbClr val="FF0000"/>
                </a:solidFill>
              </a:rPr>
              <a:t>AC</a:t>
            </a:r>
            <a:r>
              <a:rPr lang="en-US" altLang="en-US" sz="3000" i="1" baseline="30000" dirty="0">
                <a:solidFill>
                  <a:srgbClr val="FF0000"/>
                </a:solidFill>
              </a:rPr>
              <a:t>0</a:t>
            </a:r>
            <a:r>
              <a:rPr lang="en-US" altLang="en-US" sz="3000" dirty="0"/>
              <a:t> circuit: </a:t>
            </a:r>
            <a:r>
              <a:rPr lang="en-US" altLang="en-US" sz="3000" i="1" dirty="0">
                <a:solidFill>
                  <a:srgbClr val="008000"/>
                </a:solidFill>
              </a:rPr>
              <a:t>poly</a:t>
            </a:r>
            <a:r>
              <a:rPr lang="en-US" altLang="en-US" sz="3000" dirty="0"/>
              <a:t> size, </a:t>
            </a:r>
            <a:r>
              <a:rPr lang="en-US" altLang="en-US" sz="3000" dirty="0">
                <a:solidFill>
                  <a:srgbClr val="008000"/>
                </a:solidFill>
              </a:rPr>
              <a:t>constant</a:t>
            </a:r>
            <a:r>
              <a:rPr lang="en-US" altLang="en-US" sz="3000" dirty="0"/>
              <a:t> depth, </a:t>
            </a:r>
            <a:r>
              <a:rPr lang="en-US" altLang="en-US" sz="3000" dirty="0">
                <a:solidFill>
                  <a:srgbClr val="008000"/>
                </a:solidFill>
              </a:rPr>
              <a:t>unbounded</a:t>
            </a:r>
            <a:r>
              <a:rPr lang="en-US" altLang="en-US" sz="3000" dirty="0"/>
              <a:t> fan-in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 sz="2600" dirty="0">
                <a:solidFill>
                  <a:schemeClr val="hlink"/>
                </a:solidFill>
              </a:rPr>
              <a:t>[LN90]</a:t>
            </a:r>
            <a:r>
              <a:rPr lang="en-US" altLang="en-US" sz="2600" dirty="0"/>
              <a:t> conjecture: any function computable by depth </a:t>
            </a:r>
            <a:r>
              <a:rPr lang="en-US" altLang="en-US" sz="2600" i="1" dirty="0">
                <a:solidFill>
                  <a:srgbClr val="008000"/>
                </a:solidFill>
              </a:rPr>
              <a:t>d</a:t>
            </a:r>
            <a:r>
              <a:rPr lang="en-US" altLang="en-US" sz="2600" dirty="0"/>
              <a:t>, size </a:t>
            </a:r>
            <a:r>
              <a:rPr lang="en-US" altLang="en-US" sz="2600" i="1" dirty="0">
                <a:solidFill>
                  <a:srgbClr val="008000"/>
                </a:solidFill>
              </a:rPr>
              <a:t>s</a:t>
            </a:r>
            <a:r>
              <a:rPr lang="en-US" altLang="en-US" sz="2600" dirty="0"/>
              <a:t> circuit is </a:t>
            </a:r>
            <a:r>
              <a:rPr lang="en-US" altLang="en-US" sz="2600" b="1" dirty="0"/>
              <a:t>fooled</a:t>
            </a:r>
            <a:r>
              <a:rPr lang="en-US" altLang="en-US" sz="2600" dirty="0"/>
              <a:t> by </a:t>
            </a:r>
            <a:r>
              <a:rPr lang="en-US" altLang="en-US" sz="2600" i="1" dirty="0">
                <a:solidFill>
                  <a:srgbClr val="008000"/>
                </a:solidFill>
              </a:rPr>
              <a:t>(log s)</a:t>
            </a:r>
            <a:r>
              <a:rPr lang="en-US" altLang="en-US" i="1" baseline="30000" dirty="0">
                <a:solidFill>
                  <a:srgbClr val="008000"/>
                </a:solidFill>
              </a:rPr>
              <a:t>d–1</a:t>
            </a:r>
            <a:r>
              <a:rPr lang="en-US" altLang="en-US" sz="2600" i="1" dirty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/>
              <a:t>-wise independence</a:t>
            </a:r>
          </a:p>
        </p:txBody>
      </p:sp>
      <p:sp>
        <p:nvSpPr>
          <p:cNvPr id="156683" name="AutoShape 11"/>
          <p:cNvSpPr>
            <a:spLocks noChangeArrowheads="1"/>
          </p:cNvSpPr>
          <p:nvPr/>
        </p:nvSpPr>
        <p:spPr bwMode="auto">
          <a:xfrm>
            <a:off x="946150" y="5576888"/>
            <a:ext cx="1438275" cy="342900"/>
          </a:xfrm>
          <a:prstGeom prst="verticalScroll">
            <a:avLst>
              <a:gd name="adj" fmla="val 12500"/>
            </a:avLst>
          </a:prstGeom>
          <a:solidFill>
            <a:srgbClr val="FFFF00">
              <a:alpha val="39999"/>
            </a:srgb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Linial, Nisan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14650" y="5916613"/>
            <a:ext cx="4884738" cy="831850"/>
          </a:xfrm>
          <a:prstGeom prst="rect">
            <a:avLst/>
          </a:prstGeom>
          <a:solidFill>
            <a:srgbClr val="CC33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  <a:cs typeface="Arial" charset="0"/>
              </a:rPr>
              <a:t>Fooled: probability of outputting 1 close on both distributions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15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5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83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967538" y="6462713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2FEE7E61-E89E-4584-8782-DFBE394DA108}" type="slidenum">
              <a:rPr lang="he-IL" altLang="en-US" smtClean="0"/>
              <a:pPr>
                <a:spcBef>
                  <a:spcPct val="0"/>
                </a:spcBef>
                <a:buFontTx/>
                <a:buNone/>
                <a:defRPr/>
              </a:pPr>
              <a:t>27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050"/>
            <a:ext cx="9144000" cy="762000"/>
          </a:xfrm>
        </p:spPr>
        <p:txBody>
          <a:bodyPr/>
          <a:lstStyle/>
          <a:p>
            <a:pPr rtl="0" eaLnBrk="1" hangingPunct="1"/>
            <a:r>
              <a:rPr lang="en-US" altLang="en-US"/>
              <a:t>Braverman’s Result</a:t>
            </a:r>
          </a:p>
        </p:txBody>
      </p:sp>
      <p:sp>
        <p:nvSpPr>
          <p:cNvPr id="130058" name="Rectangle 10"/>
          <p:cNvSpPr>
            <a:spLocks noChangeArrowheads="1"/>
          </p:cNvSpPr>
          <p:nvPr/>
        </p:nvSpPr>
        <p:spPr bwMode="auto">
          <a:xfrm>
            <a:off x="85725" y="874713"/>
            <a:ext cx="8818563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</a:pPr>
            <a:r>
              <a:rPr lang="en-US" altLang="en-US" sz="3000"/>
              <a:t>Braverman (2009):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06413" y="1525588"/>
            <a:ext cx="8502650" cy="1103312"/>
            <a:chOff x="270" y="1941"/>
            <a:chExt cx="5456" cy="923"/>
          </a:xfrm>
        </p:grpSpPr>
        <p:sp>
          <p:nvSpPr>
            <p:cNvPr id="60427" name="Rectangle 12"/>
            <p:cNvSpPr>
              <a:spLocks noChangeArrowheads="1"/>
            </p:cNvSpPr>
            <p:nvPr/>
          </p:nvSpPr>
          <p:spPr bwMode="auto">
            <a:xfrm>
              <a:off x="270" y="1946"/>
              <a:ext cx="5427" cy="918"/>
            </a:xfrm>
            <a:prstGeom prst="rect">
              <a:avLst/>
            </a:prstGeom>
            <a:solidFill>
              <a:srgbClr val="FF99CC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60428" name="Rectangle 13"/>
            <p:cNvSpPr>
              <a:spLocks noChangeArrowheads="1"/>
            </p:cNvSpPr>
            <p:nvPr/>
          </p:nvSpPr>
          <p:spPr bwMode="auto">
            <a:xfrm>
              <a:off x="300" y="1941"/>
              <a:ext cx="5426" cy="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u="sng">
                  <a:solidFill>
                    <a:srgbClr val="FF0000"/>
                  </a:solidFill>
                </a:rPr>
                <a:t>Theorem: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Any </a:t>
              </a:r>
              <a:r>
                <a:rPr lang="en-US" altLang="en-US" sz="2800" i="1">
                  <a:solidFill>
                    <a:srgbClr val="008000"/>
                  </a:solidFill>
                </a:rPr>
                <a:t>AC</a:t>
              </a:r>
              <a:r>
                <a:rPr lang="en-US" altLang="en-US" sz="2800" i="1" baseline="30000">
                  <a:solidFill>
                    <a:srgbClr val="008000"/>
                  </a:solidFill>
                </a:rPr>
                <a:t>0</a:t>
              </a:r>
              <a:r>
                <a:rPr lang="en-US" altLang="en-US" sz="2800"/>
                <a:t> circuit is fooled by </a:t>
              </a:r>
              <a:r>
                <a:rPr lang="en-US" altLang="en-US" sz="2800" i="1">
                  <a:solidFill>
                    <a:srgbClr val="008000"/>
                  </a:solidFill>
                </a:rPr>
                <a:t>polylog(n)</a:t>
              </a:r>
              <a:r>
                <a:rPr lang="en-US" altLang="en-US" sz="2800"/>
                <a:t>-wise distribution.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495300" y="1512888"/>
            <a:ext cx="7834313" cy="2338387"/>
            <a:chOff x="270" y="1941"/>
            <a:chExt cx="5456" cy="923"/>
          </a:xfrm>
        </p:grpSpPr>
        <p:sp>
          <p:nvSpPr>
            <p:cNvPr id="60425" name="Rectangle 16"/>
            <p:cNvSpPr>
              <a:spLocks noChangeArrowheads="1"/>
            </p:cNvSpPr>
            <p:nvPr/>
          </p:nvSpPr>
          <p:spPr bwMode="auto">
            <a:xfrm>
              <a:off x="270" y="1946"/>
              <a:ext cx="5427" cy="918"/>
            </a:xfrm>
            <a:prstGeom prst="rect">
              <a:avLst/>
            </a:prstGeom>
            <a:solidFill>
              <a:srgbClr val="FF99CC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60426" name="Rectangle 17"/>
            <p:cNvSpPr>
              <a:spLocks noChangeArrowheads="1"/>
            </p:cNvSpPr>
            <p:nvPr/>
          </p:nvSpPr>
          <p:spPr bwMode="auto">
            <a:xfrm>
              <a:off x="300" y="1941"/>
              <a:ext cx="5426" cy="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u="sng" dirty="0">
                  <a:solidFill>
                    <a:srgbClr val="FF0000"/>
                  </a:solidFill>
                </a:rPr>
                <a:t>Theorem: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/>
                <a:t>Let </a:t>
              </a:r>
              <a:r>
                <a:rPr lang="en-US" altLang="en-US" sz="2800" i="1" dirty="0">
                  <a:solidFill>
                    <a:srgbClr val="FF0000"/>
                  </a:solidFill>
                </a:rPr>
                <a:t>C</a:t>
              </a:r>
              <a:r>
                <a:rPr lang="en-US" altLang="en-US" sz="2800" dirty="0"/>
                <a:t> be circuit of depth </a:t>
              </a:r>
              <a:r>
                <a:rPr lang="en-US" altLang="en-US" sz="2800" i="1" dirty="0">
                  <a:solidFill>
                    <a:srgbClr val="008000"/>
                  </a:solidFill>
                </a:rPr>
                <a:t>d</a:t>
              </a:r>
              <a:r>
                <a:rPr lang="en-US" altLang="en-US" sz="2800" dirty="0"/>
                <a:t> and size </a:t>
              </a:r>
              <a:r>
                <a:rPr lang="en-US" altLang="en-US" sz="2800" i="1" dirty="0">
                  <a:solidFill>
                    <a:srgbClr val="008000"/>
                  </a:solidFill>
                </a:rPr>
                <a:t>m</a:t>
              </a:r>
              <a:r>
                <a:rPr lang="en-US" altLang="en-US" sz="2800" dirty="0"/>
                <a:t>.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/>
                <a:t>Let </a:t>
              </a:r>
              <a:r>
                <a:rPr lang="el-GR" altLang="en-US" sz="2800" i="1" dirty="0">
                  <a:solidFill>
                    <a:srgbClr val="008000"/>
                  </a:solidFill>
                  <a:cs typeface="Times New Roman" panose="02020603050405020304" pitchFamily="18" charset="0"/>
                </a:rPr>
                <a:t>μ</a:t>
              </a:r>
              <a:r>
                <a:rPr lang="en-US" altLang="en-US" sz="2800" dirty="0"/>
                <a:t> be </a:t>
              </a:r>
              <a:r>
                <a:rPr lang="en-US" altLang="en-US" sz="2800" i="1" dirty="0">
                  <a:solidFill>
                    <a:srgbClr val="008000"/>
                  </a:solidFill>
                </a:rPr>
                <a:t>r</a:t>
              </a:r>
              <a:r>
                <a:rPr lang="en-US" altLang="en-US" sz="2800" dirty="0"/>
                <a:t>-independent distribution for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i="1" dirty="0"/>
                <a:t> </a:t>
              </a:r>
              <a:r>
                <a:rPr lang="en-US" altLang="en-US" sz="2800" i="1" dirty="0">
                  <a:solidFill>
                    <a:srgbClr val="008000"/>
                  </a:solidFill>
                </a:rPr>
                <a:t>r</a:t>
              </a:r>
              <a:r>
                <a:rPr lang="en-US" altLang="en-US" sz="2800" dirty="0">
                  <a:solidFill>
                    <a:srgbClr val="008000"/>
                  </a:solidFill>
                </a:rPr>
                <a:t> </a:t>
              </a:r>
              <a:r>
                <a:rPr lang="en-US" altLang="en-US" sz="2400" dirty="0">
                  <a:solidFill>
                    <a:srgbClr val="008000"/>
                  </a:solidFill>
                  <a:latin typeface="Arial" panose="020B0604020202020204" pitchFamily="34" charset="0"/>
                </a:rPr>
                <a:t>≥</a:t>
              </a:r>
              <a:r>
                <a:rPr lang="en-US" altLang="en-US" sz="2800" dirty="0">
                  <a:solidFill>
                    <a:srgbClr val="008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800" i="1" dirty="0">
                  <a:solidFill>
                    <a:srgbClr val="008000"/>
                  </a:solidFill>
                </a:rPr>
                <a:t>c</a:t>
              </a:r>
              <a:r>
                <a:rPr lang="en-US" altLang="en-US" sz="2800" i="1" baseline="30000" dirty="0">
                  <a:solidFill>
                    <a:srgbClr val="008000"/>
                  </a:solidFill>
                </a:rPr>
                <a:t>d</a:t>
              </a:r>
              <a:r>
                <a:rPr lang="en-US" altLang="en-US" sz="1400" i="1" baseline="30000" dirty="0">
                  <a:solidFill>
                    <a:srgbClr val="008000"/>
                  </a:solidFill>
                </a:rPr>
                <a:t> </a:t>
              </a:r>
              <a:r>
                <a:rPr lang="en-US" altLang="en-US" sz="2800" i="1" dirty="0">
                  <a:solidFill>
                    <a:srgbClr val="008000"/>
                  </a:solidFill>
                </a:rPr>
                <a:t>·</a:t>
              </a:r>
              <a:r>
                <a:rPr lang="en-US" altLang="en-US" sz="1400" i="1" dirty="0">
                  <a:solidFill>
                    <a:srgbClr val="008000"/>
                  </a:solidFill>
                </a:rPr>
                <a:t> </a:t>
              </a:r>
              <a:r>
                <a:rPr lang="en-US" altLang="en-US" sz="2800" i="1" dirty="0">
                  <a:solidFill>
                    <a:srgbClr val="008000"/>
                  </a:solidFill>
                </a:rPr>
                <a:t>(log m)</a:t>
              </a:r>
              <a:r>
                <a:rPr lang="en-US" altLang="en-US" sz="2800" i="1" baseline="30000" dirty="0">
                  <a:solidFill>
                    <a:srgbClr val="008000"/>
                  </a:solidFill>
                </a:rPr>
                <a:t>O(d</a:t>
              </a:r>
              <a:r>
                <a:rPr lang="en-US" altLang="en-US" sz="2800" i="1" baseline="50000" dirty="0">
                  <a:solidFill>
                    <a:srgbClr val="008000"/>
                  </a:solidFill>
                </a:rPr>
                <a:t>2</a:t>
              </a:r>
              <a:r>
                <a:rPr lang="en-US" altLang="en-US" sz="2800" i="1" baseline="30000" dirty="0">
                  <a:solidFill>
                    <a:srgbClr val="008000"/>
                  </a:solidFill>
                </a:rPr>
                <a:t>)</a:t>
              </a:r>
              <a:endParaRPr lang="en-US" altLang="en-US" sz="2800" i="1" dirty="0">
                <a:solidFill>
                  <a:srgbClr val="008000"/>
                </a:solidFill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/>
                <a:t>Then </a:t>
              </a:r>
              <a:r>
                <a:rPr lang="en-US" altLang="en-US" sz="2800" i="1" dirty="0">
                  <a:solidFill>
                    <a:srgbClr val="FF0000"/>
                  </a:solidFill>
                </a:rPr>
                <a:t>C</a:t>
              </a:r>
              <a:r>
                <a:rPr lang="en-US" altLang="en-US" sz="2800" dirty="0"/>
                <a:t> cannot tell </a:t>
              </a:r>
              <a:r>
                <a:rPr lang="el-GR" altLang="en-US" sz="2800" i="1" dirty="0">
                  <a:solidFill>
                    <a:srgbClr val="008000"/>
                  </a:solidFill>
                  <a:cs typeface="Times New Roman" panose="02020603050405020304" pitchFamily="18" charset="0"/>
                </a:rPr>
                <a:t>μ</a:t>
              </a:r>
              <a:r>
                <a:rPr lang="en-US" altLang="en-US" sz="2800" dirty="0"/>
                <a:t> from the uniform distribution.</a:t>
              </a:r>
            </a:p>
          </p:txBody>
        </p:sp>
      </p:grpSp>
      <p:sp>
        <p:nvSpPr>
          <p:cNvPr id="130069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28575" y="4106863"/>
            <a:ext cx="7991475" cy="1552575"/>
          </a:xfrm>
          <a:noFill/>
        </p:spPr>
        <p:txBody>
          <a:bodyPr/>
          <a:lstStyle/>
          <a:p>
            <a:pPr lvl="1" eaLnBrk="1" hangingPunct="1"/>
            <a:r>
              <a:rPr lang="en-US" altLang="en-US" sz="3200" b="1" dirty="0"/>
              <a:t>Note</a:t>
            </a:r>
            <a:r>
              <a:rPr lang="en-US" altLang="en-US" sz="3200" dirty="0"/>
              <a:t>: for </a:t>
            </a:r>
            <a:r>
              <a:rPr lang="en-US" altLang="en-US" sz="3200" i="1" dirty="0">
                <a:solidFill>
                  <a:srgbClr val="008000"/>
                </a:solidFill>
              </a:rPr>
              <a:t>m =</a:t>
            </a:r>
            <a:r>
              <a:rPr lang="en-US" altLang="en-US" sz="3200" dirty="0"/>
              <a:t> </a:t>
            </a:r>
            <a:r>
              <a:rPr lang="en-US" altLang="en-US" sz="3200" i="1" dirty="0" err="1">
                <a:solidFill>
                  <a:srgbClr val="008000"/>
                </a:solidFill>
              </a:rPr>
              <a:t>n</a:t>
            </a:r>
            <a:r>
              <a:rPr lang="en-US" altLang="en-US" sz="3200" i="1" baseline="30000" dirty="0" err="1">
                <a:solidFill>
                  <a:srgbClr val="008000"/>
                </a:solidFill>
              </a:rPr>
              <a:t>O</a:t>
            </a:r>
            <a:r>
              <a:rPr lang="en-US" altLang="en-US" sz="3200" i="1" baseline="30000" dirty="0">
                <a:solidFill>
                  <a:srgbClr val="008000"/>
                </a:solidFill>
              </a:rPr>
              <a:t>(</a:t>
            </a:r>
            <a:r>
              <a:rPr lang="en-US" altLang="en-US" sz="3200" baseline="30000" dirty="0">
                <a:solidFill>
                  <a:srgbClr val="008000"/>
                </a:solidFill>
              </a:rPr>
              <a:t>log</a:t>
            </a:r>
            <a:r>
              <a:rPr lang="en-US" altLang="en-US" sz="3200" i="1" baseline="30000" dirty="0">
                <a:solidFill>
                  <a:srgbClr val="008000"/>
                </a:solidFill>
              </a:rPr>
              <a:t> n)</a:t>
            </a:r>
            <a:r>
              <a:rPr lang="en-US" altLang="en-US" sz="3200" dirty="0"/>
              <a:t>, </a:t>
            </a:r>
            <a:r>
              <a:rPr lang="en-US" altLang="en-US" sz="3200" b="1" i="1" dirty="0">
                <a:solidFill>
                  <a:srgbClr val="008000"/>
                </a:solidFill>
              </a:rPr>
              <a:t>r</a:t>
            </a:r>
            <a:r>
              <a:rPr lang="en-US" altLang="en-US" sz="3200" i="1" dirty="0">
                <a:solidFill>
                  <a:srgbClr val="008000"/>
                </a:solidFill>
              </a:rPr>
              <a:t> </a:t>
            </a:r>
            <a:r>
              <a:rPr lang="en-US" altLang="en-US" sz="3200" dirty="0"/>
              <a:t>is </a:t>
            </a:r>
            <a:r>
              <a:rPr lang="en-US" altLang="en-US" sz="3200" i="1" dirty="0">
                <a:solidFill>
                  <a:srgbClr val="008000"/>
                </a:solidFill>
              </a:rPr>
              <a:t>polylog(m)</a:t>
            </a:r>
            <a:endParaRPr lang="en-US" altLang="en-US" sz="3200" i="1" baseline="30000" dirty="0">
              <a:solidFill>
                <a:srgbClr val="008000"/>
              </a:solidFill>
            </a:endParaRPr>
          </a:p>
          <a:p>
            <a:pPr eaLnBrk="1" hangingPunct="1"/>
            <a:endParaRPr lang="en-US" altLang="en-US" sz="2600" dirty="0"/>
          </a:p>
        </p:txBody>
      </p:sp>
      <p:sp>
        <p:nvSpPr>
          <p:cNvPr id="130070" name="AutoShape 22"/>
          <p:cNvSpPr>
            <a:spLocks noChangeArrowheads="1"/>
          </p:cNvSpPr>
          <p:nvPr/>
        </p:nvSpPr>
        <p:spPr bwMode="auto">
          <a:xfrm>
            <a:off x="1006475" y="2925763"/>
            <a:ext cx="7034213" cy="1025525"/>
          </a:xfrm>
          <a:prstGeom prst="cloudCallout">
            <a:avLst>
              <a:gd name="adj1" fmla="val -33824"/>
              <a:gd name="adj2" fmla="val -97370"/>
            </a:avLst>
          </a:prstGeom>
          <a:gradFill rotWithShape="1">
            <a:gsLst>
              <a:gs pos="0">
                <a:srgbClr val="CCFFFF"/>
              </a:gs>
              <a:gs pos="100000">
                <a:srgbClr val="5E7676">
                  <a:alpha val="70000"/>
                </a:srgbClr>
              </a:gs>
            </a:gsLst>
            <a:lin ang="5400000" scaled="1"/>
          </a:gradFill>
          <a:ln w="63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18000" tIns="18000" rIns="18000" bIns="18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Special case of DNF formulas proved by Bazzi and Razborov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0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70" grpId="0" animBg="1"/>
      <p:bldP spid="130070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967538" y="6462713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2FEE7E61-E89E-4584-8782-DFBE394DA108}" type="slidenum">
              <a:rPr lang="he-IL" altLang="en-US" smtClean="0"/>
              <a:pPr>
                <a:spcBef>
                  <a:spcPct val="0"/>
                </a:spcBef>
                <a:buFontTx/>
                <a:buNone/>
                <a:defRPr/>
              </a:pPr>
              <a:t>28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pPr rtl="0" eaLnBrk="1" hangingPunct="1"/>
            <a:r>
              <a:rPr lang="en-US" altLang="en-US" sz="3500"/>
              <a:t>Back to Our Story: Limited Independence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00125"/>
            <a:ext cx="8832850" cy="5419725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Recall: the randomness assumption in analysis used for two events: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 sz="2600" b="1" i="1" dirty="0">
                <a:solidFill>
                  <a:srgbClr val="FF0000"/>
                </a:solidFill>
              </a:rPr>
              <a:t>Event1</a:t>
            </a:r>
            <a:r>
              <a:rPr lang="en-US" altLang="en-US" sz="2600" dirty="0"/>
              <a:t>: sum of sizes of </a:t>
            </a:r>
            <a:r>
              <a:rPr lang="en-US" altLang="en-US" sz="2600" b="1" dirty="0"/>
              <a:t>connected components is larger than a threshold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 sz="2600" b="1" i="1" dirty="0">
                <a:solidFill>
                  <a:srgbClr val="FF0000"/>
                </a:solidFill>
              </a:rPr>
              <a:t>Event2</a:t>
            </a:r>
            <a:r>
              <a:rPr lang="en-US" altLang="en-US" sz="2600" dirty="0"/>
              <a:t>: the number of </a:t>
            </a:r>
            <a:r>
              <a:rPr lang="en-US" altLang="en-US" sz="2600" b="1" dirty="0"/>
              <a:t>stashed elements </a:t>
            </a:r>
            <a:r>
              <a:rPr lang="en-US" altLang="en-US" sz="2600" dirty="0"/>
              <a:t>is larger than a threshold</a:t>
            </a:r>
          </a:p>
          <a:p>
            <a:pPr eaLnBrk="1" hangingPunct="1"/>
            <a:r>
              <a:rPr lang="en-US" altLang="en-US" sz="3000" dirty="0"/>
              <a:t>Each of these events: can be recognized by depth </a:t>
            </a:r>
            <a:r>
              <a:rPr lang="en-US" altLang="en-US" sz="3000" i="1" dirty="0">
                <a:solidFill>
                  <a:srgbClr val="008000"/>
                </a:solidFill>
              </a:rPr>
              <a:t>3</a:t>
            </a:r>
            <a:r>
              <a:rPr lang="en-US" altLang="en-US" sz="3000" dirty="0"/>
              <a:t> circuit of size </a:t>
            </a:r>
            <a:r>
              <a:rPr lang="en-US" altLang="en-US" sz="3000" i="1" dirty="0" err="1">
                <a:solidFill>
                  <a:srgbClr val="008000"/>
                </a:solidFill>
              </a:rPr>
              <a:t>n</a:t>
            </a:r>
            <a:r>
              <a:rPr lang="en-US" altLang="en-US" sz="3000" i="1" baseline="30000" dirty="0" err="1">
                <a:solidFill>
                  <a:srgbClr val="008000"/>
                </a:solidFill>
              </a:rPr>
              <a:t>O</a:t>
            </a:r>
            <a:r>
              <a:rPr lang="en-US" altLang="en-US" sz="3000" i="1" baseline="30000" dirty="0">
                <a:solidFill>
                  <a:srgbClr val="008000"/>
                </a:solidFill>
              </a:rPr>
              <a:t>(</a:t>
            </a:r>
            <a:r>
              <a:rPr lang="en-US" altLang="en-US" sz="3000" baseline="30000" dirty="0">
                <a:solidFill>
                  <a:srgbClr val="008000"/>
                </a:solidFill>
              </a:rPr>
              <a:t>log</a:t>
            </a:r>
            <a:r>
              <a:rPr lang="en-US" altLang="en-US" sz="3000" i="1" baseline="30000" dirty="0">
                <a:solidFill>
                  <a:srgbClr val="008000"/>
                </a:solidFill>
              </a:rPr>
              <a:t> n)</a:t>
            </a:r>
          </a:p>
          <a:p>
            <a:pPr eaLnBrk="1" hangingPunct="1"/>
            <a:r>
              <a:rPr lang="en-US" altLang="en-US" sz="3000" dirty="0"/>
              <a:t>The technique is quite general:</a:t>
            </a:r>
          </a:p>
          <a:p>
            <a:pPr lvl="1" eaLnBrk="1" hangingPunct="1"/>
            <a:r>
              <a:rPr lang="en-US" altLang="en-US" sz="2600" dirty="0"/>
              <a:t>May be useful in similar scenarios</a:t>
            </a:r>
          </a:p>
          <a:p>
            <a:pPr lvl="1" eaLnBrk="1" hangingPunct="1"/>
            <a:r>
              <a:rPr lang="en-US" altLang="en-US" sz="2600" dirty="0"/>
              <a:t>For example, implies a similar result for </a:t>
            </a:r>
            <a:r>
              <a:rPr lang="en-US" altLang="en-US" sz="2600" dirty="0">
                <a:solidFill>
                  <a:srgbClr val="008080"/>
                </a:solidFill>
              </a:rPr>
              <a:t>[KMW08]</a:t>
            </a:r>
          </a:p>
        </p:txBody>
      </p:sp>
      <p:sp>
        <p:nvSpPr>
          <p:cNvPr id="78855" name="AutoShape 7"/>
          <p:cNvSpPr>
            <a:spLocks noChangeArrowheads="1"/>
          </p:cNvSpPr>
          <p:nvPr/>
        </p:nvSpPr>
        <p:spPr bwMode="auto">
          <a:xfrm>
            <a:off x="5892800" y="5091113"/>
            <a:ext cx="2705100" cy="727075"/>
          </a:xfrm>
          <a:prstGeom prst="verticalScroll">
            <a:avLst>
              <a:gd name="adj" fmla="val 12500"/>
            </a:avLst>
          </a:prstGeom>
          <a:solidFill>
            <a:srgbClr val="FFFF00">
              <a:alpha val="39999"/>
            </a:srgb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Kirsch, Mitzenmacher,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Wieder</a:t>
            </a:r>
          </a:p>
        </p:txBody>
      </p:sp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2628900" y="4813300"/>
            <a:ext cx="4089400" cy="1654175"/>
            <a:chOff x="1768" y="3208"/>
            <a:chExt cx="2576" cy="1042"/>
          </a:xfrm>
        </p:grpSpPr>
        <p:grpSp>
          <p:nvGrpSpPr>
            <p:cNvPr id="62471" name="Group 74"/>
            <p:cNvGrpSpPr>
              <a:grpSpLocks/>
            </p:cNvGrpSpPr>
            <p:nvPr/>
          </p:nvGrpSpPr>
          <p:grpSpPr bwMode="auto">
            <a:xfrm>
              <a:off x="1824" y="3506"/>
              <a:ext cx="2460" cy="744"/>
              <a:chOff x="1860" y="3508"/>
              <a:chExt cx="2460" cy="744"/>
            </a:xfrm>
          </p:grpSpPr>
          <p:sp>
            <p:nvSpPr>
              <p:cNvPr id="62532" name="AutoShape 75"/>
              <p:cNvSpPr>
                <a:spLocks noChangeArrowheads="1"/>
              </p:cNvSpPr>
              <p:nvPr/>
            </p:nvSpPr>
            <p:spPr bwMode="auto">
              <a:xfrm>
                <a:off x="1860" y="3508"/>
                <a:ext cx="2460" cy="432"/>
              </a:xfrm>
              <a:custGeom>
                <a:avLst/>
                <a:gdLst>
                  <a:gd name="T0" fmla="*/ 3 w 21600"/>
                  <a:gd name="T1" fmla="*/ 0 h 21600"/>
                  <a:gd name="T2" fmla="*/ 2 w 21600"/>
                  <a:gd name="T3" fmla="*/ 0 h 21600"/>
                  <a:gd name="T4" fmla="*/ 1 w 21600"/>
                  <a:gd name="T5" fmla="*/ 0 h 21600"/>
                  <a:gd name="T6" fmla="*/ 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6928 w 21600"/>
                  <a:gd name="T13" fmla="*/ 6950 h 21600"/>
                  <a:gd name="T14" fmla="*/ 14672 w 21600"/>
                  <a:gd name="T15" fmla="*/ 1465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10256" y="21600"/>
                    </a:lnTo>
                    <a:lnTo>
                      <a:pt x="11344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33" name="Line 76"/>
              <p:cNvSpPr>
                <a:spLocks noChangeShapeType="1"/>
              </p:cNvSpPr>
              <p:nvPr/>
            </p:nvSpPr>
            <p:spPr bwMode="auto">
              <a:xfrm>
                <a:off x="3090" y="3940"/>
                <a:ext cx="0" cy="1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34" name="Text Box 77"/>
              <p:cNvSpPr txBox="1">
                <a:spLocks noChangeArrowheads="1"/>
              </p:cNvSpPr>
              <p:nvPr/>
            </p:nvSpPr>
            <p:spPr bwMode="auto">
              <a:xfrm>
                <a:off x="2858" y="4040"/>
                <a:ext cx="46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FF0000"/>
                    </a:solidFill>
                  </a:rPr>
                  <a:t>0/1</a:t>
                </a:r>
              </a:p>
            </p:txBody>
          </p:sp>
        </p:grpSp>
        <p:sp>
          <p:nvSpPr>
            <p:cNvPr id="62472" name="Text Box 78"/>
            <p:cNvSpPr txBox="1">
              <a:spLocks noChangeArrowheads="1"/>
            </p:cNvSpPr>
            <p:nvPr/>
          </p:nvSpPr>
          <p:spPr bwMode="auto">
            <a:xfrm>
              <a:off x="1768" y="3208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600">
                  <a:solidFill>
                    <a:srgbClr val="008000"/>
                  </a:solidFill>
                </a:rPr>
                <a:t>h</a:t>
              </a:r>
              <a:r>
                <a:rPr lang="en-US" altLang="en-US" sz="1600" baseline="-25000">
                  <a:solidFill>
                    <a:srgbClr val="008000"/>
                  </a:solidFill>
                </a:rPr>
                <a:t>1</a:t>
              </a:r>
              <a:r>
                <a:rPr lang="en-US" altLang="en-US" sz="1600">
                  <a:solidFill>
                    <a:srgbClr val="008000"/>
                  </a:solidFill>
                </a:rPr>
                <a:t>(x</a:t>
              </a:r>
              <a:r>
                <a:rPr lang="en-US" altLang="en-US" sz="1600" baseline="-25000">
                  <a:solidFill>
                    <a:srgbClr val="008000"/>
                  </a:solidFill>
                </a:rPr>
                <a:t>1</a:t>
              </a:r>
              <a:r>
                <a:rPr lang="en-US" altLang="en-US" sz="1600">
                  <a:solidFill>
                    <a:srgbClr val="008000"/>
                  </a:solidFill>
                </a:rPr>
                <a:t>)</a:t>
              </a:r>
            </a:p>
          </p:txBody>
        </p:sp>
        <p:sp>
          <p:nvSpPr>
            <p:cNvPr id="62473" name="Text Box 79"/>
            <p:cNvSpPr txBox="1">
              <a:spLocks noChangeArrowheads="1"/>
            </p:cNvSpPr>
            <p:nvPr/>
          </p:nvSpPr>
          <p:spPr bwMode="auto">
            <a:xfrm>
              <a:off x="2510" y="3208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600">
                  <a:solidFill>
                    <a:srgbClr val="008000"/>
                  </a:solidFill>
                </a:rPr>
                <a:t>h</a:t>
              </a:r>
              <a:r>
                <a:rPr lang="en-US" altLang="en-US" sz="1600" baseline="-25000">
                  <a:solidFill>
                    <a:srgbClr val="008000"/>
                  </a:solidFill>
                </a:rPr>
                <a:t>1</a:t>
              </a:r>
              <a:r>
                <a:rPr lang="en-US" altLang="en-US" sz="1600">
                  <a:solidFill>
                    <a:srgbClr val="008000"/>
                  </a:solidFill>
                </a:rPr>
                <a:t>(x</a:t>
              </a:r>
              <a:r>
                <a:rPr lang="en-US" altLang="en-US" sz="1600" baseline="-25000">
                  <a:solidFill>
                    <a:srgbClr val="008000"/>
                  </a:solidFill>
                </a:rPr>
                <a:t>2</a:t>
              </a:r>
              <a:r>
                <a:rPr lang="en-US" altLang="en-US" sz="1600">
                  <a:solidFill>
                    <a:srgbClr val="008000"/>
                  </a:solidFill>
                </a:rPr>
                <a:t>)</a:t>
              </a:r>
            </a:p>
          </p:txBody>
        </p:sp>
        <p:sp>
          <p:nvSpPr>
            <p:cNvPr id="62474" name="Text Box 80"/>
            <p:cNvSpPr txBox="1">
              <a:spLocks noChangeArrowheads="1"/>
            </p:cNvSpPr>
            <p:nvPr/>
          </p:nvSpPr>
          <p:spPr bwMode="auto">
            <a:xfrm>
              <a:off x="2138" y="3208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600">
                  <a:solidFill>
                    <a:srgbClr val="008000"/>
                  </a:solidFill>
                </a:rPr>
                <a:t>h</a:t>
              </a:r>
              <a:r>
                <a:rPr lang="en-US" altLang="en-US" sz="1600" baseline="-25000">
                  <a:solidFill>
                    <a:srgbClr val="008000"/>
                  </a:solidFill>
                </a:rPr>
                <a:t>2</a:t>
              </a:r>
              <a:r>
                <a:rPr lang="en-US" altLang="en-US" sz="1600">
                  <a:solidFill>
                    <a:srgbClr val="008000"/>
                  </a:solidFill>
                </a:rPr>
                <a:t>(x</a:t>
              </a:r>
              <a:r>
                <a:rPr lang="en-US" altLang="en-US" sz="1600" baseline="-25000">
                  <a:solidFill>
                    <a:srgbClr val="008000"/>
                  </a:solidFill>
                </a:rPr>
                <a:t>1</a:t>
              </a:r>
              <a:r>
                <a:rPr lang="en-US" altLang="en-US" sz="1600">
                  <a:solidFill>
                    <a:srgbClr val="008000"/>
                  </a:solidFill>
                </a:rPr>
                <a:t>)</a:t>
              </a:r>
            </a:p>
          </p:txBody>
        </p:sp>
        <p:sp>
          <p:nvSpPr>
            <p:cNvPr id="62475" name="Text Box 81"/>
            <p:cNvSpPr txBox="1">
              <a:spLocks noChangeArrowheads="1"/>
            </p:cNvSpPr>
            <p:nvPr/>
          </p:nvSpPr>
          <p:spPr bwMode="auto">
            <a:xfrm>
              <a:off x="2886" y="3208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600">
                  <a:solidFill>
                    <a:srgbClr val="008000"/>
                  </a:solidFill>
                </a:rPr>
                <a:t>h</a:t>
              </a:r>
              <a:r>
                <a:rPr lang="en-US" altLang="en-US" sz="1600" baseline="-25000">
                  <a:solidFill>
                    <a:srgbClr val="008000"/>
                  </a:solidFill>
                </a:rPr>
                <a:t>2</a:t>
              </a:r>
              <a:r>
                <a:rPr lang="en-US" altLang="en-US" sz="1600">
                  <a:solidFill>
                    <a:srgbClr val="008000"/>
                  </a:solidFill>
                </a:rPr>
                <a:t>(x</a:t>
              </a:r>
              <a:r>
                <a:rPr lang="en-US" altLang="en-US" sz="1600" baseline="-25000">
                  <a:solidFill>
                    <a:srgbClr val="008000"/>
                  </a:solidFill>
                </a:rPr>
                <a:t>2</a:t>
              </a:r>
              <a:r>
                <a:rPr lang="en-US" altLang="en-US" sz="1600">
                  <a:solidFill>
                    <a:srgbClr val="008000"/>
                  </a:solidFill>
                </a:rPr>
                <a:t>)</a:t>
              </a:r>
            </a:p>
          </p:txBody>
        </p:sp>
        <p:sp>
          <p:nvSpPr>
            <p:cNvPr id="62476" name="Text Box 82"/>
            <p:cNvSpPr txBox="1">
              <a:spLocks noChangeArrowheads="1"/>
            </p:cNvSpPr>
            <p:nvPr/>
          </p:nvSpPr>
          <p:spPr bwMode="auto">
            <a:xfrm>
              <a:off x="3534" y="3208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600">
                  <a:solidFill>
                    <a:srgbClr val="008000"/>
                  </a:solidFill>
                </a:rPr>
                <a:t>h</a:t>
              </a:r>
              <a:r>
                <a:rPr lang="en-US" altLang="en-US" sz="1600" baseline="-25000">
                  <a:solidFill>
                    <a:srgbClr val="008000"/>
                  </a:solidFill>
                </a:rPr>
                <a:t>1</a:t>
              </a:r>
              <a:r>
                <a:rPr lang="en-US" altLang="en-US" sz="1600">
                  <a:solidFill>
                    <a:srgbClr val="008000"/>
                  </a:solidFill>
                </a:rPr>
                <a:t>(x</a:t>
              </a:r>
              <a:r>
                <a:rPr lang="en-US" altLang="en-US" sz="1600" baseline="-25000">
                  <a:solidFill>
                    <a:srgbClr val="008000"/>
                  </a:solidFill>
                </a:rPr>
                <a:t>k</a:t>
              </a:r>
              <a:r>
                <a:rPr lang="en-US" altLang="en-US" sz="1600">
                  <a:solidFill>
                    <a:srgbClr val="008000"/>
                  </a:solidFill>
                </a:rPr>
                <a:t>)</a:t>
              </a:r>
            </a:p>
          </p:txBody>
        </p:sp>
        <p:sp>
          <p:nvSpPr>
            <p:cNvPr id="62477" name="Text Box 83"/>
            <p:cNvSpPr txBox="1">
              <a:spLocks noChangeArrowheads="1"/>
            </p:cNvSpPr>
            <p:nvPr/>
          </p:nvSpPr>
          <p:spPr bwMode="auto">
            <a:xfrm>
              <a:off x="3908" y="3208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600">
                  <a:solidFill>
                    <a:srgbClr val="008000"/>
                  </a:solidFill>
                </a:rPr>
                <a:t>h</a:t>
              </a:r>
              <a:r>
                <a:rPr lang="en-US" altLang="en-US" sz="1600" baseline="-25000">
                  <a:solidFill>
                    <a:srgbClr val="008000"/>
                  </a:solidFill>
                </a:rPr>
                <a:t>2</a:t>
              </a:r>
              <a:r>
                <a:rPr lang="en-US" altLang="en-US" sz="1600">
                  <a:solidFill>
                    <a:srgbClr val="008000"/>
                  </a:solidFill>
                </a:rPr>
                <a:t>(x</a:t>
              </a:r>
              <a:r>
                <a:rPr lang="en-US" altLang="en-US" sz="1600" baseline="-25000">
                  <a:solidFill>
                    <a:srgbClr val="008000"/>
                  </a:solidFill>
                </a:rPr>
                <a:t>k</a:t>
              </a:r>
              <a:r>
                <a:rPr lang="en-US" altLang="en-US" sz="1600">
                  <a:solidFill>
                    <a:srgbClr val="008000"/>
                  </a:solidFill>
                </a:rPr>
                <a:t>)</a:t>
              </a:r>
            </a:p>
          </p:txBody>
        </p:sp>
        <p:grpSp>
          <p:nvGrpSpPr>
            <p:cNvPr id="62478" name="Group 84"/>
            <p:cNvGrpSpPr>
              <a:grpSpLocks/>
            </p:cNvGrpSpPr>
            <p:nvPr/>
          </p:nvGrpSpPr>
          <p:grpSpPr bwMode="auto">
            <a:xfrm>
              <a:off x="3952" y="3354"/>
              <a:ext cx="344" cy="152"/>
              <a:chOff x="1348" y="3588"/>
              <a:chExt cx="344" cy="152"/>
            </a:xfrm>
          </p:grpSpPr>
          <p:sp>
            <p:nvSpPr>
              <p:cNvPr id="62524" name="Line 85"/>
              <p:cNvSpPr>
                <a:spLocks noChangeShapeType="1"/>
              </p:cNvSpPr>
              <p:nvPr/>
            </p:nvSpPr>
            <p:spPr bwMode="auto">
              <a:xfrm flipV="1">
                <a:off x="1394" y="3648"/>
                <a:ext cx="0" cy="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25" name="Line 86"/>
              <p:cNvSpPr>
                <a:spLocks noChangeShapeType="1"/>
              </p:cNvSpPr>
              <p:nvPr/>
            </p:nvSpPr>
            <p:spPr bwMode="auto">
              <a:xfrm>
                <a:off x="1348" y="3644"/>
                <a:ext cx="3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26" name="Line 87"/>
              <p:cNvSpPr>
                <a:spLocks noChangeShapeType="1"/>
              </p:cNvSpPr>
              <p:nvPr/>
            </p:nvSpPr>
            <p:spPr bwMode="auto">
              <a:xfrm flipV="1">
                <a:off x="1352" y="3588"/>
                <a:ext cx="0" cy="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27" name="Line 88"/>
              <p:cNvSpPr>
                <a:spLocks noChangeShapeType="1"/>
              </p:cNvSpPr>
              <p:nvPr/>
            </p:nvSpPr>
            <p:spPr bwMode="auto">
              <a:xfrm flipV="1">
                <a:off x="1688" y="3588"/>
                <a:ext cx="0" cy="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28" name="Line 89"/>
              <p:cNvSpPr>
                <a:spLocks noChangeShapeType="1"/>
              </p:cNvSpPr>
              <p:nvPr/>
            </p:nvSpPr>
            <p:spPr bwMode="auto">
              <a:xfrm flipV="1">
                <a:off x="1448" y="3648"/>
                <a:ext cx="0" cy="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29" name="Line 90"/>
              <p:cNvSpPr>
                <a:spLocks noChangeShapeType="1"/>
              </p:cNvSpPr>
              <p:nvPr/>
            </p:nvSpPr>
            <p:spPr bwMode="auto">
              <a:xfrm flipV="1">
                <a:off x="1502" y="3648"/>
                <a:ext cx="0" cy="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30" name="Line 91"/>
              <p:cNvSpPr>
                <a:spLocks noChangeShapeType="1"/>
              </p:cNvSpPr>
              <p:nvPr/>
            </p:nvSpPr>
            <p:spPr bwMode="auto">
              <a:xfrm flipV="1">
                <a:off x="1642" y="3648"/>
                <a:ext cx="0" cy="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31" name="Text Box 92"/>
              <p:cNvSpPr txBox="1">
                <a:spLocks noChangeArrowheads="1"/>
              </p:cNvSpPr>
              <p:nvPr/>
            </p:nvSpPr>
            <p:spPr bwMode="auto">
              <a:xfrm>
                <a:off x="1522" y="3633"/>
                <a:ext cx="9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000"/>
                  <a:t>...</a:t>
                </a:r>
              </a:p>
            </p:txBody>
          </p:sp>
        </p:grpSp>
        <p:grpSp>
          <p:nvGrpSpPr>
            <p:cNvPr id="62479" name="Group 93"/>
            <p:cNvGrpSpPr>
              <a:grpSpLocks/>
            </p:cNvGrpSpPr>
            <p:nvPr/>
          </p:nvGrpSpPr>
          <p:grpSpPr bwMode="auto">
            <a:xfrm>
              <a:off x="1806" y="3354"/>
              <a:ext cx="344" cy="152"/>
              <a:chOff x="1348" y="3588"/>
              <a:chExt cx="344" cy="152"/>
            </a:xfrm>
          </p:grpSpPr>
          <p:sp>
            <p:nvSpPr>
              <p:cNvPr id="62516" name="Line 94"/>
              <p:cNvSpPr>
                <a:spLocks noChangeShapeType="1"/>
              </p:cNvSpPr>
              <p:nvPr/>
            </p:nvSpPr>
            <p:spPr bwMode="auto">
              <a:xfrm flipV="1">
                <a:off x="1394" y="3648"/>
                <a:ext cx="0" cy="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17" name="Line 95"/>
              <p:cNvSpPr>
                <a:spLocks noChangeShapeType="1"/>
              </p:cNvSpPr>
              <p:nvPr/>
            </p:nvSpPr>
            <p:spPr bwMode="auto">
              <a:xfrm>
                <a:off x="1348" y="3644"/>
                <a:ext cx="3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18" name="Line 96"/>
              <p:cNvSpPr>
                <a:spLocks noChangeShapeType="1"/>
              </p:cNvSpPr>
              <p:nvPr/>
            </p:nvSpPr>
            <p:spPr bwMode="auto">
              <a:xfrm flipV="1">
                <a:off x="1352" y="3588"/>
                <a:ext cx="0" cy="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19" name="Line 97"/>
              <p:cNvSpPr>
                <a:spLocks noChangeShapeType="1"/>
              </p:cNvSpPr>
              <p:nvPr/>
            </p:nvSpPr>
            <p:spPr bwMode="auto">
              <a:xfrm flipV="1">
                <a:off x="1688" y="3588"/>
                <a:ext cx="0" cy="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20" name="Line 98"/>
              <p:cNvSpPr>
                <a:spLocks noChangeShapeType="1"/>
              </p:cNvSpPr>
              <p:nvPr/>
            </p:nvSpPr>
            <p:spPr bwMode="auto">
              <a:xfrm flipV="1">
                <a:off x="1448" y="3648"/>
                <a:ext cx="0" cy="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21" name="Line 99"/>
              <p:cNvSpPr>
                <a:spLocks noChangeShapeType="1"/>
              </p:cNvSpPr>
              <p:nvPr/>
            </p:nvSpPr>
            <p:spPr bwMode="auto">
              <a:xfrm flipV="1">
                <a:off x="1502" y="3648"/>
                <a:ext cx="0" cy="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22" name="Line 100"/>
              <p:cNvSpPr>
                <a:spLocks noChangeShapeType="1"/>
              </p:cNvSpPr>
              <p:nvPr/>
            </p:nvSpPr>
            <p:spPr bwMode="auto">
              <a:xfrm flipV="1">
                <a:off x="1642" y="3648"/>
                <a:ext cx="0" cy="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23" name="Text Box 101"/>
              <p:cNvSpPr txBox="1">
                <a:spLocks noChangeArrowheads="1"/>
              </p:cNvSpPr>
              <p:nvPr/>
            </p:nvSpPr>
            <p:spPr bwMode="auto">
              <a:xfrm>
                <a:off x="1522" y="3633"/>
                <a:ext cx="9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000"/>
                  <a:t>...</a:t>
                </a:r>
              </a:p>
            </p:txBody>
          </p:sp>
        </p:grpSp>
        <p:grpSp>
          <p:nvGrpSpPr>
            <p:cNvPr id="62480" name="Group 102"/>
            <p:cNvGrpSpPr>
              <a:grpSpLocks/>
            </p:cNvGrpSpPr>
            <p:nvPr/>
          </p:nvGrpSpPr>
          <p:grpSpPr bwMode="auto">
            <a:xfrm>
              <a:off x="2180" y="3354"/>
              <a:ext cx="344" cy="152"/>
              <a:chOff x="1348" y="3588"/>
              <a:chExt cx="344" cy="152"/>
            </a:xfrm>
          </p:grpSpPr>
          <p:sp>
            <p:nvSpPr>
              <p:cNvPr id="62508" name="Line 103"/>
              <p:cNvSpPr>
                <a:spLocks noChangeShapeType="1"/>
              </p:cNvSpPr>
              <p:nvPr/>
            </p:nvSpPr>
            <p:spPr bwMode="auto">
              <a:xfrm flipV="1">
                <a:off x="1394" y="3648"/>
                <a:ext cx="0" cy="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9" name="Line 104"/>
              <p:cNvSpPr>
                <a:spLocks noChangeShapeType="1"/>
              </p:cNvSpPr>
              <p:nvPr/>
            </p:nvSpPr>
            <p:spPr bwMode="auto">
              <a:xfrm>
                <a:off x="1348" y="3644"/>
                <a:ext cx="3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10" name="Line 105"/>
              <p:cNvSpPr>
                <a:spLocks noChangeShapeType="1"/>
              </p:cNvSpPr>
              <p:nvPr/>
            </p:nvSpPr>
            <p:spPr bwMode="auto">
              <a:xfrm flipV="1">
                <a:off x="1352" y="3588"/>
                <a:ext cx="0" cy="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11" name="Line 106"/>
              <p:cNvSpPr>
                <a:spLocks noChangeShapeType="1"/>
              </p:cNvSpPr>
              <p:nvPr/>
            </p:nvSpPr>
            <p:spPr bwMode="auto">
              <a:xfrm flipV="1">
                <a:off x="1688" y="3588"/>
                <a:ext cx="0" cy="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12" name="Line 107"/>
              <p:cNvSpPr>
                <a:spLocks noChangeShapeType="1"/>
              </p:cNvSpPr>
              <p:nvPr/>
            </p:nvSpPr>
            <p:spPr bwMode="auto">
              <a:xfrm flipV="1">
                <a:off x="1448" y="3648"/>
                <a:ext cx="0" cy="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13" name="Line 108"/>
              <p:cNvSpPr>
                <a:spLocks noChangeShapeType="1"/>
              </p:cNvSpPr>
              <p:nvPr/>
            </p:nvSpPr>
            <p:spPr bwMode="auto">
              <a:xfrm flipV="1">
                <a:off x="1502" y="3648"/>
                <a:ext cx="0" cy="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14" name="Line 109"/>
              <p:cNvSpPr>
                <a:spLocks noChangeShapeType="1"/>
              </p:cNvSpPr>
              <p:nvPr/>
            </p:nvSpPr>
            <p:spPr bwMode="auto">
              <a:xfrm flipV="1">
                <a:off x="1642" y="3648"/>
                <a:ext cx="0" cy="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15" name="Text Box 110"/>
              <p:cNvSpPr txBox="1">
                <a:spLocks noChangeArrowheads="1"/>
              </p:cNvSpPr>
              <p:nvPr/>
            </p:nvSpPr>
            <p:spPr bwMode="auto">
              <a:xfrm>
                <a:off x="1522" y="3633"/>
                <a:ext cx="9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000"/>
                  <a:t>...</a:t>
                </a:r>
              </a:p>
            </p:txBody>
          </p:sp>
        </p:grpSp>
        <p:grpSp>
          <p:nvGrpSpPr>
            <p:cNvPr id="62481" name="Group 111"/>
            <p:cNvGrpSpPr>
              <a:grpSpLocks/>
            </p:cNvGrpSpPr>
            <p:nvPr/>
          </p:nvGrpSpPr>
          <p:grpSpPr bwMode="auto">
            <a:xfrm>
              <a:off x="2555" y="3354"/>
              <a:ext cx="344" cy="152"/>
              <a:chOff x="1348" y="3588"/>
              <a:chExt cx="344" cy="152"/>
            </a:xfrm>
          </p:grpSpPr>
          <p:sp>
            <p:nvSpPr>
              <p:cNvPr id="62500" name="Line 112"/>
              <p:cNvSpPr>
                <a:spLocks noChangeShapeType="1"/>
              </p:cNvSpPr>
              <p:nvPr/>
            </p:nvSpPr>
            <p:spPr bwMode="auto">
              <a:xfrm flipV="1">
                <a:off x="1394" y="3648"/>
                <a:ext cx="0" cy="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1" name="Line 113"/>
              <p:cNvSpPr>
                <a:spLocks noChangeShapeType="1"/>
              </p:cNvSpPr>
              <p:nvPr/>
            </p:nvSpPr>
            <p:spPr bwMode="auto">
              <a:xfrm>
                <a:off x="1348" y="3644"/>
                <a:ext cx="3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2" name="Line 114"/>
              <p:cNvSpPr>
                <a:spLocks noChangeShapeType="1"/>
              </p:cNvSpPr>
              <p:nvPr/>
            </p:nvSpPr>
            <p:spPr bwMode="auto">
              <a:xfrm flipV="1">
                <a:off x="1352" y="3588"/>
                <a:ext cx="0" cy="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3" name="Line 115"/>
              <p:cNvSpPr>
                <a:spLocks noChangeShapeType="1"/>
              </p:cNvSpPr>
              <p:nvPr/>
            </p:nvSpPr>
            <p:spPr bwMode="auto">
              <a:xfrm flipV="1">
                <a:off x="1688" y="3588"/>
                <a:ext cx="0" cy="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4" name="Line 116"/>
              <p:cNvSpPr>
                <a:spLocks noChangeShapeType="1"/>
              </p:cNvSpPr>
              <p:nvPr/>
            </p:nvSpPr>
            <p:spPr bwMode="auto">
              <a:xfrm flipV="1">
                <a:off x="1448" y="3648"/>
                <a:ext cx="0" cy="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5" name="Line 117"/>
              <p:cNvSpPr>
                <a:spLocks noChangeShapeType="1"/>
              </p:cNvSpPr>
              <p:nvPr/>
            </p:nvSpPr>
            <p:spPr bwMode="auto">
              <a:xfrm flipV="1">
                <a:off x="1502" y="3648"/>
                <a:ext cx="0" cy="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6" name="Line 118"/>
              <p:cNvSpPr>
                <a:spLocks noChangeShapeType="1"/>
              </p:cNvSpPr>
              <p:nvPr/>
            </p:nvSpPr>
            <p:spPr bwMode="auto">
              <a:xfrm flipV="1">
                <a:off x="1642" y="3648"/>
                <a:ext cx="0" cy="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7" name="Text Box 119"/>
              <p:cNvSpPr txBox="1">
                <a:spLocks noChangeArrowheads="1"/>
              </p:cNvSpPr>
              <p:nvPr/>
            </p:nvSpPr>
            <p:spPr bwMode="auto">
              <a:xfrm>
                <a:off x="1522" y="3633"/>
                <a:ext cx="9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000"/>
                  <a:t>...</a:t>
                </a:r>
              </a:p>
            </p:txBody>
          </p:sp>
        </p:grpSp>
        <p:grpSp>
          <p:nvGrpSpPr>
            <p:cNvPr id="62482" name="Group 120"/>
            <p:cNvGrpSpPr>
              <a:grpSpLocks/>
            </p:cNvGrpSpPr>
            <p:nvPr/>
          </p:nvGrpSpPr>
          <p:grpSpPr bwMode="auto">
            <a:xfrm>
              <a:off x="2930" y="3354"/>
              <a:ext cx="344" cy="152"/>
              <a:chOff x="1348" y="3588"/>
              <a:chExt cx="344" cy="152"/>
            </a:xfrm>
          </p:grpSpPr>
          <p:sp>
            <p:nvSpPr>
              <p:cNvPr id="62492" name="Line 121"/>
              <p:cNvSpPr>
                <a:spLocks noChangeShapeType="1"/>
              </p:cNvSpPr>
              <p:nvPr/>
            </p:nvSpPr>
            <p:spPr bwMode="auto">
              <a:xfrm flipV="1">
                <a:off x="1394" y="3648"/>
                <a:ext cx="0" cy="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3" name="Line 122"/>
              <p:cNvSpPr>
                <a:spLocks noChangeShapeType="1"/>
              </p:cNvSpPr>
              <p:nvPr/>
            </p:nvSpPr>
            <p:spPr bwMode="auto">
              <a:xfrm>
                <a:off x="1348" y="3644"/>
                <a:ext cx="3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4" name="Line 123"/>
              <p:cNvSpPr>
                <a:spLocks noChangeShapeType="1"/>
              </p:cNvSpPr>
              <p:nvPr/>
            </p:nvSpPr>
            <p:spPr bwMode="auto">
              <a:xfrm flipV="1">
                <a:off x="1352" y="3588"/>
                <a:ext cx="0" cy="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5" name="Line 124"/>
              <p:cNvSpPr>
                <a:spLocks noChangeShapeType="1"/>
              </p:cNvSpPr>
              <p:nvPr/>
            </p:nvSpPr>
            <p:spPr bwMode="auto">
              <a:xfrm flipV="1">
                <a:off x="1688" y="3588"/>
                <a:ext cx="0" cy="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6" name="Line 125"/>
              <p:cNvSpPr>
                <a:spLocks noChangeShapeType="1"/>
              </p:cNvSpPr>
              <p:nvPr/>
            </p:nvSpPr>
            <p:spPr bwMode="auto">
              <a:xfrm flipV="1">
                <a:off x="1448" y="3648"/>
                <a:ext cx="0" cy="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7" name="Line 126"/>
              <p:cNvSpPr>
                <a:spLocks noChangeShapeType="1"/>
              </p:cNvSpPr>
              <p:nvPr/>
            </p:nvSpPr>
            <p:spPr bwMode="auto">
              <a:xfrm flipV="1">
                <a:off x="1502" y="3648"/>
                <a:ext cx="0" cy="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8" name="Line 127"/>
              <p:cNvSpPr>
                <a:spLocks noChangeShapeType="1"/>
              </p:cNvSpPr>
              <p:nvPr/>
            </p:nvSpPr>
            <p:spPr bwMode="auto">
              <a:xfrm flipV="1">
                <a:off x="1642" y="3648"/>
                <a:ext cx="0" cy="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9" name="Text Box 128"/>
              <p:cNvSpPr txBox="1">
                <a:spLocks noChangeArrowheads="1"/>
              </p:cNvSpPr>
              <p:nvPr/>
            </p:nvSpPr>
            <p:spPr bwMode="auto">
              <a:xfrm>
                <a:off x="1522" y="3633"/>
                <a:ext cx="9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000"/>
                  <a:t>...</a:t>
                </a:r>
              </a:p>
            </p:txBody>
          </p:sp>
        </p:grpSp>
        <p:grpSp>
          <p:nvGrpSpPr>
            <p:cNvPr id="62483" name="Group 129"/>
            <p:cNvGrpSpPr>
              <a:grpSpLocks/>
            </p:cNvGrpSpPr>
            <p:nvPr/>
          </p:nvGrpSpPr>
          <p:grpSpPr bwMode="auto">
            <a:xfrm>
              <a:off x="3578" y="3354"/>
              <a:ext cx="344" cy="152"/>
              <a:chOff x="1348" y="3588"/>
              <a:chExt cx="344" cy="152"/>
            </a:xfrm>
          </p:grpSpPr>
          <p:sp>
            <p:nvSpPr>
              <p:cNvPr id="62484" name="Line 130"/>
              <p:cNvSpPr>
                <a:spLocks noChangeShapeType="1"/>
              </p:cNvSpPr>
              <p:nvPr/>
            </p:nvSpPr>
            <p:spPr bwMode="auto">
              <a:xfrm flipV="1">
                <a:off x="1394" y="3648"/>
                <a:ext cx="0" cy="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85" name="Line 131"/>
              <p:cNvSpPr>
                <a:spLocks noChangeShapeType="1"/>
              </p:cNvSpPr>
              <p:nvPr/>
            </p:nvSpPr>
            <p:spPr bwMode="auto">
              <a:xfrm>
                <a:off x="1348" y="3644"/>
                <a:ext cx="3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86" name="Line 132"/>
              <p:cNvSpPr>
                <a:spLocks noChangeShapeType="1"/>
              </p:cNvSpPr>
              <p:nvPr/>
            </p:nvSpPr>
            <p:spPr bwMode="auto">
              <a:xfrm flipV="1">
                <a:off x="1352" y="3588"/>
                <a:ext cx="0" cy="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87" name="Line 133"/>
              <p:cNvSpPr>
                <a:spLocks noChangeShapeType="1"/>
              </p:cNvSpPr>
              <p:nvPr/>
            </p:nvSpPr>
            <p:spPr bwMode="auto">
              <a:xfrm flipV="1">
                <a:off x="1688" y="3588"/>
                <a:ext cx="0" cy="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88" name="Line 134"/>
              <p:cNvSpPr>
                <a:spLocks noChangeShapeType="1"/>
              </p:cNvSpPr>
              <p:nvPr/>
            </p:nvSpPr>
            <p:spPr bwMode="auto">
              <a:xfrm flipV="1">
                <a:off x="1448" y="3648"/>
                <a:ext cx="0" cy="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89" name="Line 135"/>
              <p:cNvSpPr>
                <a:spLocks noChangeShapeType="1"/>
              </p:cNvSpPr>
              <p:nvPr/>
            </p:nvSpPr>
            <p:spPr bwMode="auto">
              <a:xfrm flipV="1">
                <a:off x="1502" y="3648"/>
                <a:ext cx="0" cy="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0" name="Line 136"/>
              <p:cNvSpPr>
                <a:spLocks noChangeShapeType="1"/>
              </p:cNvSpPr>
              <p:nvPr/>
            </p:nvSpPr>
            <p:spPr bwMode="auto">
              <a:xfrm flipV="1">
                <a:off x="1642" y="3648"/>
                <a:ext cx="0" cy="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1" name="Text Box 137"/>
              <p:cNvSpPr txBox="1">
                <a:spLocks noChangeArrowheads="1"/>
              </p:cNvSpPr>
              <p:nvPr/>
            </p:nvSpPr>
            <p:spPr bwMode="auto">
              <a:xfrm>
                <a:off x="1522" y="3633"/>
                <a:ext cx="9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000"/>
                  <a:t>...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99BF7-E7B9-449D-80DF-44BEF0C6A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Graphs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2F56B-14D9-4324-AC5A-AD3B9C6B4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Several models</a:t>
            </a:r>
          </a:p>
          <a:p>
            <a:pPr marL="0" indent="0">
              <a:buNone/>
            </a:pPr>
            <a:r>
              <a:rPr lang="en" b="1" dirty="0"/>
              <a:t>Erdős–Rényi models</a:t>
            </a:r>
            <a:endParaRPr lang="en-US" dirty="0"/>
          </a:p>
          <a:p>
            <a:r>
              <a:rPr lang="en-US" dirty="0"/>
              <a:t>G(</a:t>
            </a:r>
            <a:r>
              <a:rPr lang="en-US" dirty="0" err="1"/>
              <a:t>n,p</a:t>
            </a:r>
            <a:r>
              <a:rPr lang="en-US" dirty="0"/>
              <a:t>): n nodes, each edge exists with probability p</a:t>
            </a:r>
          </a:p>
          <a:p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, </a:t>
            </a:r>
            <a:r>
              <a:rPr lang="en-US" i="1" dirty="0"/>
              <a:t>M</a:t>
            </a:r>
            <a:r>
              <a:rPr lang="en-US" dirty="0"/>
              <a:t>): n nodes, the graph is chosen uniformly at random from the collection of all graphs which have </a:t>
            </a:r>
            <a:r>
              <a:rPr lang="en-US" i="1" dirty="0"/>
              <a:t>n</a:t>
            </a:r>
            <a:r>
              <a:rPr lang="en-US" dirty="0"/>
              <a:t> nodes and </a:t>
            </a:r>
            <a:r>
              <a:rPr lang="en-US" i="1" dirty="0"/>
              <a:t>M</a:t>
            </a:r>
            <a:r>
              <a:rPr lang="en-US" dirty="0"/>
              <a:t> edges.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 questions relevant to Cuckoo Hashing: </a:t>
            </a:r>
          </a:p>
          <a:p>
            <a:r>
              <a:rPr lang="en-US" dirty="0"/>
              <a:t> What happens with </a:t>
            </a:r>
            <a:r>
              <a:rPr lang="en-US" b="1" dirty="0"/>
              <a:t>very sparse graphs</a:t>
            </a:r>
            <a:r>
              <a:rPr lang="en-US" dirty="0"/>
              <a:t>. 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625505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967538" y="6462713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2FEE7E61-E89E-4584-8782-DFBE394DA108}" type="slidenum">
              <a:rPr lang="he-IL" altLang="en-US" smtClean="0"/>
              <a:pPr>
                <a:spcBef>
                  <a:spcPct val="0"/>
                </a:spcBef>
                <a:buFontTx/>
                <a:buNone/>
                <a:defRPr/>
              </a:pPr>
              <a:t>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292100"/>
            <a:ext cx="8229600" cy="698500"/>
          </a:xfrm>
        </p:spPr>
        <p:txBody>
          <a:bodyPr/>
          <a:lstStyle/>
          <a:p>
            <a:pPr rtl="0" eaLnBrk="1" hangingPunct="1"/>
            <a:r>
              <a:rPr lang="en-US" altLang="en-US"/>
              <a:t>The Setting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399" y="1651000"/>
            <a:ext cx="6408615" cy="3683000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Dynamic dictionary:</a:t>
            </a:r>
          </a:p>
          <a:p>
            <a:pPr lvl="1" eaLnBrk="1" hangingPunct="1"/>
            <a:r>
              <a:rPr lang="en-US" altLang="en-US" sz="2600" dirty="0"/>
              <a:t>Lookups, insertions and deletions</a:t>
            </a:r>
          </a:p>
          <a:p>
            <a:pPr lvl="1" eaLnBrk="1" hangingPunct="1"/>
            <a:r>
              <a:rPr lang="en-US" altLang="en-US" sz="2600" dirty="0"/>
              <a:t>Dynamic vs. static</a:t>
            </a:r>
          </a:p>
          <a:p>
            <a:pPr eaLnBrk="1" hangingPunct="1"/>
            <a:r>
              <a:rPr lang="en-US" altLang="en-US" sz="3000" dirty="0"/>
              <a:t>Performance:</a:t>
            </a:r>
          </a:p>
          <a:p>
            <a:pPr lvl="1" eaLnBrk="1" hangingPunct="1"/>
            <a:r>
              <a:rPr lang="en-US" altLang="en-US" sz="2600" dirty="0"/>
              <a:t>Lookup time</a:t>
            </a:r>
          </a:p>
          <a:p>
            <a:pPr lvl="1" eaLnBrk="1" hangingPunct="1"/>
            <a:r>
              <a:rPr lang="en-US" altLang="en-US" sz="2600" dirty="0"/>
              <a:t>Update time</a:t>
            </a:r>
          </a:p>
          <a:p>
            <a:pPr lvl="1" eaLnBrk="1" hangingPunct="1"/>
            <a:r>
              <a:rPr lang="en-US" altLang="en-US" sz="2600" b="1" dirty="0"/>
              <a:t>Memory utilization</a:t>
            </a:r>
          </a:p>
          <a:p>
            <a:pPr lvl="1" eaLnBrk="1" hangingPunct="1"/>
            <a:r>
              <a:rPr lang="en-US" altLang="en-US" sz="2600" dirty="0"/>
              <a:t>Related problems: </a:t>
            </a:r>
          </a:p>
          <a:p>
            <a:pPr lvl="2" eaLnBrk="1" hangingPunct="1"/>
            <a:r>
              <a:rPr lang="en-US" altLang="en-US" sz="2200" dirty="0"/>
              <a:t>Approximate set membership (Bloom Filter)</a:t>
            </a:r>
          </a:p>
          <a:p>
            <a:pPr lvl="2" eaLnBrk="1" hangingPunct="1"/>
            <a:r>
              <a:rPr lang="en-US" altLang="en-US" sz="2200" dirty="0"/>
              <a:t>Retrieval </a:t>
            </a:r>
          </a:p>
        </p:txBody>
      </p:sp>
      <p:pic>
        <p:nvPicPr>
          <p:cNvPr id="133159" name="Picture 39" descr="HebE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6209">
            <a:off x="7861300" y="2205038"/>
            <a:ext cx="7191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0" name="Picture 40" descr="Quicktion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9623">
            <a:off x="6891338" y="3279775"/>
            <a:ext cx="1252537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8" name="Picture 38" descr="550px-Wiktionary-logo-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67740">
            <a:off x="6667500" y="2287588"/>
            <a:ext cx="9556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1FFD2-45EF-450F-8606-5FDF362F4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graphs in G(</a:t>
            </a:r>
            <a:r>
              <a:rPr lang="en-US" dirty="0" err="1"/>
              <a:t>n,p</a:t>
            </a:r>
            <a:r>
              <a:rPr lang="en-US" dirty="0"/>
              <a:t>)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9D5A3-CF3E-4708-9F2E-8DF3CD818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4">
                <a:extLst>
                  <a:ext uri="{FF2B5EF4-FFF2-40B4-BE49-F238E27FC236}">
                    <a16:creationId xmlns:a16="http://schemas.microsoft.com/office/drawing/2014/main" id="{ABEB4147-2980-4D0B-B21F-377041BBD6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710" y="1508692"/>
                <a:ext cx="8947053" cy="47089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IL" sz="2400" dirty="0">
                    <a:latin typeface="+mn-lt"/>
                    <a:cs typeface="+mn-cs"/>
                  </a:rPr>
                  <a:t>A graph generated by </a:t>
                </a:r>
                <a:r>
                  <a:rPr lang="en-US" sz="2400" dirty="0">
                    <a:latin typeface="+mn-lt"/>
                    <a:cs typeface="+mn-cs"/>
                  </a:rPr>
                  <a:t>G(</a:t>
                </a:r>
                <a:r>
                  <a:rPr lang="en-US" sz="2400" dirty="0" err="1">
                    <a:latin typeface="+mn-lt"/>
                    <a:cs typeface="+mn-cs"/>
                  </a:rPr>
                  <a:t>n,p</a:t>
                </a:r>
                <a:r>
                  <a:rPr lang="en-US" sz="2400" dirty="0">
                    <a:latin typeface="+mn-lt"/>
                    <a:cs typeface="+mn-cs"/>
                  </a:rPr>
                  <a:t>)</a:t>
                </a:r>
                <a:endParaRPr lang="en-IL" altLang="en-IL" sz="2400" dirty="0">
                  <a:latin typeface="+mn-lt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lang="en-IL" altLang="en-IL" sz="2400" dirty="0">
                    <a:latin typeface="+mn-lt"/>
                    <a:cs typeface="+mn-cs"/>
                  </a:rPr>
                  <a:t>If np &lt; 1, then a</a:t>
                </a:r>
                <a:r>
                  <a:rPr lang="en-US" altLang="en-IL" sz="2400" dirty="0">
                    <a:latin typeface="+mn-lt"/>
                    <a:cs typeface="+mn-cs"/>
                  </a:rPr>
                  <a:t>. s. </a:t>
                </a:r>
                <a:r>
                  <a:rPr lang="en-IL" altLang="en-IL" sz="2400" b="1" dirty="0">
                    <a:latin typeface="+mn-lt"/>
                    <a:cs typeface="+mn-cs"/>
                  </a:rPr>
                  <a:t>no connected components </a:t>
                </a:r>
                <a:r>
                  <a:rPr lang="en-IL" altLang="en-IL" sz="2400" dirty="0">
                    <a:latin typeface="+mn-lt"/>
                    <a:cs typeface="+mn-cs"/>
                  </a:rPr>
                  <a:t>of size </a:t>
                </a:r>
                <a:r>
                  <a:rPr lang="en-IL" altLang="en-IL" sz="2400" b="1" dirty="0">
                    <a:latin typeface="+mn-lt"/>
                    <a:cs typeface="+mn-cs"/>
                  </a:rPr>
                  <a:t>larger than O(log(n)).</a:t>
                </a:r>
                <a:endParaRPr lang="en-US" altLang="en-IL" sz="2400" b="1" dirty="0">
                  <a:latin typeface="+mn-lt"/>
                  <a:cs typeface="+mn-cs"/>
                </a:endParaRPr>
              </a:p>
              <a:p>
                <a:pPr lvl="0">
                  <a:buFontTx/>
                  <a:buChar char="•"/>
                </a:pPr>
                <a:r>
                  <a:rPr lang="en-IL" altLang="en-IL" sz="2400" dirty="0">
                    <a:latin typeface="+mn-lt"/>
                    <a:cs typeface="+mn-cs"/>
                  </a:rPr>
                  <a:t>If np = 1, </a:t>
                </a:r>
                <a:r>
                  <a:rPr lang="en-US" altLang="en-IL" sz="2400" dirty="0">
                    <a:latin typeface="+mn-lt"/>
                    <a:cs typeface="+mn-cs"/>
                  </a:rPr>
                  <a:t>then </a:t>
                </a:r>
                <a:r>
                  <a:rPr lang="en-IL" altLang="en-IL" sz="2400" dirty="0"/>
                  <a:t>a</a:t>
                </a:r>
                <a:r>
                  <a:rPr lang="en-US" altLang="en-IL" sz="2400" dirty="0"/>
                  <a:t>. s. graph </a:t>
                </a:r>
                <a:r>
                  <a:rPr lang="en-IL" altLang="en-IL" sz="2400" dirty="0">
                    <a:latin typeface="+mn-lt"/>
                    <a:cs typeface="+mn-cs"/>
                  </a:rPr>
                  <a:t>ha</a:t>
                </a:r>
                <a:r>
                  <a:rPr lang="en-US" altLang="en-IL" sz="2400" dirty="0">
                    <a:latin typeface="+mn-lt"/>
                    <a:cs typeface="+mn-cs"/>
                  </a:rPr>
                  <a:t>s</a:t>
                </a:r>
                <a:r>
                  <a:rPr lang="en-IL" altLang="en-IL" sz="2400" dirty="0">
                    <a:latin typeface="+mn-lt"/>
                    <a:cs typeface="+mn-cs"/>
                  </a:rPr>
                  <a:t> a </a:t>
                </a:r>
                <a:r>
                  <a:rPr lang="en-IL" altLang="en-IL" sz="2400" b="1" dirty="0">
                    <a:latin typeface="+mn-lt"/>
                    <a:cs typeface="+mn-cs"/>
                  </a:rPr>
                  <a:t>largest component </a:t>
                </a:r>
                <a:r>
                  <a:rPr lang="en-IL" altLang="en-IL" sz="2400" dirty="0">
                    <a:latin typeface="+mn-lt"/>
                    <a:cs typeface="+mn-cs"/>
                  </a:rPr>
                  <a:t>whose size is of </a:t>
                </a:r>
                <a:r>
                  <a:rPr lang="en-IL" altLang="en-IL" sz="2400" b="1" dirty="0">
                    <a:latin typeface="+mn-lt"/>
                    <a:cs typeface="+mn-cs"/>
                  </a:rPr>
                  <a:t>order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IL" sz="2400" b="1" i="1" dirty="0" smtClean="0"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IL" altLang="en-IL" sz="2400" b="1" i="1" dirty="0" smtClean="0">
                            <a:latin typeface="Cambria Math" panose="02040503050406030204" pitchFamily="18" charset="0"/>
                            <a:cs typeface="+mn-cs"/>
                          </a:rPr>
                          <m:t>𝒏</m:t>
                        </m:r>
                      </m:e>
                      <m:sup>
                        <m:r>
                          <a:rPr lang="en-IL" altLang="en-IL" sz="2400" b="1" i="1" dirty="0" smtClean="0"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  <m:r>
                          <a:rPr lang="en-US" altLang="en-IL" sz="2400" b="1" i="1" dirty="0" smtClean="0">
                            <a:latin typeface="Cambria Math" panose="02040503050406030204" pitchFamily="18" charset="0"/>
                            <a:cs typeface="+mn-cs"/>
                          </a:rPr>
                          <m:t>/</m:t>
                        </m:r>
                        <m:r>
                          <a:rPr lang="en-US" altLang="en-IL" sz="2400" b="1" i="1" dirty="0" smtClean="0">
                            <a:latin typeface="Cambria Math" panose="02040503050406030204" pitchFamily="18" charset="0"/>
                            <a:cs typeface="+mn-cs"/>
                          </a:rPr>
                          <m:t>𝟑</m:t>
                        </m:r>
                      </m:sup>
                    </m:sSup>
                  </m:oMath>
                </a14:m>
                <a:r>
                  <a:rPr kumimoji="0" lang="en-IL" altLang="en-IL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.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lang="en-IL" altLang="en-IL" sz="2400" dirty="0">
                    <a:latin typeface="+mn-lt"/>
                    <a:cs typeface="+mn-cs"/>
                  </a:rPr>
                  <a:t>If np → c &gt; 1, where c is a constant, a</a:t>
                </a:r>
                <a:r>
                  <a:rPr lang="en-US" altLang="en-IL" sz="2400" dirty="0">
                    <a:latin typeface="+mn-lt"/>
                    <a:cs typeface="+mn-cs"/>
                  </a:rPr>
                  <a:t>. s.</a:t>
                </a:r>
                <a:r>
                  <a:rPr lang="en-IL" altLang="en-IL" sz="2400" dirty="0">
                    <a:latin typeface="+mn-lt"/>
                    <a:cs typeface="+mn-cs"/>
                  </a:rPr>
                  <a:t> have a </a:t>
                </a:r>
                <a:r>
                  <a:rPr lang="en-IL" altLang="en-IL" sz="2400" b="1" dirty="0">
                    <a:latin typeface="+mn-lt"/>
                    <a:cs typeface="+mn-cs"/>
                  </a:rPr>
                  <a:t>unique</a:t>
                </a:r>
                <a:r>
                  <a:rPr lang="en-US" altLang="en-IL" sz="2400" b="1" dirty="0">
                    <a:latin typeface="+mn-lt"/>
                    <a:cs typeface="+mn-cs"/>
                  </a:rPr>
                  <a:t> giant component </a:t>
                </a:r>
                <a:r>
                  <a:rPr lang="en-US" altLang="en-IL" sz="2400" dirty="0">
                    <a:latin typeface="+mn-lt"/>
                    <a:cs typeface="+mn-cs"/>
                  </a:rPr>
                  <a:t>with</a:t>
                </a:r>
                <a:r>
                  <a:rPr lang="en-IL" altLang="en-IL" sz="2400" dirty="0">
                    <a:latin typeface="+mn-lt"/>
                    <a:cs typeface="+mn-cs"/>
                  </a:rPr>
                  <a:t> a </a:t>
                </a:r>
                <a:r>
                  <a:rPr lang="en-US" altLang="en-IL" sz="2400" dirty="0">
                    <a:latin typeface="+mn-lt"/>
                    <a:cs typeface="+mn-cs"/>
                  </a:rPr>
                  <a:t>constant</a:t>
                </a:r>
                <a:r>
                  <a:rPr lang="en-IL" altLang="en-IL" sz="2400" dirty="0">
                    <a:latin typeface="+mn-lt"/>
                    <a:cs typeface="+mn-cs"/>
                  </a:rPr>
                  <a:t> fraction of the vertices. </a:t>
                </a:r>
                <a:endParaRPr lang="en-US" altLang="en-IL" sz="2400" dirty="0">
                  <a:latin typeface="+mn-lt"/>
                  <a:cs typeface="+mn-cs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IL" altLang="en-IL" sz="2400" dirty="0">
                    <a:latin typeface="+mn-lt"/>
                    <a:cs typeface="+mn-cs"/>
                  </a:rPr>
                  <a:t>No other component </a:t>
                </a:r>
                <a:r>
                  <a:rPr lang="en-US" altLang="en-IL" sz="2400" dirty="0">
                    <a:latin typeface="+mn-lt"/>
                    <a:cs typeface="+mn-cs"/>
                  </a:rPr>
                  <a:t>with </a:t>
                </a:r>
                <a:r>
                  <a:rPr lang="en-IL" altLang="en-IL" sz="2400" dirty="0">
                    <a:latin typeface="+mn-lt"/>
                    <a:cs typeface="+mn-cs"/>
                  </a:rPr>
                  <a:t>more than O(log(n)) vertices. </a:t>
                </a:r>
              </a:p>
              <a:p>
                <a:pPr lvl="0">
                  <a:buFontTx/>
                  <a:buChar char="•"/>
                </a:pPr>
                <a:r>
                  <a:rPr kumimoji="0" lang="en-IL" altLang="en-IL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US" altLang="en-IL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𝑛𝑝</m:t>
                    </m:r>
                    <m:r>
                      <a:rPr kumimoji="0" lang="en-US" altLang="en-IL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&lt; (</m:t>
                    </m:r>
                    <m:r>
                      <a:rPr kumimoji="0" lang="en-US" altLang="en-IL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1</m:t>
                    </m:r>
                    <m:r>
                      <a:rPr kumimoji="0" lang="en-US" altLang="en-IL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0" lang="en-US" altLang="en-IL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𝜖</m:t>
                    </m:r>
                    <m:r>
                      <a:rPr kumimoji="0" lang="en-US" altLang="en-IL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) </m:t>
                    </m:r>
                    <m:r>
                      <m:rPr>
                        <m:sty m:val="p"/>
                      </m:rPr>
                      <a:rPr kumimoji="0" lang="en-US" altLang="en-IL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ln</m:t>
                    </m:r>
                    <m:r>
                      <a:rPr kumimoji="0" lang="en-US" altLang="en-IL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⁡</m:t>
                    </m:r>
                    <m:r>
                      <a:rPr kumimoji="0" lang="en-US" altLang="en-IL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0" lang="en-US" altLang="en-IL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/</m:t>
                    </m:r>
                    <m:r>
                      <a:rPr kumimoji="0" lang="en-US" altLang="en-IL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0" lang="en-IL" altLang="en-IL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, </a:t>
                </a:r>
                <a:r>
                  <a:rPr lang="en-IL" altLang="en-IL" sz="2400" dirty="0"/>
                  <a:t>a</a:t>
                </a:r>
                <a:r>
                  <a:rPr lang="en-US" altLang="en-IL" sz="2400" dirty="0"/>
                  <a:t>. s. </a:t>
                </a:r>
                <a:r>
                  <a:rPr lang="en-IL" altLang="en-IL" sz="2400" b="1" dirty="0">
                    <a:latin typeface="+mn-lt"/>
                    <a:cs typeface="+mn-cs"/>
                  </a:rPr>
                  <a:t>isolated vertices</a:t>
                </a:r>
                <a:r>
                  <a:rPr lang="en-US" altLang="en-IL" sz="2400" b="1" dirty="0">
                    <a:latin typeface="+mn-lt"/>
                    <a:cs typeface="+mn-cs"/>
                  </a:rPr>
                  <a:t> </a:t>
                </a:r>
                <a:r>
                  <a:rPr lang="en-US" altLang="en-IL" sz="2400" dirty="0">
                    <a:latin typeface="+mn-lt"/>
                    <a:cs typeface="+mn-cs"/>
                  </a:rPr>
                  <a:t>and the graph is </a:t>
                </a:r>
                <a:r>
                  <a:rPr lang="en-IL" altLang="en-IL" sz="2400" b="1" dirty="0">
                    <a:latin typeface="+mn-lt"/>
                    <a:cs typeface="+mn-cs"/>
                  </a:rPr>
                  <a:t>disconnected</a:t>
                </a:r>
                <a:r>
                  <a:rPr lang="en-IL" altLang="en-IL" sz="2400" dirty="0">
                    <a:latin typeface="+mn-lt"/>
                    <a:cs typeface="+mn-cs"/>
                  </a:rPr>
                  <a:t>. </a:t>
                </a:r>
              </a:p>
              <a:p>
                <a:pPr lvl="0">
                  <a:buFontTx/>
                  <a:buChar char="•"/>
                </a:pPr>
                <a:r>
                  <a:rPr kumimoji="0" lang="en-IL" altLang="en-IL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US" altLang="en-IL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𝑛𝑝</m:t>
                    </m:r>
                    <m:r>
                      <a:rPr kumimoji="0" lang="en-US" altLang="en-IL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&gt; (</m:t>
                    </m:r>
                    <m:r>
                      <a:rPr kumimoji="0" lang="en-US" altLang="en-IL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1</m:t>
                    </m:r>
                    <m:r>
                      <a:rPr kumimoji="0" lang="en-US" altLang="en-IL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kumimoji="0" lang="en-US" altLang="en-IL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𝜖</m:t>
                    </m:r>
                    <m:r>
                      <a:rPr kumimoji="0" lang="en-US" altLang="en-IL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) </m:t>
                    </m:r>
                    <m:r>
                      <m:rPr>
                        <m:sty m:val="p"/>
                      </m:rPr>
                      <a:rPr kumimoji="0" lang="en-US" altLang="en-IL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ln</m:t>
                    </m:r>
                    <m:r>
                      <a:rPr kumimoji="0" lang="en-US" altLang="en-IL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⁡</m:t>
                    </m:r>
                    <m:r>
                      <a:rPr kumimoji="0" lang="en-US" altLang="en-IL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0" lang="en-US" altLang="en-IL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/</m:t>
                    </m:r>
                    <m:r>
                      <a:rPr kumimoji="0" lang="en-US" altLang="en-IL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0" lang="en-IL" altLang="en-IL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, then </a:t>
                </a:r>
                <a:r>
                  <a:rPr lang="en-IL" altLang="en-IL" sz="2400" dirty="0"/>
                  <a:t>a</a:t>
                </a:r>
                <a:r>
                  <a:rPr lang="en-US" altLang="en-IL" sz="2400" dirty="0"/>
                  <a:t>. s. </a:t>
                </a:r>
                <a:r>
                  <a:rPr kumimoji="0" lang="en-IL" altLang="en-IL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be </a:t>
                </a:r>
                <a:r>
                  <a:rPr kumimoji="0" lang="en-IL" altLang="en-IL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connected</a:t>
                </a:r>
                <a:r>
                  <a:rPr kumimoji="0" lang="en-IL" altLang="en-IL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IL" altLang="en-IL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L" altLang="en-IL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4">
                <a:extLst>
                  <a:ext uri="{FF2B5EF4-FFF2-40B4-BE49-F238E27FC236}">
                    <a16:creationId xmlns:a16="http://schemas.microsoft.com/office/drawing/2014/main" id="{ABEB4147-2980-4D0B-B21F-377041BBD6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710" y="1508692"/>
                <a:ext cx="8947053" cy="4708981"/>
              </a:xfrm>
              <a:prstGeom prst="rect">
                <a:avLst/>
              </a:prstGeom>
              <a:blipFill>
                <a:blip r:embed="rId2"/>
                <a:stretch>
                  <a:fillRect l="-1090" t="-6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utoShape 5" descr="{\displaystyle p&lt;{\tfrac {(1-\varepsilon )\ln n}{n}}}">
            <a:extLst>
              <a:ext uri="{FF2B5EF4-FFF2-40B4-BE49-F238E27FC236}">
                <a16:creationId xmlns:a16="http://schemas.microsoft.com/office/drawing/2014/main" id="{08FBDC99-C90A-4854-B186-DEE15F0A54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6875" y="1222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L"/>
          </a:p>
        </p:txBody>
      </p:sp>
      <p:sp>
        <p:nvSpPr>
          <p:cNvPr id="9" name="AutoShape 6" descr="{\displaystyle p&gt;{\tfrac {(1+\varepsilon )\ln n}{n}}}">
            <a:extLst>
              <a:ext uri="{FF2B5EF4-FFF2-40B4-BE49-F238E27FC236}">
                <a16:creationId xmlns:a16="http://schemas.microsoft.com/office/drawing/2014/main" id="{5E50A494-A168-4EF4-A042-98B9D9F981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6875" y="4111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300327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Set Membership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700" dirty="0"/>
                  <a:t>Recall the </a:t>
                </a:r>
                <a:r>
                  <a:rPr lang="en-US" sz="2700" b="1" dirty="0"/>
                  <a:t>Dictionary</a:t>
                </a:r>
                <a:r>
                  <a:rPr lang="en-US" sz="2700" dirty="0"/>
                  <a:t> data structure</a:t>
                </a:r>
                <a:r>
                  <a:rPr lang="en-US" sz="2700" b="1" dirty="0"/>
                  <a:t>:</a:t>
                </a:r>
              </a:p>
              <a:p>
                <a:r>
                  <a:rPr lang="en-US" sz="2700" dirty="0"/>
                  <a:t>Universe </a:t>
                </a:r>
                <a14:m>
                  <m:oMath xmlns:m="http://schemas.openxmlformats.org/officeDocument/2006/math">
                    <m:r>
                      <a:rPr lang="en-US" sz="2700" i="1" dirty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700" dirty="0"/>
                  <a:t> of size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/>
                      </a:rPr>
                      <m:t>𝑢</m:t>
                    </m:r>
                  </m:oMath>
                </a14:m>
                <a:r>
                  <a:rPr lang="en-US" sz="2700" dirty="0"/>
                  <a:t>, Set </a:t>
                </a:r>
                <a14:m>
                  <m:oMath xmlns:m="http://schemas.openxmlformats.org/officeDocument/2006/math">
                    <m:r>
                      <a:rPr lang="en-US" sz="2700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700" i="1" dirty="0">
                        <a:latin typeface="Cambria Math" panose="02040503050406030204" pitchFamily="18" charset="0"/>
                      </a:rPr>
                      <m:t>⊂ </m:t>
                    </m:r>
                    <m:r>
                      <a:rPr lang="en-US" sz="2700" i="1" dirty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700" i="1" dirty="0">
                        <a:latin typeface="Cambria Math" panose="02040503050406030204" pitchFamily="18" charset="0"/>
                      </a:rPr>
                      <m:t>, |</m:t>
                    </m:r>
                    <m:r>
                      <a:rPr lang="en-US" sz="2700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700" i="1" dirty="0">
                        <a:latin typeface="Cambria Math" panose="02040503050406030204" pitchFamily="18" charset="0"/>
                      </a:rPr>
                      <m:t>|=</m:t>
                    </m:r>
                    <m:r>
                      <a:rPr lang="en-US" sz="27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700" dirty="0"/>
              </a:p>
              <a:p>
                <a:r>
                  <a:rPr lang="en-US" sz="2700" dirty="0"/>
                  <a:t>Build a data structure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2700" dirty="0"/>
                  <a:t> such that:</a:t>
                </a:r>
              </a:p>
              <a:p>
                <a:pPr lvl="1"/>
                <a:r>
                  <a:rPr lang="en-US" sz="2400" dirty="0"/>
                  <a:t>For any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Yes</m:t>
                    </m:r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For any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No</m:t>
                    </m:r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400" dirty="0"/>
              </a:p>
              <a:p>
                <a:r>
                  <a:rPr lang="en-US" sz="2700" dirty="0"/>
                  <a:t>Space usage:</a:t>
                </a:r>
                <a:br>
                  <a:rPr lang="en-US" sz="2700" dirty="0"/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7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700" i="1" dirty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2700" i="1" dirty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2700" i="1" dirty="0"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sz="27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7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700" i="1" dirty="0">
                                <a:latin typeface="Cambria Math"/>
                              </a:rPr>
                              <m:t>𝑢</m:t>
                            </m:r>
                          </m:num>
                          <m:den>
                            <m:r>
                              <a:rPr lang="en-US" sz="27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sz="2700" i="1" dirty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7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700" i="1" dirty="0">
                        <a:latin typeface="Cambria Math"/>
                      </a:rPr>
                      <m:t>⋅</m:t>
                    </m:r>
                    <m:func>
                      <m:funcPr>
                        <m:ctrlPr>
                          <a:rPr lang="en-US" sz="27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700" dirty="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7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7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700" i="1" dirty="0">
                                    <a:latin typeface="Cambria Math"/>
                                  </a:rPr>
                                  <m:t>𝑢</m:t>
                                </m:r>
                              </m:num>
                              <m:den>
                                <m:r>
                                  <a:rPr lang="en-US" sz="2700" i="1" dirty="0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27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7" t="-121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2DE6A55-5501-4288-9059-B6071D522AC2}"/>
                  </a:ext>
                </a:extLst>
              </p:cNvPr>
              <p:cNvSpPr txBox="1"/>
              <p:nvPr/>
            </p:nvSpPr>
            <p:spPr>
              <a:xfrm>
                <a:off x="3523957" y="5767754"/>
                <a:ext cx="4262511" cy="507831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ndara"/>
                    <a:ea typeface="+mn-ea"/>
                    <a:cs typeface="Arial"/>
                  </a:rPr>
                  <a:t>Information theoretic bound </a:t>
                </a:r>
                <a14:m>
                  <m:oMath xmlns:m="http://schemas.openxmlformats.org/officeDocument/2006/math">
                    <m:r>
                      <a:rPr kumimoji="0" lang="en-US" sz="27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</a:rPr>
                      <m:t>ℬ</m:t>
                    </m:r>
                  </m:oMath>
                </a14:m>
                <a:endParaRPr lang="en-IL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2DE6A55-5501-4288-9059-B6071D522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957" y="5767754"/>
                <a:ext cx="4262511" cy="507831"/>
              </a:xfrm>
              <a:prstGeom prst="rect">
                <a:avLst/>
              </a:prstGeom>
              <a:blipFill>
                <a:blip r:embed="rId3"/>
                <a:stretch>
                  <a:fillRect l="-2146" t="-1205" b="-2650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70201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Space Consumption Terminology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Candara"/>
                    <a:cs typeface="Arial"/>
                  </a:rPr>
                  <a:t>Information theoretic bound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0070C0"/>
                        </a:solidFill>
                        <a:latin typeface="Cambria Math"/>
                      </a:rPr>
                      <m:t>ℬ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Candara"/>
                    <a:cs typeface="Arial"/>
                  </a:rPr>
                  <a:t>:</a:t>
                </a:r>
              </a:p>
              <a:p>
                <a:r>
                  <a:rPr lang="en-US" b="1" dirty="0">
                    <a:solidFill>
                      <a:srgbClr val="000000"/>
                    </a:solidFill>
                    <a:latin typeface="Candara"/>
                    <a:cs typeface="Arial"/>
                  </a:rPr>
                  <a:t>Implicit</a:t>
                </a:r>
                <a:r>
                  <a:rPr lang="en-US" dirty="0">
                    <a:solidFill>
                      <a:srgbClr val="000000"/>
                    </a:solidFill>
                    <a:latin typeface="Candara"/>
                    <a:cs typeface="Arial"/>
                  </a:rPr>
                  <a:t> Data Structure: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0070C0"/>
                        </a:solidFill>
                        <a:latin typeface="Cambria Math"/>
                      </a:rPr>
                      <m:t>ℬ</m:t>
                    </m:r>
                  </m:oMath>
                </a14:m>
                <a:r>
                  <a:rPr lang="en-US" sz="2700" dirty="0">
                    <a:solidFill>
                      <a:srgbClr val="0070C0"/>
                    </a:solidFill>
                    <a:latin typeface="Candara"/>
                    <a:cs typeface="Arial"/>
                  </a:rPr>
                  <a:t> </a:t>
                </a:r>
                <a:r>
                  <a:rPr lang="en-US" sz="2700" i="1" dirty="0">
                    <a:solidFill>
                      <a:srgbClr val="0070C0"/>
                    </a:solidFill>
                    <a:latin typeface="Candara"/>
                    <a:cs typeface="Arial"/>
                  </a:rPr>
                  <a:t>+ O(1)</a:t>
                </a:r>
              </a:p>
              <a:p>
                <a:r>
                  <a:rPr lang="en-US" b="1" dirty="0">
                    <a:solidFill>
                      <a:srgbClr val="990000"/>
                    </a:solidFill>
                    <a:latin typeface="Candara"/>
                    <a:cs typeface="Arial"/>
                  </a:rPr>
                  <a:t>Succinct</a:t>
                </a:r>
                <a:r>
                  <a:rPr lang="en-US" dirty="0">
                    <a:solidFill>
                      <a:srgbClr val="000000"/>
                    </a:solidFill>
                    <a:latin typeface="Candara"/>
                    <a:cs typeface="Arial"/>
                  </a:rPr>
                  <a:t> Data Structure: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0070C0"/>
                        </a:solidFill>
                        <a:latin typeface="Cambria Math"/>
                      </a:rPr>
                      <m:t>ℬ</m:t>
                    </m:r>
                  </m:oMath>
                </a14:m>
                <a:r>
                  <a:rPr lang="en-US" sz="2700" dirty="0">
                    <a:solidFill>
                      <a:srgbClr val="0070C0"/>
                    </a:solidFill>
                    <a:latin typeface="Candara"/>
                    <a:cs typeface="Arial"/>
                  </a:rPr>
                  <a:t> </a:t>
                </a:r>
                <a:r>
                  <a:rPr lang="en-US" sz="2700" i="1" dirty="0">
                    <a:solidFill>
                      <a:srgbClr val="0070C0"/>
                    </a:solidFill>
                    <a:latin typeface="Candara"/>
                    <a:cs typeface="Arial"/>
                  </a:rPr>
                  <a:t>+ o(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0070C0"/>
                        </a:solidFill>
                        <a:latin typeface="Cambria Math"/>
                      </a:rPr>
                      <m:t>ℬ</m:t>
                    </m:r>
                  </m:oMath>
                </a14:m>
                <a:r>
                  <a:rPr lang="en-US" sz="2700" i="1" dirty="0">
                    <a:solidFill>
                      <a:srgbClr val="0070C0"/>
                    </a:solidFill>
                    <a:latin typeface="Candara"/>
                    <a:cs typeface="Arial"/>
                  </a:rPr>
                  <a:t>)</a:t>
                </a:r>
              </a:p>
              <a:p>
                <a:r>
                  <a:rPr lang="en-US" b="1" dirty="0">
                    <a:solidFill>
                      <a:srgbClr val="000000"/>
                    </a:solidFill>
                    <a:latin typeface="Candara"/>
                    <a:cs typeface="Arial"/>
                  </a:rPr>
                  <a:t>Compact</a:t>
                </a:r>
                <a:r>
                  <a:rPr lang="en-US" dirty="0">
                    <a:solidFill>
                      <a:srgbClr val="000000"/>
                    </a:solidFill>
                    <a:latin typeface="Candara"/>
                    <a:cs typeface="Arial"/>
                  </a:rPr>
                  <a:t> Data Structure: </a:t>
                </a:r>
                <a:r>
                  <a:rPr lang="en-US" b="1" i="1" dirty="0">
                    <a:solidFill>
                      <a:srgbClr val="008000"/>
                    </a:solidFill>
                    <a:latin typeface="Candara"/>
                    <a:cs typeface="Arial"/>
                  </a:rPr>
                  <a:t> </a:t>
                </a:r>
                <a:r>
                  <a:rPr lang="en-US" sz="2700" i="1" dirty="0">
                    <a:solidFill>
                      <a:srgbClr val="0070C0"/>
                    </a:solidFill>
                    <a:latin typeface="Candara"/>
                    <a:cs typeface="Arial"/>
                  </a:rPr>
                  <a:t>O(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0070C0"/>
                        </a:solidFill>
                        <a:latin typeface="Cambria Math"/>
                      </a:rPr>
                      <m:t>ℬ</m:t>
                    </m:r>
                  </m:oMath>
                </a14:m>
                <a:r>
                  <a:rPr lang="en-US" sz="2700" i="1" dirty="0">
                    <a:solidFill>
                      <a:srgbClr val="0070C0"/>
                    </a:solidFill>
                    <a:latin typeface="Candara"/>
                    <a:cs typeface="Arial"/>
                  </a:rPr>
                  <a:t>)</a:t>
                </a:r>
              </a:p>
              <a:p>
                <a:endParaRPr lang="en-US" sz="2700" i="1" dirty="0">
                  <a:solidFill>
                    <a:srgbClr val="0070C0"/>
                  </a:solidFill>
                  <a:latin typeface="Candara"/>
                  <a:cs typeface="Arial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Candara"/>
                    <a:cs typeface="Arial"/>
                  </a:rPr>
                  <a:t>For static dictionary</a:t>
                </a:r>
                <a:r>
                  <a:rPr lang="en-US" sz="2700" i="1" dirty="0">
                    <a:solidFill>
                      <a:srgbClr val="0070C0"/>
                    </a:solidFill>
                    <a:latin typeface="Candara"/>
                    <a:cs typeface="Arial"/>
                  </a:rPr>
                  <a:t>: B=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 dirty="0" smtClean="0"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</a:rPr>
                              <m:t>𝑢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endParaRPr lang="en-US" i="1" dirty="0">
                  <a:solidFill>
                    <a:srgbClr val="008000"/>
                  </a:solidFill>
                  <a:latin typeface="Candara"/>
                  <a:cs typeface="Arial"/>
                </a:endParaRPr>
              </a:p>
              <a:p>
                <a:pPr marL="0" indent="0">
                  <a:buNone/>
                </a:pPr>
                <a:endParaRPr lang="he-IL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85" t="-27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32883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Approximate</a:t>
            </a:r>
            <a:r>
              <a:rPr lang="en-US" dirty="0"/>
              <a:t> Set Membership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Universe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of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, Set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⊂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|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|=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Build a data structure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such that:</a:t>
                </a:r>
              </a:p>
              <a:p>
                <a:pPr lvl="1"/>
                <a:r>
                  <a:rPr lang="en-US" sz="2400" dirty="0"/>
                  <a:t>For 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  <a:ea typeface="Cambria Math" panose="02040503050406030204" pitchFamily="18" charset="0"/>
                      </a:rPr>
                      <m:t>Pr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⁡[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Yes</m:t>
                    </m:r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 = </m:t>
                    </m:r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For 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Pr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⁡[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Yes</m:t>
                    </m:r>
                    <m:r>
                      <m:rPr>
                        <m:nor/>
                      </m:rP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sz="2400" dirty="0"/>
                  <a:t>Probability taken over </a:t>
                </a:r>
                <a:r>
                  <a:rPr lang="en-US" sz="2400" b="1" dirty="0"/>
                  <a:t>the randomness of the data structure.</a:t>
                </a:r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As we will see, memory can be </a:t>
                </a:r>
                <a:r>
                  <a:rPr lang="en-US" dirty="0">
                    <a:solidFill>
                      <a:srgbClr val="FF0000"/>
                    </a:solidFill>
                  </a:rPr>
                  <a:t>reduced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|</m:t>
                    </m:r>
                    <m:r>
                      <a:rPr lang="en-US" i="1" dirty="0">
                        <a:latin typeface="Cambria Math"/>
                      </a:rPr>
                      <m:t>𝐴</m:t>
                    </m:r>
                    <m:r>
                      <a:rPr lang="en-US" i="1" dirty="0">
                        <a:latin typeface="Cambria Math"/>
                      </a:rPr>
                      <m:t>|≈</m:t>
                    </m:r>
                    <m:r>
                      <a:rPr lang="en-US" i="1" dirty="0">
                        <a:latin typeface="Cambria Math"/>
                      </a:rPr>
                      <m:t>𝑛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i="1" dirty="0">
                        <a:latin typeface="Cambria Math"/>
                      </a:rPr>
                      <m:t>log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Notation: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-Bloom Filter</a:t>
                </a:r>
                <a:endParaRPr lang="he-IL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85" t="-134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568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Approximate</a:t>
            </a:r>
            <a:r>
              <a:rPr lang="en-US" dirty="0"/>
              <a:t> Set Membership Construction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281354" y="1417638"/>
                <a:ext cx="8229600" cy="4525963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Reduce the problem to </a:t>
                </a:r>
                <a:r>
                  <a:rPr lang="en-US" b="1" dirty="0"/>
                  <a:t>exact</a:t>
                </a:r>
                <a:r>
                  <a:rPr lang="en-US" dirty="0"/>
                  <a:t> membership:</a:t>
                </a:r>
              </a:p>
              <a:p>
                <a:pPr lvl="1"/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h</m:t>
                    </m:r>
                    <m:r>
                      <a:rPr lang="en-US" sz="2400" i="1">
                        <a:latin typeface="Cambria Math"/>
                      </a:rPr>
                      <m:t>:</m:t>
                    </m:r>
                    <m:r>
                      <a:rPr lang="en-US" sz="2400" i="1">
                        <a:latin typeface="Cambria Math"/>
                      </a:rPr>
                      <m:t>𝑈</m:t>
                    </m:r>
                    <m:r>
                      <a:rPr lang="en-US" sz="2400" i="1">
                        <a:latin typeface="Cambria Math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/>
                  <a:t> be chosen from a </a:t>
                </a:r>
                <a:r>
                  <a:rPr lang="en-US" sz="2400" b="1" dirty="0"/>
                  <a:t>universal hash </a:t>
                </a:r>
                <a:r>
                  <a:rPr lang="en-US" sz="2400" dirty="0"/>
                  <a:t>function.</a:t>
                </a:r>
              </a:p>
              <a:p>
                <a:pPr lvl="1"/>
                <a:r>
                  <a:rPr lang="en-US" sz="2400" dirty="0"/>
                  <a:t>Store the set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 in an (exact) </a:t>
                </a:r>
                <a:r>
                  <a:rPr lang="en-US" sz="2400" b="1" dirty="0"/>
                  <a:t>dictionary</a:t>
                </a:r>
                <a:r>
                  <a:rPr lang="en-US" sz="2400" dirty="0"/>
                  <a:t>.</a:t>
                </a:r>
              </a:p>
              <a:p>
                <a:pPr lvl="1"/>
                <a:r>
                  <a:rPr lang="en-US" sz="2400" dirty="0"/>
                  <a:t>For any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b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ea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ea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If a </a:t>
                </a:r>
                <a:r>
                  <a:rPr lang="en-US" b="1" dirty="0"/>
                  <a:t>succinct dictionary </a:t>
                </a:r>
                <a:r>
                  <a:rPr lang="en-US" dirty="0"/>
                  <a:t>is used:</a:t>
                </a:r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≈</m:t>
                    </m:r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num>
                              <m:den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lvl="0" indent="0">
                  <a:spcBef>
                    <a:spcPct val="0"/>
                  </a:spcBef>
                  <a:buNone/>
                </a:pPr>
                <a:r>
                  <a:rPr lang="en-US" dirty="0"/>
                  <a:t>[CFGMW78]: Larry Carter, </a:t>
                </a:r>
                <a:r>
                  <a:rPr lang="en-IL" altLang="en-IL" dirty="0"/>
                  <a:t>Robert Floyd</a:t>
                </a:r>
                <a:r>
                  <a:rPr lang="en-US" altLang="en-IL" dirty="0"/>
                  <a:t>, </a:t>
                </a:r>
                <a:r>
                  <a:rPr lang="en-IL" altLang="en-IL" dirty="0"/>
                  <a:t>John Gill</a:t>
                </a:r>
                <a:r>
                  <a:rPr lang="en-US" altLang="en-IL" dirty="0"/>
                  <a:t>, </a:t>
                </a:r>
                <a:r>
                  <a:rPr lang="en-IL" altLang="en-IL" dirty="0"/>
                  <a:t>George </a:t>
                </a:r>
                <a:r>
                  <a:rPr lang="en-IL" altLang="en-IL" dirty="0" err="1"/>
                  <a:t>Markowsky</a:t>
                </a:r>
                <a:r>
                  <a:rPr lang="en-US" altLang="en-IL" dirty="0"/>
                  <a:t>, </a:t>
                </a:r>
                <a:r>
                  <a:rPr lang="en-IL" altLang="en-IL" dirty="0"/>
                  <a:t>Mark Wegman</a:t>
                </a:r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1354" y="1417638"/>
                <a:ext cx="8229600" cy="4525963"/>
              </a:xfrm>
              <a:blipFill>
                <a:blip r:embed="rId2"/>
                <a:stretch>
                  <a:fillRect l="-1185" t="-1348" r="-1333" b="-2277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1">
            <a:extLst>
              <a:ext uri="{FF2B5EF4-FFF2-40B4-BE49-F238E27FC236}">
                <a16:creationId xmlns:a16="http://schemas.microsoft.com/office/drawing/2014/main" id="{B519C0AB-3BCB-4CF5-A0BA-46DB7530A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877163"/>
            <a:ext cx="167545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IL" altLang="en-I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Larry Carter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L" altLang="en-I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IL" altLang="en-I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IL" altLang="en-IL" sz="7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endParaRPr kumimoji="0" lang="en-IL" alt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Robert W. Floyd profile image">
            <a:extLst>
              <a:ext uri="{FF2B5EF4-FFF2-40B4-BE49-F238E27FC236}">
                <a16:creationId xmlns:a16="http://schemas.microsoft.com/office/drawing/2014/main" id="{EA563230-E0E3-4F47-88D2-27B3845AA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-112077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3" descr="John  Gill profile image">
            <a:extLst>
              <a:ext uri="{FF2B5EF4-FFF2-40B4-BE49-F238E27FC236}">
                <a16:creationId xmlns:a16="http://schemas.microsoft.com/office/drawing/2014/main" id="{2B575738-797A-4108-9CBE-631E89F899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6375" y="2508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L"/>
          </a:p>
        </p:txBody>
      </p:sp>
      <p:sp>
        <p:nvSpPr>
          <p:cNvPr id="6" name="AutoShape 4" descr="George  Markowsky profile image">
            <a:extLst>
              <a:ext uri="{FF2B5EF4-FFF2-40B4-BE49-F238E27FC236}">
                <a16:creationId xmlns:a16="http://schemas.microsoft.com/office/drawing/2014/main" id="{EDAE1059-295E-47BF-B7F1-320A55AFC6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6375" y="8159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L"/>
          </a:p>
        </p:txBody>
      </p:sp>
      <p:sp>
        <p:nvSpPr>
          <p:cNvPr id="7" name="AutoShape 5" descr="M. N. Wegman profile image">
            <a:extLst>
              <a:ext uri="{FF2B5EF4-FFF2-40B4-BE49-F238E27FC236}">
                <a16:creationId xmlns:a16="http://schemas.microsoft.com/office/drawing/2014/main" id="{70F14469-9585-43D8-A2BF-12F4905493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6375" y="1379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L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5B3A502B-23A7-468A-8D53-24E70CC2D528}"/>
              </a:ext>
            </a:extLst>
          </p:cNvPr>
          <p:cNvSpPr/>
          <p:nvPr/>
        </p:nvSpPr>
        <p:spPr bwMode="auto">
          <a:xfrm>
            <a:off x="3833446" y="3270738"/>
            <a:ext cx="1878037" cy="407964"/>
          </a:xfrm>
          <a:prstGeom prst="wedgeRoundRectCallout">
            <a:avLst>
              <a:gd name="adj1" fmla="val -59410"/>
              <a:gd name="adj2" fmla="val 103880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+mn-lt"/>
                <a:cs typeface="+mn-cs"/>
              </a:rPr>
              <a:t>Union bound</a:t>
            </a:r>
            <a:endParaRPr lang="en-IL" sz="2000" dirty="0">
              <a:latin typeface="+mn-lt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C2D50D-DC96-45F5-A990-A9BF5BD9D7A1}"/>
              </a:ext>
            </a:extLst>
          </p:cNvPr>
          <p:cNvSpPr txBox="1"/>
          <p:nvPr/>
        </p:nvSpPr>
        <p:spPr>
          <a:xfrm>
            <a:off x="6886136" y="4709160"/>
            <a:ext cx="2039816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non standard construction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46229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8D293-748B-4CE2-A112-3C99DFFE1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Construction using Cuckoo Hashing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E1F64-DC62-48EC-94B9-52453C825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Choose a </a:t>
            </a:r>
            <a:r>
              <a:rPr lang="en-US" b="1" dirty="0"/>
              <a:t>pair-wise independent </a:t>
            </a:r>
            <a:r>
              <a:rPr lang="en-US" dirty="0"/>
              <a:t>hash function g(x)</a:t>
            </a:r>
          </a:p>
          <a:p>
            <a:pPr lvl="1"/>
            <a:r>
              <a:rPr lang="en-US" sz="2400" dirty="0"/>
              <a:t>In addition to </a:t>
            </a:r>
            <a:r>
              <a:rPr lang="en-US" altLang="en-US" sz="2400" i="1" dirty="0">
                <a:latin typeface="Book Antiqua" panose="02040602050305030304" pitchFamily="18" charset="0"/>
                <a:cs typeface="David" panose="020E0502060401010101" pitchFamily="34" charset="-79"/>
              </a:rPr>
              <a:t>h</a:t>
            </a:r>
            <a:r>
              <a:rPr lang="en-US" altLang="en-US" sz="2400" i="1" baseline="-25000" dirty="0">
                <a:latin typeface="Book Antiqua" panose="02040602050305030304" pitchFamily="18" charset="0"/>
                <a:cs typeface="David" panose="020E0502060401010101" pitchFamily="34" charset="-79"/>
              </a:rPr>
              <a:t>1 </a:t>
            </a:r>
            <a:r>
              <a:rPr lang="en-US" sz="2400" dirty="0"/>
              <a:t>and </a:t>
            </a:r>
            <a:r>
              <a:rPr lang="en-US" altLang="en-US" sz="2400" i="1" dirty="0">
                <a:latin typeface="Book Antiqua" panose="02040602050305030304" pitchFamily="18" charset="0"/>
                <a:cs typeface="David" panose="020E0502060401010101" pitchFamily="34" charset="-79"/>
              </a:rPr>
              <a:t>h</a:t>
            </a:r>
            <a:r>
              <a:rPr lang="en-US" altLang="en-US" sz="2400" i="1" baseline="-25000" dirty="0">
                <a:latin typeface="Book Antiqua" panose="02040602050305030304" pitchFamily="18" charset="0"/>
                <a:cs typeface="David" panose="020E0502060401010101" pitchFamily="34" charset="-79"/>
              </a:rPr>
              <a:t>2</a:t>
            </a:r>
            <a:endParaRPr lang="en-IL" sz="2400" dirty="0"/>
          </a:p>
        </p:txBody>
      </p:sp>
      <p:grpSp>
        <p:nvGrpSpPr>
          <p:cNvPr id="4" name="Group 47">
            <a:extLst>
              <a:ext uri="{FF2B5EF4-FFF2-40B4-BE49-F238E27FC236}">
                <a16:creationId xmlns:a16="http://schemas.microsoft.com/office/drawing/2014/main" id="{534835A1-B0E9-469B-9C16-7631CC68B804}"/>
              </a:ext>
            </a:extLst>
          </p:cNvPr>
          <p:cNvGrpSpPr>
            <a:grpSpLocks/>
          </p:cNvGrpSpPr>
          <p:nvPr/>
        </p:nvGrpSpPr>
        <p:grpSpPr bwMode="auto">
          <a:xfrm>
            <a:off x="2825073" y="2822575"/>
            <a:ext cx="1136415" cy="3048000"/>
            <a:chOff x="2176" y="2098"/>
            <a:chExt cx="283" cy="1920"/>
          </a:xfrm>
        </p:grpSpPr>
        <p:grpSp>
          <p:nvGrpSpPr>
            <p:cNvPr id="5" name="Group 23">
              <a:extLst>
                <a:ext uri="{FF2B5EF4-FFF2-40B4-BE49-F238E27FC236}">
                  <a16:creationId xmlns:a16="http://schemas.microsoft.com/office/drawing/2014/main" id="{6BC14837-F691-4F6B-8C5A-8D0906CF25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10" y="2098"/>
              <a:ext cx="249" cy="1704"/>
              <a:chOff x="2210" y="2214"/>
              <a:chExt cx="249" cy="1704"/>
            </a:xfrm>
          </p:grpSpPr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9EEB5736-057E-4314-9D2C-0020D670D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10" y="2214"/>
                <a:ext cx="186" cy="1704"/>
                <a:chOff x="2210" y="2214"/>
                <a:chExt cx="186" cy="1704"/>
              </a:xfrm>
            </p:grpSpPr>
            <p:sp>
              <p:nvSpPr>
                <p:cNvPr id="9" name="Rectangle 5">
                  <a:extLst>
                    <a:ext uri="{FF2B5EF4-FFF2-40B4-BE49-F238E27FC236}">
                      <a16:creationId xmlns:a16="http://schemas.microsoft.com/office/drawing/2014/main" id="{62899913-EB67-4F2E-A9EB-023B521682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10" y="221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" name="Rectangle 6">
                  <a:extLst>
                    <a:ext uri="{FF2B5EF4-FFF2-40B4-BE49-F238E27FC236}">
                      <a16:creationId xmlns:a16="http://schemas.microsoft.com/office/drawing/2014/main" id="{79D51C1C-6D1D-452F-9A0F-D9D8BE2CDF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10" y="2562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" name="Rectangle 7">
                  <a:extLst>
                    <a:ext uri="{FF2B5EF4-FFF2-40B4-BE49-F238E27FC236}">
                      <a16:creationId xmlns:a16="http://schemas.microsoft.com/office/drawing/2014/main" id="{B0F78B1E-9E17-4C0A-8DF3-554026669F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10" y="2388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" name="Rectangle 8">
                  <a:extLst>
                    <a:ext uri="{FF2B5EF4-FFF2-40B4-BE49-F238E27FC236}">
                      <a16:creationId xmlns:a16="http://schemas.microsoft.com/office/drawing/2014/main" id="{BC152C6E-4E23-4528-A947-0840F11372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10" y="2736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" name="Rectangle 9">
                  <a:extLst>
                    <a:ext uri="{FF2B5EF4-FFF2-40B4-BE49-F238E27FC236}">
                      <a16:creationId xmlns:a16="http://schemas.microsoft.com/office/drawing/2014/main" id="{1BE7DCEF-4BD8-424E-A2D5-D19FF3FF92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10" y="2910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" name="Rectangle 10">
                  <a:extLst>
                    <a:ext uri="{FF2B5EF4-FFF2-40B4-BE49-F238E27FC236}">
                      <a16:creationId xmlns:a16="http://schemas.microsoft.com/office/drawing/2014/main" id="{2F076794-F475-49F6-AD8C-AB8E11E009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10" y="374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" name="Rectangle 11">
                  <a:extLst>
                    <a:ext uri="{FF2B5EF4-FFF2-40B4-BE49-F238E27FC236}">
                      <a16:creationId xmlns:a16="http://schemas.microsoft.com/office/drawing/2014/main" id="{A32F6033-CD0C-459F-9CC5-30F0049247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10" y="3086"/>
                  <a:ext cx="186" cy="658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8" name="Text Box 21">
                <a:extLst>
                  <a:ext uri="{FF2B5EF4-FFF2-40B4-BE49-F238E27FC236}">
                    <a16:creationId xmlns:a16="http://schemas.microsoft.com/office/drawing/2014/main" id="{155F2135-AE4B-41BB-B5B9-B0E7360A36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2220" y="3288"/>
                <a:ext cx="24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...</a:t>
                </a:r>
              </a:p>
            </p:txBody>
          </p:sp>
        </p:grpSp>
        <p:sp>
          <p:nvSpPr>
            <p:cNvPr id="6" name="Text Box 35">
              <a:extLst>
                <a:ext uri="{FF2B5EF4-FFF2-40B4-BE49-F238E27FC236}">
                  <a16:creationId xmlns:a16="http://schemas.microsoft.com/office/drawing/2014/main" id="{CF83966C-E8B5-486C-B269-197AEC95E5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6" y="3768"/>
              <a:ext cx="2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000" i="1"/>
                <a:t>T</a:t>
              </a:r>
              <a:r>
                <a:rPr lang="en-US" altLang="en-US" sz="2000" i="1" baseline="-15000"/>
                <a:t>1</a:t>
              </a:r>
            </a:p>
          </p:txBody>
        </p:sp>
      </p:grpSp>
      <p:grpSp>
        <p:nvGrpSpPr>
          <p:cNvPr id="16" name="Group 46">
            <a:extLst>
              <a:ext uri="{FF2B5EF4-FFF2-40B4-BE49-F238E27FC236}">
                <a16:creationId xmlns:a16="http://schemas.microsoft.com/office/drawing/2014/main" id="{612B73BD-40F5-4D28-8DA4-D751D313F027}"/>
              </a:ext>
            </a:extLst>
          </p:cNvPr>
          <p:cNvGrpSpPr>
            <a:grpSpLocks/>
          </p:cNvGrpSpPr>
          <p:nvPr/>
        </p:nvGrpSpPr>
        <p:grpSpPr bwMode="auto">
          <a:xfrm>
            <a:off x="4320940" y="2822575"/>
            <a:ext cx="1114558" cy="3041650"/>
            <a:chOff x="3056" y="2098"/>
            <a:chExt cx="283" cy="1916"/>
          </a:xfrm>
        </p:grpSpPr>
        <p:grpSp>
          <p:nvGrpSpPr>
            <p:cNvPr id="17" name="Group 24">
              <a:extLst>
                <a:ext uri="{FF2B5EF4-FFF2-40B4-BE49-F238E27FC236}">
                  <a16:creationId xmlns:a16="http://schemas.microsoft.com/office/drawing/2014/main" id="{1C6F8B74-7ADC-4093-BEF1-B0086211AF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90" y="2098"/>
              <a:ext cx="249" cy="1704"/>
              <a:chOff x="2210" y="2214"/>
              <a:chExt cx="249" cy="1704"/>
            </a:xfrm>
          </p:grpSpPr>
          <p:grpSp>
            <p:nvGrpSpPr>
              <p:cNvPr id="19" name="Group 25">
                <a:extLst>
                  <a:ext uri="{FF2B5EF4-FFF2-40B4-BE49-F238E27FC236}">
                    <a16:creationId xmlns:a16="http://schemas.microsoft.com/office/drawing/2014/main" id="{F6B5EDD4-3AEA-4F9B-A34C-C24B80C47F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10" y="2214"/>
                <a:ext cx="186" cy="1704"/>
                <a:chOff x="2210" y="2214"/>
                <a:chExt cx="186" cy="1704"/>
              </a:xfrm>
            </p:grpSpPr>
            <p:sp>
              <p:nvSpPr>
                <p:cNvPr id="21" name="Rectangle 26">
                  <a:extLst>
                    <a:ext uri="{FF2B5EF4-FFF2-40B4-BE49-F238E27FC236}">
                      <a16:creationId xmlns:a16="http://schemas.microsoft.com/office/drawing/2014/main" id="{FAE95362-B18C-4856-86EA-B0E8AC99DD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10" y="221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" name="Rectangle 27">
                  <a:extLst>
                    <a:ext uri="{FF2B5EF4-FFF2-40B4-BE49-F238E27FC236}">
                      <a16:creationId xmlns:a16="http://schemas.microsoft.com/office/drawing/2014/main" id="{69F06AC4-CFC9-4D64-8C20-6D7E9B4D00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10" y="2562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" name="Rectangle 28">
                  <a:extLst>
                    <a:ext uri="{FF2B5EF4-FFF2-40B4-BE49-F238E27FC236}">
                      <a16:creationId xmlns:a16="http://schemas.microsoft.com/office/drawing/2014/main" id="{5AA2DDCE-1C53-4747-8917-5E453DD6E3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10" y="2388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" name="Rectangle 29">
                  <a:extLst>
                    <a:ext uri="{FF2B5EF4-FFF2-40B4-BE49-F238E27FC236}">
                      <a16:creationId xmlns:a16="http://schemas.microsoft.com/office/drawing/2014/main" id="{850B56B7-DEBE-4436-B00D-A9EF113432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10" y="2736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" name="Rectangle 30">
                  <a:extLst>
                    <a:ext uri="{FF2B5EF4-FFF2-40B4-BE49-F238E27FC236}">
                      <a16:creationId xmlns:a16="http://schemas.microsoft.com/office/drawing/2014/main" id="{70C65912-DBF5-4992-AFE8-79D6604E48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10" y="2910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" name="Rectangle 31">
                  <a:extLst>
                    <a:ext uri="{FF2B5EF4-FFF2-40B4-BE49-F238E27FC236}">
                      <a16:creationId xmlns:a16="http://schemas.microsoft.com/office/drawing/2014/main" id="{2F17F2E3-9C53-4B7C-A56F-D8B9DC204B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10" y="374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" name="Rectangle 32">
                  <a:extLst>
                    <a:ext uri="{FF2B5EF4-FFF2-40B4-BE49-F238E27FC236}">
                      <a16:creationId xmlns:a16="http://schemas.microsoft.com/office/drawing/2014/main" id="{3FB3A23E-2CB7-408A-9398-3C746CB7DA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10" y="3086"/>
                  <a:ext cx="186" cy="658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0" name="Text Box 33">
                <a:extLst>
                  <a:ext uri="{FF2B5EF4-FFF2-40B4-BE49-F238E27FC236}">
                    <a16:creationId xmlns:a16="http://schemas.microsoft.com/office/drawing/2014/main" id="{E59D26AC-B4EB-4870-95AE-D21FB19B65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2220" y="3288"/>
                <a:ext cx="24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...</a:t>
                </a:r>
              </a:p>
            </p:txBody>
          </p:sp>
        </p:grpSp>
        <p:sp>
          <p:nvSpPr>
            <p:cNvPr id="18" name="Text Box 36">
              <a:extLst>
                <a:ext uri="{FF2B5EF4-FFF2-40B4-BE49-F238E27FC236}">
                  <a16:creationId xmlns:a16="http://schemas.microsoft.com/office/drawing/2014/main" id="{F6E52CC3-7DD6-446C-888B-6A4B57EA65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6" y="3764"/>
              <a:ext cx="2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000" i="1"/>
                <a:t>T</a:t>
              </a:r>
              <a:r>
                <a:rPr lang="en-US" altLang="en-US" sz="2000" i="1" baseline="-15000"/>
                <a:t>2</a:t>
              </a:r>
            </a:p>
          </p:txBody>
        </p:sp>
      </p:grpSp>
      <p:sp>
        <p:nvSpPr>
          <p:cNvPr id="28" name="Text Box 40">
            <a:extLst>
              <a:ext uri="{FF2B5EF4-FFF2-40B4-BE49-F238E27FC236}">
                <a16:creationId xmlns:a16="http://schemas.microsoft.com/office/drawing/2014/main" id="{D4432533-2DF2-4A84-B2F8-3A74733BE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5239" y="3536950"/>
            <a:ext cx="857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i="1">
                <a:latin typeface="Book Antiqua" panose="02040602050305030304" pitchFamily="18" charset="0"/>
                <a:cs typeface="David" panose="020E0502060401010101" pitchFamily="34" charset="-79"/>
              </a:rPr>
              <a:t>h</a:t>
            </a:r>
            <a:r>
              <a:rPr lang="en-US" altLang="en-US" sz="2400" i="1" baseline="-25000">
                <a:latin typeface="Book Antiqua" panose="02040602050305030304" pitchFamily="18" charset="0"/>
                <a:cs typeface="David" panose="020E0502060401010101" pitchFamily="34" charset="-79"/>
              </a:rPr>
              <a:t>1</a:t>
            </a:r>
            <a:r>
              <a:rPr lang="en-US" altLang="en-US" sz="2400" i="1">
                <a:latin typeface="Book Antiqua" panose="02040602050305030304" pitchFamily="18" charset="0"/>
                <a:cs typeface="David" panose="020E0502060401010101" pitchFamily="34" charset="-79"/>
              </a:rPr>
              <a:t>(x)</a:t>
            </a:r>
          </a:p>
        </p:txBody>
      </p:sp>
      <p:sp>
        <p:nvSpPr>
          <p:cNvPr id="29" name="Text Box 41">
            <a:extLst>
              <a:ext uri="{FF2B5EF4-FFF2-40B4-BE49-F238E27FC236}">
                <a16:creationId xmlns:a16="http://schemas.microsoft.com/office/drawing/2014/main" id="{07458587-F778-450F-B5E4-E27BD76A6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6617" y="2994563"/>
            <a:ext cx="923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i="1" dirty="0">
                <a:latin typeface="Book Antiqua" panose="02040602050305030304" pitchFamily="18" charset="0"/>
                <a:cs typeface="David" panose="020E0502060401010101" pitchFamily="34" charset="-79"/>
              </a:rPr>
              <a:t>h</a:t>
            </a:r>
            <a:r>
              <a:rPr lang="en-US" altLang="en-US" sz="2400" i="1" baseline="-25000" dirty="0">
                <a:latin typeface="Book Antiqua" panose="02040602050305030304" pitchFamily="18" charset="0"/>
                <a:cs typeface="David" panose="020E0502060401010101" pitchFamily="34" charset="-79"/>
              </a:rPr>
              <a:t>2</a:t>
            </a:r>
            <a:r>
              <a:rPr lang="en-US" altLang="en-US" sz="2400" i="1" dirty="0">
                <a:latin typeface="Book Antiqua" panose="02040602050305030304" pitchFamily="18" charset="0"/>
                <a:cs typeface="David" panose="020E0502060401010101" pitchFamily="34" charset="-79"/>
              </a:rPr>
              <a:t>(x)</a:t>
            </a:r>
          </a:p>
        </p:txBody>
      </p:sp>
      <p:sp>
        <p:nvSpPr>
          <p:cNvPr id="30" name="Line 44">
            <a:extLst>
              <a:ext uri="{FF2B5EF4-FFF2-40B4-BE49-F238E27FC236}">
                <a16:creationId xmlns:a16="http://schemas.microsoft.com/office/drawing/2014/main" id="{2D05E0EF-F265-4A08-A0CD-C52A3BB538A3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1689" y="379095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45">
            <a:extLst>
              <a:ext uri="{FF2B5EF4-FFF2-40B4-BE49-F238E27FC236}">
                <a16:creationId xmlns:a16="http://schemas.microsoft.com/office/drawing/2014/main" id="{8A412678-C6F1-4848-8D54-DBE53E5439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84371" y="3254375"/>
            <a:ext cx="24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 Box 48">
            <a:extLst>
              <a:ext uri="{FF2B5EF4-FFF2-40B4-BE49-F238E27FC236}">
                <a16:creationId xmlns:a16="http://schemas.microsoft.com/office/drawing/2014/main" id="{D97DA98C-6131-4B1F-829C-2DB7ADAEE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5689" y="3527425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3" name="Text Box 51">
            <a:extLst>
              <a:ext uri="{FF2B5EF4-FFF2-40B4-BE49-F238E27FC236}">
                <a16:creationId xmlns:a16="http://schemas.microsoft.com/office/drawing/2014/main" id="{9259DFB2-7B14-4345-8AFA-B7CE73C1F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4576" y="3805238"/>
            <a:ext cx="7945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g(a)</a:t>
            </a:r>
          </a:p>
        </p:txBody>
      </p:sp>
      <p:sp>
        <p:nvSpPr>
          <p:cNvPr id="34" name="Text Box 52">
            <a:extLst>
              <a:ext uri="{FF2B5EF4-FFF2-40B4-BE49-F238E27FC236}">
                <a16:creationId xmlns:a16="http://schemas.microsoft.com/office/drawing/2014/main" id="{32EEC543-82A3-42CD-8F38-15030A236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8863" y="3254375"/>
            <a:ext cx="7945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g(c)</a:t>
            </a:r>
          </a:p>
        </p:txBody>
      </p:sp>
      <p:sp>
        <p:nvSpPr>
          <p:cNvPr id="35" name="Text Box 53">
            <a:extLst>
              <a:ext uri="{FF2B5EF4-FFF2-40B4-BE49-F238E27FC236}">
                <a16:creationId xmlns:a16="http://schemas.microsoft.com/office/drawing/2014/main" id="{48D01F54-E3AF-4A06-8F81-8CCEE8091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4101" y="2716212"/>
            <a:ext cx="7034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g(d)</a:t>
            </a:r>
          </a:p>
        </p:txBody>
      </p:sp>
      <p:sp>
        <p:nvSpPr>
          <p:cNvPr id="36" name="Text Box 54">
            <a:extLst>
              <a:ext uri="{FF2B5EF4-FFF2-40B4-BE49-F238E27FC236}">
                <a16:creationId xmlns:a16="http://schemas.microsoft.com/office/drawing/2014/main" id="{4A42671A-2AC7-44CC-9FC4-1F1DD32F6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4276" y="3536950"/>
            <a:ext cx="9310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g(b)</a:t>
            </a:r>
          </a:p>
        </p:txBody>
      </p:sp>
      <p:sp>
        <p:nvSpPr>
          <p:cNvPr id="37" name="Text Box 55">
            <a:extLst>
              <a:ext uri="{FF2B5EF4-FFF2-40B4-BE49-F238E27FC236}">
                <a16:creationId xmlns:a16="http://schemas.microsoft.com/office/drawing/2014/main" id="{DC6DAA00-2C30-4478-BD6E-2BED59E1B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4276" y="2682092"/>
            <a:ext cx="10602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g(t)</a:t>
            </a:r>
          </a:p>
        </p:txBody>
      </p:sp>
      <p:sp>
        <p:nvSpPr>
          <p:cNvPr id="38" name="Text Box 56">
            <a:extLst>
              <a:ext uri="{FF2B5EF4-FFF2-40B4-BE49-F238E27FC236}">
                <a16:creationId xmlns:a16="http://schemas.microsoft.com/office/drawing/2014/main" id="{AF98ABCF-3F4C-4DD8-AE68-459A68ADB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4277" y="3228975"/>
            <a:ext cx="8331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g(y)</a:t>
            </a:r>
          </a:p>
        </p:txBody>
      </p:sp>
      <p:sp>
        <p:nvSpPr>
          <p:cNvPr id="39" name="Text Box 57">
            <a:extLst>
              <a:ext uri="{FF2B5EF4-FFF2-40B4-BE49-F238E27FC236}">
                <a16:creationId xmlns:a16="http://schemas.microsoft.com/office/drawing/2014/main" id="{F7CD9709-83B1-4913-A60D-C99210FDD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452" y="5116513"/>
            <a:ext cx="923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g(z)</a:t>
            </a:r>
          </a:p>
        </p:txBody>
      </p:sp>
      <p:sp>
        <p:nvSpPr>
          <p:cNvPr id="40" name="Text Box 58">
            <a:extLst>
              <a:ext uri="{FF2B5EF4-FFF2-40B4-BE49-F238E27FC236}">
                <a16:creationId xmlns:a16="http://schemas.microsoft.com/office/drawing/2014/main" id="{CFB3B6EA-BC00-4B3B-AE4D-A7CCAC892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8057" y="3533775"/>
            <a:ext cx="9102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g(x)</a:t>
            </a:r>
          </a:p>
        </p:txBody>
      </p:sp>
      <p:sp>
        <p:nvSpPr>
          <p:cNvPr id="41" name="Text Box 59">
            <a:extLst>
              <a:ext uri="{FF2B5EF4-FFF2-40B4-BE49-F238E27FC236}">
                <a16:creationId xmlns:a16="http://schemas.microsoft.com/office/drawing/2014/main" id="{CA17F4E2-E426-4611-89DC-F2447FB2D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1448" y="5790950"/>
            <a:ext cx="275349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i="1" dirty="0">
                <a:cs typeface="Times New Roman" panose="02020603050405020304" pitchFamily="18" charset="0"/>
              </a:rPr>
              <a:t>Is</a:t>
            </a:r>
            <a:r>
              <a:rPr lang="en-US" altLang="en-US" sz="2000" b="1" i="1" dirty="0"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in S</a:t>
            </a:r>
            <a:r>
              <a:rPr lang="en-US" altLang="en-US" sz="2000" i="1" dirty="0">
                <a:cs typeface="Times New Roman" panose="02020603050405020304" pitchFamily="18" charset="0"/>
              </a:rPr>
              <a:t>?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i="1" dirty="0">
                <a:cs typeface="Times New Roman" panose="02020603050405020304" pitchFamily="18" charset="0"/>
              </a:rPr>
              <a:t>Compare to g(x)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8957D00-47E9-4437-A2DE-9DFFB370320D}"/>
              </a:ext>
            </a:extLst>
          </p:cNvPr>
          <p:cNvSpPr txBox="1"/>
          <p:nvPr/>
        </p:nvSpPr>
        <p:spPr>
          <a:xfrm>
            <a:off x="83201" y="1203864"/>
            <a:ext cx="2236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Simpler: static case</a:t>
            </a:r>
            <a:endParaRPr lang="en-IL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0041689-7A05-4393-8B3E-61251CB70711}"/>
              </a:ext>
            </a:extLst>
          </p:cNvPr>
          <p:cNvSpPr txBox="1"/>
          <p:nvPr/>
        </p:nvSpPr>
        <p:spPr>
          <a:xfrm>
            <a:off x="6057197" y="3918768"/>
            <a:ext cx="2987465" cy="15696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There is a false positive if g(x) happens to be equal to one of two values</a:t>
            </a:r>
            <a:endParaRPr lang="en-IL" sz="2400" dirty="0"/>
          </a:p>
        </p:txBody>
      </p:sp>
    </p:spTree>
    <p:extLst>
      <p:ext uri="{BB962C8B-B14F-4D97-AF65-F5344CB8AC3E}">
        <p14:creationId xmlns:p14="http://schemas.microsoft.com/office/powerpoint/2010/main" val="18822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0" grpId="1"/>
      <p:bldP spid="41" grpId="0"/>
      <p:bldP spid="41" grpId="1"/>
      <p:bldP spid="4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8495D-52CE-4BB6-AFF9-437382290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Bloom Filters</a:t>
            </a:r>
            <a:br>
              <a:rPr lang="en-US" dirty="0"/>
            </a:br>
            <a:r>
              <a:rPr lang="en-US" dirty="0"/>
              <a:t>Traditional Presentation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728248-B3FA-4E9E-808A-FD6F56B54E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2794" y="1414122"/>
                <a:ext cx="8229600" cy="4525963"/>
              </a:xfrm>
            </p:spPr>
            <p:txBody>
              <a:bodyPr/>
              <a:lstStyle/>
              <a:p>
                <a:pPr algn="l"/>
                <a:r>
                  <a:rPr lang="en-US" dirty="0"/>
                  <a:t>An {0,1} array A of size m</a:t>
                </a:r>
              </a:p>
              <a:p>
                <a:pPr algn="l"/>
                <a:r>
                  <a:rPr lang="en-US" dirty="0"/>
                  <a:t>k hash functions  (what type?)</a:t>
                </a:r>
              </a:p>
              <a:p>
                <a:pPr algn="l"/>
                <a:r>
                  <a:rPr lang="en-US" dirty="0"/>
                  <a:t>Initial: all zero’s in A</a:t>
                </a:r>
              </a:p>
              <a:p>
                <a:pPr algn="l"/>
                <a:r>
                  <a:rPr lang="en-US" dirty="0"/>
                  <a:t>On insertion: </a:t>
                </a:r>
                <a:r>
                  <a:rPr lang="en-US" b="1" dirty="0"/>
                  <a:t>turn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1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err="1" smtClean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b="1" i="1" dirty="0" err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)] </m:t>
                    </m:r>
                  </m:oMath>
                </a14:m>
                <a:r>
                  <a:rPr lang="en-US" b="1" dirty="0"/>
                  <a:t>to 1</a:t>
                </a:r>
              </a:p>
              <a:p>
                <a:r>
                  <a:rPr lang="en-US" dirty="0"/>
                  <a:t>Search: verify that </a:t>
                </a:r>
                <a:r>
                  <a:rPr lang="en-US" b="1" dirty="0"/>
                  <a:t>all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O.w</a:t>
                </a:r>
                <a:r>
                  <a:rPr lang="en-US" dirty="0"/>
                  <a:t>. say ‘no’</a:t>
                </a:r>
              </a:p>
              <a:p>
                <a:endParaRPr lang="en-US" dirty="0"/>
              </a:p>
              <a:p>
                <a:pPr marL="0" indent="0" algn="l">
                  <a:buNone/>
                </a:pPr>
                <a:r>
                  <a:rPr lang="en-US" dirty="0"/>
                  <a:t>The probability that a </a:t>
                </a:r>
                <a:r>
                  <a:rPr lang="en-US" b="1" dirty="0"/>
                  <a:t>specific bit </a:t>
                </a:r>
                <a:r>
                  <a:rPr lang="en-US" dirty="0"/>
                  <a:t>is still 0 after n insertions is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u="none" strike="noStrike" baseline="0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u="none" strike="noStrike" baseline="0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u="none" strike="noStrike" baseline="0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b="0" i="1" u="none" strike="noStrike" baseline="0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u="none" strike="noStrike" baseline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u="none" strike="noStrike" baseline="0" dirty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u="none" strike="noStrike" baseline="0" dirty="0" smtClean="0">
                            <a:latin typeface="Cambria Math" panose="02040503050406030204" pitchFamily="18" charset="0"/>
                          </a:rPr>
                          <m:t>𝑘𝑛</m:t>
                        </m:r>
                      </m:sup>
                    </m:sSup>
                    <m:r>
                      <m:rPr>
                        <m:nor/>
                      </m:rPr>
                      <a:rPr lang="en-US" dirty="0">
                        <a:latin typeface="MTSY"/>
                      </a:rPr>
                      <m:t>≈</m:t>
                    </m:r>
                  </m:oMath>
                </a14:m>
                <a:r>
                  <a:rPr lang="en-US" sz="2400" b="0" i="0" u="none" strike="noStrike" baseline="0" dirty="0">
                    <a:latin typeface="MTSY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u="none" strike="noStrike" baseline="0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u="none" strike="noStrike" baseline="0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u="none" strike="noStrike" baseline="0" dirty="0" smtClean="0">
                            <a:latin typeface="Cambria Math" panose="02040503050406030204" pitchFamily="18" charset="0"/>
                          </a:rPr>
                          <m:t>𝑘𝑛</m:t>
                        </m:r>
                        <m:r>
                          <a:rPr lang="en-US" sz="2400" b="0" i="1" u="none" strike="noStrike" baseline="0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u="none" strike="noStrike" baseline="0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400" b="0" i="1" u="none" strike="noStrike" baseline="0" dirty="0">
                    <a:latin typeface="TimesLTStd-Italic"/>
                  </a:rPr>
                  <a:t>  </a:t>
                </a:r>
                <a:r>
                  <a:rPr lang="en-US" sz="2400" b="0" i="1" u="none" strike="noStrike" baseline="0" dirty="0">
                    <a:latin typeface="RMTMI"/>
                  </a:rPr>
                  <a:t>.</a:t>
                </a:r>
              </a:p>
              <a:p>
                <a:pPr marL="0" indent="0" algn="l">
                  <a:buNone/>
                </a:pPr>
                <a:r>
                  <a:rPr lang="en-US" dirty="0"/>
                  <a:t>The probability of a </a:t>
                </a:r>
                <a:r>
                  <a:rPr lang="en-US" b="1" dirty="0"/>
                  <a:t>false positive </a:t>
                </a:r>
                <a:r>
                  <a:rPr lang="en-US" dirty="0"/>
                  <a:t>is then</a:t>
                </a:r>
              </a:p>
              <a:p>
                <a:pPr marL="0" indent="0" algn="ctr">
                  <a:buNone/>
                </a:pPr>
                <a:r>
                  <a:rPr lang="pt-BR" sz="2000" b="0" i="0" u="none" strike="noStrike" baseline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≈ (1 −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u="none" strike="noStrike" baseline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u="none" strike="noStrike" baseline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u="none" strike="noStrike" baseline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u="none" strike="noStrike" baseline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𝑘𝑛</m:t>
                        </m:r>
                        <m:r>
                          <a:rPr lang="en-US" sz="2000" b="0" i="1" u="none" strike="noStrike" baseline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0" i="1" u="none" strike="noStrike" baseline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pt-BR" sz="2000" b="0" i="1" u="none" strike="noStrike" baseline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000" b="0" i="1" u="none" strike="noStrike" baseline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sz="2000" b="0" i="1" u="none" strike="noStrike" baseline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^</m:t>
                    </m:r>
                    <m:r>
                      <a:rPr lang="pt-BR" sz="2000" b="0" i="1" u="none" strike="noStrike" baseline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pt-BR" sz="2000" b="0" i="1" u="none" strike="noStrike" baseline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</a:p>
              <a:p>
                <a:pPr marL="0" indent="0">
                  <a:buNone/>
                </a:pPr>
                <a:r>
                  <a:rPr lang="en-US" dirty="0"/>
                  <a:t>For given n and m the </a:t>
                </a:r>
                <a:r>
                  <a:rPr lang="en-US" b="1" dirty="0"/>
                  <a:t>optimal choice </a:t>
                </a:r>
                <a:r>
                  <a:rPr lang="en-US" dirty="0"/>
                  <a:t>of k is </a:t>
                </a:r>
                <a:r>
                  <a:rPr lang="pt-BR" sz="2000" b="0" u="none" strike="noStrike" baseline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 = (ln 2) · (m/</a:t>
                </a:r>
                <a:r>
                  <a:rPr lang="pt-B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pt-BR" sz="2000" b="0" u="none" strike="noStrike" baseline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/>
                <a:endParaRPr lang="en-I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728248-B3FA-4E9E-808A-FD6F56B54E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2794" y="1414122"/>
                <a:ext cx="8229600" cy="4525963"/>
              </a:xfrm>
              <a:blipFill>
                <a:blip r:embed="rId2"/>
                <a:stretch>
                  <a:fillRect l="-1185" t="-1213" b="-159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7F0F47EC-DAC2-49C9-900D-F820E6AAE02F}"/>
                  </a:ext>
                </a:extLst>
              </p:cNvPr>
              <p:cNvSpPr/>
              <p:nvPr/>
            </p:nvSpPr>
            <p:spPr bwMode="auto">
              <a:xfrm>
                <a:off x="5936566" y="4754880"/>
                <a:ext cx="2919047" cy="956604"/>
              </a:xfrm>
              <a:prstGeom prst="wedgeRoundRectCallout">
                <a:avLst>
                  <a:gd name="adj1" fmla="val -22420"/>
                  <a:gd name="adj2" fmla="val 95243"/>
                  <a:gd name="adj3" fmla="val 16667"/>
                </a:avLst>
              </a:prstGeom>
              <a:solidFill>
                <a:schemeClr val="accent1"/>
              </a:solid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/>
                <a:r>
                  <a:rPr lang="en-US" sz="2400" dirty="0">
                    <a:latin typeface="+mn-lt"/>
                    <a:cs typeface="+mn-cs"/>
                  </a:rPr>
                  <a:t>false positive prob </a:t>
                </a:r>
                <a:endParaRPr lang="he-IL" sz="2400" dirty="0">
                  <a:latin typeface="+mn-lt"/>
                  <a:cs typeface="+mn-cs"/>
                </a:endParaRPr>
              </a:p>
              <a:p>
                <a:pPr algn="l"/>
                <a:r>
                  <a:rPr lang="en-US" sz="1800" b="0" i="0" u="none" strike="noStrike" baseline="0" dirty="0">
                    <a:latin typeface="TimesLTStd-Roman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0" i="1" u="none" strike="noStrike" baseline="0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b="0" i="1" u="none" strike="noStrike" baseline="0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0" i="1" u="none" strike="noStrike" baseline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800" b="0" i="1" u="none" strike="noStrike" baseline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800" b="0" i="1" u="none" strike="noStrike" baseline="0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1800" b="0" i="1" u="none" strike="noStrike" baseline="0" dirty="0" smtClean="0">
                        <a:latin typeface="Cambria Math" panose="02040503050406030204" pitchFamily="18" charset="0"/>
                      </a:rPr>
                      <m:t>  ≈ </m:t>
                    </m:r>
                    <m:sSup>
                      <m:sSupPr>
                        <m:ctrlPr>
                          <a:rPr lang="en-US" sz="18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0" i="1" u="none" strike="noStrike" baseline="0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u="none" strike="noStrike" baseline="0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800" b="0" i="1" u="none" strike="noStrike" baseline="0" dirty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1800" b="0" i="1" u="none" strike="noStrike" baseline="0" dirty="0" smtClean="0">
                                <a:latin typeface="Cambria Math" panose="02040503050406030204" pitchFamily="18" charset="0"/>
                              </a:rPr>
                              <m:t>6185</m:t>
                            </m:r>
                          </m:e>
                        </m:d>
                      </m:e>
                      <m:sup>
                        <m:r>
                          <a:rPr lang="en-US" sz="1800" b="0" i="1" u="none" strike="noStrike" baseline="0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800" b="0" i="1" u="none" strike="noStrike" baseline="0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1800" b="0" i="1" u="none" strike="noStrike" baseline="0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kumimoji="0" lang="en-IL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7F0F47EC-DAC2-49C9-900D-F820E6AAE0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6566" y="4754880"/>
                <a:ext cx="2919047" cy="956604"/>
              </a:xfrm>
              <a:prstGeom prst="wedgeRoundRectCallout">
                <a:avLst>
                  <a:gd name="adj1" fmla="val -22420"/>
                  <a:gd name="adj2" fmla="val 95243"/>
                  <a:gd name="adj3" fmla="val 16667"/>
                </a:avLst>
              </a:prstGeom>
              <a:blipFill>
                <a:blip r:embed="rId3"/>
                <a:stretch>
                  <a:fillRect l="-1455" t="-2165"/>
                </a:stretch>
              </a:blip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CB70045-062E-4BE0-A7AB-4AC75B583549}"/>
              </a:ext>
            </a:extLst>
          </p:cNvPr>
          <p:cNvSpPr/>
          <p:nvPr/>
        </p:nvSpPr>
        <p:spPr bwMode="auto">
          <a:xfrm>
            <a:off x="829994" y="5715000"/>
            <a:ext cx="1695157" cy="358726"/>
          </a:xfrm>
          <a:prstGeom prst="wedgeRoundRectCallout">
            <a:avLst>
              <a:gd name="adj1" fmla="val 92860"/>
              <a:gd name="adj2" fmla="val 1716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Optimal choice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E7238B-3BBF-415F-983D-4556E31FF036}"/>
              </a:ext>
            </a:extLst>
          </p:cNvPr>
          <p:cNvSpPr/>
          <p:nvPr/>
        </p:nvSpPr>
        <p:spPr bwMode="auto">
          <a:xfrm>
            <a:off x="4842805" y="2421400"/>
            <a:ext cx="2236763" cy="267287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A35487-31E3-4DE2-8AB8-BD82ED3F706C}"/>
              </a:ext>
            </a:extLst>
          </p:cNvPr>
          <p:cNvCxnSpPr/>
          <p:nvPr/>
        </p:nvCxnSpPr>
        <p:spPr bwMode="auto">
          <a:xfrm>
            <a:off x="5162845" y="2419643"/>
            <a:ext cx="0" cy="26728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64A09E-19BB-47E7-8538-B59C98E0AAAA}"/>
              </a:ext>
            </a:extLst>
          </p:cNvPr>
          <p:cNvCxnSpPr/>
          <p:nvPr/>
        </p:nvCxnSpPr>
        <p:spPr bwMode="auto">
          <a:xfrm>
            <a:off x="5448891" y="2431363"/>
            <a:ext cx="0" cy="26728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9EBBF98-4A48-4E6C-96E6-BAD060D314E6}"/>
              </a:ext>
            </a:extLst>
          </p:cNvPr>
          <p:cNvCxnSpPr/>
          <p:nvPr/>
        </p:nvCxnSpPr>
        <p:spPr bwMode="auto">
          <a:xfrm>
            <a:off x="6792351" y="2445431"/>
            <a:ext cx="0" cy="26728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12D4B5F-5E64-4AF3-AC06-C8C9371B57EA}"/>
              </a:ext>
            </a:extLst>
          </p:cNvPr>
          <p:cNvSpPr txBox="1"/>
          <p:nvPr/>
        </p:nvSpPr>
        <p:spPr>
          <a:xfrm>
            <a:off x="4842805" y="2359678"/>
            <a:ext cx="386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endParaRPr lang="en-IL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70B5DB-15C6-4D1D-916E-F8D440F8D1D8}"/>
              </a:ext>
            </a:extLst>
          </p:cNvPr>
          <p:cNvSpPr txBox="1"/>
          <p:nvPr/>
        </p:nvSpPr>
        <p:spPr>
          <a:xfrm>
            <a:off x="5161092" y="2359678"/>
            <a:ext cx="386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endParaRPr lang="en-IL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D7031D-1FB0-4661-BE3F-7E222155D0F9}"/>
              </a:ext>
            </a:extLst>
          </p:cNvPr>
          <p:cNvSpPr txBox="1"/>
          <p:nvPr/>
        </p:nvSpPr>
        <p:spPr>
          <a:xfrm>
            <a:off x="6766562" y="2359678"/>
            <a:ext cx="386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endParaRPr lang="en-IL" dirty="0"/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AA930555-7895-46F8-A1AD-4F6E74637082}"/>
              </a:ext>
            </a:extLst>
          </p:cNvPr>
          <p:cNvSpPr/>
          <p:nvPr/>
        </p:nvSpPr>
        <p:spPr bwMode="auto">
          <a:xfrm rot="16200000">
            <a:off x="5767757" y="939397"/>
            <a:ext cx="386862" cy="2236761"/>
          </a:xfrm>
          <a:prstGeom prst="righ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 w="19050">
                <a:solidFill>
                  <a:schemeClr val="tx1"/>
                </a:solidFill>
              </a:ln>
              <a:noFill/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0298D3-4047-4506-8A36-030EFA5760B1}"/>
              </a:ext>
            </a:extLst>
          </p:cNvPr>
          <p:cNvSpPr txBox="1"/>
          <p:nvPr/>
        </p:nvSpPr>
        <p:spPr>
          <a:xfrm>
            <a:off x="5816996" y="1399736"/>
            <a:ext cx="457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C982213-F694-443F-8B37-C75C526E64F8}"/>
                  </a:ext>
                </a:extLst>
              </p:cNvPr>
              <p:cNvSpPr txBox="1"/>
              <p:nvPr/>
            </p:nvSpPr>
            <p:spPr>
              <a:xfrm>
                <a:off x="6766562" y="1432342"/>
                <a:ext cx="27150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, … </m:t>
                      </m:r>
                      <m:sSub>
                        <m:sSubPr>
                          <m:ctrlPr>
                            <a:rPr lang="en-US" sz="2400" i="1" dirty="0" err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err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 dirty="0" err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C982213-F694-443F-8B37-C75C526E64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562" y="1432342"/>
                <a:ext cx="2715065" cy="461665"/>
              </a:xfrm>
              <a:prstGeom prst="rect">
                <a:avLst/>
              </a:prstGeom>
              <a:blipFill>
                <a:blip r:embed="rId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896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C5245-333F-4D5F-8375-F352A89DF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advantages of bit representation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B11D5-BD13-4E26-A2F3-C65F0E52C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Very easy to produce an approximate representation of </a:t>
            </a:r>
          </a:p>
          <a:p>
            <a:r>
              <a:rPr lang="en-US" dirty="0"/>
              <a:t>Union of sets.</a:t>
            </a:r>
          </a:p>
          <a:p>
            <a:r>
              <a:rPr lang="en-US" dirty="0"/>
              <a:t>Intersection of sets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5138703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67538" y="6462713"/>
            <a:ext cx="2133600" cy="258762"/>
          </a:xfrm>
          <a:noFill/>
        </p:spPr>
        <p:txBody>
          <a:bodyPr/>
          <a:lstStyle/>
          <a:p>
            <a:fld id="{32479351-35D4-4D55-BB07-FFEB3AD76FAC}" type="slidenum">
              <a:rPr lang="he-IL" smtClean="0">
                <a:latin typeface="Arial" pitchFamily="34" charset="0"/>
                <a:cs typeface="Arial" pitchFamily="34" charset="0"/>
              </a:rPr>
              <a:pPr/>
              <a:t>38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-280416" y="31750"/>
            <a:ext cx="9424416" cy="685800"/>
          </a:xfrm>
        </p:spPr>
        <p:txBody>
          <a:bodyPr/>
          <a:lstStyle/>
          <a:p>
            <a:r>
              <a:rPr lang="en-US" dirty="0"/>
              <a:t>Using Permutations to Save Space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782638"/>
            <a:ext cx="8075613" cy="1589087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2800" dirty="0">
                <a:latin typeface="Arial Narrow" pitchFamily="34" charset="0"/>
                <a:cs typeface="Arial" charset="0"/>
              </a:rPr>
              <a:t>Invertible Permutations </a:t>
            </a:r>
          </a:p>
          <a:p>
            <a:pPr lvl="1">
              <a:defRPr/>
            </a:pPr>
            <a:r>
              <a:rPr lang="en-US" sz="2400" dirty="0">
                <a:latin typeface="Arial Narrow" pitchFamily="34" charset="0"/>
                <a:cs typeface="Arial" charset="0"/>
              </a:rPr>
              <a:t> Can use </a:t>
            </a:r>
            <a:r>
              <a:rPr lang="el-GR" sz="2400" dirty="0"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rPr>
              <a:t>π</a:t>
            </a:r>
            <a:r>
              <a:rPr lang="en-US" sz="2400" dirty="0"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rPr>
              <a:t>(x)</a:t>
            </a:r>
            <a:r>
              <a:rPr lang="en-US" sz="2400" dirty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sz="2400" dirty="0">
                <a:latin typeface="Arial Narrow" pitchFamily="34" charset="0"/>
                <a:cs typeface="Arial" charset="0"/>
              </a:rPr>
              <a:t>as “new” identity of </a:t>
            </a:r>
            <a:r>
              <a:rPr lang="en-US" sz="2400" dirty="0"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rPr>
              <a:t>x</a:t>
            </a:r>
            <a:endParaRPr lang="en-US" sz="3000" dirty="0">
              <a:latin typeface="Comic Sans MS" pitchFamily="66" charset="0"/>
            </a:endParaRPr>
          </a:p>
          <a:p>
            <a:pPr eaLnBrk="1" hangingPunct="1">
              <a:buClr>
                <a:schemeClr val="tx1"/>
              </a:buClr>
            </a:pPr>
            <a:r>
              <a:rPr lang="en-US" sz="3000" dirty="0">
                <a:latin typeface="Arial Narrow" pitchFamily="34" charset="0"/>
              </a:rPr>
              <a:t>Prefix of new name – identity of cell/bin</a:t>
            </a:r>
          </a:p>
          <a:p>
            <a:pPr lvl="1" eaLnBrk="1" hangingPunct="1">
              <a:buClr>
                <a:schemeClr val="tx1"/>
              </a:buClr>
            </a:pPr>
            <a:r>
              <a:rPr lang="en-US" sz="2600" b="1" dirty="0">
                <a:latin typeface="Arial Narrow" pitchFamily="34" charset="0"/>
              </a:rPr>
              <a:t>Know the prefix when the cell is probed</a:t>
            </a:r>
          </a:p>
        </p:txBody>
      </p:sp>
      <p:grpSp>
        <p:nvGrpSpPr>
          <p:cNvPr id="2" name="Group 117"/>
          <p:cNvGrpSpPr>
            <a:grpSpLocks/>
          </p:cNvGrpSpPr>
          <p:nvPr/>
        </p:nvGrpSpPr>
        <p:grpSpPr bwMode="auto">
          <a:xfrm>
            <a:off x="1963738" y="2757869"/>
            <a:ext cx="4986337" cy="1622425"/>
            <a:chOff x="1237" y="1599"/>
            <a:chExt cx="3141" cy="1022"/>
          </a:xfrm>
        </p:grpSpPr>
        <p:sp>
          <p:nvSpPr>
            <p:cNvPr id="41031" name="Oval 89"/>
            <p:cNvSpPr>
              <a:spLocks noChangeArrowheads="1"/>
            </p:cNvSpPr>
            <p:nvPr/>
          </p:nvSpPr>
          <p:spPr bwMode="auto">
            <a:xfrm>
              <a:off x="4228" y="2146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475E76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2" name="Oval 100"/>
            <p:cNvSpPr>
              <a:spLocks noChangeArrowheads="1"/>
            </p:cNvSpPr>
            <p:nvPr/>
          </p:nvSpPr>
          <p:spPr bwMode="auto">
            <a:xfrm>
              <a:off x="3920" y="2149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3" name="Oval 102"/>
            <p:cNvSpPr>
              <a:spLocks noChangeArrowheads="1"/>
            </p:cNvSpPr>
            <p:nvPr/>
          </p:nvSpPr>
          <p:spPr bwMode="auto">
            <a:xfrm>
              <a:off x="4077" y="2179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65E00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4" name="Oval 104"/>
            <p:cNvSpPr>
              <a:spLocks noChangeArrowheads="1"/>
            </p:cNvSpPr>
            <p:nvPr/>
          </p:nvSpPr>
          <p:spPr bwMode="auto">
            <a:xfrm>
              <a:off x="4137" y="2043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76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5" name="Oval 85"/>
            <p:cNvSpPr>
              <a:spLocks noChangeArrowheads="1"/>
            </p:cNvSpPr>
            <p:nvPr/>
          </p:nvSpPr>
          <p:spPr bwMode="auto">
            <a:xfrm>
              <a:off x="2866" y="2148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762F00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6" name="Oval 86"/>
            <p:cNvSpPr>
              <a:spLocks noChangeArrowheads="1"/>
            </p:cNvSpPr>
            <p:nvPr/>
          </p:nvSpPr>
          <p:spPr bwMode="auto">
            <a:xfrm>
              <a:off x="2655" y="2172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3B3B3B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7" name="Oval 91"/>
            <p:cNvSpPr>
              <a:spLocks noChangeArrowheads="1"/>
            </p:cNvSpPr>
            <p:nvPr/>
          </p:nvSpPr>
          <p:spPr bwMode="auto">
            <a:xfrm>
              <a:off x="2663" y="1937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800000"/>
                </a:gs>
                <a:gs pos="100000">
                  <a:srgbClr val="3B0000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8" name="Oval 92"/>
            <p:cNvSpPr>
              <a:spLocks noChangeArrowheads="1"/>
            </p:cNvSpPr>
            <p:nvPr/>
          </p:nvSpPr>
          <p:spPr bwMode="auto">
            <a:xfrm>
              <a:off x="2567" y="2051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808000"/>
                </a:gs>
                <a:gs pos="100000">
                  <a:srgbClr val="3B3B00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9" name="Oval 94"/>
            <p:cNvSpPr>
              <a:spLocks noChangeArrowheads="1"/>
            </p:cNvSpPr>
            <p:nvPr/>
          </p:nvSpPr>
          <p:spPr bwMode="auto">
            <a:xfrm>
              <a:off x="2744" y="2066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65E00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0" name="Oval 103"/>
            <p:cNvSpPr>
              <a:spLocks noChangeArrowheads="1"/>
            </p:cNvSpPr>
            <p:nvPr/>
          </p:nvSpPr>
          <p:spPr bwMode="auto">
            <a:xfrm>
              <a:off x="2878" y="2001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1" name="Oval 82"/>
            <p:cNvSpPr>
              <a:spLocks noChangeArrowheads="1"/>
            </p:cNvSpPr>
            <p:nvPr/>
          </p:nvSpPr>
          <p:spPr bwMode="auto">
            <a:xfrm>
              <a:off x="1957" y="2168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993300"/>
                </a:gs>
                <a:gs pos="100000">
                  <a:srgbClr val="471800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2" name="Oval 93"/>
            <p:cNvSpPr>
              <a:spLocks noChangeArrowheads="1"/>
            </p:cNvSpPr>
            <p:nvPr/>
          </p:nvSpPr>
          <p:spPr bwMode="auto">
            <a:xfrm>
              <a:off x="2221" y="2156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CC99FF"/>
                </a:gs>
                <a:gs pos="100000">
                  <a:srgbClr val="5E4776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3" name="Oval 101"/>
            <p:cNvSpPr>
              <a:spLocks noChangeArrowheads="1"/>
            </p:cNvSpPr>
            <p:nvPr/>
          </p:nvSpPr>
          <p:spPr bwMode="auto">
            <a:xfrm>
              <a:off x="2084" y="2090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76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4" name="Oval 81"/>
            <p:cNvSpPr>
              <a:spLocks noChangeArrowheads="1"/>
            </p:cNvSpPr>
            <p:nvPr/>
          </p:nvSpPr>
          <p:spPr bwMode="auto">
            <a:xfrm>
              <a:off x="1539" y="2144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5" name="Oval 83"/>
            <p:cNvSpPr>
              <a:spLocks noChangeArrowheads="1"/>
            </p:cNvSpPr>
            <p:nvPr/>
          </p:nvSpPr>
          <p:spPr bwMode="auto">
            <a:xfrm>
              <a:off x="1267" y="2117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76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6" name="Oval 84"/>
            <p:cNvSpPr>
              <a:spLocks noChangeArrowheads="1"/>
            </p:cNvSpPr>
            <p:nvPr/>
          </p:nvSpPr>
          <p:spPr bwMode="auto">
            <a:xfrm>
              <a:off x="1393" y="2180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7" name="Oval 88"/>
            <p:cNvSpPr>
              <a:spLocks noChangeArrowheads="1"/>
            </p:cNvSpPr>
            <p:nvPr/>
          </p:nvSpPr>
          <p:spPr bwMode="auto">
            <a:xfrm>
              <a:off x="1265" y="1963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8" name="Oval 90"/>
            <p:cNvSpPr>
              <a:spLocks noChangeArrowheads="1"/>
            </p:cNvSpPr>
            <p:nvPr/>
          </p:nvSpPr>
          <p:spPr bwMode="auto">
            <a:xfrm>
              <a:off x="1404" y="2031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760076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9" name="AutoShape 77"/>
            <p:cNvSpPr>
              <a:spLocks noChangeArrowheads="1"/>
            </p:cNvSpPr>
            <p:nvPr/>
          </p:nvSpPr>
          <p:spPr bwMode="auto">
            <a:xfrm>
              <a:off x="1237" y="1599"/>
              <a:ext cx="486" cy="726"/>
            </a:xfrm>
            <a:prstGeom prst="can">
              <a:avLst>
                <a:gd name="adj" fmla="val 37346"/>
              </a:avLst>
            </a:prstGeom>
            <a:solidFill>
              <a:schemeClr val="accent1">
                <a:alpha val="30196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50" name="AutoShape 78"/>
            <p:cNvSpPr>
              <a:spLocks noChangeArrowheads="1"/>
            </p:cNvSpPr>
            <p:nvPr/>
          </p:nvSpPr>
          <p:spPr bwMode="auto">
            <a:xfrm>
              <a:off x="1890" y="1599"/>
              <a:ext cx="486" cy="726"/>
            </a:xfrm>
            <a:prstGeom prst="can">
              <a:avLst>
                <a:gd name="adj" fmla="val 37346"/>
              </a:avLst>
            </a:prstGeom>
            <a:solidFill>
              <a:schemeClr val="accent1">
                <a:alpha val="30196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51" name="AutoShape 79"/>
            <p:cNvSpPr>
              <a:spLocks noChangeArrowheads="1"/>
            </p:cNvSpPr>
            <p:nvPr/>
          </p:nvSpPr>
          <p:spPr bwMode="auto">
            <a:xfrm>
              <a:off x="2543" y="1599"/>
              <a:ext cx="486" cy="726"/>
            </a:xfrm>
            <a:prstGeom prst="can">
              <a:avLst>
                <a:gd name="adj" fmla="val 37346"/>
              </a:avLst>
            </a:prstGeom>
            <a:solidFill>
              <a:schemeClr val="accent1">
                <a:alpha val="30196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52" name="AutoShape 80"/>
            <p:cNvSpPr>
              <a:spLocks noChangeArrowheads="1"/>
            </p:cNvSpPr>
            <p:nvPr/>
          </p:nvSpPr>
          <p:spPr bwMode="auto">
            <a:xfrm>
              <a:off x="3892" y="1599"/>
              <a:ext cx="486" cy="726"/>
            </a:xfrm>
            <a:prstGeom prst="can">
              <a:avLst>
                <a:gd name="adj" fmla="val 37346"/>
              </a:avLst>
            </a:prstGeom>
            <a:solidFill>
              <a:schemeClr val="accent1">
                <a:alpha val="30196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53" name="Text Box 95"/>
            <p:cNvSpPr txBox="1">
              <a:spLocks noChangeArrowheads="1"/>
            </p:cNvSpPr>
            <p:nvPr/>
          </p:nvSpPr>
          <p:spPr bwMode="auto">
            <a:xfrm>
              <a:off x="3218" y="1809"/>
              <a:ext cx="428" cy="346"/>
            </a:xfrm>
            <a:prstGeom prst="rect">
              <a:avLst/>
            </a:prstGeom>
            <a:noFill/>
            <a:ln w="1016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>
                  <a:latin typeface="Candara" pitchFamily="34" charset="0"/>
                </a:rPr>
                <a:t>...</a:t>
              </a:r>
            </a:p>
          </p:txBody>
        </p:sp>
        <p:sp>
          <p:nvSpPr>
            <p:cNvPr id="41054" name="Text Box 96"/>
            <p:cNvSpPr txBox="1">
              <a:spLocks noChangeArrowheads="1"/>
            </p:cNvSpPr>
            <p:nvPr/>
          </p:nvSpPr>
          <p:spPr bwMode="auto">
            <a:xfrm>
              <a:off x="1360" y="2275"/>
              <a:ext cx="204" cy="346"/>
            </a:xfrm>
            <a:prstGeom prst="rect">
              <a:avLst/>
            </a:prstGeom>
            <a:noFill/>
            <a:ln w="1016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i="1" dirty="0">
                  <a:latin typeface="Candara" pitchFamily="34" charset="0"/>
                </a:rPr>
                <a:t>1</a:t>
              </a:r>
            </a:p>
          </p:txBody>
        </p:sp>
        <p:sp>
          <p:nvSpPr>
            <p:cNvPr id="41055" name="Text Box 97"/>
            <p:cNvSpPr txBox="1">
              <a:spLocks noChangeArrowheads="1"/>
            </p:cNvSpPr>
            <p:nvPr/>
          </p:nvSpPr>
          <p:spPr bwMode="auto">
            <a:xfrm>
              <a:off x="3997" y="2275"/>
              <a:ext cx="292" cy="346"/>
            </a:xfrm>
            <a:prstGeom prst="rect">
              <a:avLst/>
            </a:prstGeom>
            <a:noFill/>
            <a:ln w="1016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i="1">
                  <a:latin typeface="Candara" pitchFamily="34" charset="0"/>
                </a:rPr>
                <a:t>m</a:t>
              </a:r>
            </a:p>
          </p:txBody>
        </p:sp>
        <p:sp>
          <p:nvSpPr>
            <p:cNvPr id="41056" name="Text Box 98"/>
            <p:cNvSpPr txBox="1">
              <a:spLocks noChangeArrowheads="1"/>
            </p:cNvSpPr>
            <p:nvPr/>
          </p:nvSpPr>
          <p:spPr bwMode="auto">
            <a:xfrm>
              <a:off x="2698" y="2275"/>
              <a:ext cx="204" cy="327"/>
            </a:xfrm>
            <a:prstGeom prst="rect">
              <a:avLst/>
            </a:prstGeom>
            <a:noFill/>
            <a:ln w="1016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i="1">
                  <a:latin typeface="Candara" pitchFamily="34" charset="0"/>
                </a:rPr>
                <a:t>3</a:t>
              </a:r>
            </a:p>
          </p:txBody>
        </p:sp>
        <p:sp>
          <p:nvSpPr>
            <p:cNvPr id="41057" name="Text Box 99"/>
            <p:cNvSpPr txBox="1">
              <a:spLocks noChangeArrowheads="1"/>
            </p:cNvSpPr>
            <p:nvPr/>
          </p:nvSpPr>
          <p:spPr bwMode="auto">
            <a:xfrm>
              <a:off x="2039" y="2275"/>
              <a:ext cx="204" cy="346"/>
            </a:xfrm>
            <a:prstGeom prst="rect">
              <a:avLst/>
            </a:prstGeom>
            <a:noFill/>
            <a:ln w="1016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i="1">
                  <a:latin typeface="Candara" pitchFamily="34" charset="0"/>
                </a:rPr>
                <a:t>2</a:t>
              </a:r>
            </a:p>
          </p:txBody>
        </p:sp>
      </p:grpSp>
      <p:grpSp>
        <p:nvGrpSpPr>
          <p:cNvPr id="3" name="Group 118"/>
          <p:cNvGrpSpPr>
            <a:grpSpLocks/>
          </p:cNvGrpSpPr>
          <p:nvPr/>
        </p:nvGrpSpPr>
        <p:grpSpPr bwMode="auto">
          <a:xfrm>
            <a:off x="1963738" y="5272469"/>
            <a:ext cx="4986337" cy="1622425"/>
            <a:chOff x="1237" y="3183"/>
            <a:chExt cx="3141" cy="1022"/>
          </a:xfrm>
        </p:grpSpPr>
        <p:grpSp>
          <p:nvGrpSpPr>
            <p:cNvPr id="4" name="Group 108"/>
            <p:cNvGrpSpPr>
              <a:grpSpLocks/>
            </p:cNvGrpSpPr>
            <p:nvPr/>
          </p:nvGrpSpPr>
          <p:grpSpPr bwMode="auto">
            <a:xfrm>
              <a:off x="4129" y="3641"/>
              <a:ext cx="127" cy="127"/>
              <a:chOff x="4221" y="3573"/>
              <a:chExt cx="127" cy="127"/>
            </a:xfrm>
          </p:grpSpPr>
          <p:sp>
            <p:nvSpPr>
              <p:cNvPr id="41029" name="Oval 131"/>
              <p:cNvSpPr>
                <a:spLocks noChangeArrowheads="1"/>
              </p:cNvSpPr>
              <p:nvPr/>
            </p:nvSpPr>
            <p:spPr bwMode="auto">
              <a:xfrm rot="6903457">
                <a:off x="4221" y="3576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76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41030" name="Oval 132"/>
              <p:cNvSpPr>
                <a:spLocks noChangeArrowheads="1"/>
              </p:cNvSpPr>
              <p:nvPr/>
            </p:nvSpPr>
            <p:spPr bwMode="auto">
              <a:xfrm rot="6903457">
                <a:off x="4269" y="3550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116"/>
            <p:cNvGrpSpPr>
              <a:grpSpLocks/>
            </p:cNvGrpSpPr>
            <p:nvPr/>
          </p:nvGrpSpPr>
          <p:grpSpPr bwMode="auto">
            <a:xfrm>
              <a:off x="4233" y="3723"/>
              <a:ext cx="124" cy="134"/>
              <a:chOff x="3333" y="2719"/>
              <a:chExt cx="124" cy="134"/>
            </a:xfrm>
          </p:grpSpPr>
          <p:sp>
            <p:nvSpPr>
              <p:cNvPr id="41027" name="Oval 110"/>
              <p:cNvSpPr>
                <a:spLocks noChangeArrowheads="1"/>
              </p:cNvSpPr>
              <p:nvPr/>
            </p:nvSpPr>
            <p:spPr bwMode="auto">
              <a:xfrm rot="2209160">
                <a:off x="3333" y="2729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475E76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28" name="Oval 111"/>
              <p:cNvSpPr>
                <a:spLocks noChangeArrowheads="1"/>
              </p:cNvSpPr>
              <p:nvPr/>
            </p:nvSpPr>
            <p:spPr bwMode="auto">
              <a:xfrm rot="2209160">
                <a:off x="3333" y="2719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107"/>
            <p:cNvGrpSpPr>
              <a:grpSpLocks/>
            </p:cNvGrpSpPr>
            <p:nvPr/>
          </p:nvGrpSpPr>
          <p:grpSpPr bwMode="auto">
            <a:xfrm>
              <a:off x="4077" y="3771"/>
              <a:ext cx="124" cy="129"/>
              <a:chOff x="3401" y="3211"/>
              <a:chExt cx="124" cy="129"/>
            </a:xfrm>
          </p:grpSpPr>
          <p:sp>
            <p:nvSpPr>
              <p:cNvPr id="41025" name="Oval 107"/>
              <p:cNvSpPr>
                <a:spLocks noChangeArrowheads="1"/>
              </p:cNvSpPr>
              <p:nvPr/>
            </p:nvSpPr>
            <p:spPr bwMode="auto">
              <a:xfrm rot="5205220">
                <a:off x="3401" y="3216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65E00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41026" name="Oval 108"/>
              <p:cNvSpPr>
                <a:spLocks noChangeArrowheads="1"/>
              </p:cNvSpPr>
              <p:nvPr/>
            </p:nvSpPr>
            <p:spPr bwMode="auto">
              <a:xfrm rot="5205220">
                <a:off x="3429" y="3188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109"/>
            <p:cNvGrpSpPr>
              <a:grpSpLocks/>
            </p:cNvGrpSpPr>
            <p:nvPr/>
          </p:nvGrpSpPr>
          <p:grpSpPr bwMode="auto">
            <a:xfrm>
              <a:off x="3903" y="3726"/>
              <a:ext cx="136" cy="124"/>
              <a:chOff x="1574" y="3701"/>
              <a:chExt cx="136" cy="124"/>
            </a:xfrm>
          </p:grpSpPr>
          <p:sp>
            <p:nvSpPr>
              <p:cNvPr id="41023" name="Oval 128"/>
              <p:cNvSpPr>
                <a:spLocks noChangeArrowheads="1"/>
              </p:cNvSpPr>
              <p:nvPr/>
            </p:nvSpPr>
            <p:spPr bwMode="auto">
              <a:xfrm rot="7858304">
                <a:off x="1574" y="3701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41024" name="Oval 129"/>
              <p:cNvSpPr>
                <a:spLocks noChangeArrowheads="1"/>
              </p:cNvSpPr>
              <p:nvPr/>
            </p:nvSpPr>
            <p:spPr bwMode="auto">
              <a:xfrm rot="7858304">
                <a:off x="1631" y="3680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106"/>
            <p:cNvGrpSpPr>
              <a:grpSpLocks/>
            </p:cNvGrpSpPr>
            <p:nvPr/>
          </p:nvGrpSpPr>
          <p:grpSpPr bwMode="auto">
            <a:xfrm rot="7226624">
              <a:off x="2721" y="3645"/>
              <a:ext cx="130" cy="124"/>
              <a:chOff x="2229" y="2708"/>
              <a:chExt cx="130" cy="124"/>
            </a:xfrm>
          </p:grpSpPr>
          <p:sp>
            <p:nvSpPr>
              <p:cNvPr id="41021" name="Oval 107"/>
              <p:cNvSpPr>
                <a:spLocks noChangeArrowheads="1"/>
              </p:cNvSpPr>
              <p:nvPr/>
            </p:nvSpPr>
            <p:spPr bwMode="auto">
              <a:xfrm>
                <a:off x="2235" y="2708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65E00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41022" name="Oval 108"/>
              <p:cNvSpPr>
                <a:spLocks noChangeArrowheads="1"/>
              </p:cNvSpPr>
              <p:nvPr/>
            </p:nvSpPr>
            <p:spPr bwMode="auto">
              <a:xfrm>
                <a:off x="2229" y="2722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133"/>
            <p:cNvGrpSpPr>
              <a:grpSpLocks/>
            </p:cNvGrpSpPr>
            <p:nvPr/>
          </p:nvGrpSpPr>
          <p:grpSpPr bwMode="auto">
            <a:xfrm rot="-3902529">
              <a:off x="2879" y="3639"/>
              <a:ext cx="130" cy="124"/>
              <a:chOff x="2229" y="2708"/>
              <a:chExt cx="130" cy="124"/>
            </a:xfrm>
          </p:grpSpPr>
          <p:sp>
            <p:nvSpPr>
              <p:cNvPr id="41019" name="Oval 134"/>
              <p:cNvSpPr>
                <a:spLocks noChangeArrowheads="1"/>
              </p:cNvSpPr>
              <p:nvPr/>
            </p:nvSpPr>
            <p:spPr bwMode="auto">
              <a:xfrm>
                <a:off x="2235" y="2708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1020" name="Oval 135"/>
              <p:cNvSpPr>
                <a:spLocks noChangeArrowheads="1"/>
              </p:cNvSpPr>
              <p:nvPr/>
            </p:nvSpPr>
            <p:spPr bwMode="auto">
              <a:xfrm>
                <a:off x="2229" y="2722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87"/>
            <p:cNvGrpSpPr>
              <a:grpSpLocks/>
            </p:cNvGrpSpPr>
            <p:nvPr/>
          </p:nvGrpSpPr>
          <p:grpSpPr bwMode="auto">
            <a:xfrm>
              <a:off x="2643" y="3511"/>
              <a:ext cx="124" cy="129"/>
              <a:chOff x="3418" y="3064"/>
              <a:chExt cx="124" cy="129"/>
            </a:xfrm>
          </p:grpSpPr>
          <p:sp>
            <p:nvSpPr>
              <p:cNvPr id="41017" name="Oval 113"/>
              <p:cNvSpPr>
                <a:spLocks noChangeArrowheads="1"/>
              </p:cNvSpPr>
              <p:nvPr/>
            </p:nvSpPr>
            <p:spPr bwMode="auto">
              <a:xfrm rot="5205220">
                <a:off x="3418" y="3069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800000"/>
                  </a:gs>
                  <a:gs pos="100000">
                    <a:srgbClr val="3B0000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41018" name="Oval 114"/>
              <p:cNvSpPr>
                <a:spLocks noChangeArrowheads="1"/>
              </p:cNvSpPr>
              <p:nvPr/>
            </p:nvSpPr>
            <p:spPr bwMode="auto">
              <a:xfrm rot="5205220">
                <a:off x="3446" y="3041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101"/>
            <p:cNvGrpSpPr>
              <a:grpSpLocks/>
            </p:cNvGrpSpPr>
            <p:nvPr/>
          </p:nvGrpSpPr>
          <p:grpSpPr bwMode="auto">
            <a:xfrm>
              <a:off x="2563" y="3633"/>
              <a:ext cx="124" cy="134"/>
              <a:chOff x="3267" y="3077"/>
              <a:chExt cx="124" cy="134"/>
            </a:xfrm>
          </p:grpSpPr>
          <p:sp>
            <p:nvSpPr>
              <p:cNvPr id="41015" name="Oval 110"/>
              <p:cNvSpPr>
                <a:spLocks noChangeArrowheads="1"/>
              </p:cNvSpPr>
              <p:nvPr/>
            </p:nvSpPr>
            <p:spPr bwMode="auto">
              <a:xfrm rot="2209160">
                <a:off x="3267" y="3087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808000"/>
                  </a:gs>
                  <a:gs pos="100000">
                    <a:srgbClr val="3B3B00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16" name="Oval 111"/>
              <p:cNvSpPr>
                <a:spLocks noChangeArrowheads="1"/>
              </p:cNvSpPr>
              <p:nvPr/>
            </p:nvSpPr>
            <p:spPr bwMode="auto">
              <a:xfrm rot="2209160">
                <a:off x="3267" y="3077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" name="Group 100"/>
            <p:cNvGrpSpPr>
              <a:grpSpLocks/>
            </p:cNvGrpSpPr>
            <p:nvPr/>
          </p:nvGrpSpPr>
          <p:grpSpPr bwMode="auto">
            <a:xfrm>
              <a:off x="2644" y="3750"/>
              <a:ext cx="124" cy="134"/>
              <a:chOff x="3352" y="3206"/>
              <a:chExt cx="124" cy="134"/>
            </a:xfrm>
          </p:grpSpPr>
          <p:sp>
            <p:nvSpPr>
              <p:cNvPr id="41013" name="Oval 110"/>
              <p:cNvSpPr>
                <a:spLocks noChangeArrowheads="1"/>
              </p:cNvSpPr>
              <p:nvPr/>
            </p:nvSpPr>
            <p:spPr bwMode="auto">
              <a:xfrm rot="2209160">
                <a:off x="3352" y="3216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3B3B3B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14" name="Oval 111"/>
              <p:cNvSpPr>
                <a:spLocks noChangeArrowheads="1"/>
              </p:cNvSpPr>
              <p:nvPr/>
            </p:nvSpPr>
            <p:spPr bwMode="auto">
              <a:xfrm rot="2209160">
                <a:off x="3352" y="3206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115"/>
            <p:cNvGrpSpPr>
              <a:grpSpLocks/>
            </p:cNvGrpSpPr>
            <p:nvPr/>
          </p:nvGrpSpPr>
          <p:grpSpPr bwMode="auto">
            <a:xfrm rot="2663815">
              <a:off x="2838" y="3744"/>
              <a:ext cx="124" cy="134"/>
              <a:chOff x="3354" y="2964"/>
              <a:chExt cx="124" cy="134"/>
            </a:xfrm>
          </p:grpSpPr>
          <p:sp>
            <p:nvSpPr>
              <p:cNvPr id="41011" name="Oval 110"/>
              <p:cNvSpPr>
                <a:spLocks noChangeArrowheads="1"/>
              </p:cNvSpPr>
              <p:nvPr/>
            </p:nvSpPr>
            <p:spPr bwMode="auto">
              <a:xfrm rot="2209160">
                <a:off x="3354" y="2974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762F00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41012" name="Oval 111"/>
              <p:cNvSpPr>
                <a:spLocks noChangeArrowheads="1"/>
              </p:cNvSpPr>
              <p:nvPr/>
            </p:nvSpPr>
            <p:spPr bwMode="auto">
              <a:xfrm rot="2209160">
                <a:off x="3354" y="2964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4" name="Group 80"/>
            <p:cNvGrpSpPr>
              <a:grpSpLocks/>
            </p:cNvGrpSpPr>
            <p:nvPr/>
          </p:nvGrpSpPr>
          <p:grpSpPr bwMode="auto">
            <a:xfrm>
              <a:off x="1262" y="3567"/>
              <a:ext cx="124" cy="138"/>
              <a:chOff x="3506" y="3107"/>
              <a:chExt cx="124" cy="138"/>
            </a:xfrm>
          </p:grpSpPr>
          <p:sp>
            <p:nvSpPr>
              <p:cNvPr id="41009" name="Oval 119"/>
              <p:cNvSpPr>
                <a:spLocks noChangeArrowheads="1"/>
              </p:cNvSpPr>
              <p:nvPr/>
            </p:nvSpPr>
            <p:spPr bwMode="auto">
              <a:xfrm rot="2550518">
                <a:off x="3506" y="3121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7600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10" name="Oval 120"/>
              <p:cNvSpPr>
                <a:spLocks noChangeArrowheads="1"/>
              </p:cNvSpPr>
              <p:nvPr/>
            </p:nvSpPr>
            <p:spPr bwMode="auto">
              <a:xfrm rot="2550518">
                <a:off x="3508" y="3107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82"/>
            <p:cNvGrpSpPr>
              <a:grpSpLocks/>
            </p:cNvGrpSpPr>
            <p:nvPr/>
          </p:nvGrpSpPr>
          <p:grpSpPr bwMode="auto">
            <a:xfrm>
              <a:off x="1439" y="3759"/>
              <a:ext cx="133" cy="125"/>
              <a:chOff x="1439" y="3759"/>
              <a:chExt cx="133" cy="125"/>
            </a:xfrm>
          </p:grpSpPr>
          <p:sp>
            <p:nvSpPr>
              <p:cNvPr id="41007" name="Oval 122"/>
              <p:cNvSpPr>
                <a:spLocks noChangeArrowheads="1"/>
              </p:cNvSpPr>
              <p:nvPr/>
            </p:nvSpPr>
            <p:spPr bwMode="auto">
              <a:xfrm rot="3890074">
                <a:off x="1448" y="3760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41008" name="Oval 123"/>
              <p:cNvSpPr>
                <a:spLocks noChangeArrowheads="1"/>
              </p:cNvSpPr>
              <p:nvPr/>
            </p:nvSpPr>
            <p:spPr bwMode="auto">
              <a:xfrm rot="3890074">
                <a:off x="1462" y="3736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6" name="Group 83"/>
            <p:cNvGrpSpPr>
              <a:grpSpLocks/>
            </p:cNvGrpSpPr>
            <p:nvPr/>
          </p:nvGrpSpPr>
          <p:grpSpPr bwMode="auto">
            <a:xfrm rot="1593189">
              <a:off x="1408" y="3631"/>
              <a:ext cx="124" cy="130"/>
              <a:chOff x="1396" y="3635"/>
              <a:chExt cx="124" cy="130"/>
            </a:xfrm>
          </p:grpSpPr>
          <p:sp>
            <p:nvSpPr>
              <p:cNvPr id="41005" name="Oval 125"/>
              <p:cNvSpPr>
                <a:spLocks noChangeArrowheads="1"/>
              </p:cNvSpPr>
              <p:nvPr/>
            </p:nvSpPr>
            <p:spPr bwMode="auto">
              <a:xfrm rot="5400000">
                <a:off x="1396" y="3641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41006" name="Oval 126"/>
              <p:cNvSpPr>
                <a:spLocks noChangeArrowheads="1"/>
              </p:cNvSpPr>
              <p:nvPr/>
            </p:nvSpPr>
            <p:spPr bwMode="auto">
              <a:xfrm rot="5400000">
                <a:off x="1427" y="3612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7" name="Group 81"/>
            <p:cNvGrpSpPr>
              <a:grpSpLocks/>
            </p:cNvGrpSpPr>
            <p:nvPr/>
          </p:nvGrpSpPr>
          <p:grpSpPr bwMode="auto">
            <a:xfrm>
              <a:off x="1574" y="3701"/>
              <a:ext cx="136" cy="124"/>
              <a:chOff x="1574" y="3701"/>
              <a:chExt cx="136" cy="124"/>
            </a:xfrm>
          </p:grpSpPr>
          <p:sp>
            <p:nvSpPr>
              <p:cNvPr id="41003" name="Oval 128"/>
              <p:cNvSpPr>
                <a:spLocks noChangeArrowheads="1"/>
              </p:cNvSpPr>
              <p:nvPr/>
            </p:nvSpPr>
            <p:spPr bwMode="auto">
              <a:xfrm rot="7858304">
                <a:off x="1574" y="3701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41004" name="Oval 129"/>
              <p:cNvSpPr>
                <a:spLocks noChangeArrowheads="1"/>
              </p:cNvSpPr>
              <p:nvPr/>
            </p:nvSpPr>
            <p:spPr bwMode="auto">
              <a:xfrm rot="7858304">
                <a:off x="1631" y="3680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84"/>
            <p:cNvGrpSpPr>
              <a:grpSpLocks/>
            </p:cNvGrpSpPr>
            <p:nvPr/>
          </p:nvGrpSpPr>
          <p:grpSpPr bwMode="auto">
            <a:xfrm rot="-866287">
              <a:off x="1308" y="3736"/>
              <a:ext cx="127" cy="127"/>
              <a:chOff x="1308" y="3736"/>
              <a:chExt cx="127" cy="127"/>
            </a:xfrm>
          </p:grpSpPr>
          <p:sp>
            <p:nvSpPr>
              <p:cNvPr id="41001" name="Oval 131"/>
              <p:cNvSpPr>
                <a:spLocks noChangeArrowheads="1"/>
              </p:cNvSpPr>
              <p:nvPr/>
            </p:nvSpPr>
            <p:spPr bwMode="auto">
              <a:xfrm rot="6903457">
                <a:off x="1308" y="3739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76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41002" name="Oval 132"/>
              <p:cNvSpPr>
                <a:spLocks noChangeArrowheads="1"/>
              </p:cNvSpPr>
              <p:nvPr/>
            </p:nvSpPr>
            <p:spPr bwMode="auto">
              <a:xfrm rot="6903457">
                <a:off x="1356" y="3713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9" name="Group 85"/>
            <p:cNvGrpSpPr>
              <a:grpSpLocks/>
            </p:cNvGrpSpPr>
            <p:nvPr/>
          </p:nvGrpSpPr>
          <p:grpSpPr bwMode="auto">
            <a:xfrm rot="-1006958">
              <a:off x="1962" y="3736"/>
              <a:ext cx="124" cy="129"/>
              <a:chOff x="3418" y="3064"/>
              <a:chExt cx="124" cy="129"/>
            </a:xfrm>
          </p:grpSpPr>
          <p:sp>
            <p:nvSpPr>
              <p:cNvPr id="40999" name="Oval 113"/>
              <p:cNvSpPr>
                <a:spLocks noChangeArrowheads="1"/>
              </p:cNvSpPr>
              <p:nvPr/>
            </p:nvSpPr>
            <p:spPr bwMode="auto">
              <a:xfrm rot="5205220">
                <a:off x="3418" y="3069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800000"/>
                  </a:gs>
                  <a:gs pos="100000">
                    <a:srgbClr val="3B0000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41000" name="Oval 114"/>
              <p:cNvSpPr>
                <a:spLocks noChangeArrowheads="1"/>
              </p:cNvSpPr>
              <p:nvPr/>
            </p:nvSpPr>
            <p:spPr bwMode="auto">
              <a:xfrm rot="5205220">
                <a:off x="3446" y="3041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20" name="Group 86"/>
            <p:cNvGrpSpPr>
              <a:grpSpLocks/>
            </p:cNvGrpSpPr>
            <p:nvPr/>
          </p:nvGrpSpPr>
          <p:grpSpPr bwMode="auto">
            <a:xfrm rot="-9798724">
              <a:off x="2205" y="3743"/>
              <a:ext cx="139" cy="124"/>
              <a:chOff x="3481" y="3139"/>
              <a:chExt cx="139" cy="124"/>
            </a:xfrm>
          </p:grpSpPr>
          <p:sp>
            <p:nvSpPr>
              <p:cNvPr id="40997" name="Oval 116"/>
              <p:cNvSpPr>
                <a:spLocks noChangeArrowheads="1"/>
              </p:cNvSpPr>
              <p:nvPr/>
            </p:nvSpPr>
            <p:spPr bwMode="auto">
              <a:xfrm rot="-2738625">
                <a:off x="3496" y="3139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CC99FF"/>
                  </a:gs>
                  <a:gs pos="100000">
                    <a:srgbClr val="5E4776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40998" name="Oval 117"/>
              <p:cNvSpPr>
                <a:spLocks noChangeArrowheads="1"/>
              </p:cNvSpPr>
              <p:nvPr/>
            </p:nvSpPr>
            <p:spPr bwMode="auto">
              <a:xfrm rot="-2738625">
                <a:off x="3504" y="3181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</p:grpSp>
        <p:grpSp>
          <p:nvGrpSpPr>
            <p:cNvPr id="21" name="Group 90"/>
            <p:cNvGrpSpPr>
              <a:grpSpLocks/>
            </p:cNvGrpSpPr>
            <p:nvPr/>
          </p:nvGrpSpPr>
          <p:grpSpPr bwMode="auto">
            <a:xfrm rot="-10088241">
              <a:off x="2077" y="3673"/>
              <a:ext cx="127" cy="127"/>
              <a:chOff x="2097" y="3617"/>
              <a:chExt cx="127" cy="127"/>
            </a:xfrm>
          </p:grpSpPr>
          <p:sp>
            <p:nvSpPr>
              <p:cNvPr id="40995" name="Oval 131"/>
              <p:cNvSpPr>
                <a:spLocks noChangeArrowheads="1"/>
              </p:cNvSpPr>
              <p:nvPr/>
            </p:nvSpPr>
            <p:spPr bwMode="auto">
              <a:xfrm rot="6903457">
                <a:off x="2097" y="3620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76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0996" name="Oval 132"/>
              <p:cNvSpPr>
                <a:spLocks noChangeArrowheads="1"/>
              </p:cNvSpPr>
              <p:nvPr/>
            </p:nvSpPr>
            <p:spPr bwMode="auto">
              <a:xfrm rot="6903457">
                <a:off x="2145" y="3594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40986" name="AutoShape 136"/>
            <p:cNvSpPr>
              <a:spLocks noChangeArrowheads="1"/>
            </p:cNvSpPr>
            <p:nvPr/>
          </p:nvSpPr>
          <p:spPr bwMode="auto">
            <a:xfrm>
              <a:off x="1237" y="3183"/>
              <a:ext cx="486" cy="726"/>
            </a:xfrm>
            <a:prstGeom prst="can">
              <a:avLst>
                <a:gd name="adj" fmla="val 37346"/>
              </a:avLst>
            </a:prstGeom>
            <a:solidFill>
              <a:schemeClr val="accent1">
                <a:alpha val="30196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7" name="AutoShape 137"/>
            <p:cNvSpPr>
              <a:spLocks noChangeArrowheads="1"/>
            </p:cNvSpPr>
            <p:nvPr/>
          </p:nvSpPr>
          <p:spPr bwMode="auto">
            <a:xfrm>
              <a:off x="1890" y="3183"/>
              <a:ext cx="486" cy="726"/>
            </a:xfrm>
            <a:prstGeom prst="can">
              <a:avLst>
                <a:gd name="adj" fmla="val 37346"/>
              </a:avLst>
            </a:prstGeom>
            <a:solidFill>
              <a:schemeClr val="accent1">
                <a:alpha val="30196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8" name="AutoShape 138"/>
            <p:cNvSpPr>
              <a:spLocks noChangeArrowheads="1"/>
            </p:cNvSpPr>
            <p:nvPr/>
          </p:nvSpPr>
          <p:spPr bwMode="auto">
            <a:xfrm>
              <a:off x="2543" y="3183"/>
              <a:ext cx="486" cy="726"/>
            </a:xfrm>
            <a:prstGeom prst="can">
              <a:avLst>
                <a:gd name="adj" fmla="val 37346"/>
              </a:avLst>
            </a:prstGeom>
            <a:solidFill>
              <a:schemeClr val="accent1">
                <a:alpha val="30196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9" name="AutoShape 139"/>
            <p:cNvSpPr>
              <a:spLocks noChangeArrowheads="1"/>
            </p:cNvSpPr>
            <p:nvPr/>
          </p:nvSpPr>
          <p:spPr bwMode="auto">
            <a:xfrm>
              <a:off x="3892" y="3183"/>
              <a:ext cx="486" cy="726"/>
            </a:xfrm>
            <a:prstGeom prst="can">
              <a:avLst>
                <a:gd name="adj" fmla="val 37346"/>
              </a:avLst>
            </a:prstGeom>
            <a:solidFill>
              <a:schemeClr val="accent1">
                <a:alpha val="30196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0" name="Text Box 140"/>
            <p:cNvSpPr txBox="1">
              <a:spLocks noChangeArrowheads="1"/>
            </p:cNvSpPr>
            <p:nvPr/>
          </p:nvSpPr>
          <p:spPr bwMode="auto">
            <a:xfrm>
              <a:off x="3218" y="3393"/>
              <a:ext cx="428" cy="346"/>
            </a:xfrm>
            <a:prstGeom prst="rect">
              <a:avLst/>
            </a:prstGeom>
            <a:noFill/>
            <a:ln w="1016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>
                  <a:latin typeface="Candara" pitchFamily="34" charset="0"/>
                </a:rPr>
                <a:t>...</a:t>
              </a:r>
            </a:p>
          </p:txBody>
        </p:sp>
        <p:sp>
          <p:nvSpPr>
            <p:cNvPr id="40991" name="Text Box 141"/>
            <p:cNvSpPr txBox="1">
              <a:spLocks noChangeArrowheads="1"/>
            </p:cNvSpPr>
            <p:nvPr/>
          </p:nvSpPr>
          <p:spPr bwMode="auto">
            <a:xfrm>
              <a:off x="1360" y="3859"/>
              <a:ext cx="204" cy="346"/>
            </a:xfrm>
            <a:prstGeom prst="rect">
              <a:avLst/>
            </a:prstGeom>
            <a:noFill/>
            <a:ln w="1016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i="1">
                  <a:latin typeface="Candara" pitchFamily="34" charset="0"/>
                </a:rPr>
                <a:t>1</a:t>
              </a:r>
            </a:p>
          </p:txBody>
        </p:sp>
        <p:sp>
          <p:nvSpPr>
            <p:cNvPr id="40992" name="Text Box 142"/>
            <p:cNvSpPr txBox="1">
              <a:spLocks noChangeArrowheads="1"/>
            </p:cNvSpPr>
            <p:nvPr/>
          </p:nvSpPr>
          <p:spPr bwMode="auto">
            <a:xfrm>
              <a:off x="3997" y="3859"/>
              <a:ext cx="292" cy="346"/>
            </a:xfrm>
            <a:prstGeom prst="rect">
              <a:avLst/>
            </a:prstGeom>
            <a:noFill/>
            <a:ln w="1016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i="1">
                  <a:latin typeface="Candara" pitchFamily="34" charset="0"/>
                </a:rPr>
                <a:t>m</a:t>
              </a:r>
            </a:p>
          </p:txBody>
        </p:sp>
        <p:sp>
          <p:nvSpPr>
            <p:cNvPr id="40993" name="Text Box 143"/>
            <p:cNvSpPr txBox="1">
              <a:spLocks noChangeArrowheads="1"/>
            </p:cNvSpPr>
            <p:nvPr/>
          </p:nvSpPr>
          <p:spPr bwMode="auto">
            <a:xfrm>
              <a:off x="2698" y="3859"/>
              <a:ext cx="204" cy="327"/>
            </a:xfrm>
            <a:prstGeom prst="rect">
              <a:avLst/>
            </a:prstGeom>
            <a:noFill/>
            <a:ln w="1016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i="1">
                  <a:latin typeface="Candara" pitchFamily="34" charset="0"/>
                </a:rPr>
                <a:t>3</a:t>
              </a:r>
            </a:p>
          </p:txBody>
        </p:sp>
        <p:sp>
          <p:nvSpPr>
            <p:cNvPr id="40994" name="Text Box 144"/>
            <p:cNvSpPr txBox="1">
              <a:spLocks noChangeArrowheads="1"/>
            </p:cNvSpPr>
            <p:nvPr/>
          </p:nvSpPr>
          <p:spPr bwMode="auto">
            <a:xfrm>
              <a:off x="2039" y="3859"/>
              <a:ext cx="204" cy="346"/>
            </a:xfrm>
            <a:prstGeom prst="rect">
              <a:avLst/>
            </a:prstGeom>
            <a:noFill/>
            <a:ln w="1016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i="1">
                  <a:latin typeface="Candara" pitchFamily="34" charset="0"/>
                </a:rPr>
                <a:t>2</a:t>
              </a:r>
            </a:p>
          </p:txBody>
        </p:sp>
      </p:grpSp>
      <p:sp>
        <p:nvSpPr>
          <p:cNvPr id="369809" name="AutoShape 145"/>
          <p:cNvSpPr>
            <a:spLocks noChangeArrowheads="1"/>
          </p:cNvSpPr>
          <p:nvPr/>
        </p:nvSpPr>
        <p:spPr bwMode="auto">
          <a:xfrm rot="5400000">
            <a:off x="4158457" y="4533487"/>
            <a:ext cx="598488" cy="4794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00">
              <a:alpha val="70195"/>
            </a:srgbClr>
          </a:solidFill>
          <a:ln w="1016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0" name="Picture 6" descr="green_apple_mirror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96120">
            <a:off x="7282116" y="990791"/>
            <a:ext cx="811212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205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69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80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2231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Approximate</a:t>
            </a:r>
            <a:r>
              <a:rPr lang="en-US" dirty="0"/>
              <a:t> Set Membership </a:t>
            </a:r>
            <a:r>
              <a:rPr lang="en-US" dirty="0">
                <a:solidFill>
                  <a:srgbClr val="FF0000"/>
                </a:solidFill>
              </a:rPr>
              <a:t>Lower Bound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307707" y="1582670"/>
                <a:ext cx="8611210" cy="4525963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Idea: Use the data structure to </a:t>
                </a:r>
                <a:r>
                  <a:rPr lang="en-US" b="1" dirty="0"/>
                  <a:t>encode the set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sz="2400" dirty="0"/>
                  <a:t>Length of encoding must be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𝑢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2400" dirty="0"/>
              </a:p>
              <a:p>
                <a:r>
                  <a:rPr lang="en-US" dirty="0"/>
                  <a:t>Create a data structure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C33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sz="2400" dirty="0"/>
                  <a:t>The data structure A specifies a set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sz="2400" dirty="0"/>
                  <a:t> of size at most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𝜀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lvl="2"/>
                <a:r>
                  <a:rPr lang="en-US" sz="2400" dirty="0"/>
                  <a:t>Those on which A says ‘yes’</a:t>
                </a:r>
              </a:p>
              <a:p>
                <a:r>
                  <a:rPr lang="en-US" b="1" dirty="0"/>
                  <a:t>Encode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relative to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:</a:t>
                </a:r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𝜀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𝑢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𝑢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br>
                  <a:rPr lang="en-US" dirty="0"/>
                </a:br>
                <a:r>
                  <a:rPr lang="en-US" dirty="0"/>
                  <a:t>		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≥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7707" y="1582670"/>
                <a:ext cx="8611210" cy="4525963"/>
              </a:xfrm>
              <a:blipFill>
                <a:blip r:embed="rId2"/>
                <a:stretch>
                  <a:fillRect l="-1132" t="-134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6704516" y="1758413"/>
            <a:ext cx="2355224" cy="1190632"/>
            <a:chOff x="8723328" y="1999058"/>
            <a:chExt cx="3140299" cy="1587509"/>
          </a:xfrm>
        </p:grpSpPr>
        <p:sp>
          <p:nvSpPr>
            <p:cNvPr id="11" name="Oval 5"/>
            <p:cNvSpPr>
              <a:spLocks/>
            </p:cNvSpPr>
            <p:nvPr/>
          </p:nvSpPr>
          <p:spPr bwMode="auto">
            <a:xfrm>
              <a:off x="9043985" y="2583834"/>
              <a:ext cx="2179335" cy="949110"/>
            </a:xfrm>
            <a:prstGeom prst="ellipse">
              <a:avLst/>
            </a:prstGeom>
            <a:solidFill>
              <a:schemeClr val="accent1">
                <a:alpha val="49803"/>
              </a:schemeClr>
            </a:solidFill>
            <a:ln w="50800" cap="flat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" name="Oval 7"/>
            <p:cNvSpPr>
              <a:spLocks/>
            </p:cNvSpPr>
            <p:nvPr/>
          </p:nvSpPr>
          <p:spPr bwMode="auto">
            <a:xfrm>
              <a:off x="8723328" y="1999058"/>
              <a:ext cx="3140299" cy="1587509"/>
            </a:xfrm>
            <a:prstGeom prst="ellipse">
              <a:avLst/>
            </a:prstGeom>
            <a:solidFill>
              <a:schemeClr val="accent1">
                <a:alpha val="49803"/>
              </a:schemeClr>
            </a:solidFill>
            <a:ln w="50800" cap="flat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250" dirty="0"/>
            </a:p>
          </p:txBody>
        </p:sp>
        <p:sp>
          <p:nvSpPr>
            <p:cNvPr id="10" name="Oval 3"/>
            <p:cNvSpPr>
              <a:spLocks/>
            </p:cNvSpPr>
            <p:nvPr/>
          </p:nvSpPr>
          <p:spPr bwMode="auto">
            <a:xfrm>
              <a:off x="9224708" y="2777758"/>
              <a:ext cx="1244134" cy="690497"/>
            </a:xfrm>
            <a:prstGeom prst="ellipse">
              <a:avLst/>
            </a:prstGeom>
            <a:solidFill>
              <a:schemeClr val="accent1">
                <a:alpha val="49803"/>
              </a:schemeClr>
            </a:solidFill>
            <a:ln w="50800" cap="flat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TextBox 2"/>
                <p:cNvSpPr txBox="1"/>
                <p:nvPr/>
              </p:nvSpPr>
              <p:spPr>
                <a:xfrm>
                  <a:off x="10174531" y="1999058"/>
                  <a:ext cx="649665" cy="615553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/>
                          </a:rPr>
                          <m:t>𝑈</m:t>
                        </m:r>
                      </m:oMath>
                    </m:oMathPara>
                  </a14:m>
                  <a:endParaRPr lang="he-IL" sz="2400" dirty="0"/>
                </a:p>
              </p:txBody>
            </p:sp>
          </mc:Choice>
          <mc:Fallback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74531" y="1999058"/>
                  <a:ext cx="649665" cy="61555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9638001" y="2815336"/>
                  <a:ext cx="585545" cy="615553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/>
                          </a:rPr>
                          <m:t>𝑆</m:t>
                        </m:r>
                      </m:oMath>
                    </m:oMathPara>
                  </a14:m>
                  <a:endParaRPr lang="he-IL" sz="2400" dirty="0"/>
                </a:p>
              </p:txBody>
            </p:sp>
          </mc:Choice>
          <mc:Fallback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38001" y="2815336"/>
                  <a:ext cx="585545" cy="61555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0500902" y="2722225"/>
                  <a:ext cx="585545" cy="632225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oMath>
                    </m:oMathPara>
                  </a14:m>
                  <a:endParaRPr lang="he-IL" sz="2400" dirty="0"/>
                </a:p>
              </p:txBody>
            </p:sp>
          </mc:Choice>
          <mc:Fallback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00902" y="2722225"/>
                  <a:ext cx="585545" cy="63222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86DA55D2-4548-4EDA-B53D-3B8B10FC9A7A}"/>
              </a:ext>
            </a:extLst>
          </p:cNvPr>
          <p:cNvSpPr/>
          <p:nvPr/>
        </p:nvSpPr>
        <p:spPr bwMode="auto">
          <a:xfrm>
            <a:off x="6344529" y="3516923"/>
            <a:ext cx="991773" cy="534572"/>
          </a:xfrm>
          <a:prstGeom prst="wedgeRoundRectCallout">
            <a:avLst>
              <a:gd name="adj1" fmla="val 91933"/>
              <a:gd name="adj2" fmla="val -75658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False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 charset="0"/>
                <a:cs typeface="Arial" charset="0"/>
              </a:rPr>
              <a:t>positives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8F2ACAFA-B560-4FEA-8276-B4A808DB0AED}"/>
              </a:ext>
            </a:extLst>
          </p:cNvPr>
          <p:cNvSpPr/>
          <p:nvPr/>
        </p:nvSpPr>
        <p:spPr bwMode="auto">
          <a:xfrm>
            <a:off x="7997555" y="3578365"/>
            <a:ext cx="991773" cy="534572"/>
          </a:xfrm>
          <a:prstGeom prst="wedgeRoundRectCallout">
            <a:avLst>
              <a:gd name="adj1" fmla="val -3102"/>
              <a:gd name="adj2" fmla="val -94079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True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 charset="0"/>
                <a:cs typeface="Arial" charset="0"/>
              </a:rPr>
              <a:t>positives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0AEC6A-0AC6-4F7E-95AA-E9DF5F3BBD39}"/>
                  </a:ext>
                </a:extLst>
              </p:cNvPr>
              <p:cNvSpPr txBox="1"/>
              <p:nvPr/>
            </p:nvSpPr>
            <p:spPr>
              <a:xfrm>
                <a:off x="894325" y="5866914"/>
                <a:ext cx="1934308" cy="584775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CC3300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IL" sz="2400" dirty="0">
                  <a:solidFill>
                    <a:srgbClr val="CC33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0AEC6A-0AC6-4F7E-95AA-E9DF5F3BB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325" y="5866914"/>
                <a:ext cx="1934308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1F8C3DF-24E2-4D0D-8594-B1BF97A109FB}"/>
              </a:ext>
            </a:extLst>
          </p:cNvPr>
          <p:cNvSpPr txBox="1"/>
          <p:nvPr/>
        </p:nvSpPr>
        <p:spPr>
          <a:xfrm>
            <a:off x="3010450" y="5885440"/>
            <a:ext cx="429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+</a:t>
            </a:r>
            <a:endParaRPr lang="en-IL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5F5DDEE-E8BE-4E64-BE45-3EA4F0794D5B}"/>
                  </a:ext>
                </a:extLst>
              </p:cNvPr>
              <p:cNvSpPr txBox="1"/>
              <p:nvPr/>
            </p:nvSpPr>
            <p:spPr>
              <a:xfrm>
                <a:off x="3601329" y="5739861"/>
                <a:ext cx="2316553" cy="843501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Encoding of S relative to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CC3300"/>
                    </a:solidFill>
                  </a:rPr>
                  <a:t> </a:t>
                </a:r>
                <a:endParaRPr lang="en-IL" sz="2400" dirty="0">
                  <a:solidFill>
                    <a:srgbClr val="CC3300"/>
                  </a:solidFill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5F5DDEE-E8BE-4E64-BE45-3EA4F0794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329" y="5739861"/>
                <a:ext cx="2316553" cy="843501"/>
              </a:xfrm>
              <a:prstGeom prst="rect">
                <a:avLst/>
              </a:prstGeom>
              <a:blipFill>
                <a:blip r:embed="rId7"/>
                <a:stretch>
                  <a:fillRect t="-5072" r="-2368" b="-1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7115791-B573-4544-8BA6-03FEF51F7BDF}"/>
              </a:ext>
            </a:extLst>
          </p:cNvPr>
          <p:cNvCxnSpPr/>
          <p:nvPr/>
        </p:nvCxnSpPr>
        <p:spPr bwMode="auto">
          <a:xfrm>
            <a:off x="6049107" y="6127166"/>
            <a:ext cx="96813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2EA16F4-89BC-496D-8CDC-F2393E8F23A8}"/>
              </a:ext>
            </a:extLst>
          </p:cNvPr>
          <p:cNvSpPr txBox="1"/>
          <p:nvPr/>
        </p:nvSpPr>
        <p:spPr>
          <a:xfrm>
            <a:off x="7166426" y="5885440"/>
            <a:ext cx="968139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C3300"/>
                </a:solidFill>
              </a:rPr>
              <a:t>S</a:t>
            </a:r>
            <a:endParaRPr lang="en-IL" sz="24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  <p:bldP spid="12" grpId="0" animBg="1"/>
      <p:bldP spid="6" grpId="0" animBg="1"/>
      <p:bldP spid="7" grpId="0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0" y="182563"/>
            <a:ext cx="9144000" cy="784225"/>
          </a:xfrm>
        </p:spPr>
        <p:txBody>
          <a:bodyPr/>
          <a:lstStyle/>
          <a:p>
            <a:r>
              <a:rPr lang="en-US" altLang="en-US" sz="3600"/>
              <a:t>Major Problem in Hashing Based Schemes: Collisions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-3468" y="1088232"/>
            <a:ext cx="9045526" cy="5918200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Hash</a:t>
            </a:r>
            <a:r>
              <a:rPr lang="en-US" sz="3200" dirty="0"/>
              <a:t> Tables</a:t>
            </a:r>
          </a:p>
          <a:p>
            <a:pPr lvl="1">
              <a:defRPr/>
            </a:pPr>
            <a:r>
              <a:rPr lang="en-US" sz="2800" dirty="0"/>
              <a:t>Hash Function </a:t>
            </a: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h </a:t>
            </a:r>
            <a:r>
              <a:rPr lang="en-US" sz="2800" dirty="0"/>
              <a:t>Table </a:t>
            </a: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T</a:t>
            </a:r>
            <a:endParaRPr lang="he-IL" sz="2800" dirty="0">
              <a:solidFill>
                <a:srgbClr val="FF0000"/>
              </a:solidFill>
              <a:latin typeface="Comic Sans MS" pitchFamily="66" charset="0"/>
            </a:endParaRPr>
          </a:p>
          <a:p>
            <a:pPr lvl="1">
              <a:defRPr/>
            </a:pPr>
            <a:r>
              <a:rPr lang="en-US" sz="2800" dirty="0"/>
              <a:t>Direct access to memory</a:t>
            </a:r>
            <a:endParaRPr lang="he-IL" sz="2800" dirty="0"/>
          </a:p>
          <a:p>
            <a:pPr lvl="2">
              <a:defRPr/>
            </a:pPr>
            <a:r>
              <a:rPr lang="en-US" sz="2400" dirty="0"/>
              <a:t>Element</a:t>
            </a:r>
            <a:r>
              <a:rPr lang="he-IL" sz="2400" dirty="0"/>
              <a:t> 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x </a:t>
            </a:r>
            <a:r>
              <a:rPr lang="en-US" sz="2400" dirty="0"/>
              <a:t>should ``reside” in </a:t>
            </a:r>
            <a:r>
              <a:rPr lang="en-US" sz="2400" dirty="0">
                <a:latin typeface="Comic Sans MS" pitchFamily="66" charset="0"/>
              </a:rPr>
              <a:t>T[h(x)]</a:t>
            </a:r>
          </a:p>
          <a:p>
            <a:pPr lvl="1">
              <a:defRPr/>
            </a:pPr>
            <a:endParaRPr lang="en-US" b="1" dirty="0">
              <a:latin typeface="+mj-lt"/>
            </a:endParaRPr>
          </a:p>
          <a:p>
            <a:pPr lvl="1">
              <a:defRPr/>
            </a:pPr>
            <a:endParaRPr lang="en-US" b="1" dirty="0">
              <a:latin typeface="+mj-lt"/>
            </a:endParaRPr>
          </a:p>
          <a:p>
            <a:pPr lvl="1">
              <a:defRPr/>
            </a:pPr>
            <a:endParaRPr lang="en-US" b="1" dirty="0">
              <a:latin typeface="+mj-lt"/>
            </a:endParaRPr>
          </a:p>
          <a:p>
            <a:pPr lvl="1">
              <a:defRPr/>
            </a:pPr>
            <a:endParaRPr lang="en-US" b="1" dirty="0">
              <a:latin typeface="+mj-lt"/>
            </a:endParaRPr>
          </a:p>
          <a:p>
            <a:pPr lvl="1">
              <a:defRPr/>
            </a:pPr>
            <a:endParaRPr lang="en-US" b="1" dirty="0">
              <a:latin typeface="+mj-lt"/>
            </a:endParaRPr>
          </a:p>
          <a:p>
            <a:pPr lvl="1">
              <a:defRPr/>
            </a:pPr>
            <a:endParaRPr lang="en-US" b="1" dirty="0">
              <a:latin typeface="+mj-lt"/>
            </a:endParaRPr>
          </a:p>
          <a:p>
            <a:pPr marL="342900" lvl="1" indent="0">
              <a:buNone/>
              <a:defRPr/>
            </a:pPr>
            <a:endParaRPr lang="en-US" b="1" dirty="0">
              <a:latin typeface="+mj-lt"/>
            </a:endParaRPr>
          </a:p>
          <a:p>
            <a:pPr marL="342900" lvl="1" indent="0">
              <a:buNone/>
              <a:defRPr/>
            </a:pPr>
            <a:r>
              <a:rPr lang="en-US" sz="2400" b="1" dirty="0"/>
              <a:t>Collision:</a:t>
            </a:r>
            <a:r>
              <a:rPr lang="he-IL" sz="2400" dirty="0"/>
              <a:t> </a:t>
            </a:r>
            <a:r>
              <a:rPr lang="en-US" sz="2400" dirty="0"/>
              <a:t>two different elements with the same value under 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h</a:t>
            </a:r>
            <a:r>
              <a:rPr lang="he-IL" sz="2400" dirty="0">
                <a:latin typeface="Comic Sans MS" pitchFamily="66" charset="0"/>
              </a:rPr>
              <a:t> </a:t>
            </a:r>
            <a:endParaRPr lang="en-US" sz="2400" dirty="0"/>
          </a:p>
        </p:txBody>
      </p:sp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5981700" y="2273300"/>
            <a:ext cx="1022350" cy="2533650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2773" name="Right Arrow 5"/>
          <p:cNvSpPr>
            <a:spLocks noChangeArrowheads="1"/>
          </p:cNvSpPr>
          <p:nvPr/>
        </p:nvSpPr>
        <p:spPr bwMode="auto">
          <a:xfrm flipV="1">
            <a:off x="7092950" y="3251200"/>
            <a:ext cx="712788" cy="733425"/>
          </a:xfrm>
          <a:prstGeom prst="rightArrow">
            <a:avLst>
              <a:gd name="adj1" fmla="val 50000"/>
              <a:gd name="adj2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2774" name="TextBox 7"/>
          <p:cNvSpPr txBox="1">
            <a:spLocks noChangeArrowheads="1"/>
          </p:cNvSpPr>
          <p:nvPr/>
        </p:nvSpPr>
        <p:spPr bwMode="auto">
          <a:xfrm>
            <a:off x="6203950" y="4940300"/>
            <a:ext cx="444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66FF"/>
                </a:solidFill>
                <a:latin typeface="Comic Sans MS" panose="030F0702030302020204" pitchFamily="66" charset="0"/>
              </a:rPr>
              <a:t>U</a:t>
            </a:r>
          </a:p>
        </p:txBody>
      </p:sp>
      <p:sp>
        <p:nvSpPr>
          <p:cNvPr id="32775" name="TextBox 8"/>
          <p:cNvSpPr txBox="1">
            <a:spLocks noChangeArrowheads="1"/>
          </p:cNvSpPr>
          <p:nvPr/>
        </p:nvSpPr>
        <p:spPr bwMode="auto">
          <a:xfrm>
            <a:off x="7804150" y="4895850"/>
            <a:ext cx="444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mic Sans MS" panose="030F0702030302020204" pitchFamily="66" charset="0"/>
              </a:rPr>
              <a:t>T</a:t>
            </a:r>
          </a:p>
        </p:txBody>
      </p:sp>
      <p:grpSp>
        <p:nvGrpSpPr>
          <p:cNvPr id="32776" name="Group 72"/>
          <p:cNvGrpSpPr>
            <a:grpSpLocks/>
          </p:cNvGrpSpPr>
          <p:nvPr/>
        </p:nvGrpSpPr>
        <p:grpSpPr bwMode="auto">
          <a:xfrm>
            <a:off x="7848600" y="1962150"/>
            <a:ext cx="449263" cy="2947988"/>
            <a:chOff x="2176" y="2098"/>
            <a:chExt cx="283" cy="1857"/>
          </a:xfrm>
        </p:grpSpPr>
        <p:grpSp>
          <p:nvGrpSpPr>
            <p:cNvPr id="32778" name="Group 73"/>
            <p:cNvGrpSpPr>
              <a:grpSpLocks/>
            </p:cNvGrpSpPr>
            <p:nvPr/>
          </p:nvGrpSpPr>
          <p:grpSpPr bwMode="auto">
            <a:xfrm>
              <a:off x="2210" y="2098"/>
              <a:ext cx="249" cy="1704"/>
              <a:chOff x="2210" y="2214"/>
              <a:chExt cx="249" cy="1704"/>
            </a:xfrm>
          </p:grpSpPr>
          <p:grpSp>
            <p:nvGrpSpPr>
              <p:cNvPr id="32780" name="Group 74"/>
              <p:cNvGrpSpPr>
                <a:grpSpLocks/>
              </p:cNvGrpSpPr>
              <p:nvPr/>
            </p:nvGrpSpPr>
            <p:grpSpPr bwMode="auto">
              <a:xfrm>
                <a:off x="2210" y="2214"/>
                <a:ext cx="186" cy="1704"/>
                <a:chOff x="2210" y="2214"/>
                <a:chExt cx="186" cy="1704"/>
              </a:xfrm>
            </p:grpSpPr>
            <p:sp>
              <p:nvSpPr>
                <p:cNvPr id="32782" name="Rectangle 75"/>
                <p:cNvSpPr>
                  <a:spLocks noChangeArrowheads="1"/>
                </p:cNvSpPr>
                <p:nvPr/>
              </p:nvSpPr>
              <p:spPr bwMode="auto">
                <a:xfrm>
                  <a:off x="2210" y="221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783" name="Rectangle 76"/>
                <p:cNvSpPr>
                  <a:spLocks noChangeArrowheads="1"/>
                </p:cNvSpPr>
                <p:nvPr/>
              </p:nvSpPr>
              <p:spPr bwMode="auto">
                <a:xfrm>
                  <a:off x="2210" y="2562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784" name="Rectangle 77"/>
                <p:cNvSpPr>
                  <a:spLocks noChangeArrowheads="1"/>
                </p:cNvSpPr>
                <p:nvPr/>
              </p:nvSpPr>
              <p:spPr bwMode="auto">
                <a:xfrm>
                  <a:off x="2210" y="2388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785" name="Rectangle 78"/>
                <p:cNvSpPr>
                  <a:spLocks noChangeArrowheads="1"/>
                </p:cNvSpPr>
                <p:nvPr/>
              </p:nvSpPr>
              <p:spPr bwMode="auto">
                <a:xfrm>
                  <a:off x="2210" y="2736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786" name="Rectangle 79"/>
                <p:cNvSpPr>
                  <a:spLocks noChangeArrowheads="1"/>
                </p:cNvSpPr>
                <p:nvPr/>
              </p:nvSpPr>
              <p:spPr bwMode="auto">
                <a:xfrm>
                  <a:off x="2210" y="2910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787" name="Rectangle 80"/>
                <p:cNvSpPr>
                  <a:spLocks noChangeArrowheads="1"/>
                </p:cNvSpPr>
                <p:nvPr/>
              </p:nvSpPr>
              <p:spPr bwMode="auto">
                <a:xfrm>
                  <a:off x="2210" y="374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788" name="Rectangle 81"/>
                <p:cNvSpPr>
                  <a:spLocks noChangeArrowheads="1"/>
                </p:cNvSpPr>
                <p:nvPr/>
              </p:nvSpPr>
              <p:spPr bwMode="auto">
                <a:xfrm>
                  <a:off x="2210" y="3086"/>
                  <a:ext cx="186" cy="658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32781" name="Text Box 82"/>
              <p:cNvSpPr txBox="1">
                <a:spLocks noChangeArrowheads="1"/>
              </p:cNvSpPr>
              <p:nvPr/>
            </p:nvSpPr>
            <p:spPr bwMode="auto">
              <a:xfrm rot="5400000">
                <a:off x="2220" y="3288"/>
                <a:ext cx="24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...</a:t>
                </a:r>
              </a:p>
            </p:txBody>
          </p:sp>
        </p:grpSp>
        <p:sp>
          <p:nvSpPr>
            <p:cNvPr id="32779" name="Text Box 83"/>
            <p:cNvSpPr txBox="1">
              <a:spLocks noChangeArrowheads="1"/>
            </p:cNvSpPr>
            <p:nvPr/>
          </p:nvSpPr>
          <p:spPr bwMode="auto">
            <a:xfrm>
              <a:off x="2176" y="3768"/>
              <a:ext cx="260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endParaRPr lang="en-US" altLang="en-US" sz="2000" i="1" baseline="-15000"/>
            </a:p>
          </p:txBody>
        </p:sp>
      </p:grpSp>
      <p:sp>
        <p:nvSpPr>
          <p:cNvPr id="22" name="Rounded Rectangular Callout 21"/>
          <p:cNvSpPr>
            <a:spLocks noChangeArrowheads="1"/>
          </p:cNvSpPr>
          <p:nvPr/>
        </p:nvSpPr>
        <p:spPr bwMode="auto">
          <a:xfrm>
            <a:off x="2003620" y="3695184"/>
            <a:ext cx="2667030" cy="578882"/>
          </a:xfrm>
          <a:prstGeom prst="wedgeRoundRectCallout">
            <a:avLst>
              <a:gd name="adj1" fmla="val 96931"/>
              <a:gd name="adj2" fmla="val -130188"/>
              <a:gd name="adj3" fmla="val 16667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  <a:cs typeface="+mn-cs"/>
              </a:rPr>
              <a:t>Unless</a:t>
            </a:r>
            <a:r>
              <a:rPr lang="en-US" altLang="en-US" sz="2800" dirty="0">
                <a:latin typeface="Comic Sans MS" panose="030F0702030302020204" pitchFamily="66" charset="0"/>
              </a:rPr>
              <a:t> |T| ≥ |</a:t>
            </a:r>
            <a:r>
              <a:rPr lang="en-US" altLang="en-US" sz="2800" dirty="0">
                <a:solidFill>
                  <a:srgbClr val="0066FF"/>
                </a:solidFill>
                <a:latin typeface="Comic Sans MS" panose="030F0702030302020204" pitchFamily="66" charset="0"/>
              </a:rPr>
              <a:t>U|</a:t>
            </a: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Many and very common in practice:</a:t>
            </a:r>
          </a:p>
          <a:p>
            <a:pPr lvl="1"/>
            <a:r>
              <a:rPr lang="en-US" sz="2400" dirty="0"/>
              <a:t>Databases, networking, SPAM filtering and more</a:t>
            </a:r>
          </a:p>
          <a:p>
            <a:r>
              <a:rPr lang="en-US" sz="2700" dirty="0"/>
              <a:t>Common practice: cache</a:t>
            </a:r>
          </a:p>
          <a:p>
            <a:pPr lvl="1"/>
            <a:r>
              <a:rPr lang="en-US" sz="2400" b="1" dirty="0"/>
              <a:t>Approximate the cache’s content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383617" y="3627516"/>
            <a:ext cx="6514199" cy="1875561"/>
            <a:chOff x="2084479" y="3237059"/>
            <a:chExt cx="8685598" cy="2500748"/>
          </a:xfrm>
        </p:grpSpPr>
        <p:sp>
          <p:nvSpPr>
            <p:cNvPr id="5" name="Rectangle 4"/>
            <p:cNvSpPr/>
            <p:nvPr/>
          </p:nvSpPr>
          <p:spPr>
            <a:xfrm>
              <a:off x="8724280" y="4688325"/>
              <a:ext cx="1465118" cy="10494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Web Proxy Cache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4702212" y="4402818"/>
              <a:ext cx="2307101" cy="12553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Filter: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Approximation of the Cache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4479" y="4397377"/>
              <a:ext cx="1045846" cy="1045846"/>
            </a:xfrm>
            <a:prstGeom prst="rect">
              <a:avLst/>
            </a:prstGeom>
          </p:spPr>
        </p:pic>
        <p:sp>
          <p:nvSpPr>
            <p:cNvPr id="8" name="Right Arrow 7"/>
            <p:cNvSpPr/>
            <p:nvPr/>
          </p:nvSpPr>
          <p:spPr>
            <a:xfrm>
              <a:off x="3143164" y="4587878"/>
              <a:ext cx="1470783" cy="406979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Request</a:t>
              </a:r>
            </a:p>
          </p:txBody>
        </p:sp>
        <p:sp>
          <p:nvSpPr>
            <p:cNvPr id="9" name="Cloud 8"/>
            <p:cNvSpPr/>
            <p:nvPr/>
          </p:nvSpPr>
          <p:spPr>
            <a:xfrm>
              <a:off x="8620366" y="3237059"/>
              <a:ext cx="2149711" cy="1070264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External Web</a:t>
              </a:r>
            </a:p>
          </p:txBody>
        </p:sp>
        <p:sp>
          <p:nvSpPr>
            <p:cNvPr id="10" name="Right Arrow 9"/>
            <p:cNvSpPr/>
            <p:nvPr/>
          </p:nvSpPr>
          <p:spPr>
            <a:xfrm rot="20314139">
              <a:off x="6750002" y="4338494"/>
              <a:ext cx="1891145" cy="218208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 rot="728723">
              <a:off x="6788101" y="4885752"/>
              <a:ext cx="1891145" cy="218208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0521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- Cache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Serves as a filter for accessing slow storage</a:t>
            </a:r>
          </a:p>
          <a:p>
            <a:pPr lvl="1"/>
            <a:r>
              <a:rPr lang="en-US" dirty="0"/>
              <a:t>Requests arrive first at the filter which determines which requests reside in the proxy’s cache and which should be fetched from the network. </a:t>
            </a:r>
          </a:p>
          <a:p>
            <a:pPr lvl="1"/>
            <a:r>
              <a:rPr lang="en-US" dirty="0"/>
              <a:t>The cost of a false positive is a cache miss.</a:t>
            </a:r>
            <a:endParaRPr lang="en-US" sz="2400" dirty="0"/>
          </a:p>
          <a:p>
            <a:r>
              <a:rPr lang="en-US" dirty="0"/>
              <a:t>What happens if the cache uses an LRU policy?</a:t>
            </a:r>
          </a:p>
          <a:p>
            <a:endParaRPr lang="he-IL" dirty="0"/>
          </a:p>
        </p:txBody>
      </p:sp>
      <p:grpSp>
        <p:nvGrpSpPr>
          <p:cNvPr id="11" name="Group 10"/>
          <p:cNvGrpSpPr/>
          <p:nvPr/>
        </p:nvGrpSpPr>
        <p:grpSpPr>
          <a:xfrm>
            <a:off x="2550368" y="3804452"/>
            <a:ext cx="6234549" cy="1875561"/>
            <a:chOff x="2084479" y="3237059"/>
            <a:chExt cx="8312732" cy="2500748"/>
          </a:xfrm>
        </p:grpSpPr>
        <p:sp>
          <p:nvSpPr>
            <p:cNvPr id="4" name="Rectangle 3"/>
            <p:cNvSpPr/>
            <p:nvPr/>
          </p:nvSpPr>
          <p:spPr>
            <a:xfrm>
              <a:off x="8724280" y="4688325"/>
              <a:ext cx="1465118" cy="10494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Web Proxy Cache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4848466" y="4402817"/>
              <a:ext cx="1880758" cy="12553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Filter:</a:t>
              </a:r>
            </a:p>
            <a:p>
              <a:pPr algn="ctr"/>
              <a:r>
                <a:rPr lang="en-US" dirty="0"/>
                <a:t>Approximation of the Cache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4479" y="4397377"/>
              <a:ext cx="1045846" cy="1045846"/>
            </a:xfrm>
            <a:prstGeom prst="rect">
              <a:avLst/>
            </a:prstGeom>
          </p:spPr>
        </p:pic>
        <p:sp>
          <p:nvSpPr>
            <p:cNvPr id="7" name="Right Arrow 6"/>
            <p:cNvSpPr/>
            <p:nvPr/>
          </p:nvSpPr>
          <p:spPr>
            <a:xfrm>
              <a:off x="3331392" y="4587878"/>
              <a:ext cx="1470782" cy="406978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Request</a:t>
              </a:r>
            </a:p>
          </p:txBody>
        </p:sp>
        <p:sp>
          <p:nvSpPr>
            <p:cNvPr id="8" name="Cloud 7"/>
            <p:cNvSpPr/>
            <p:nvPr/>
          </p:nvSpPr>
          <p:spPr>
            <a:xfrm>
              <a:off x="8620365" y="3237059"/>
              <a:ext cx="1776846" cy="1070264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External Web</a:t>
              </a:r>
            </a:p>
          </p:txBody>
        </p:sp>
        <p:sp>
          <p:nvSpPr>
            <p:cNvPr id="9" name="Right Arrow 8"/>
            <p:cNvSpPr/>
            <p:nvPr/>
          </p:nvSpPr>
          <p:spPr>
            <a:xfrm rot="20314139">
              <a:off x="6750002" y="4338494"/>
              <a:ext cx="1891145" cy="218208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 rot="728723">
              <a:off x="6788101" y="4885752"/>
              <a:ext cx="1891145" cy="218208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322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Succinct Dictionary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An succinct and efficient dictionary is given in [ANS10]:</a:t>
                </a:r>
              </a:p>
              <a:p>
                <a:pPr lvl="1"/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</a:rPr>
                  <a:t>Constant</a:t>
                </a:r>
                <a:r>
                  <a:rPr lang="en-US" sz="2400" dirty="0"/>
                  <a:t> time operations </a:t>
                </a:r>
                <a:r>
                  <a:rPr lang="en-US" sz="2400" b="1" dirty="0"/>
                  <a:t>in worst case </a:t>
                </a:r>
                <a:r>
                  <a:rPr lang="en-US" sz="2400" dirty="0" err="1"/>
                  <a:t>w.h.p</a:t>
                </a:r>
                <a:r>
                  <a:rPr lang="en-US" sz="2400" dirty="0"/>
                  <a:t>.</a:t>
                </a:r>
              </a:p>
              <a:p>
                <a:pPr lvl="1"/>
                <a:r>
                  <a:rPr lang="en-US" sz="2400" b="1" dirty="0">
                    <a:solidFill>
                      <a:srgbClr val="0070C0"/>
                    </a:solidFill>
                  </a:rPr>
                  <a:t>Succinct</a:t>
                </a:r>
                <a:r>
                  <a:rPr lang="en-US" sz="2400" dirty="0"/>
                  <a:t> representation using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</a:rPr>
                          <m:t>𝑜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</m:d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𝑢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2400" dirty="0"/>
                  <a:t> bits.</a:t>
                </a:r>
              </a:p>
              <a:p>
                <a:r>
                  <a:rPr lang="en-US" dirty="0"/>
                  <a:t>When storing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 additional bits for each element space becomes: </a:t>
                </a:r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𝑜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𝑢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n-US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𝑛𝑠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33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481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Dealing with Collisions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08013" y="1781175"/>
            <a:ext cx="7772400" cy="4114800"/>
          </a:xfrm>
        </p:spPr>
        <p:txBody>
          <a:bodyPr/>
          <a:lstStyle/>
          <a:p>
            <a:r>
              <a:rPr lang="en-US" altLang="en-US" dirty="0"/>
              <a:t>Lots of methods</a:t>
            </a:r>
            <a:endParaRPr lang="he-IL" altLang="en-US" dirty="0"/>
          </a:p>
          <a:p>
            <a:r>
              <a:rPr lang="en-US" altLang="en-US" dirty="0"/>
              <a:t>Common one: </a:t>
            </a:r>
            <a:r>
              <a:rPr lang="en-US" altLang="en-US" b="1" dirty="0"/>
              <a:t>Linear Probing</a:t>
            </a:r>
          </a:p>
          <a:p>
            <a:pPr lvl="1"/>
            <a:r>
              <a:rPr lang="en-US" altLang="en-US" dirty="0"/>
              <a:t>Proposed by Amdahl</a:t>
            </a:r>
            <a:endParaRPr lang="he-IL" altLang="en-US" dirty="0"/>
          </a:p>
          <a:p>
            <a:pPr lvl="1"/>
            <a:r>
              <a:rPr lang="en-US" altLang="en-US" dirty="0"/>
              <a:t>Analyzed by Donald Knuth 1963</a:t>
            </a:r>
          </a:p>
          <a:p>
            <a:r>
              <a:rPr lang="en-US" altLang="en-US" dirty="0"/>
              <a:t>“Birth” of analysis of algorithms</a:t>
            </a:r>
            <a:endParaRPr lang="he-IL" altLang="en-US" dirty="0"/>
          </a:p>
          <a:p>
            <a:pPr lvl="1"/>
            <a:r>
              <a:rPr lang="en-US" altLang="en-US" dirty="0"/>
              <a:t>Probabilistic analysis</a:t>
            </a:r>
            <a:endParaRPr lang="he-IL" altLang="en-US" dirty="0"/>
          </a:p>
          <a:p>
            <a:pPr algn="r" rtl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967538" y="6462713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2FEE7E61-E89E-4584-8782-DFBE394DA108}" type="slidenum">
              <a:rPr lang="he-IL" altLang="en-US" smtClean="0"/>
              <a:pPr algn="ctr">
                <a:spcBef>
                  <a:spcPct val="0"/>
                </a:spcBef>
                <a:buFontTx/>
                <a:buNone/>
                <a:defRPr/>
              </a:pPr>
              <a:t>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5" name="Picture 8" descr="climb-stack-of-pap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1219200"/>
            <a:ext cx="2168525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4316413"/>
            <a:ext cx="1676400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kern="1200" dirty="0">
                <a:solidFill>
                  <a:srgbClr val="0000FF"/>
                </a:solidFill>
              </a:rPr>
              <a:t>Linear Probing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571500" y="1339850"/>
            <a:ext cx="77724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he-IL" altLang="en-US" dirty="0"/>
              <a:t> </a:t>
            </a:r>
            <a:r>
              <a:rPr lang="en-US" altLang="en-US" dirty="0">
                <a:latin typeface="Times New Roman" panose="02020603050405020304" pitchFamily="18" charset="0"/>
              </a:rPr>
              <a:t>To </a:t>
            </a:r>
            <a:r>
              <a:rPr lang="en-US" altLang="en-US" b="1" dirty="0">
                <a:latin typeface="Times New Roman" panose="02020603050405020304" pitchFamily="18" charset="0"/>
              </a:rPr>
              <a:t>insert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he-IL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</a:rPr>
              <a:t> try location </a:t>
            </a:r>
            <a:r>
              <a:rPr lang="en-US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h(x)</a:t>
            </a:r>
            <a:r>
              <a:rPr lang="he-IL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</a:rPr>
              <a:t>in table </a:t>
            </a:r>
            <a:r>
              <a:rPr lang="en-US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endParaRPr lang="he-IL" alt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1"/>
            <a:r>
              <a:rPr lang="en-US" altLang="en-US" dirty="0">
                <a:latin typeface="Times New Roman" panose="02020603050405020304" pitchFamily="18" charset="0"/>
              </a:rPr>
              <a:t>If occupied, try </a:t>
            </a:r>
            <a:r>
              <a:rPr lang="en-US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h(x)+1</a:t>
            </a:r>
            <a:endParaRPr lang="en-US" altLang="en-US" dirty="0">
              <a:latin typeface="Times New Roman" panose="02020603050405020304" pitchFamily="18" charset="0"/>
            </a:endParaRPr>
          </a:p>
          <a:p>
            <a:pPr lvl="1"/>
            <a:r>
              <a:rPr lang="en-US" altLang="en-US" dirty="0">
                <a:latin typeface="Times New Roman" panose="02020603050405020304" pitchFamily="18" charset="0"/>
              </a:rPr>
              <a:t>and if occupied, try </a:t>
            </a:r>
            <a:r>
              <a:rPr lang="he-IL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h(x)+2</a:t>
            </a:r>
            <a:endParaRPr lang="en-US" altLang="en-US" dirty="0">
              <a:latin typeface="Times New Roman" panose="02020603050405020304" pitchFamily="18" charset="0"/>
            </a:endParaRPr>
          </a:p>
          <a:p>
            <a:pPr lvl="1"/>
            <a:r>
              <a:rPr lang="en-US" altLang="en-US" dirty="0">
                <a:latin typeface="Times New Roman" panose="02020603050405020304" pitchFamily="18" charset="0"/>
              </a:rPr>
              <a:t>Until we find a </a:t>
            </a:r>
            <a:r>
              <a:rPr lang="en-US" altLang="en-US" b="1" dirty="0">
                <a:latin typeface="Times New Roman" panose="02020603050405020304" pitchFamily="18" charset="0"/>
              </a:rPr>
              <a:t>vacant place</a:t>
            </a:r>
          </a:p>
          <a:p>
            <a:pPr marL="0" indent="0">
              <a:buNone/>
            </a:pPr>
            <a:r>
              <a:rPr lang="en-US" altLang="en-US" b="1" dirty="0"/>
              <a:t>Looking</a:t>
            </a:r>
            <a:r>
              <a:rPr lang="en-US" altLang="en-US" dirty="0"/>
              <a:t> for </a:t>
            </a:r>
            <a:r>
              <a:rPr lang="en-US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he-IL" altLang="en-US" dirty="0"/>
              <a:t> </a:t>
            </a:r>
          </a:p>
          <a:p>
            <a:r>
              <a:rPr lang="en-US" altLang="en-US" dirty="0"/>
              <a:t>Similar to insert: search until finding </a:t>
            </a:r>
            <a:r>
              <a:rPr lang="en-US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x </a:t>
            </a:r>
            <a:r>
              <a:rPr lang="en-US" altLang="en-US" dirty="0"/>
              <a:t>or a vacant place.</a:t>
            </a:r>
            <a:endParaRPr lang="he-IL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967538" y="6462713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2FEE7E61-E89E-4584-8782-DFBE394DA108}" type="slidenum">
              <a:rPr lang="he-IL" altLang="en-US" smtClean="0"/>
              <a:pPr algn="ctr">
                <a:spcBef>
                  <a:spcPct val="0"/>
                </a:spcBef>
                <a:buFontTx/>
                <a:buNone/>
                <a:defRPr/>
              </a:pPr>
              <a:t>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1314450" y="5422900"/>
            <a:ext cx="6858000" cy="762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sym typeface="Symbol" panose="05050102010706020507" pitchFamily="18" charset="2"/>
              </a:rPr>
              <a:t>            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FF"/>
                </a:solidFill>
              </a:rPr>
              <a:t>Linear Probing: situation after a while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967538" y="6462713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2FEE7E61-E89E-4584-8782-DFBE394DA108}" type="slidenum">
              <a:rPr lang="he-IL" altLang="en-US" smtClean="0"/>
              <a:pPr algn="ctr">
                <a:spcBef>
                  <a:spcPct val="0"/>
                </a:spcBef>
                <a:buFontTx/>
                <a:buNone/>
                <a:defRPr/>
              </a:pPr>
              <a:t>7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35845" name="Picture 3" descr="lpclust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1716088"/>
            <a:ext cx="4619625" cy="389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967538" y="6462713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2FEE7E61-E89E-4584-8782-DFBE394DA108}" type="slidenum">
              <a:rPr lang="he-IL" altLang="en-US" smtClean="0"/>
              <a:pPr>
                <a:spcBef>
                  <a:spcPct val="0"/>
                </a:spcBef>
                <a:buFontTx/>
                <a:buNone/>
                <a:defRPr/>
              </a:pPr>
              <a:t>8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1600"/>
            <a:ext cx="8229600" cy="660400"/>
          </a:xfrm>
        </p:spPr>
        <p:txBody>
          <a:bodyPr/>
          <a:lstStyle/>
          <a:p>
            <a:pPr rtl="0" eaLnBrk="1" hangingPunct="1"/>
            <a:r>
              <a:rPr lang="en-US" altLang="en-US" sz="4000" kern="1200" dirty="0">
                <a:solidFill>
                  <a:srgbClr val="0000FF"/>
                </a:solidFill>
              </a:rPr>
              <a:t>Cuckoo Hashing: Basics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09700"/>
            <a:ext cx="6616700" cy="4356100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Introduced by </a:t>
            </a:r>
            <a:r>
              <a:rPr lang="en-US" altLang="en-US" sz="3000" dirty="0" err="1"/>
              <a:t>Pagh</a:t>
            </a:r>
            <a:r>
              <a:rPr lang="en-US" altLang="en-US" sz="3000" dirty="0"/>
              <a:t> and </a:t>
            </a:r>
            <a:r>
              <a:rPr lang="en-US" altLang="en-US" sz="3000" dirty="0" err="1"/>
              <a:t>Rodler</a:t>
            </a:r>
            <a:r>
              <a:rPr lang="en-US" altLang="en-US" sz="3000" dirty="0"/>
              <a:t> (2001)</a:t>
            </a:r>
            <a:endParaRPr lang="en-US" altLang="en-US" sz="3000" dirty="0">
              <a:solidFill>
                <a:srgbClr val="008080"/>
              </a:solidFill>
            </a:endParaRPr>
          </a:p>
          <a:p>
            <a:pPr eaLnBrk="1" hangingPunct="1"/>
            <a:r>
              <a:rPr lang="en-US" altLang="en-US" sz="3000" dirty="0"/>
              <a:t>Extremely simple: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 sz="2400" dirty="0">
                <a:solidFill>
                  <a:srgbClr val="008000"/>
                </a:solidFill>
              </a:rPr>
              <a:t>2</a:t>
            </a:r>
            <a:r>
              <a:rPr lang="en-US" altLang="en-US" sz="2400" dirty="0"/>
              <a:t> tables: </a:t>
            </a:r>
            <a:r>
              <a:rPr lang="en-US" altLang="en-US" sz="2400" i="1" dirty="0">
                <a:solidFill>
                  <a:srgbClr val="FF0000"/>
                </a:solidFill>
              </a:rPr>
              <a:t>T</a:t>
            </a:r>
            <a:r>
              <a:rPr lang="en-US" altLang="en-US" sz="2400" i="1" baseline="-15000" dirty="0">
                <a:solidFill>
                  <a:srgbClr val="FF0000"/>
                </a:solidFill>
              </a:rPr>
              <a:t>1</a:t>
            </a:r>
            <a:r>
              <a:rPr lang="en-US" altLang="en-US" sz="2400" dirty="0"/>
              <a:t> and </a:t>
            </a:r>
            <a:r>
              <a:rPr lang="en-US" altLang="en-US" sz="2400" i="1" dirty="0">
                <a:solidFill>
                  <a:srgbClr val="FF0000"/>
                </a:solidFill>
              </a:rPr>
              <a:t>T</a:t>
            </a:r>
            <a:r>
              <a:rPr lang="en-US" altLang="en-US" sz="2400" i="1" baseline="-15000" dirty="0">
                <a:solidFill>
                  <a:srgbClr val="FF0000"/>
                </a:solidFill>
              </a:rPr>
              <a:t>2</a:t>
            </a:r>
            <a:r>
              <a:rPr lang="en-US" altLang="en-US" sz="2400" dirty="0"/>
              <a:t> </a:t>
            </a:r>
          </a:p>
          <a:p>
            <a:pPr lvl="2" eaLnBrk="1" hangingPunct="1"/>
            <a:r>
              <a:rPr lang="en-US" altLang="en-US" sz="2800" dirty="0"/>
              <a:t>Each of size </a:t>
            </a:r>
            <a:r>
              <a:rPr lang="en-US" altLang="en-US" sz="2800" i="1" dirty="0">
                <a:solidFill>
                  <a:srgbClr val="008000"/>
                </a:solidFill>
              </a:rPr>
              <a:t>r = (1+</a:t>
            </a:r>
            <a:r>
              <a:rPr lang="el-GR" altLang="en-US" sz="2800" i="1" dirty="0">
                <a:solidFill>
                  <a:srgbClr val="008000"/>
                </a:solidFill>
              </a:rPr>
              <a:t>ε</a:t>
            </a:r>
            <a:r>
              <a:rPr lang="en-US" altLang="en-US" sz="2800" i="1" dirty="0">
                <a:solidFill>
                  <a:srgbClr val="008000"/>
                </a:solidFill>
              </a:rPr>
              <a:t>)n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 sz="2400" dirty="0">
                <a:solidFill>
                  <a:srgbClr val="008000"/>
                </a:solidFill>
              </a:rPr>
              <a:t>2</a:t>
            </a:r>
            <a:r>
              <a:rPr lang="en-US" altLang="en-US" sz="2400" dirty="0"/>
              <a:t> hash functions: </a:t>
            </a:r>
            <a:br>
              <a:rPr lang="en-US" altLang="en-US" sz="2400" dirty="0"/>
            </a:br>
            <a:r>
              <a:rPr lang="en-US" altLang="en-US" sz="2400" i="1" dirty="0">
                <a:solidFill>
                  <a:srgbClr val="FF0000"/>
                </a:solidFill>
              </a:rPr>
              <a:t>h</a:t>
            </a:r>
            <a:r>
              <a:rPr lang="en-US" altLang="en-US" sz="2400" i="1" baseline="-15000" dirty="0">
                <a:solidFill>
                  <a:srgbClr val="FF0000"/>
                </a:solidFill>
              </a:rPr>
              <a:t>1</a:t>
            </a:r>
            <a:r>
              <a:rPr lang="en-US" altLang="en-US" sz="2400" dirty="0"/>
              <a:t> and </a:t>
            </a:r>
            <a:r>
              <a:rPr lang="en-US" altLang="en-US" sz="2400" i="1" dirty="0">
                <a:solidFill>
                  <a:srgbClr val="FF0000"/>
                </a:solidFill>
              </a:rPr>
              <a:t>h</a:t>
            </a:r>
            <a:r>
              <a:rPr lang="en-US" altLang="en-US" sz="2400" i="1" baseline="-15000" dirty="0">
                <a:solidFill>
                  <a:srgbClr val="FF0000"/>
                </a:solidFill>
              </a:rPr>
              <a:t>2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z="3000" dirty="0"/>
              <a:t>Lookup: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 dirty="0"/>
              <a:t>Check in </a:t>
            </a:r>
            <a:r>
              <a:rPr lang="en-US" altLang="en-US" i="1" dirty="0">
                <a:solidFill>
                  <a:srgbClr val="FF0000"/>
                </a:solidFill>
              </a:rPr>
              <a:t>T</a:t>
            </a:r>
            <a:r>
              <a:rPr lang="en-US" altLang="en-US" i="1" baseline="-15000" dirty="0">
                <a:solidFill>
                  <a:srgbClr val="FF0000"/>
                </a:solidFill>
              </a:rPr>
              <a:t>1</a:t>
            </a:r>
            <a:r>
              <a:rPr lang="en-US" altLang="en-US" dirty="0"/>
              <a:t> </a:t>
            </a:r>
            <a:r>
              <a:rPr lang="en-US" altLang="en-US" b="1" dirty="0"/>
              <a:t>and</a:t>
            </a:r>
            <a:r>
              <a:rPr lang="en-US" altLang="en-US" dirty="0"/>
              <a:t> </a:t>
            </a:r>
            <a:r>
              <a:rPr lang="en-US" altLang="en-US" i="1" dirty="0">
                <a:solidFill>
                  <a:srgbClr val="FF0000"/>
                </a:solidFill>
              </a:rPr>
              <a:t>T</a:t>
            </a:r>
            <a:r>
              <a:rPr lang="en-US" altLang="en-US" i="1" baseline="-15000" dirty="0">
                <a:solidFill>
                  <a:srgbClr val="FF0000"/>
                </a:solidFill>
              </a:rPr>
              <a:t>2</a:t>
            </a:r>
            <a:r>
              <a:rPr lang="en-US" altLang="en-US" dirty="0"/>
              <a:t> 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702300" y="2822575"/>
            <a:ext cx="449263" cy="3048000"/>
            <a:chOff x="2176" y="2098"/>
            <a:chExt cx="283" cy="1920"/>
          </a:xfrm>
        </p:grpSpPr>
        <p:grpSp>
          <p:nvGrpSpPr>
            <p:cNvPr id="36896" name="Group 23"/>
            <p:cNvGrpSpPr>
              <a:grpSpLocks/>
            </p:cNvGrpSpPr>
            <p:nvPr/>
          </p:nvGrpSpPr>
          <p:grpSpPr bwMode="auto">
            <a:xfrm>
              <a:off x="2210" y="2098"/>
              <a:ext cx="249" cy="1704"/>
              <a:chOff x="2210" y="2214"/>
              <a:chExt cx="249" cy="1704"/>
            </a:xfrm>
          </p:grpSpPr>
          <p:grpSp>
            <p:nvGrpSpPr>
              <p:cNvPr id="36898" name="Group 12"/>
              <p:cNvGrpSpPr>
                <a:grpSpLocks/>
              </p:cNvGrpSpPr>
              <p:nvPr/>
            </p:nvGrpSpPr>
            <p:grpSpPr bwMode="auto">
              <a:xfrm>
                <a:off x="2210" y="2214"/>
                <a:ext cx="186" cy="1704"/>
                <a:chOff x="2210" y="2214"/>
                <a:chExt cx="186" cy="1704"/>
              </a:xfrm>
            </p:grpSpPr>
            <p:sp>
              <p:nvSpPr>
                <p:cNvPr id="36900" name="Rectangle 5"/>
                <p:cNvSpPr>
                  <a:spLocks noChangeArrowheads="1"/>
                </p:cNvSpPr>
                <p:nvPr/>
              </p:nvSpPr>
              <p:spPr bwMode="auto">
                <a:xfrm>
                  <a:off x="2210" y="221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901" name="Rectangle 6"/>
                <p:cNvSpPr>
                  <a:spLocks noChangeArrowheads="1"/>
                </p:cNvSpPr>
                <p:nvPr/>
              </p:nvSpPr>
              <p:spPr bwMode="auto">
                <a:xfrm>
                  <a:off x="2210" y="2562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902" name="Rectangle 7"/>
                <p:cNvSpPr>
                  <a:spLocks noChangeArrowheads="1"/>
                </p:cNvSpPr>
                <p:nvPr/>
              </p:nvSpPr>
              <p:spPr bwMode="auto">
                <a:xfrm>
                  <a:off x="2210" y="2388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903" name="Rectangle 8"/>
                <p:cNvSpPr>
                  <a:spLocks noChangeArrowheads="1"/>
                </p:cNvSpPr>
                <p:nvPr/>
              </p:nvSpPr>
              <p:spPr bwMode="auto">
                <a:xfrm>
                  <a:off x="2210" y="2736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904" name="Rectangle 9"/>
                <p:cNvSpPr>
                  <a:spLocks noChangeArrowheads="1"/>
                </p:cNvSpPr>
                <p:nvPr/>
              </p:nvSpPr>
              <p:spPr bwMode="auto">
                <a:xfrm>
                  <a:off x="2210" y="2910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905" name="Rectangle 10"/>
                <p:cNvSpPr>
                  <a:spLocks noChangeArrowheads="1"/>
                </p:cNvSpPr>
                <p:nvPr/>
              </p:nvSpPr>
              <p:spPr bwMode="auto">
                <a:xfrm>
                  <a:off x="2210" y="374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906" name="Rectangle 11"/>
                <p:cNvSpPr>
                  <a:spLocks noChangeArrowheads="1"/>
                </p:cNvSpPr>
                <p:nvPr/>
              </p:nvSpPr>
              <p:spPr bwMode="auto">
                <a:xfrm>
                  <a:off x="2210" y="3086"/>
                  <a:ext cx="186" cy="658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36899" name="Text Box 21"/>
              <p:cNvSpPr txBox="1">
                <a:spLocks noChangeArrowheads="1"/>
              </p:cNvSpPr>
              <p:nvPr/>
            </p:nvSpPr>
            <p:spPr bwMode="auto">
              <a:xfrm rot="5400000">
                <a:off x="2220" y="3288"/>
                <a:ext cx="24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...</a:t>
                </a:r>
              </a:p>
            </p:txBody>
          </p:sp>
        </p:grpSp>
        <p:sp>
          <p:nvSpPr>
            <p:cNvPr id="36897" name="Text Box 35"/>
            <p:cNvSpPr txBox="1">
              <a:spLocks noChangeArrowheads="1"/>
            </p:cNvSpPr>
            <p:nvPr/>
          </p:nvSpPr>
          <p:spPr bwMode="auto">
            <a:xfrm>
              <a:off x="2176" y="3768"/>
              <a:ext cx="2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000" i="1"/>
                <a:t>T</a:t>
              </a:r>
              <a:r>
                <a:rPr lang="en-US" altLang="en-US" sz="2000" i="1" baseline="-15000"/>
                <a:t>1</a:t>
              </a:r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7099300" y="2822575"/>
            <a:ext cx="449263" cy="3041650"/>
            <a:chOff x="3056" y="2098"/>
            <a:chExt cx="283" cy="1916"/>
          </a:xfrm>
        </p:grpSpPr>
        <p:grpSp>
          <p:nvGrpSpPr>
            <p:cNvPr id="36885" name="Group 24"/>
            <p:cNvGrpSpPr>
              <a:grpSpLocks/>
            </p:cNvGrpSpPr>
            <p:nvPr/>
          </p:nvGrpSpPr>
          <p:grpSpPr bwMode="auto">
            <a:xfrm>
              <a:off x="3090" y="2098"/>
              <a:ext cx="249" cy="1704"/>
              <a:chOff x="2210" y="2214"/>
              <a:chExt cx="249" cy="1704"/>
            </a:xfrm>
          </p:grpSpPr>
          <p:grpSp>
            <p:nvGrpSpPr>
              <p:cNvPr id="36887" name="Group 25"/>
              <p:cNvGrpSpPr>
                <a:grpSpLocks/>
              </p:cNvGrpSpPr>
              <p:nvPr/>
            </p:nvGrpSpPr>
            <p:grpSpPr bwMode="auto">
              <a:xfrm>
                <a:off x="2210" y="2214"/>
                <a:ext cx="186" cy="1704"/>
                <a:chOff x="2210" y="2214"/>
                <a:chExt cx="186" cy="1704"/>
              </a:xfrm>
            </p:grpSpPr>
            <p:sp>
              <p:nvSpPr>
                <p:cNvPr id="36889" name="Rectangle 26"/>
                <p:cNvSpPr>
                  <a:spLocks noChangeArrowheads="1"/>
                </p:cNvSpPr>
                <p:nvPr/>
              </p:nvSpPr>
              <p:spPr bwMode="auto">
                <a:xfrm>
                  <a:off x="2210" y="221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890" name="Rectangle 27"/>
                <p:cNvSpPr>
                  <a:spLocks noChangeArrowheads="1"/>
                </p:cNvSpPr>
                <p:nvPr/>
              </p:nvSpPr>
              <p:spPr bwMode="auto">
                <a:xfrm>
                  <a:off x="2210" y="2562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891" name="Rectangle 28"/>
                <p:cNvSpPr>
                  <a:spLocks noChangeArrowheads="1"/>
                </p:cNvSpPr>
                <p:nvPr/>
              </p:nvSpPr>
              <p:spPr bwMode="auto">
                <a:xfrm>
                  <a:off x="2210" y="2388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892" name="Rectangle 29"/>
                <p:cNvSpPr>
                  <a:spLocks noChangeArrowheads="1"/>
                </p:cNvSpPr>
                <p:nvPr/>
              </p:nvSpPr>
              <p:spPr bwMode="auto">
                <a:xfrm>
                  <a:off x="2210" y="2736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893" name="Rectangle 30"/>
                <p:cNvSpPr>
                  <a:spLocks noChangeArrowheads="1"/>
                </p:cNvSpPr>
                <p:nvPr/>
              </p:nvSpPr>
              <p:spPr bwMode="auto">
                <a:xfrm>
                  <a:off x="2210" y="2910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894" name="Rectangle 31"/>
                <p:cNvSpPr>
                  <a:spLocks noChangeArrowheads="1"/>
                </p:cNvSpPr>
                <p:nvPr/>
              </p:nvSpPr>
              <p:spPr bwMode="auto">
                <a:xfrm>
                  <a:off x="2210" y="374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895" name="Rectangle 32"/>
                <p:cNvSpPr>
                  <a:spLocks noChangeArrowheads="1"/>
                </p:cNvSpPr>
                <p:nvPr/>
              </p:nvSpPr>
              <p:spPr bwMode="auto">
                <a:xfrm>
                  <a:off x="2210" y="3086"/>
                  <a:ext cx="186" cy="658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36888" name="Text Box 33"/>
              <p:cNvSpPr txBox="1">
                <a:spLocks noChangeArrowheads="1"/>
              </p:cNvSpPr>
              <p:nvPr/>
            </p:nvSpPr>
            <p:spPr bwMode="auto">
              <a:xfrm rot="5400000">
                <a:off x="2220" y="3288"/>
                <a:ext cx="24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...</a:t>
                </a:r>
              </a:p>
            </p:txBody>
          </p:sp>
        </p:grpSp>
        <p:sp>
          <p:nvSpPr>
            <p:cNvPr id="36886" name="Text Box 36"/>
            <p:cNvSpPr txBox="1">
              <a:spLocks noChangeArrowheads="1"/>
            </p:cNvSpPr>
            <p:nvPr/>
          </p:nvSpPr>
          <p:spPr bwMode="auto">
            <a:xfrm>
              <a:off x="3056" y="3764"/>
              <a:ext cx="2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000" i="1"/>
                <a:t>T</a:t>
              </a:r>
              <a:r>
                <a:rPr lang="en-US" altLang="en-US" sz="2000" i="1" baseline="-15000"/>
                <a:t>2</a:t>
              </a:r>
            </a:p>
          </p:txBody>
        </p:sp>
      </p:grpSp>
      <p:sp>
        <p:nvSpPr>
          <p:cNvPr id="81960" name="Text Box 40"/>
          <p:cNvSpPr txBox="1">
            <a:spLocks noChangeArrowheads="1"/>
          </p:cNvSpPr>
          <p:nvPr/>
        </p:nvSpPr>
        <p:spPr bwMode="auto">
          <a:xfrm>
            <a:off x="4673600" y="3536950"/>
            <a:ext cx="857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i="1">
                <a:latin typeface="Book Antiqua" panose="02040602050305030304" pitchFamily="18" charset="0"/>
                <a:cs typeface="David" panose="020E0502060401010101" pitchFamily="34" charset="-79"/>
              </a:rPr>
              <a:t>h</a:t>
            </a:r>
            <a:r>
              <a:rPr lang="en-US" altLang="en-US" sz="2400" i="1" baseline="-25000">
                <a:latin typeface="Book Antiqua" panose="02040602050305030304" pitchFamily="18" charset="0"/>
                <a:cs typeface="David" panose="020E0502060401010101" pitchFamily="34" charset="-79"/>
              </a:rPr>
              <a:t>1</a:t>
            </a:r>
            <a:r>
              <a:rPr lang="en-US" altLang="en-US" sz="2400" i="1">
                <a:latin typeface="Book Antiqua" panose="02040602050305030304" pitchFamily="18" charset="0"/>
                <a:cs typeface="David" panose="020E0502060401010101" pitchFamily="34" charset="-79"/>
              </a:rPr>
              <a:t>(x)</a:t>
            </a:r>
          </a:p>
        </p:txBody>
      </p:sp>
      <p:sp>
        <p:nvSpPr>
          <p:cNvPr id="81961" name="Text Box 41"/>
          <p:cNvSpPr txBox="1">
            <a:spLocks noChangeArrowheads="1"/>
          </p:cNvSpPr>
          <p:nvPr/>
        </p:nvSpPr>
        <p:spPr bwMode="auto">
          <a:xfrm>
            <a:off x="7715250" y="3019425"/>
            <a:ext cx="923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i="1">
                <a:latin typeface="Book Antiqua" panose="02040602050305030304" pitchFamily="18" charset="0"/>
                <a:cs typeface="David" panose="020E0502060401010101" pitchFamily="34" charset="-79"/>
              </a:rPr>
              <a:t>h</a:t>
            </a:r>
            <a:r>
              <a:rPr lang="en-US" altLang="en-US" sz="2400" i="1" baseline="-25000">
                <a:latin typeface="Book Antiqua" panose="02040602050305030304" pitchFamily="18" charset="0"/>
                <a:cs typeface="David" panose="020E0502060401010101" pitchFamily="34" charset="-79"/>
              </a:rPr>
              <a:t>2</a:t>
            </a:r>
            <a:r>
              <a:rPr lang="en-US" altLang="en-US" sz="2400" i="1">
                <a:latin typeface="Book Antiqua" panose="02040602050305030304" pitchFamily="18" charset="0"/>
                <a:cs typeface="David" panose="020E0502060401010101" pitchFamily="34" charset="-79"/>
              </a:rPr>
              <a:t>(x)</a:t>
            </a:r>
          </a:p>
        </p:txBody>
      </p:sp>
      <p:sp>
        <p:nvSpPr>
          <p:cNvPr id="81964" name="Line 44"/>
          <p:cNvSpPr>
            <a:spLocks noChangeShapeType="1"/>
          </p:cNvSpPr>
          <p:nvPr/>
        </p:nvSpPr>
        <p:spPr bwMode="auto">
          <a:xfrm>
            <a:off x="5480050" y="379095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5" name="Line 45"/>
          <p:cNvSpPr>
            <a:spLocks noChangeShapeType="1"/>
          </p:cNvSpPr>
          <p:nvPr/>
        </p:nvSpPr>
        <p:spPr bwMode="auto">
          <a:xfrm flipH="1">
            <a:off x="7543800" y="3257550"/>
            <a:ext cx="24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8" name="Text Box 48"/>
          <p:cNvSpPr txBox="1">
            <a:spLocks noChangeArrowheads="1"/>
          </p:cNvSpPr>
          <p:nvPr/>
        </p:nvSpPr>
        <p:spPr bwMode="auto">
          <a:xfrm>
            <a:off x="5734050" y="3527425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81971" name="Text Box 51"/>
          <p:cNvSpPr txBox="1">
            <a:spLocks noChangeArrowheads="1"/>
          </p:cNvSpPr>
          <p:nvPr/>
        </p:nvSpPr>
        <p:spPr bwMode="auto">
          <a:xfrm>
            <a:off x="5722938" y="3805238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1972" name="Text Box 52"/>
          <p:cNvSpPr txBox="1">
            <a:spLocks noChangeArrowheads="1"/>
          </p:cNvSpPr>
          <p:nvPr/>
        </p:nvSpPr>
        <p:spPr bwMode="auto">
          <a:xfrm>
            <a:off x="5737225" y="3254375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1973" name="Text Box 53"/>
          <p:cNvSpPr txBox="1">
            <a:spLocks noChangeArrowheads="1"/>
          </p:cNvSpPr>
          <p:nvPr/>
        </p:nvSpPr>
        <p:spPr bwMode="auto">
          <a:xfrm>
            <a:off x="5732463" y="2716213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1974" name="Text Box 54"/>
          <p:cNvSpPr txBox="1">
            <a:spLocks noChangeArrowheads="1"/>
          </p:cNvSpPr>
          <p:nvPr/>
        </p:nvSpPr>
        <p:spPr bwMode="auto">
          <a:xfrm>
            <a:off x="7132638" y="3536950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1975" name="Text Box 55"/>
          <p:cNvSpPr txBox="1">
            <a:spLocks noChangeArrowheads="1"/>
          </p:cNvSpPr>
          <p:nvPr/>
        </p:nvSpPr>
        <p:spPr bwMode="auto">
          <a:xfrm>
            <a:off x="7132638" y="2986088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81976" name="Text Box 56"/>
          <p:cNvSpPr txBox="1">
            <a:spLocks noChangeArrowheads="1"/>
          </p:cNvSpPr>
          <p:nvPr/>
        </p:nvSpPr>
        <p:spPr bwMode="auto">
          <a:xfrm>
            <a:off x="7132638" y="3228975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81977" name="Text Box 57"/>
          <p:cNvSpPr txBox="1">
            <a:spLocks noChangeArrowheads="1"/>
          </p:cNvSpPr>
          <p:nvPr/>
        </p:nvSpPr>
        <p:spPr bwMode="auto">
          <a:xfrm>
            <a:off x="7135813" y="5116513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81978" name="Text Box 58"/>
          <p:cNvSpPr txBox="1">
            <a:spLocks noChangeArrowheads="1"/>
          </p:cNvSpPr>
          <p:nvPr/>
        </p:nvSpPr>
        <p:spPr bwMode="auto">
          <a:xfrm>
            <a:off x="5737225" y="3533775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81979" name="Text Box 59"/>
          <p:cNvSpPr txBox="1">
            <a:spLocks noChangeArrowheads="1"/>
          </p:cNvSpPr>
          <p:nvPr/>
        </p:nvSpPr>
        <p:spPr bwMode="auto">
          <a:xfrm>
            <a:off x="6062663" y="4329113"/>
            <a:ext cx="11049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i="1">
                <a:cs typeface="Times New Roman" panose="02020603050405020304" pitchFamily="18" charset="0"/>
              </a:rPr>
              <a:t>Where is</a:t>
            </a:r>
            <a:r>
              <a:rPr lang="en-US" altLang="en-US" sz="2000" b="1" i="1">
                <a:cs typeface="Times New Roman" panose="02020603050405020304" pitchFamily="18" charset="0"/>
              </a:rPr>
              <a:t> </a:t>
            </a: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i="1"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9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1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1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9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1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19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1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1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19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1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1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19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1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1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19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1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1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19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500" fill="hold"/>
                                        <p:tgtEl>
                                          <p:spTgt spid="8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1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1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81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1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9" dur="500" fill="hold"/>
                                        <p:tgtEl>
                                          <p:spTgt spid="8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0" grpId="0"/>
      <p:bldP spid="81961" grpId="0"/>
      <p:bldP spid="81968" grpId="0"/>
      <p:bldP spid="81968" grpId="1"/>
      <p:bldP spid="81971" grpId="0"/>
      <p:bldP spid="81972" grpId="0"/>
      <p:bldP spid="81973" grpId="0"/>
      <p:bldP spid="81974" grpId="0"/>
      <p:bldP spid="81975" grpId="0"/>
      <p:bldP spid="81976" grpId="0"/>
      <p:bldP spid="81977" grpId="0"/>
      <p:bldP spid="81978" grpId="0"/>
      <p:bldP spid="81978" grpId="1"/>
      <p:bldP spid="81979" grpId="0"/>
      <p:bldP spid="81979" grpId="1"/>
      <p:bldP spid="81979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967538" y="6462713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2FEE7E61-E89E-4584-8782-DFBE394DA108}" type="slidenum">
              <a:rPr lang="he-IL" altLang="en-US" smtClean="0"/>
              <a:pPr>
                <a:spcBef>
                  <a:spcPct val="0"/>
                </a:spcBef>
                <a:buFontTx/>
                <a:buNone/>
                <a:defRPr/>
              </a:pPr>
              <a:t>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1600"/>
            <a:ext cx="9144000" cy="546100"/>
          </a:xfrm>
        </p:spPr>
        <p:txBody>
          <a:bodyPr/>
          <a:lstStyle/>
          <a:p>
            <a:pPr rtl="0" eaLnBrk="1" hangingPunct="1"/>
            <a:r>
              <a:rPr lang="en-US" altLang="en-US" sz="3900" dirty="0"/>
              <a:t>Cuckoo Hashing: Insertion Algorithm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723900"/>
            <a:ext cx="8153400" cy="41275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en-US" sz="2800"/>
              <a:t>To </a:t>
            </a:r>
            <a:r>
              <a:rPr lang="en-US" altLang="en-US" sz="2800" b="1"/>
              <a:t>insert</a:t>
            </a:r>
            <a:r>
              <a:rPr lang="en-US" altLang="en-US" sz="2800"/>
              <a:t> element </a:t>
            </a:r>
            <a:r>
              <a:rPr lang="en-US" altLang="en-US" sz="2800" b="1" i="1">
                <a:solidFill>
                  <a:srgbClr val="008000"/>
                </a:solidFill>
              </a:rPr>
              <a:t>x</a:t>
            </a:r>
            <a:r>
              <a:rPr lang="en-US" altLang="en-US" sz="2800"/>
              <a:t>, call </a:t>
            </a:r>
            <a:r>
              <a:rPr lang="en-US" altLang="en-US" sz="2800" b="1">
                <a:solidFill>
                  <a:srgbClr val="FF0000"/>
                </a:solidFill>
              </a:rPr>
              <a:t>Insert</a:t>
            </a:r>
            <a:r>
              <a:rPr lang="en-US" altLang="en-US" sz="2800" b="1"/>
              <a:t>(</a:t>
            </a:r>
            <a:r>
              <a:rPr lang="en-US" altLang="en-US" sz="2800" b="1" i="1">
                <a:solidFill>
                  <a:srgbClr val="008000"/>
                </a:solidFill>
              </a:rPr>
              <a:t>x</a:t>
            </a:r>
            <a:r>
              <a:rPr lang="en-US" altLang="en-US" sz="2800" b="1"/>
              <a:t>, </a:t>
            </a:r>
            <a:r>
              <a:rPr lang="en-US" altLang="en-US" sz="2800" b="1" i="1">
                <a:solidFill>
                  <a:srgbClr val="008000"/>
                </a:solidFill>
              </a:rPr>
              <a:t>1</a:t>
            </a:r>
            <a:r>
              <a:rPr lang="en-US" altLang="en-US" sz="2800" b="1"/>
              <a:t>)</a:t>
            </a:r>
          </a:p>
          <a:p>
            <a:pPr marL="609600" indent="-609600" eaLnBrk="1" hangingPunct="1">
              <a:buFontTx/>
              <a:buNone/>
            </a:pPr>
            <a:endParaRPr lang="en-US" altLang="en-US" sz="1200" b="1"/>
          </a:p>
          <a:p>
            <a:pPr marL="609600" indent="-609600" eaLnBrk="1" hangingPunct="1">
              <a:buFontTx/>
              <a:buNone/>
            </a:pPr>
            <a:r>
              <a:rPr lang="en-US" altLang="en-US" sz="2800" b="1" u="sng">
                <a:solidFill>
                  <a:srgbClr val="FF0000"/>
                </a:solidFill>
              </a:rPr>
              <a:t>Insert</a:t>
            </a:r>
            <a:r>
              <a:rPr lang="en-US" altLang="en-US" sz="2800" b="1" u="sng"/>
              <a:t>(</a:t>
            </a:r>
            <a:r>
              <a:rPr lang="en-US" altLang="en-US" sz="2800" b="1" i="1" u="sng">
                <a:solidFill>
                  <a:srgbClr val="008000"/>
                </a:solidFill>
              </a:rPr>
              <a:t>x</a:t>
            </a:r>
            <a:r>
              <a:rPr lang="en-US" altLang="en-US" sz="2800" b="1" u="sng"/>
              <a:t>, </a:t>
            </a:r>
            <a:r>
              <a:rPr lang="en-US" altLang="en-US" sz="2800" b="1" i="1" u="sng">
                <a:solidFill>
                  <a:srgbClr val="008000"/>
                </a:solidFill>
              </a:rPr>
              <a:t>i</a:t>
            </a:r>
            <a:r>
              <a:rPr lang="en-US" altLang="en-US" sz="2800" b="1" u="sng"/>
              <a:t>):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800"/>
              <a:t>1. Put </a:t>
            </a:r>
            <a:r>
              <a:rPr lang="en-US" altLang="en-US" sz="2800" b="1" i="1">
                <a:solidFill>
                  <a:srgbClr val="008000"/>
                </a:solidFill>
              </a:rPr>
              <a:t>x</a:t>
            </a:r>
            <a:r>
              <a:rPr lang="en-US" altLang="en-US" sz="2800"/>
              <a:t> into location </a:t>
            </a:r>
            <a:r>
              <a:rPr lang="en-US" altLang="en-US" sz="2800" b="1" i="1">
                <a:solidFill>
                  <a:srgbClr val="008000"/>
                </a:solidFill>
              </a:rPr>
              <a:t>h</a:t>
            </a:r>
            <a:r>
              <a:rPr lang="en-US" altLang="en-US" sz="2800" b="1" i="1" baseline="-25000">
                <a:solidFill>
                  <a:srgbClr val="008000"/>
                </a:solidFill>
              </a:rPr>
              <a:t>i</a:t>
            </a:r>
            <a:r>
              <a:rPr lang="en-US" altLang="en-US" sz="2800" b="1" i="1">
                <a:solidFill>
                  <a:srgbClr val="008000"/>
                </a:solidFill>
              </a:rPr>
              <a:t>(x)</a:t>
            </a:r>
            <a:r>
              <a:rPr lang="en-US" altLang="en-US" sz="2800" i="1"/>
              <a:t> </a:t>
            </a:r>
            <a:r>
              <a:rPr lang="en-US" altLang="en-US" sz="2800"/>
              <a:t>in </a:t>
            </a:r>
            <a:r>
              <a:rPr lang="en-US" altLang="en-US" sz="2800" b="1" i="1">
                <a:solidFill>
                  <a:srgbClr val="008000"/>
                </a:solidFill>
              </a:rPr>
              <a:t>T</a:t>
            </a:r>
            <a:r>
              <a:rPr lang="en-US" altLang="en-US" sz="2800" b="1" i="1" baseline="-25000">
                <a:solidFill>
                  <a:srgbClr val="008000"/>
                </a:solidFill>
              </a:rPr>
              <a:t>i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800"/>
              <a:t>2. If </a:t>
            </a:r>
            <a:r>
              <a:rPr lang="en-US" altLang="en-US" sz="2800" b="1" i="1">
                <a:solidFill>
                  <a:srgbClr val="008000"/>
                </a:solidFill>
              </a:rPr>
              <a:t>T</a:t>
            </a:r>
            <a:r>
              <a:rPr lang="en-US" altLang="en-US" sz="2800" b="1" i="1" baseline="-25000">
                <a:solidFill>
                  <a:srgbClr val="008000"/>
                </a:solidFill>
              </a:rPr>
              <a:t>i</a:t>
            </a:r>
            <a:r>
              <a:rPr lang="en-US" altLang="en-US" sz="2800" b="1" i="1">
                <a:solidFill>
                  <a:srgbClr val="008000"/>
                </a:solidFill>
              </a:rPr>
              <a:t>[h</a:t>
            </a:r>
            <a:r>
              <a:rPr lang="en-US" altLang="en-US" sz="2800" b="1" i="1" baseline="-25000">
                <a:solidFill>
                  <a:srgbClr val="008000"/>
                </a:solidFill>
              </a:rPr>
              <a:t>i</a:t>
            </a:r>
            <a:r>
              <a:rPr lang="en-US" altLang="en-US" sz="2800" b="1" i="1">
                <a:solidFill>
                  <a:srgbClr val="008000"/>
                </a:solidFill>
              </a:rPr>
              <a:t>(x)]</a:t>
            </a:r>
            <a:r>
              <a:rPr lang="en-US" altLang="en-US" sz="2800"/>
              <a:t> was empty: return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800"/>
              <a:t>3. If </a:t>
            </a:r>
            <a:r>
              <a:rPr lang="en-US" altLang="en-US" sz="2800" b="1" i="1">
                <a:solidFill>
                  <a:srgbClr val="008000"/>
                </a:solidFill>
              </a:rPr>
              <a:t>T</a:t>
            </a:r>
            <a:r>
              <a:rPr lang="en-US" altLang="en-US" sz="2800" b="1" i="1" baseline="-25000">
                <a:solidFill>
                  <a:srgbClr val="008000"/>
                </a:solidFill>
              </a:rPr>
              <a:t>i</a:t>
            </a:r>
            <a:r>
              <a:rPr lang="en-US" altLang="en-US" sz="2800" b="1" i="1">
                <a:solidFill>
                  <a:srgbClr val="008000"/>
                </a:solidFill>
              </a:rPr>
              <a:t>[h</a:t>
            </a:r>
            <a:r>
              <a:rPr lang="en-US" altLang="en-US" sz="2800" b="1" i="1" baseline="-25000">
                <a:solidFill>
                  <a:srgbClr val="008000"/>
                </a:solidFill>
              </a:rPr>
              <a:t>i</a:t>
            </a:r>
            <a:r>
              <a:rPr lang="en-US" altLang="en-US" sz="2800" b="1" i="1">
                <a:solidFill>
                  <a:srgbClr val="008000"/>
                </a:solidFill>
              </a:rPr>
              <a:t>(x)]</a:t>
            </a:r>
            <a:r>
              <a:rPr lang="en-US" altLang="en-US" sz="2800"/>
              <a:t> contained element </a:t>
            </a:r>
            <a:r>
              <a:rPr lang="en-US" altLang="en-US" sz="2800" b="1" i="1">
                <a:solidFill>
                  <a:srgbClr val="008000"/>
                </a:solidFill>
              </a:rPr>
              <a:t>y</a:t>
            </a:r>
            <a:r>
              <a:rPr lang="en-US" altLang="en-US" sz="2800"/>
              <a:t>: do </a:t>
            </a:r>
            <a:r>
              <a:rPr lang="en-US" altLang="en-US" sz="2800" b="1">
                <a:solidFill>
                  <a:srgbClr val="FF0000"/>
                </a:solidFill>
              </a:rPr>
              <a:t>Insert</a:t>
            </a:r>
            <a:r>
              <a:rPr lang="en-US" altLang="en-US" sz="2800" b="1"/>
              <a:t>(</a:t>
            </a:r>
            <a:r>
              <a:rPr lang="en-US" altLang="en-US" sz="2800" b="1" i="1">
                <a:solidFill>
                  <a:srgbClr val="008000"/>
                </a:solidFill>
              </a:rPr>
              <a:t>y</a:t>
            </a:r>
            <a:r>
              <a:rPr lang="en-US" altLang="en-US" sz="2800" b="1"/>
              <a:t>, </a:t>
            </a:r>
            <a:r>
              <a:rPr lang="en-US" altLang="en-US" sz="2800" b="1" i="1">
                <a:solidFill>
                  <a:srgbClr val="008000"/>
                </a:solidFill>
              </a:rPr>
              <a:t>3–i</a:t>
            </a:r>
            <a:r>
              <a:rPr lang="en-US" altLang="en-US" sz="2800" b="1"/>
              <a:t>)</a:t>
            </a:r>
          </a:p>
          <a:p>
            <a:pPr marL="609600" indent="-609600" eaLnBrk="1" hangingPunct="1">
              <a:buFontTx/>
              <a:buNone/>
            </a:pPr>
            <a:endParaRPr lang="en-US" altLang="en-US" sz="2600" b="1"/>
          </a:p>
          <a:p>
            <a:pPr marL="609600" indent="-609600" eaLnBrk="1" hangingPunct="1">
              <a:buFontTx/>
              <a:buNone/>
            </a:pPr>
            <a:r>
              <a:rPr lang="en-US" altLang="en-US" sz="2600" i="1"/>
              <a:t>Example:</a:t>
            </a:r>
            <a:endParaRPr lang="en-US" altLang="en-US" sz="2600">
              <a:latin typeface="Lucida Console" panose="020B0609040504020204" pitchFamily="49" charset="0"/>
            </a:endParaRPr>
          </a:p>
        </p:txBody>
      </p:sp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4103688" y="3611563"/>
            <a:ext cx="449262" cy="3048000"/>
            <a:chOff x="2176" y="2098"/>
            <a:chExt cx="283" cy="1920"/>
          </a:xfrm>
        </p:grpSpPr>
        <p:grpSp>
          <p:nvGrpSpPr>
            <p:cNvPr id="38949" name="Group 73"/>
            <p:cNvGrpSpPr>
              <a:grpSpLocks/>
            </p:cNvGrpSpPr>
            <p:nvPr/>
          </p:nvGrpSpPr>
          <p:grpSpPr bwMode="auto">
            <a:xfrm>
              <a:off x="2210" y="2098"/>
              <a:ext cx="249" cy="1704"/>
              <a:chOff x="2210" y="2214"/>
              <a:chExt cx="249" cy="1704"/>
            </a:xfrm>
          </p:grpSpPr>
          <p:grpSp>
            <p:nvGrpSpPr>
              <p:cNvPr id="38951" name="Group 74"/>
              <p:cNvGrpSpPr>
                <a:grpSpLocks/>
              </p:cNvGrpSpPr>
              <p:nvPr/>
            </p:nvGrpSpPr>
            <p:grpSpPr bwMode="auto">
              <a:xfrm>
                <a:off x="2210" y="2214"/>
                <a:ext cx="186" cy="1704"/>
                <a:chOff x="2210" y="2214"/>
                <a:chExt cx="186" cy="1704"/>
              </a:xfrm>
            </p:grpSpPr>
            <p:sp>
              <p:nvSpPr>
                <p:cNvPr id="38953" name="Rectangle 75"/>
                <p:cNvSpPr>
                  <a:spLocks noChangeArrowheads="1"/>
                </p:cNvSpPr>
                <p:nvPr/>
              </p:nvSpPr>
              <p:spPr bwMode="auto">
                <a:xfrm>
                  <a:off x="2210" y="221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954" name="Rectangle 76"/>
                <p:cNvSpPr>
                  <a:spLocks noChangeArrowheads="1"/>
                </p:cNvSpPr>
                <p:nvPr/>
              </p:nvSpPr>
              <p:spPr bwMode="auto">
                <a:xfrm>
                  <a:off x="2210" y="2562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955" name="Rectangle 77"/>
                <p:cNvSpPr>
                  <a:spLocks noChangeArrowheads="1"/>
                </p:cNvSpPr>
                <p:nvPr/>
              </p:nvSpPr>
              <p:spPr bwMode="auto">
                <a:xfrm>
                  <a:off x="2210" y="2388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956" name="Rectangle 78"/>
                <p:cNvSpPr>
                  <a:spLocks noChangeArrowheads="1"/>
                </p:cNvSpPr>
                <p:nvPr/>
              </p:nvSpPr>
              <p:spPr bwMode="auto">
                <a:xfrm>
                  <a:off x="2210" y="2736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957" name="Rectangle 79"/>
                <p:cNvSpPr>
                  <a:spLocks noChangeArrowheads="1"/>
                </p:cNvSpPr>
                <p:nvPr/>
              </p:nvSpPr>
              <p:spPr bwMode="auto">
                <a:xfrm>
                  <a:off x="2210" y="2910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958" name="Rectangle 80"/>
                <p:cNvSpPr>
                  <a:spLocks noChangeArrowheads="1"/>
                </p:cNvSpPr>
                <p:nvPr/>
              </p:nvSpPr>
              <p:spPr bwMode="auto">
                <a:xfrm>
                  <a:off x="2210" y="374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959" name="Rectangle 81"/>
                <p:cNvSpPr>
                  <a:spLocks noChangeArrowheads="1"/>
                </p:cNvSpPr>
                <p:nvPr/>
              </p:nvSpPr>
              <p:spPr bwMode="auto">
                <a:xfrm>
                  <a:off x="2210" y="3086"/>
                  <a:ext cx="186" cy="658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38952" name="Text Box 82"/>
              <p:cNvSpPr txBox="1">
                <a:spLocks noChangeArrowheads="1"/>
              </p:cNvSpPr>
              <p:nvPr/>
            </p:nvSpPr>
            <p:spPr bwMode="auto">
              <a:xfrm rot="5400000">
                <a:off x="2220" y="3288"/>
                <a:ext cx="24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...</a:t>
                </a:r>
              </a:p>
            </p:txBody>
          </p:sp>
        </p:grpSp>
        <p:sp>
          <p:nvSpPr>
            <p:cNvPr id="38950" name="Text Box 83"/>
            <p:cNvSpPr txBox="1">
              <a:spLocks noChangeArrowheads="1"/>
            </p:cNvSpPr>
            <p:nvPr/>
          </p:nvSpPr>
          <p:spPr bwMode="auto">
            <a:xfrm>
              <a:off x="2176" y="3768"/>
              <a:ext cx="2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000" i="1"/>
                <a:t>T</a:t>
              </a:r>
              <a:r>
                <a:rPr lang="en-US" altLang="en-US" sz="2000" i="1" baseline="-15000"/>
                <a:t>1</a:t>
              </a:r>
            </a:p>
          </p:txBody>
        </p:sp>
      </p:grpSp>
      <p:grpSp>
        <p:nvGrpSpPr>
          <p:cNvPr id="5" name="Group 84"/>
          <p:cNvGrpSpPr>
            <a:grpSpLocks/>
          </p:cNvGrpSpPr>
          <p:nvPr/>
        </p:nvGrpSpPr>
        <p:grpSpPr bwMode="auto">
          <a:xfrm>
            <a:off x="5500688" y="3611563"/>
            <a:ext cx="449262" cy="3041650"/>
            <a:chOff x="3056" y="2098"/>
            <a:chExt cx="283" cy="1916"/>
          </a:xfrm>
        </p:grpSpPr>
        <p:grpSp>
          <p:nvGrpSpPr>
            <p:cNvPr id="38938" name="Group 85"/>
            <p:cNvGrpSpPr>
              <a:grpSpLocks/>
            </p:cNvGrpSpPr>
            <p:nvPr/>
          </p:nvGrpSpPr>
          <p:grpSpPr bwMode="auto">
            <a:xfrm>
              <a:off x="3090" y="2098"/>
              <a:ext cx="249" cy="1704"/>
              <a:chOff x="2210" y="2214"/>
              <a:chExt cx="249" cy="1704"/>
            </a:xfrm>
          </p:grpSpPr>
          <p:grpSp>
            <p:nvGrpSpPr>
              <p:cNvPr id="38940" name="Group 86"/>
              <p:cNvGrpSpPr>
                <a:grpSpLocks/>
              </p:cNvGrpSpPr>
              <p:nvPr/>
            </p:nvGrpSpPr>
            <p:grpSpPr bwMode="auto">
              <a:xfrm>
                <a:off x="2210" y="2214"/>
                <a:ext cx="186" cy="1704"/>
                <a:chOff x="2210" y="2214"/>
                <a:chExt cx="186" cy="1704"/>
              </a:xfrm>
            </p:grpSpPr>
            <p:sp>
              <p:nvSpPr>
                <p:cNvPr id="38942" name="Rectangle 87"/>
                <p:cNvSpPr>
                  <a:spLocks noChangeArrowheads="1"/>
                </p:cNvSpPr>
                <p:nvPr/>
              </p:nvSpPr>
              <p:spPr bwMode="auto">
                <a:xfrm>
                  <a:off x="2210" y="221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943" name="Rectangle 88"/>
                <p:cNvSpPr>
                  <a:spLocks noChangeArrowheads="1"/>
                </p:cNvSpPr>
                <p:nvPr/>
              </p:nvSpPr>
              <p:spPr bwMode="auto">
                <a:xfrm>
                  <a:off x="2210" y="2562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944" name="Rectangle 89"/>
                <p:cNvSpPr>
                  <a:spLocks noChangeArrowheads="1"/>
                </p:cNvSpPr>
                <p:nvPr/>
              </p:nvSpPr>
              <p:spPr bwMode="auto">
                <a:xfrm>
                  <a:off x="2210" y="2388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945" name="Rectangle 90"/>
                <p:cNvSpPr>
                  <a:spLocks noChangeArrowheads="1"/>
                </p:cNvSpPr>
                <p:nvPr/>
              </p:nvSpPr>
              <p:spPr bwMode="auto">
                <a:xfrm>
                  <a:off x="2210" y="2736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946" name="Rectangle 91"/>
                <p:cNvSpPr>
                  <a:spLocks noChangeArrowheads="1"/>
                </p:cNvSpPr>
                <p:nvPr/>
              </p:nvSpPr>
              <p:spPr bwMode="auto">
                <a:xfrm>
                  <a:off x="2210" y="2910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947" name="Rectangle 92"/>
                <p:cNvSpPr>
                  <a:spLocks noChangeArrowheads="1"/>
                </p:cNvSpPr>
                <p:nvPr/>
              </p:nvSpPr>
              <p:spPr bwMode="auto">
                <a:xfrm>
                  <a:off x="2210" y="374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948" name="Rectangle 93"/>
                <p:cNvSpPr>
                  <a:spLocks noChangeArrowheads="1"/>
                </p:cNvSpPr>
                <p:nvPr/>
              </p:nvSpPr>
              <p:spPr bwMode="auto">
                <a:xfrm>
                  <a:off x="2210" y="3086"/>
                  <a:ext cx="186" cy="658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38941" name="Text Box 94"/>
              <p:cNvSpPr txBox="1">
                <a:spLocks noChangeArrowheads="1"/>
              </p:cNvSpPr>
              <p:nvPr/>
            </p:nvSpPr>
            <p:spPr bwMode="auto">
              <a:xfrm rot="5400000">
                <a:off x="2220" y="3288"/>
                <a:ext cx="24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...</a:t>
                </a:r>
              </a:p>
            </p:txBody>
          </p:sp>
        </p:grpSp>
        <p:sp>
          <p:nvSpPr>
            <p:cNvPr id="38939" name="Text Box 95"/>
            <p:cNvSpPr txBox="1">
              <a:spLocks noChangeArrowheads="1"/>
            </p:cNvSpPr>
            <p:nvPr/>
          </p:nvSpPr>
          <p:spPr bwMode="auto">
            <a:xfrm>
              <a:off x="3056" y="3764"/>
              <a:ext cx="2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000" i="1"/>
                <a:t>T</a:t>
              </a:r>
              <a:r>
                <a:rPr lang="en-US" altLang="en-US" sz="2000" i="1" baseline="-15000"/>
                <a:t>2</a:t>
              </a:r>
            </a:p>
          </p:txBody>
        </p:sp>
      </p:grpSp>
      <p:grpSp>
        <p:nvGrpSpPr>
          <p:cNvPr id="8" name="Group 113"/>
          <p:cNvGrpSpPr>
            <a:grpSpLocks/>
          </p:cNvGrpSpPr>
          <p:nvPr/>
        </p:nvGrpSpPr>
        <p:grpSpPr bwMode="auto">
          <a:xfrm>
            <a:off x="2139950" y="4589463"/>
            <a:ext cx="1955800" cy="457200"/>
            <a:chOff x="1348" y="2891"/>
            <a:chExt cx="1232" cy="288"/>
          </a:xfrm>
        </p:grpSpPr>
        <p:sp>
          <p:nvSpPr>
            <p:cNvPr id="38936" name="Text Box 96"/>
            <p:cNvSpPr txBox="1">
              <a:spLocks noChangeArrowheads="1"/>
            </p:cNvSpPr>
            <p:nvPr/>
          </p:nvSpPr>
          <p:spPr bwMode="auto">
            <a:xfrm>
              <a:off x="1348" y="2891"/>
              <a:ext cx="11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 i="1">
                  <a:latin typeface="Book Antiqua" panose="02040602050305030304" pitchFamily="18" charset="0"/>
                  <a:cs typeface="David" panose="020E0502060401010101" pitchFamily="34" charset="-79"/>
                </a:rPr>
                <a:t>h</a:t>
              </a:r>
              <a:r>
                <a:rPr lang="en-US" altLang="en-US" sz="2400" i="1" baseline="-25000">
                  <a:latin typeface="Book Antiqua" panose="02040602050305030304" pitchFamily="18" charset="0"/>
                  <a:cs typeface="David" panose="020E0502060401010101" pitchFamily="34" charset="-79"/>
                </a:rPr>
                <a:t>1</a:t>
              </a:r>
              <a:r>
                <a:rPr lang="en-US" altLang="en-US" sz="2400" i="1">
                  <a:latin typeface="Book Antiqua" panose="02040602050305030304" pitchFamily="18" charset="0"/>
                  <a:cs typeface="David" panose="020E0502060401010101" pitchFamily="34" charset="-79"/>
                </a:rPr>
                <a:t>(e) = h</a:t>
              </a:r>
              <a:r>
                <a:rPr lang="en-US" altLang="en-US" sz="2400" i="1" baseline="-25000">
                  <a:latin typeface="Book Antiqua" panose="02040602050305030304" pitchFamily="18" charset="0"/>
                  <a:cs typeface="David" panose="020E0502060401010101" pitchFamily="34" charset="-79"/>
                </a:rPr>
                <a:t>1</a:t>
              </a:r>
              <a:r>
                <a:rPr lang="en-US" altLang="en-US" sz="2400" i="1">
                  <a:latin typeface="Book Antiqua" panose="02040602050305030304" pitchFamily="18" charset="0"/>
                  <a:cs typeface="David" panose="020E0502060401010101" pitchFamily="34" charset="-79"/>
                </a:rPr>
                <a:t>(a)</a:t>
              </a:r>
            </a:p>
          </p:txBody>
        </p:sp>
        <p:sp>
          <p:nvSpPr>
            <p:cNvPr id="38937" name="Line 98"/>
            <p:cNvSpPr>
              <a:spLocks noChangeShapeType="1"/>
            </p:cNvSpPr>
            <p:nvPr/>
          </p:nvSpPr>
          <p:spPr bwMode="auto">
            <a:xfrm>
              <a:off x="2415" y="3053"/>
              <a:ext cx="1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114"/>
          <p:cNvGrpSpPr>
            <a:grpSpLocks/>
          </p:cNvGrpSpPr>
          <p:nvPr/>
        </p:nvGrpSpPr>
        <p:grpSpPr bwMode="auto">
          <a:xfrm>
            <a:off x="5945188" y="4071938"/>
            <a:ext cx="1995487" cy="457200"/>
            <a:chOff x="3745" y="2565"/>
            <a:chExt cx="1257" cy="288"/>
          </a:xfrm>
        </p:grpSpPr>
        <p:sp>
          <p:nvSpPr>
            <p:cNvPr id="38934" name="Text Box 97"/>
            <p:cNvSpPr txBox="1">
              <a:spLocks noChangeArrowheads="1"/>
            </p:cNvSpPr>
            <p:nvPr/>
          </p:nvSpPr>
          <p:spPr bwMode="auto">
            <a:xfrm>
              <a:off x="3853" y="2565"/>
              <a:ext cx="114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 i="1">
                  <a:latin typeface="Book Antiqua" panose="02040602050305030304" pitchFamily="18" charset="0"/>
                  <a:cs typeface="David" panose="020E0502060401010101" pitchFamily="34" charset="-79"/>
                </a:rPr>
                <a:t>h</a:t>
              </a:r>
              <a:r>
                <a:rPr lang="en-US" altLang="en-US" sz="2400" i="1" baseline="-25000">
                  <a:latin typeface="Book Antiqua" panose="02040602050305030304" pitchFamily="18" charset="0"/>
                  <a:cs typeface="David" panose="020E0502060401010101" pitchFamily="34" charset="-79"/>
                </a:rPr>
                <a:t>2</a:t>
              </a:r>
              <a:r>
                <a:rPr lang="en-US" altLang="en-US" sz="2400" i="1">
                  <a:latin typeface="Book Antiqua" panose="02040602050305030304" pitchFamily="18" charset="0"/>
                  <a:cs typeface="David" panose="020E0502060401010101" pitchFamily="34" charset="-79"/>
                </a:rPr>
                <a:t>(y) = h</a:t>
              </a:r>
              <a:r>
                <a:rPr lang="en-US" altLang="en-US" sz="2400" i="1" baseline="-25000">
                  <a:latin typeface="Book Antiqua" panose="02040602050305030304" pitchFamily="18" charset="0"/>
                  <a:cs typeface="David" panose="020E0502060401010101" pitchFamily="34" charset="-79"/>
                </a:rPr>
                <a:t>2</a:t>
              </a:r>
              <a:r>
                <a:rPr lang="en-US" altLang="en-US" sz="2400" i="1">
                  <a:latin typeface="Book Antiqua" panose="02040602050305030304" pitchFamily="18" charset="0"/>
                  <a:cs typeface="David" panose="020E0502060401010101" pitchFamily="34" charset="-79"/>
                </a:rPr>
                <a:t>(a)</a:t>
              </a:r>
            </a:p>
          </p:txBody>
        </p:sp>
        <p:sp>
          <p:nvSpPr>
            <p:cNvPr id="38935" name="Line 99"/>
            <p:cNvSpPr>
              <a:spLocks noChangeShapeType="1"/>
            </p:cNvSpPr>
            <p:nvPr/>
          </p:nvSpPr>
          <p:spPr bwMode="auto">
            <a:xfrm flipH="1">
              <a:off x="3745" y="2715"/>
              <a:ext cx="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684" name="Text Box 100"/>
          <p:cNvSpPr txBox="1">
            <a:spLocks noChangeArrowheads="1"/>
          </p:cNvSpPr>
          <p:nvPr/>
        </p:nvSpPr>
        <p:spPr bwMode="auto">
          <a:xfrm>
            <a:off x="4846638" y="5065713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95685" name="Text Box 101"/>
          <p:cNvSpPr txBox="1">
            <a:spLocks noChangeArrowheads="1"/>
          </p:cNvSpPr>
          <p:nvPr/>
        </p:nvSpPr>
        <p:spPr bwMode="auto">
          <a:xfrm>
            <a:off x="4124325" y="4594225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95686" name="Text Box 102"/>
          <p:cNvSpPr txBox="1">
            <a:spLocks noChangeArrowheads="1"/>
          </p:cNvSpPr>
          <p:nvPr/>
        </p:nvSpPr>
        <p:spPr bwMode="auto">
          <a:xfrm>
            <a:off x="4138613" y="4043363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95687" name="Text Box 103"/>
          <p:cNvSpPr txBox="1">
            <a:spLocks noChangeArrowheads="1"/>
          </p:cNvSpPr>
          <p:nvPr/>
        </p:nvSpPr>
        <p:spPr bwMode="auto">
          <a:xfrm>
            <a:off x="4133850" y="3505200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95688" name="Text Box 104"/>
          <p:cNvSpPr txBox="1">
            <a:spLocks noChangeArrowheads="1"/>
          </p:cNvSpPr>
          <p:nvPr/>
        </p:nvSpPr>
        <p:spPr bwMode="auto">
          <a:xfrm>
            <a:off x="5534025" y="4325938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95689" name="Text Box 105"/>
          <p:cNvSpPr txBox="1">
            <a:spLocks noChangeArrowheads="1"/>
          </p:cNvSpPr>
          <p:nvPr/>
        </p:nvSpPr>
        <p:spPr bwMode="auto">
          <a:xfrm>
            <a:off x="5534025" y="3775075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95690" name="Text Box 106"/>
          <p:cNvSpPr txBox="1">
            <a:spLocks noChangeArrowheads="1"/>
          </p:cNvSpPr>
          <p:nvPr/>
        </p:nvSpPr>
        <p:spPr bwMode="auto">
          <a:xfrm>
            <a:off x="5534025" y="4017963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195691" name="Text Box 107"/>
          <p:cNvSpPr txBox="1">
            <a:spLocks noChangeArrowheads="1"/>
          </p:cNvSpPr>
          <p:nvPr/>
        </p:nvSpPr>
        <p:spPr bwMode="auto">
          <a:xfrm>
            <a:off x="5537200" y="5905500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195692" name="Text Box 108"/>
          <p:cNvSpPr txBox="1">
            <a:spLocks noChangeArrowheads="1"/>
          </p:cNvSpPr>
          <p:nvPr/>
        </p:nvSpPr>
        <p:spPr bwMode="auto">
          <a:xfrm>
            <a:off x="4138613" y="4322763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grpSp>
        <p:nvGrpSpPr>
          <p:cNvPr id="10" name="Group 118"/>
          <p:cNvGrpSpPr>
            <a:grpSpLocks/>
          </p:cNvGrpSpPr>
          <p:nvPr/>
        </p:nvGrpSpPr>
        <p:grpSpPr bwMode="auto">
          <a:xfrm>
            <a:off x="3001963" y="5945188"/>
            <a:ext cx="1114425" cy="457200"/>
            <a:chOff x="1891" y="3745"/>
            <a:chExt cx="702" cy="288"/>
          </a:xfrm>
        </p:grpSpPr>
        <p:sp>
          <p:nvSpPr>
            <p:cNvPr id="38932" name="Text Box 116"/>
            <p:cNvSpPr txBox="1">
              <a:spLocks noChangeArrowheads="1"/>
            </p:cNvSpPr>
            <p:nvPr/>
          </p:nvSpPr>
          <p:spPr bwMode="auto">
            <a:xfrm>
              <a:off x="1891" y="3745"/>
              <a:ext cx="60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 i="1">
                  <a:latin typeface="Book Antiqua" panose="02040602050305030304" pitchFamily="18" charset="0"/>
                  <a:cs typeface="David" panose="020E0502060401010101" pitchFamily="34" charset="-79"/>
                </a:rPr>
                <a:t>h</a:t>
              </a:r>
              <a:r>
                <a:rPr lang="en-US" altLang="en-US" sz="2400" i="1" baseline="-25000">
                  <a:latin typeface="Book Antiqua" panose="02040602050305030304" pitchFamily="18" charset="0"/>
                  <a:cs typeface="David" panose="020E0502060401010101" pitchFamily="34" charset="-79"/>
                </a:rPr>
                <a:t>1</a:t>
              </a:r>
              <a:r>
                <a:rPr lang="en-US" altLang="en-US" sz="2400" i="1">
                  <a:latin typeface="Book Antiqua" panose="02040602050305030304" pitchFamily="18" charset="0"/>
                  <a:cs typeface="David" panose="020E0502060401010101" pitchFamily="34" charset="-79"/>
                </a:rPr>
                <a:t>(y)</a:t>
              </a:r>
            </a:p>
          </p:txBody>
        </p:sp>
        <p:sp>
          <p:nvSpPr>
            <p:cNvPr id="38933" name="Line 117"/>
            <p:cNvSpPr>
              <a:spLocks noChangeShapeType="1"/>
            </p:cNvSpPr>
            <p:nvPr/>
          </p:nvSpPr>
          <p:spPr bwMode="auto">
            <a:xfrm>
              <a:off x="2428" y="3907"/>
              <a:ext cx="1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" name="Content Placeholder 2"/>
          <p:cNvSpPr txBox="1">
            <a:spLocks/>
          </p:cNvSpPr>
          <p:nvPr/>
        </p:nvSpPr>
        <p:spPr bwMode="auto">
          <a:xfrm>
            <a:off x="457200" y="798513"/>
            <a:ext cx="82296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+mn-lt"/>
                <a:cs typeface="+mn-cs"/>
              </a:rPr>
              <a:t>To insert </a:t>
            </a:r>
            <a:r>
              <a:rPr lang="en-US" sz="3200" b="1" i="1" dirty="0">
                <a:solidFill>
                  <a:srgbClr val="008000"/>
                </a:solidFill>
                <a:latin typeface="+mn-lt"/>
                <a:cs typeface="+mn-cs"/>
              </a:rPr>
              <a:t>x</a:t>
            </a:r>
            <a:r>
              <a:rPr lang="en-US" sz="3200" kern="0" dirty="0">
                <a:latin typeface="+mn-lt"/>
                <a:cs typeface="+mn-cs"/>
              </a:rPr>
              <a:t>: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3200" kern="0" dirty="0">
                <a:latin typeface="+mn-lt"/>
                <a:cs typeface="+mn-cs"/>
              </a:rPr>
              <a:t>Put in first location and displace residing element if needed 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3200" kern="0" dirty="0">
                <a:latin typeface="+mn-lt"/>
                <a:cs typeface="+mn-cs"/>
              </a:rPr>
              <a:t>Put displaced element in its other location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3200" kern="0" dirty="0">
                <a:latin typeface="+mn-lt"/>
                <a:cs typeface="+mn-cs"/>
              </a:rPr>
              <a:t>Until  finding a free spot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5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5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5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5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5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5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5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5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5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5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56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5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5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5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56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5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5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5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56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5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5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5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56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5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5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5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56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95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5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5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56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5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5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56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5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5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778 -0.06543 " pathEditMode="relative" ptsTypes="AA">
                                      <p:cBhvr>
                                        <p:cTn id="113" dur="1000" fill="hold"/>
                                        <p:tgtEl>
                                          <p:spTgt spid="1956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00324 L 0.07483 -0.03727 " pathEditMode="relative" rAng="0" ptsTypes="AA">
                                      <p:cBhvr>
                                        <p:cTn id="115" dur="1000" fill="hold"/>
                                        <p:tgtEl>
                                          <p:spTgt spid="195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1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82 -0.03727 L 0.15139 -0.07847 " pathEditMode="relative" rAng="0" ptsTypes="AA">
                                      <p:cBhvr>
                                        <p:cTn id="119" dur="1000" fill="hold"/>
                                        <p:tgtEl>
                                          <p:spTgt spid="195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9" y="-2060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6979 -0.06775 " pathEditMode="relative" ptsTypes="AA">
                                      <p:cBhvr>
                                        <p:cTn id="125" dur="1000" fill="hold"/>
                                        <p:tgtEl>
                                          <p:spTgt spid="1956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79 -0.06782 L -0.15382 0.27546 " pathEditMode="relative" rAng="0" ptsTypes="AA">
                                      <p:cBhvr>
                                        <p:cTn id="131" dur="1000" fill="hold"/>
                                        <p:tgtEl>
                                          <p:spTgt spid="1956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1" y="17153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684" grpId="0"/>
      <p:bldP spid="195684" grpId="1"/>
      <p:bldP spid="195685" grpId="0"/>
      <p:bldP spid="195685" grpId="1"/>
      <p:bldP spid="195685" grpId="2"/>
      <p:bldP spid="195686" grpId="0"/>
      <p:bldP spid="195687" grpId="0"/>
      <p:bldP spid="195688" grpId="0"/>
      <p:bldP spid="195689" grpId="0"/>
      <p:bldP spid="195690" grpId="0"/>
      <p:bldP spid="195690" grpId="1"/>
      <p:bldP spid="195690" grpId="2"/>
      <p:bldP spid="195691" grpId="0"/>
      <p:bldP spid="19569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0.9|0.7|0.3|0.3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Constantia"/>
        <a:ea typeface=""/>
        <a:cs typeface="Arial"/>
      </a:majorFont>
      <a:minorFont>
        <a:latin typeface="Candar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Constantia"/>
        <a:ea typeface=""/>
        <a:cs typeface="Arial"/>
      </a:majorFont>
      <a:minorFont>
        <a:latin typeface="Candar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92521</TotalTime>
  <Words>3250</Words>
  <Application>Microsoft Office PowerPoint</Application>
  <PresentationFormat>On-screen Show (4:3)</PresentationFormat>
  <Paragraphs>558</Paragraphs>
  <Slides>42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61" baseType="lpstr">
      <vt:lpstr>Batang</vt:lpstr>
      <vt:lpstr>Arial</vt:lpstr>
      <vt:lpstr>Arial Narrow</vt:lpstr>
      <vt:lpstr>Book Antiqua</vt:lpstr>
      <vt:lpstr>Cambria Math</vt:lpstr>
      <vt:lpstr>Candara</vt:lpstr>
      <vt:lpstr>cmsy10</vt:lpstr>
      <vt:lpstr>Comic Sans MS</vt:lpstr>
      <vt:lpstr>Constantia</vt:lpstr>
      <vt:lpstr>Lucida Console</vt:lpstr>
      <vt:lpstr>MTSY</vt:lpstr>
      <vt:lpstr>RMTMI</vt:lpstr>
      <vt:lpstr>SimSun</vt:lpstr>
      <vt:lpstr>Times New Roman</vt:lpstr>
      <vt:lpstr>TimesLTStd-Italic</vt:lpstr>
      <vt:lpstr>TimesLTStd-Roman</vt:lpstr>
      <vt:lpstr>Wingdings</vt:lpstr>
      <vt:lpstr>1_Custom Design</vt:lpstr>
      <vt:lpstr>2_Custom Design</vt:lpstr>
      <vt:lpstr>Randomized Algorithms </vt:lpstr>
      <vt:lpstr>Recap and Today</vt:lpstr>
      <vt:lpstr>The Setting</vt:lpstr>
      <vt:lpstr>Major Problem in Hashing Based Schemes: Collisions</vt:lpstr>
      <vt:lpstr>Dealing with Collisions</vt:lpstr>
      <vt:lpstr>Linear Probing</vt:lpstr>
      <vt:lpstr>Linear Probing: situation after a while</vt:lpstr>
      <vt:lpstr>Cuckoo Hashing: Basics</vt:lpstr>
      <vt:lpstr>Cuckoo Hashing: Insertion Algorithm</vt:lpstr>
      <vt:lpstr>Cuckoo Hashing: Insertion</vt:lpstr>
      <vt:lpstr>Cuckoo Hashing: Deletion</vt:lpstr>
      <vt:lpstr>The Cuckoo Graph</vt:lpstr>
      <vt:lpstr>Why?</vt:lpstr>
      <vt:lpstr>Cuckoo Hashing: Properties</vt:lpstr>
      <vt:lpstr>Animation of Insertions</vt:lpstr>
      <vt:lpstr>More than One Cycle</vt:lpstr>
      <vt:lpstr>The Stash</vt:lpstr>
      <vt:lpstr>Analysis: why Does it work?</vt:lpstr>
      <vt:lpstr>Two cycles, small component</vt:lpstr>
      <vt:lpstr>Analysis: long walk</vt:lpstr>
      <vt:lpstr>Analysis: long walk when inserting x</vt:lpstr>
      <vt:lpstr>WebDiarios de Motocicleta  Mihai Pătrașcu (1982-2012) </vt:lpstr>
      <vt:lpstr>PowerPoint Presentation</vt:lpstr>
      <vt:lpstr>Towards Limited Independence</vt:lpstr>
      <vt:lpstr>k-wise Independent Hash Functions</vt:lpstr>
      <vt:lpstr>Boolean Circuits and Randomness</vt:lpstr>
      <vt:lpstr>Braverman’s Result</vt:lpstr>
      <vt:lpstr>Back to Our Story: Limited Independence</vt:lpstr>
      <vt:lpstr>Random Graphs</vt:lpstr>
      <vt:lpstr>Properties of graphs in G(n,p)</vt:lpstr>
      <vt:lpstr>Set Membership</vt:lpstr>
      <vt:lpstr>Space Consumption Terminology</vt:lpstr>
      <vt:lpstr>Approximate Set Membership</vt:lpstr>
      <vt:lpstr>Approximate Set Membership Construction</vt:lpstr>
      <vt:lpstr>Construction using Cuckoo Hashing</vt:lpstr>
      <vt:lpstr>Bloom Filters Traditional Presentation</vt:lpstr>
      <vt:lpstr>Some advantages of bit representation</vt:lpstr>
      <vt:lpstr>Using Permutations to Save Space</vt:lpstr>
      <vt:lpstr>Approximate Set Membership Lower Bound</vt:lpstr>
      <vt:lpstr>Applications</vt:lpstr>
      <vt:lpstr>Applications - Cache</vt:lpstr>
      <vt:lpstr>A Succinct Dictionary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 Naor</dc:creator>
  <cp:lastModifiedBy>Moni Naor</cp:lastModifiedBy>
  <cp:revision>2077</cp:revision>
  <cp:lastPrinted>1601-01-01T00:00:00Z</cp:lastPrinted>
  <dcterms:created xsi:type="dcterms:W3CDTF">1601-01-01T00:00:00Z</dcterms:created>
  <dcterms:modified xsi:type="dcterms:W3CDTF">2021-01-19T18:45:38Z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