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4"/>
  </p:notesMasterIdLst>
  <p:sldIdLst>
    <p:sldId id="323" r:id="rId2"/>
    <p:sldId id="365" r:id="rId3"/>
    <p:sldId id="362" r:id="rId4"/>
    <p:sldId id="351" r:id="rId5"/>
    <p:sldId id="384" r:id="rId6"/>
    <p:sldId id="385" r:id="rId7"/>
    <p:sldId id="386" r:id="rId8"/>
    <p:sldId id="388" r:id="rId9"/>
    <p:sldId id="394" r:id="rId10"/>
    <p:sldId id="395" r:id="rId11"/>
    <p:sldId id="396" r:id="rId12"/>
    <p:sldId id="400" r:id="rId13"/>
    <p:sldId id="398" r:id="rId14"/>
    <p:sldId id="399" r:id="rId15"/>
    <p:sldId id="401" r:id="rId16"/>
    <p:sldId id="402" r:id="rId17"/>
    <p:sldId id="393" r:id="rId18"/>
    <p:sldId id="397" r:id="rId19"/>
    <p:sldId id="387" r:id="rId20"/>
    <p:sldId id="392" r:id="rId21"/>
    <p:sldId id="383" r:id="rId22"/>
    <p:sldId id="375" r:id="rId23"/>
  </p:sldIdLst>
  <p:sldSz cx="9144000" cy="6858000" type="screen4x3"/>
  <p:notesSz cx="6858000" cy="9144000"/>
  <p:custDataLst>
    <p:tags r:id="rId25"/>
  </p:custDataLst>
  <p:defaultTextStyle>
    <a:defPPr>
      <a:defRPr lang="he-I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CC3300"/>
    <a:srgbClr val="0000FF"/>
    <a:srgbClr val="FF0000"/>
    <a:srgbClr val="DBB9E5"/>
    <a:srgbClr val="003366"/>
    <a:srgbClr val="66FF66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95" autoAdjust="0"/>
    <p:restoredTop sz="88387" autoAdjust="0"/>
  </p:normalViewPr>
  <p:slideViewPr>
    <p:cSldViewPr snapToGrid="0">
      <p:cViewPr varScale="1">
        <p:scale>
          <a:sx n="60" d="100"/>
          <a:sy n="60" d="100"/>
        </p:scale>
        <p:origin x="381" y="2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3261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 smtClean="0"/>
            </a:lvl1pPr>
          </a:lstStyle>
          <a:p>
            <a:pPr>
              <a:defRPr/>
            </a:pPr>
            <a:fld id="{3C4520EC-48F3-4FBE-8781-E7C261DBD4EF}" type="slidenum">
              <a:rPr lang="he-IL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975B8CE3-B9B5-478A-9488-63D6646A06A7}" type="slidenum">
              <a:rPr lang="ar-SA" altLang="en-US"/>
              <a:pPr algn="l"/>
              <a:t>1</a:t>
            </a:fld>
            <a:endParaRPr lang="en-US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676275"/>
            <a:ext cx="4605338" cy="345440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356100"/>
            <a:ext cx="5083175" cy="413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4520EC-48F3-4FBE-8781-E7C261DBD4EF}" type="slidenum">
              <a:rPr lang="he-IL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85497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CE461401-3FEA-461E-8741-09E199B128C8}" type="slidenum">
              <a:rPr lang="he-IL" altLang="en-US"/>
              <a:pPr algn="l"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0187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423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961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267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333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566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10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980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58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339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134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87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1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6x4Amjdvv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685800"/>
            <a:ext cx="8763000" cy="1600200"/>
          </a:xfrm>
        </p:spPr>
        <p:txBody>
          <a:bodyPr/>
          <a:lstStyle/>
          <a:p>
            <a:pPr eaLnBrk="1" hangingPunct="1"/>
            <a:r>
              <a:rPr lang="en-US" altLang="he-IL" sz="4800" dirty="0">
                <a:solidFill>
                  <a:schemeClr val="accent2"/>
                </a:solidFill>
              </a:rPr>
              <a:t>Randomized Algorithms</a:t>
            </a:r>
            <a:br>
              <a:rPr lang="en-US" altLang="he-IL" dirty="0">
                <a:solidFill>
                  <a:schemeClr val="tx1"/>
                </a:solidFill>
              </a:rPr>
            </a:br>
            <a:endParaRPr lang="en-US" altLang="he-IL" sz="3600" dirty="0">
              <a:solidFill>
                <a:schemeClr val="tx1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6274" y="3467100"/>
            <a:ext cx="8070574" cy="1752600"/>
          </a:xfrm>
        </p:spPr>
        <p:txBody>
          <a:bodyPr/>
          <a:lstStyle/>
          <a:p>
            <a:pPr eaLnBrk="1" hangingPunct="1"/>
            <a:endParaRPr lang="en-US" altLang="en-US" dirty="0"/>
          </a:p>
          <a:p>
            <a:pPr algn="l" eaLnBrk="1" hangingPunct="1"/>
            <a:r>
              <a:rPr lang="en-US" altLang="he-IL" b="1" dirty="0">
                <a:solidFill>
                  <a:srgbClr val="FF3300"/>
                </a:solidFill>
              </a:rPr>
              <a:t>Lecturers:</a:t>
            </a:r>
            <a:r>
              <a:rPr lang="en-US" altLang="he-IL" sz="4000" b="1" dirty="0">
                <a:solidFill>
                  <a:srgbClr val="D60093"/>
                </a:solidFill>
              </a:rPr>
              <a:t>  </a:t>
            </a:r>
          </a:p>
          <a:p>
            <a:pPr marL="571500" indent="-571500" algn="l" eaLnBrk="1" hangingPunct="1">
              <a:buFont typeface="Arial" panose="020B0604020202020204" pitchFamily="34" charset="0"/>
              <a:buChar char="•"/>
            </a:pPr>
            <a:r>
              <a:rPr lang="en-US" altLang="he-IL" sz="4000" b="1" dirty="0">
                <a:solidFill>
                  <a:srgbClr val="D60093"/>
                </a:solidFill>
              </a:rPr>
              <a:t>Robert (</a:t>
            </a:r>
            <a:r>
              <a:rPr lang="en-US" altLang="he-IL" sz="4000" b="1" dirty="0" err="1">
                <a:solidFill>
                  <a:srgbClr val="D60093"/>
                </a:solidFill>
              </a:rPr>
              <a:t>Robi</a:t>
            </a:r>
            <a:r>
              <a:rPr lang="en-US" altLang="he-IL" sz="4000" b="1" dirty="0">
                <a:solidFill>
                  <a:srgbClr val="D60093"/>
                </a:solidFill>
              </a:rPr>
              <a:t>) K.</a:t>
            </a:r>
          </a:p>
          <a:p>
            <a:pPr marL="571500" indent="-571500" algn="l" eaLnBrk="1" hangingPunct="1">
              <a:buFont typeface="Arial" panose="020B0604020202020204" pitchFamily="34" charset="0"/>
              <a:buChar char="•"/>
            </a:pPr>
            <a:r>
              <a:rPr lang="en-US" altLang="he-IL" sz="4000" b="1" dirty="0">
                <a:solidFill>
                  <a:srgbClr val="D60093"/>
                </a:solidFill>
              </a:rPr>
              <a:t>Moni Naor</a:t>
            </a:r>
          </a:p>
        </p:txBody>
      </p:sp>
      <p:pic>
        <p:nvPicPr>
          <p:cNvPr id="4100" name="Picture 4" descr="trtre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363" y="2284413"/>
            <a:ext cx="1295400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4"/>
          <p:cNvSpPr txBox="1">
            <a:spLocks noChangeArrowheads="1"/>
          </p:cNvSpPr>
          <p:nvPr/>
        </p:nvSpPr>
        <p:spPr bwMode="auto">
          <a:xfrm>
            <a:off x="3557601" y="1837083"/>
            <a:ext cx="509905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800000"/>
                </a:solidFill>
                <a:latin typeface="Constantia" panose="02030602050306030303" pitchFamily="18" charset="0"/>
              </a:rPr>
              <a:t>Lecture 3</a:t>
            </a:r>
            <a:br>
              <a:rPr lang="en-US" altLang="en-US" b="1" dirty="0">
                <a:solidFill>
                  <a:srgbClr val="003399"/>
                </a:solidFill>
                <a:latin typeface="Constantia" panose="02030602050306030303" pitchFamily="18" charset="0"/>
              </a:rPr>
            </a:br>
            <a:endParaRPr lang="en-US" altLang="en-US" b="1" dirty="0">
              <a:solidFill>
                <a:srgbClr val="003399"/>
              </a:solidFill>
              <a:latin typeface="Constantia" panose="0203060205030603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A20B5E-1BA0-4312-8390-221D47CD2660}"/>
              </a:ext>
            </a:extLst>
          </p:cNvPr>
          <p:cNvSpPr txBox="1"/>
          <p:nvPr/>
        </p:nvSpPr>
        <p:spPr>
          <a:xfrm>
            <a:off x="3964249" y="4833965"/>
            <a:ext cx="4285753" cy="98488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altLang="he-IL" sz="4000" b="1" i="0" u="none" strike="noStrike" kern="0" cap="none" spc="0" normalizeH="0" baseline="0" noProof="0" dirty="0" err="1">
                <a:ln>
                  <a:noFill/>
                </a:ln>
                <a:solidFill>
                  <a:srgbClr val="D60093"/>
                </a:solidFill>
                <a:effectLst/>
                <a:uLnTx/>
                <a:uFillTx/>
                <a:latin typeface="Candara"/>
                <a:ea typeface="+mn-ea"/>
                <a:cs typeface="Arial"/>
              </a:rPr>
              <a:t>Krauthghamer</a:t>
            </a:r>
            <a:r>
              <a:rPr kumimoji="0" lang="en-US" altLang="he-IL" sz="4000" b="1" i="0" u="none" strike="noStrike" kern="0" cap="none" spc="0" normalizeH="0" baseline="0" noProof="0" dirty="0">
                <a:ln>
                  <a:noFill/>
                </a:ln>
                <a:solidFill>
                  <a:srgbClr val="D60093"/>
                </a:solidFill>
                <a:effectLst/>
                <a:uLnTx/>
                <a:uFillTx/>
                <a:latin typeface="Candara"/>
                <a:ea typeface="+mn-ea"/>
                <a:cs typeface="Arial"/>
              </a:rPr>
              <a:t> </a:t>
            </a:r>
          </a:p>
          <a:p>
            <a:endParaRPr lang="en-I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7F3B6-AB32-4834-B939-C4C94448E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Strong vs Weak BPP</a:t>
            </a:r>
            <a:endParaRPr lang="en-IL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DACE89E-5A74-4A85-907D-267BCE9A89C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8151"/>
                <a:ext cx="8229600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dirty="0">
                    <a:effectLst/>
                    <a:latin typeface="Arial" panose="020B0604020202020204" pitchFamily="34" charset="0"/>
                  </a:rPr>
                  <a:t>Definition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: A language L is in </a:t>
                </a:r>
                <a:r>
                  <a:rPr lang="en-US" b="1" dirty="0">
                    <a:effectLst/>
                    <a:latin typeface="Arial" panose="020B0604020202020204" pitchFamily="34" charset="0"/>
                  </a:rPr>
                  <a:t>weak BPP 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if </a:t>
                </a:r>
                <a:r>
                  <a:rPr lang="en-US" dirty="0">
                    <a:latin typeface="Arial" panose="020B0604020202020204" pitchFamily="34" charset="0"/>
                  </a:rPr>
                  <a:t>there is a 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polynomial </a:t>
                </a:r>
                <a:r>
                  <a:rPr lang="en-US" dirty="0">
                    <a:solidFill>
                      <a:srgbClr val="FF0000"/>
                    </a:solidFill>
                    <a:latin typeface="Arial" panose="020B0604020202020204" pitchFamily="34" charset="0"/>
                  </a:rPr>
                  <a:t>p</a:t>
                </a:r>
                <a:r>
                  <a:rPr lang="en-US" dirty="0"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(n)</a:t>
                </a:r>
                <a:r>
                  <a:rPr lang="en-US" dirty="0">
                    <a:latin typeface="Arial" panose="020B0604020202020204" pitchFamily="34" charset="0"/>
                  </a:rPr>
                  <a:t> and a 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polynomial time machine </a:t>
                </a:r>
                <a:r>
                  <a:rPr lang="en-US" dirty="0">
                    <a:solidFill>
                      <a:srgbClr val="7030A0"/>
                    </a:solidFill>
                    <a:effectLst/>
                    <a:latin typeface="Arial" panose="020B0604020202020204" pitchFamily="34" charset="0"/>
                  </a:rPr>
                  <a:t>M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(·,·) s. t. for any x∈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i="1" dirty="0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 smtClean="0">
                                <a:effectLst/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n-US" i="1" dirty="0" smtClean="0">
                                <a:effectLst/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i="1" dirty="0" smtClean="0">
                                <a:effectLst/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en-US" i="1" dirty="0" smtClean="0">
                            <a:effectLst/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>
                    <a:effectLst/>
                    <a:latin typeface="Arial" panose="020B0604020202020204" pitchFamily="34" charset="0"/>
                  </a:rPr>
                  <a:t>:  </a:t>
                </a:r>
              </a:p>
              <a:p>
                <a:pPr marL="0" indent="0">
                  <a:buNone/>
                </a:pPr>
                <a:r>
                  <a:rPr lang="en-US" dirty="0">
                    <a:effectLst/>
                    <a:latin typeface="Arial" panose="020B0604020202020204" pitchFamily="34" charset="0"/>
                  </a:rPr>
                  <a:t>if </a:t>
                </a:r>
                <a:r>
                  <a:rPr lang="en-US" dirty="0" err="1">
                    <a:effectLst/>
                    <a:latin typeface="Arial" panose="020B0604020202020204" pitchFamily="34" charset="0"/>
                  </a:rPr>
                  <a:t>x∈L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 then </a:t>
                </a:r>
              </a:p>
              <a:p>
                <a:pPr marL="0" indent="0" algn="ctr">
                  <a:buNone/>
                </a:pPr>
                <a:r>
                  <a:rPr lang="en-US" dirty="0" err="1">
                    <a:effectLst/>
                    <a:latin typeface="Arial" panose="020B0604020202020204" pitchFamily="34" charset="0"/>
                  </a:rPr>
                  <a:t>Pr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[</a:t>
                </a:r>
                <a:r>
                  <a:rPr lang="en-US" dirty="0">
                    <a:solidFill>
                      <a:srgbClr val="7030A0"/>
                    </a:solidFill>
                    <a:effectLst/>
                    <a:latin typeface="Arial" panose="020B0604020202020204" pitchFamily="34" charset="0"/>
                  </a:rPr>
                  <a:t>M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(x</a:t>
                </a:r>
                <a:r>
                  <a:rPr lang="en-US" dirty="0">
                    <a:latin typeface="Arial" panose="020B0604020202020204" pitchFamily="34" charset="0"/>
                  </a:rPr>
                  <a:t>, ·) 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accepts ] ≥ ½ +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dirty="0">
                  <a:effectLst/>
                  <a:latin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</a:rPr>
                  <a:t>If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en-US" dirty="0" err="1">
                    <a:effectLst/>
                    <a:latin typeface="Arial" panose="020B0604020202020204" pitchFamily="34" charset="0"/>
                  </a:rPr>
                  <a:t>x∈L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 then</a:t>
                </a:r>
                <a:r>
                  <a:rPr lang="en-US" dirty="0">
                    <a:latin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:r>
                  <a:rPr lang="en-US" dirty="0" err="1">
                    <a:effectLst/>
                    <a:latin typeface="Arial" panose="020B0604020202020204" pitchFamily="34" charset="0"/>
                  </a:rPr>
                  <a:t>Pr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[</a:t>
                </a:r>
                <a:r>
                  <a:rPr lang="en-US" dirty="0">
                    <a:solidFill>
                      <a:srgbClr val="7030A0"/>
                    </a:solidFill>
                    <a:effectLst/>
                    <a:latin typeface="Arial" panose="020B0604020202020204" pitchFamily="34" charset="0"/>
                  </a:rPr>
                  <a:t>M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(x</a:t>
                </a:r>
                <a:r>
                  <a:rPr lang="en-US" dirty="0">
                    <a:latin typeface="Arial" panose="020B0604020202020204" pitchFamily="34" charset="0"/>
                  </a:rPr>
                  <a:t>, ·) accepts ] ≤½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dirty="0">
                  <a:effectLst/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DACE89E-5A74-4A85-907D-267BCE9A89C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8151"/>
                <a:ext cx="8229600" cy="4525963"/>
              </a:xfrm>
              <a:blipFill>
                <a:blip r:embed="rId2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F666423B-4AC6-4FFC-9C20-1E4DA033E1CC}"/>
              </a:ext>
            </a:extLst>
          </p:cNvPr>
          <p:cNvSpPr txBox="1"/>
          <p:nvPr/>
        </p:nvSpPr>
        <p:spPr>
          <a:xfrm>
            <a:off x="1065474" y="4412974"/>
            <a:ext cx="667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/</a:t>
            </a:r>
            <a:endParaRPr lang="en-IL" sz="2800" dirty="0"/>
          </a:p>
        </p:txBody>
      </p:sp>
    </p:spTree>
    <p:extLst>
      <p:ext uri="{BB962C8B-B14F-4D97-AF65-F5344CB8AC3E}">
        <p14:creationId xmlns:p14="http://schemas.microsoft.com/office/powerpoint/2010/main" val="3538698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395EF-D314-4736-97C9-1433BC9F5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  <a:latin typeface="Arial" panose="020B0604020202020204" pitchFamily="34" charset="0"/>
              </a:rPr>
              <a:t>Amplification Theorem</a:t>
            </a:r>
            <a:endParaRPr lang="en-IL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34E8BC4-E8FE-4034-9649-31910678E72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>
                    <a:effectLst/>
                    <a:latin typeface="Arial" panose="020B0604020202020204" pitchFamily="34" charset="0"/>
                  </a:rPr>
                  <a:t>Theorem: </a:t>
                </a:r>
                <a:r>
                  <a:rPr lang="en-US" b="1" dirty="0">
                    <a:effectLst/>
                    <a:latin typeface="Arial" panose="020B0604020202020204" pitchFamily="34" charset="0"/>
                  </a:rPr>
                  <a:t>Strong BPP 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= </a:t>
                </a:r>
                <a:r>
                  <a:rPr lang="en-US" b="1" dirty="0">
                    <a:effectLst/>
                    <a:latin typeface="Arial" panose="020B0604020202020204" pitchFamily="34" charset="0"/>
                  </a:rPr>
                  <a:t>Weak BPP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</a:rPr>
                  <a:t>Proof: Given </a:t>
                </a:r>
                <a:r>
                  <a:rPr lang="en-US" dirty="0">
                    <a:solidFill>
                      <a:srgbClr val="7030A0"/>
                    </a:solidFill>
                    <a:effectLst/>
                    <a:latin typeface="Arial" panose="020B0604020202020204" pitchFamily="34" charset="0"/>
                  </a:rPr>
                  <a:t>M</a:t>
                </a:r>
                <a:r>
                  <a:rPr lang="en-US" dirty="0">
                    <a:latin typeface="Arial" panose="020B0604020202020204" pitchFamily="34" charset="0"/>
                  </a:rPr>
                  <a:t> from weak BPP, construct </a:t>
                </a:r>
                <a:r>
                  <a:rPr lang="en-US" dirty="0">
                    <a:solidFill>
                      <a:srgbClr val="990000"/>
                    </a:solidFill>
                    <a:latin typeface="Arial" panose="020B0604020202020204" pitchFamily="34" charset="0"/>
                  </a:rPr>
                  <a:t>M’</a:t>
                </a:r>
              </a:p>
              <a:p>
                <a:r>
                  <a:rPr lang="en-US" dirty="0">
                    <a:effectLst/>
                    <a:latin typeface="Arial" panose="020B0604020202020204" pitchFamily="34" charset="0"/>
                  </a:rPr>
                  <a:t>Pick random strings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effectLst/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 dirty="0" smtClean="0">
                            <a:effectLst/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effectLst/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i="1" dirty="0" err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 smtClean="0">
                            <a:effectLst/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 dirty="0" err="1" smtClean="0">
                            <a:effectLst/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>
                    <a:effectLst/>
                    <a:latin typeface="Arial" panose="020B0604020202020204" pitchFamily="34" charset="0"/>
                  </a:rPr>
                  <a:t>  for </a:t>
                </a:r>
                <a:r>
                  <a:rPr lang="en-US" dirty="0">
                    <a:solidFill>
                      <a:srgbClr val="7030A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, </a:t>
                </a:r>
                <a:endParaRPr lang="en-US" dirty="0">
                  <a:latin typeface="Arial" panose="020B0604020202020204" pitchFamily="34" charset="0"/>
                </a:endParaRPr>
              </a:p>
              <a:p>
                <a:r>
                  <a:rPr lang="en-US" dirty="0">
                    <a:effectLst/>
                    <a:latin typeface="Arial" panose="020B0604020202020204" pitchFamily="34" charset="0"/>
                  </a:rPr>
                  <a:t>for 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>
                    <a:effectLst/>
                    <a:latin typeface="Arial" panose="020B0604020202020204" pitchFamily="34" charset="0"/>
                  </a:rPr>
                  <a:t>, compute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effectLst/>
                    <a:latin typeface="Arial" panose="020B0604020202020204" pitchFamily="34" charset="0"/>
                  </a:rPr>
                  <a:t>= </a:t>
                </a:r>
                <a:r>
                  <a:rPr lang="en-US" dirty="0">
                    <a:solidFill>
                      <a:srgbClr val="7030A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(x,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>
                    <a:effectLst/>
                    <a:latin typeface="Arial" panose="020B0604020202020204" pitchFamily="34" charset="0"/>
                  </a:rPr>
                  <a:t>). </a:t>
                </a:r>
              </a:p>
              <a:p>
                <a:r>
                  <a:rPr lang="en-US" dirty="0">
                    <a:effectLst/>
                    <a:latin typeface="Arial" panose="020B0604020202020204" pitchFamily="34" charset="0"/>
                  </a:rPr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effectLst/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b="0" i="1" smtClean="0">
                        <a:effectLst/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b="0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effectLst/>
                            <a:latin typeface="Cambria Math" panose="02040503050406030204" pitchFamily="18" charset="0"/>
                          </a:rPr>
                          <m:t>∑</m:t>
                        </m:r>
                      </m:e>
                      <m:sub>
                        <m:r>
                          <a:rPr lang="en-US" b="0" i="1" smtClean="0">
                            <a:effectLst/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effectLst/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effectLst/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b="0" i="1" smtClean="0">
                            <a:effectLst/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bSup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>
                    <a:effectLst/>
                    <a:latin typeface="Arial" panose="020B0604020202020204" pitchFamily="34" charset="0"/>
                  </a:rPr>
                  <a:t>. </a:t>
                </a:r>
              </a:p>
              <a:p>
                <a:pPr marL="0" indent="0">
                  <a:buNone/>
                </a:pPr>
                <a:r>
                  <a:rPr lang="en-US" dirty="0">
                    <a:effectLst/>
                    <a:latin typeface="Arial" panose="020B0604020202020204" pitchFamily="34" charset="0"/>
                  </a:rPr>
                  <a:t>Then </a:t>
                </a:r>
                <a:r>
                  <a:rPr lang="en-US" dirty="0">
                    <a:solidFill>
                      <a:srgbClr val="990000"/>
                    </a:solidFill>
                    <a:effectLst/>
                    <a:latin typeface="Arial" panose="020B0604020202020204" pitchFamily="34" charset="0"/>
                  </a:rPr>
                  <a:t>M′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 accepts if and only if z &gt; t/2</a:t>
                </a:r>
              </a:p>
              <a:p>
                <a:pPr marL="0" indent="0">
                  <a:buNone/>
                </a:pPr>
                <a:endParaRPr lang="en-US" b="1" dirty="0">
                  <a:latin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</a:rPr>
                  <a:t>How large should t be?</a:t>
                </a:r>
              </a:p>
              <a:p>
                <a:pPr marL="400050" lvl="1" indent="0">
                  <a:buNone/>
                </a:pPr>
                <a:r>
                  <a:rPr lang="en-US" dirty="0">
                    <a:latin typeface="Arial" panose="020B0604020202020204" pitchFamily="34" charset="0"/>
                  </a:rPr>
                  <a:t>As a function of p(n)  and q(n)</a:t>
                </a:r>
                <a:endParaRPr lang="en-IL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34E8BC4-E8FE-4034-9649-31910678E72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752" r="-1630" b="-18733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20757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A45D1-B76A-4642-92D8-E50533153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Deviation Bounds</a:t>
            </a:r>
            <a:endParaRPr lang="en-IL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20C2349-5A89-4943-908B-B9397EEC76F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5416" y="1267556"/>
                <a:ext cx="8591384" cy="476418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i="1" dirty="0" err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 be random variables </a:t>
                </a:r>
                <a:r>
                  <a:rPr lang="en-US" dirty="0" err="1"/>
                  <a:t>s.t.</a:t>
                </a:r>
                <a:r>
                  <a:rPr lang="en-US" dirty="0"/>
                  <a:t> </a:t>
                </a:r>
              </a:p>
              <a:p>
                <a:r>
                  <a:rPr lang="en-US" dirty="0"/>
                  <a:t>Consider S=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∑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bSup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How far S it from its expectation?</a:t>
                </a:r>
              </a:p>
              <a:p>
                <a:r>
                  <a:rPr lang="en-US" b="1" dirty="0"/>
                  <a:t>Markov’s inequality </a:t>
                </a:r>
                <a:r>
                  <a:rPr lang="en-US" dirty="0"/>
                  <a:t>(non-negative)</a:t>
                </a:r>
              </a:p>
              <a:p>
                <a:pPr marL="40005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i="1" dirty="0" smtClean="0">
                          <a:latin typeface="Cambria Math" panose="02040503050406030204" pitchFamily="18" charset="0"/>
                        </a:rPr>
                        <m:t>Pr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⁡[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 &gt;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 ] ≤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]/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dirty="0"/>
              </a:p>
              <a:p>
                <a:r>
                  <a:rPr lang="en-US" b="1" dirty="0" err="1"/>
                  <a:t>Chebychev’s</a:t>
                </a:r>
                <a:r>
                  <a:rPr lang="en-US" b="1" dirty="0"/>
                  <a:t> inequality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Pr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⁡[|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−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]|≥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] ≤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𝑉𝑎𝑟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r>
                  <a:rPr lang="en-US" b="1" dirty="0"/>
                  <a:t>Chernoff-</a:t>
                </a:r>
                <a:r>
                  <a:rPr lang="en-US" b="1" dirty="0" err="1"/>
                  <a:t>Hoeffding</a:t>
                </a:r>
                <a:r>
                  <a:rPr lang="en-US" b="1" dirty="0"/>
                  <a:t> Inequality</a:t>
                </a:r>
              </a:p>
              <a:p>
                <a:pPr lvl="1"/>
                <a:r>
                  <a:rPr lang="en-US" dirty="0"/>
                  <a:t>Need complete independence</a:t>
                </a:r>
                <a:endParaRPr lang="en-IL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20C2349-5A89-4943-908B-B9397EEC76F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5416" y="1267556"/>
                <a:ext cx="8591384" cy="4764183"/>
              </a:xfrm>
              <a:blipFill>
                <a:blip r:embed="rId2"/>
                <a:stretch>
                  <a:fillRect l="-1916" t="-1536" b="-8323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162718D-3C92-45F2-A001-5C0E71577469}"/>
                  </a:ext>
                </a:extLst>
              </p:cNvPr>
              <p:cNvSpPr txBox="1"/>
              <p:nvPr/>
            </p:nvSpPr>
            <p:spPr>
              <a:xfrm>
                <a:off x="6027090" y="3887241"/>
                <a:ext cx="3116910" cy="944169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𝑉𝑎𝑟</m:t>
                      </m:r>
                      <m:d>
                        <m:dPr>
                          <m:ctrlPr>
                            <a:rPr lang="en-US" sz="280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 dirty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800" i="1" dirty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i="1" dirty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2800" i="1" dirty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i="1" dirty="0">
                          <a:latin typeface="Cambria Math" panose="02040503050406030204" pitchFamily="18" charset="0"/>
                        </a:rPr>
                        <m:t>𝐸</m:t>
                      </m:r>
                      <m:sSup>
                        <m:sSupPr>
                          <m:ctrlP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IL" sz="28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162718D-3C92-45F2-A001-5C0E715774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7090" y="3887241"/>
                <a:ext cx="3116910" cy="94416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75FFA68-4C7B-42CF-8ED1-EB92D1031B85}"/>
                  </a:ext>
                </a:extLst>
              </p:cNvPr>
              <p:cNvSpPr txBox="1"/>
              <p:nvPr/>
            </p:nvSpPr>
            <p:spPr>
              <a:xfrm>
                <a:off x="5716987" y="5590444"/>
                <a:ext cx="3593989" cy="1200329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Claim: If the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dirty="0"/>
                  <a:t> are </a:t>
                </a:r>
                <a:r>
                  <a:rPr lang="en-US" sz="2400" b="1" dirty="0"/>
                  <a:t>pairwise independent: </a:t>
                </a:r>
                <a:r>
                  <a:rPr lang="en-US" sz="2400" dirty="0"/>
                  <a:t>then same variance  </a:t>
                </a:r>
                <a:endParaRPr lang="en-IL" sz="2400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75FFA68-4C7B-42CF-8ED1-EB92D1031B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6987" y="5590444"/>
                <a:ext cx="3593989" cy="1200329"/>
              </a:xfrm>
              <a:prstGeom prst="rect">
                <a:avLst/>
              </a:prstGeom>
              <a:blipFill>
                <a:blip r:embed="rId4"/>
                <a:stretch>
                  <a:fillRect l="-2716" t="-4061" b="-11168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9143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47101-2139-4C6B-BA87-6D0DA1256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 Deviation Bounds</a:t>
            </a:r>
            <a:endParaRPr lang="en-IL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8A35930-D3DA-45DC-BCB8-360AB723EEB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62393" y="1600200"/>
                <a:ext cx="8754385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Several names: Chernoff, </a:t>
                </a:r>
                <a:r>
                  <a:rPr lang="en-US" dirty="0" err="1"/>
                  <a:t>Hoeffding</a:t>
                </a:r>
                <a:r>
                  <a:rPr lang="en-US" dirty="0"/>
                  <a:t>, Azuma Tail Inequality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i="1" dirty="0" err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 be </a:t>
                </a:r>
                <a:r>
                  <a:rPr lang="en-US" b="1" dirty="0"/>
                  <a:t>independent</a:t>
                </a:r>
                <a:r>
                  <a:rPr lang="en-US" dirty="0"/>
                  <a:t> random variables </a:t>
                </a:r>
                <a:r>
                  <a:rPr lang="en-US" dirty="0" err="1"/>
                  <a:t>s.t.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 err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 err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i="1" dirty="0" err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≤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and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i="1" dirty="0" err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] =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. </a:t>
                </a:r>
              </a:p>
              <a:p>
                <a:r>
                  <a:rPr lang="en-US" dirty="0"/>
                  <a:t>Then for S=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∑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bSup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indent="0" algn="ctr">
                  <a:buNone/>
                </a:pPr>
                <a:r>
                  <a:rPr lang="en-US" dirty="0"/>
                  <a:t>Pr [S &gt; a] &lt;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How to use: 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= “is correct”- ½ -1/p</a:t>
                </a:r>
              </a:p>
              <a:p>
                <a:pPr marL="0" indent="0">
                  <a:buNone/>
                </a:pPr>
                <a:r>
                  <a:rPr lang="en-US" dirty="0"/>
                  <a:t>need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and we have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/p</a:t>
                </a:r>
              </a:p>
              <a:p>
                <a:pPr marL="0" indent="0">
                  <a:buNone/>
                </a:pPr>
                <a:r>
                  <a:rPr lang="en-US" dirty="0"/>
                  <a:t>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𝑞</m:t>
                    </m:r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IL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8A35930-D3DA-45DC-BCB8-360AB723EEB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62393" y="1600200"/>
                <a:ext cx="8754385" cy="4525963"/>
              </a:xfrm>
              <a:blipFill>
                <a:blip r:embed="rId2"/>
                <a:stretch>
                  <a:fillRect l="-1811" t="-1752" r="-487" b="-18868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3780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8F3CB-1DA6-4326-B957-54AB3D314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Watch and Learn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7643D-163B-4742-903F-7737B95009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Chernoff, </a:t>
            </a:r>
            <a:r>
              <a:rPr lang="en-US" b="1" dirty="0" err="1"/>
              <a:t>Hoeffding</a:t>
            </a:r>
            <a:r>
              <a:rPr lang="en-US" b="1" dirty="0"/>
              <a:t>, etc. bounds || @ CMU || Lecture 5a,b,c of CS Theory Toolkit</a:t>
            </a:r>
          </a:p>
          <a:p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9197009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999E0-0B18-44FD-ACB8-023F554C1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BPP is in Non-Uniform P</a:t>
            </a:r>
            <a:endParaRPr lang="en-IL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B4032F2-7B09-4D66-8EDF-BFBDCC9587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P\Poly: the class of languages with polynomial time Turing Machines that </a:t>
                </a:r>
                <a:r>
                  <a:rPr lang="en-US" b="1" dirty="0"/>
                  <a:t>takes advise</a:t>
                </a:r>
                <a:r>
                  <a:rPr lang="en-US" dirty="0"/>
                  <a:t> depending on the size of the input only. </a:t>
                </a:r>
              </a:p>
              <a:p>
                <a:r>
                  <a:rPr lang="en-US" dirty="0"/>
                  <a:t>Equivalent: has polynomial sized circuits. </a:t>
                </a:r>
              </a:p>
              <a:p>
                <a:pPr marL="0" indent="0">
                  <a:buNone/>
                </a:pPr>
                <a:endParaRPr lang="en-US" b="1" dirty="0"/>
              </a:p>
              <a:p>
                <a:pPr marL="0" indent="0">
                  <a:buNone/>
                </a:pPr>
                <a:r>
                  <a:rPr lang="en-US" b="1" dirty="0"/>
                  <a:t>Claim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𝐵𝑃𝑃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⊂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\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Poly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b="1" dirty="0"/>
                  <a:t>Idea</a:t>
                </a:r>
                <a:r>
                  <a:rPr lang="en-US" dirty="0"/>
                  <a:t>: union bound</a:t>
                </a:r>
                <a:endParaRPr lang="en-IL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B4032F2-7B09-4D66-8EDF-BFBDCC9587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926" t="-2156" r="-444" b="-1213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54699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8F63521-C612-468F-9DC0-2942816BDAD0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b="1" dirty="0"/>
                  <a:t>Claim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𝐵𝑃𝑃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⊂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\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Poly</m:t>
                    </m:r>
                  </m:oMath>
                </a14:m>
                <a:endParaRPr lang="en-IL" dirty="0"/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8F63521-C612-468F-9DC0-2942816BDAD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b="-3191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917D67A-1A57-48C0-837C-932664BB347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>
                    <a:effectLst/>
                    <a:latin typeface="Arial" panose="020B0604020202020204" pitchFamily="34" charset="0"/>
                  </a:rPr>
                  <a:t>Let L∈BPP. Pick q(n) = 2n. </a:t>
                </a:r>
              </a:p>
              <a:p>
                <a:pPr lvl="1"/>
                <a:r>
                  <a:rPr lang="en-US" dirty="0">
                    <a:effectLst/>
                    <a:latin typeface="Arial" panose="020B0604020202020204" pitchFamily="34" charset="0"/>
                  </a:rPr>
                  <a:t> M accepts L with error probability </a:t>
                </a:r>
                <a14:m>
                  <m:oMath xmlns:m="http://schemas.openxmlformats.org/officeDocument/2006/math">
                    <m:r>
                      <a:rPr lang="en-US" i="1" dirty="0" smtClean="0">
                        <a:effectLst/>
                        <a:latin typeface="Cambria Math" panose="02040503050406030204" pitchFamily="18" charset="0"/>
                      </a:rPr>
                      <m:t>≤ </m:t>
                    </m:r>
                    <m:r>
                      <a:rPr lang="en-US" b="0" i="1" dirty="0" smtClean="0">
                        <a:effectLst/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i="1" dirty="0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effectLst/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effectLst/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dirty="0" smtClean="0">
                            <a:effectLst/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dirty="0" smtClean="0">
                            <a:effectLst/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i="1" dirty="0" smtClean="0">
                        <a:effectLst/>
                        <a:latin typeface="Cambria Math" panose="02040503050406030204" pitchFamily="18" charset="0"/>
                      </a:rPr>
                      <m:t>. </m:t>
                    </m:r>
                  </m:oMath>
                </a14:m>
                <a:endParaRPr lang="en-US" dirty="0">
                  <a:effectLst/>
                  <a:latin typeface="Arial" panose="020B0604020202020204" pitchFamily="34" charset="0"/>
                </a:endParaRPr>
              </a:p>
              <a:p>
                <a:pPr lvl="1"/>
                <a:r>
                  <a:rPr lang="en-US" dirty="0">
                    <a:effectLst/>
                    <a:latin typeface="Arial" panose="020B0604020202020204" pitchFamily="34" charset="0"/>
                  </a:rPr>
                  <a:t>Let M(</a:t>
                </a:r>
                <a:r>
                  <a:rPr lang="en-US" dirty="0" err="1">
                    <a:effectLst/>
                    <a:latin typeface="Arial" panose="020B0604020202020204" pitchFamily="34" charset="0"/>
                  </a:rPr>
                  <a:t>x,y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) is a machine with input </a:t>
                </a:r>
                <a:r>
                  <a:rPr lang="en-US" dirty="0" err="1">
                    <a:effectLst/>
                    <a:latin typeface="Arial" panose="020B0604020202020204" pitchFamily="34" charset="0"/>
                  </a:rPr>
                  <a:t>xand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 random  bits y. </a:t>
                </a:r>
              </a:p>
              <a:p>
                <a:pPr marL="457200" lvl="1" indent="0">
                  <a:buNone/>
                </a:pPr>
                <a:r>
                  <a:rPr lang="en-US" dirty="0">
                    <a:effectLst/>
                    <a:latin typeface="Arial" panose="020B0604020202020204" pitchFamily="34" charset="0"/>
                  </a:rPr>
                  <a:t>y is </a:t>
                </a:r>
                <a:r>
                  <a:rPr lang="en-US" dirty="0"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wrong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 advice for x if M(</a:t>
                </a:r>
                <a:r>
                  <a:rPr lang="en-US" dirty="0" err="1">
                    <a:effectLst/>
                    <a:latin typeface="Arial" panose="020B0604020202020204" pitchFamily="34" charset="0"/>
                  </a:rPr>
                  <a:t>x,y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) is wrong on membership in L for x. </a:t>
                </a:r>
              </a:p>
              <a:p>
                <a:r>
                  <a:rPr lang="en-US" dirty="0" err="1">
                    <a:effectLst/>
                    <a:latin typeface="Arial" panose="020B0604020202020204" pitchFamily="34" charset="0"/>
                  </a:rPr>
                  <a:t>Pr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[y is </a:t>
                </a:r>
                <a:r>
                  <a:rPr lang="en-US" dirty="0"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wrong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 for x]</a:t>
                </a:r>
                <a:r>
                  <a:rPr lang="en-US" dirty="0">
                    <a:effectLst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effectLst/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dirty="0">
                  <a:effectLst/>
                  <a:latin typeface="Arial" panose="020B0604020202020204" pitchFamily="34" charset="0"/>
                </a:endParaRPr>
              </a:p>
              <a:p>
                <a:r>
                  <a:rPr lang="en-US" dirty="0">
                    <a:effectLst/>
                    <a:latin typeface="Arial" panose="020B0604020202020204" pitchFamily="34" charset="0"/>
                  </a:rPr>
                  <a:t>There are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effectLst/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effectLst/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>
                    <a:effectLst/>
                    <a:latin typeface="Arial" panose="020B0604020202020204" pitchFamily="34" charset="0"/>
                  </a:rPr>
                  <a:t> values of x of length n:</a:t>
                </a:r>
              </a:p>
              <a:p>
                <a:pPr marL="0" indent="0" algn="ctr">
                  <a:buNone/>
                </a:pPr>
                <a:r>
                  <a:rPr lang="en-US" dirty="0" err="1">
                    <a:effectLst/>
                    <a:latin typeface="Arial" panose="020B0604020202020204" pitchFamily="34" charset="0"/>
                  </a:rPr>
                  <a:t>Pr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[</a:t>
                </a:r>
                <a14:m>
                  <m:oMath xmlns:m="http://schemas.openxmlformats.org/officeDocument/2006/math">
                    <m:r>
                      <a:rPr lang="en-US" i="1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∃</m:t>
                    </m:r>
                  </m:oMath>
                </a14:m>
                <a:r>
                  <a:rPr lang="en-US" dirty="0">
                    <a:effectLst/>
                    <a:latin typeface="Arial" panose="020B0604020202020204" pitchFamily="34" charset="0"/>
                  </a:rPr>
                  <a:t>x </a:t>
                </a:r>
                <a:r>
                  <a:rPr lang="en-US" dirty="0" err="1">
                    <a:effectLst/>
                    <a:latin typeface="Arial" panose="020B0604020202020204" pitchFamily="34" charset="0"/>
                  </a:rPr>
                  <a:t>s.t.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 y is </a:t>
                </a:r>
                <a:r>
                  <a:rPr lang="en-US" dirty="0"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wrong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 for x]≤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effectLst/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 dirty="0" smtClean="0">
                            <a:effectLst/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b="0" i="1" dirty="0" smtClean="0">
                        <a:effectLst/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b="0" i="1" dirty="0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effectLst/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effectLst/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dirty="0" smtClean="0">
                            <a:effectLst/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dirty="0" smtClean="0">
                            <a:effectLst/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>
                    <a:effectLst/>
                    <a:latin typeface="Arial" panose="020B0604020202020204" pitchFamily="34" charset="0"/>
                  </a:rPr>
                  <a:t>=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IL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917D67A-1A57-48C0-837C-932664BB347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704" t="-1752" b="-8491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2777D6D7-BEF1-4C52-8534-00F334F1E863}"/>
              </a:ext>
            </a:extLst>
          </p:cNvPr>
          <p:cNvSpPr/>
          <p:nvPr/>
        </p:nvSpPr>
        <p:spPr bwMode="auto">
          <a:xfrm>
            <a:off x="6154309" y="4365266"/>
            <a:ext cx="2886324" cy="707666"/>
          </a:xfrm>
          <a:prstGeom prst="wedgeRoundRectCallout">
            <a:avLst>
              <a:gd name="adj1" fmla="val -25516"/>
              <a:gd name="adj2" fmla="val 97331"/>
              <a:gd name="adj3" fmla="val 16667"/>
            </a:avLst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effectLst/>
                <a:latin typeface="Arial" panose="020B0604020202020204" pitchFamily="34" charset="0"/>
              </a:rPr>
              <a:t>By the Union Bound</a:t>
            </a:r>
            <a:endParaRPr kumimoji="0" lang="en-I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5BEDE607-432C-45BE-B246-74A5CAB7E05F}"/>
              </a:ext>
            </a:extLst>
          </p:cNvPr>
          <p:cNvSpPr/>
          <p:nvPr/>
        </p:nvSpPr>
        <p:spPr bwMode="auto">
          <a:xfrm>
            <a:off x="6306709" y="1138362"/>
            <a:ext cx="2886324" cy="707666"/>
          </a:xfrm>
          <a:prstGeom prst="wedgeRoundRectCallout">
            <a:avLst>
              <a:gd name="adj1" fmla="val -70420"/>
              <a:gd name="adj2" fmla="val 59129"/>
              <a:gd name="adj3" fmla="val 16667"/>
            </a:avLst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effectLst/>
                <a:latin typeface="Arial" panose="020B0604020202020204" pitchFamily="34" charset="0"/>
              </a:rPr>
              <a:t>From Strong BPP</a:t>
            </a:r>
            <a:endParaRPr kumimoji="0" lang="en-I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2116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25BD8-4378-47F7-9558-2BEEE2610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/>
              <a:t>Checking Matrix multiplication</a:t>
            </a:r>
            <a:endParaRPr lang="en-IL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5D27A0-B895-4F79-9C60-5FD7BE866FE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599" cy="4525963"/>
              </a:xfrm>
            </p:spPr>
            <p:txBody>
              <a:bodyPr/>
              <a:lstStyle/>
              <a:p>
                <a:pPr marL="0" indent="0" algn="l">
                  <a:buNone/>
                </a:pPr>
                <a:r>
                  <a:rPr lang="en-US" sz="2800" dirty="0">
                    <a:latin typeface="Arial" panose="020B0604020202020204" pitchFamily="34" charset="0"/>
                  </a:rPr>
                  <a:t>Given three n x n matrices A, B and C how do you check that A</a:t>
                </a:r>
                <a:r>
                  <a:rPr lang="en-US" sz="2800" dirty="0">
                    <a:effectLst/>
                    <a:latin typeface="Arial" panose="020B0604020202020204" pitchFamily="34" charset="0"/>
                  </a:rPr>
                  <a:t>·</a:t>
                </a:r>
                <a:r>
                  <a:rPr lang="en-US" sz="2800" dirty="0">
                    <a:latin typeface="Arial" panose="020B0604020202020204" pitchFamily="34" charset="0"/>
                  </a:rPr>
                  <a:t>B = C, </a:t>
                </a:r>
              </a:p>
              <a:p>
                <a:pPr marL="400050" lvl="1" indent="0">
                  <a:buNone/>
                </a:pPr>
                <a:r>
                  <a:rPr lang="en-US" dirty="0">
                    <a:latin typeface="Arial" panose="020B0604020202020204" pitchFamily="34" charset="0"/>
                    <a:ea typeface="+mn-ea"/>
                  </a:rPr>
                  <a:t>say over the </a:t>
                </a:r>
                <a:r>
                  <a:rPr lang="en-US" b="1" dirty="0">
                    <a:latin typeface="Arial" panose="020B0604020202020204" pitchFamily="34" charset="0"/>
                    <a:ea typeface="+mn-ea"/>
                  </a:rPr>
                  <a:t>finite field GF[2]? </a:t>
                </a:r>
              </a:p>
              <a:p>
                <a:pPr marL="0" indent="0">
                  <a:buNone/>
                </a:pPr>
                <a:r>
                  <a:rPr lang="en-US" sz="2800" dirty="0">
                    <a:latin typeface="Arial" panose="020B0604020202020204" pitchFamily="34" charset="0"/>
                  </a:rPr>
                  <a:t>Recomputing the product A</a:t>
                </a:r>
                <a:r>
                  <a:rPr lang="en-US" sz="2800" dirty="0">
                    <a:effectLst/>
                    <a:latin typeface="Arial" panose="020B0604020202020204" pitchFamily="34" charset="0"/>
                  </a:rPr>
                  <a:t>·</a:t>
                </a:r>
                <a:r>
                  <a:rPr lang="en-US" sz="2800" dirty="0">
                    <a:latin typeface="Arial" panose="020B0604020202020204" pitchFamily="34" charset="0"/>
                  </a:rPr>
                  <a:t>B is expensive: </a:t>
                </a:r>
              </a:p>
              <a:p>
                <a:pPr marL="400050" lvl="1" indent="0">
                  <a:buNone/>
                </a:pPr>
                <a:r>
                  <a:rPr lang="en-US" dirty="0">
                    <a:latin typeface="Arial" panose="020B0604020202020204" pitchFamily="34" charset="0"/>
                    <a:ea typeface="+mn-ea"/>
                  </a:rPr>
                  <a:t>Asymptotic time denoted by </a:t>
                </a:r>
                <a14:m>
                  <m:oMath xmlns:m="http://schemas.openxmlformats.org/officeDocument/2006/math">
                    <m:r>
                      <a:rPr lang="en-US" dirty="0">
                        <a:ea typeface="+mn-ea"/>
                      </a:rPr>
                      <m:t>𝑂</m:t>
                    </m:r>
                    <m:r>
                      <a:rPr lang="en-US" dirty="0">
                        <a:ea typeface="+mn-ea"/>
                      </a:rPr>
                      <m:t>(</m:t>
                    </m:r>
                    <m:sSup>
                      <m:sSupPr>
                        <m:ctrlPr>
                          <a:rPr lang="en-US" dirty="0">
                            <a:ea typeface="+mn-ea"/>
                          </a:rPr>
                        </m:ctrlPr>
                      </m:sSupPr>
                      <m:e>
                        <m:r>
                          <a:rPr lang="en-US" dirty="0">
                            <a:ea typeface="+mn-ea"/>
                          </a:rPr>
                          <m:t>𝑛</m:t>
                        </m:r>
                      </m:e>
                      <m:sup>
                        <m:r>
                          <a:rPr lang="en-US" dirty="0">
                            <a:ea typeface="+mn-ea"/>
                          </a:rPr>
                          <m:t>𝜔</m:t>
                        </m:r>
                      </m:sup>
                    </m:sSup>
                    <m:r>
                      <a:rPr lang="en-US" dirty="0">
                        <a:ea typeface="+mn-ea"/>
                      </a:rPr>
                      <m:t>)  </m:t>
                    </m:r>
                  </m:oMath>
                </a14:m>
                <a:endParaRPr lang="en-US" dirty="0">
                  <a:latin typeface="Arial" panose="020B0604020202020204" pitchFamily="34" charset="0"/>
                  <a:ea typeface="+mn-ea"/>
                </a:endParaRPr>
              </a:p>
              <a:p>
                <a:pPr marL="800100" lvl="2" indent="0">
                  <a:buNone/>
                </a:pPr>
                <a:r>
                  <a:rPr lang="en-US" sz="2800" dirty="0">
                    <a:latin typeface="Arial" panose="020B0604020202020204" pitchFamily="34" charset="0"/>
                    <a:ea typeface="+mn-ea"/>
                  </a:rPr>
                  <a:t>best known value for </a:t>
                </a:r>
                <a14:m>
                  <m:oMath xmlns:m="http://schemas.openxmlformats.org/officeDocument/2006/math">
                    <m:r>
                      <a:rPr lang="en-US" sz="2800" dirty="0">
                        <a:ea typeface="+mn-ea"/>
                      </a:rPr>
                      <m:t>𝜔</m:t>
                    </m:r>
                    <m:r>
                      <a:rPr lang="en-US" sz="2800" dirty="0">
                        <a:ea typeface="+mn-ea"/>
                      </a:rPr>
                      <m:t> 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ea typeface="+mn-ea"/>
                  </a:rPr>
                  <a:t>is  2.3728639. </a:t>
                </a:r>
              </a:p>
              <a:p>
                <a:pPr marL="0" indent="0">
                  <a:buNone/>
                </a:pPr>
                <a:r>
                  <a:rPr lang="en-US" sz="2800" dirty="0" err="1">
                    <a:latin typeface="Arial" panose="020B0604020202020204" pitchFamily="34" charset="0"/>
                  </a:rPr>
                  <a:t>Freivalds</a:t>
                </a:r>
                <a:r>
                  <a:rPr lang="en-US" sz="2800" dirty="0">
                    <a:latin typeface="Arial" panose="020B0604020202020204" pitchFamily="34" charset="0"/>
                  </a:rPr>
                  <a:t>: an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8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8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</a:rPr>
                  <a:t> algorithm for verification: </a:t>
                </a:r>
              </a:p>
              <a:p>
                <a:r>
                  <a:rPr lang="en-US" sz="2800" dirty="0">
                    <a:latin typeface="Arial" panose="020B0604020202020204" pitchFamily="34" charset="0"/>
                  </a:rPr>
                  <a:t>Pick at random a vector r</a:t>
                </a:r>
                <a14:m>
                  <m:oMath xmlns:m="http://schemas.openxmlformats.org/officeDocument/2006/math">
                    <m:r>
                      <a:rPr lang="en-US" sz="2800" b="0" i="0" dirty="0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2800" dirty="0"/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2800" dirty="0">
                            <a:latin typeface="Arial" panose="020B0604020202020204" pitchFamily="34" charset="0"/>
                          </a:rPr>
                          <m:t>∈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en-US" sz="2800" dirty="0"/>
                            </m:ctrlPr>
                          </m:dPr>
                          <m:e>
                            <m:r>
                              <a:rPr lang="en-US" sz="2800" dirty="0"/>
                              <m:t>0</m:t>
                            </m:r>
                            <m:r>
                              <a:rPr lang="en-US" sz="2800" dirty="0"/>
                              <m:t>,</m:t>
                            </m:r>
                            <m:r>
                              <a:rPr lang="en-US" sz="2800" dirty="0"/>
                              <m:t>1</m:t>
                            </m:r>
                          </m:e>
                        </m:d>
                      </m:e>
                      <m:sup>
                        <m:r>
                          <a:rPr lang="en-US" sz="2800" dirty="0"/>
                          <m:t>𝑛</m:t>
                        </m:r>
                      </m:sup>
                    </m:sSup>
                    <m:r>
                      <a:rPr lang="en-US" sz="2800" dirty="0"/>
                      <m:t> 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</a:rPr>
                  <a:t>and compute A(Br)) and Cr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5D27A0-B895-4F79-9C60-5FD7BE866FE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599" cy="4525963"/>
              </a:xfrm>
              <a:blipFill>
                <a:blip r:embed="rId2"/>
                <a:stretch>
                  <a:fillRect l="-1481" t="-1482" r="-815" b="-1887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49757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D7D53-6BF7-4910-A4E4-B4C10DA8B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Matrix multiplication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3560C-0866-426B-9CD5-E449BD523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sz="3200" dirty="0">
                <a:latin typeface="Arial" panose="020B0604020202020204" pitchFamily="34" charset="0"/>
              </a:rPr>
              <a:t>Compare the two resulting vectors. </a:t>
            </a:r>
          </a:p>
          <a:p>
            <a:pPr algn="l"/>
            <a:r>
              <a:rPr lang="en-US" sz="3200" dirty="0">
                <a:latin typeface="Arial" panose="020B0604020202020204" pitchFamily="34" charset="0"/>
              </a:rPr>
              <a:t>If AB = C then the algorithms always says 'yes' and if</a:t>
            </a:r>
          </a:p>
          <a:p>
            <a:pPr algn="l"/>
            <a:r>
              <a:rPr lang="en-US" sz="3200" dirty="0">
                <a:latin typeface="Arial" panose="020B0604020202020204" pitchFamily="34" charset="0"/>
              </a:rPr>
              <a:t>Prove: If A B ≠ C then the algorithm says `no' with probability at least 1/2. How does this vary according to the field size?</a:t>
            </a:r>
            <a:endParaRPr lang="en-IL" sz="3200" dirty="0">
              <a:latin typeface="Arial" panose="020B0604020202020204" pitchFamily="34" charset="0"/>
            </a:endParaRPr>
          </a:p>
          <a:p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4223129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859" y="282876"/>
            <a:ext cx="8530281" cy="1143000"/>
          </a:xfrm>
        </p:spPr>
        <p:txBody>
          <a:bodyPr/>
          <a:lstStyle/>
          <a:p>
            <a:pPr rtl="0"/>
            <a:r>
              <a:rPr lang="en-US" dirty="0"/>
              <a:t>Pseudo-Deterministic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algorithm that “with high probability” returns the same answer on all runs</a:t>
            </a:r>
          </a:p>
          <a:p>
            <a:r>
              <a:rPr lang="en-US" dirty="0"/>
              <a:t>For decision problems: amplify</a:t>
            </a:r>
          </a:p>
          <a:p>
            <a:pPr lvl="1"/>
            <a:r>
              <a:rPr lang="en-US" b="1" dirty="0"/>
              <a:t>Interesting for search or coordination problems</a:t>
            </a:r>
          </a:p>
          <a:p>
            <a:r>
              <a:rPr lang="en-US" dirty="0"/>
              <a:t>Example: find a prime between N and 2N</a:t>
            </a:r>
          </a:p>
          <a:p>
            <a:pPr marL="0" indent="0">
              <a:buNone/>
            </a:pPr>
            <a:r>
              <a:rPr lang="en-US" sz="2800" b="1" dirty="0"/>
              <a:t>Question</a:t>
            </a:r>
            <a:r>
              <a:rPr lang="en-US" sz="2800" dirty="0"/>
              <a:t>: turn the Contraction Algorithm into a pseudo-deterministic algorithm</a:t>
            </a:r>
          </a:p>
          <a:p>
            <a:pPr marL="0" indent="0">
              <a:buNone/>
            </a:pPr>
            <a:r>
              <a:rPr lang="en-US" sz="2800" b="1" dirty="0"/>
              <a:t>Open question </a:t>
            </a:r>
            <a:r>
              <a:rPr lang="en-US" sz="2800" dirty="0"/>
              <a:t>(?) is it possible to turn the more advanced algorithms into pseudo-deterministic one</a:t>
            </a:r>
          </a:p>
        </p:txBody>
      </p:sp>
    </p:spTree>
    <p:extLst>
      <p:ext uri="{BB962C8B-B14F-4D97-AF65-F5344CB8AC3E}">
        <p14:creationId xmlns:p14="http://schemas.microsoft.com/office/powerpoint/2010/main" val="2859955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33C9C-87C7-4DCC-B0B2-2B5069954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8FAFF-ECA8-410F-99EA-22A1E14F5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075" y="1417638"/>
            <a:ext cx="8841850" cy="4525963"/>
          </a:xfrm>
        </p:spPr>
        <p:txBody>
          <a:bodyPr/>
          <a:lstStyle/>
          <a:p>
            <a:r>
              <a:rPr lang="en-US" dirty="0"/>
              <a:t>Meetings: </a:t>
            </a:r>
            <a:r>
              <a:rPr lang="en-US" b="1" dirty="0"/>
              <a:t>Mondays 14:15-17:00</a:t>
            </a:r>
          </a:p>
          <a:p>
            <a:r>
              <a:rPr lang="en-US" dirty="0"/>
              <a:t>It is expected that all students attend all lectures and </a:t>
            </a:r>
            <a:r>
              <a:rPr lang="en-US" b="1" dirty="0"/>
              <a:t>actively participate in classes</a:t>
            </a:r>
          </a:p>
          <a:p>
            <a:pPr lvl="1"/>
            <a:r>
              <a:rPr lang="en-US" sz="3200" b="1" dirty="0"/>
              <a:t>Read material before class</a:t>
            </a:r>
          </a:p>
          <a:p>
            <a:pPr lvl="1"/>
            <a:r>
              <a:rPr lang="en-US" sz="3200" b="1" dirty="0"/>
              <a:t>Present in class – </a:t>
            </a:r>
            <a:r>
              <a:rPr lang="en-US" sz="3200" b="1" dirty="0" err="1"/>
              <a:t>hw</a:t>
            </a:r>
            <a:r>
              <a:rPr lang="en-US" sz="3200" b="1" dirty="0"/>
              <a:t> solutions etc.</a:t>
            </a:r>
          </a:p>
          <a:p>
            <a:pPr lvl="1"/>
            <a:r>
              <a:rPr lang="en-US" sz="3200" b="1" dirty="0"/>
              <a:t>Interact during lectures</a:t>
            </a:r>
          </a:p>
          <a:p>
            <a:pPr lvl="1"/>
            <a:r>
              <a:rPr lang="en-US" sz="3200" b="1" dirty="0"/>
              <a:t>Test</a:t>
            </a:r>
          </a:p>
          <a:p>
            <a:pPr lvl="1"/>
            <a:endParaRPr lang="en-US" sz="3200" b="1" dirty="0"/>
          </a:p>
          <a:p>
            <a:pPr marL="457200" lvl="1" indent="0">
              <a:buNone/>
            </a:pPr>
            <a:r>
              <a:rPr lang="en-US" b="1" dirty="0">
                <a:solidFill>
                  <a:srgbClr val="C00000"/>
                </a:solidFill>
              </a:rPr>
              <a:t>Lectures are recorded (please remind the speaker to start)</a:t>
            </a:r>
            <a:endParaRPr lang="en-IL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8870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encoding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800" dirty="0"/>
                  <a:t>A method to prove success of an algorithm by showing that </a:t>
                </a:r>
                <a:r>
                  <a:rPr lang="en-US" sz="2800" b="1" dirty="0"/>
                  <a:t>failure allows us to compress the random bits used</a:t>
                </a:r>
              </a:p>
              <a:p>
                <a:pPr marL="0" indent="0">
                  <a:buNone/>
                </a:pPr>
                <a:r>
                  <a:rPr lang="en-US" sz="2800" dirty="0"/>
                  <a:t>Example: the birthday “paradox”</a:t>
                </a:r>
              </a:p>
              <a:p>
                <a:r>
                  <a:rPr lang="en-US" sz="2800" dirty="0"/>
                  <a:t>Suppose that you can expect a collision in less than k random elements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8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 …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 dirty="0" err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 err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 dirty="0" err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from a domain of size n</a:t>
                </a:r>
              </a:p>
              <a:p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800" b="0" i="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then can encode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2800" dirty="0"/>
                  <a:t> using </a:t>
                </a:r>
                <a:r>
                  <a:rPr lang="en-US" sz="2800" dirty="0" err="1"/>
                  <a:t>i</a:t>
                </a:r>
                <a:r>
                  <a:rPr lang="en-US" sz="2800" dirty="0"/>
                  <a:t>. </a:t>
                </a:r>
              </a:p>
              <a:p>
                <a:pPr lvl="1"/>
                <a:r>
                  <a:rPr lang="en-US" dirty="0"/>
                  <a:t>Instead of log n bits need log k + log k bits. </a:t>
                </a:r>
              </a:p>
              <a:p>
                <a:pPr lvl="1"/>
                <a:r>
                  <a:rPr lang="en-US" dirty="0"/>
                  <a:t>Not likely to happen before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≥√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56" t="-1482" r="-1556" b="-114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7587049" y="4777945"/>
            <a:ext cx="1556951" cy="46166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LZ style</a:t>
            </a:r>
          </a:p>
        </p:txBody>
      </p:sp>
      <p:sp>
        <p:nvSpPr>
          <p:cNvPr id="5" name="Rounded Rectangular Callout 4"/>
          <p:cNvSpPr/>
          <p:nvPr/>
        </p:nvSpPr>
        <p:spPr bwMode="auto">
          <a:xfrm>
            <a:off x="6689124" y="4465079"/>
            <a:ext cx="741405" cy="543698"/>
          </a:xfrm>
          <a:prstGeom prst="wedgeRoundRectCallout">
            <a:avLst>
              <a:gd name="adj1" fmla="val -166696"/>
              <a:gd name="adj2" fmla="val 156440"/>
              <a:gd name="adj3" fmla="val 16667"/>
            </a:avLst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For </a:t>
            </a: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i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8173995" y="5854314"/>
            <a:ext cx="741405" cy="543698"/>
          </a:xfrm>
          <a:prstGeom prst="wedgeRoundRectCallout">
            <a:avLst>
              <a:gd name="adj1" fmla="val -251140"/>
              <a:gd name="adj2" fmla="val -46590"/>
              <a:gd name="adj3" fmla="val 16667"/>
            </a:avLst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For j</a:t>
            </a:r>
          </a:p>
        </p:txBody>
      </p:sp>
    </p:spTree>
    <p:extLst>
      <p:ext uri="{BB962C8B-B14F-4D97-AF65-F5344CB8AC3E}">
        <p14:creationId xmlns:p14="http://schemas.microsoft.com/office/powerpoint/2010/main" val="2681665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Monte Carlo vs. Las Vegas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Monte Carlo algorithm: Guaranteed to run in poly-time, </a:t>
            </a:r>
            <a:r>
              <a:rPr lang="en-US" b="1" dirty="0"/>
              <a:t>likely to find </a:t>
            </a:r>
            <a:r>
              <a:rPr lang="en-US" dirty="0"/>
              <a:t>correct answer.</a:t>
            </a:r>
          </a:p>
          <a:p>
            <a:pPr lvl="1">
              <a:defRPr/>
            </a:pPr>
            <a:r>
              <a:rPr lang="en-US" dirty="0"/>
              <a:t>Ex: Contraction algorithm for global min cut.</a:t>
            </a:r>
          </a:p>
          <a:p>
            <a:pPr>
              <a:defRPr/>
            </a:pPr>
            <a:r>
              <a:rPr lang="en-US" dirty="0"/>
              <a:t>Las Vegas algorithm: Guaranteed to find correct answer, </a:t>
            </a:r>
            <a:r>
              <a:rPr lang="en-US" b="1" dirty="0"/>
              <a:t>likely to run in </a:t>
            </a:r>
            <a:r>
              <a:rPr lang="en-US" dirty="0"/>
              <a:t>poly-time.</a:t>
            </a:r>
          </a:p>
          <a:p>
            <a:pPr lvl="1">
              <a:defRPr/>
            </a:pPr>
            <a:r>
              <a:rPr lang="en-US" dirty="0"/>
              <a:t>Ex: Randomized quicksort</a:t>
            </a:r>
          </a:p>
          <a:p>
            <a:pPr marL="457200" lvl="1" indent="0">
              <a:buFontTx/>
              <a:buNone/>
              <a:defRPr/>
            </a:pPr>
            <a:r>
              <a:rPr lang="en-US" dirty="0"/>
              <a:t>Can always convert a Las Vegas algorithm into Monte Carlo, but no known method to convert the other way</a:t>
            </a:r>
          </a:p>
        </p:txBody>
      </p:sp>
    </p:spTree>
    <p:extLst>
      <p:ext uri="{BB962C8B-B14F-4D97-AF65-F5344CB8AC3E}">
        <p14:creationId xmlns:p14="http://schemas.microsoft.com/office/powerpoint/2010/main" val="22119765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FDFE7-6B16-4D95-AEC0-258BDEE10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Watch Lecture on Entropy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8A32E-DC66-48B1-91BF-D06D400299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Entropy || @ CMU || Lecture 24a and 24b of CS Theory Toolkit</a:t>
            </a:r>
          </a:p>
          <a:p>
            <a:r>
              <a:rPr lang="en-US" b="1" dirty="0">
                <a:hlinkClick r:id="rId2"/>
              </a:rPr>
              <a:t>https://www.youtube.com/watch?v=b6x4AmjdvvY</a:t>
            </a:r>
            <a:endParaRPr lang="en-US" b="1" dirty="0"/>
          </a:p>
          <a:p>
            <a:endParaRPr lang="en-US" b="1" dirty="0"/>
          </a:p>
          <a:p>
            <a:pPr marL="0" indent="0">
              <a:buNone/>
            </a:pPr>
            <a:r>
              <a:rPr lang="en-US" b="1" dirty="0"/>
              <a:t>What was the mistake?</a:t>
            </a:r>
          </a:p>
          <a:p>
            <a:pPr marL="400050" lvl="1" indent="0">
              <a:buNone/>
            </a:pPr>
            <a:r>
              <a:rPr lang="en-US" b="1" dirty="0"/>
              <a:t>Codes that are uniquely decodable are not necessarily prefix free!</a:t>
            </a:r>
          </a:p>
          <a:p>
            <a:pPr marL="400050" lvl="1" indent="0">
              <a:buNone/>
            </a:pPr>
            <a:r>
              <a:rPr lang="en-US" b="1" dirty="0" err="1"/>
              <a:t>Sardinas</a:t>
            </a:r>
            <a:r>
              <a:rPr lang="en-US" b="1" dirty="0"/>
              <a:t>-Patterson algorithm</a:t>
            </a:r>
          </a:p>
          <a:p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060080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15964-185B-4D52-BD9A-CA5242AE8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Course: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F13794-6CF2-4A0C-A147-76CD180F5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806" y="1600200"/>
            <a:ext cx="8848876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Sources: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Mitzenmacher</a:t>
            </a:r>
            <a:r>
              <a:rPr lang="en-US" dirty="0"/>
              <a:t> and </a:t>
            </a:r>
            <a:r>
              <a:rPr lang="en-US" dirty="0" err="1"/>
              <a:t>Upfal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Probability and Computing</a:t>
            </a:r>
          </a:p>
          <a:p>
            <a:r>
              <a:rPr lang="en-US" dirty="0"/>
              <a:t>Motwani and Raghavan</a:t>
            </a:r>
          </a:p>
          <a:p>
            <a:pPr marL="0" indent="0">
              <a:buNone/>
            </a:pPr>
            <a:r>
              <a:rPr lang="en-US" dirty="0"/>
              <a:t>Randomized Algorithms</a:t>
            </a:r>
          </a:p>
          <a:p>
            <a:endParaRPr lang="en-US" dirty="0"/>
          </a:p>
          <a:p>
            <a:r>
              <a:rPr lang="en-US" dirty="0"/>
              <a:t>A few lectures from Ryan O'Donnell's course ``A Theorist's Toolkit" </a:t>
            </a:r>
          </a:p>
          <a:p>
            <a:r>
              <a:rPr lang="en-US" dirty="0"/>
              <a:t>Also Alon-Spencer “The Probabilistic Method”</a:t>
            </a:r>
          </a:p>
          <a:p>
            <a:endParaRPr lang="en-IL" dirty="0"/>
          </a:p>
        </p:txBody>
      </p:sp>
      <p:pic>
        <p:nvPicPr>
          <p:cNvPr id="5" name="Picture 1">
            <a:extLst>
              <a:ext uri="{FF2B5EF4-FFF2-40B4-BE49-F238E27FC236}">
                <a16:creationId xmlns:a16="http://schemas.microsoft.com/office/drawing/2014/main" id="{562ABE79-A2A5-4E9D-89EB-7572AFE665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9287" y="552774"/>
            <a:ext cx="1480907" cy="2094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A7ED5E4-E467-49A6-8EFE-D8FCA3E0C7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7611" y="2981740"/>
            <a:ext cx="1857304" cy="212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397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Last Time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2-SAT</a:t>
            </a:r>
          </a:p>
          <a:p>
            <a:r>
              <a:rPr lang="en-US" altLang="en-US" dirty="0"/>
              <a:t>3-SAT</a:t>
            </a:r>
          </a:p>
          <a:p>
            <a:r>
              <a:rPr lang="en-US" altLang="en-US" dirty="0"/>
              <a:t>Randomized Complexity Classes</a:t>
            </a:r>
          </a:p>
          <a:p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90445-D04B-40E2-99D3-C693B7EFA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Probabilistic Turing Machines</a:t>
            </a:r>
            <a:endParaRPr lang="en-I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CEC9E0B-1A9E-4DB9-B1E7-28C69CFD474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06734" y="1234440"/>
                <a:ext cx="8937266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Probabilistic Turing Machine (PTM):</a:t>
                </a:r>
              </a:p>
              <a:p>
                <a:r>
                  <a:rPr lang="en-US" b="1" dirty="0"/>
                  <a:t>Transition function</a:t>
                </a:r>
              </a:p>
              <a:p>
                <a:pPr marL="0" indent="0" algn="ctr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en-US" sz="2800" i="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×{</m:t>
                    </m:r>
                    <m:r>
                      <a:rPr lang="en-US" sz="2800" b="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}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↦</m:t>
                    </m:r>
                    <m:r>
                      <m:rPr>
                        <m:sty m:val="p"/>
                      </m:rPr>
                      <a:rPr lang="en-US" sz="2800" i="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×{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𝑙𝑒𝑓𝑡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𝑟𝑖𝑔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} </m:t>
                    </m:r>
                  </m:oMath>
                </a14:m>
                <a:endParaRPr lang="en-IL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CEC9E0B-1A9E-4DB9-B1E7-28C69CFD474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06734" y="1234440"/>
                <a:ext cx="8937266" cy="4525963"/>
              </a:xfrm>
              <a:blipFill>
                <a:blip r:embed="rId3"/>
                <a:stretch>
                  <a:fillRect l="-1842" t="-1752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CBCC6A7B-5140-4202-B95A-7D1EB579A7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839" y="4240029"/>
            <a:ext cx="3829050" cy="11906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057D38E-735F-4881-8576-4FADACC0142B}"/>
              </a:ext>
            </a:extLst>
          </p:cNvPr>
          <p:cNvSpPr txBox="1"/>
          <p:nvPr/>
        </p:nvSpPr>
        <p:spPr>
          <a:xfrm>
            <a:off x="4160273" y="4866196"/>
            <a:ext cx="134377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Random tape</a:t>
            </a:r>
            <a:endParaRPr lang="en-IL" dirty="0">
              <a:solidFill>
                <a:srgbClr val="00B05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0C3922-8455-4581-8F08-5DB15888470C}"/>
              </a:ext>
            </a:extLst>
          </p:cNvPr>
          <p:cNvSpPr txBox="1"/>
          <p:nvPr/>
        </p:nvSpPr>
        <p:spPr>
          <a:xfrm>
            <a:off x="2111941" y="4650675"/>
            <a:ext cx="38961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IL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17A5E15-82A9-4E32-B1E7-D17E4C282D29}"/>
              </a:ext>
            </a:extLst>
          </p:cNvPr>
          <p:cNvSpPr/>
          <p:nvPr/>
        </p:nvSpPr>
        <p:spPr bwMode="auto">
          <a:xfrm>
            <a:off x="1041621" y="3188475"/>
            <a:ext cx="3363402" cy="4027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sz="1800" b="1" i="0" u="none" strike="noStrike" normalizeH="0" baseline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6B7A3B0-EEF8-49C4-A4C2-8505EF0EC729}"/>
              </a:ext>
            </a:extLst>
          </p:cNvPr>
          <p:cNvCxnSpPr/>
          <p:nvPr/>
        </p:nvCxnSpPr>
        <p:spPr bwMode="auto">
          <a:xfrm>
            <a:off x="1455089" y="3172573"/>
            <a:ext cx="0" cy="38823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2E38FEA-5810-439B-B809-F779F8C40C01}"/>
              </a:ext>
            </a:extLst>
          </p:cNvPr>
          <p:cNvCxnSpPr/>
          <p:nvPr/>
        </p:nvCxnSpPr>
        <p:spPr bwMode="auto">
          <a:xfrm>
            <a:off x="1861932" y="3202968"/>
            <a:ext cx="0" cy="38823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C36C3CC-A2A5-47AD-B3B6-8993920BEA82}"/>
              </a:ext>
            </a:extLst>
          </p:cNvPr>
          <p:cNvCxnSpPr/>
          <p:nvPr/>
        </p:nvCxnSpPr>
        <p:spPr bwMode="auto">
          <a:xfrm>
            <a:off x="2260822" y="3220201"/>
            <a:ext cx="0" cy="38823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7FC3C63-4D8E-4F06-BEDB-9514112F0132}"/>
              </a:ext>
            </a:extLst>
          </p:cNvPr>
          <p:cNvCxnSpPr/>
          <p:nvPr/>
        </p:nvCxnSpPr>
        <p:spPr bwMode="auto">
          <a:xfrm>
            <a:off x="2683569" y="3213576"/>
            <a:ext cx="0" cy="38823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65E63F9-F85E-45EB-B89A-F35870A7E774}"/>
              </a:ext>
            </a:extLst>
          </p:cNvPr>
          <p:cNvCxnSpPr/>
          <p:nvPr/>
        </p:nvCxnSpPr>
        <p:spPr bwMode="auto">
          <a:xfrm>
            <a:off x="3104988" y="3213581"/>
            <a:ext cx="0" cy="38823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E88C9AC-3DCE-47C6-ADE8-E2B062C8D6B8}"/>
              </a:ext>
            </a:extLst>
          </p:cNvPr>
          <p:cNvCxnSpPr/>
          <p:nvPr/>
        </p:nvCxnSpPr>
        <p:spPr bwMode="auto">
          <a:xfrm>
            <a:off x="3518456" y="3213578"/>
            <a:ext cx="0" cy="38823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75CE4BE-10B5-44AA-AAEB-C9AB0CF2080A}"/>
              </a:ext>
            </a:extLst>
          </p:cNvPr>
          <p:cNvCxnSpPr/>
          <p:nvPr/>
        </p:nvCxnSpPr>
        <p:spPr bwMode="auto">
          <a:xfrm>
            <a:off x="3971678" y="3181770"/>
            <a:ext cx="0" cy="38823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2DCEAF87-3DA7-46FA-957A-7E09775CB02A}"/>
              </a:ext>
            </a:extLst>
          </p:cNvPr>
          <p:cNvSpPr txBox="1"/>
          <p:nvPr/>
        </p:nvSpPr>
        <p:spPr>
          <a:xfrm>
            <a:off x="2763080" y="3145052"/>
            <a:ext cx="3419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a</a:t>
            </a:r>
            <a:endParaRPr lang="en-IL" sz="2400" dirty="0">
              <a:solidFill>
                <a:srgbClr val="0000FF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46B0BD7-DC6C-4716-98BB-02D22472681F}"/>
              </a:ext>
            </a:extLst>
          </p:cNvPr>
          <p:cNvSpPr txBox="1"/>
          <p:nvPr/>
        </p:nvSpPr>
        <p:spPr>
          <a:xfrm>
            <a:off x="1056200" y="3135855"/>
            <a:ext cx="3419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a</a:t>
            </a:r>
            <a:endParaRPr lang="en-IL" sz="2400" dirty="0">
              <a:solidFill>
                <a:srgbClr val="0000FF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615DD13-29F8-4A85-8614-5079865768C8}"/>
              </a:ext>
            </a:extLst>
          </p:cNvPr>
          <p:cNvSpPr txBox="1"/>
          <p:nvPr/>
        </p:nvSpPr>
        <p:spPr>
          <a:xfrm>
            <a:off x="2336360" y="3136108"/>
            <a:ext cx="3419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a</a:t>
            </a:r>
            <a:endParaRPr lang="en-IL" sz="2400" dirty="0">
              <a:solidFill>
                <a:srgbClr val="0000FF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F74C349-B2A4-481C-B822-4090774AF3F3}"/>
              </a:ext>
            </a:extLst>
          </p:cNvPr>
          <p:cNvSpPr txBox="1"/>
          <p:nvPr/>
        </p:nvSpPr>
        <p:spPr>
          <a:xfrm>
            <a:off x="3189800" y="3159004"/>
            <a:ext cx="3419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b</a:t>
            </a:r>
            <a:endParaRPr lang="en-IL" sz="2400" dirty="0">
              <a:solidFill>
                <a:srgbClr val="0000FF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1CB51A2-3A0C-4C2C-961E-F16D2351BB22}"/>
              </a:ext>
            </a:extLst>
          </p:cNvPr>
          <p:cNvSpPr txBox="1"/>
          <p:nvPr/>
        </p:nvSpPr>
        <p:spPr>
          <a:xfrm>
            <a:off x="4043240" y="3158172"/>
            <a:ext cx="3419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a</a:t>
            </a:r>
            <a:endParaRPr lang="en-IL" sz="2400" dirty="0">
              <a:solidFill>
                <a:srgbClr val="0000FF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4373077-4B2E-4B3E-9677-234C339BF068}"/>
              </a:ext>
            </a:extLst>
          </p:cNvPr>
          <p:cNvSpPr txBox="1"/>
          <p:nvPr/>
        </p:nvSpPr>
        <p:spPr>
          <a:xfrm>
            <a:off x="1482920" y="3132694"/>
            <a:ext cx="3419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c</a:t>
            </a:r>
            <a:endParaRPr lang="en-IL" sz="2400" dirty="0">
              <a:solidFill>
                <a:srgbClr val="0000FF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98D9A02-1725-4B4C-9DA6-EA18506797F8}"/>
              </a:ext>
            </a:extLst>
          </p:cNvPr>
          <p:cNvSpPr txBox="1"/>
          <p:nvPr/>
        </p:nvSpPr>
        <p:spPr>
          <a:xfrm>
            <a:off x="3616520" y="3166250"/>
            <a:ext cx="3419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b</a:t>
            </a:r>
            <a:endParaRPr lang="en-IL" sz="2400" dirty="0">
              <a:solidFill>
                <a:srgbClr val="0000FF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B130418-52ED-4A22-B264-2AD39B7F7CDC}"/>
              </a:ext>
            </a:extLst>
          </p:cNvPr>
          <p:cNvSpPr txBox="1"/>
          <p:nvPr/>
        </p:nvSpPr>
        <p:spPr>
          <a:xfrm>
            <a:off x="1909640" y="3145051"/>
            <a:ext cx="3419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b</a:t>
            </a:r>
            <a:endParaRPr lang="en-IL" sz="2400" dirty="0">
              <a:solidFill>
                <a:srgbClr val="0000FF"/>
              </a:solidFill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D85237C5-35C8-4B44-B6B3-C39D4757ED64}"/>
              </a:ext>
            </a:extLst>
          </p:cNvPr>
          <p:cNvCxnSpPr>
            <a:cxnSpLocks/>
          </p:cNvCxnSpPr>
          <p:nvPr/>
        </p:nvCxnSpPr>
        <p:spPr bwMode="auto">
          <a:xfrm>
            <a:off x="2576226" y="3673506"/>
            <a:ext cx="0" cy="49298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BC38CFEF-F3BF-465A-B1D3-ED1F1DEB0392}"/>
              </a:ext>
            </a:extLst>
          </p:cNvPr>
          <p:cNvCxnSpPr>
            <a:cxnSpLocks/>
          </p:cNvCxnSpPr>
          <p:nvPr/>
        </p:nvCxnSpPr>
        <p:spPr bwMode="auto">
          <a:xfrm flipV="1">
            <a:off x="2366843" y="3687982"/>
            <a:ext cx="2649" cy="43599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964F4F01-4116-4468-A0D4-070CF9FF60F4}"/>
              </a:ext>
            </a:extLst>
          </p:cNvPr>
          <p:cNvSpPr txBox="1"/>
          <p:nvPr/>
        </p:nvSpPr>
        <p:spPr>
          <a:xfrm>
            <a:off x="4843676" y="3225498"/>
            <a:ext cx="13437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Input  tape</a:t>
            </a:r>
            <a:endParaRPr lang="en-IL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B7F5B28-1BF5-4945-86A3-E6A771B24675}"/>
              </a:ext>
            </a:extLst>
          </p:cNvPr>
          <p:cNvSpPr txBox="1"/>
          <p:nvPr/>
        </p:nvSpPr>
        <p:spPr>
          <a:xfrm>
            <a:off x="206734" y="5876453"/>
            <a:ext cx="8690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+mn-lt"/>
                <a:cs typeface="+mn-cs"/>
              </a:rPr>
              <a:t>Alternative view: the transition function is probabilistic </a:t>
            </a:r>
            <a:endParaRPr lang="en-IL" sz="28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2505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ular Callout 3">
            <a:extLst>
              <a:ext uri="{FF2B5EF4-FFF2-40B4-BE49-F238E27FC236}">
                <a16:creationId xmlns:a16="http://schemas.microsoft.com/office/drawing/2014/main" id="{C0555DEC-3BA6-4FEB-9805-66C5793BA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588" y="6274586"/>
            <a:ext cx="2500092" cy="560388"/>
          </a:xfrm>
          <a:prstGeom prst="wedgeRoundRectCallout">
            <a:avLst>
              <a:gd name="adj1" fmla="val 107003"/>
              <a:gd name="adj2" fmla="val -136509"/>
              <a:gd name="adj3" fmla="val 16667"/>
            </a:avLst>
          </a:prstGeom>
          <a:solidFill>
            <a:schemeClr val="accent1"/>
          </a:solidFill>
          <a:ln w="1016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dirty="0"/>
              <a:t>Might never stop!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47E623-0137-4576-B3C8-30225FC93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Language Recognition</a:t>
            </a:r>
            <a:endParaRPr lang="en-I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DF53C44-A6F8-4C71-A94E-F92D32773A8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62393" y="1417638"/>
                <a:ext cx="8651019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800" dirty="0"/>
                  <a:t>When is a PTM M considered to recognize a language </a:t>
                </a:r>
                <a:r>
                  <a:rPr lang="en-US" sz="2800" dirty="0">
                    <a:solidFill>
                      <a:srgbClr val="0000FF"/>
                    </a:solidFill>
                  </a:rPr>
                  <a:t>L</a:t>
                </a:r>
                <a:r>
                  <a:rPr lang="en-US" sz="2800" dirty="0"/>
                  <a:t>?</a:t>
                </a:r>
              </a:p>
              <a:p>
                <a:r>
                  <a:rPr lang="en-US" b="1" dirty="0"/>
                  <a:t>Two sided error</a:t>
                </a:r>
              </a:p>
              <a:p>
                <a:pPr lvl="1"/>
                <a:r>
                  <a:rPr lang="en-US" sz="2400" dirty="0"/>
                  <a:t>For all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we have Prob[M stop with ‘yes’]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en-US" sz="2400" dirty="0"/>
              </a:p>
              <a:p>
                <a:pPr lvl="1"/>
                <a:r>
                  <a:rPr lang="en-US" sz="2400" dirty="0"/>
                  <a:t>For all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</a:rPr>
                  <a:t>we have Prob[M stop with ‘no’]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en-US" dirty="0"/>
              </a:p>
              <a:p>
                <a:r>
                  <a:rPr lang="en-US" b="1" dirty="0"/>
                  <a:t>One sided error</a:t>
                </a:r>
              </a:p>
              <a:p>
                <a:pPr marL="742950" marR="0" lvl="1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Char char="–"/>
                  <a:tabLst/>
                  <a:defRPr/>
                </a:pP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ndara"/>
                    <a:cs typeface="Arial"/>
                  </a:rPr>
                  <a:t>For all 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𝑥</m:t>
                    </m:r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∈</m:t>
                    </m:r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𝐿</m:t>
                    </m:r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ndara"/>
                    <a:cs typeface="Arial"/>
                  </a:rPr>
                  <a:t>we have Prob[M stop with ‘yes’] 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≥</m:t>
                    </m:r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1</m:t>
                    </m:r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/</m:t>
                    </m:r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ndara"/>
                  <a:cs typeface="Arial"/>
                </a:endParaRPr>
              </a:p>
              <a:p>
                <a:pPr marL="742950" marR="0" lvl="1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Char char="–"/>
                  <a:tabLst/>
                  <a:defRPr/>
                </a:pP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ndara"/>
                    <a:cs typeface="Arial"/>
                  </a:rPr>
                  <a:t>For all 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𝑥</m:t>
                    </m:r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∈</m:t>
                    </m:r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𝐿</m:t>
                    </m:r>
                    <m:r>
                      <a:rPr kumimoji="0" lang="en-US" sz="24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ndara"/>
                    <a:cs typeface="Arial"/>
                  </a:rPr>
                  <a:t>we have Prob[M stop with ‘no’] 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kumimoji="0" 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ndara"/>
                  <a:cs typeface="Arial"/>
                </a:endParaRPr>
              </a:p>
              <a:p>
                <a:r>
                  <a:rPr lang="en-US" b="1" dirty="0"/>
                  <a:t>Zero sided error</a:t>
                </a:r>
              </a:p>
              <a:p>
                <a:pPr lvl="1"/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ndara"/>
                    <a:cs typeface="Arial"/>
                  </a:rPr>
                  <a:t>M </a:t>
                </a:r>
                <a:r>
                  <a:rPr kumimoji="0" lang="en-US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ndara"/>
                    <a:cs typeface="Arial"/>
                  </a:rPr>
                  <a:t>never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ndara"/>
                    <a:cs typeface="Arial"/>
                  </a:rPr>
                  <a:t> stops with wrong answer. Consider the expected time (or memory)</a:t>
                </a:r>
                <a:endParaRPr lang="en-IL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DF53C44-A6F8-4C71-A94E-F92D32773A8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62393" y="1417638"/>
                <a:ext cx="8651019" cy="4525963"/>
              </a:xfrm>
              <a:blipFill>
                <a:blip r:embed="rId2"/>
                <a:stretch>
                  <a:fillRect l="-1832" t="-1348" r="-141" b="-9973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A52C831A-172A-4566-A926-D19AA37CE0CE}"/>
              </a:ext>
            </a:extLst>
          </p:cNvPr>
          <p:cNvSpPr txBox="1"/>
          <p:nvPr/>
        </p:nvSpPr>
        <p:spPr>
          <a:xfrm>
            <a:off x="4238045" y="4898003"/>
            <a:ext cx="3840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C00000"/>
                </a:solidFill>
              </a:rPr>
              <a:t>Monte Carlo vs. Las Vegas </a:t>
            </a:r>
            <a:endParaRPr lang="en-IL" sz="2400" dirty="0">
              <a:solidFill>
                <a:srgbClr val="C0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E09CB7-31FA-42CB-899A-11ED47F77F81}"/>
              </a:ext>
            </a:extLst>
          </p:cNvPr>
          <p:cNvSpPr txBox="1"/>
          <p:nvPr/>
        </p:nvSpPr>
        <p:spPr>
          <a:xfrm>
            <a:off x="3481346" y="6274586"/>
            <a:ext cx="5432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rgbClr val="C00000"/>
                </a:solidFill>
              </a:rPr>
              <a:t>Probability is over the random tape!</a:t>
            </a:r>
            <a:endParaRPr lang="en-IL" sz="2400" b="1" dirty="0">
              <a:solidFill>
                <a:srgbClr val="C00000"/>
              </a:solidFill>
            </a:endParaRP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D9AB7E83-504E-45D0-8136-7228E67B5342}"/>
              </a:ext>
            </a:extLst>
          </p:cNvPr>
          <p:cNvSpPr/>
          <p:nvPr/>
        </p:nvSpPr>
        <p:spPr bwMode="auto">
          <a:xfrm>
            <a:off x="7060758" y="3490782"/>
            <a:ext cx="1852654" cy="461665"/>
          </a:xfrm>
          <a:prstGeom prst="wedgeRoundRectCallout">
            <a:avLst>
              <a:gd name="adj1" fmla="val 983"/>
              <a:gd name="adj2" fmla="val -155576"/>
              <a:gd name="adj3" fmla="val 16667"/>
            </a:avLst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Always stops</a:t>
            </a:r>
            <a:endParaRPr kumimoji="0" lang="en-I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5E945A5F-E2C9-4EFE-8733-C880D8DE49CB}"/>
              </a:ext>
            </a:extLst>
          </p:cNvPr>
          <p:cNvSpPr/>
          <p:nvPr/>
        </p:nvSpPr>
        <p:spPr bwMode="auto">
          <a:xfrm>
            <a:off x="7060758" y="3490782"/>
            <a:ext cx="1852654" cy="461665"/>
          </a:xfrm>
          <a:prstGeom prst="wedgeRoundRectCallout">
            <a:avLst>
              <a:gd name="adj1" fmla="val 1412"/>
              <a:gd name="adj2" fmla="val 157885"/>
              <a:gd name="adj3" fmla="val 16667"/>
            </a:avLst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Always stops</a:t>
            </a:r>
            <a:endParaRPr kumimoji="0" lang="en-I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C10594E-496A-46C9-9D6C-30073CDB83A0}"/>
              </a:ext>
            </a:extLst>
          </p:cNvPr>
          <p:cNvCxnSpPr>
            <a:cxnSpLocks/>
          </p:cNvCxnSpPr>
          <p:nvPr/>
        </p:nvCxnSpPr>
        <p:spPr bwMode="auto">
          <a:xfrm flipV="1">
            <a:off x="2186609" y="3050477"/>
            <a:ext cx="226613" cy="28907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8FC6A2A-DC77-44B6-BCEA-70E5F6AC0D74}"/>
              </a:ext>
            </a:extLst>
          </p:cNvPr>
          <p:cNvCxnSpPr>
            <a:cxnSpLocks/>
          </p:cNvCxnSpPr>
          <p:nvPr/>
        </p:nvCxnSpPr>
        <p:spPr bwMode="auto">
          <a:xfrm flipV="1">
            <a:off x="2187934" y="4498944"/>
            <a:ext cx="226613" cy="28907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786270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 bwMode="auto">
          <a:xfrm>
            <a:off x="7603524" y="5568776"/>
            <a:ext cx="502508" cy="864973"/>
          </a:xfrm>
          <a:prstGeom prst="ellipse">
            <a:avLst/>
          </a:prstGeom>
          <a:solidFill>
            <a:srgbClr val="DBB9E5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7653" name="Title 1"/>
          <p:cNvSpPr>
            <a:spLocks noGrp="1"/>
          </p:cNvSpPr>
          <p:nvPr>
            <p:ph type="title"/>
          </p:nvPr>
        </p:nvSpPr>
        <p:spPr>
          <a:xfrm>
            <a:off x="119063" y="-87313"/>
            <a:ext cx="8229600" cy="1143001"/>
          </a:xfrm>
        </p:spPr>
        <p:txBody>
          <a:bodyPr/>
          <a:lstStyle/>
          <a:p>
            <a:pPr algn="l"/>
            <a:r>
              <a:rPr lang="en-US" altLang="en-US"/>
              <a:t>Complexity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888" y="1522413"/>
            <a:ext cx="7977187" cy="4525962"/>
          </a:xfrm>
        </p:spPr>
        <p:txBody>
          <a:bodyPr/>
          <a:lstStyle/>
          <a:p>
            <a:pPr>
              <a:defRPr/>
            </a:pPr>
            <a:r>
              <a:rPr lang="en-US" sz="2800" b="1" dirty="0">
                <a:solidFill>
                  <a:srgbClr val="FF0000"/>
                </a:solidFill>
              </a:rPr>
              <a:t>RP</a:t>
            </a:r>
            <a:r>
              <a:rPr lang="en-US" sz="2800" dirty="0"/>
              <a:t>: decision problems solvable with one-sided error in poly time:</a:t>
            </a:r>
          </a:p>
          <a:p>
            <a:pPr lvl="1">
              <a:defRPr/>
            </a:pPr>
            <a:r>
              <a:rPr lang="en-US" dirty="0"/>
              <a:t>If the correct answer is `no’, always return `no’.</a:t>
            </a:r>
          </a:p>
          <a:p>
            <a:pPr lvl="1">
              <a:defRPr/>
            </a:pPr>
            <a:r>
              <a:rPr lang="en-US" dirty="0"/>
              <a:t>If the correct answer is `yes’, </a:t>
            </a:r>
            <a:r>
              <a:rPr lang="en-US" dirty="0" err="1"/>
              <a:t>return`yes</a:t>
            </a:r>
            <a:r>
              <a:rPr lang="en-US" dirty="0"/>
              <a:t>’ with probability ≥½.</a:t>
            </a:r>
          </a:p>
          <a:p>
            <a:pPr>
              <a:defRPr/>
            </a:pPr>
            <a:r>
              <a:rPr lang="en-US" sz="2800" b="1" dirty="0"/>
              <a:t>ZPP</a:t>
            </a:r>
            <a:r>
              <a:rPr lang="en-US" sz="2800" dirty="0"/>
              <a:t>: Decision problems solvable in </a:t>
            </a:r>
            <a:r>
              <a:rPr lang="en-US" sz="2800" b="1" dirty="0"/>
              <a:t>expected</a:t>
            </a:r>
            <a:r>
              <a:rPr lang="en-US" sz="2800" dirty="0"/>
              <a:t> poly-time.</a:t>
            </a:r>
          </a:p>
          <a:p>
            <a:pPr marL="0" indent="0">
              <a:buFontTx/>
              <a:buNone/>
              <a:defRPr/>
            </a:pPr>
            <a:r>
              <a:rPr lang="en-US" sz="2800" b="1" dirty="0"/>
              <a:t>Theorem</a:t>
            </a:r>
            <a:r>
              <a:rPr lang="en-US" sz="2800" dirty="0"/>
              <a:t>: P ⊆ ZPP ⊆ RP ⊆ NP.</a:t>
            </a:r>
          </a:p>
          <a:p>
            <a:pPr marL="0" indent="0">
              <a:buFontTx/>
              <a:buNone/>
              <a:defRPr/>
            </a:pPr>
            <a:r>
              <a:rPr lang="en-US" sz="2800" dirty="0"/>
              <a:t>To what extent does randomization help?</a:t>
            </a:r>
          </a:p>
          <a:p>
            <a:pPr marL="0" indent="0">
              <a:buFontTx/>
              <a:buNone/>
              <a:defRPr/>
            </a:pPr>
            <a:r>
              <a:rPr lang="en-US" sz="2800" dirty="0"/>
              <a:t>Does P = ZPP?  ZPP = RP?  RP = NP?</a:t>
            </a:r>
          </a:p>
        </p:txBody>
      </p:sp>
      <p:sp>
        <p:nvSpPr>
          <p:cNvPr id="27655" name="Rounded Rectangular Callout 3"/>
          <p:cNvSpPr>
            <a:spLocks noChangeArrowheads="1"/>
          </p:cNvSpPr>
          <p:nvPr/>
        </p:nvSpPr>
        <p:spPr bwMode="auto">
          <a:xfrm>
            <a:off x="1655763" y="1022350"/>
            <a:ext cx="1885950" cy="560388"/>
          </a:xfrm>
          <a:prstGeom prst="wedgeRoundRectCallout">
            <a:avLst>
              <a:gd name="adj1" fmla="val -91574"/>
              <a:gd name="adj2" fmla="val 52204"/>
              <a:gd name="adj3" fmla="val 16667"/>
            </a:avLst>
          </a:prstGeom>
          <a:solidFill>
            <a:schemeClr val="accent1"/>
          </a:solidFill>
          <a:ln w="1016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/>
              <a:t>Monte Carlo </a:t>
            </a:r>
          </a:p>
        </p:txBody>
      </p:sp>
      <p:sp>
        <p:nvSpPr>
          <p:cNvPr id="27656" name="Rounded Rectangular Callout 4"/>
          <p:cNvSpPr>
            <a:spLocks noChangeArrowheads="1"/>
          </p:cNvSpPr>
          <p:nvPr/>
        </p:nvSpPr>
        <p:spPr bwMode="auto">
          <a:xfrm>
            <a:off x="3925888" y="3467100"/>
            <a:ext cx="1885950" cy="560388"/>
          </a:xfrm>
          <a:prstGeom prst="wedgeRoundRectCallout">
            <a:avLst>
              <a:gd name="adj1" fmla="val -201181"/>
              <a:gd name="adj2" fmla="val 34560"/>
              <a:gd name="adj3" fmla="val 16667"/>
            </a:avLst>
          </a:prstGeom>
          <a:solidFill>
            <a:schemeClr val="accent1"/>
          </a:solidFill>
          <a:ln w="1016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/>
              <a:t>Las Vegas</a:t>
            </a:r>
          </a:p>
        </p:txBody>
      </p:sp>
      <p:sp>
        <p:nvSpPr>
          <p:cNvPr id="27657" name="Oval 5"/>
          <p:cNvSpPr>
            <a:spLocks noChangeArrowheads="1"/>
          </p:cNvSpPr>
          <p:nvPr/>
        </p:nvSpPr>
        <p:spPr bwMode="auto">
          <a:xfrm rot="-1748522">
            <a:off x="7208838" y="4975225"/>
            <a:ext cx="782637" cy="1573213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27658" name="Oval 6"/>
          <p:cNvSpPr>
            <a:spLocks noChangeArrowheads="1"/>
          </p:cNvSpPr>
          <p:nvPr/>
        </p:nvSpPr>
        <p:spPr bwMode="auto">
          <a:xfrm rot="1931880">
            <a:off x="7747000" y="4995863"/>
            <a:ext cx="782638" cy="1573212"/>
          </a:xfrm>
          <a:prstGeom prst="ellips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27659" name="TextBox 7"/>
          <p:cNvSpPr txBox="1">
            <a:spLocks noChangeArrowheads="1"/>
          </p:cNvSpPr>
          <p:nvPr/>
        </p:nvSpPr>
        <p:spPr bwMode="auto">
          <a:xfrm>
            <a:off x="6691313" y="4725988"/>
            <a:ext cx="6969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1">
                <a:solidFill>
                  <a:srgbClr val="FF0000"/>
                </a:solidFill>
              </a:rPr>
              <a:t>RP</a:t>
            </a:r>
            <a:endParaRPr lang="en-US" altLang="en-US" sz="2000" b="1"/>
          </a:p>
        </p:txBody>
      </p:sp>
      <p:sp>
        <p:nvSpPr>
          <p:cNvPr id="27660" name="TextBox 8"/>
          <p:cNvSpPr txBox="1">
            <a:spLocks noChangeArrowheads="1"/>
          </p:cNvSpPr>
          <p:nvPr/>
        </p:nvSpPr>
        <p:spPr bwMode="auto">
          <a:xfrm>
            <a:off x="8113713" y="4733925"/>
            <a:ext cx="1079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1">
                <a:solidFill>
                  <a:srgbClr val="0000FF"/>
                </a:solidFill>
              </a:rPr>
              <a:t>Co-RP</a:t>
            </a:r>
          </a:p>
        </p:txBody>
      </p:sp>
      <p:sp>
        <p:nvSpPr>
          <p:cNvPr id="27661" name="TextBox 10"/>
          <p:cNvSpPr txBox="1">
            <a:spLocks noChangeArrowheads="1"/>
          </p:cNvSpPr>
          <p:nvPr/>
        </p:nvSpPr>
        <p:spPr bwMode="auto">
          <a:xfrm>
            <a:off x="8105775" y="6294438"/>
            <a:ext cx="1079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1">
                <a:solidFill>
                  <a:srgbClr val="7030A0"/>
                </a:solidFill>
              </a:rPr>
              <a:t>ZPP</a:t>
            </a:r>
          </a:p>
        </p:txBody>
      </p:sp>
      <p:sp>
        <p:nvSpPr>
          <p:cNvPr id="27662" name="Oval 11"/>
          <p:cNvSpPr>
            <a:spLocks noChangeArrowheads="1"/>
          </p:cNvSpPr>
          <p:nvPr/>
        </p:nvSpPr>
        <p:spPr bwMode="auto">
          <a:xfrm>
            <a:off x="7091363" y="4497388"/>
            <a:ext cx="1595437" cy="2068512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7663" name="TextBox 12"/>
          <p:cNvSpPr txBox="1">
            <a:spLocks noChangeArrowheads="1"/>
          </p:cNvSpPr>
          <p:nvPr/>
        </p:nvSpPr>
        <p:spPr bwMode="auto">
          <a:xfrm>
            <a:off x="8093075" y="4264025"/>
            <a:ext cx="1079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1"/>
              <a:t>BPP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218113" y="34925"/>
            <a:ext cx="387985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/>
              <a:t>BPP</a:t>
            </a:r>
            <a:r>
              <a:rPr lang="en-US" sz="2400" dirty="0"/>
              <a:t>: decision problems with two sided errors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Correct answer returned with </a:t>
            </a:r>
            <a:r>
              <a:rPr lang="en-US" sz="2400" dirty="0" err="1"/>
              <a:t>prob</a:t>
            </a:r>
            <a:r>
              <a:rPr lang="en-US" sz="2400" dirty="0"/>
              <a:t> ≥ 2/3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82613" y="6326188"/>
            <a:ext cx="4365625" cy="40011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b="1" dirty="0"/>
              <a:t>Common belief: P=ZPP=RP=BPP</a:t>
            </a:r>
          </a:p>
        </p:txBody>
      </p:sp>
      <p:sp>
        <p:nvSpPr>
          <p:cNvPr id="2" name="Rounded Rectangular Callout 1"/>
          <p:cNvSpPr/>
          <p:nvPr/>
        </p:nvSpPr>
        <p:spPr bwMode="auto">
          <a:xfrm>
            <a:off x="5391687" y="6285898"/>
            <a:ext cx="1699675" cy="491396"/>
          </a:xfrm>
          <a:prstGeom prst="wedgeRoundRectCallout">
            <a:avLst>
              <a:gd name="adj1" fmla="val -81169"/>
              <a:gd name="adj2" fmla="val 5502"/>
              <a:gd name="adj3" fmla="val 16667"/>
            </a:avLst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Strong PRGs</a:t>
            </a:r>
          </a:p>
        </p:txBody>
      </p:sp>
      <p:sp>
        <p:nvSpPr>
          <p:cNvPr id="17" name="Rounded Rectangular Callout 16"/>
          <p:cNvSpPr/>
          <p:nvPr/>
        </p:nvSpPr>
        <p:spPr bwMode="auto">
          <a:xfrm>
            <a:off x="2792621" y="4423859"/>
            <a:ext cx="3863546" cy="372838"/>
          </a:xfrm>
          <a:prstGeom prst="wedgeRoundRectCallout">
            <a:avLst>
              <a:gd name="adj1" fmla="val -40230"/>
              <a:gd name="adj2" fmla="val 89168"/>
              <a:gd name="adj3" fmla="val 16667"/>
            </a:avLst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Run till twice expect</a:t>
            </a:r>
            <a:r>
              <a:rPr lang="en-US" dirty="0">
                <a:latin typeface="Arial" charset="0"/>
                <a:cs typeface="Arial" charset="0"/>
              </a:rPr>
              <a:t>ed stopping time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633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Homework: Hitting set for RP</a:t>
            </a: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>
            <a:blip r:embed="rId2"/>
            <a:stretch>
              <a:fillRect l="-1556" t="-1348" r="-667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98350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7F3B6-AB32-4834-B939-C4C94448E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Strong vs Weak BPP</a:t>
            </a:r>
            <a:endParaRPr lang="en-IL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DACE89E-5A74-4A85-907D-267BCE9A89C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8151"/>
                <a:ext cx="8229600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dirty="0">
                    <a:effectLst/>
                    <a:latin typeface="Arial" panose="020B0604020202020204" pitchFamily="34" charset="0"/>
                  </a:rPr>
                  <a:t>Definition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: A  language L is in </a:t>
                </a:r>
                <a:r>
                  <a:rPr lang="en-US" b="1" dirty="0">
                    <a:effectLst/>
                    <a:latin typeface="Arial" panose="020B0604020202020204" pitchFamily="34" charset="0"/>
                  </a:rPr>
                  <a:t>Strong BPP 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if for any polynomial </a:t>
                </a:r>
                <a:r>
                  <a:rPr lang="en-US" dirty="0"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q(n)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, there exists a polynomial time machine </a:t>
                </a:r>
                <a:r>
                  <a:rPr lang="en-US" dirty="0">
                    <a:solidFill>
                      <a:srgbClr val="7030A0"/>
                    </a:solidFill>
                    <a:effectLst/>
                    <a:latin typeface="Arial" panose="020B0604020202020204" pitchFamily="34" charset="0"/>
                  </a:rPr>
                  <a:t>M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(·,·) s. t. for any x∈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i="1" dirty="0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 smtClean="0">
                                <a:effectLst/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n-US" i="1" dirty="0" smtClean="0">
                                <a:effectLst/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i="1" dirty="0" smtClean="0">
                                <a:effectLst/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en-US" i="1" dirty="0" smtClean="0">
                            <a:effectLst/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>
                    <a:effectLst/>
                    <a:latin typeface="Arial" panose="020B0604020202020204" pitchFamily="34" charset="0"/>
                  </a:rPr>
                  <a:t>:  </a:t>
                </a:r>
              </a:p>
              <a:p>
                <a:pPr marL="0" indent="0">
                  <a:buNone/>
                </a:pPr>
                <a:r>
                  <a:rPr lang="en-US" dirty="0">
                    <a:effectLst/>
                    <a:latin typeface="Arial" panose="020B0604020202020204" pitchFamily="34" charset="0"/>
                  </a:rPr>
                  <a:t>if </a:t>
                </a:r>
                <a:r>
                  <a:rPr lang="en-US" dirty="0" err="1">
                    <a:effectLst/>
                    <a:latin typeface="Arial" panose="020B0604020202020204" pitchFamily="34" charset="0"/>
                  </a:rPr>
                  <a:t>x∈L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 then </a:t>
                </a:r>
              </a:p>
              <a:p>
                <a:pPr marL="0" indent="0" algn="ctr">
                  <a:buNone/>
                </a:pPr>
                <a:r>
                  <a:rPr lang="en-US" dirty="0" err="1">
                    <a:effectLst/>
                    <a:latin typeface="Arial" panose="020B0604020202020204" pitchFamily="34" charset="0"/>
                  </a:rPr>
                  <a:t>Pr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[</a:t>
                </a:r>
                <a:r>
                  <a:rPr lang="en-US" dirty="0">
                    <a:solidFill>
                      <a:srgbClr val="7030A0"/>
                    </a:solidFill>
                    <a:effectLst/>
                    <a:latin typeface="Arial" panose="020B0604020202020204" pitchFamily="34" charset="0"/>
                  </a:rPr>
                  <a:t>M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(x</a:t>
                </a:r>
                <a:r>
                  <a:rPr lang="en-US" dirty="0">
                    <a:latin typeface="Arial" panose="020B0604020202020204" pitchFamily="34" charset="0"/>
                  </a:rPr>
                  <a:t>, ·) 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accepts ] ≥ 1−</a:t>
                </a:r>
                <a:r>
                  <a:rPr lang="en-US" dirty="0">
                    <a:effectLst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effectLst/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effectLst/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dirty="0">
                    <a:effectLst/>
                    <a:latin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</a:rPr>
                  <a:t>If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en-US" dirty="0" err="1">
                    <a:effectLst/>
                    <a:latin typeface="Arial" panose="020B0604020202020204" pitchFamily="34" charset="0"/>
                  </a:rPr>
                  <a:t>x∈L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 then</a:t>
                </a:r>
                <a:r>
                  <a:rPr lang="en-US" dirty="0">
                    <a:latin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:r>
                  <a:rPr lang="en-US" dirty="0" err="1">
                    <a:effectLst/>
                    <a:latin typeface="Arial" panose="020B0604020202020204" pitchFamily="34" charset="0"/>
                  </a:rPr>
                  <a:t>Pr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[</a:t>
                </a:r>
                <a:r>
                  <a:rPr lang="en-US" dirty="0">
                    <a:solidFill>
                      <a:srgbClr val="7030A0"/>
                    </a:solidFill>
                    <a:effectLst/>
                    <a:latin typeface="Arial" panose="020B0604020202020204" pitchFamily="34" charset="0"/>
                  </a:rPr>
                  <a:t>M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(x</a:t>
                </a:r>
                <a:r>
                  <a:rPr lang="en-US" dirty="0">
                    <a:latin typeface="Arial" panose="020B0604020202020204" pitchFamily="34" charset="0"/>
                  </a:rPr>
                  <a:t>, ·) </a:t>
                </a:r>
                <a:r>
                  <a:rPr lang="en-US" dirty="0">
                    <a:effectLst/>
                    <a:latin typeface="Arial" panose="020B0604020202020204" pitchFamily="34" charset="0"/>
                  </a:rPr>
                  <a:t>accepts ] ≤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effectLst/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effectLst/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dirty="0" smtClean="0">
                            <a:effectLst/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endParaRPr lang="en-US" dirty="0">
                  <a:effectLst/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DACE89E-5A74-4A85-907D-267BCE9A89C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8151"/>
                <a:ext cx="8229600" cy="4525963"/>
              </a:xfrm>
              <a:blipFill>
                <a:blip r:embed="rId2"/>
                <a:stretch>
                  <a:fillRect l="-1852" t="-1752" r="-296" b="-2426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65D88CCF-D12B-426D-8987-916D487365AB}"/>
              </a:ext>
            </a:extLst>
          </p:cNvPr>
          <p:cNvSpPr txBox="1"/>
          <p:nvPr/>
        </p:nvSpPr>
        <p:spPr>
          <a:xfrm>
            <a:off x="1057523" y="4913907"/>
            <a:ext cx="5168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/</a:t>
            </a:r>
            <a:endParaRPr lang="en-IL" sz="2800" dirty="0"/>
          </a:p>
        </p:txBody>
      </p:sp>
    </p:spTree>
    <p:extLst>
      <p:ext uri="{BB962C8B-B14F-4D97-AF65-F5344CB8AC3E}">
        <p14:creationId xmlns:p14="http://schemas.microsoft.com/office/powerpoint/2010/main" val="40210018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48"/>
  <p:tag name="DEFAULTHEIGHT" val="200"/>
</p:tagLst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Constantia"/>
        <a:ea typeface=""/>
        <a:cs typeface="Arial"/>
      </a:majorFont>
      <a:minorFont>
        <a:latin typeface="Candar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016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016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44944</TotalTime>
  <Words>1433</Words>
  <Application>Microsoft Office PowerPoint</Application>
  <PresentationFormat>On-screen Show (4:3)</PresentationFormat>
  <Paragraphs>187</Paragraphs>
  <Slides>22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Cambria Math</vt:lpstr>
      <vt:lpstr>Candara</vt:lpstr>
      <vt:lpstr>Constantia</vt:lpstr>
      <vt:lpstr>Wingdings</vt:lpstr>
      <vt:lpstr>1_Custom Design</vt:lpstr>
      <vt:lpstr>Randomized Algorithms </vt:lpstr>
      <vt:lpstr>Administrivia</vt:lpstr>
      <vt:lpstr>Course:</vt:lpstr>
      <vt:lpstr>Last Time</vt:lpstr>
      <vt:lpstr>Probabilistic Turing Machines</vt:lpstr>
      <vt:lpstr>Language Recognition</vt:lpstr>
      <vt:lpstr>Complexity Classes</vt:lpstr>
      <vt:lpstr>Homework: Hitting set for RP</vt:lpstr>
      <vt:lpstr>Strong vs Weak BPP</vt:lpstr>
      <vt:lpstr>Strong vs Weak BPP</vt:lpstr>
      <vt:lpstr>Amplification Theorem</vt:lpstr>
      <vt:lpstr>Deviation Bounds</vt:lpstr>
      <vt:lpstr>Large Deviation Bounds</vt:lpstr>
      <vt:lpstr>Watch and Learn</vt:lpstr>
      <vt:lpstr>BPP is in Non-Uniform P</vt:lpstr>
      <vt:lpstr>Claim: BPP⊂ P\Poly</vt:lpstr>
      <vt:lpstr>Checking Matrix multiplication</vt:lpstr>
      <vt:lpstr>Checking Matrix multiplication</vt:lpstr>
      <vt:lpstr>Pseudo-Deterministic Algorithms</vt:lpstr>
      <vt:lpstr>Proof by encoding</vt:lpstr>
      <vt:lpstr>Monte Carlo vs. Las Vegas Algorithms</vt:lpstr>
      <vt:lpstr>Watch Lecture on Entropy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 Naor</dc:creator>
  <cp:lastModifiedBy>Moni Naor</cp:lastModifiedBy>
  <cp:revision>1901</cp:revision>
  <cp:lastPrinted>1601-01-01T00:00:00Z</cp:lastPrinted>
  <dcterms:created xsi:type="dcterms:W3CDTF">1601-01-01T00:00:00Z</dcterms:created>
  <dcterms:modified xsi:type="dcterms:W3CDTF">2020-11-10T12:38:00Z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