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3"/>
  </p:notesMasterIdLst>
  <p:sldIdLst>
    <p:sldId id="323" r:id="rId2"/>
    <p:sldId id="351" r:id="rId3"/>
    <p:sldId id="350" r:id="rId4"/>
    <p:sldId id="478" r:id="rId5"/>
    <p:sldId id="479" r:id="rId6"/>
    <p:sldId id="480" r:id="rId7"/>
    <p:sldId id="411" r:id="rId8"/>
    <p:sldId id="410" r:id="rId9"/>
    <p:sldId id="395" r:id="rId10"/>
    <p:sldId id="412" r:id="rId11"/>
    <p:sldId id="397" r:id="rId12"/>
    <p:sldId id="399" r:id="rId13"/>
    <p:sldId id="481" r:id="rId14"/>
    <p:sldId id="398" r:id="rId15"/>
    <p:sldId id="482" r:id="rId16"/>
    <p:sldId id="483" r:id="rId17"/>
    <p:sldId id="403" r:id="rId18"/>
    <p:sldId id="414" r:id="rId19"/>
    <p:sldId id="415" r:id="rId20"/>
    <p:sldId id="484" r:id="rId21"/>
    <p:sldId id="488" r:id="rId22"/>
    <p:sldId id="413" r:id="rId23"/>
    <p:sldId id="394" r:id="rId24"/>
    <p:sldId id="485" r:id="rId25"/>
    <p:sldId id="417" r:id="rId26"/>
    <p:sldId id="486" r:id="rId27"/>
    <p:sldId id="487" r:id="rId28"/>
    <p:sldId id="418" r:id="rId29"/>
    <p:sldId id="489" r:id="rId30"/>
    <p:sldId id="393" r:id="rId31"/>
    <p:sldId id="416" r:id="rId32"/>
  </p:sldIdLst>
  <p:sldSz cx="9144000" cy="6858000" type="screen4x3"/>
  <p:notesSz cx="6858000" cy="9144000"/>
  <p:custDataLst>
    <p:tags r:id="rId34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DBB9E5"/>
    <a:srgbClr val="FF0000"/>
    <a:srgbClr val="003366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88387" autoAdjust="0"/>
  </p:normalViewPr>
  <p:slideViewPr>
    <p:cSldViewPr snapToGrid="0">
      <p:cViewPr varScale="1">
        <p:scale>
          <a:sx n="68" d="100"/>
          <a:sy n="68" d="100"/>
        </p:scale>
        <p:origin x="309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063D3063-FA0F-4580-BAFC-E71BBBCB9E0B}" type="slidenum">
              <a:rPr lang="he-IL" altLang="en-US"/>
              <a:pPr algn="l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96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7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17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01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82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1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91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0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1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22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0.png"/><Relationship Id="rId7" Type="http://schemas.openxmlformats.org/officeDocument/2006/relationships/image" Target="../media/image6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Lecturer:</a:t>
            </a:r>
            <a:r>
              <a:rPr lang="en-US" altLang="he-IL" sz="4000" b="1">
                <a:solidFill>
                  <a:srgbClr val="D60093"/>
                </a:solidFill>
              </a:rPr>
              <a:t> </a:t>
            </a:r>
            <a:r>
              <a:rPr lang="en-US" altLang="he-IL" b="1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+mn-lt"/>
                <a:cs typeface="+mn-cs"/>
              </a:rPr>
              <a:t>Lecture </a:t>
            </a:r>
            <a:r>
              <a:rPr lang="he-IL" altLang="en-US" sz="3600" b="1" dirty="0">
                <a:solidFill>
                  <a:srgbClr val="800000"/>
                </a:solidFill>
                <a:latin typeface="+mn-lt"/>
                <a:cs typeface="+mn-cs"/>
              </a:rPr>
              <a:t>7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9430522-398F-46C0-BC72-C4725EB54181}"/>
              </a:ext>
            </a:extLst>
          </p:cNvPr>
          <p:cNvSpPr/>
          <p:nvPr/>
        </p:nvSpPr>
        <p:spPr bwMode="auto">
          <a:xfrm>
            <a:off x="6349550" y="1246174"/>
            <a:ext cx="2575965" cy="428878"/>
          </a:xfrm>
          <a:prstGeom prst="ellipse">
            <a:avLst/>
          </a:prstGeom>
          <a:solidFill>
            <a:srgbClr val="DBB9E5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9C999A-F31A-4F79-AF8A-5FFEBB36ACAF}"/>
              </a:ext>
            </a:extLst>
          </p:cNvPr>
          <p:cNvSpPr/>
          <p:nvPr/>
        </p:nvSpPr>
        <p:spPr bwMode="auto">
          <a:xfrm>
            <a:off x="6100046" y="1246174"/>
            <a:ext cx="2259027" cy="428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391E5-21B3-4136-B0D6-9EAE25C6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18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The General Method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82C5-4303-4336-84C3-70E03678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altLang="en-IL" dirty="0"/>
              <a:t>Idea: follow the cards that appeared in various subsets of [n].</a:t>
            </a:r>
          </a:p>
          <a:p>
            <a:pPr>
              <a:spcBef>
                <a:spcPct val="0"/>
              </a:spcBef>
            </a:pPr>
            <a:r>
              <a:rPr lang="en-US" altLang="en-IL" dirty="0"/>
              <a:t>For each such subset use two accumulators: </a:t>
            </a:r>
          </a:p>
          <a:p>
            <a:pPr lvl="1">
              <a:spcBef>
                <a:spcPct val="0"/>
              </a:spcBef>
            </a:pPr>
            <a:r>
              <a:rPr lang="en-US" altLang="en-IL" b="1" dirty="0"/>
              <a:t>Sum</a:t>
            </a:r>
            <a:r>
              <a:rPr lang="en-US" altLang="en-IL" dirty="0"/>
              <a:t> of the values of the cards seen so far</a:t>
            </a:r>
          </a:p>
          <a:p>
            <a:pPr lvl="1">
              <a:spcBef>
                <a:spcPct val="0"/>
              </a:spcBef>
            </a:pPr>
            <a:r>
              <a:rPr lang="en-US" altLang="en-IL" b="1" dirty="0"/>
              <a:t>Number</a:t>
            </a:r>
            <a:r>
              <a:rPr lang="en-US" altLang="en-IL" dirty="0"/>
              <a:t> of the cards from the set seen so far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IL" b="1" dirty="0"/>
              <a:t>Memory: O(log n)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IL" dirty="0"/>
              <a:t>If there is such a subset where </a:t>
            </a:r>
            <a:r>
              <a:rPr lang="en-US" altLang="en-IL" b="1" dirty="0"/>
              <a:t>all but one </a:t>
            </a:r>
            <a:r>
              <a:rPr lang="en-US" altLang="en-IL" dirty="0"/>
              <a:t>card appeared</a:t>
            </a:r>
          </a:p>
          <a:p>
            <a:pPr lvl="1">
              <a:spcBef>
                <a:spcPct val="0"/>
              </a:spcBef>
            </a:pPr>
            <a:r>
              <a:rPr lang="en-US" altLang="en-IL" dirty="0"/>
              <a:t>Can detect it</a:t>
            </a:r>
          </a:p>
          <a:p>
            <a:pPr lvl="1">
              <a:spcBef>
                <a:spcPct val="0"/>
              </a:spcBef>
            </a:pPr>
            <a:r>
              <a:rPr lang="en-US" altLang="en-IL" dirty="0"/>
              <a:t>The card is a </a:t>
            </a:r>
            <a:r>
              <a:rPr lang="en-US" altLang="en-IL" b="1" dirty="0"/>
              <a:t>reasonable</a:t>
            </a:r>
            <a:r>
              <a:rPr lang="en-US" altLang="en-IL" dirty="0"/>
              <a:t> guess</a:t>
            </a:r>
          </a:p>
          <a:p>
            <a:pPr lvl="1">
              <a:spcBef>
                <a:spcPct val="0"/>
              </a:spcBef>
            </a:pPr>
            <a:r>
              <a:rPr lang="en-US" altLang="en-IL" dirty="0"/>
              <a:t>What if there are </a:t>
            </a:r>
            <a:r>
              <a:rPr lang="en-US" altLang="en-IL" b="1" dirty="0"/>
              <a:t>two</a:t>
            </a:r>
            <a:r>
              <a:rPr lang="en-US" altLang="en-IL" dirty="0"/>
              <a:t> such subsets?</a:t>
            </a:r>
          </a:p>
          <a:p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2EA5B7-1CCD-43BB-814B-BA9F11549296}"/>
              </a:ext>
            </a:extLst>
          </p:cNvPr>
          <p:cNvSpPr/>
          <p:nvPr/>
        </p:nvSpPr>
        <p:spPr bwMode="auto">
          <a:xfrm>
            <a:off x="6100046" y="1283599"/>
            <a:ext cx="1545579" cy="35402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4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2721-9D61-4535-B977-A121627C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Construction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F17FB-A4BE-4436-AE9B-8D310AFF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10" y="1417638"/>
            <a:ext cx="8403579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altLang="en-IL" dirty="0">
                <a:latin typeface="Arial" panose="020B0604020202020204" pitchFamily="34" charset="0"/>
              </a:rPr>
              <a:t>Consider the subsets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IL" dirty="0">
                <a:latin typeface="Arial" panose="020B0604020202020204" pitchFamily="34" charset="0"/>
              </a:rPr>
              <a:t>[1-1]</a:t>
            </a:r>
            <a:r>
              <a:rPr lang="en-IL" altLang="en-IL" dirty="0">
                <a:latin typeface="Arial" panose="020B0604020202020204" pitchFamily="34" charset="0"/>
              </a:rPr>
              <a:t>[1-2],[1-4],[1-8]</a:t>
            </a:r>
            <a:r>
              <a:rPr lang="en-US" altLang="en-IL" dirty="0">
                <a:latin typeface="Arial" panose="020B0604020202020204" pitchFamily="34" charset="0"/>
              </a:rPr>
              <a:t>,</a:t>
            </a:r>
            <a:r>
              <a:rPr lang="en-IL" altLang="en-IL" dirty="0">
                <a:latin typeface="Arial" panose="020B0604020202020204" pitchFamily="34" charset="0"/>
              </a:rPr>
              <a:t>[1-16]</a:t>
            </a:r>
            <a:r>
              <a:rPr lang="en-US" altLang="en-IL" dirty="0">
                <a:latin typeface="Arial" panose="020B0604020202020204" pitchFamily="34" charset="0"/>
              </a:rPr>
              <a:t>,</a:t>
            </a:r>
            <a:r>
              <a:rPr lang="en-IL" altLang="en-IL" dirty="0">
                <a:latin typeface="Arial" panose="020B0604020202020204" pitchFamily="34" charset="0"/>
              </a:rPr>
              <a:t>[1-32]</a:t>
            </a:r>
            <a:r>
              <a:rPr lang="en-US" altLang="en-IL" dirty="0">
                <a:latin typeface="Arial" panose="020B0604020202020204" pitchFamily="34" charset="0"/>
              </a:rPr>
              <a:t>, </a:t>
            </a:r>
            <a:r>
              <a:rPr lang="en-IL" altLang="en-IL" dirty="0">
                <a:latin typeface="Arial" panose="020B0604020202020204" pitchFamily="34" charset="0"/>
              </a:rPr>
              <a:t>...</a:t>
            </a:r>
            <a:r>
              <a:rPr lang="en-US" altLang="en-IL" dirty="0">
                <a:latin typeface="Arial" panose="020B0604020202020204" pitchFamily="34" charset="0"/>
              </a:rPr>
              <a:t>, </a:t>
            </a:r>
            <a:r>
              <a:rPr lang="en-IL" altLang="en-IL" dirty="0">
                <a:latin typeface="Arial" panose="020B0604020202020204" pitchFamily="34" charset="0"/>
              </a:rPr>
              <a:t>[1-n]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en-IL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IL" altLang="en-IL" dirty="0">
                <a:latin typeface="Arial" panose="020B0604020202020204" pitchFamily="34" charset="0"/>
              </a:rPr>
              <a:t>If there is a range where </a:t>
            </a:r>
            <a:r>
              <a:rPr lang="en-US" altLang="en-IL" dirty="0">
                <a:latin typeface="Arial" panose="020B0604020202020204" pitchFamily="34" charset="0"/>
              </a:rPr>
              <a:t>a </a:t>
            </a:r>
            <a:r>
              <a:rPr lang="en-US" altLang="en-IL" b="1" dirty="0">
                <a:latin typeface="Arial" panose="020B0604020202020204" pitchFamily="34" charset="0"/>
              </a:rPr>
              <a:t>single</a:t>
            </a:r>
            <a:r>
              <a:rPr lang="en-IL" altLang="en-IL" dirty="0">
                <a:latin typeface="Arial" panose="020B0604020202020204" pitchFamily="34" charset="0"/>
              </a:rPr>
              <a:t> card is missing then this card is the </a:t>
            </a:r>
            <a:r>
              <a:rPr lang="en-IL" altLang="en-IL" b="1" dirty="0">
                <a:latin typeface="Arial" panose="020B0604020202020204" pitchFamily="34" charset="0"/>
              </a:rPr>
              <a:t>current guess</a:t>
            </a:r>
            <a:r>
              <a:rPr lang="en-IL" altLang="en-IL" dirty="0">
                <a:latin typeface="Arial" panose="020B0604020202020204" pitchFamily="34" charset="0"/>
              </a:rPr>
              <a:t>.  </a:t>
            </a:r>
            <a:br>
              <a:rPr lang="en-IL" altLang="en-IL" dirty="0">
                <a:latin typeface="Arial" panose="020B0604020202020204" pitchFamily="34" charset="0"/>
              </a:rPr>
            </a:br>
            <a:endParaRPr lang="en-IL" altLang="en-IL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IL" b="1" dirty="0">
                <a:latin typeface="Arial" panose="020B0604020202020204" pitchFamily="34" charset="0"/>
              </a:rPr>
              <a:t>Property</a:t>
            </a:r>
            <a:r>
              <a:rPr lang="en-US" altLang="en-IL" dirty="0">
                <a:latin typeface="Arial" panose="020B0604020202020204" pitchFamily="34" charset="0"/>
              </a:rPr>
              <a:t>: In this construction there cannot be </a:t>
            </a:r>
            <a:r>
              <a:rPr lang="en-US" altLang="en-IL" b="1" dirty="0">
                <a:latin typeface="Arial" panose="020B0604020202020204" pitchFamily="34" charset="0"/>
              </a:rPr>
              <a:t>competing good cards to guess</a:t>
            </a:r>
            <a:r>
              <a:rPr lang="en-US" altLang="en-IL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IL" sz="2800" dirty="0">
                <a:latin typeface="Arial" panose="020B0604020202020204" pitchFamily="34" charset="0"/>
              </a:rPr>
              <a:t>For all </a:t>
            </a:r>
            <a:r>
              <a:rPr lang="en-US" altLang="en-IL" sz="2800" dirty="0">
                <a:solidFill>
                  <a:srgbClr val="0070C0"/>
                </a:solidFill>
                <a:latin typeface="Arial" panose="020B0604020202020204" pitchFamily="34" charset="0"/>
              </a:rPr>
              <a:t>k</a:t>
            </a:r>
            <a:r>
              <a:rPr lang="en-US" altLang="en-IL" sz="2800" dirty="0">
                <a:latin typeface="Arial" panose="020B0604020202020204" pitchFamily="34" charset="0"/>
              </a:rPr>
              <a:t> and </a:t>
            </a:r>
            <a:r>
              <a:rPr lang="en-US" altLang="en-IL" sz="2800" dirty="0">
                <a:solidFill>
                  <a:srgbClr val="FF0000"/>
                </a:solidFill>
                <a:latin typeface="Arial" panose="020B0604020202020204" pitchFamily="34" charset="0"/>
              </a:rPr>
              <a:t>k’</a:t>
            </a:r>
            <a:r>
              <a:rPr lang="en-US" altLang="en-IL" sz="2800" dirty="0">
                <a:latin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IL" dirty="0">
                <a:latin typeface="Arial" panose="020B0604020202020204" pitchFamily="34" charset="0"/>
              </a:rPr>
              <a:t>If card </a:t>
            </a:r>
            <a:r>
              <a:rPr lang="en-US" altLang="en-IL" dirty="0" err="1">
                <a:latin typeface="Arial" panose="020B0604020202020204" pitchFamily="34" charset="0"/>
              </a:rPr>
              <a:t>i</a:t>
            </a:r>
            <a:r>
              <a:rPr lang="en-US" altLang="en-IL" dirty="0">
                <a:latin typeface="Arial" panose="020B0604020202020204" pitchFamily="34" charset="0"/>
              </a:rPr>
              <a:t> is the missing one from [1-</a:t>
            </a:r>
            <a:r>
              <a:rPr lang="en-US" altLang="en-IL" dirty="0">
                <a:solidFill>
                  <a:srgbClr val="0070C0"/>
                </a:solidFill>
                <a:latin typeface="Arial" panose="020B0604020202020204" pitchFamily="34" charset="0"/>
              </a:rPr>
              <a:t>k</a:t>
            </a:r>
            <a:r>
              <a:rPr lang="en-US" altLang="en-IL" dirty="0">
                <a:latin typeface="Arial" panose="020B0604020202020204" pitchFamily="34" charset="0"/>
              </a:rPr>
              <a:t>], then there cannot be a </a:t>
            </a:r>
            <a:r>
              <a:rPr lang="en-US" altLang="en-IL" b="1" dirty="0">
                <a:latin typeface="Arial" panose="020B0604020202020204" pitchFamily="34" charset="0"/>
              </a:rPr>
              <a:t>different</a:t>
            </a:r>
            <a:r>
              <a:rPr lang="en-US" altLang="en-IL" dirty="0">
                <a:latin typeface="Arial" panose="020B0604020202020204" pitchFamily="34" charset="0"/>
              </a:rPr>
              <a:t> one missing from [1-</a:t>
            </a:r>
            <a:r>
              <a:rPr lang="en-US" altLang="en-IL" dirty="0">
                <a:solidFill>
                  <a:srgbClr val="FF0000"/>
                </a:solidFill>
                <a:latin typeface="Arial" panose="020B0604020202020204" pitchFamily="34" charset="0"/>
              </a:rPr>
              <a:t>k’</a:t>
            </a:r>
            <a:r>
              <a:rPr lang="en-US" altLang="en-IL" dirty="0">
                <a:latin typeface="Arial" panose="020B0604020202020204" pitchFamily="34" charset="0"/>
              </a:rPr>
              <a:t>]</a:t>
            </a:r>
            <a:endParaRPr lang="en-IL" altLang="en-IL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br>
              <a:rPr lang="en-IL" altLang="en-IL" dirty="0">
                <a:latin typeface="Arial" panose="020B0604020202020204" pitchFamily="34" charset="0"/>
              </a:rPr>
            </a:br>
            <a:endParaRPr lang="en-IL" altLang="en-IL" dirty="0">
              <a:latin typeface="Arial" panose="020B0604020202020204" pitchFamily="34" charset="0"/>
            </a:endParaRPr>
          </a:p>
          <a:p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89E0A2-96F3-49A5-BDDD-A882EBB01814}"/>
              </a:ext>
            </a:extLst>
          </p:cNvPr>
          <p:cNvSpPr/>
          <p:nvPr/>
        </p:nvSpPr>
        <p:spPr bwMode="auto">
          <a:xfrm>
            <a:off x="5588902" y="1472750"/>
            <a:ext cx="2575965" cy="428878"/>
          </a:xfrm>
          <a:prstGeom prst="ellipse">
            <a:avLst/>
          </a:prstGeom>
          <a:solidFill>
            <a:srgbClr val="DBB9E5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8D6900-4BB1-47CE-96BA-F1F7066F78E8}"/>
              </a:ext>
            </a:extLst>
          </p:cNvPr>
          <p:cNvSpPr/>
          <p:nvPr/>
        </p:nvSpPr>
        <p:spPr bwMode="auto">
          <a:xfrm>
            <a:off x="5339398" y="1472750"/>
            <a:ext cx="2259027" cy="428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99E040-71C3-45B7-B496-C6FF3BC085E2}"/>
              </a:ext>
            </a:extLst>
          </p:cNvPr>
          <p:cNvSpPr/>
          <p:nvPr/>
        </p:nvSpPr>
        <p:spPr bwMode="auto">
          <a:xfrm>
            <a:off x="5339398" y="1510175"/>
            <a:ext cx="1545579" cy="35402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39515A5-7579-4FFA-86CB-5ABF37C61CA7}"/>
              </a:ext>
            </a:extLst>
          </p:cNvPr>
          <p:cNvSpPr/>
          <p:nvPr/>
        </p:nvSpPr>
        <p:spPr bwMode="auto">
          <a:xfrm>
            <a:off x="7378505" y="2567672"/>
            <a:ext cx="1765495" cy="428878"/>
          </a:xfrm>
          <a:prstGeom prst="wedgeRoundRectCallout">
            <a:avLst>
              <a:gd name="adj1" fmla="val 3032"/>
              <a:gd name="adj2" fmla="val 18222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Algorithm!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1747-061B-4D32-9BA6-007185F6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IL" dirty="0">
                <a:latin typeface="Arial" panose="020B0604020202020204" pitchFamily="34" charset="0"/>
              </a:rPr>
              <a:t>Analysis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F189-0076-47EF-855E-EF08C40E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06" y="1419853"/>
            <a:ext cx="8928013" cy="4525963"/>
          </a:xfrm>
        </p:spPr>
        <p:txBody>
          <a:bodyPr/>
          <a:lstStyle/>
          <a:p>
            <a:r>
              <a:rPr lang="en-US" altLang="en-IL" sz="2800" dirty="0">
                <a:latin typeface="Arial" panose="020B0604020202020204" pitchFamily="34" charset="0"/>
              </a:rPr>
              <a:t>Call </a:t>
            </a:r>
            <a:r>
              <a:rPr lang="en-IL" altLang="en-IL" sz="2800" dirty="0">
                <a:latin typeface="Arial" panose="020B0604020202020204" pitchFamily="34" charset="0"/>
              </a:rPr>
              <a:t>a </a:t>
            </a:r>
            <a:r>
              <a:rPr lang="en-US" altLang="en-IL" sz="2800" dirty="0">
                <a:latin typeface="Arial" panose="020B0604020202020204" pitchFamily="34" charset="0"/>
              </a:rPr>
              <a:t>subset [1,w] </a:t>
            </a:r>
            <a:r>
              <a:rPr lang="en-IL" altLang="en-IL" sz="2800" b="1" dirty="0">
                <a:latin typeface="Arial" panose="020B0604020202020204" pitchFamily="34" charset="0"/>
              </a:rPr>
              <a:t>useful</a:t>
            </a:r>
            <a:r>
              <a:rPr lang="en-IL" altLang="en-IL" sz="2800" dirty="0">
                <a:latin typeface="Arial" panose="020B0604020202020204" pitchFamily="34" charset="0"/>
              </a:rPr>
              <a:t> if the last card </a:t>
            </a:r>
            <a:r>
              <a:rPr lang="en-US" altLang="en-IL" sz="2800" dirty="0">
                <a:latin typeface="Arial" panose="020B0604020202020204" pitchFamily="34" charset="0"/>
              </a:rPr>
              <a:t>from it that appears in the permutation </a:t>
            </a:r>
            <a:r>
              <a:rPr lang="en-IL" altLang="en-IL" sz="2800" dirty="0">
                <a:latin typeface="Arial" panose="020B0604020202020204" pitchFamily="34" charset="0"/>
              </a:rPr>
              <a:t>is </a:t>
            </a:r>
            <a:r>
              <a:rPr lang="en-IL" altLang="en-IL" sz="2800" b="1" dirty="0">
                <a:latin typeface="Arial" panose="020B0604020202020204" pitchFamily="34" charset="0"/>
              </a:rPr>
              <a:t>not the last card in the next</a:t>
            </a:r>
            <a:r>
              <a:rPr lang="en-IL" altLang="en-IL" sz="2800" dirty="0">
                <a:latin typeface="Arial" panose="020B0604020202020204" pitchFamily="34" charset="0"/>
              </a:rPr>
              <a:t> range</a:t>
            </a:r>
            <a:r>
              <a:rPr lang="en-US" altLang="en-IL" sz="2800" dirty="0">
                <a:latin typeface="Arial" panose="020B0604020202020204" pitchFamily="34" charset="0"/>
              </a:rPr>
              <a:t>/subset [1,2w]</a:t>
            </a:r>
            <a:r>
              <a:rPr lang="en-IL" altLang="en-IL" sz="2800" dirty="0">
                <a:latin typeface="Arial" panose="020B0604020202020204" pitchFamily="34" charset="0"/>
              </a:rPr>
              <a:t>. </a:t>
            </a:r>
            <a:endParaRPr lang="en-US" altLang="en-IL" sz="2800" dirty="0">
              <a:latin typeface="Arial" panose="020B0604020202020204" pitchFamily="34" charset="0"/>
            </a:endParaRPr>
          </a:p>
          <a:p>
            <a:pPr lvl="1"/>
            <a:r>
              <a:rPr lang="en-IL" altLang="en-IL" dirty="0">
                <a:latin typeface="Arial" panose="020B0604020202020204" pitchFamily="34" charset="0"/>
              </a:rPr>
              <a:t>If a range is useful</a:t>
            </a:r>
            <a:r>
              <a:rPr lang="en-US" altLang="en-IL" dirty="0">
                <a:latin typeface="Arial" panose="020B0604020202020204" pitchFamily="34" charset="0"/>
              </a:rPr>
              <a:t>:</a:t>
            </a:r>
            <a:r>
              <a:rPr lang="en-IL" altLang="en-IL" dirty="0">
                <a:latin typeface="Arial" panose="020B0604020202020204" pitchFamily="34" charset="0"/>
              </a:rPr>
              <a:t> then </a:t>
            </a:r>
            <a:r>
              <a:rPr lang="en-IL" altLang="en-IL" b="1" dirty="0">
                <a:latin typeface="Arial" panose="020B0604020202020204" pitchFamily="34" charset="0"/>
              </a:rPr>
              <a:t>it </a:t>
            </a:r>
            <a:r>
              <a:rPr lang="en-US" altLang="en-IL" b="1" dirty="0">
                <a:latin typeface="Arial" panose="020B0604020202020204" pitchFamily="34" charset="0"/>
              </a:rPr>
              <a:t>necessarily </a:t>
            </a:r>
            <a:r>
              <a:rPr lang="en-IL" altLang="en-IL" b="1" dirty="0">
                <a:latin typeface="Arial" panose="020B0604020202020204" pitchFamily="34" charset="0"/>
              </a:rPr>
              <a:t>contributes a good guess. </a:t>
            </a:r>
            <a:endParaRPr lang="en-US" altLang="en-IL" b="1" dirty="0">
              <a:latin typeface="Arial" panose="020B0604020202020204" pitchFamily="34" charset="0"/>
            </a:endParaRPr>
          </a:p>
          <a:p>
            <a:pPr lvl="1"/>
            <a:r>
              <a:rPr lang="en-US" altLang="en-IL" dirty="0">
                <a:latin typeface="Arial" panose="020B0604020202020204" pitchFamily="34" charset="0"/>
              </a:rPr>
              <a:t>And the</a:t>
            </a:r>
            <a:r>
              <a:rPr lang="en-US" altLang="en-IL" b="1" dirty="0">
                <a:latin typeface="Arial" panose="020B0604020202020204" pitchFamily="34" charset="0"/>
              </a:rPr>
              <a:t> only one </a:t>
            </a:r>
            <a:r>
              <a:rPr lang="en-US" altLang="en-IL" dirty="0">
                <a:latin typeface="Arial" panose="020B0604020202020204" pitchFamily="34" charset="0"/>
              </a:rPr>
              <a:t>to which this guess is </a:t>
            </a:r>
            <a:r>
              <a:rPr lang="en-US" altLang="en-IL" b="1" dirty="0">
                <a:latin typeface="Arial" panose="020B0604020202020204" pitchFamily="34" charset="0"/>
              </a:rPr>
              <a:t>attributed</a:t>
            </a:r>
          </a:p>
          <a:p>
            <a:pPr marL="0" indent="0">
              <a:buNone/>
            </a:pPr>
            <a:r>
              <a:rPr lang="en-IL" altLang="en-IL" sz="2800" dirty="0">
                <a:latin typeface="Arial" panose="020B0604020202020204" pitchFamily="34" charset="0"/>
              </a:rPr>
              <a:t>So the number of good guesses is simply the </a:t>
            </a:r>
            <a:r>
              <a:rPr lang="en-IL" altLang="en-IL" sz="2800" b="1" dirty="0">
                <a:latin typeface="Arial" panose="020B0604020202020204" pitchFamily="34" charset="0"/>
              </a:rPr>
              <a:t>number of useful ranges</a:t>
            </a:r>
            <a:r>
              <a:rPr lang="en-IL" altLang="en-IL" sz="2800" dirty="0">
                <a:latin typeface="Arial" panose="020B0604020202020204" pitchFamily="34" charset="0"/>
              </a:rPr>
              <a:t>. </a:t>
            </a:r>
            <a:endParaRPr lang="en-US" altLang="en-IL" sz="2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charset="0"/>
                <a:cs typeface="Arial" charset="0"/>
              </a:rPr>
              <a:t>Number of bits for a set of size w:</a:t>
            </a: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log w bits for the counter</a:t>
            </a: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log w bits for the sum</a:t>
            </a:r>
            <a:endParaRPr lang="en-IL" sz="2400" dirty="0">
              <a:latin typeface="Arial" charset="0"/>
              <a:cs typeface="Arial" charset="0"/>
            </a:endParaRPr>
          </a:p>
          <a:p>
            <a:pPr lvl="1"/>
            <a:endParaRPr lang="en-US" altLang="en-IL" dirty="0">
              <a:latin typeface="Arial" panose="020B0604020202020204" pitchFamily="34" charset="0"/>
            </a:endParaRPr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99F83C5-9C3E-45A2-8690-A10FA011C178}"/>
                  </a:ext>
                </a:extLst>
              </p:cNvPr>
              <p:cNvSpPr/>
              <p:nvPr/>
            </p:nvSpPr>
            <p:spPr bwMode="auto">
              <a:xfrm>
                <a:off x="6190407" y="5659396"/>
                <a:ext cx="2496393" cy="1051965"/>
              </a:xfrm>
              <a:prstGeom prst="wedgeRoundRectCallout">
                <a:avLst>
                  <a:gd name="adj1" fmla="val -110303"/>
                  <a:gd name="adj2" fmla="val -36730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2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  <m: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</m:e>
                      </m:nary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  =</m:t>
                      </m:r>
                      <m:func>
                        <m:funcPr>
                          <m:ctrl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e>
                      </m:func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kumimoji="0" lang="en-IL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99F83C5-9C3E-45A2-8690-A10FA011C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0407" y="5659396"/>
                <a:ext cx="2496393" cy="1051965"/>
              </a:xfrm>
              <a:prstGeom prst="wedgeRoundRectCallout">
                <a:avLst>
                  <a:gd name="adj1" fmla="val -110303"/>
                  <a:gd name="adj2" fmla="val -3673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43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4E43-2FAF-4F6B-A9BE-B7527D24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6093C-C9E7-46F5-93C9-F3CEE4FE7B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138" y="1614268"/>
                <a:ext cx="859118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Call </a:t>
                </a:r>
                <a:r>
                  <a:rPr lang="en-IL" altLang="en-IL" dirty="0">
                    <a:latin typeface="Arial" panose="020B0604020202020204" pitchFamily="34" charset="0"/>
                  </a:rPr>
                  <a:t>a </a:t>
                </a:r>
                <a:r>
                  <a:rPr lang="en-US" altLang="en-IL" dirty="0">
                    <a:latin typeface="Arial" panose="020B0604020202020204" pitchFamily="34" charset="0"/>
                  </a:rPr>
                  <a:t>subset [1,w]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useful</a:t>
                </a:r>
                <a:r>
                  <a:rPr lang="en-IL" altLang="en-IL" dirty="0">
                    <a:latin typeface="Arial" panose="020B0604020202020204" pitchFamily="34" charset="0"/>
                  </a:rPr>
                  <a:t> if the last card in</a:t>
                </a:r>
                <a:r>
                  <a:rPr lang="en-US" altLang="en-IL" dirty="0">
                    <a:latin typeface="Arial" panose="020B0604020202020204" pitchFamily="34" charset="0"/>
                  </a:rPr>
                  <a:t> it </a:t>
                </a:r>
                <a:r>
                  <a:rPr lang="en-IL" altLang="en-IL" dirty="0">
                    <a:latin typeface="Arial" panose="020B0604020202020204" pitchFamily="34" charset="0"/>
                  </a:rPr>
                  <a:t>is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not the last </a:t>
                </a:r>
                <a:r>
                  <a:rPr lang="en-IL" altLang="en-IL" dirty="0">
                    <a:latin typeface="Arial" panose="020B0604020202020204" pitchFamily="34" charset="0"/>
                  </a:rPr>
                  <a:t>card in the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next</a:t>
                </a:r>
                <a:r>
                  <a:rPr lang="en-IL" altLang="en-IL" dirty="0">
                    <a:latin typeface="Arial" panose="020B0604020202020204" pitchFamily="34" charset="0"/>
                  </a:rPr>
                  <a:t> range</a:t>
                </a:r>
                <a:r>
                  <a:rPr lang="en-US" altLang="en-IL" dirty="0">
                    <a:latin typeface="Arial" panose="020B0604020202020204" pitchFamily="34" charset="0"/>
                  </a:rPr>
                  <a:t> [1,2w]</a:t>
                </a:r>
                <a:r>
                  <a:rPr lang="en-IL" altLang="en-IL" dirty="0">
                    <a:latin typeface="Arial" panose="020B0604020202020204" pitchFamily="34" charset="0"/>
                  </a:rPr>
                  <a:t>. </a:t>
                </a:r>
                <a:endParaRPr lang="en-US" altLang="en-IL" dirty="0">
                  <a:latin typeface="Arial" panose="020B0604020202020204" pitchFamily="34" charset="0"/>
                </a:endParaRPr>
              </a:p>
              <a:p>
                <a:r>
                  <a:rPr lang="en-US" altLang="en-IL" dirty="0">
                    <a:latin typeface="Arial" panose="020B0604020202020204" pitchFamily="34" charset="0"/>
                  </a:rPr>
                  <a:t>T</a:t>
                </a:r>
                <a:r>
                  <a:rPr lang="en-IL" altLang="en-IL" dirty="0">
                    <a:latin typeface="Arial" panose="020B0604020202020204" pitchFamily="34" charset="0"/>
                  </a:rPr>
                  <a:t>he probability that a range</a:t>
                </a:r>
                <a:r>
                  <a:rPr lang="en-US" altLang="en-IL" dirty="0">
                    <a:latin typeface="Arial" panose="020B0604020202020204" pitchFamily="34" charset="0"/>
                  </a:rPr>
                  <a:t> [1,w]</a:t>
                </a:r>
                <a:r>
                  <a:rPr lang="en-IL" altLang="en-IL" dirty="0">
                    <a:latin typeface="Arial" panose="020B0604020202020204" pitchFamily="34" charset="0"/>
                  </a:rPr>
                  <a:t> is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useful</a:t>
                </a:r>
                <a:r>
                  <a:rPr lang="en-US" altLang="en-IL" dirty="0">
                    <a:latin typeface="Arial" panose="020B0604020202020204" pitchFamily="34" charset="0"/>
                  </a:rPr>
                  <a:t> is </a:t>
                </a:r>
              </a:p>
              <a:p>
                <a:pPr lvl="1"/>
                <a:r>
                  <a:rPr lang="en-IL" altLang="en-IL" dirty="0">
                    <a:latin typeface="Arial" panose="020B0604020202020204" pitchFamily="34" charset="0"/>
                  </a:rPr>
                  <a:t>the probability that in the next range </a:t>
                </a:r>
                <a:r>
                  <a:rPr lang="en-US" altLang="en-IL" dirty="0">
                    <a:latin typeface="Arial" panose="020B0604020202020204" pitchFamily="34" charset="0"/>
                  </a:rPr>
                  <a:t>[1,2w] </a:t>
                </a:r>
                <a:r>
                  <a:rPr lang="en-IL" altLang="en-IL" dirty="0">
                    <a:latin typeface="Arial" panose="020B0604020202020204" pitchFamily="34" charset="0"/>
                  </a:rPr>
                  <a:t>the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last card 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does not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come </a:t>
                </a:r>
                <a:r>
                  <a:rPr lang="en-US" altLang="en-IL" dirty="0">
                    <a:latin typeface="Arial" panose="020B0604020202020204" pitchFamily="34" charset="0"/>
                  </a:rPr>
                  <a:t>from [1,w]</a:t>
                </a:r>
                <a:r>
                  <a:rPr lang="en-IL" altLang="en-IL" dirty="0">
                    <a:latin typeface="Arial" panose="020B0604020202020204" pitchFamily="34" charset="0"/>
                  </a:rPr>
                  <a:t>. </a:t>
                </a:r>
                <a:endParaRPr lang="en-US" altLang="en-IL" dirty="0">
                  <a:latin typeface="Arial" panose="020B0604020202020204" pitchFamily="34" charset="0"/>
                </a:endParaRPr>
              </a:p>
              <a:p>
                <a:r>
                  <a:rPr lang="en-IL" altLang="en-IL" dirty="0">
                    <a:latin typeface="Arial" panose="020B0604020202020204" pitchFamily="34" charset="0"/>
                  </a:rPr>
                  <a:t>This is ½</a:t>
                </a:r>
                <a:r>
                  <a:rPr lang="en-US" altLang="en-IL" dirty="0">
                    <a:latin typeface="Arial" panose="020B06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altLang="en-IL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T</a:t>
                </a:r>
                <a:r>
                  <a:rPr lang="en-IL" altLang="en-IL" dirty="0">
                    <a:latin typeface="Arial" panose="020B0604020202020204" pitchFamily="34" charset="0"/>
                  </a:rPr>
                  <a:t>he expected number of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useful ranges </a:t>
                </a:r>
                <a:r>
                  <a:rPr lang="en-IL" altLang="en-IL" dirty="0">
                    <a:latin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½</m:t>
                    </m:r>
                    <m:r>
                      <a:rPr lang="en-US" altLang="en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L" altLang="en-IL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altLang="en-IL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6093C-C9E7-46F5-93C9-F3CEE4FE7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138" y="1614268"/>
                <a:ext cx="8591180" cy="4525963"/>
              </a:xfrm>
              <a:blipFill>
                <a:blip r:embed="rId3"/>
                <a:stretch>
                  <a:fillRect l="-1845" t="-1752" r="-2626" b="-113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1FB786-4216-41E8-9FBF-C6742DF7A42D}"/>
              </a:ext>
            </a:extLst>
          </p:cNvPr>
          <p:cNvCxnSpPr/>
          <p:nvPr/>
        </p:nvCxnSpPr>
        <p:spPr bwMode="auto">
          <a:xfrm>
            <a:off x="3373123" y="5081563"/>
            <a:ext cx="23422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014229-9283-4F3F-94DD-3E9F28FE088B}"/>
              </a:ext>
            </a:extLst>
          </p:cNvPr>
          <p:cNvCxnSpPr>
            <a:cxnSpLocks/>
          </p:cNvCxnSpPr>
          <p:nvPr/>
        </p:nvCxnSpPr>
        <p:spPr bwMode="auto">
          <a:xfrm>
            <a:off x="3373123" y="4903372"/>
            <a:ext cx="1252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5C98F-6E7C-43C6-8756-AE89FAAA1AB7}"/>
              </a:ext>
            </a:extLst>
          </p:cNvPr>
          <p:cNvCxnSpPr>
            <a:cxnSpLocks/>
          </p:cNvCxnSpPr>
          <p:nvPr/>
        </p:nvCxnSpPr>
        <p:spPr bwMode="auto">
          <a:xfrm flipV="1">
            <a:off x="3380157" y="4729556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1EB902-08D9-4E68-BACD-75E98371DBB6}"/>
              </a:ext>
            </a:extLst>
          </p:cNvPr>
          <p:cNvCxnSpPr/>
          <p:nvPr/>
        </p:nvCxnSpPr>
        <p:spPr bwMode="auto">
          <a:xfrm>
            <a:off x="3373123" y="5229273"/>
            <a:ext cx="38264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D3F09D-30EB-42E0-8AE5-7AB8C3A27471}"/>
              </a:ext>
            </a:extLst>
          </p:cNvPr>
          <p:cNvCxnSpPr>
            <a:cxnSpLocks/>
          </p:cNvCxnSpPr>
          <p:nvPr/>
        </p:nvCxnSpPr>
        <p:spPr bwMode="auto">
          <a:xfrm flipV="1">
            <a:off x="4615764" y="4769412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097B7-7800-448C-A642-B88891FF72ED}"/>
              </a:ext>
            </a:extLst>
          </p:cNvPr>
          <p:cNvCxnSpPr>
            <a:cxnSpLocks/>
          </p:cNvCxnSpPr>
          <p:nvPr/>
        </p:nvCxnSpPr>
        <p:spPr bwMode="auto">
          <a:xfrm flipV="1">
            <a:off x="5724770" y="4774098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EC5049-15ED-4044-A86F-BF4ED8BD1A31}"/>
              </a:ext>
            </a:extLst>
          </p:cNvPr>
          <p:cNvSpPr txBox="1"/>
          <p:nvPr/>
        </p:nvSpPr>
        <p:spPr>
          <a:xfrm>
            <a:off x="3234792" y="4400080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0EF11-ADDF-45FF-AF32-4FB48544A7A8}"/>
              </a:ext>
            </a:extLst>
          </p:cNvPr>
          <p:cNvSpPr txBox="1"/>
          <p:nvPr/>
        </p:nvSpPr>
        <p:spPr>
          <a:xfrm>
            <a:off x="4479781" y="4423230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D9A058-61F0-4648-A404-ADF82650D396}"/>
              </a:ext>
            </a:extLst>
          </p:cNvPr>
          <p:cNvSpPr txBox="1"/>
          <p:nvPr/>
        </p:nvSpPr>
        <p:spPr>
          <a:xfrm>
            <a:off x="5527815" y="4397415"/>
            <a:ext cx="64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2w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5998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FEF9-F0A7-4E7B-8A44-4F3BCC65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7858-9F24-4CC2-BBF9-33B97ABDC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265" y="1272535"/>
                <a:ext cx="8921470" cy="4525963"/>
              </a:xfrm>
            </p:spPr>
            <p:txBody>
              <a:bodyPr/>
              <a:lstStyle/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altLang="en-IL" sz="2800" dirty="0">
                    <a:latin typeface="Arial" panose="020B0604020202020204" pitchFamily="34" charset="0"/>
                  </a:rPr>
                  <a:t>Take 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more range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s: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 ratio between two successive range is </a:t>
                </a:r>
                <a14:m>
                  <m:oMath xmlns:m="http://schemas.openxmlformats.org/officeDocument/2006/math"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IL" sz="28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endParaRPr lang="en-US" altLang="en-IL" sz="28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altLang="en-IL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L" altLang="en-IL" dirty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IL" altLang="en-IL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such sets</a:t>
                </a:r>
              </a:p>
              <a:p>
                <a:pPr lvl="1">
                  <a:spcBef>
                    <a:spcPct val="0"/>
                  </a:spcBef>
                </a:pPr>
                <a:r>
                  <a:rPr lang="en-US" altLang="en-IL" dirty="0">
                    <a:latin typeface="Arial" panose="020B0604020202020204" pitchFamily="34" charset="0"/>
                  </a:rPr>
                  <a:t>Probability of a set being 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useful</a:t>
                </a:r>
                <a:r>
                  <a:rPr lang="en-US" altLang="en-IL" dirty="0">
                    <a:latin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altLang="en-I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IL" altLang="en-IL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L" altLang="en-IL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IL" sz="2800" dirty="0">
                    <a:latin typeface="Arial" panose="020B0604020202020204" pitchFamily="34" charset="0"/>
                  </a:rPr>
                  <a:t>T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he expect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ed number of useful sets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 </a:t>
                </a:r>
                <a:r>
                  <a:rPr lang="en-IL" altLang="en-IL" sz="2800" dirty="0" err="1">
                    <a:latin typeface="Arial" panose="020B0604020202020204" pitchFamily="34" charset="0"/>
                  </a:rPr>
                  <a:t>i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s</a:t>
                </a:r>
              </a:p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en-IL" altLang="en-IL" sz="2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L" altLang="en-I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altLang="en-IL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IL" altLang="en-IL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L" altLang="en-IL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IL" altLang="en-I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L" altLang="en-IL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IL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L" altLang="en-IL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L" altLang="en-IL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altLang="en-IL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IL" altLang="en-IL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L" altLang="en-IL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I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I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IL" dirty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IL" dirty="0"/>
                  <a:t> ln n</a:t>
                </a:r>
                <a:endParaRPr lang="en-IL" altLang="en-IL" dirty="0">
                  <a:latin typeface="Arial" panose="020B0604020202020204" pitchFamily="34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T</a:t>
                </a:r>
                <a:r>
                  <a:rPr lang="en-IL" altLang="en-IL" dirty="0">
                    <a:latin typeface="Arial" panose="020B0604020202020204" pitchFamily="34" charset="0"/>
                  </a:rPr>
                  <a:t>his goes to ln n as </a:t>
                </a:r>
                <a14:m>
                  <m:oMath xmlns:m="http://schemas.openxmlformats.org/officeDocument/2006/math">
                    <m:r>
                      <a:rPr lang="en-US" altLang="en-IL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</a:t>
                </a:r>
                <a:r>
                  <a:rPr lang="en-IL" altLang="en-IL" dirty="0">
                    <a:latin typeface="Arial" panose="020B0604020202020204" pitchFamily="34" charset="0"/>
                  </a:rPr>
                  <a:t>goes to </a:t>
                </a:r>
                <a:r>
                  <a:rPr lang="en-IL" altLang="en-IL" dirty="0" err="1">
                    <a:latin typeface="Arial" panose="020B0604020202020204" pitchFamily="34" charset="0"/>
                  </a:rPr>
                  <a:t>zer</a:t>
                </a:r>
                <a:r>
                  <a:rPr lang="en-US" altLang="en-IL" dirty="0">
                    <a:latin typeface="Arial" panose="020B0604020202020204" pitchFamily="34" charset="0"/>
                  </a:rPr>
                  <a:t>o.</a:t>
                </a:r>
              </a:p>
              <a:p>
                <a:pPr lvl="1">
                  <a:spcBef>
                    <a:spcPct val="0"/>
                  </a:spcBef>
                </a:pPr>
                <a:endParaRPr lang="en-US" altLang="en-IL" sz="24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:r>
                  <a:rPr lang="en-US" altLang="en-IL" sz="2400" dirty="0">
                    <a:latin typeface="Arial" panose="020B0604020202020204" pitchFamily="34" charset="0"/>
                  </a:rPr>
                  <a:t>C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an also add other subsets and keep track of them </a:t>
                </a:r>
                <a:endParaRPr lang="en-US" altLang="en-IL" sz="24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:r>
                  <a:rPr lang="en-US" altLang="en-IL" sz="2400" dirty="0">
                    <a:latin typeface="Arial" panose="020B0604020202020204" pitchFamily="34" charset="0"/>
                  </a:rPr>
                  <a:t>Analysis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 will be harder. </a:t>
                </a:r>
                <a:endParaRPr lang="en-US" altLang="en-IL" sz="24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:r>
                  <a:rPr lang="en-US" altLang="en-IL" sz="2400" dirty="0">
                    <a:latin typeface="Arial" panose="020B0604020202020204" pitchFamily="34" charset="0"/>
                  </a:rPr>
                  <a:t>D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educe missing cards by adding a few equation</a:t>
                </a:r>
                <a:r>
                  <a:rPr lang="en-US" altLang="en-IL" sz="2400" dirty="0">
                    <a:latin typeface="Arial" panose="020B0604020202020204" pitchFamily="34" charset="0"/>
                  </a:rPr>
                  <a:t>s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 together. 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7858-9F24-4CC2-BBF9-33B97ABDC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265" y="1272535"/>
                <a:ext cx="8921470" cy="4525963"/>
              </a:xfrm>
              <a:blipFill>
                <a:blip r:embed="rId2"/>
                <a:stretch>
                  <a:fillRect l="-1708" t="-1482" r="-2459" b="-195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D027A3-FE7B-4691-AF65-109246B13AC7}"/>
              </a:ext>
            </a:extLst>
          </p:cNvPr>
          <p:cNvCxnSpPr/>
          <p:nvPr/>
        </p:nvCxnSpPr>
        <p:spPr bwMode="auto">
          <a:xfrm>
            <a:off x="4912753" y="2377441"/>
            <a:ext cx="23422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472D80-B7AE-4098-A414-EB4F3C34A4BD}"/>
              </a:ext>
            </a:extLst>
          </p:cNvPr>
          <p:cNvCxnSpPr>
            <a:cxnSpLocks/>
          </p:cNvCxnSpPr>
          <p:nvPr/>
        </p:nvCxnSpPr>
        <p:spPr bwMode="auto">
          <a:xfrm>
            <a:off x="4912753" y="2199250"/>
            <a:ext cx="16568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A7F56-50C8-48A5-963C-D9D6D585AAC5}"/>
              </a:ext>
            </a:extLst>
          </p:cNvPr>
          <p:cNvCxnSpPr>
            <a:cxnSpLocks/>
          </p:cNvCxnSpPr>
          <p:nvPr/>
        </p:nvCxnSpPr>
        <p:spPr bwMode="auto">
          <a:xfrm flipV="1">
            <a:off x="4919787" y="2025434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03D044-2187-4E56-A1F5-762F8F95F522}"/>
              </a:ext>
            </a:extLst>
          </p:cNvPr>
          <p:cNvCxnSpPr/>
          <p:nvPr/>
        </p:nvCxnSpPr>
        <p:spPr bwMode="auto">
          <a:xfrm>
            <a:off x="4912753" y="2525151"/>
            <a:ext cx="38264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92C087-5769-4C00-9A88-37B2025D0B7C}"/>
              </a:ext>
            </a:extLst>
          </p:cNvPr>
          <p:cNvCxnSpPr>
            <a:cxnSpLocks/>
          </p:cNvCxnSpPr>
          <p:nvPr/>
        </p:nvCxnSpPr>
        <p:spPr bwMode="auto">
          <a:xfrm flipV="1">
            <a:off x="6569609" y="2088440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5C002C-D203-43CF-A987-A99496B259ED}"/>
              </a:ext>
            </a:extLst>
          </p:cNvPr>
          <p:cNvCxnSpPr>
            <a:cxnSpLocks/>
          </p:cNvCxnSpPr>
          <p:nvPr/>
        </p:nvCxnSpPr>
        <p:spPr bwMode="auto">
          <a:xfrm flipV="1">
            <a:off x="7264400" y="2069976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8A9D3E-34F0-465C-A059-42FB6522048B}"/>
              </a:ext>
            </a:extLst>
          </p:cNvPr>
          <p:cNvSpPr txBox="1"/>
          <p:nvPr/>
        </p:nvSpPr>
        <p:spPr>
          <a:xfrm>
            <a:off x="4774422" y="1695958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19900-123B-4306-B865-A66B859250FC}"/>
              </a:ext>
            </a:extLst>
          </p:cNvPr>
          <p:cNvSpPr txBox="1"/>
          <p:nvPr/>
        </p:nvSpPr>
        <p:spPr>
          <a:xfrm>
            <a:off x="6378919" y="1719108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D31C32-D787-4761-8766-1B6EF941CB6D}"/>
                  </a:ext>
                </a:extLst>
              </p:cNvPr>
              <p:cNvSpPr txBox="1"/>
              <p:nvPr/>
            </p:nvSpPr>
            <p:spPr>
              <a:xfrm>
                <a:off x="7067445" y="1693293"/>
                <a:ext cx="1287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L" altLang="en-IL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IL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</a:t>
                </a:r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D31C32-D787-4761-8766-1B6EF941C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45" y="1693293"/>
                <a:ext cx="1287196" cy="369332"/>
              </a:xfrm>
              <a:prstGeom prst="rect">
                <a:avLst/>
              </a:prstGeom>
              <a:blipFill>
                <a:blip r:embed="rId3"/>
                <a:stretch>
                  <a:fillRect l="-1415" t="-1000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2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EAA3-026E-4465-9C6C-21DD559A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Low Memory Case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275F5-047A-4CDF-AA9B-F0CDE67E19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  <a:cs typeface="Arial" panose="020B0604020202020204" pitchFamily="34" charset="0"/>
                  </a:rPr>
                  <a:t>What can we do if</a:t>
                </a:r>
                <a:r>
                  <a:rPr lang="en-US" altLang="en-IL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altLang="en-IL" dirty="0">
                    <a:latin typeface="Arial" panose="020B0604020202020204" pitchFamily="34" charset="0"/>
                    <a:cs typeface="Arial" panose="020B0604020202020204" pitchFamily="34" charset="0"/>
                  </a:rPr>
                  <a:t>is small, say </a:t>
                </a:r>
                <a14:m>
                  <m:oMath xmlns:m="http://schemas.openxmlformats.org/officeDocument/2006/math">
                    <m:r>
                      <a:rPr lang="en-US" altLang="en-IL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altLang="en-IL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 </m:t>
                    </m:r>
                    <m:sSup>
                      <m:sSupPr>
                        <m:ctrlP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IL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altLang="en-IL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en-IL" dirty="0"/>
                  <a:t>In this case we can get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IL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altLang="en-IL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Treat the domain as if it is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en-IL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Ignore all other cards!</a:t>
                </a:r>
              </a:p>
              <a:p>
                <a:r>
                  <a:rPr lang="en-US" dirty="0"/>
                  <a:t>Now s =</a:t>
                </a:r>
                <a:r>
                  <a:rPr lang="en-US" altLang="en-IL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IL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IL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en-IL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/>
                  <a:t>) and we can </a:t>
                </a:r>
                <a:r>
                  <a:rPr lang="en-US" b="1" dirty="0"/>
                  <a:t>run the previous guesser</a:t>
                </a:r>
                <a:r>
                  <a:rPr lang="en-US" dirty="0"/>
                  <a:t> on a domain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en-IL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p>
                    </m:sSup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275F5-047A-4CDF-AA9B-F0CDE67E1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6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1AD2-B9EB-46BE-9CEF-457119FF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Different Analysis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0FE56-9CC0-483F-8340-FED36C183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Appraoch</a:t>
                </a:r>
              </a:p>
              <a:p>
                <a:r>
                  <a:rPr lang="en-US" dirty="0"/>
                  <a:t>For each position (time)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, what are the chances that there is a </a:t>
                </a:r>
                <a:r>
                  <a:rPr lang="en-US" b="1" dirty="0"/>
                  <a:t>reasonable</a:t>
                </a:r>
                <a:r>
                  <a:rPr lang="en-US" dirty="0"/>
                  <a:t> guess at this point in time?</a:t>
                </a:r>
              </a:p>
              <a:p>
                <a:pPr lvl="1"/>
                <a:r>
                  <a:rPr lang="en-US" b="1" dirty="0"/>
                  <a:t>Reasonable</a:t>
                </a:r>
                <a:r>
                  <a:rPr lang="en-US" dirty="0"/>
                  <a:t> guess: of a card </a:t>
                </a:r>
                <a:r>
                  <a:rPr lang="en-US" b="1" dirty="0"/>
                  <a:t>that has not appeared yet </a:t>
                </a:r>
              </a:p>
              <a:p>
                <a:r>
                  <a:rPr lang="en-US" dirty="0"/>
                  <a:t>A subset/range with a </a:t>
                </a:r>
                <a:r>
                  <a:rPr lang="en-US" b="1" dirty="0"/>
                  <a:t>single missing card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Want most time periods to have a reasonable guess and then get the result of the perfect memory case </a:t>
                </a:r>
                <a:endParaRPr lang="en-I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0FE56-9CC0-483F-8340-FED36C183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1752" b="-16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9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AE4303-B574-41B7-8979-D02ACB8D5050}"/>
              </a:ext>
            </a:extLst>
          </p:cNvPr>
          <p:cNvSpPr/>
          <p:nvPr/>
        </p:nvSpPr>
        <p:spPr bwMode="auto">
          <a:xfrm>
            <a:off x="4717655" y="3704129"/>
            <a:ext cx="3635130" cy="428878"/>
          </a:xfrm>
          <a:prstGeom prst="wedgeRoundRectCallout">
            <a:avLst>
              <a:gd name="adj1" fmla="val -40957"/>
              <a:gd name="adj2" fmla="val 44791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Appearing in</a:t>
            </a:r>
            <a:r>
              <a:rPr lang="he-IL" dirty="0"/>
              <a:t> </a:t>
            </a:r>
            <a:r>
              <a:rPr lang="en-US" dirty="0"/>
              <a:t>time slots  n-t+1,...,n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CF52-5876-4F67-8E74-C2107704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Construction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4EC7E-AFED-488E-A0A3-025738EDD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543" y="1486912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we construct random subsets with various probabilities:</a:t>
                </a:r>
              </a:p>
              <a:p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construct a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</a:t>
                </a:r>
                <a:r>
                  <a:rPr lang="en-US" dirty="0">
                    <a:solidFill>
                      <a:srgbClr val="7030A0"/>
                    </a:solidFill>
                  </a:rPr>
                  <a:t>picking each element independently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At step t what is the chance that there is a reasonable candidate?</a:t>
                </a:r>
              </a:p>
              <a:p>
                <a:pPr lvl="1"/>
                <a:r>
                  <a:rPr lang="en-US" dirty="0"/>
                  <a:t>To yield </a:t>
                </a:r>
                <a:r>
                  <a:rPr lang="en-US" b="1" dirty="0"/>
                  <a:t>a reasonable guess </a:t>
                </a:r>
                <a:r>
                  <a:rPr lang="en-US" dirty="0"/>
                  <a:t>t steps from the end,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should intersect the unseen set of cards in with size 1.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4EC7E-AFED-488E-A0A3-025738EDD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543" y="1486912"/>
                <a:ext cx="8229600" cy="4525963"/>
              </a:xfrm>
              <a:blipFill>
                <a:blip r:embed="rId2"/>
                <a:stretch>
                  <a:fillRect l="-1926" t="-1752" r="-2000" b="-177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F13B422-82CD-4217-9358-F7FD0A021F19}"/>
              </a:ext>
            </a:extLst>
          </p:cNvPr>
          <p:cNvSpPr/>
          <p:nvPr/>
        </p:nvSpPr>
        <p:spPr bwMode="auto">
          <a:xfrm>
            <a:off x="6296458" y="4782393"/>
            <a:ext cx="2575965" cy="428878"/>
          </a:xfrm>
          <a:prstGeom prst="ellipse">
            <a:avLst/>
          </a:prstGeom>
          <a:solidFill>
            <a:srgbClr val="DBB9E5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59582C-F02E-4B7D-A182-6763063F3DA3}"/>
              </a:ext>
            </a:extLst>
          </p:cNvPr>
          <p:cNvSpPr/>
          <p:nvPr/>
        </p:nvSpPr>
        <p:spPr bwMode="auto">
          <a:xfrm>
            <a:off x="5311924" y="4772277"/>
            <a:ext cx="3091157" cy="428878"/>
          </a:xfrm>
          <a:prstGeom prst="ellipse">
            <a:avLst/>
          </a:prstGeom>
          <a:solidFill>
            <a:srgbClr val="E6E6E6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4DCB5BB-12F0-4F79-8C84-06EFC155E1CE}"/>
                  </a:ext>
                </a:extLst>
              </p:cNvPr>
              <p:cNvSpPr/>
              <p:nvPr/>
            </p:nvSpPr>
            <p:spPr bwMode="auto">
              <a:xfrm>
                <a:off x="8067760" y="6279419"/>
                <a:ext cx="704007" cy="489568"/>
              </a:xfrm>
              <a:prstGeom prst="wedgeRoundRectCallout">
                <a:avLst>
                  <a:gd name="adj1" fmla="val -269109"/>
                  <a:gd name="adj2" fmla="val -73037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4DCB5BB-12F0-4F79-8C84-06EFC155E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7760" y="6279419"/>
                <a:ext cx="704007" cy="489568"/>
              </a:xfrm>
              <a:prstGeom prst="wedgeRoundRectCallout">
                <a:avLst>
                  <a:gd name="adj1" fmla="val -269109"/>
                  <a:gd name="adj2" fmla="val -7303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AE6E-85C8-4E2F-8426-EB6F6B48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CD4DB-2A51-4D22-A929-8A0330487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1716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To yield </a:t>
                </a:r>
                <a:r>
                  <a:rPr lang="en-US" b="1" dirty="0"/>
                  <a:t>a reasonable guess </a:t>
                </a:r>
                <a:r>
                  <a:rPr lang="en-US" dirty="0"/>
                  <a:t>at step t,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should intersect suffix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size 1.</a:t>
                </a: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⁡[|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CD4DB-2A51-4D22-A929-8A0330487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1716"/>
                <a:ext cx="8229600" cy="4525963"/>
              </a:xfrm>
              <a:blipFill>
                <a:blip r:embed="rId3"/>
                <a:stretch>
                  <a:fillRect l="-1926" t="-2156" r="-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93B955-A046-4C58-B491-113D347221AB}"/>
              </a:ext>
            </a:extLst>
          </p:cNvPr>
          <p:cNvSpPr/>
          <p:nvPr/>
        </p:nvSpPr>
        <p:spPr bwMode="auto">
          <a:xfrm>
            <a:off x="1266098" y="3962576"/>
            <a:ext cx="2160574" cy="712100"/>
          </a:xfrm>
          <a:prstGeom prst="wedgeRoundRectCallout">
            <a:avLst>
              <a:gd name="adj1" fmla="val 112351"/>
              <a:gd name="adj2" fmla="val -134038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Number of possible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intersections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C9F642A1-02DF-475F-BE17-4DC0B0CA9A05}"/>
                  </a:ext>
                </a:extLst>
              </p:cNvPr>
              <p:cNvSpPr/>
              <p:nvPr/>
            </p:nvSpPr>
            <p:spPr bwMode="auto">
              <a:xfrm>
                <a:off x="3770828" y="3984437"/>
                <a:ext cx="2459979" cy="712100"/>
              </a:xfrm>
              <a:prstGeom prst="wedgeRoundRectCallout">
                <a:avLst>
                  <a:gd name="adj1" fmla="val 12550"/>
                  <a:gd name="adj2" fmla="val -90909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Prob. </a:t>
                </a:r>
                <a:r>
                  <a:rPr lang="en-US" dirty="0">
                    <a:latin typeface="Arial" charset="0"/>
                    <a:cs typeface="Arial" charset="0"/>
                  </a:rPr>
                  <a:t>of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a particular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element being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C9F642A1-02DF-475F-BE17-4DC0B0CA9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828" y="3984437"/>
                <a:ext cx="2459979" cy="712100"/>
              </a:xfrm>
              <a:prstGeom prst="wedgeRoundRectCallout">
                <a:avLst>
                  <a:gd name="adj1" fmla="val 12550"/>
                  <a:gd name="adj2" fmla="val -90909"/>
                  <a:gd name="adj3" fmla="val 16667"/>
                </a:avLst>
              </a:prstGeom>
              <a:blipFill>
                <a:blip r:embed="rId4"/>
                <a:stretch>
                  <a:fillRect b="-4819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0CBC3FC-330A-43F8-A50A-F136F53F245C}"/>
                  </a:ext>
                </a:extLst>
              </p:cNvPr>
              <p:cNvSpPr/>
              <p:nvPr/>
            </p:nvSpPr>
            <p:spPr bwMode="auto">
              <a:xfrm>
                <a:off x="6380570" y="3994330"/>
                <a:ext cx="2763430" cy="712100"/>
              </a:xfrm>
              <a:prstGeom prst="wedgeRoundRectCallout">
                <a:avLst>
                  <a:gd name="adj1" fmla="val -24380"/>
                  <a:gd name="adj2" fmla="val -110244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 remaining elements </a:t>
                </a:r>
              </a:p>
              <a:p>
                <a:pPr algn="ctr"/>
                <a:r>
                  <a: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not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chosen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</m:oMath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0CBC3FC-330A-43F8-A50A-F136F53F2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570" y="3994330"/>
                <a:ext cx="2763430" cy="712100"/>
              </a:xfrm>
              <a:prstGeom prst="wedgeRoundRectCallout">
                <a:avLst>
                  <a:gd name="adj1" fmla="val -24380"/>
                  <a:gd name="adj2" fmla="val -110244"/>
                  <a:gd name="adj3" fmla="val 16667"/>
                </a:avLst>
              </a:prstGeom>
              <a:blipFill>
                <a:blip r:embed="rId5"/>
                <a:stretch>
                  <a:fillRect l="-1978" r="-2198" b="-4737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400951-B03E-424E-BAB4-74A33E8FB4C9}"/>
              </a:ext>
            </a:extLst>
          </p:cNvPr>
          <p:cNvCxnSpPr/>
          <p:nvPr/>
        </p:nvCxnSpPr>
        <p:spPr bwMode="auto">
          <a:xfrm>
            <a:off x="946771" y="5960278"/>
            <a:ext cx="43899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574FB8-40EA-4A83-A55C-F6A7FF4E36C7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2169" y="5544396"/>
            <a:ext cx="0" cy="415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0EC2609-9BAF-43DB-9C33-F836C99AEBE7}"/>
              </a:ext>
            </a:extLst>
          </p:cNvPr>
          <p:cNvSpPr/>
          <p:nvPr/>
        </p:nvSpPr>
        <p:spPr bwMode="auto">
          <a:xfrm>
            <a:off x="1513213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1426A7-6C5E-4216-B38A-C33C9D7BEC38}"/>
              </a:ext>
            </a:extLst>
          </p:cNvPr>
          <p:cNvSpPr/>
          <p:nvPr/>
        </p:nvSpPr>
        <p:spPr bwMode="auto">
          <a:xfrm>
            <a:off x="2329157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8FF418-7C33-48CD-9D27-6955B7484AAA}"/>
              </a:ext>
            </a:extLst>
          </p:cNvPr>
          <p:cNvSpPr/>
          <p:nvPr/>
        </p:nvSpPr>
        <p:spPr bwMode="auto">
          <a:xfrm>
            <a:off x="2546293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0EC039-C303-4493-ACF5-7C0F5700F2B1}"/>
              </a:ext>
            </a:extLst>
          </p:cNvPr>
          <p:cNvSpPr/>
          <p:nvPr/>
        </p:nvSpPr>
        <p:spPr bwMode="auto">
          <a:xfrm>
            <a:off x="3582069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73FAE8-E02F-4ACD-94C2-A1D172FAA76E}"/>
              </a:ext>
            </a:extLst>
          </p:cNvPr>
          <p:cNvSpPr/>
          <p:nvPr/>
        </p:nvSpPr>
        <p:spPr bwMode="auto">
          <a:xfrm>
            <a:off x="4075681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251B27-B09A-4C7F-B181-91CBFA8A5BC3}"/>
              </a:ext>
            </a:extLst>
          </p:cNvPr>
          <p:cNvSpPr/>
          <p:nvPr/>
        </p:nvSpPr>
        <p:spPr bwMode="auto">
          <a:xfrm>
            <a:off x="4697417" y="5691037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E0B0E0-2CA9-4184-BA3F-25FBD12E2027}"/>
              </a:ext>
            </a:extLst>
          </p:cNvPr>
          <p:cNvSpPr txBox="1"/>
          <p:nvPr/>
        </p:nvSpPr>
        <p:spPr>
          <a:xfrm>
            <a:off x="2407671" y="6380243"/>
            <a:ext cx="65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n-t</a:t>
            </a:r>
            <a:endParaRPr lang="en-IL" sz="2400" dirty="0">
              <a:latin typeface="+mn-lt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DED33B7C-8900-4200-83B9-644D744D293B}"/>
              </a:ext>
            </a:extLst>
          </p:cNvPr>
          <p:cNvSpPr/>
          <p:nvPr/>
        </p:nvSpPr>
        <p:spPr bwMode="auto">
          <a:xfrm rot="5400000">
            <a:off x="4682849" y="5799034"/>
            <a:ext cx="369334" cy="938365"/>
          </a:xfrm>
          <a:prstGeom prst="righ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E4AD220-5748-4A90-A65A-3E3BB6872C52}"/>
              </a:ext>
            </a:extLst>
          </p:cNvPr>
          <p:cNvSpPr/>
          <p:nvPr/>
        </p:nvSpPr>
        <p:spPr bwMode="auto">
          <a:xfrm rot="5400000">
            <a:off x="2466990" y="4629741"/>
            <a:ext cx="369334" cy="3322808"/>
          </a:xfrm>
          <a:prstGeom prst="righ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F9AC2F-CE3B-4992-81D9-F8E945E22CC6}"/>
              </a:ext>
            </a:extLst>
          </p:cNvPr>
          <p:cNvSpPr txBox="1"/>
          <p:nvPr/>
        </p:nvSpPr>
        <p:spPr>
          <a:xfrm>
            <a:off x="4754003" y="6371861"/>
            <a:ext cx="38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</a:t>
            </a:r>
            <a:endParaRPr lang="en-IL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A8D99B-B46F-4670-8AA1-B253E2F662B2}"/>
                  </a:ext>
                </a:extLst>
              </p:cNvPr>
              <p:cNvSpPr txBox="1"/>
              <p:nvPr/>
            </p:nvSpPr>
            <p:spPr>
              <a:xfrm>
                <a:off x="5892361" y="5457384"/>
                <a:ext cx="2879712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4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99FF"/>
                    </a:solidFill>
                  </a:rPr>
                  <a:t>j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≤⌈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  <m:r>
                      <a:rPr lang="en-US" sz="24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endParaRPr lang="en-IL" sz="2400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A8D99B-B46F-4670-8AA1-B253E2F66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361" y="5457384"/>
                <a:ext cx="2879712" cy="1011687"/>
              </a:xfrm>
              <a:prstGeom prst="rect">
                <a:avLst/>
              </a:prstGeom>
              <a:blipFill>
                <a:blip r:embed="rId6"/>
                <a:stretch>
                  <a:fillRect l="-3390" t="-4217" b="-4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9FE0C94B-AF0B-4319-9D9E-01E5FED33803}"/>
                  </a:ext>
                </a:extLst>
              </p:cNvPr>
              <p:cNvSpPr/>
              <p:nvPr/>
            </p:nvSpPr>
            <p:spPr bwMode="auto">
              <a:xfrm>
                <a:off x="163936" y="2474722"/>
                <a:ext cx="984532" cy="816057"/>
              </a:xfrm>
              <a:prstGeom prst="wedgeRoundRectCallout">
                <a:avLst>
                  <a:gd name="adj1" fmla="val 447628"/>
                  <a:gd name="adj2" fmla="val -6818"/>
                  <a:gd name="adj3" fmla="val 16667"/>
                </a:avLst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9FE0C94B-AF0B-4319-9D9E-01E5FED33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936" y="2474722"/>
                <a:ext cx="984532" cy="816057"/>
              </a:xfrm>
              <a:prstGeom prst="wedgeRoundRectCallout">
                <a:avLst>
                  <a:gd name="adj1" fmla="val 447628"/>
                  <a:gd name="adj2" fmla="val -681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with Corners Rounded 24">
                <a:extLst>
                  <a:ext uri="{FF2B5EF4-FFF2-40B4-BE49-F238E27FC236}">
                    <a16:creationId xmlns:a16="http://schemas.microsoft.com/office/drawing/2014/main" id="{1D72067E-461D-43B2-B32D-BE6C35A38B69}"/>
                  </a:ext>
                </a:extLst>
              </p:cNvPr>
              <p:cNvSpPr/>
              <p:nvPr/>
            </p:nvSpPr>
            <p:spPr bwMode="auto">
              <a:xfrm>
                <a:off x="8220087" y="2950558"/>
                <a:ext cx="759977" cy="816056"/>
              </a:xfrm>
              <a:prstGeom prst="wedgeRoundRectCallout">
                <a:avLst>
                  <a:gd name="adj1" fmla="val -172159"/>
                  <a:gd name="adj2" fmla="val -12788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Speech Bubble: Rectangle with Corners Rounded 24">
                <a:extLst>
                  <a:ext uri="{FF2B5EF4-FFF2-40B4-BE49-F238E27FC236}">
                    <a16:creationId xmlns:a16="http://schemas.microsoft.com/office/drawing/2014/main" id="{1D72067E-461D-43B2-B32D-BE6C35A38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0087" y="2950558"/>
                <a:ext cx="759977" cy="816056"/>
              </a:xfrm>
              <a:prstGeom prst="wedgeRoundRectCallout">
                <a:avLst>
                  <a:gd name="adj1" fmla="val -172159"/>
                  <a:gd name="adj2" fmla="val -1278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9BC085-1094-4D7A-828A-39D02AC57C71}"/>
                  </a:ext>
                </a:extLst>
              </p:cNvPr>
              <p:cNvSpPr txBox="1"/>
              <p:nvPr/>
            </p:nvSpPr>
            <p:spPr>
              <a:xfrm>
                <a:off x="365760" y="274638"/>
                <a:ext cx="2869809" cy="896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random set prob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cards unseen so far</a:t>
                </a:r>
                <a:endParaRPr lang="en-IL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9BC085-1094-4D7A-828A-39D02AC5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74638"/>
                <a:ext cx="2869809" cy="896720"/>
              </a:xfrm>
              <a:prstGeom prst="rect">
                <a:avLst/>
              </a:prstGeom>
              <a:blipFill>
                <a:blip r:embed="rId9"/>
                <a:stretch>
                  <a:fillRect b="-115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CB5A89A-B595-4D49-8D54-DAE7EE35EBB7}"/>
              </a:ext>
            </a:extLst>
          </p:cNvPr>
          <p:cNvSpPr txBox="1"/>
          <p:nvPr/>
        </p:nvSpPr>
        <p:spPr>
          <a:xfrm>
            <a:off x="6621086" y="4916788"/>
            <a:ext cx="262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Prob. of reasonable guess - constant</a:t>
            </a:r>
            <a:endParaRPr lang="en-IL" sz="2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50CA2D-A179-4BC3-B72F-507C0B068C9E}"/>
              </a:ext>
            </a:extLst>
          </p:cNvPr>
          <p:cNvSpPr/>
          <p:nvPr/>
        </p:nvSpPr>
        <p:spPr bwMode="auto">
          <a:xfrm>
            <a:off x="5141744" y="2257865"/>
            <a:ext cx="555671" cy="1508749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10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DB7A-10DE-4F35-AB0E-1739FA37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196B57-EA03-4FD6-A6D0-F2D2ED2F9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71211" cy="4525963"/>
              </a:xfrm>
            </p:spPr>
            <p:txBody>
              <a:bodyPr/>
              <a:lstStyle/>
              <a:p>
                <a:r>
                  <a:rPr lang="en-US" dirty="0"/>
                  <a:t>Can use </a:t>
                </a:r>
                <a:r>
                  <a:rPr lang="en-US" b="1" dirty="0"/>
                  <a:t>more sets </a:t>
                </a:r>
                <a:r>
                  <a:rPr lang="en-US" dirty="0"/>
                  <a:t>for each j.</a:t>
                </a:r>
              </a:p>
              <a:p>
                <a:pPr lvl="1"/>
                <a:r>
                  <a:rPr lang="en-US" dirty="0"/>
                  <a:t>Each set chosen independently </a:t>
                </a:r>
              </a:p>
              <a:p>
                <a:pPr lvl="1"/>
                <a:r>
                  <a:rPr lang="en-US" dirty="0"/>
                  <a:t>prob goes down with the number of subsets.</a:t>
                </a:r>
              </a:p>
              <a:p>
                <a:pPr marL="0" indent="0">
                  <a:buNone/>
                </a:pPr>
                <a:r>
                  <a:rPr lang="en-US" dirty="0"/>
                  <a:t>Can get for any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Using O(log(1/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)) subsets</a:t>
                </a:r>
              </a:p>
              <a:p>
                <a:endParaRPr lang="en-US" dirty="0"/>
              </a:p>
              <a:p>
                <a:r>
                  <a:rPr lang="en-US" dirty="0"/>
                  <a:t>Altogether O(log(1/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n) bits of memory 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196B57-EA03-4FD6-A6D0-F2D2ED2F9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71211" cy="4525963"/>
              </a:xfrm>
              <a:blipFill>
                <a:blip r:embed="rId2"/>
                <a:stretch>
                  <a:fillRect l="-1894" t="-2156" r="-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21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Recap</a:t>
            </a:r>
          </a:p>
          <a:p>
            <a:r>
              <a:rPr lang="en-US" altLang="en-US" dirty="0"/>
              <a:t>Streaming – Frequencies</a:t>
            </a:r>
            <a:endParaRPr lang="he-IL" altLang="en-US" dirty="0"/>
          </a:p>
          <a:p>
            <a:r>
              <a:rPr lang="en-US" altLang="en-US" dirty="0"/>
              <a:t>K-wise independence</a:t>
            </a:r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/>
              <a:t>Card guessing</a:t>
            </a:r>
          </a:p>
          <a:p>
            <a:r>
              <a:rPr lang="en-US" altLang="en-US" dirty="0"/>
              <a:t>Proof by encoding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Proof by Encoding: </a:t>
            </a:r>
            <a:br>
              <a:rPr lang="en-US" dirty="0"/>
            </a:br>
            <a:r>
              <a:rPr lang="en-US" sz="3200" dirty="0"/>
              <a:t>A general method for analyzing probabilistic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sz="2800" dirty="0"/>
                  <a:t>A method to prove success of an algorithm by showing that </a:t>
                </a:r>
                <a:r>
                  <a:rPr lang="en-US" sz="2800" b="1" dirty="0"/>
                  <a:t>failure allows us to compress the random bits used.</a:t>
                </a:r>
              </a:p>
              <a:p>
                <a:pPr lvl="1"/>
                <a:r>
                  <a:rPr lang="en-US" sz="2400" b="1" dirty="0"/>
                  <a:t>Prob. of compressing and chopping off w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Example</a:t>
                </a:r>
                <a:r>
                  <a:rPr lang="en-US" sz="2400" dirty="0"/>
                  <a:t> (not directly related): the birthday “paradox”</a:t>
                </a:r>
              </a:p>
              <a:p>
                <a:r>
                  <a:rPr lang="en-US" sz="2400" dirty="0"/>
                  <a:t>Suppose that you can expect a collision in less than k random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a domain of size n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then can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using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. </a:t>
                </a:r>
              </a:p>
              <a:p>
                <a:pPr lvl="1"/>
                <a:r>
                  <a:rPr lang="en-US" dirty="0"/>
                  <a:t>Instead of log n bits need log k + log k bits. </a:t>
                </a:r>
              </a:p>
              <a:p>
                <a:pPr lvl="1"/>
                <a:r>
                  <a:rPr lang="en-US" dirty="0"/>
                  <a:t>Not likely to happen </a:t>
                </a:r>
                <a:r>
                  <a:rPr lang="en-US" b="1" dirty="0"/>
                  <a:t>before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1513" t="-1482" r="-793" b="-64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87049" y="4777945"/>
            <a:ext cx="155695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LZ style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617044" y="4594776"/>
            <a:ext cx="741405" cy="543698"/>
          </a:xfrm>
          <a:prstGeom prst="wedgeRoundRectCallout">
            <a:avLst>
              <a:gd name="adj1" fmla="val -173021"/>
              <a:gd name="adj2" fmla="val 9031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173995" y="5854314"/>
            <a:ext cx="741405" cy="543698"/>
          </a:xfrm>
          <a:prstGeom prst="wedgeRoundRectCallout">
            <a:avLst>
              <a:gd name="adj1" fmla="val -239545"/>
              <a:gd name="adj2" fmla="val -91151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j</a:t>
            </a:r>
          </a:p>
        </p:txBody>
      </p:sp>
    </p:spTree>
    <p:extLst>
      <p:ext uri="{BB962C8B-B14F-4D97-AF65-F5344CB8AC3E}">
        <p14:creationId xmlns:p14="http://schemas.microsoft.com/office/powerpoint/2010/main" val="19931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Inverting a random function is hard</a:t>
                </a:r>
              </a:p>
              <a:p>
                <a:r>
                  <a:rPr lang="en-US" sz="2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</a:p>
              <a:p>
                <a:r>
                  <a:rPr lang="en-US" sz="2800" dirty="0"/>
                  <a:t>A challenge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goal is to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Proof: Homework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  <a:blipFill>
                <a:blip r:embed="rId2"/>
                <a:stretch>
                  <a:fillRect l="-1825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554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5F4F31AC-38EF-4022-952C-3230844397CF}"/>
                  </a:ext>
                </a:extLst>
              </p:cNvPr>
              <p:cNvSpPr/>
              <p:nvPr/>
            </p:nvSpPr>
            <p:spPr bwMode="auto">
              <a:xfrm>
                <a:off x="4126519" y="4325742"/>
                <a:ext cx="3384062" cy="480720"/>
              </a:xfrm>
              <a:prstGeom prst="wedgeRoundRectCallout">
                <a:avLst>
                  <a:gd name="adj1" fmla="val 25818"/>
                  <a:gd name="adj2" fmla="val 176304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⋯(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IL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5F4F31AC-38EF-4022-952C-323084439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6519" y="4325742"/>
                <a:ext cx="3384062" cy="480720"/>
              </a:xfrm>
              <a:prstGeom prst="wedgeRoundRectCallout">
                <a:avLst>
                  <a:gd name="adj1" fmla="val 25818"/>
                  <a:gd name="adj2" fmla="val 17630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35D678C-6134-4966-A071-5EF031B3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Tight bound on the expected number of guesses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230B-DA94-44D2-B240-4A7636D9D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601" y="1600200"/>
                <a:ext cx="845512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Claim</a:t>
                </a:r>
                <a:r>
                  <a:rPr lang="en-US" sz="2800" dirty="0"/>
                  <a:t>: Suppose that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Then any algorithm using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/>
                  <a:t> bits of memory can get on expectation (over the cards) at most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correct guesses</a:t>
                </a:r>
                <a:r>
                  <a:rPr lang="en-US" sz="2800" dirty="0">
                    <a:solidFill>
                      <a:srgbClr val="002060"/>
                    </a:solidFill>
                  </a:rPr>
                  <a:t>.</a:t>
                </a:r>
                <a:r>
                  <a:rPr lang="en-US" sz="2800" dirty="0"/>
                  <a:t> For </a:t>
                </a:r>
                <a:r>
                  <a:rPr lang="en-US" sz="2800" i="0" dirty="0">
                    <a:latin typeface="+mj-lt"/>
                  </a:rPr>
                  <a:t>β</a:t>
                </a:r>
                <a:r>
                  <a:rPr lang="en-US" sz="2800" dirty="0"/>
                  <a:t>=ln/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this is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Proof idea: </a:t>
                </a:r>
                <a:r>
                  <a:rPr lang="en-US" sz="2800" dirty="0"/>
                  <a:t>Use the guessing algorithm to </a:t>
                </a:r>
                <a:r>
                  <a:rPr lang="en-US" sz="2800" b="1" dirty="0"/>
                  <a:t>encode</a:t>
                </a:r>
                <a:r>
                  <a:rPr lang="en-US" sz="2800" dirty="0"/>
                  <a:t> an </a:t>
                </a:r>
                <a:r>
                  <a:rPr lang="en-US" sz="2800" b="1" dirty="0"/>
                  <a:t>ordered set</a:t>
                </a:r>
                <a:r>
                  <a:rPr lang="en-US" sz="2800" dirty="0"/>
                  <a:t>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with fewer than log(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!) </m:t>
                    </m:r>
                  </m:oMath>
                </a14:m>
                <a:r>
                  <a:rPr lang="en-US" sz="2800" dirty="0"/>
                  <a:t>bits.</a:t>
                </a:r>
              </a:p>
              <a:p>
                <a:r>
                  <a:rPr lang="en-US" sz="2800" dirty="0"/>
                  <a:t>Save around the </a:t>
                </a:r>
                <a:r>
                  <a:rPr lang="en-US" sz="2800" b="1" dirty="0"/>
                  <a:t>order</a:t>
                </a:r>
                <a:r>
                  <a:rPr lang="en-US" sz="2800" dirty="0"/>
                  <a:t> of the number of </a:t>
                </a:r>
                <a:r>
                  <a:rPr lang="en-US" sz="2800" b="1" dirty="0"/>
                  <a:t>correct guesses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in last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steps using only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/>
                  <a:t> bits of memory. 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230B-DA94-44D2-B240-4A7636D9D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601" y="1600200"/>
                <a:ext cx="8455122" cy="4525963"/>
              </a:xfrm>
              <a:blipFill>
                <a:blip r:embed="rId4"/>
                <a:stretch>
                  <a:fillRect l="-1514" t="-1348" r="-793" b="-177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9A809-CCF7-4D8A-A37C-5FE6D435184B}"/>
                  </a:ext>
                </a:extLst>
              </p:cNvPr>
              <p:cNvSpPr txBox="1"/>
              <p:nvPr/>
            </p:nvSpPr>
            <p:spPr>
              <a:xfrm>
                <a:off x="7267150" y="3782324"/>
                <a:ext cx="2120112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9A809-CCF7-4D8A-A37C-5FE6D435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50" y="3782324"/>
                <a:ext cx="2120112" cy="543418"/>
              </a:xfrm>
              <a:prstGeom prst="rect">
                <a:avLst/>
              </a:prstGeom>
              <a:blipFill>
                <a:blip r:embed="rId5"/>
                <a:stretch>
                  <a:fillRect l="-5747" t="-7778" b="-2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B23ECB4-BB1B-4B0E-B482-1ADB4F221D65}"/>
              </a:ext>
            </a:extLst>
          </p:cNvPr>
          <p:cNvSpPr/>
          <p:nvPr/>
        </p:nvSpPr>
        <p:spPr bwMode="auto">
          <a:xfrm>
            <a:off x="121379" y="6232342"/>
            <a:ext cx="566443" cy="351020"/>
          </a:xfrm>
          <a:prstGeom prst="wedgeRoundRectCallout">
            <a:avLst>
              <a:gd name="adj1" fmla="val 304210"/>
              <a:gd name="adj2" fmla="val -5062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R. V.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ED640AA-FB7C-4E09-AFDC-FAA96C97D170}"/>
              </a:ext>
            </a:extLst>
          </p:cNvPr>
          <p:cNvSpPr/>
          <p:nvPr/>
        </p:nvSpPr>
        <p:spPr bwMode="auto">
          <a:xfrm>
            <a:off x="144314" y="4370068"/>
            <a:ext cx="2057280" cy="784616"/>
          </a:xfrm>
          <a:prstGeom prst="wedgeRoundRectCallout">
            <a:avLst>
              <a:gd name="adj1" fmla="val 91310"/>
              <a:gd name="adj2" fmla="val 15394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These represent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savings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346E4-34B7-42A6-B953-84B43B08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Encoding</a:t>
            </a:r>
            <a:endParaRPr lang="en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D738C-B638-4983-91E4-1AA6844A50A9}"/>
              </a:ext>
            </a:extLst>
          </p:cNvPr>
          <p:cNvSpPr/>
          <p:nvPr/>
        </p:nvSpPr>
        <p:spPr bwMode="auto">
          <a:xfrm>
            <a:off x="1343278" y="3163984"/>
            <a:ext cx="3285366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56FBF0-C5B5-4929-8B27-A8CB0E973CA4}"/>
              </a:ext>
            </a:extLst>
          </p:cNvPr>
          <p:cNvSpPr/>
          <p:nvPr/>
        </p:nvSpPr>
        <p:spPr bwMode="auto">
          <a:xfrm>
            <a:off x="4708216" y="3163126"/>
            <a:ext cx="1546927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DA6D256-CE1B-404D-AEB9-40107757F656}"/>
              </a:ext>
            </a:extLst>
          </p:cNvPr>
          <p:cNvSpPr/>
          <p:nvPr/>
        </p:nvSpPr>
        <p:spPr bwMode="auto">
          <a:xfrm rot="5400000">
            <a:off x="2722970" y="2526736"/>
            <a:ext cx="525982" cy="328536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3C6DF6F-CCE2-4D82-A90D-83274E4BD649}"/>
              </a:ext>
            </a:extLst>
          </p:cNvPr>
          <p:cNvSpPr/>
          <p:nvPr/>
        </p:nvSpPr>
        <p:spPr bwMode="auto">
          <a:xfrm rot="5400000">
            <a:off x="5259142" y="3426968"/>
            <a:ext cx="525982" cy="146602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/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blipFill>
                <a:blip r:embed="rId6"/>
                <a:stretch>
                  <a:fillRect l="-12605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/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4C334F-0015-47AB-BC84-D1A5BEB1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13" name="Callout: Line with Border and Accent Bar 12">
            <a:extLst>
              <a:ext uri="{FF2B5EF4-FFF2-40B4-BE49-F238E27FC236}">
                <a16:creationId xmlns:a16="http://schemas.microsoft.com/office/drawing/2014/main" id="{D07016D1-F7DA-407F-8563-3BDF0D5B63B8}"/>
              </a:ext>
            </a:extLst>
          </p:cNvPr>
          <p:cNvSpPr/>
          <p:nvPr/>
        </p:nvSpPr>
        <p:spPr bwMode="auto">
          <a:xfrm>
            <a:off x="4708215" y="1601855"/>
            <a:ext cx="2097187" cy="1143000"/>
          </a:xfrm>
          <a:prstGeom prst="accentBorderCallout1">
            <a:avLst>
              <a:gd name="adj1" fmla="val 18750"/>
              <a:gd name="adj2" fmla="val -8333"/>
              <a:gd name="adj3" fmla="val 151476"/>
              <a:gd name="adj4" fmla="val -2571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Memory state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guesser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 bits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/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/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[n]\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blipFill>
                <a:blip r:embed="rId3"/>
                <a:stretch>
                  <a:fillRect l="-8571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B59A213-4CEF-4B8C-AEA7-E0330C7BE21B}"/>
              </a:ext>
            </a:extLst>
          </p:cNvPr>
          <p:cNvSpPr txBox="1"/>
          <p:nvPr/>
        </p:nvSpPr>
        <p:spPr>
          <a:xfrm>
            <a:off x="768743" y="5315180"/>
            <a:ext cx="7210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Simulate the </a:t>
            </a:r>
            <a:r>
              <a:rPr lang="en-US" sz="2800" dirty="0">
                <a:solidFill>
                  <a:srgbClr val="00B050"/>
                </a:solidFill>
              </a:rPr>
              <a:t>guesser</a:t>
            </a:r>
            <a:r>
              <a:rPr lang="en-US" sz="2800" dirty="0"/>
              <a:t> </a:t>
            </a:r>
            <a:r>
              <a:rPr lang="en-US" sz="2800" b="1" dirty="0"/>
              <a:t>till the end </a:t>
            </a:r>
            <a:r>
              <a:rPr lang="en-US" sz="2800" dirty="0"/>
              <a:t>and see when it gives </a:t>
            </a:r>
            <a:r>
              <a:rPr lang="en-US" sz="2800" b="1" dirty="0"/>
              <a:t>correct</a:t>
            </a:r>
            <a:r>
              <a:rPr lang="en-US" sz="2800" dirty="0"/>
              <a:t> guesses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These can be used to </a:t>
            </a:r>
            <a:r>
              <a:rPr lang="en-US" sz="2800" b="1" dirty="0"/>
              <a:t>help describe </a:t>
            </a:r>
            <a:r>
              <a:rPr lang="en-US" sz="2800" dirty="0"/>
              <a:t>T</a:t>
            </a:r>
            <a:endParaRPr lang="en-IL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6F0EC-B337-4B87-87BF-73C5C5DA772F}"/>
              </a:ext>
            </a:extLst>
          </p:cNvPr>
          <p:cNvSpPr txBox="1"/>
          <p:nvPr/>
        </p:nvSpPr>
        <p:spPr>
          <a:xfrm>
            <a:off x="7569642" y="3380444"/>
            <a:ext cx="111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00CEB0C0-B241-4F25-B94F-5B94D9167B5D}"/>
                  </a:ext>
                </a:extLst>
              </p:cNvPr>
              <p:cNvSpPr/>
              <p:nvPr/>
            </p:nvSpPr>
            <p:spPr bwMode="auto">
              <a:xfrm>
                <a:off x="55660" y="2218872"/>
                <a:ext cx="4444778" cy="525983"/>
              </a:xfrm>
              <a:prstGeom prst="wedgeRoundRectCallout">
                <a:avLst>
                  <a:gd name="adj1" fmla="val 30476"/>
                  <a:gd name="adj2" fmla="val 119945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On this part may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00CEB0C0-B241-4F25-B94F-5B94D9167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60" y="2218872"/>
                <a:ext cx="4444778" cy="525983"/>
              </a:xfrm>
              <a:prstGeom prst="wedgeRoundRectCallout">
                <a:avLst>
                  <a:gd name="adj1" fmla="val 30476"/>
                  <a:gd name="adj2" fmla="val 119945"/>
                  <a:gd name="adj3" fmla="val 16667"/>
                </a:avLst>
              </a:prstGeom>
              <a:blipFill>
                <a:blip r:embed="rId4"/>
                <a:stretch>
                  <a:fillRect l="-3283" r="-137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86A9D4-F311-4BCB-8B4D-D98897FB76D0}"/>
                  </a:ext>
                </a:extLst>
              </p:cNvPr>
              <p:cNvSpPr txBox="1"/>
              <p:nvPr/>
            </p:nvSpPr>
            <p:spPr>
              <a:xfrm>
                <a:off x="6384616" y="4611266"/>
                <a:ext cx="2759384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|T|=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86A9D4-F311-4BCB-8B4D-D98897FB7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16" y="4611266"/>
                <a:ext cx="2759384" cy="543418"/>
              </a:xfrm>
              <a:prstGeom prst="rect">
                <a:avLst/>
              </a:prstGeom>
              <a:blipFill>
                <a:blip r:embed="rId9"/>
                <a:stretch>
                  <a:fillRect l="-4415" t="-7778" b="-2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/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correct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guesses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blipFill>
                <a:blip r:embed="rId10"/>
                <a:stretch>
                  <a:fillRect l="-2174" b="-848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2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4EAD968-D808-4375-A8B8-19E56C3F884D}"/>
                  </a:ext>
                </a:extLst>
              </p:cNvPr>
              <p:cNvSpPr/>
              <p:nvPr/>
            </p:nvSpPr>
            <p:spPr bwMode="auto">
              <a:xfrm>
                <a:off x="4388295" y="5331542"/>
                <a:ext cx="3760189" cy="377485"/>
              </a:xfrm>
              <a:prstGeom prst="wedgeRoundRectCallout">
                <a:avLst>
                  <a:gd name="adj1" fmla="val -84890"/>
                  <a:gd name="adj2" fmla="val 203312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4EAD968-D808-4375-A8B8-19E56C3F8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8295" y="5331542"/>
                <a:ext cx="3760189" cy="377485"/>
              </a:xfrm>
              <a:prstGeom prst="wedgeRoundRectCallout">
                <a:avLst>
                  <a:gd name="adj1" fmla="val -84890"/>
                  <a:gd name="adj2" fmla="val 20331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EF5A27E-3E6F-4EBF-919C-E5171ADE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1665-5975-43AB-9299-9AED3D720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" y="1600200"/>
                <a:ext cx="8991237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an </a:t>
                </a:r>
                <a:r>
                  <a:rPr lang="en-US" b="1" dirty="0"/>
                  <a:t>ordered</a:t>
                </a:r>
                <a:r>
                  <a:rPr lang="en-US" dirty="0"/>
                  <a:t> set of size t</a:t>
                </a:r>
              </a:p>
              <a:p>
                <a:r>
                  <a:rPr lang="en-US" dirty="0"/>
                  <a:t>Consider the state of the guesser t </a:t>
                </a:r>
                <a:r>
                  <a:rPr lang="en-US" b="1" dirty="0"/>
                  <a:t>steps from the end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The set of cards so far was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\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</a:p>
              <a:p>
                <a:pPr lvl="1"/>
                <a:r>
                  <a:rPr lang="en-US" dirty="0"/>
                  <a:t>According to a random permutation</a:t>
                </a:r>
              </a:p>
              <a:p>
                <a:pPr lvl="2"/>
                <a:r>
                  <a:rPr lang="en-US" dirty="0"/>
                  <a:t>No need to waste bits on it</a:t>
                </a:r>
              </a:p>
              <a:p>
                <a:pPr lvl="1"/>
                <a:r>
                  <a:rPr lang="en-US" dirty="0"/>
                  <a:t>Encode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/>
                  <a:t> using the guesser</a:t>
                </a:r>
              </a:p>
              <a:p>
                <a:pPr lvl="2"/>
                <a:r>
                  <a:rPr lang="en-US" dirty="0"/>
                  <a:t>The s bits of the state </a:t>
                </a:r>
              </a:p>
              <a:p>
                <a:pPr lvl="2"/>
                <a:r>
                  <a:rPr lang="en-US" dirty="0"/>
                  <a:t>Encoding where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correct guesses occurred within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Ordered set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for the rest of the elements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1665-5975-43AB-9299-9AED3D720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" y="1600200"/>
                <a:ext cx="8991237" cy="4525963"/>
              </a:xfrm>
              <a:blipFill>
                <a:blip r:embed="rId4"/>
                <a:stretch>
                  <a:fillRect l="-1763" t="-1617" b="-138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E29783B-DEC1-4900-8985-159D90C1ABAD}"/>
                  </a:ext>
                </a:extLst>
              </p:cNvPr>
              <p:cNvSpPr/>
              <p:nvPr/>
            </p:nvSpPr>
            <p:spPr bwMode="auto">
              <a:xfrm>
                <a:off x="8424795" y="4238188"/>
                <a:ext cx="663546" cy="831948"/>
              </a:xfrm>
              <a:prstGeom prst="wedgeRoundRectCallout">
                <a:avLst>
                  <a:gd name="adj1" fmla="val -53446"/>
                  <a:gd name="adj2" fmla="val 132049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E29783B-DEC1-4900-8985-159D90C1A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795" y="4238188"/>
                <a:ext cx="663546" cy="831948"/>
              </a:xfrm>
              <a:prstGeom prst="wedgeRoundRectCallout">
                <a:avLst>
                  <a:gd name="adj1" fmla="val -53446"/>
                  <a:gd name="adj2" fmla="val 132049"/>
                  <a:gd name="adj3" fmla="val 16667"/>
                </a:avLst>
              </a:prstGeom>
              <a:blipFill>
                <a:blip r:embed="rId21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9CA18A-EEC7-462B-9BE6-7C82A3988FDC}"/>
              </a:ext>
            </a:extLst>
          </p:cNvPr>
          <p:cNvSpPr/>
          <p:nvPr/>
        </p:nvSpPr>
        <p:spPr bwMode="auto">
          <a:xfrm>
            <a:off x="6773034" y="3019156"/>
            <a:ext cx="2063469" cy="752805"/>
          </a:xfrm>
          <a:prstGeom prst="wedgeRoundRectCallout">
            <a:avLst>
              <a:gd name="adj1" fmla="val -84823"/>
              <a:gd name="adj2" fmla="val 6903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cs typeface="Arial" charset="0"/>
              </a:rPr>
              <a:t>To make the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cs typeface="Arial" charset="0"/>
              </a:rPr>
              <a:t> process random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55CE8-DA05-4909-8D83-24A8F9B7CA33}"/>
                  </a:ext>
                </a:extLst>
              </p:cNvPr>
              <p:cNvSpPr txBox="1"/>
              <p:nvPr/>
            </p:nvSpPr>
            <p:spPr>
              <a:xfrm>
                <a:off x="7193820" y="965501"/>
                <a:ext cx="1359461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55CE8-DA05-4909-8D83-24A8F9B7C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820" y="965501"/>
                <a:ext cx="1359461" cy="543418"/>
              </a:xfrm>
              <a:prstGeom prst="rect">
                <a:avLst/>
              </a:prstGeom>
              <a:blipFill>
                <a:blip r:embed="rId22"/>
                <a:stretch>
                  <a:fillRect t="-7778" b="-2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97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46E4-34B7-42A6-B953-84B43B08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Encoding</a:t>
            </a:r>
            <a:endParaRPr lang="en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D738C-B638-4983-91E4-1AA6844A50A9}"/>
              </a:ext>
            </a:extLst>
          </p:cNvPr>
          <p:cNvSpPr/>
          <p:nvPr/>
        </p:nvSpPr>
        <p:spPr bwMode="auto">
          <a:xfrm>
            <a:off x="1343278" y="3163984"/>
            <a:ext cx="3285366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56FBF0-C5B5-4929-8B27-A8CB0E973CA4}"/>
              </a:ext>
            </a:extLst>
          </p:cNvPr>
          <p:cNvSpPr/>
          <p:nvPr/>
        </p:nvSpPr>
        <p:spPr bwMode="auto">
          <a:xfrm>
            <a:off x="4708216" y="3163126"/>
            <a:ext cx="1546927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DA6D256-CE1B-404D-AEB9-40107757F656}"/>
              </a:ext>
            </a:extLst>
          </p:cNvPr>
          <p:cNvSpPr/>
          <p:nvPr/>
        </p:nvSpPr>
        <p:spPr bwMode="auto">
          <a:xfrm rot="5400000">
            <a:off x="2722970" y="2526736"/>
            <a:ext cx="525982" cy="328536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3C6DF6F-CCE2-4D82-A90D-83274E4BD649}"/>
              </a:ext>
            </a:extLst>
          </p:cNvPr>
          <p:cNvSpPr/>
          <p:nvPr/>
        </p:nvSpPr>
        <p:spPr bwMode="auto">
          <a:xfrm rot="5400000">
            <a:off x="5259142" y="3426968"/>
            <a:ext cx="525982" cy="146602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/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blipFill>
                <a:blip r:embed="rId6"/>
                <a:stretch>
                  <a:fillRect l="-12605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/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4C334F-0015-47AB-BC84-D1A5BEB1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13" name="Callout: Line with Border and Accent Bar 12">
            <a:extLst>
              <a:ext uri="{FF2B5EF4-FFF2-40B4-BE49-F238E27FC236}">
                <a16:creationId xmlns:a16="http://schemas.microsoft.com/office/drawing/2014/main" id="{D07016D1-F7DA-407F-8563-3BDF0D5B63B8}"/>
              </a:ext>
            </a:extLst>
          </p:cNvPr>
          <p:cNvSpPr/>
          <p:nvPr/>
        </p:nvSpPr>
        <p:spPr bwMode="auto">
          <a:xfrm>
            <a:off x="4708215" y="1601855"/>
            <a:ext cx="2097187" cy="1143000"/>
          </a:xfrm>
          <a:prstGeom prst="accentBorderCallout1">
            <a:avLst>
              <a:gd name="adj1" fmla="val 18750"/>
              <a:gd name="adj2" fmla="val -8333"/>
              <a:gd name="adj3" fmla="val 151476"/>
              <a:gd name="adj4" fmla="val -2571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Memory state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guesser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 bits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/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/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[n]\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blipFill>
                <a:blip r:embed="rId3"/>
                <a:stretch>
                  <a:fillRect l="-8571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B59A213-4CEF-4B8C-AEA7-E0330C7BE21B}"/>
              </a:ext>
            </a:extLst>
          </p:cNvPr>
          <p:cNvSpPr txBox="1"/>
          <p:nvPr/>
        </p:nvSpPr>
        <p:spPr>
          <a:xfrm>
            <a:off x="768743" y="5315180"/>
            <a:ext cx="7210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Simulate the </a:t>
            </a:r>
            <a:r>
              <a:rPr lang="en-US" sz="2800" dirty="0">
                <a:solidFill>
                  <a:srgbClr val="00B050"/>
                </a:solidFill>
              </a:rPr>
              <a:t>guesser</a:t>
            </a:r>
            <a:r>
              <a:rPr lang="en-US" sz="2800" dirty="0"/>
              <a:t> till the end and see when it gives </a:t>
            </a:r>
            <a:r>
              <a:rPr lang="en-US" sz="2800" b="1" dirty="0"/>
              <a:t>correct</a:t>
            </a:r>
            <a:r>
              <a:rPr lang="en-US" sz="2800" dirty="0"/>
              <a:t> guesses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These can be used to </a:t>
            </a:r>
            <a:r>
              <a:rPr lang="en-US" sz="2800" b="1" dirty="0"/>
              <a:t>help describe </a:t>
            </a:r>
            <a:r>
              <a:rPr lang="en-US" sz="2800" dirty="0"/>
              <a:t>T</a:t>
            </a:r>
            <a:endParaRPr lang="en-IL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6F0EC-B337-4B87-87BF-73C5C5DA772F}"/>
              </a:ext>
            </a:extLst>
          </p:cNvPr>
          <p:cNvSpPr txBox="1"/>
          <p:nvPr/>
        </p:nvSpPr>
        <p:spPr>
          <a:xfrm>
            <a:off x="7541506" y="2029944"/>
            <a:ext cx="111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/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correct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guesses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blipFill>
                <a:blip r:embed="rId9"/>
                <a:stretch>
                  <a:fillRect l="-2174" b="-848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C6A0E22-3E5E-4800-ABC1-4E82C098521A}"/>
              </a:ext>
            </a:extLst>
          </p:cNvPr>
          <p:cNvSpPr/>
          <p:nvPr/>
        </p:nvSpPr>
        <p:spPr bwMode="auto">
          <a:xfrm>
            <a:off x="1050630" y="2034426"/>
            <a:ext cx="1532078" cy="633046"/>
          </a:xfrm>
          <a:prstGeom prst="wedgeRoundRectCallout">
            <a:avLst>
              <a:gd name="adj1" fmla="val 74498"/>
              <a:gd name="adj2" fmla="val 11837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Random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order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32B927-F319-4F10-9626-F2A3A8B20C13}"/>
              </a:ext>
            </a:extLst>
          </p:cNvPr>
          <p:cNvSpPr txBox="1"/>
          <p:nvPr/>
        </p:nvSpPr>
        <p:spPr>
          <a:xfrm>
            <a:off x="7267985" y="1417638"/>
            <a:ext cx="1745883" cy="3881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E903F-CEF5-4328-ADBD-937C1F6C04AF}"/>
              </a:ext>
            </a:extLst>
          </p:cNvPr>
          <p:cNvSpPr txBox="1"/>
          <p:nvPr/>
        </p:nvSpPr>
        <p:spPr>
          <a:xfrm>
            <a:off x="7392608" y="1800665"/>
            <a:ext cx="1402490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000" dirty="0">
                <a:latin typeface="Arial" charset="0"/>
                <a:cs typeface="Arial" charset="0"/>
              </a:rPr>
              <a:t> bits</a:t>
            </a:r>
            <a:endParaRPr lang="en-IL" sz="2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45DE8-80AC-443D-81E2-B415F01D0E39}"/>
                  </a:ext>
                </a:extLst>
              </p:cNvPr>
              <p:cNvSpPr txBox="1"/>
              <p:nvPr/>
            </p:nvSpPr>
            <p:spPr>
              <a:xfrm>
                <a:off x="7397528" y="2425013"/>
                <a:ext cx="1402490" cy="1323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charset="0"/>
                    <a:cs typeface="Arial" charset="0"/>
                  </a:rPr>
                  <a:t>Set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charset="0"/>
                    <a:cs typeface="Arial" charset="0"/>
                  </a:rPr>
                  <a:t>locations of correct guesses</a:t>
                </a:r>
                <a:endParaRPr lang="en-IL" sz="20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45DE8-80AC-443D-81E2-B415F01D0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28" y="2425013"/>
                <a:ext cx="1402490" cy="1323439"/>
              </a:xfrm>
              <a:prstGeom prst="rect">
                <a:avLst/>
              </a:prstGeom>
              <a:blipFill>
                <a:blip r:embed="rId10"/>
                <a:stretch>
                  <a:fillRect l="-4292" t="-1818" r="-6438" b="-6818"/>
                </a:stretch>
              </a:blipFill>
              <a:ln w="1905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3AD938E-62FF-45BF-92C4-859A70E030A9}"/>
              </a:ext>
            </a:extLst>
          </p:cNvPr>
          <p:cNvSpPr txBox="1"/>
          <p:nvPr/>
        </p:nvSpPr>
        <p:spPr>
          <a:xfrm>
            <a:off x="7397528" y="3866271"/>
            <a:ext cx="1437425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Values at incorrect locations</a:t>
            </a:r>
            <a:endParaRPr lang="en-IL" sz="2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CEF133-6DC4-47F7-A06D-9014440B839D}"/>
                  </a:ext>
                </a:extLst>
              </p:cNvPr>
              <p:cNvSpPr txBox="1"/>
              <p:nvPr/>
            </p:nvSpPr>
            <p:spPr>
              <a:xfrm>
                <a:off x="88651" y="3195284"/>
                <a:ext cx="538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CEF133-6DC4-47F7-A06D-9014440B8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1" y="3195284"/>
                <a:ext cx="53884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0B103B88-DBE7-454F-8C8E-01A75824478E}"/>
              </a:ext>
            </a:extLst>
          </p:cNvPr>
          <p:cNvSpPr/>
          <p:nvPr/>
        </p:nvSpPr>
        <p:spPr bwMode="auto">
          <a:xfrm>
            <a:off x="574805" y="3258473"/>
            <a:ext cx="705355" cy="350455"/>
          </a:xfrm>
          <a:prstGeom prst="rightArrow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0C9A4D1-EB00-432D-A221-4AABF0F82483}"/>
              </a:ext>
            </a:extLst>
          </p:cNvPr>
          <p:cNvSpPr/>
          <p:nvPr/>
        </p:nvSpPr>
        <p:spPr bwMode="auto">
          <a:xfrm>
            <a:off x="6507896" y="3286610"/>
            <a:ext cx="705355" cy="350455"/>
          </a:xfrm>
          <a:prstGeom prst="rightArrow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6306D-6BF1-4C28-BA4B-BA055735ECCA}"/>
                  </a:ext>
                </a:extLst>
              </p:cNvPr>
              <p:cNvSpPr txBox="1"/>
              <p:nvPr/>
            </p:nvSpPr>
            <p:spPr>
              <a:xfrm>
                <a:off x="7220911" y="725371"/>
                <a:ext cx="17458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The Encoding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IL" sz="1800" b="1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6306D-6BF1-4C28-BA4B-BA055735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11" y="725371"/>
                <a:ext cx="1745883" cy="923330"/>
              </a:xfrm>
              <a:prstGeom prst="rect">
                <a:avLst/>
              </a:prstGeom>
              <a:blipFill>
                <a:blip r:embed="rId12"/>
                <a:stretch>
                  <a:fillRect l="-3147" t="-3974" r="-34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2236DD8-F27E-4A55-B196-1D6AAC1ABC3B}"/>
              </a:ext>
            </a:extLst>
          </p:cNvPr>
          <p:cNvSpPr/>
          <p:nvPr/>
        </p:nvSpPr>
        <p:spPr bwMode="auto">
          <a:xfrm>
            <a:off x="6353458" y="5311234"/>
            <a:ext cx="2502157" cy="1118231"/>
          </a:xfrm>
          <a:prstGeom prst="wedgeRoundRectCallout">
            <a:avLst>
              <a:gd name="adj1" fmla="val -33885"/>
              <a:gd name="adj2" fmla="val -146455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 bits of the 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state of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cs typeface="Arial" charset="0"/>
              </a:rPr>
              <a:t>guesser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9F755-DA2B-4678-A859-DACBB17B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contradiction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746" y="1488505"/>
                <a:ext cx="8362507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count the number of the ordered sets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in two different ways: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all the possible options for </a:t>
                </a:r>
                <a:r>
                  <a:rPr lang="en-US" b="1" dirty="0"/>
                  <a:t>ordered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dirty="0"/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charset="0"/>
                    <a:cs typeface="Arial" charset="0"/>
                  </a:rPr>
                  <a:t> </a:t>
                </a:r>
                <a:r>
                  <a:rPr lang="en-US" dirty="0"/>
                  <a:t>- upper bound on the possible options for </a:t>
                </a:r>
                <a:r>
                  <a:rPr lang="en-US" b="1" dirty="0"/>
                  <a:t>ordered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according the encoding.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746" y="1488505"/>
                <a:ext cx="8362507" cy="4525963"/>
              </a:xfrm>
              <a:blipFill>
                <a:blip r:embed="rId2"/>
                <a:stretch>
                  <a:fillRect l="-1895" t="-1615" r="-10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0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F755-DA2B-4678-A859-DACBB17B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Contradiction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856" y="1725134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⋅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endParaRPr lang="he-IL" sz="2400" dirty="0"/>
              </a:p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⋅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kern="1200" dirty="0">
                            <a:solidFill>
                              <a:srgbClr val="000000"/>
                            </a:solidFill>
                            <a:latin typeface="Arial" charset="0"/>
                            <a:cs typeface="Arial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/>
                  <a:t>Taking ln:</a:t>
                </a:r>
              </a:p>
              <a:p>
                <a:pPr marL="0" indent="0" algn="ctr">
                  <a:buNone/>
                </a:pPr>
                <a:r>
                  <a:rPr lang="en-US" dirty="0"/>
                  <a:t>ℓ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fNam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dirty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Overall guesses at most: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dirty="0"/>
                  <a:t>ln n+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choose best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Both summands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856" y="1725134"/>
                <a:ext cx="8229600" cy="4525963"/>
              </a:xfrm>
              <a:blipFill>
                <a:blip r:embed="rId2"/>
                <a:stretch>
                  <a:fillRect l="-1926" b="-130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7EE2BB-13E1-4082-89FC-683D31D42616}"/>
                  </a:ext>
                </a:extLst>
              </p:cNvPr>
              <p:cNvSpPr txBox="1"/>
              <p:nvPr/>
            </p:nvSpPr>
            <p:spPr>
              <a:xfrm>
                <a:off x="7049991" y="5943601"/>
                <a:ext cx="1218239" cy="59016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7EE2BB-13E1-4082-89FC-683D31D42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91" y="5943601"/>
                <a:ext cx="1218239" cy="5901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8F0B7918-2B9C-4798-AA3C-2448052BA332}"/>
                  </a:ext>
                </a:extLst>
              </p:cNvPr>
              <p:cNvSpPr/>
              <p:nvPr/>
            </p:nvSpPr>
            <p:spPr bwMode="auto">
              <a:xfrm>
                <a:off x="356051" y="3982354"/>
                <a:ext cx="2063469" cy="858828"/>
              </a:xfrm>
              <a:prstGeom prst="wedgeRoundRectCallout">
                <a:avLst>
                  <a:gd name="adj1" fmla="val 165756"/>
                  <a:gd name="adj2" fmla="val 68522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Arial" charset="0"/>
                    <a:cs typeface="Arial" charset="0"/>
                  </a:rPr>
                  <a:t>From the part </a:t>
                </a:r>
              </a:p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before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0" 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8F0B7918-2B9C-4798-AA3C-2448052BA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51" y="3982354"/>
                <a:ext cx="2063469" cy="858828"/>
              </a:xfrm>
              <a:prstGeom prst="wedgeRoundRectCallout">
                <a:avLst>
                  <a:gd name="adj1" fmla="val 165756"/>
                  <a:gd name="adj2" fmla="val 68522"/>
                  <a:gd name="adj3" fmla="val 16667"/>
                </a:avLst>
              </a:prstGeom>
              <a:blipFill>
                <a:blip r:embed="rId11"/>
                <a:stretch>
                  <a:fillRect l="-2180" t="-1765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CC19E9C-361F-4B97-AD6F-29FA484D752E}"/>
              </a:ext>
            </a:extLst>
          </p:cNvPr>
          <p:cNvSpPr/>
          <p:nvPr/>
        </p:nvSpPr>
        <p:spPr bwMode="auto">
          <a:xfrm>
            <a:off x="7497269" y="191395"/>
            <a:ext cx="1476797" cy="1118231"/>
          </a:xfrm>
          <a:prstGeom prst="wedgeRoundRectCallout">
            <a:avLst>
              <a:gd name="adj1" fmla="val 15903"/>
              <a:gd name="adj2" fmla="val 88568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000" dirty="0">
                <a:latin typeface="Arial" charset="0"/>
                <a:cs typeface="Arial" charset="0"/>
              </a:rPr>
              <a:t> bits</a:t>
            </a:r>
            <a:endParaRPr lang="en-IL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of the state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of </a:t>
            </a:r>
            <a:r>
              <a:rPr lang="en-US" sz="2000" dirty="0">
                <a:solidFill>
                  <a:srgbClr val="00B050"/>
                </a:solidFill>
                <a:latin typeface="Arial" charset="0"/>
                <a:cs typeface="Arial" charset="0"/>
              </a:rPr>
              <a:t>guesser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2D7448-29C0-4F64-8ED3-641AC99E0E40}"/>
              </a:ext>
            </a:extLst>
          </p:cNvPr>
          <p:cNvSpPr txBox="1"/>
          <p:nvPr/>
        </p:nvSpPr>
        <p:spPr>
          <a:xfrm>
            <a:off x="64735" y="1309626"/>
            <a:ext cx="354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two ways to count: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7AEC5B-FD2F-48FC-A263-4E2D8E86A96D}"/>
                  </a:ext>
                </a:extLst>
              </p:cNvPr>
              <p:cNvSpPr txBox="1"/>
              <p:nvPr/>
            </p:nvSpPr>
            <p:spPr>
              <a:xfrm>
                <a:off x="6829676" y="3290950"/>
                <a:ext cx="1646109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7AEC5B-FD2F-48FC-A263-4E2D8E86A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76" y="3290950"/>
                <a:ext cx="1646109" cy="543418"/>
              </a:xfrm>
              <a:prstGeom prst="rect">
                <a:avLst/>
              </a:prstGeom>
              <a:blipFill>
                <a:blip r:embed="rId12"/>
                <a:stretch>
                  <a:fillRect t="-8989" b="-303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5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8857-0666-4343-82C8-55047585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006FA7-49DA-46D1-BAF4-C4DF1E99A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</a:t>
                </a:r>
              </a:p>
              <a:p>
                <a:r>
                  <a:rPr lang="en-US" dirty="0"/>
                  <a:t>There is a guesser </a:t>
                </a:r>
                <a:r>
                  <a:rPr lang="en-US" altLang="en-IL" dirty="0">
                    <a:latin typeface="Arial" panose="020B0604020202020204" pitchFamily="34" charset="0"/>
                  </a:rPr>
                  <a:t>using s bits of memory that obtains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altLang="en-IL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altLang="en-IL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IL" altLang="en-IL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IL" altLang="en-IL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IL" b="1" dirty="0">
                            <a:latin typeface="Cambria Math" panose="02040503050406030204" pitchFamily="18" charset="0"/>
                          </a:rPr>
                          <m:t>𝐦𝐢𝐧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L" altLang="en-IL" b="1" dirty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altLang="en-IL" b="1" dirty="0">
                    <a:latin typeface="Arial" panose="020B0604020202020204" pitchFamily="34" charset="0"/>
                  </a:rPr>
                  <a:t> </a:t>
                </a:r>
                <a:r>
                  <a:rPr lang="en-US" altLang="en-IL" dirty="0">
                    <a:latin typeface="Arial" panose="020B0604020202020204" pitchFamily="34" charset="0"/>
                  </a:rPr>
                  <a:t>correct cards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 </a:t>
                </a:r>
                <a:r>
                  <a:rPr lang="en-US" altLang="en-IL" dirty="0">
                    <a:latin typeface="Arial" panose="020B0604020202020204" pitchFamily="34" charset="0"/>
                  </a:rPr>
                  <a:t>in expectation </a:t>
                </a:r>
              </a:p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and</a:t>
                </a:r>
              </a:p>
              <a:p>
                <a:r>
                  <a:rPr lang="en-US" dirty="0">
                    <a:latin typeface="Arial" panose="020B0604020202020204" pitchFamily="34" charset="0"/>
                  </a:rPr>
                  <a:t>Any </a:t>
                </a:r>
                <a:r>
                  <a:rPr lang="en-US" dirty="0"/>
                  <a:t>guesser </a:t>
                </a:r>
                <a:r>
                  <a:rPr lang="en-US" altLang="en-IL" dirty="0">
                    <a:latin typeface="Arial" panose="020B0604020202020204" pitchFamily="34" charset="0"/>
                  </a:rPr>
                  <a:t>using s bits of memory can get 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at most </a:t>
                </a:r>
                <a:r>
                  <a:rPr lang="en-US" altLang="en-IL" dirty="0">
                    <a:latin typeface="Arial" panose="020B0604020202020204" pitchFamily="34" charset="0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L" altLang="en-IL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IL" b="1" dirty="0">
                            <a:latin typeface="Cambria Math" panose="02040503050406030204" pitchFamily="18" charset="0"/>
                          </a:rPr>
                          <m:t>𝐦𝐢𝐧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L" altLang="en-IL" b="1" dirty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/>
                  <a:t>) correct cards in expectation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006FA7-49DA-46D1-BAF4-C4DF1E99A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26" t="-1752" r="-593" b="-5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65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15EC-D7B5-4FEA-9DD6-0BE4FF76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Games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375-2B05-4361-9E28-65DECAC1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Two players, `</a:t>
            </a:r>
            <a:r>
              <a:rPr lang="en-US" sz="2800" dirty="0">
                <a:solidFill>
                  <a:srgbClr val="7030A0"/>
                </a:solidFill>
              </a:rPr>
              <a:t>first</a:t>
            </a:r>
            <a:r>
              <a:rPr lang="en-US" sz="2800" dirty="0"/>
              <a:t>’ and `</a:t>
            </a:r>
            <a:r>
              <a:rPr lang="en-US" sz="2800" dirty="0">
                <a:solidFill>
                  <a:srgbClr val="C00000"/>
                </a:solidFill>
              </a:rPr>
              <a:t>second</a:t>
            </a:r>
            <a:r>
              <a:rPr lang="en-US" sz="2800" dirty="0"/>
              <a:t>’, game:</a:t>
            </a:r>
          </a:p>
          <a:p>
            <a:r>
              <a:rPr lang="en-US" sz="2800" dirty="0"/>
              <a:t>A </a:t>
            </a:r>
            <a:r>
              <a:rPr lang="en-US" sz="2800" i="1" dirty="0"/>
              <a:t>virtual</a:t>
            </a:r>
            <a:r>
              <a:rPr lang="en-US" sz="2800" dirty="0"/>
              <a:t> deck with 2n cards</a:t>
            </a:r>
          </a:p>
          <a:p>
            <a:r>
              <a:rPr lang="en-US" sz="2800" dirty="0"/>
              <a:t>Each round: alternating players should pick a card (value in 1..2n) that has not appeared so far</a:t>
            </a:r>
          </a:p>
          <a:p>
            <a:r>
              <a:rPr lang="en-US" sz="2800" dirty="0"/>
              <a:t>If any player </a:t>
            </a:r>
            <a:r>
              <a:rPr lang="en-US" sz="2800" dirty="0">
                <a:solidFill>
                  <a:srgbClr val="FF0000"/>
                </a:solidFill>
              </a:rPr>
              <a:t>repeats</a:t>
            </a:r>
            <a:r>
              <a:rPr lang="en-US" sz="2800" dirty="0"/>
              <a:t> a card that has appeared: </a:t>
            </a:r>
            <a:r>
              <a:rPr lang="en-US" sz="2800" dirty="0">
                <a:solidFill>
                  <a:srgbClr val="FF0000"/>
                </a:solidFill>
              </a:rPr>
              <a:t>loses the game</a:t>
            </a:r>
            <a:r>
              <a:rPr lang="en-US" sz="2800" dirty="0"/>
              <a:t>.</a:t>
            </a:r>
          </a:p>
          <a:p>
            <a:r>
              <a:rPr lang="en-US" sz="2800" dirty="0"/>
              <a:t>If all cards are picked: </a:t>
            </a:r>
            <a:r>
              <a:rPr lang="en-US" sz="2800" b="1" dirty="0"/>
              <a:t>draw</a:t>
            </a:r>
          </a:p>
          <a:p>
            <a:pPr marL="0" indent="0">
              <a:buNone/>
            </a:pPr>
            <a:r>
              <a:rPr lang="en-US" sz="2800" dirty="0"/>
              <a:t>With perfect memory a </a:t>
            </a:r>
            <a:r>
              <a:rPr lang="en-US" sz="2800" b="1" dirty="0"/>
              <a:t>draw</a:t>
            </a:r>
            <a:r>
              <a:rPr lang="en-US" sz="2800" dirty="0"/>
              <a:t> is reached</a:t>
            </a:r>
          </a:p>
          <a:p>
            <a:pPr marL="0" indent="0">
              <a:buNone/>
            </a:pPr>
            <a:r>
              <a:rPr lang="en-US" sz="2800" b="1" dirty="0"/>
              <a:t>Claim: </a:t>
            </a:r>
            <a:r>
              <a:rPr lang="en-US" sz="2800" b="1" dirty="0">
                <a:solidFill>
                  <a:srgbClr val="C00000"/>
                </a:solidFill>
              </a:rPr>
              <a:t>Second</a:t>
            </a:r>
            <a:r>
              <a:rPr lang="en-US" sz="2800" b="1" dirty="0"/>
              <a:t> </a:t>
            </a:r>
            <a:r>
              <a:rPr lang="en-US" sz="2800" dirty="0"/>
              <a:t>player has a strategy that requires very little memory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18425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from 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0710" y="1297734"/>
                <a:ext cx="8229600" cy="4525963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sz="2800" b="1" dirty="0"/>
                  <a:t>Simultaneous message model</a:t>
                </a:r>
                <a:r>
                  <a:rPr lang="en-US" sz="2800" dirty="0"/>
                  <a:t>: Equality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With common random string: x and y chosen independently of the string</a:t>
                </a:r>
              </a:p>
              <a:p>
                <a:pPr lvl="1">
                  <a:defRPr/>
                </a:pPr>
                <a:r>
                  <a:rPr lang="en-US" dirty="0"/>
                  <a:t>Can use a variety of possible hash functions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What can be done in the Simultaneous Message Model without  </a:t>
                </a:r>
                <a:r>
                  <a:rPr lang="en-US" b="1" dirty="0"/>
                  <a:t>public randomness</a:t>
                </a:r>
                <a:r>
                  <a:rPr lang="en-US" dirty="0"/>
                  <a:t>, for the equality function? </a:t>
                </a:r>
              </a:p>
              <a:p>
                <a:pPr lvl="1">
                  <a:defRPr/>
                </a:pPr>
                <a:r>
                  <a:rPr lang="en-US" dirty="0"/>
                  <a:t>Answer, there is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algorithm. </a:t>
                </a:r>
              </a:p>
              <a:p>
                <a:pPr lvl="1">
                  <a:defRPr/>
                </a:pPr>
                <a:r>
                  <a:rPr lang="en-US" dirty="0"/>
                  <a:t>Hint: think of good error correcting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710" y="1297734"/>
                <a:ext cx="8229600" cy="4525963"/>
              </a:xfrm>
              <a:blipFill>
                <a:blip r:embed="rId3"/>
                <a:stretch>
                  <a:fillRect l="-1556" t="-1482" b="-10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C5653F6-735C-4D18-95DA-4C87BF980E09}"/>
              </a:ext>
            </a:extLst>
          </p:cNvPr>
          <p:cNvSpPr/>
          <p:nvPr/>
        </p:nvSpPr>
        <p:spPr bwMode="auto">
          <a:xfrm>
            <a:off x="7513983" y="5287616"/>
            <a:ext cx="1518699" cy="129574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05EC6-FFCC-44DA-9F01-09CAB89C3B79}"/>
              </a:ext>
            </a:extLst>
          </p:cNvPr>
          <p:cNvSpPr/>
          <p:nvPr/>
        </p:nvSpPr>
        <p:spPr bwMode="auto">
          <a:xfrm>
            <a:off x="8563555" y="5327374"/>
            <a:ext cx="254442" cy="1255988"/>
          </a:xfrm>
          <a:prstGeom prst="rect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C3072-A1F8-4EE9-BD0D-4536F9AC2CC8}"/>
              </a:ext>
            </a:extLst>
          </p:cNvPr>
          <p:cNvSpPr/>
          <p:nvPr/>
        </p:nvSpPr>
        <p:spPr bwMode="auto">
          <a:xfrm>
            <a:off x="7513982" y="5863456"/>
            <a:ext cx="1518699" cy="274952"/>
          </a:xfrm>
          <a:prstGeom prst="rect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4D45C2F-0E85-400F-9D70-4F5512A20041}"/>
              </a:ext>
            </a:extLst>
          </p:cNvPr>
          <p:cNvSpPr/>
          <p:nvPr/>
        </p:nvSpPr>
        <p:spPr bwMode="auto">
          <a:xfrm>
            <a:off x="3196424" y="6329238"/>
            <a:ext cx="3713259" cy="381663"/>
          </a:xfrm>
          <a:prstGeom prst="wedgeRoundRectCallout">
            <a:avLst>
              <a:gd name="adj1" fmla="val 63488"/>
              <a:gd name="adj2" fmla="val -135416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Bob sends a random row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B99DEF1-582F-45C8-9123-517BF835C98C}"/>
              </a:ext>
            </a:extLst>
          </p:cNvPr>
          <p:cNvSpPr/>
          <p:nvPr/>
        </p:nvSpPr>
        <p:spPr bwMode="auto">
          <a:xfrm>
            <a:off x="4905956" y="4376878"/>
            <a:ext cx="4126726" cy="381663"/>
          </a:xfrm>
          <a:prstGeom prst="wedgeRoundRectCallout">
            <a:avLst>
              <a:gd name="adj1" fmla="val 41330"/>
              <a:gd name="adj2" fmla="val 17916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Alice sends a random column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0AB1A6C-6C2A-4997-9324-3513B8524CA8}"/>
              </a:ext>
            </a:extLst>
          </p:cNvPr>
          <p:cNvSpPr/>
          <p:nvPr/>
        </p:nvSpPr>
        <p:spPr bwMode="auto">
          <a:xfrm>
            <a:off x="6141770" y="2345865"/>
            <a:ext cx="2890911" cy="381663"/>
          </a:xfrm>
          <a:prstGeom prst="wedgeRoundRectCallou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O(1) bits of communication!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8E01-3E7E-4A44-BAFB-6D64E6A8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Discussion and Open Problems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1D472-3E82-4582-AC20-8F0A14424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76407" cy="4525963"/>
              </a:xfrm>
            </p:spPr>
            <p:txBody>
              <a:bodyPr/>
              <a:lstStyle/>
              <a:p>
                <a:r>
                  <a:rPr lang="en-US" dirty="0"/>
                  <a:t>Refine getting to (1-o(1))ln n. </a:t>
                </a:r>
              </a:p>
              <a:p>
                <a:pPr lvl="1"/>
                <a:r>
                  <a:rPr lang="en-US" dirty="0"/>
                  <a:t>Do we need to go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log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/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happens in the </a:t>
                </a:r>
                <a:r>
                  <a:rPr lang="en-US" b="1" dirty="0"/>
                  <a:t>adversarial case</a:t>
                </a:r>
                <a:r>
                  <a:rPr lang="en-US" dirty="0"/>
                  <a:t>, when the memory is wide open for the adversary to see</a:t>
                </a:r>
              </a:p>
              <a:p>
                <a:pPr lvl="1"/>
                <a:r>
                  <a:rPr lang="en-US" dirty="0"/>
                  <a:t>Each subset on its own works fine, but to work together you need that the one subset </a:t>
                </a:r>
                <a:r>
                  <a:rPr lang="en-US" b="1" dirty="0"/>
                  <a:t>finishes before</a:t>
                </a:r>
                <a:r>
                  <a:rPr lang="en-US" dirty="0"/>
                  <a:t> the second one starts being effective</a:t>
                </a:r>
              </a:p>
              <a:p>
                <a:pPr lvl="1"/>
                <a:r>
                  <a:rPr lang="en-US" b="1" dirty="0"/>
                  <a:t>Weaker adversarial model</a:t>
                </a:r>
                <a:r>
                  <a:rPr lang="en-US" dirty="0"/>
                  <a:t>: adaptive card choice.</a:t>
                </a:r>
              </a:p>
              <a:p>
                <a:pPr lvl="2"/>
                <a:r>
                  <a:rPr lang="en-US" dirty="0"/>
                  <a:t>Can choose the sequence based on the </a:t>
                </a:r>
                <a:r>
                  <a:rPr lang="en-US" b="1" dirty="0"/>
                  <a:t>guesses</a:t>
                </a:r>
                <a:r>
                  <a:rPr lang="en-US" dirty="0"/>
                  <a:t> made </a:t>
                </a:r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1D472-3E82-4582-AC20-8F0A14424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76407" cy="4525963"/>
              </a:xfrm>
              <a:blipFill>
                <a:blip r:embed="rId2"/>
                <a:stretch>
                  <a:fillRect l="-1871" t="-2156" r="-1367" b="-130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B24E733-AAF0-44E8-96BD-7FBF7D1F4F62}"/>
                  </a:ext>
                </a:extLst>
              </p:cNvPr>
              <p:cNvSpPr/>
              <p:nvPr/>
            </p:nvSpPr>
            <p:spPr bwMode="auto">
              <a:xfrm>
                <a:off x="3327009" y="3713871"/>
                <a:ext cx="4192173" cy="541606"/>
              </a:xfrm>
              <a:prstGeom prst="wedgeRoundRectCallout">
                <a:avLst/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Boaz Menuhin: lower bound of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Ω</m:t>
                    </m:r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func>
                      <m:funcPr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func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B24E733-AAF0-44E8-96BD-7FBF7D1F4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009" y="3713871"/>
                <a:ext cx="4192173" cy="541606"/>
              </a:xfrm>
              <a:prstGeom prst="wedgeRoundRectCallout">
                <a:avLst/>
              </a:prstGeom>
              <a:blipFill>
                <a:blip r:embed="rId3"/>
                <a:stretch>
                  <a:fillRect l="-145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606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7041-CF75-424C-8F96-D48CC96C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5E994-8779-43E2-A6A7-A2EE068B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9" y="1111393"/>
            <a:ext cx="8460348" cy="4525963"/>
          </a:xfrm>
        </p:spPr>
        <p:txBody>
          <a:bodyPr/>
          <a:lstStyle/>
          <a:p>
            <a:r>
              <a:rPr lang="en-US" sz="2800" dirty="0"/>
              <a:t>Show how to handle the adversarial </a:t>
            </a:r>
            <a:r>
              <a:rPr lang="en-US" sz="2800" b="1" dirty="0"/>
              <a:t>non-adaptive</a:t>
            </a:r>
            <a:r>
              <a:rPr lang="en-US" sz="2800" dirty="0"/>
              <a:t> case</a:t>
            </a:r>
          </a:p>
          <a:p>
            <a:pPr lvl="1"/>
            <a:r>
              <a:rPr lang="en-US" dirty="0"/>
              <a:t>Adversary chooses the sequence of cards ahead of time and independent of the guesses it sees</a:t>
            </a:r>
          </a:p>
          <a:p>
            <a:pPr lvl="1"/>
            <a:r>
              <a:rPr lang="en-US" dirty="0"/>
              <a:t>Knows the algorithm</a:t>
            </a:r>
          </a:p>
          <a:p>
            <a:pPr lvl="1"/>
            <a:r>
              <a:rPr lang="en-US" dirty="0"/>
              <a:t>Any randomness that should be accessed again and again is charged to the memory</a:t>
            </a:r>
          </a:p>
          <a:p>
            <a:r>
              <a:rPr lang="en-US" sz="2800" dirty="0"/>
              <a:t>What about high concentration?</a:t>
            </a:r>
          </a:p>
          <a:p>
            <a:r>
              <a:rPr lang="en-US" sz="2800" dirty="0"/>
              <a:t>Relationship with card counting in Blackjack??</a:t>
            </a:r>
            <a:endParaRPr lang="en-IL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2C193-1A7F-41EC-AE96-41A14241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37" y="5637356"/>
            <a:ext cx="1960195" cy="1104243"/>
          </a:xfrm>
          <a:prstGeom prst="rect">
            <a:avLst/>
          </a:prstGeom>
        </p:spPr>
      </p:pic>
      <p:pic>
        <p:nvPicPr>
          <p:cNvPr id="1026" name="Picture 2" descr="Alan from the hangover casino - etfc.akulapizza.ru">
            <a:extLst>
              <a:ext uri="{FF2B5EF4-FFF2-40B4-BE49-F238E27FC236}">
                <a16:creationId xmlns:a16="http://schemas.microsoft.com/office/drawing/2014/main" id="{B0D4DDDE-8666-4E87-8D4E-2C22EDFE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76" y="5598811"/>
            <a:ext cx="2040694" cy="11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4F36F4F-1C74-4DED-A6F4-77B9541D9C4C}"/>
              </a:ext>
            </a:extLst>
          </p:cNvPr>
          <p:cNvSpPr/>
          <p:nvPr/>
        </p:nvSpPr>
        <p:spPr bwMode="auto">
          <a:xfrm>
            <a:off x="6752493" y="4056354"/>
            <a:ext cx="2288418" cy="555674"/>
          </a:xfrm>
          <a:prstGeom prst="wedgeRoundRectCallout">
            <a:avLst>
              <a:gd name="adj1" fmla="val -65709"/>
              <a:gd name="adj2" fmla="val -18513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Simplification: without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this restriction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E71647-8809-44A8-9F7F-1EE8C82E8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99" y="5153562"/>
            <a:ext cx="1138246" cy="15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16"/>
            <a:ext cx="8229600" cy="1143000"/>
          </a:xfrm>
        </p:spPr>
        <p:txBody>
          <a:bodyPr/>
          <a:lstStyle/>
          <a:p>
            <a:r>
              <a:rPr lang="en-US" dirty="0"/>
              <a:t>Guess the card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898" y="1017145"/>
                <a:ext cx="8856204" cy="5385487"/>
              </a:xfrm>
            </p:spPr>
            <p:txBody>
              <a:bodyPr/>
              <a:lstStyle/>
              <a:p>
                <a:r>
                  <a:rPr lang="en-US" sz="2800" dirty="0"/>
                  <a:t>Guessing the next card: deck of n cards shuffled and cards are drawn one by one </a:t>
                </a:r>
              </a:p>
              <a:p>
                <a:pPr lvl="1"/>
                <a:r>
                  <a:rPr lang="en-US" sz="2400" dirty="0"/>
                  <a:t>You try to guess the next card, for n rounds</a:t>
                </a:r>
              </a:p>
              <a:p>
                <a:r>
                  <a:rPr lang="en-US" sz="2800" dirty="0"/>
                  <a:t>No memory: expected number of correct guesses: </a:t>
                </a:r>
              </a:p>
              <a:p>
                <a:pPr lvl="1"/>
                <a:r>
                  <a:rPr lang="en-US" sz="2400" b="1" dirty="0"/>
                  <a:t>1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Perfect memory:  expected number of correct guesses: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endParaRPr lang="en-US" sz="2800" dirty="0"/>
              </a:p>
              <a:p>
                <a:r>
                  <a:rPr lang="en-US" sz="2800" dirty="0"/>
                  <a:t>What if there are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/>
                  <a:t> bits of memory?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get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lvl="1"/>
                <a:r>
                  <a:rPr lang="en-US" dirty="0"/>
                  <a:t>Is this the best possible?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898" y="1017145"/>
                <a:ext cx="8856204" cy="5385487"/>
              </a:xfrm>
              <a:blipFill>
                <a:blip r:embed="rId2"/>
                <a:stretch>
                  <a:fillRect l="-1446" t="-1246" r="-1377" b="-105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5868615" y="5974264"/>
            <a:ext cx="2586681" cy="856735"/>
          </a:xfrm>
          <a:prstGeom prst="wedgeRoundRectCallout">
            <a:avLst>
              <a:gd name="adj1" fmla="val -91215"/>
              <a:gd name="adj2" fmla="val 1250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No! </a:t>
            </a:r>
            <a:r>
              <a:rPr lang="en-US" sz="2400" dirty="0">
                <a:latin typeface="Arial" charset="0"/>
                <a:cs typeface="Arial" charset="0"/>
              </a:rPr>
              <a:t>Can do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  <a:cs typeface="Arial" charset="0"/>
              </a:rPr>
              <a:t>much better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10951" y="4379122"/>
            <a:ext cx="5453996" cy="709256"/>
          </a:xfrm>
          <a:prstGeom prst="wedgeRoundRectCallout">
            <a:avLst>
              <a:gd name="adj1" fmla="val -27119"/>
              <a:gd name="adj2" fmla="val 9583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Idea: remember the first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(in terms of </a:t>
            </a:r>
          </a:p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face value) cards and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ignore the rest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8FE55F66-A82E-4114-AC8D-3B03BA97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101" y="155329"/>
            <a:ext cx="954857" cy="95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3">
                <a:extLst>
                  <a:ext uri="{FF2B5EF4-FFF2-40B4-BE49-F238E27FC236}">
                    <a16:creationId xmlns:a16="http://schemas.microsoft.com/office/drawing/2014/main" id="{3206979D-7065-488F-9C38-8BEF1E55E42B}"/>
                  </a:ext>
                </a:extLst>
              </p:cNvPr>
              <p:cNvSpPr/>
              <p:nvPr/>
            </p:nvSpPr>
            <p:spPr bwMode="auto">
              <a:xfrm>
                <a:off x="5235750" y="3000632"/>
                <a:ext cx="3190608" cy="856735"/>
              </a:xfrm>
              <a:prstGeom prst="wedgeRoundRectCallout">
                <a:avLst>
                  <a:gd name="adj1" fmla="val -173273"/>
                  <a:gd name="adj2" fmla="val 114509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den>
                      </m:f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den>
                      </m:f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kumimoji="0" lang="en-US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⋯</m:t>
                      </m:r>
                      <m:f>
                        <m:fPr>
                          <m:ctrlPr>
                            <a:rPr kumimoji="0" lang="en-US" sz="2400" b="0" i="1" u="none" strike="noStrike" cap="none" normalizeH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</m:den>
                      </m:f>
                      <m:r>
                        <a:rPr kumimoji="0" lang="en-US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+⋯ </m:t>
                      </m:r>
                      <m:r>
                        <a:rPr kumimoji="0" lang="en-US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Rounded Rectangular Callout 3">
                <a:extLst>
                  <a:ext uri="{FF2B5EF4-FFF2-40B4-BE49-F238E27FC236}">
                    <a16:creationId xmlns:a16="http://schemas.microsoft.com/office/drawing/2014/main" id="{3206979D-7065-488F-9C38-8BEF1E55E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5750" y="3000632"/>
                <a:ext cx="3190608" cy="856735"/>
              </a:xfrm>
              <a:prstGeom prst="wedgeRoundRectCallout">
                <a:avLst>
                  <a:gd name="adj1" fmla="val -173273"/>
                  <a:gd name="adj2" fmla="val 11450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First Idea: Encoding the </a:t>
            </a:r>
            <a:r>
              <a:rPr lang="en-US" i="1" dirty="0"/>
              <a:t>last 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5129" y="1600200"/>
                <a:ext cx="8629973" cy="4525963"/>
              </a:xfrm>
            </p:spPr>
            <p:txBody>
              <a:bodyPr/>
              <a:lstStyle/>
              <a:p>
                <a:r>
                  <a:rPr lang="en-US" dirty="0"/>
                  <a:t>Can know for certain the </a:t>
                </a:r>
                <a:r>
                  <a:rPr lang="en-US" b="1" dirty="0"/>
                  <a:t>last card </a:t>
                </a:r>
                <a:r>
                  <a:rPr lang="en-US" dirty="0"/>
                  <a:t>using log n bits: keep track of the sum. Need log n bits.</a:t>
                </a:r>
              </a:p>
              <a:p>
                <a:r>
                  <a:rPr lang="en-US" dirty="0"/>
                  <a:t>Can generalize to the </a:t>
                </a:r>
                <a:r>
                  <a:rPr lang="en-US" b="1" dirty="0"/>
                  <a:t>k last cards </a:t>
                </a:r>
              </a:p>
              <a:p>
                <a:pPr lvl="1"/>
                <a:r>
                  <a:rPr lang="en-US" dirty="0"/>
                  <a:t>using O(k log n) bits: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for instance, the polynomial from the set comparison protocol</a:t>
                </a:r>
              </a:p>
              <a:p>
                <a:pPr lvl="1"/>
                <a:r>
                  <a:rPr lang="en-US" dirty="0"/>
                  <a:t>Track the value of the polynomial at k points</a:t>
                </a:r>
              </a:p>
              <a:p>
                <a:pPr lvl="1"/>
                <a:r>
                  <a:rPr lang="en-US" dirty="0"/>
                  <a:t>Starting with the value of the points of the set 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S={1, 2, </a:t>
                </a:r>
                <a:r>
                  <a:rPr lang="en-IL" dirty="0"/>
                  <a:t>…</a:t>
                </a:r>
                <a:r>
                  <a:rPr lang="en-US" dirty="0"/>
                  <a:t> n}</a:t>
                </a:r>
              </a:p>
              <a:p>
                <a:pPr marL="457200" lvl="1" indent="0">
                  <a:buNone/>
                </a:pPr>
                <a:r>
                  <a:rPr lang="en-US" dirty="0"/>
                  <a:t>Can use this to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get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129" y="1600200"/>
                <a:ext cx="8629973" cy="4525963"/>
              </a:xfrm>
              <a:blipFill>
                <a:blip r:embed="rId2"/>
                <a:stretch>
                  <a:fillRect l="-1836" t="-2156" r="-1907" b="-177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63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274638"/>
            <a:ext cx="8756821" cy="1143000"/>
          </a:xfrm>
        </p:spPr>
        <p:txBody>
          <a:bodyPr/>
          <a:lstStyle/>
          <a:p>
            <a:pPr rtl="0"/>
            <a:r>
              <a:rPr lang="en-US" dirty="0"/>
              <a:t>Idea: Two Methods are Compatible!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47903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Of the s bits: use s/2 for the first method and s/2 for the second.</a:t>
                </a:r>
              </a:p>
              <a:p>
                <a:r>
                  <a:rPr lang="en-US" dirty="0"/>
                  <a:t>The last card with face value in {1, ..., s/2} </a:t>
                </a:r>
                <a:r>
                  <a:rPr lang="en-US" b="1" dirty="0"/>
                  <a:t>expected</a:t>
                </a:r>
                <a:r>
                  <a:rPr lang="en-US" dirty="0"/>
                  <a:t> when there are 2n/s cards left. </a:t>
                </a:r>
              </a:p>
              <a:p>
                <a:r>
                  <a:rPr lang="en-US" dirty="0"/>
                  <a:t>So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two useful periods do not overlap!</a:t>
                </a:r>
              </a:p>
              <a:p>
                <a:r>
                  <a:rPr lang="en-US" dirty="0"/>
                  <a:t>We get 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For 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this is almost as much as for s=n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47903" cy="4525963"/>
              </a:xfrm>
              <a:blipFill>
                <a:blip r:embed="rId2"/>
                <a:stretch>
                  <a:fillRect l="-1876" t="-1752" r="-1804" b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5239264" y="2248930"/>
            <a:ext cx="1679425" cy="380982"/>
          </a:xfrm>
          <a:prstGeom prst="wedgeRoundRectCallout">
            <a:avLst>
              <a:gd name="adj1" fmla="val -173404"/>
              <a:gd name="adj2" fmla="val -4765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Optimal split?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0F6504-00F8-438A-913A-36B459B9F10F}"/>
              </a:ext>
            </a:extLst>
          </p:cNvPr>
          <p:cNvCxnSpPr>
            <a:cxnSpLocks/>
          </p:cNvCxnSpPr>
          <p:nvPr/>
        </p:nvCxnSpPr>
        <p:spPr bwMode="auto">
          <a:xfrm flipV="1">
            <a:off x="4596275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7FAB54-9134-4873-B1FE-1FE9227FD01E}"/>
              </a:ext>
            </a:extLst>
          </p:cNvPr>
          <p:cNvCxnSpPr>
            <a:cxnSpLocks/>
          </p:cNvCxnSpPr>
          <p:nvPr/>
        </p:nvCxnSpPr>
        <p:spPr bwMode="auto">
          <a:xfrm flipV="1">
            <a:off x="5266563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27633B-4A41-4942-AA93-8C4965296739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9815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E1AC9A-9E0E-41E5-8050-DD8C2088D084}"/>
              </a:ext>
            </a:extLst>
          </p:cNvPr>
          <p:cNvCxnSpPr>
            <a:cxnSpLocks/>
          </p:cNvCxnSpPr>
          <p:nvPr/>
        </p:nvCxnSpPr>
        <p:spPr bwMode="auto">
          <a:xfrm flipV="1">
            <a:off x="6008331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DAFAD2-44CF-4F9F-AFC8-AB84365B416C}"/>
              </a:ext>
            </a:extLst>
          </p:cNvPr>
          <p:cNvCxnSpPr>
            <a:cxnSpLocks/>
          </p:cNvCxnSpPr>
          <p:nvPr/>
        </p:nvCxnSpPr>
        <p:spPr bwMode="auto">
          <a:xfrm flipV="1">
            <a:off x="7375879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5B24FB-640A-47A1-9A85-54F18FB978EA}"/>
              </a:ext>
            </a:extLst>
          </p:cNvPr>
          <p:cNvCxnSpPr>
            <a:cxnSpLocks/>
          </p:cNvCxnSpPr>
          <p:nvPr/>
        </p:nvCxnSpPr>
        <p:spPr bwMode="auto">
          <a:xfrm flipV="1">
            <a:off x="7625383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E012CE-3C30-4F80-B85E-F216E8D1CA41}"/>
              </a:ext>
            </a:extLst>
          </p:cNvPr>
          <p:cNvCxnSpPr>
            <a:cxnSpLocks/>
          </p:cNvCxnSpPr>
          <p:nvPr/>
        </p:nvCxnSpPr>
        <p:spPr bwMode="auto">
          <a:xfrm flipV="1">
            <a:off x="7876235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7416FA-D05F-4ECA-A64F-C4B4A32AF47D}"/>
              </a:ext>
            </a:extLst>
          </p:cNvPr>
          <p:cNvCxnSpPr>
            <a:cxnSpLocks/>
          </p:cNvCxnSpPr>
          <p:nvPr/>
        </p:nvCxnSpPr>
        <p:spPr bwMode="auto">
          <a:xfrm flipV="1">
            <a:off x="8158107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EE81B6-3570-45FB-8A9C-1AF6A369B79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9934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61D24C-09D9-443F-844F-9B4D6B0C6DC4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3896" y="446444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05D609-116E-499E-AAA3-918BDD30AA98}"/>
              </a:ext>
            </a:extLst>
          </p:cNvPr>
          <p:cNvCxnSpPr/>
          <p:nvPr/>
        </p:nvCxnSpPr>
        <p:spPr bwMode="auto">
          <a:xfrm>
            <a:off x="4126937" y="4778846"/>
            <a:ext cx="408647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1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Encoding the Last k 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The algorithm:</a:t>
                </a:r>
              </a:p>
              <a:p>
                <a:pPr marL="0" indent="0">
                  <a:buNone/>
                </a:pPr>
                <a:r>
                  <a:rPr lang="en-US" sz="2800" dirty="0"/>
                  <a:t>1. Compute the polynomial on the set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={1,…,n}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2. Pick k many x’s: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n+1, n+2, </a:t>
                </a:r>
                <a:r>
                  <a:rPr lang="en-IL" sz="2800" dirty="0">
                    <a:solidFill>
                      <a:srgbClr val="FF0000"/>
                    </a:solidFill>
                  </a:rPr>
                  <a:t>…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n+k</a:t>
                </a:r>
                <a:r>
                  <a:rPr lang="en-US" sz="2800" dirty="0"/>
                  <a:t>,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at these points and store each value separately.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3. As card y goes by: divide the value at point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x =</a:t>
                </a:r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n+i</a:t>
                </a:r>
                <a:r>
                  <a:rPr lang="en-US" sz="2800" dirty="0"/>
                  <a:t> by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n+i-y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.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4. When k-1 many cards left: reconstruct the k-1 degree polynomial using the k points, and recover remaining values.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  <a:blipFill>
                <a:blip r:embed="rId2"/>
                <a:stretch>
                  <a:fillRect l="-1501" t="-1175" r="-357" b="-56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8B4FA53-3038-421B-9716-B0AA48108C14}"/>
              </a:ext>
            </a:extLst>
          </p:cNvPr>
          <p:cNvSpPr/>
          <p:nvPr/>
        </p:nvSpPr>
        <p:spPr bwMode="auto">
          <a:xfrm>
            <a:off x="3261386" y="1265274"/>
            <a:ext cx="5337330" cy="570378"/>
          </a:xfrm>
          <a:prstGeom prst="wedgeRoundRectCallou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/>
              <a:t>over a </a:t>
            </a:r>
            <a:r>
              <a:rPr lang="en-US" sz="2400" b="1" dirty="0"/>
              <a:t>finite field </a:t>
            </a:r>
            <a:r>
              <a:rPr lang="en-US" sz="2400" dirty="0"/>
              <a:t>of size at least</a:t>
            </a:r>
            <a:r>
              <a:rPr lang="en-US" dirty="0"/>
              <a:t> </a:t>
            </a:r>
            <a:r>
              <a:rPr lang="en-US" sz="2400" dirty="0" err="1"/>
              <a:t>n+k</a:t>
            </a:r>
            <a:r>
              <a:rPr lang="en-US" dirty="0"/>
              <a:t> 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00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Encoding the Last k 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Note: we use the setting of the multi-set comparison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should be defined over a </a:t>
                </a:r>
                <a:r>
                  <a:rPr lang="en-US" b="1" dirty="0"/>
                  <a:t>finite field </a:t>
                </a:r>
                <a:r>
                  <a:rPr lang="en-US" dirty="0"/>
                  <a:t>of size is larger than the universe from which the elements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chosen+|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|. Size </a:t>
                </a:r>
                <a:r>
                  <a:rPr lang="en-US" dirty="0" err="1"/>
                  <a:t>n+k</a:t>
                </a:r>
                <a:r>
                  <a:rPr lang="en-US" dirty="0"/>
                  <a:t> in our setting</a:t>
                </a:r>
              </a:p>
              <a:p>
                <a:pPr lvl="1"/>
                <a:r>
                  <a:rPr lang="en-US" sz="3200" dirty="0"/>
                  <a:t>say a prime Q &gt; |U|.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  <a:blipFill>
                <a:blip r:embed="rId2"/>
                <a:stretch>
                  <a:fillRect l="-1930" t="-1528" r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1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A55B-0949-4303-8DC0-7D445955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Better Idea: Low Memory Card Guessing by Following Subsets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0EF8093F-F59E-446D-B346-F2FA54B9820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202300" y="1561859"/>
                <a:ext cx="8626110" cy="5021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IL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Claim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 </a:t>
                </a:r>
                <a:r>
                  <a:rPr kumimoji="0" lang="en-US" altLang="en-IL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There is a method using s bits of memory that obtains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en-IL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𝐦𝐢𝐧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IL" altLang="en-IL" sz="28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0" lang="en-IL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IL" altLang="en-IL" sz="28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kumimoji="0" lang="en-IL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kumimoji="0" lang="en-IL" altLang="en-IL" sz="28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kumimoji="0" lang="en-US" altLang="en-IL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in expectation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IL" sz="2800" dirty="0">
                  <a:latin typeface="Arial" panose="020B0604020202020204" pitchFamily="34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 other words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L" altLang="en-IL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IL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L" altLang="en-IL" sz="2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en-IL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IL" altLang="en-IL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IL" altLang="en-IL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bits of memory you get the 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close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to 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 maximum benefit. </a:t>
                </a:r>
                <a:endParaRPr kumimoji="0" lang="en-US" altLang="en-IL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IL" sz="28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b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endParaRPr kumimoji="0" lang="en-IL" altLang="en-IL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r>
                  <a:rPr kumimoji="0" lang="en-IL" altLang="en-IL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ncoding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: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you can get away with just the simple idea of summing the cards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b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endParaRPr kumimoji="0" lang="en-IL" altLang="en-IL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0EF8093F-F59E-446D-B346-F2FA54B98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02300" y="1561859"/>
                <a:ext cx="8626110" cy="5021503"/>
              </a:xfrm>
              <a:prstGeom prst="rect">
                <a:avLst/>
              </a:prstGeom>
              <a:blipFill>
                <a:blip r:embed="rId3"/>
                <a:stretch>
                  <a:fillRect l="-1413" t="-728" r="-1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599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63083</TotalTime>
  <Words>2454</Words>
  <Application>Microsoft Office PowerPoint</Application>
  <PresentationFormat>On-screen Show (4:3)</PresentationFormat>
  <Paragraphs>316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Candara</vt:lpstr>
      <vt:lpstr>Constantia</vt:lpstr>
      <vt:lpstr>Wingdings</vt:lpstr>
      <vt:lpstr>1_Custom Design</vt:lpstr>
      <vt:lpstr>Randomized Algorithms </vt:lpstr>
      <vt:lpstr>Recap and Today</vt:lpstr>
      <vt:lpstr>Homework from last time</vt:lpstr>
      <vt:lpstr>Guess the card</vt:lpstr>
      <vt:lpstr>First Idea: Encoding the last cards</vt:lpstr>
      <vt:lpstr>Idea: Two Methods are Compatible! </vt:lpstr>
      <vt:lpstr>Encoding the Last k Cards</vt:lpstr>
      <vt:lpstr>Encoding the Last k Cards</vt:lpstr>
      <vt:lpstr>Better Idea: Low Memory Card Guessing by Following Subsets</vt:lpstr>
      <vt:lpstr>The General Method</vt:lpstr>
      <vt:lpstr>Subset Construction</vt:lpstr>
      <vt:lpstr>Analysis</vt:lpstr>
      <vt:lpstr>…Analysis</vt:lpstr>
      <vt:lpstr>Improvements</vt:lpstr>
      <vt:lpstr>The Low Memory Case</vt:lpstr>
      <vt:lpstr>Different Analysis</vt:lpstr>
      <vt:lpstr>Probabilistic Construction</vt:lpstr>
      <vt:lpstr>Analysis</vt:lpstr>
      <vt:lpstr>Amplification</vt:lpstr>
      <vt:lpstr>Proof by Encoding:  A general method for analyzing probabilistic events</vt:lpstr>
      <vt:lpstr>Proof by Encoding</vt:lpstr>
      <vt:lpstr>Tight bound on the expected number of guesses</vt:lpstr>
      <vt:lpstr>The Encoding</vt:lpstr>
      <vt:lpstr>The Encoding</vt:lpstr>
      <vt:lpstr>The Encoding</vt:lpstr>
      <vt:lpstr>The contradiction</vt:lpstr>
      <vt:lpstr>The Contradiction</vt:lpstr>
      <vt:lpstr>Conclusion</vt:lpstr>
      <vt:lpstr>Mirror Games</vt:lpstr>
      <vt:lpstr>Discussion and Open Problems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Moni Naor</cp:lastModifiedBy>
  <cp:revision>1953</cp:revision>
  <cp:lastPrinted>1601-01-01T00:00:00Z</cp:lastPrinted>
  <dcterms:created xsi:type="dcterms:W3CDTF">1601-01-01T00:00:00Z</dcterms:created>
  <dcterms:modified xsi:type="dcterms:W3CDTF">2020-12-14T21:13:15Z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