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</p:sldMasterIdLst>
  <p:notesMasterIdLst>
    <p:notesMasterId r:id="rId46"/>
  </p:notesMasterIdLst>
  <p:sldIdLst>
    <p:sldId id="256" r:id="rId2"/>
    <p:sldId id="307" r:id="rId3"/>
    <p:sldId id="308" r:id="rId4"/>
    <p:sldId id="406" r:id="rId5"/>
    <p:sldId id="404" r:id="rId6"/>
    <p:sldId id="395" r:id="rId7"/>
    <p:sldId id="396" r:id="rId8"/>
    <p:sldId id="409" r:id="rId9"/>
    <p:sldId id="352" r:id="rId10"/>
    <p:sldId id="394" r:id="rId11"/>
    <p:sldId id="397" r:id="rId12"/>
    <p:sldId id="353" r:id="rId13"/>
    <p:sldId id="357" r:id="rId14"/>
    <p:sldId id="355" r:id="rId15"/>
    <p:sldId id="408" r:id="rId16"/>
    <p:sldId id="358" r:id="rId17"/>
    <p:sldId id="359" r:id="rId18"/>
    <p:sldId id="362" r:id="rId19"/>
    <p:sldId id="365" r:id="rId20"/>
    <p:sldId id="366" r:id="rId21"/>
    <p:sldId id="367" r:id="rId22"/>
    <p:sldId id="368" r:id="rId23"/>
    <p:sldId id="370" r:id="rId24"/>
    <p:sldId id="371" r:id="rId25"/>
    <p:sldId id="372" r:id="rId26"/>
    <p:sldId id="373" r:id="rId27"/>
    <p:sldId id="399" r:id="rId28"/>
    <p:sldId id="374" r:id="rId29"/>
    <p:sldId id="375" r:id="rId30"/>
    <p:sldId id="405" r:id="rId31"/>
    <p:sldId id="379" r:id="rId32"/>
    <p:sldId id="407" r:id="rId33"/>
    <p:sldId id="385" r:id="rId34"/>
    <p:sldId id="304" r:id="rId35"/>
    <p:sldId id="294" r:id="rId36"/>
    <p:sldId id="297" r:id="rId37"/>
    <p:sldId id="303" r:id="rId38"/>
    <p:sldId id="261" r:id="rId39"/>
    <p:sldId id="260" r:id="rId40"/>
    <p:sldId id="306" r:id="rId41"/>
    <p:sldId id="301" r:id="rId42"/>
    <p:sldId id="302" r:id="rId43"/>
    <p:sldId id="263" r:id="rId44"/>
    <p:sldId id="363" r:id="rId45"/>
  </p:sldIdLst>
  <p:sldSz cx="9144000" cy="6858000" type="screen4x3"/>
  <p:notesSz cx="6858000" cy="9144000"/>
  <p:defaultTextStyle>
    <a:defPPr>
      <a:defRPr lang="he-IL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 3" pitchFamily="18" charset="2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 3" pitchFamily="18" charset="2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 3" pitchFamily="18" charset="2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 3" pitchFamily="18" charset="2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Wingdings 3" pitchFamily="18" charset="2"/>
        <a:ea typeface="+mn-ea"/>
        <a:cs typeface="Times New Roman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Wingdings 3" pitchFamily="18" charset="2"/>
        <a:ea typeface="+mn-ea"/>
        <a:cs typeface="Times New Roman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Wingdings 3" pitchFamily="18" charset="2"/>
        <a:ea typeface="+mn-ea"/>
        <a:cs typeface="Times New Roman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Wingdings 3" pitchFamily="18" charset="2"/>
        <a:ea typeface="+mn-ea"/>
        <a:cs typeface="Times New Roman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Wingdings 3" pitchFamily="18" charset="2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CCFFFF"/>
    <a:srgbClr val="FEC9B8"/>
    <a:srgbClr val="33CCFF"/>
    <a:srgbClr val="3399FF"/>
    <a:srgbClr val="99FF33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67213"/>
    <p:restoredTop sz="94595" autoAdjust="0"/>
  </p:normalViewPr>
  <p:slideViewPr>
    <p:cSldViewPr>
      <p:cViewPr>
        <p:scale>
          <a:sx n="60" d="100"/>
          <a:sy n="60" d="100"/>
        </p:scale>
        <p:origin x="-1867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 smtClean="0"/>
              <a:t>Click to edit Master text styles</a:t>
            </a:r>
          </a:p>
          <a:p>
            <a:pPr lvl="1"/>
            <a:r>
              <a:rPr lang="en-US" altLang="he-IL" noProof="0" smtClean="0"/>
              <a:t>Second level</a:t>
            </a:r>
          </a:p>
          <a:p>
            <a:pPr lvl="2"/>
            <a:r>
              <a:rPr lang="en-US" altLang="he-IL" noProof="0" smtClean="0"/>
              <a:t>Third level</a:t>
            </a:r>
          </a:p>
          <a:p>
            <a:pPr lvl="3"/>
            <a:r>
              <a:rPr lang="en-US" altLang="he-IL" noProof="0" smtClean="0"/>
              <a:t>Fourth level</a:t>
            </a:r>
          </a:p>
          <a:p>
            <a:pPr lvl="4"/>
            <a:r>
              <a:rPr lang="en-US" altLang="he-I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FB7B7EF-2A49-4400-A6D6-E8A84A2B4BF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44975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FD236AB9-B6CC-4DA5-8FB2-C65B38675D06}" type="slidenum">
              <a:rPr lang="he-IL" altLang="he-IL" smtClean="0">
                <a:cs typeface="Times New Roman" pitchFamily="18" charset="0"/>
              </a:rPr>
              <a:pPr algn="l" eaLnBrk="1" hangingPunct="1">
                <a:spcBef>
                  <a:spcPct val="0"/>
                </a:spcBef>
              </a:pPr>
              <a:t>1</a:t>
            </a:fld>
            <a:endParaRPr lang="en-US" altLang="he-IL" smtClean="0">
              <a:cs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E2D7ED51-C6B2-4A6E-B250-9D8BF83CB1E2}" type="slidenum">
              <a:rPr lang="he-IL" altLang="he-IL" smtClean="0">
                <a:cs typeface="Times New Roman" pitchFamily="18" charset="0"/>
              </a:rPr>
              <a:pPr algn="l" eaLnBrk="1" hangingPunct="1">
                <a:spcBef>
                  <a:spcPct val="0"/>
                </a:spcBef>
              </a:pPr>
              <a:t>42</a:t>
            </a:fld>
            <a:endParaRPr lang="en-US" altLang="he-IL" smtClean="0">
              <a:cs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DAB66816-F4B9-4605-AD5A-8132E21192E5}" type="slidenum">
              <a:rPr lang="he-IL" altLang="he-IL" smtClean="0">
                <a:cs typeface="Times New Roman" pitchFamily="18" charset="0"/>
              </a:rPr>
              <a:pPr algn="l" eaLnBrk="1" hangingPunct="1">
                <a:spcBef>
                  <a:spcPct val="0"/>
                </a:spcBef>
              </a:pPr>
              <a:t>43</a:t>
            </a:fld>
            <a:endParaRPr lang="en-US" altLang="he-IL" smtClean="0">
              <a:cs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A0171745-3662-4415-B56D-72277B9B12C6}" type="slidenum">
              <a:rPr lang="he-IL" altLang="he-IL" smtClean="0">
                <a:cs typeface="Times New Roman" pitchFamily="18" charset="0"/>
              </a:rPr>
              <a:pPr algn="l" eaLnBrk="1" hangingPunct="1">
                <a:spcBef>
                  <a:spcPct val="0"/>
                </a:spcBef>
              </a:pPr>
              <a:t>34</a:t>
            </a:fld>
            <a:endParaRPr lang="en-US" altLang="he-IL" smtClean="0">
              <a:cs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80352BF7-6135-427B-B0CD-66B78BC04B7B}" type="slidenum">
              <a:rPr lang="he-IL" altLang="he-IL" smtClean="0">
                <a:cs typeface="Times New Roman" pitchFamily="18" charset="0"/>
              </a:rPr>
              <a:pPr algn="l" eaLnBrk="1" hangingPunct="1">
                <a:spcBef>
                  <a:spcPct val="0"/>
                </a:spcBef>
              </a:pPr>
              <a:t>35</a:t>
            </a:fld>
            <a:endParaRPr lang="en-US" altLang="he-IL" smtClean="0">
              <a:cs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A6110489-2B08-4663-A102-128D6CD755D3}" type="slidenum">
              <a:rPr lang="he-IL" altLang="he-IL" smtClean="0">
                <a:cs typeface="Times New Roman" pitchFamily="18" charset="0"/>
              </a:rPr>
              <a:pPr algn="l" eaLnBrk="1" hangingPunct="1">
                <a:spcBef>
                  <a:spcPct val="0"/>
                </a:spcBef>
              </a:pPr>
              <a:t>36</a:t>
            </a:fld>
            <a:endParaRPr lang="en-US" altLang="he-IL" smtClean="0">
              <a:cs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1CCEF121-5385-48E0-A1DD-BE02671CAC2A}" type="slidenum">
              <a:rPr lang="he-IL" altLang="he-IL" smtClean="0">
                <a:cs typeface="Times New Roman" pitchFamily="18" charset="0"/>
              </a:rPr>
              <a:pPr algn="l" eaLnBrk="1" hangingPunct="1">
                <a:spcBef>
                  <a:spcPct val="0"/>
                </a:spcBef>
              </a:pPr>
              <a:t>37</a:t>
            </a:fld>
            <a:endParaRPr lang="en-US" altLang="he-IL" smtClean="0">
              <a:cs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99CE7D2B-CB3F-4D12-A54A-0BAE6B808131}" type="slidenum">
              <a:rPr lang="he-IL" altLang="he-IL" smtClean="0">
                <a:cs typeface="Times New Roman" pitchFamily="18" charset="0"/>
              </a:rPr>
              <a:pPr algn="l" eaLnBrk="1" hangingPunct="1">
                <a:spcBef>
                  <a:spcPct val="0"/>
                </a:spcBef>
              </a:pPr>
              <a:t>38</a:t>
            </a:fld>
            <a:endParaRPr lang="en-US" altLang="he-IL" smtClean="0">
              <a:cs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F781661A-B272-4802-B15A-CBB97B1F193F}" type="slidenum">
              <a:rPr lang="he-IL" altLang="he-IL" smtClean="0">
                <a:cs typeface="Times New Roman" pitchFamily="18" charset="0"/>
              </a:rPr>
              <a:pPr algn="l" eaLnBrk="1" hangingPunct="1">
                <a:spcBef>
                  <a:spcPct val="0"/>
                </a:spcBef>
              </a:pPr>
              <a:t>39</a:t>
            </a:fld>
            <a:endParaRPr lang="en-US" altLang="he-IL" smtClean="0">
              <a:cs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253B9C95-5682-495D-96DD-CBF7811A7675}" type="slidenum">
              <a:rPr lang="he-IL" altLang="he-IL" smtClean="0">
                <a:cs typeface="Times New Roman" pitchFamily="18" charset="0"/>
              </a:rPr>
              <a:pPr algn="l" eaLnBrk="1" hangingPunct="1">
                <a:spcBef>
                  <a:spcPct val="0"/>
                </a:spcBef>
              </a:pPr>
              <a:t>40</a:t>
            </a:fld>
            <a:endParaRPr lang="en-US" altLang="he-IL" smtClean="0">
              <a:cs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44A6175E-033E-4318-88F6-2B76EFD17A02}" type="slidenum">
              <a:rPr lang="he-IL" altLang="he-IL" smtClean="0">
                <a:cs typeface="Times New Roman" pitchFamily="18" charset="0"/>
              </a:rPr>
              <a:pPr algn="l" eaLnBrk="1" hangingPunct="1">
                <a:spcBef>
                  <a:spcPct val="0"/>
                </a:spcBef>
              </a:pPr>
              <a:t>41</a:t>
            </a:fld>
            <a:endParaRPr lang="en-US" altLang="he-IL" smtClean="0">
              <a:cs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he-IL" altLang="he-IL" smtClean="0"/>
              </a:p>
            </p:txBody>
          </p:sp>
          <p:sp>
            <p:nvSpPr>
              <p:cNvPr id="8" name="Rectangle 5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he-IL" altLang="he-IL" smtClean="0"/>
              </a:p>
            </p:txBody>
          </p:sp>
        </p:grpSp>
        <p:sp>
          <p:nvSpPr>
            <p:cNvPr id="6" name="Rectangle 6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he-IL" altLang="he-IL" smtClean="0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0" y="1371600"/>
            <a:ext cx="8405813" cy="1246188"/>
            <a:chOff x="0" y="864"/>
            <a:chExt cx="5295" cy="785"/>
          </a:xfrm>
        </p:grpSpPr>
        <p:sp>
          <p:nvSpPr>
            <p:cNvPr id="10" name="Freeform 8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12" name="Group 10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he-IL" altLang="he-IL" smtClean="0"/>
              </a:p>
            </p:txBody>
          </p:sp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he-IL" altLang="he-IL" smtClean="0"/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he-IL" altLang="he-IL" smtClean="0"/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he-IL" altLang="he-IL" smtClean="0"/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he-IL" altLang="he-IL" smtClean="0"/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he-IL" altLang="he-IL" smtClean="0"/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he-IL" altLang="he-IL" smtClean="0"/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he-IL" altLang="he-IL" smtClean="0"/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5pPr>
                <a:lvl6pPr marL="25146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6pPr>
                <a:lvl7pPr marL="29718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7pPr>
                <a:lvl8pPr marL="34290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8pPr>
                <a:lvl9pPr marL="3886200" indent="-228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Wingdings 3" pitchFamily="18" charset="2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he-IL" altLang="he-IL" smtClean="0"/>
              </a:p>
            </p:txBody>
          </p:sp>
        </p:grpSp>
      </p:grpSp>
      <p:sp>
        <p:nvSpPr>
          <p:cNvPr id="1230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2133600"/>
            <a:ext cx="7315200" cy="16002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altLang="he-IL" noProof="0" smtClean="0"/>
              <a:t>Click to edit Master title style</a:t>
            </a:r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he-IL" noProof="0" smtClean="0"/>
              <a:t>Click to edit Master subtitle style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E0CB-1A7E-472C-8C34-28C49446E64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128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5926-D450-464E-974E-461FB2AFAE9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7715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67525" y="457200"/>
            <a:ext cx="2058988" cy="56388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29325" cy="5638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94B95-C542-4B98-A467-54B4262E08E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5289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4D33-82DE-4BBE-AA66-68B262A6D28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7063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כותרת, תוכן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87C03-E260-4478-9817-4FF1D7E808F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29896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F1B1-8619-48CD-9213-4E5514235F2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0018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74A8-134F-4509-8F8B-C4F7348C3BD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3245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9636-325C-4BFC-A95A-28B3A4233B4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5576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C0A3-8EDC-471D-B70E-BA20A7C6260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9022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EE58-DAF9-4D91-976D-9A427BCAAEA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8272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23DD-6F61-46C6-BE47-A7BB06139B3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570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ED690-02AB-43D6-930E-DF0EDB084D8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9271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2789-03FA-46BC-B156-99A6CD162BE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0327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3EB7-E458-4BA5-8483-D3ACF207152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2563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822F-37C0-4C95-AC81-51E56C179D6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127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3813" y="-141288"/>
            <a:ext cx="9167813" cy="6999288"/>
            <a:chOff x="-15" y="-89"/>
            <a:chExt cx="5775" cy="4409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he-IL" altLang="he-IL" smtClean="0"/>
            </a:p>
          </p:txBody>
        </p:sp>
        <p:sp>
          <p:nvSpPr>
            <p:cNvPr id="1033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7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he-IL" altLang="he-IL" smtClean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1036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037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grpSp>
            <p:nvGrpSpPr>
              <p:cNvPr id="1038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1039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5pPr>
                  <a:lvl6pPr marL="25146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6pPr>
                  <a:lvl7pPr marL="29718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7pPr>
                  <a:lvl8pPr marL="34290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8pPr>
                  <a:lvl9pPr marL="38862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he-IL" altLang="he-IL" smtClean="0"/>
                </a:p>
              </p:txBody>
            </p:sp>
            <p:sp>
              <p:nvSpPr>
                <p:cNvPr id="1040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5pPr>
                  <a:lvl6pPr marL="25146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6pPr>
                  <a:lvl7pPr marL="29718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7pPr>
                  <a:lvl8pPr marL="34290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8pPr>
                  <a:lvl9pPr marL="38862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he-IL" altLang="he-IL" smtClean="0"/>
                </a:p>
              </p:txBody>
            </p:sp>
            <p:sp>
              <p:nvSpPr>
                <p:cNvPr id="1041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5pPr>
                  <a:lvl6pPr marL="25146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6pPr>
                  <a:lvl7pPr marL="29718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7pPr>
                  <a:lvl8pPr marL="34290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8pPr>
                  <a:lvl9pPr marL="38862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he-IL" altLang="he-IL" smtClean="0"/>
                </a:p>
              </p:txBody>
            </p:sp>
            <p:sp>
              <p:nvSpPr>
                <p:cNvPr id="1042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5pPr>
                  <a:lvl6pPr marL="25146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6pPr>
                  <a:lvl7pPr marL="29718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7pPr>
                  <a:lvl8pPr marL="34290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8pPr>
                  <a:lvl9pPr marL="38862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he-IL" altLang="he-IL" smtClean="0"/>
                </a:p>
              </p:txBody>
            </p:sp>
            <p:sp>
              <p:nvSpPr>
                <p:cNvPr id="1043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5pPr>
                  <a:lvl6pPr marL="25146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6pPr>
                  <a:lvl7pPr marL="29718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7pPr>
                  <a:lvl8pPr marL="34290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8pPr>
                  <a:lvl9pPr marL="38862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he-IL" altLang="he-IL" smtClean="0"/>
                </a:p>
              </p:txBody>
            </p:sp>
            <p:sp>
              <p:nvSpPr>
                <p:cNvPr id="1044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5pPr>
                  <a:lvl6pPr marL="25146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6pPr>
                  <a:lvl7pPr marL="29718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7pPr>
                  <a:lvl8pPr marL="34290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8pPr>
                  <a:lvl9pPr marL="38862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he-IL" altLang="he-IL" smtClean="0"/>
                </a:p>
              </p:txBody>
            </p:sp>
            <p:sp>
              <p:nvSpPr>
                <p:cNvPr id="1045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5pPr>
                  <a:lvl6pPr marL="25146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6pPr>
                  <a:lvl7pPr marL="29718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7pPr>
                  <a:lvl8pPr marL="34290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8pPr>
                  <a:lvl9pPr marL="38862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he-IL" altLang="he-IL" smtClean="0"/>
                </a:p>
              </p:txBody>
            </p:sp>
            <p:sp>
              <p:nvSpPr>
                <p:cNvPr id="1046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5pPr>
                  <a:lvl6pPr marL="25146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6pPr>
                  <a:lvl7pPr marL="29718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7pPr>
                  <a:lvl8pPr marL="34290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8pPr>
                  <a:lvl9pPr marL="38862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he-IL" altLang="he-IL" smtClean="0"/>
                </a:p>
              </p:txBody>
            </p:sp>
            <p:sp>
              <p:nvSpPr>
                <p:cNvPr id="1047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5pPr>
                  <a:lvl6pPr marL="25146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6pPr>
                  <a:lvl7pPr marL="29718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7pPr>
                  <a:lvl8pPr marL="34290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8pPr>
                  <a:lvl9pPr marL="3886200" indent="-228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Wingdings 3" pitchFamily="18" charset="2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he-IL" altLang="he-IL" smtClean="0"/>
                </a:p>
              </p:txBody>
            </p:sp>
          </p:grpSp>
        </p:grpSp>
        <p:sp>
          <p:nvSpPr>
            <p:cNvPr id="1035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ingdings 3" pitchFamily="18" charset="2"/>
                  <a:cs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he-IL" altLang="he-IL" smtClean="0"/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128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6C3DBBF-CB4B-4150-AC29-B8021AC92640}" type="slidenum">
              <a:rPr lang="he-IL" altLang="he-IL"/>
              <a:pPr>
                <a:defRPr/>
              </a:pPr>
              <a:t>‹#›</a:t>
            </a:fld>
            <a:endParaRPr lang="en-US" altLang="he-IL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://en.wikipedia.org/wiki/Topology" TargetMode="External"/><Relationship Id="rId18" Type="http://schemas.openxmlformats.org/officeDocument/2006/relationships/hyperlink" Target="http://en.wikipedia.org/wiki/Rational_number" TargetMode="External"/><Relationship Id="rId26" Type="http://schemas.openxmlformats.org/officeDocument/2006/relationships/hyperlink" Target="http://en.wikipedia.org/wiki/Dynamical_system" TargetMode="External"/><Relationship Id="rId39" Type="http://schemas.openxmlformats.org/officeDocument/2006/relationships/hyperlink" Target="http://en.wikipedia.org/wiki/Cryptography" TargetMode="External"/><Relationship Id="rId21" Type="http://schemas.openxmlformats.org/officeDocument/2006/relationships/hyperlink" Target="http://en.wikipedia.org/wiki/Hypercomplex_number" TargetMode="External"/><Relationship Id="rId34" Type="http://schemas.openxmlformats.org/officeDocument/2006/relationships/hyperlink" Target="http://en.wikipedia.org/wiki/Model_theory" TargetMode="External"/><Relationship Id="rId42" Type="http://schemas.openxmlformats.org/officeDocument/2006/relationships/hyperlink" Target="http://en.wikipedia.org/wiki/Mechanics" TargetMode="External"/><Relationship Id="rId47" Type="http://schemas.openxmlformats.org/officeDocument/2006/relationships/hyperlink" Target="http://en.wikipedia.org/wiki/Statistics" TargetMode="External"/><Relationship Id="rId50" Type="http://schemas.openxmlformats.org/officeDocument/2006/relationships/hyperlink" Target="http://en.wikipedia.org/wiki/Game_theory" TargetMode="External"/><Relationship Id="rId55" Type="http://schemas.openxmlformats.org/officeDocument/2006/relationships/image" Target="../media/image2.png"/><Relationship Id="rId7" Type="http://schemas.openxmlformats.org/officeDocument/2006/relationships/hyperlink" Target="http://en.wikipedia.org/wiki/Function_(mathematics)" TargetMode="External"/><Relationship Id="rId2" Type="http://schemas.openxmlformats.org/officeDocument/2006/relationships/hyperlink" Target="http://en.wikipedia.org/wiki/Mathematics#Structure" TargetMode="External"/><Relationship Id="rId16" Type="http://schemas.openxmlformats.org/officeDocument/2006/relationships/hyperlink" Target="http://en.wikipedia.org/wiki/Natural_number" TargetMode="External"/><Relationship Id="rId29" Type="http://schemas.openxmlformats.org/officeDocument/2006/relationships/hyperlink" Target="http://en.wikipedia.org/wiki/Foundations_of_mathematics" TargetMode="External"/><Relationship Id="rId11" Type="http://schemas.openxmlformats.org/officeDocument/2006/relationships/hyperlink" Target="http://en.wikipedia.org/wiki/Trigonometry" TargetMode="External"/><Relationship Id="rId24" Type="http://schemas.openxmlformats.org/officeDocument/2006/relationships/hyperlink" Target="http://en.wikipedia.org/wiki/Vector_calculus" TargetMode="External"/><Relationship Id="rId32" Type="http://schemas.openxmlformats.org/officeDocument/2006/relationships/hyperlink" Target="http://en.wikipedia.org/wiki/Set_theory" TargetMode="External"/><Relationship Id="rId37" Type="http://schemas.openxmlformats.org/officeDocument/2006/relationships/hyperlink" Target="http://en.wikipedia.org/wiki/Combinatorics" TargetMode="External"/><Relationship Id="rId40" Type="http://schemas.openxmlformats.org/officeDocument/2006/relationships/hyperlink" Target="http://en.wikipedia.org/wiki/Graph_theory" TargetMode="External"/><Relationship Id="rId45" Type="http://schemas.openxmlformats.org/officeDocument/2006/relationships/hyperlink" Target="http://en.wikipedia.org/wiki/Mathematical_optimization" TargetMode="External"/><Relationship Id="rId53" Type="http://schemas.openxmlformats.org/officeDocument/2006/relationships/hyperlink" Target="http://en.wikipedia.org/wiki/Information_theory" TargetMode="External"/><Relationship Id="rId5" Type="http://schemas.openxmlformats.org/officeDocument/2006/relationships/hyperlink" Target="http://en.wikipedia.org/wiki/Number_theory" TargetMode="External"/><Relationship Id="rId10" Type="http://schemas.openxmlformats.org/officeDocument/2006/relationships/hyperlink" Target="http://en.wikipedia.org/wiki/Algebraic_geometry" TargetMode="External"/><Relationship Id="rId19" Type="http://schemas.openxmlformats.org/officeDocument/2006/relationships/hyperlink" Target="http://en.wikipedia.org/wiki/Real_number" TargetMode="External"/><Relationship Id="rId31" Type="http://schemas.openxmlformats.org/officeDocument/2006/relationships/hyperlink" Target="http://en.wikipedia.org/wiki/Category_theory" TargetMode="External"/><Relationship Id="rId44" Type="http://schemas.openxmlformats.org/officeDocument/2006/relationships/hyperlink" Target="http://en.wikipedia.org/wiki/Numerical_analysis" TargetMode="External"/><Relationship Id="rId52" Type="http://schemas.openxmlformats.org/officeDocument/2006/relationships/hyperlink" Target="http://en.wikipedia.org/wiki/Operations_research" TargetMode="External"/><Relationship Id="rId4" Type="http://schemas.openxmlformats.org/officeDocument/2006/relationships/hyperlink" Target="http://en.wikipedia.org/wiki/Linear_algebra" TargetMode="External"/><Relationship Id="rId9" Type="http://schemas.openxmlformats.org/officeDocument/2006/relationships/hyperlink" Target="http://en.wikipedia.org/wiki/Geometry" TargetMode="External"/><Relationship Id="rId14" Type="http://schemas.openxmlformats.org/officeDocument/2006/relationships/hyperlink" Target="http://en.wikipedia.org/wiki/Fractal_geometry" TargetMode="External"/><Relationship Id="rId22" Type="http://schemas.openxmlformats.org/officeDocument/2006/relationships/hyperlink" Target="http://en.wikipedia.org/wiki/Infinity" TargetMode="External"/><Relationship Id="rId27" Type="http://schemas.openxmlformats.org/officeDocument/2006/relationships/hyperlink" Target="http://en.wikipedia.org/wiki/Chaos_theory" TargetMode="External"/><Relationship Id="rId30" Type="http://schemas.openxmlformats.org/officeDocument/2006/relationships/hyperlink" Target="http://en.wikipedia.org/wiki/Philosophy_of_mathematics" TargetMode="External"/><Relationship Id="rId35" Type="http://schemas.openxmlformats.org/officeDocument/2006/relationships/hyperlink" Target="http://en.wikipedia.org/wiki/Proof_theory" TargetMode="External"/><Relationship Id="rId43" Type="http://schemas.openxmlformats.org/officeDocument/2006/relationships/hyperlink" Target="http://en.wikipedia.org/wiki/Fluid_mechanics" TargetMode="External"/><Relationship Id="rId48" Type="http://schemas.openxmlformats.org/officeDocument/2006/relationships/hyperlink" Target="http://en.wikipedia.org/wiki/Mathematical_economics" TargetMode="External"/><Relationship Id="rId8" Type="http://schemas.openxmlformats.org/officeDocument/2006/relationships/hyperlink" Target="http://en.wikipedia.org/wiki/Mathematics#Space" TargetMode="External"/><Relationship Id="rId51" Type="http://schemas.openxmlformats.org/officeDocument/2006/relationships/hyperlink" Target="http://en.wikipedia.org/wiki/Mathematical_biology" TargetMode="External"/><Relationship Id="rId3" Type="http://schemas.openxmlformats.org/officeDocument/2006/relationships/hyperlink" Target="http://en.wikipedia.org/wiki/Abstract_algebra" TargetMode="External"/><Relationship Id="rId12" Type="http://schemas.openxmlformats.org/officeDocument/2006/relationships/hyperlink" Target="http://en.wikipedia.org/wiki/Differential_geometry" TargetMode="External"/><Relationship Id="rId17" Type="http://schemas.openxmlformats.org/officeDocument/2006/relationships/hyperlink" Target="http://en.wikipedia.org/wiki/Integer" TargetMode="External"/><Relationship Id="rId25" Type="http://schemas.openxmlformats.org/officeDocument/2006/relationships/hyperlink" Target="http://en.wikipedia.org/wiki/Differential_equation" TargetMode="External"/><Relationship Id="rId33" Type="http://schemas.openxmlformats.org/officeDocument/2006/relationships/hyperlink" Target="http://en.wikipedia.org/wiki/Type_theory" TargetMode="External"/><Relationship Id="rId38" Type="http://schemas.openxmlformats.org/officeDocument/2006/relationships/hyperlink" Target="http://en.wikipedia.org/wiki/Theory_of_computation" TargetMode="External"/><Relationship Id="rId46" Type="http://schemas.openxmlformats.org/officeDocument/2006/relationships/hyperlink" Target="http://en.wikipedia.org/wiki/Probability" TargetMode="External"/><Relationship Id="rId20" Type="http://schemas.openxmlformats.org/officeDocument/2006/relationships/hyperlink" Target="http://en.wikipedia.org/wiki/Complex_number" TargetMode="External"/><Relationship Id="rId41" Type="http://schemas.openxmlformats.org/officeDocument/2006/relationships/hyperlink" Target="http://en.wikipedia.org/wiki/Mathematical_physics" TargetMode="External"/><Relationship Id="rId54" Type="http://schemas.openxmlformats.org/officeDocument/2006/relationships/hyperlink" Target="http://en.wikipedia.org/wiki/Control_the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rder_theory" TargetMode="External"/><Relationship Id="rId15" Type="http://schemas.openxmlformats.org/officeDocument/2006/relationships/hyperlink" Target="http://en.wikipedia.org/wiki/Arithmetic" TargetMode="External"/><Relationship Id="rId23" Type="http://schemas.openxmlformats.org/officeDocument/2006/relationships/hyperlink" Target="http://en.wikipedia.org/wiki/Calculus" TargetMode="External"/><Relationship Id="rId28" Type="http://schemas.openxmlformats.org/officeDocument/2006/relationships/hyperlink" Target="http://en.wikipedia.org/wiki/Mathematical_analysis" TargetMode="External"/><Relationship Id="rId36" Type="http://schemas.openxmlformats.org/officeDocument/2006/relationships/hyperlink" Target="http://en.wikipedia.org/wiki/Recursion_theory" TargetMode="External"/><Relationship Id="rId49" Type="http://schemas.openxmlformats.org/officeDocument/2006/relationships/hyperlink" Target="http://en.wikipedia.org/wiki/Financial_mathematic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he.wikipedia.org/wiki/%D7%A1%D7%98%D7%A8%D7%A4%D7%98%D7%95%D7%A7%D7%95%D7%A7%D7%95%D7%A1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gEwzDy" TargetMode="External"/><Relationship Id="rId5" Type="http://schemas.openxmlformats.org/officeDocument/2006/relationships/hyperlink" Target="http://he.wikipedia.org/wiki/%D7%93%D7%99%D7%A4%D7%98%D7%A8%D7%99%D7%99%D7%94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://he.wikipedia.org/w/index.php?title=%D7%A0%D7%99%D7%A1%D7%A8%D7%99%D7%94_%D7%92%D7%95%D7%A0%D7%95%D7%A8%D7%90%D7%94&amp;action=edit&amp;redlink=1" TargetMode="External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cbn_xcZ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en.wikipedia.org/wiki/Topology" TargetMode="External"/><Relationship Id="rId18" Type="http://schemas.openxmlformats.org/officeDocument/2006/relationships/hyperlink" Target="http://en.wikipedia.org/wiki/Rational_number" TargetMode="External"/><Relationship Id="rId26" Type="http://schemas.openxmlformats.org/officeDocument/2006/relationships/hyperlink" Target="http://en.wikipedia.org/wiki/Dynamical_system" TargetMode="External"/><Relationship Id="rId39" Type="http://schemas.openxmlformats.org/officeDocument/2006/relationships/hyperlink" Target="http://en.wikipedia.org/wiki/Cryptography" TargetMode="External"/><Relationship Id="rId21" Type="http://schemas.openxmlformats.org/officeDocument/2006/relationships/hyperlink" Target="http://en.wikipedia.org/wiki/Hypercomplex_number" TargetMode="External"/><Relationship Id="rId34" Type="http://schemas.openxmlformats.org/officeDocument/2006/relationships/hyperlink" Target="http://en.wikipedia.org/wiki/Model_theory" TargetMode="External"/><Relationship Id="rId7" Type="http://schemas.openxmlformats.org/officeDocument/2006/relationships/hyperlink" Target="http://en.wikipedia.org/wiki/Function_(mathematics)" TargetMode="External"/><Relationship Id="rId12" Type="http://schemas.openxmlformats.org/officeDocument/2006/relationships/hyperlink" Target="http://en.wikipedia.org/wiki/Differential_geometry" TargetMode="External"/><Relationship Id="rId17" Type="http://schemas.openxmlformats.org/officeDocument/2006/relationships/hyperlink" Target="http://en.wikipedia.org/wiki/Integer" TargetMode="External"/><Relationship Id="rId25" Type="http://schemas.openxmlformats.org/officeDocument/2006/relationships/hyperlink" Target="http://en.wikipedia.org/wiki/Differential_equation" TargetMode="External"/><Relationship Id="rId33" Type="http://schemas.openxmlformats.org/officeDocument/2006/relationships/hyperlink" Target="http://en.wikipedia.org/wiki/Type_theory" TargetMode="External"/><Relationship Id="rId38" Type="http://schemas.openxmlformats.org/officeDocument/2006/relationships/hyperlink" Target="http://en.wikipedia.org/wiki/Theory_of_computation" TargetMode="External"/><Relationship Id="rId2" Type="http://schemas.openxmlformats.org/officeDocument/2006/relationships/hyperlink" Target="http://en.wikipedia.org/wiki/Mathematics#Structure" TargetMode="External"/><Relationship Id="rId16" Type="http://schemas.openxmlformats.org/officeDocument/2006/relationships/hyperlink" Target="http://en.wikipedia.org/wiki/Natural_number" TargetMode="External"/><Relationship Id="rId20" Type="http://schemas.openxmlformats.org/officeDocument/2006/relationships/hyperlink" Target="http://en.wikipedia.org/wiki/Complex_number" TargetMode="External"/><Relationship Id="rId29" Type="http://schemas.openxmlformats.org/officeDocument/2006/relationships/hyperlink" Target="http://en.wikipedia.org/wiki/Foundations_of_mathemat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rder_theory" TargetMode="External"/><Relationship Id="rId11" Type="http://schemas.openxmlformats.org/officeDocument/2006/relationships/hyperlink" Target="http://en.wikipedia.org/wiki/Trigonometry" TargetMode="External"/><Relationship Id="rId24" Type="http://schemas.openxmlformats.org/officeDocument/2006/relationships/hyperlink" Target="http://en.wikipedia.org/wiki/Vector_calculus" TargetMode="External"/><Relationship Id="rId32" Type="http://schemas.openxmlformats.org/officeDocument/2006/relationships/hyperlink" Target="http://en.wikipedia.org/wiki/Set_theory" TargetMode="External"/><Relationship Id="rId37" Type="http://schemas.openxmlformats.org/officeDocument/2006/relationships/hyperlink" Target="http://en.wikipedia.org/wiki/Combinatorics" TargetMode="External"/><Relationship Id="rId40" Type="http://schemas.openxmlformats.org/officeDocument/2006/relationships/hyperlink" Target="http://en.wikipedia.org/wiki/Graph_theory" TargetMode="External"/><Relationship Id="rId5" Type="http://schemas.openxmlformats.org/officeDocument/2006/relationships/hyperlink" Target="http://en.wikipedia.org/wiki/Number_theory" TargetMode="External"/><Relationship Id="rId15" Type="http://schemas.openxmlformats.org/officeDocument/2006/relationships/hyperlink" Target="http://en.wikipedia.org/wiki/Arithmetic" TargetMode="External"/><Relationship Id="rId23" Type="http://schemas.openxmlformats.org/officeDocument/2006/relationships/hyperlink" Target="http://en.wikipedia.org/wiki/Calculus" TargetMode="External"/><Relationship Id="rId28" Type="http://schemas.openxmlformats.org/officeDocument/2006/relationships/hyperlink" Target="http://en.wikipedia.org/wiki/Mathematical_analysis" TargetMode="External"/><Relationship Id="rId36" Type="http://schemas.openxmlformats.org/officeDocument/2006/relationships/hyperlink" Target="http://en.wikipedia.org/wiki/Recursion_theory" TargetMode="External"/><Relationship Id="rId10" Type="http://schemas.openxmlformats.org/officeDocument/2006/relationships/hyperlink" Target="http://en.wikipedia.org/wiki/Algebraic_geometry" TargetMode="External"/><Relationship Id="rId19" Type="http://schemas.openxmlformats.org/officeDocument/2006/relationships/hyperlink" Target="http://en.wikipedia.org/wiki/Real_number" TargetMode="External"/><Relationship Id="rId31" Type="http://schemas.openxmlformats.org/officeDocument/2006/relationships/hyperlink" Target="http://en.wikipedia.org/wiki/Category_theory" TargetMode="External"/><Relationship Id="rId4" Type="http://schemas.openxmlformats.org/officeDocument/2006/relationships/hyperlink" Target="http://en.wikipedia.org/wiki/Linear_algebra" TargetMode="External"/><Relationship Id="rId9" Type="http://schemas.openxmlformats.org/officeDocument/2006/relationships/hyperlink" Target="http://en.wikipedia.org/wiki/Geometry" TargetMode="External"/><Relationship Id="rId14" Type="http://schemas.openxmlformats.org/officeDocument/2006/relationships/hyperlink" Target="http://en.wikipedia.org/wiki/Fractal_geometry" TargetMode="External"/><Relationship Id="rId22" Type="http://schemas.openxmlformats.org/officeDocument/2006/relationships/hyperlink" Target="http://en.wikipedia.org/wiki/Infinity" TargetMode="External"/><Relationship Id="rId27" Type="http://schemas.openxmlformats.org/officeDocument/2006/relationships/hyperlink" Target="http://en.wikipedia.org/wiki/Chaos_theory" TargetMode="External"/><Relationship Id="rId30" Type="http://schemas.openxmlformats.org/officeDocument/2006/relationships/hyperlink" Target="http://en.wikipedia.org/wiki/Philosophy_of_mathematics" TargetMode="External"/><Relationship Id="rId35" Type="http://schemas.openxmlformats.org/officeDocument/2006/relationships/hyperlink" Target="http://en.wikipedia.org/wiki/Proof_theory" TargetMode="External"/><Relationship Id="rId8" Type="http://schemas.openxmlformats.org/officeDocument/2006/relationships/hyperlink" Target="http://en.wikipedia.org/wiki/Mathematics#Space" TargetMode="External"/><Relationship Id="rId3" Type="http://schemas.openxmlformats.org/officeDocument/2006/relationships/hyperlink" Target="http://en.wikipedia.org/wiki/Abstract_algebr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physicslab.com/dbl_pendulum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41.wmf"/><Relationship Id="rId10" Type="http://schemas.openxmlformats.org/officeDocument/2006/relationships/image" Target="../media/image44.gif"/><Relationship Id="rId4" Type="http://schemas.openxmlformats.org/officeDocument/2006/relationships/image" Target="../media/image40.png"/><Relationship Id="rId9" Type="http://schemas.openxmlformats.org/officeDocument/2006/relationships/hyperlink" Target="http://www.cds.caltech.edu/~marsden/research/demos/movies/Shadden/jellyfish.gi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ifferential_equation" TargetMode="External"/><Relationship Id="rId13" Type="http://schemas.openxmlformats.org/officeDocument/2006/relationships/hyperlink" Target="http://en.wikipedia.org/wiki/Mechanics" TargetMode="External"/><Relationship Id="rId18" Type="http://schemas.openxmlformats.org/officeDocument/2006/relationships/hyperlink" Target="http://en.wikipedia.org/wiki/Statistics" TargetMode="External"/><Relationship Id="rId3" Type="http://schemas.openxmlformats.org/officeDocument/2006/relationships/hyperlink" Target="http://en.wikipedia.org/wiki/Theory_of_computation" TargetMode="External"/><Relationship Id="rId21" Type="http://schemas.openxmlformats.org/officeDocument/2006/relationships/hyperlink" Target="http://en.wikipedia.org/wiki/Game_theory" TargetMode="External"/><Relationship Id="rId7" Type="http://schemas.openxmlformats.org/officeDocument/2006/relationships/hyperlink" Target="http://en.wikipedia.org/wiki/Vector_calculus" TargetMode="External"/><Relationship Id="rId12" Type="http://schemas.openxmlformats.org/officeDocument/2006/relationships/hyperlink" Target="http://en.wikipedia.org/wiki/Mathematical_physics" TargetMode="External"/><Relationship Id="rId17" Type="http://schemas.openxmlformats.org/officeDocument/2006/relationships/hyperlink" Target="http://en.wikipedia.org/wiki/Probability" TargetMode="External"/><Relationship Id="rId25" Type="http://schemas.openxmlformats.org/officeDocument/2006/relationships/hyperlink" Target="http://en.wikipedia.org/wiki/Control_theory" TargetMode="External"/><Relationship Id="rId2" Type="http://schemas.openxmlformats.org/officeDocument/2006/relationships/hyperlink" Target="http://en.wikipedia.org/wiki/Combinatorics" TargetMode="External"/><Relationship Id="rId16" Type="http://schemas.openxmlformats.org/officeDocument/2006/relationships/hyperlink" Target="http://en.wikipedia.org/wiki/Mathematical_optimization" TargetMode="External"/><Relationship Id="rId20" Type="http://schemas.openxmlformats.org/officeDocument/2006/relationships/hyperlink" Target="http://en.wikipedia.org/wiki/Financial_mathemat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alculus" TargetMode="External"/><Relationship Id="rId11" Type="http://schemas.openxmlformats.org/officeDocument/2006/relationships/hyperlink" Target="http://en.wikipedia.org/wiki/Mathematical_analysis" TargetMode="External"/><Relationship Id="rId24" Type="http://schemas.openxmlformats.org/officeDocument/2006/relationships/hyperlink" Target="http://en.wikipedia.org/wiki/Information_theory" TargetMode="External"/><Relationship Id="rId5" Type="http://schemas.openxmlformats.org/officeDocument/2006/relationships/hyperlink" Target="http://en.wikipedia.org/wiki/Graph_theory" TargetMode="External"/><Relationship Id="rId15" Type="http://schemas.openxmlformats.org/officeDocument/2006/relationships/hyperlink" Target="http://en.wikipedia.org/wiki/Numerical_analysis" TargetMode="External"/><Relationship Id="rId23" Type="http://schemas.openxmlformats.org/officeDocument/2006/relationships/hyperlink" Target="http://en.wikipedia.org/wiki/Operations_research" TargetMode="External"/><Relationship Id="rId10" Type="http://schemas.openxmlformats.org/officeDocument/2006/relationships/hyperlink" Target="http://en.wikipedia.org/wiki/Chaos_theory" TargetMode="External"/><Relationship Id="rId19" Type="http://schemas.openxmlformats.org/officeDocument/2006/relationships/hyperlink" Target="http://en.wikipedia.org/wiki/Mathematical_economics" TargetMode="External"/><Relationship Id="rId4" Type="http://schemas.openxmlformats.org/officeDocument/2006/relationships/hyperlink" Target="http://en.wikipedia.org/wiki/Cryptography" TargetMode="External"/><Relationship Id="rId9" Type="http://schemas.openxmlformats.org/officeDocument/2006/relationships/hyperlink" Target="http://en.wikipedia.org/wiki/Dynamical_system" TargetMode="External"/><Relationship Id="rId14" Type="http://schemas.openxmlformats.org/officeDocument/2006/relationships/hyperlink" Target="http://en.wikipedia.org/wiki/Fluid_mechanics" TargetMode="External"/><Relationship Id="rId22" Type="http://schemas.openxmlformats.org/officeDocument/2006/relationships/hyperlink" Target="http://en.wikipedia.org/wiki/Mathematical_biology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wmf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png"/><Relationship Id="rId5" Type="http://schemas.openxmlformats.org/officeDocument/2006/relationships/image" Target="../media/image2.png"/><Relationship Id="rId10" Type="http://schemas.openxmlformats.org/officeDocument/2006/relationships/image" Target="../media/image59.png"/><Relationship Id="rId4" Type="http://schemas.openxmlformats.org/officeDocument/2006/relationships/image" Target="../media/image54.jpeg"/><Relationship Id="rId9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he.wikipedia.org/wiki/%D7%A8%D7%99%D7%91%D7%95%D7%A2" TargetMode="External"/><Relationship Id="rId13" Type="http://schemas.openxmlformats.org/officeDocument/2006/relationships/hyperlink" Target="http://he.wikipedia.org/wiki/%D7%94%D7%9E%D7%90%D7%94_%D7%94-19" TargetMode="External"/><Relationship Id="rId3" Type="http://schemas.openxmlformats.org/officeDocument/2006/relationships/hyperlink" Target="http://he.wikipedia.org/wiki/%D7%91%D7%A0%D7%99%D7%99%D7%94_%D7%91%D7%A1%D7%A8%D7%92%D7%9C_%D7%95%D7%9E%D7%97%D7%95%D7%92%D7%94" TargetMode="External"/><Relationship Id="rId7" Type="http://schemas.openxmlformats.org/officeDocument/2006/relationships/hyperlink" Target="http://he.wikipedia.org/wiki/%D7%A7%D7%95%D7%91%D7%99%D7%99%D7%94" TargetMode="External"/><Relationship Id="rId12" Type="http://schemas.openxmlformats.org/officeDocument/2006/relationships/hyperlink" Target="http://he.wikipedia.org/wiki/%D7%91%D7%A0%D7%99%D7%99%D7%94_%D7%91%D7%A1%D7%A8%D7%92%D7%9C_%D7%95%D7%91%D7%9E%D7%97%D7%95%D7%92%D7%94" TargetMode="External"/><Relationship Id="rId2" Type="http://schemas.openxmlformats.org/officeDocument/2006/relationships/hyperlink" Target="http://he.wikipedia.org/w/index.php?title=%D7%A9%D7%9C%D7%95%D7%A9_%D7%94%D7%91%D7%A2%D7%99%D7%95%D7%AA_%D7%A9%D7%9C_%D7%99%D7%9E%D7%99_%D7%A7%D7%93%D7%9D&amp;redirect=n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e.wikipedia.org/wiki/%D7%94%D7%9B%D7%A4%D7%9C%D7%AA_%D7%94%D7%A7%D7%95%D7%91%D7%99%D7%99%D7%94" TargetMode="External"/><Relationship Id="rId11" Type="http://schemas.openxmlformats.org/officeDocument/2006/relationships/hyperlink" Target="http://he.wikipedia.org/wiki/%D7%9E%D7%A6%D7%95%D7%9C%D7%A2_%D7%9E%D7%A9%D7%95%D7%9B%D7%9C%D7%9C" TargetMode="External"/><Relationship Id="rId5" Type="http://schemas.openxmlformats.org/officeDocument/2006/relationships/hyperlink" Target="http://he.wikipedia.org/wiki/%D7%9E%D7%AA%D7%9E%D7%98%D7%99%D7%A7%D7%90%D7%99" TargetMode="External"/><Relationship Id="rId15" Type="http://schemas.openxmlformats.org/officeDocument/2006/relationships/hyperlink" Target="http://he.wikipedia.org/wiki/%D7%92%D7%90%D7%95%D7%9E%D7%98%D7%A8%D7%99%D7%94" TargetMode="External"/><Relationship Id="rId10" Type="http://schemas.openxmlformats.org/officeDocument/2006/relationships/hyperlink" Target="http://he.wikipedia.org/wiki/%D7%96%D7%95%D7%95%D7%99%D7%AA" TargetMode="External"/><Relationship Id="rId4" Type="http://schemas.openxmlformats.org/officeDocument/2006/relationships/hyperlink" Target="http://he.wikipedia.org/wiki/%D7%99%D7%95%D7%95%D7%9F_%D7%94%D7%A2%D7%AA%D7%99%D7%A7%D7%94" TargetMode="External"/><Relationship Id="rId9" Type="http://schemas.openxmlformats.org/officeDocument/2006/relationships/hyperlink" Target="http://he.wikipedia.org/wiki/%D7%A9%D7%99%D7%9C%D7%95%D7%A9_%D7%96%D7%95%D7%95%D7%99%D7%AA" TargetMode="External"/><Relationship Id="rId14" Type="http://schemas.openxmlformats.org/officeDocument/2006/relationships/hyperlink" Target="http://he.wikipedia.org/wiki/%D7%AA%D7%95%D7%A8%D7%AA_%D7%92%D7%9C%D7%95%D7%90%D7%9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133600"/>
            <a:ext cx="8001000" cy="1600200"/>
          </a:xfrm>
        </p:spPr>
        <p:txBody>
          <a:bodyPr/>
          <a:lstStyle/>
          <a:p>
            <a:pPr algn="r" rtl="1" eaLnBrk="1" hangingPunct="1"/>
            <a:r>
              <a:rPr lang="en-US" altLang="he-IL" sz="4000" smtClean="0"/>
              <a:t> </a:t>
            </a:r>
            <a:r>
              <a:rPr lang="he-IL" altLang="he-IL" sz="4000" smtClean="0"/>
              <a:t>הצצה לעולם המתימטיקה העכשווי:</a:t>
            </a:r>
            <a:br>
              <a:rPr lang="he-IL" altLang="he-IL" sz="4000" smtClean="0"/>
            </a:br>
            <a:r>
              <a:rPr lang="he-IL" altLang="he-IL" sz="4000" smtClean="0"/>
              <a:t>מחקרים מתמטיים, יישומים והקשר ביניהם</a:t>
            </a:r>
            <a:endParaRPr lang="en-US" altLang="he-IL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486400"/>
            <a:ext cx="3276600" cy="1371600"/>
          </a:xfrm>
        </p:spPr>
        <p:txBody>
          <a:bodyPr/>
          <a:lstStyle/>
          <a:p>
            <a:pPr algn="r" rtl="1" eaLnBrk="1" hangingPunct="1"/>
            <a:r>
              <a:rPr lang="he-IL" altLang="he-IL" sz="1400" smtClean="0"/>
              <a:t>ורד רום-קידר</a:t>
            </a:r>
          </a:p>
          <a:p>
            <a:pPr algn="r" eaLnBrk="1" hangingPunct="1"/>
            <a:r>
              <a:rPr lang="he-IL" altLang="he-IL" sz="1400" smtClean="0"/>
              <a:t>המחלקה למדעי המחשב </a:t>
            </a:r>
          </a:p>
          <a:p>
            <a:pPr algn="r" eaLnBrk="1" hangingPunct="1"/>
            <a:r>
              <a:rPr lang="he-IL" altLang="he-IL" sz="1400" smtClean="0"/>
              <a:t>ומתימטיקה שימושית</a:t>
            </a:r>
          </a:p>
          <a:p>
            <a:pPr algn="r" eaLnBrk="1" hangingPunct="1"/>
            <a:r>
              <a:rPr lang="he-IL" altLang="he-IL" sz="1400" smtClean="0"/>
              <a:t>מכון וייצמן</a:t>
            </a:r>
            <a:endParaRPr lang="en-US" altLang="he-IL" sz="14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278438" y="303213"/>
            <a:ext cx="26479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400">
                <a:latin typeface="Wingdings 3" pitchFamily="18" charset="2"/>
              </a:rPr>
              <a:t>להיות מורה למתימטיקה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400">
                <a:latin typeface="Wingdings 3" pitchFamily="18" charset="2"/>
              </a:rPr>
              <a:t>שפיים, 31.3.15 </a:t>
            </a:r>
            <a:endParaRPr lang="en-US" altLang="he-IL" sz="2400">
              <a:latin typeface="Wingdings 3" pitchFamily="18" charset="2"/>
            </a:endParaRPr>
          </a:p>
        </p:txBody>
      </p:sp>
      <p:pic>
        <p:nvPicPr>
          <p:cNvPr id="17413" name="Picture 5" descr="tr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12954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-685800" y="1533465"/>
            <a:ext cx="96012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r" rtl="1">
              <a:defRPr/>
            </a:pPr>
            <a:r>
              <a:rPr lang="he-IL" altLang="he-I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תוך מחקר בתחומים </a:t>
            </a:r>
            <a:r>
              <a:rPr lang="he-IL" altLang="he-IL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מתימטיים</a:t>
            </a:r>
            <a:r>
              <a:rPr lang="he-IL" altLang="he-I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אחרים</a:t>
            </a:r>
          </a:p>
          <a:p>
            <a:pPr marL="0" indent="0" algn="r" rtl="1">
              <a:defRPr/>
            </a:pPr>
            <a:r>
              <a:rPr lang="he-IL" altLang="he-I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תוך מחקר של בעיות יישומיות</a:t>
            </a:r>
            <a:endParaRPr lang="he-IL" altLang="he-IL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defRPr/>
            </a:pPr>
            <a:endParaRPr lang="he-IL" altLang="he-IL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defRPr/>
            </a:pP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למשל, תחומים שפותחו בצורה דרמטית במאה האחרונה:</a:t>
            </a:r>
          </a:p>
          <a:p>
            <a:pPr algn="r" rtl="1">
              <a:defRPr/>
            </a:pP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מתימטיקה חישובית ואנליזה נומרית </a:t>
            </a:r>
          </a:p>
          <a:p>
            <a:pPr algn="r" rtl="1">
              <a:defRPr/>
            </a:pP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תורת ההצפנה - קריפטוגרפיה (</a:t>
            </a:r>
            <a:r>
              <a:rPr lang="he-IL" altLang="he-IL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טורינג</a:t>
            </a: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) ותורת </a:t>
            </a:r>
            <a:r>
              <a:rPr lang="he-IL" altLang="he-IL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הסיבוכיות</a:t>
            </a:r>
          </a:p>
          <a:p>
            <a:pPr algn="r" rtl="1">
              <a:defRPr/>
            </a:pP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תורת הגרפים ושימושיה באינטרנט</a:t>
            </a:r>
          </a:p>
          <a:p>
            <a:pPr algn="r" rtl="1">
              <a:defRPr/>
            </a:pP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מערכות דינמיות</a:t>
            </a:r>
          </a:p>
          <a:p>
            <a:pPr algn="r" rtl="1">
              <a:defRPr/>
            </a:pP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התורה </a:t>
            </a:r>
            <a:r>
              <a:rPr lang="he-IL" altLang="he-IL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הארגודית</a:t>
            </a: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rtl="1">
              <a:defRPr/>
            </a:pP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תורת הסוגים (</a:t>
            </a:r>
            <a:r>
              <a:rPr lang="en-US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type theory</a:t>
            </a: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) ושימושיה במדעי המחשב</a:t>
            </a:r>
            <a:endParaRPr lang="he-IL" altLang="he-IL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defRPr/>
            </a:pP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תבניות </a:t>
            </a:r>
            <a:r>
              <a:rPr lang="he-IL" altLang="he-IL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מודולריות ועקומים אליפטיים </a:t>
            </a: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e-IL" altLang="he-IL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ווילס</a:t>
            </a: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ואחרים)</a:t>
            </a:r>
            <a:endParaRPr lang="he-IL" altLang="he-IL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defRPr/>
            </a:pP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משוואות דיפרנציאליות לא לינאריות</a:t>
            </a:r>
          </a:p>
          <a:p>
            <a:pPr algn="r" rtl="1">
              <a:defRPr/>
            </a:pP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תורת המשחקים ויישומיה בכלכלה (פרס נובל לפרופ' אומן ולפרופ' </a:t>
            </a:r>
            <a:r>
              <a:rPr lang="he-IL" altLang="he-IL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כהנמן</a:t>
            </a: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he-IL" altLang="he-IL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defRPr/>
            </a:pP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ראייה </a:t>
            </a:r>
            <a:r>
              <a:rPr lang="he-IL" altLang="he-IL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ממוחשבת ועיבוד </a:t>
            </a:r>
            <a:r>
              <a:rPr lang="he-IL" altLang="he-IL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תמונות... ועוד  ועוד.. 46 עמודים..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1154113" y="6858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rtl="1">
              <a:defRPr/>
            </a:pPr>
            <a:r>
              <a:rPr lang="he-IL" altLang="he-I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תחומי מתימטיקה חדשים</a:t>
            </a:r>
            <a:endParaRPr lang="he-IL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>
                <a:latin typeface="Aharoni" pitchFamily="2" charset="-79"/>
                <a:cs typeface="Aharoni" pitchFamily="2" charset="-79"/>
              </a:rPr>
              <a:t>מתימטיקה היא עולם עשיר ורחב:</a:t>
            </a:r>
          </a:p>
        </p:txBody>
      </p:sp>
      <p:sp>
        <p:nvSpPr>
          <p:cNvPr id="4" name="אליפסה 3"/>
          <p:cNvSpPr/>
          <p:nvPr/>
        </p:nvSpPr>
        <p:spPr bwMode="auto">
          <a:xfrm>
            <a:off x="6400800" y="1538288"/>
            <a:ext cx="2514600" cy="25908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" tooltip="Mathematics"/>
              </a:rPr>
              <a:t>Structure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" tooltip="Abstract algebra"/>
              </a:rPr>
              <a:t>Abstract algebra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" tooltip="Linear algebra"/>
              </a:rPr>
              <a:t>Linear algebra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5" tooltip="Number theory"/>
              </a:rPr>
              <a:t>Number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6" tooltip="Order theory"/>
              </a:rPr>
              <a:t>Order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7" tooltip="Function (mathematics)"/>
              </a:rPr>
              <a:t>Function (mathematics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אליפסה 4"/>
          <p:cNvSpPr/>
          <p:nvPr/>
        </p:nvSpPr>
        <p:spPr bwMode="auto">
          <a:xfrm>
            <a:off x="4191000" y="1752600"/>
            <a:ext cx="2514600" cy="269081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Space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8" tooltip="Mathematics"/>
              </a:rPr>
              <a:t>Space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9" tooltip="Geometry"/>
              </a:rPr>
              <a:t>Geometry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0" tooltip="Algebraic geometry"/>
              </a:rPr>
              <a:t>Algebraic geometry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1" tooltip="Trigonometry"/>
              </a:rPr>
              <a:t>Trigonometry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2" tooltip="Differential geometry"/>
              </a:rPr>
              <a:t>Differential geometry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3" tooltip="Topology"/>
              </a:rPr>
              <a:t>Topology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4" tooltip="Fractal geometry"/>
              </a:rPr>
              <a:t>Fractal geometry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6" name="אליפסה 5"/>
          <p:cNvSpPr/>
          <p:nvPr/>
        </p:nvSpPr>
        <p:spPr bwMode="auto">
          <a:xfrm>
            <a:off x="-168275" y="1289050"/>
            <a:ext cx="2819400" cy="32004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Quantity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5" tooltip="Arithmetic"/>
              </a:rPr>
              <a:t>Arithmetic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6" tooltip="Natural number"/>
              </a:rPr>
              <a:t>Natural numbers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7" tooltip="Integer"/>
              </a:rPr>
              <a:t>Integers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8" tooltip="Rational number"/>
              </a:rPr>
              <a:t>Rational numbers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9" tooltip="Real number"/>
              </a:rPr>
              <a:t>Real numbers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0" tooltip="Complex number"/>
              </a:rPr>
              <a:t>Complex numbers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 err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1" tooltip="Hypercomplex number"/>
              </a:rPr>
              <a:t>Hypercomplex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1" tooltip="Hypercomplex number"/>
              </a:rPr>
              <a:t> numbers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2" tooltip="Infinity"/>
              </a:rPr>
              <a:t>Infinity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7" name="אליפסה 6"/>
          <p:cNvSpPr/>
          <p:nvPr/>
        </p:nvSpPr>
        <p:spPr bwMode="auto">
          <a:xfrm>
            <a:off x="2687638" y="3962400"/>
            <a:ext cx="2286000" cy="24384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Change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3" tooltip="Calculus"/>
              </a:rPr>
              <a:t>Calculus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4" tooltip="Vector calculus"/>
              </a:rPr>
              <a:t>Vector calculus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5" tooltip="Differential equation"/>
              </a:rPr>
              <a:t>Differential equations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6" tooltip="Dynamical system"/>
              </a:rPr>
              <a:t>Dynamical systems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7" tooltip="Chaos theory"/>
              </a:rPr>
              <a:t>Chaos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8" tooltip="Mathematical analysis"/>
              </a:rPr>
              <a:t>Analysis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8" name="אליפסה 7"/>
          <p:cNvSpPr/>
          <p:nvPr/>
        </p:nvSpPr>
        <p:spPr bwMode="auto">
          <a:xfrm>
            <a:off x="4940300" y="4533900"/>
            <a:ext cx="3594100" cy="19431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Foundations and philosophy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9" tooltip="Foundations of mathematics"/>
              </a:rPr>
              <a:t>Foundations of mathematics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0" tooltip="Philosophy of mathematics"/>
              </a:rPr>
              <a:t>Philosophy of mathematics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1" tooltip="Category theory"/>
              </a:rPr>
              <a:t>Category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2" tooltip="Set theory"/>
              </a:rPr>
              <a:t>Set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3" tooltip="Type theory"/>
              </a:rPr>
              <a:t>Type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9" name="אליפסה 8"/>
          <p:cNvSpPr/>
          <p:nvPr/>
        </p:nvSpPr>
        <p:spPr bwMode="auto">
          <a:xfrm>
            <a:off x="76200" y="4402138"/>
            <a:ext cx="2438400" cy="2424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Mathematical logic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4" tooltip="Model theory"/>
              </a:rPr>
              <a:t>Model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5" tooltip="Proof theory"/>
              </a:rPr>
              <a:t>Proof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6" tooltip="Recursion theory"/>
              </a:rPr>
              <a:t>Recursion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2" tooltip="Set theory"/>
              </a:rPr>
              <a:t>Set theory</a:t>
            </a:r>
            <a:r>
              <a:rPr lang="en-US" sz="1400" kern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3" tooltip="Type theory"/>
              </a:rPr>
              <a:t>Type theory</a:t>
            </a:r>
            <a:endParaRPr lang="en-US" sz="1400" kern="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אליפסה 9"/>
          <p:cNvSpPr/>
          <p:nvPr/>
        </p:nvSpPr>
        <p:spPr bwMode="auto">
          <a:xfrm>
            <a:off x="1905000" y="1538288"/>
            <a:ext cx="2514600" cy="215741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Discrete mathematics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 err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7" tooltip="Combinatorics"/>
              </a:rPr>
              <a:t>Combinatorics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8" tooltip="Theory of computation"/>
              </a:rPr>
              <a:t>Theory of computation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 err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9" tooltip="Cryptography"/>
              </a:rPr>
              <a:t>Cryptograhy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0" tooltip="Graph theory"/>
              </a:rPr>
              <a:t>Graph theory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אליפסה 10"/>
          <p:cNvSpPr/>
          <p:nvPr/>
        </p:nvSpPr>
        <p:spPr bwMode="auto">
          <a:xfrm>
            <a:off x="2133600" y="1371600"/>
            <a:ext cx="6629399" cy="5637212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algn="l" eaLnBrk="0" hangingPunct="0">
              <a:spcBef>
                <a:spcPct val="20000"/>
              </a:spcBef>
              <a:defRPr/>
            </a:pPr>
            <a:endParaRPr lang="en-US" sz="1400" b="1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eaLnBrk="0" hangingPunct="0">
              <a:spcBef>
                <a:spcPct val="20000"/>
              </a:spcBef>
              <a:defRPr/>
            </a:pPr>
            <a:endParaRPr lang="en-US" sz="1400" b="1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eaLnBrk="0" hangingPunct="0">
              <a:spcBef>
                <a:spcPct val="20000"/>
              </a:spcBef>
              <a:defRPr/>
            </a:pPr>
            <a:endParaRPr lang="en-US" sz="1400" b="1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mathematics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1" tooltip="Mathematical physics"/>
              </a:rPr>
              <a:t>Mathematical physics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2" tooltip="Mechanics"/>
              </a:rPr>
              <a:t>Analytical mechanics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3" tooltip="Fluid mechanics"/>
              </a:rPr>
              <a:t>Mathematical fluid dynamics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4" tooltip="Numerical analysis"/>
              </a:rPr>
              <a:t>Numerical analysis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5" tooltip="Mathematical optimization"/>
              </a:rPr>
              <a:t>Mathematical optimization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6" tooltip="Probability"/>
              </a:rPr>
              <a:t>Probability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7" tooltip="Statistics"/>
              </a:rPr>
              <a:t>Statistics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8" tooltip="Mathematical economics"/>
              </a:rPr>
              <a:t>Mathematical economics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9" tooltip="Financial mathematics"/>
              </a:rPr>
              <a:t>Financial mathematics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50" tooltip="Game theory"/>
              </a:rPr>
              <a:t>Game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51" tooltip="Mathematical biology"/>
              </a:rPr>
              <a:t>Mathematical biology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9" tooltip="Cryptography"/>
              </a:rPr>
              <a:t>Cryptography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52" tooltip="Operations research"/>
              </a:rPr>
              <a:t>Operations research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53" tooltip="Information theory"/>
              </a:rPr>
              <a:t>Information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54" tooltip="Control theory"/>
              </a:rPr>
              <a:t>Control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6" tooltip="Dynamical system"/>
              </a:rPr>
              <a:t>Dynamical systems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algn="l" eaLnBrk="0" hangingPunct="0">
              <a:spcBef>
                <a:spcPct val="20000"/>
              </a:spcBef>
              <a:defRPr/>
            </a:pPr>
            <a:endParaRPr lang="he-IL" sz="32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611" name="מלבן 11"/>
          <p:cNvSpPr>
            <a:spLocks noChangeArrowheads="1"/>
          </p:cNvSpPr>
          <p:nvPr/>
        </p:nvSpPr>
        <p:spPr bwMode="auto">
          <a:xfrm>
            <a:off x="4017545" y="5055394"/>
            <a:ext cx="2933700" cy="252412"/>
          </a:xfrm>
          <a:prstGeom prst="rect">
            <a:avLst/>
          </a:prstGeom>
          <a:solidFill>
            <a:schemeClr val="accent2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Blip>
                <a:blip r:embed="rId55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400">
              <a:latin typeface="Wingdings 3" pitchFamily="18" charset="2"/>
            </a:endParaRPr>
          </a:p>
        </p:txBody>
      </p:sp>
      <p:sp>
        <p:nvSpPr>
          <p:cNvPr id="25612" name="מלבן 12"/>
          <p:cNvSpPr>
            <a:spLocks noChangeArrowheads="1"/>
          </p:cNvSpPr>
          <p:nvPr/>
        </p:nvSpPr>
        <p:spPr bwMode="auto">
          <a:xfrm>
            <a:off x="4419600" y="6326187"/>
            <a:ext cx="2057400" cy="301625"/>
          </a:xfrm>
          <a:prstGeom prst="rect">
            <a:avLst/>
          </a:prstGeom>
          <a:solidFill>
            <a:schemeClr val="accent2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Blip>
                <a:blip r:embed="rId55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400">
              <a:latin typeface="Wingdings 3" pitchFamily="18" charset="2"/>
            </a:endParaRPr>
          </a:p>
        </p:txBody>
      </p:sp>
      <p:sp>
        <p:nvSpPr>
          <p:cNvPr id="25613" name="מלבן 14"/>
          <p:cNvSpPr>
            <a:spLocks noChangeArrowheads="1"/>
          </p:cNvSpPr>
          <p:nvPr/>
        </p:nvSpPr>
        <p:spPr bwMode="auto">
          <a:xfrm>
            <a:off x="3405186" y="1871538"/>
            <a:ext cx="4333875" cy="609600"/>
          </a:xfrm>
          <a:prstGeom prst="rect">
            <a:avLst/>
          </a:prstGeom>
          <a:solidFill>
            <a:schemeClr val="accent2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Blip>
                <a:blip r:embed="rId55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400">
              <a:latin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8600" y="228600"/>
            <a:ext cx="8534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buFontTx/>
              <a:buNone/>
            </a:pPr>
            <a:endParaRPr lang="he-IL" altLang="he-IL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r>
              <a:rPr lang="he-IL" altLang="he-IL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מהי מתימטיקה שימושית?</a:t>
            </a:r>
          </a:p>
          <a:p>
            <a:pPr algn="r" rtl="1" eaLnBrk="1" hangingPunct="1">
              <a:buFontTx/>
              <a:buNone/>
            </a:pPr>
            <a:endParaRPr lang="he-IL" altLang="he-IL" sz="200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200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r>
              <a:rPr lang="he-IL" altLang="he-IL" sz="24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פיתוח של שיטות מתמטיות ושימוש בהן ל</a:t>
            </a:r>
            <a:r>
              <a:rPr lang="he-IL" altLang="he-IL" sz="240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הבנת</a:t>
            </a:r>
            <a:r>
              <a:rPr lang="he-IL" altLang="he-IL" sz="24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* תופעות:</a:t>
            </a:r>
          </a:p>
          <a:p>
            <a:pPr algn="r" rtl="1" eaLnBrk="1" hangingPunct="1">
              <a:buFontTx/>
              <a:buNone/>
            </a:pPr>
            <a:r>
              <a:rPr lang="he-IL" altLang="he-IL" sz="24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 algn="r" rtl="1" eaLnBrk="1" hangingPunct="1"/>
            <a:r>
              <a:rPr lang="he-IL" altLang="he-IL" sz="24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בעיות מהטבע (או טכנולוגיה)</a:t>
            </a:r>
            <a:r>
              <a:rPr lang="he-IL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</a:t>
            </a:r>
            <a:r>
              <a:rPr lang="he-IL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he-IL" altLang="he-IL" sz="24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מודל מתימטי</a:t>
            </a:r>
            <a:r>
              <a:rPr lang="he-IL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en-US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</a:t>
            </a:r>
            <a:r>
              <a:rPr lang="he-IL" altLang="he-IL" sz="24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משוואות</a:t>
            </a:r>
          </a:p>
          <a:p>
            <a:pPr lvl="1" algn="r" rtl="1" eaLnBrk="1" hangingPunct="1"/>
            <a:endParaRPr lang="he-IL" altLang="he-IL" sz="240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1" algn="r" rtl="1" eaLnBrk="1" hangingPunct="1"/>
            <a:r>
              <a:rPr lang="he-IL" altLang="he-IL" sz="24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פיתוח שיטות לפתרון מקורב\חישובי של המשוואות</a:t>
            </a:r>
            <a:r>
              <a:rPr lang="he-IL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he-IL" altLang="he-IL" sz="240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1" algn="r" rtl="1" eaLnBrk="1" hangingPunct="1"/>
            <a:endParaRPr lang="he-IL" altLang="he-IL" sz="240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1" algn="r" rtl="1" eaLnBrk="1" hangingPunct="1"/>
            <a:r>
              <a:rPr lang="he-IL" altLang="he-IL" sz="24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מסקנות לגבי תכונות הפתרונות של המודל והתאמתם למציאות</a:t>
            </a:r>
          </a:p>
          <a:p>
            <a:pPr lvl="1" algn="r" rtl="1" eaLnBrk="1" hangingPunct="1"/>
            <a:endParaRPr lang="he-IL" altLang="he-IL" sz="240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1" algn="r" rtl="1" eaLnBrk="1" hangingPunct="1"/>
            <a:r>
              <a:rPr lang="he-IL" altLang="he-IL" sz="24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מסקנות לגבי  הבעיה מהטבע (חיזוי).</a:t>
            </a:r>
          </a:p>
          <a:p>
            <a:pPr lvl="1" algn="r" rtl="1" eaLnBrk="1" hangingPunct="1">
              <a:buFontTx/>
              <a:buNone/>
            </a:pPr>
            <a:r>
              <a:rPr lang="he-IL" altLang="he-IL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דוגמאות: חיזוי מזג אוויר, הנדסה (למשל תכנון מטוסים),  מודלים בכלכלה,  מודלים ביולוגים (למשל תיאור זרימת דם בעורקים), רשתות נוירונים ועוד. </a:t>
            </a:r>
          </a:p>
          <a:p>
            <a:pPr lvl="1" algn="r" rtl="1" eaLnBrk="1" hangingPunct="1">
              <a:buFontTx/>
              <a:buNone/>
            </a:pPr>
            <a:endParaRPr lang="he-IL" altLang="he-IL" sz="240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lvl="1" algn="r" rtl="1" eaLnBrk="1" hangingPunct="1">
              <a:buFontTx/>
              <a:buNone/>
            </a:pPr>
            <a:r>
              <a:rPr lang="he-IL" altLang="he-IL" sz="24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* </a:t>
            </a:r>
            <a:r>
              <a:rPr lang="he-IL" altLang="he-IL" sz="240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ממחקר בסיסי ועד לפתרונות הנדסיים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229600" cy="6324600"/>
          </a:xfrm>
        </p:spPr>
        <p:txBody>
          <a:bodyPr/>
          <a:lstStyle/>
          <a:p>
            <a:pPr algn="r" rtl="1">
              <a:lnSpc>
                <a:spcPct val="90000"/>
              </a:lnSpc>
              <a:buFontTx/>
              <a:buNone/>
            </a:pPr>
            <a:r>
              <a:rPr lang="he-IL" altLang="he-IL" sz="3600" b="1" dirty="0" smtClean="0"/>
              <a:t>שימושים של מתימטיקה ברפואה וביולוגיה:</a:t>
            </a:r>
          </a:p>
          <a:p>
            <a:pPr algn="r" rtl="1">
              <a:lnSpc>
                <a:spcPct val="90000"/>
              </a:lnSpc>
              <a:buFontTx/>
              <a:buNone/>
            </a:pPr>
            <a:endParaRPr lang="he-IL" altLang="he-IL" sz="2400" dirty="0" smtClean="0"/>
          </a:p>
          <a:p>
            <a:pPr algn="r" rtl="1">
              <a:lnSpc>
                <a:spcPct val="90000"/>
              </a:lnSpc>
            </a:pPr>
            <a:r>
              <a:rPr lang="he-IL" altLang="he-IL" sz="2400" dirty="0" smtClean="0"/>
              <a:t>סטטיסטיקה</a:t>
            </a:r>
          </a:p>
          <a:p>
            <a:pPr algn="r" rtl="1">
              <a:lnSpc>
                <a:spcPct val="90000"/>
              </a:lnSpc>
            </a:pPr>
            <a:endParaRPr lang="he-IL" altLang="he-IL" sz="2400" dirty="0"/>
          </a:p>
          <a:p>
            <a:pPr algn="r" rtl="1">
              <a:lnSpc>
                <a:spcPct val="90000"/>
              </a:lnSpc>
            </a:pPr>
            <a:r>
              <a:rPr lang="he-IL" altLang="he-IL" sz="2400" dirty="0" smtClean="0"/>
              <a:t>פיתוחים טכנולוגיים - מכשור רפואי</a:t>
            </a:r>
          </a:p>
          <a:p>
            <a:pPr algn="r" rtl="1">
              <a:lnSpc>
                <a:spcPct val="90000"/>
              </a:lnSpc>
            </a:pPr>
            <a:endParaRPr lang="he-IL" altLang="he-IL" sz="2400" dirty="0"/>
          </a:p>
          <a:p>
            <a:pPr algn="r" rtl="1">
              <a:lnSpc>
                <a:spcPct val="90000"/>
              </a:lnSpc>
            </a:pPr>
            <a:r>
              <a:rPr lang="he-IL" altLang="he-IL" sz="2400" dirty="0" smtClean="0"/>
              <a:t>חישובים  לגבי התאמה בין מוטציות גנטיות ומחלות (ביו-אינפורמטיקה)</a:t>
            </a:r>
          </a:p>
          <a:p>
            <a:pPr algn="r" rtl="1">
              <a:lnSpc>
                <a:spcPct val="90000"/>
              </a:lnSpc>
            </a:pPr>
            <a:endParaRPr lang="he-IL" altLang="he-IL" sz="2400" dirty="0" smtClean="0"/>
          </a:p>
          <a:p>
            <a:pPr algn="r" rtl="1">
              <a:lnSpc>
                <a:spcPct val="90000"/>
              </a:lnSpc>
            </a:pPr>
            <a:r>
              <a:rPr lang="he-IL" altLang="he-IL" sz="2400" dirty="0" smtClean="0"/>
              <a:t>מודלים מתמטיים לחיזוי התפשטות מחלות (ומודלים אקולוגים)</a:t>
            </a:r>
          </a:p>
          <a:p>
            <a:pPr algn="r" rtl="1">
              <a:lnSpc>
                <a:spcPct val="90000"/>
              </a:lnSpc>
            </a:pPr>
            <a:endParaRPr lang="he-IL" altLang="he-IL" sz="2400" dirty="0" smtClean="0"/>
          </a:p>
          <a:p>
            <a:pPr marL="0" indent="0" algn="r" rtl="1">
              <a:lnSpc>
                <a:spcPct val="90000"/>
              </a:lnSpc>
              <a:buNone/>
            </a:pPr>
            <a:endParaRPr lang="he-IL" altLang="he-IL" sz="2400" dirty="0" smtClean="0"/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he-IL" altLang="he-IL" sz="2400" dirty="0" smtClean="0"/>
              <a:t> </a:t>
            </a:r>
          </a:p>
          <a:p>
            <a:pPr marL="0" indent="0" algn="r" rtl="1">
              <a:lnSpc>
                <a:spcPct val="90000"/>
              </a:lnSpc>
              <a:buNone/>
            </a:pPr>
            <a:endParaRPr lang="he-IL" altLang="he-IL" sz="2400" dirty="0" smtClean="0"/>
          </a:p>
          <a:p>
            <a:pPr marL="0" indent="0" algn="r" rtl="1">
              <a:lnSpc>
                <a:spcPct val="90000"/>
              </a:lnSpc>
              <a:buNone/>
            </a:pPr>
            <a:endParaRPr lang="en-US" altLang="he-I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1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906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1"/>
          <p:cNvSpPr>
            <a:spLocks noChangeArrowheads="1"/>
          </p:cNvSpPr>
          <p:nvPr/>
        </p:nvSpPr>
        <p:spPr bwMode="auto">
          <a:xfrm>
            <a:off x="8959850" y="512921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en-US" altLang="he-IL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altLang="he-IL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endParaRPr lang="en-US" altLang="he-IL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8676" name="Picture 6" descr="722_mb_file_b1a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2766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725_mb_file_1f6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30368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23"/>
          <p:cNvSpPr txBox="1">
            <a:spLocks noChangeArrowheads="1"/>
          </p:cNvSpPr>
          <p:nvPr/>
        </p:nvSpPr>
        <p:spPr bwMode="auto">
          <a:xfrm>
            <a:off x="669925" y="762000"/>
            <a:ext cx="4892675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ענפי מתימטיקה שונים </a:t>
            </a:r>
            <a:r>
              <a:rPr lang="he-IL" altLang="he-IL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משמשים לפיתוח טכנולוגיות דימות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תמונת</a:t>
            </a:r>
            <a:r>
              <a:rPr lang="en-US" altLang="he-IL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e-IL" altLang="he-IL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CT</a:t>
            </a:r>
            <a:r>
              <a:rPr lang="he-IL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ראשונה של מוח (1975)</a:t>
            </a:r>
            <a:endParaRPr lang="en-US" altLang="he-IL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128</a:t>
            </a:r>
            <a:r>
              <a:rPr lang="en-US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he-IL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128 פיקסלים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he-IL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he-IL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he-IL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תמונת </a:t>
            </a:r>
            <a:r>
              <a:rPr lang="en-US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CT</a:t>
            </a:r>
            <a:r>
              <a:rPr lang="he-IL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של מוח </a:t>
            </a:r>
            <a:r>
              <a:rPr lang="en-US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2005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en-US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512x512</a:t>
            </a:r>
            <a:r>
              <a:rPr lang="he-IL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פיקסלים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he-IL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he-IL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"ב-30 השנים האחרונות עבר ה- </a:t>
            </a:r>
            <a:r>
              <a:rPr lang="en-US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CT</a:t>
            </a:r>
            <a:r>
              <a:rPr lang="he-IL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כמה התקדמויות טכנולוגיות, הודות לתחרות קשה בין חברות דימות רפואיות. ההתקדמויות נעשו בתחום של </a:t>
            </a:r>
            <a:r>
              <a:rPr lang="he-IL" altLang="he-I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מודלים מתמטיים לבניית התמונות</a:t>
            </a:r>
            <a:r>
              <a:rPr lang="he-IL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מהירות הסריקה</a:t>
            </a:r>
            <a:r>
              <a:rPr lang="he-IL" altLang="he-I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והטכניקה שלה</a:t>
            </a:r>
            <a:r>
              <a:rPr lang="he-IL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מספר קולטנים, </a:t>
            </a:r>
            <a:r>
              <a:rPr lang="he-IL" altLang="he-I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אופטימיזציה של קרינה</a:t>
            </a:r>
            <a:r>
              <a:rPr lang="he-IL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e-IL" altLang="he-I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בניית שחזורים תלת ממדיים ופילטרים</a:t>
            </a:r>
            <a:r>
              <a:rPr lang="he-IL" altLang="he-I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."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מתוך סקירה של מכון הדימות של בית-חולים שיבא, ד"ר מרים שטרן, מכון הדימות, מרכז רפואי ע"ש שיבא. </a:t>
            </a:r>
            <a:endParaRPr lang="en-US" altLang="he-IL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381000" y="4800600"/>
            <a:ext cx="8305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229600" cy="6324600"/>
          </a:xfrm>
        </p:spPr>
        <p:txBody>
          <a:bodyPr/>
          <a:lstStyle/>
          <a:p>
            <a:pPr algn="r" rtl="1">
              <a:lnSpc>
                <a:spcPct val="90000"/>
              </a:lnSpc>
              <a:buFontTx/>
              <a:buNone/>
            </a:pPr>
            <a:r>
              <a:rPr lang="he-IL" altLang="he-IL" sz="3600" b="1" dirty="0" smtClean="0"/>
              <a:t>שימושים של מתימטיקה ברפואה וביולוגיה:</a:t>
            </a:r>
          </a:p>
          <a:p>
            <a:pPr algn="r" rtl="1">
              <a:lnSpc>
                <a:spcPct val="90000"/>
              </a:lnSpc>
              <a:buFontTx/>
              <a:buNone/>
            </a:pPr>
            <a:endParaRPr lang="he-IL" altLang="he-IL" sz="2400" dirty="0" smtClean="0"/>
          </a:p>
          <a:p>
            <a:pPr algn="r" rtl="1">
              <a:lnSpc>
                <a:spcPct val="90000"/>
              </a:lnSpc>
            </a:pPr>
            <a:r>
              <a:rPr lang="he-IL" altLang="he-IL" sz="2400" dirty="0" smtClean="0"/>
              <a:t>סטטיסטיקה</a:t>
            </a:r>
          </a:p>
          <a:p>
            <a:pPr algn="r" rtl="1">
              <a:lnSpc>
                <a:spcPct val="90000"/>
              </a:lnSpc>
            </a:pPr>
            <a:endParaRPr lang="he-IL" altLang="he-IL" sz="2400" dirty="0"/>
          </a:p>
          <a:p>
            <a:pPr algn="r" rtl="1">
              <a:lnSpc>
                <a:spcPct val="90000"/>
              </a:lnSpc>
            </a:pPr>
            <a:r>
              <a:rPr lang="he-IL" altLang="he-IL" sz="2400" dirty="0" smtClean="0"/>
              <a:t>פיתוחים טכנולוגיים - מכשור רפואי</a:t>
            </a:r>
          </a:p>
          <a:p>
            <a:pPr algn="r" rtl="1">
              <a:lnSpc>
                <a:spcPct val="90000"/>
              </a:lnSpc>
            </a:pPr>
            <a:endParaRPr lang="he-IL" altLang="he-IL" sz="2400" dirty="0"/>
          </a:p>
          <a:p>
            <a:pPr algn="r" rtl="1">
              <a:lnSpc>
                <a:spcPct val="90000"/>
              </a:lnSpc>
            </a:pPr>
            <a:r>
              <a:rPr lang="he-IL" altLang="he-IL" sz="2400" dirty="0" smtClean="0"/>
              <a:t>חישובים  לגבי התאמה בין מוטציות גנטיות ומחלות (ביו-אינפורמטיקה)</a:t>
            </a:r>
          </a:p>
          <a:p>
            <a:pPr algn="r" rtl="1">
              <a:lnSpc>
                <a:spcPct val="90000"/>
              </a:lnSpc>
            </a:pPr>
            <a:endParaRPr lang="he-IL" altLang="he-IL" sz="2400" dirty="0" smtClean="0"/>
          </a:p>
          <a:p>
            <a:pPr algn="r" rtl="1">
              <a:lnSpc>
                <a:spcPct val="90000"/>
              </a:lnSpc>
            </a:pPr>
            <a:r>
              <a:rPr lang="he-IL" altLang="he-IL" sz="2400" dirty="0" smtClean="0"/>
              <a:t>מודלים מתמטיים לחיזוי התפשטות מחלות (ומודלים אקולוגים)</a:t>
            </a:r>
          </a:p>
          <a:p>
            <a:pPr algn="r" rtl="1">
              <a:lnSpc>
                <a:spcPct val="90000"/>
              </a:lnSpc>
            </a:pPr>
            <a:endParaRPr lang="he-IL" altLang="he-IL" sz="2400" dirty="0" smtClean="0"/>
          </a:p>
          <a:p>
            <a:pPr algn="r" rtl="1">
              <a:lnSpc>
                <a:spcPct val="90000"/>
              </a:lnSpc>
            </a:pPr>
            <a:r>
              <a:rPr lang="he-IL" altLang="he-IL" sz="2400" dirty="0" smtClean="0"/>
              <a:t>מודלים מתמטיים לחיזוי תהליכים פיזיולוגיים, מחלות ושיטות טיפול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he-IL" altLang="he-IL" sz="2400" dirty="0" smtClean="0"/>
              <a:t> </a:t>
            </a:r>
          </a:p>
          <a:p>
            <a:pPr algn="r" rtl="1">
              <a:lnSpc>
                <a:spcPct val="90000"/>
              </a:lnSpc>
            </a:pPr>
            <a:r>
              <a:rPr lang="he-IL" altLang="he-IL" sz="2400" dirty="0" smtClean="0"/>
              <a:t>ועוד</a:t>
            </a:r>
          </a:p>
          <a:p>
            <a:pPr marL="0" indent="0" algn="r" rtl="1">
              <a:lnSpc>
                <a:spcPct val="90000"/>
              </a:lnSpc>
              <a:buNone/>
            </a:pPr>
            <a:endParaRPr lang="en-US" altLang="he-IL" sz="2400" dirty="0" smtClean="0"/>
          </a:p>
        </p:txBody>
      </p:sp>
    </p:spTree>
    <p:extLst>
      <p:ext uri="{BB962C8B-B14F-4D97-AF65-F5344CB8AC3E}">
        <p14:creationId xmlns:p14="http://schemas.microsoft.com/office/powerpoint/2010/main" val="27142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" y="685800"/>
            <a:ext cx="8153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marL="0" indent="0" algn="r" rtl="1" eaLnBrk="1" hangingPunct="1">
              <a:buNone/>
            </a:pPr>
            <a:r>
              <a:rPr lang="he-IL" altLang="he-IL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מודלים מתמטיים למחלות</a:t>
            </a:r>
          </a:p>
          <a:p>
            <a:pPr marL="0" indent="0" algn="r" rtl="1" eaLnBrk="1" hangingPunct="1">
              <a:buNone/>
            </a:pPr>
            <a:endParaRPr lang="he-IL" altLang="he-IL" sz="2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r" rtl="1" eaLnBrk="1" hangingPunct="1">
              <a:buNone/>
            </a:pPr>
            <a:r>
              <a:rPr lang="he-IL" altLang="he-IL" sz="28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מהי </a:t>
            </a:r>
            <a:r>
              <a:rPr lang="he-IL" altLang="he-IL" sz="2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מחלה?</a:t>
            </a:r>
          </a:p>
          <a:p>
            <a:pPr algn="r" rtl="1" eaLnBrk="1" hangingPunct="1">
              <a:buFontTx/>
              <a:buNone/>
            </a:pPr>
            <a:endParaRPr lang="he-IL" altLang="he-IL" sz="2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Char char="•"/>
            </a:pPr>
            <a:r>
              <a:rPr lang="he-IL" altLang="he-IL" sz="2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מצב בו </a:t>
            </a:r>
            <a:r>
              <a:rPr lang="he-IL" altLang="he-IL" sz="2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התיפקוד</a:t>
            </a:r>
            <a:r>
              <a:rPr lang="he-IL" altLang="he-IL" sz="2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הרגיל של הגוף משתנה</a:t>
            </a:r>
          </a:p>
          <a:p>
            <a:pPr algn="r" rtl="1" eaLnBrk="1" hangingPunct="1">
              <a:buFontTx/>
              <a:buChar char="•"/>
            </a:pPr>
            <a:endParaRPr lang="he-IL" altLang="he-IL" sz="2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Char char="•"/>
            </a:pPr>
            <a:r>
              <a:rPr lang="he-IL" altLang="he-IL" sz="2800" dirty="0" err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תיפקוד</a:t>
            </a:r>
            <a:r>
              <a:rPr lang="he-IL" altLang="he-IL" sz="2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= מערכת דינמית:  הגוף כל הזמן משנה את מצבו ויש להבין מה שולט בהתנהגות הנורמלית ומה גורם לה להתקלקל...</a:t>
            </a:r>
          </a:p>
          <a:p>
            <a:pPr algn="r" rtl="1" eaLnBrk="1" hangingPunct="1">
              <a:buFontTx/>
              <a:buChar char="•"/>
            </a:pPr>
            <a:endParaRPr lang="he-IL" altLang="he-IL" sz="28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Char char="•"/>
            </a:pPr>
            <a:r>
              <a:rPr lang="he-IL" altLang="he-IL" sz="28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מה למתימטיקה ולסיפור המחלה?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305800" cy="6172200"/>
          </a:xfrm>
        </p:spPr>
        <p:txBody>
          <a:bodyPr/>
          <a:lstStyle/>
          <a:p>
            <a:pPr algn="r" rtl="1">
              <a:lnSpc>
                <a:spcPct val="80000"/>
              </a:lnSpc>
              <a:buFontTx/>
              <a:buNone/>
            </a:pPr>
            <a:endParaRPr lang="en-US" altLang="zh-CN" sz="2400" b="1" dirty="0" smtClean="0">
              <a:ea typeface="SimSun" pitchFamily="2" charset="-122"/>
              <a:cs typeface="Guttman-Aharoni" panose="02010701010101010101" pitchFamily="2" charset="-79"/>
            </a:endParaRP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he-IL" altLang="zh-CN" sz="2400" b="1" dirty="0" smtClean="0">
                <a:ea typeface="SimSun" pitchFamily="2" charset="-122"/>
                <a:cs typeface="Guttman-Aharoni" panose="02010701010101010101" pitchFamily="2" charset="-79"/>
              </a:rPr>
              <a:t>האדם כמערכת דינמית</a:t>
            </a:r>
            <a:endParaRPr lang="en-US" altLang="zh-CN" sz="2400" b="1" dirty="0">
              <a:ea typeface="SimSun" pitchFamily="2" charset="-122"/>
              <a:cs typeface="Guttman-Aharoni" panose="02010701010101010101" pitchFamily="2" charset="-79"/>
            </a:endParaRPr>
          </a:p>
          <a:p>
            <a:pPr algn="r" rtl="1">
              <a:lnSpc>
                <a:spcPct val="80000"/>
              </a:lnSpc>
              <a:buFontTx/>
              <a:buNone/>
            </a:pPr>
            <a:endParaRPr lang="en-US" altLang="zh-CN" sz="2400" b="1" dirty="0" smtClean="0">
              <a:ea typeface="SimSun" pitchFamily="2" charset="-122"/>
              <a:cs typeface="Guttman-Aharoni" panose="02010701010101010101" pitchFamily="2" charset="-79"/>
            </a:endParaRP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en-US" altLang="zh-CN" sz="2400" b="1" dirty="0" smtClean="0">
                <a:ea typeface="SimSun" pitchFamily="2" charset="-122"/>
                <a:cs typeface="Guttman-Aharoni" panose="02010701010101010101" pitchFamily="2" charset="-79"/>
              </a:rPr>
              <a:t> </a:t>
            </a: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האדם, בריא או חולה, הוא</a:t>
            </a:r>
            <a:r>
              <a:rPr lang="en-US" altLang="zh-CN" sz="2400" dirty="0" smtClean="0">
                <a:ea typeface="SimSun" pitchFamily="2" charset="-122"/>
                <a:cs typeface="Guttman-Aharoni" panose="02010701010101010101" pitchFamily="2" charset="-79"/>
              </a:rPr>
              <a:t> </a:t>
            </a: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דוגמא חיה ל</a:t>
            </a:r>
            <a:r>
              <a:rPr lang="he-IL" altLang="zh-CN" sz="2400" dirty="0" smtClean="0">
                <a:solidFill>
                  <a:srgbClr val="FF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מערכת דינמית ומורכבת</a:t>
            </a: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 אותה רופאים ומדענים חוקרים</a:t>
            </a:r>
            <a:r>
              <a:rPr lang="en-US" altLang="zh-CN" sz="2400" dirty="0" smtClean="0">
                <a:ea typeface="SimSun" pitchFamily="2" charset="-122"/>
                <a:cs typeface="Guttman-Aharoni" panose="02010701010101010101" pitchFamily="2" charset="-79"/>
              </a:rPr>
              <a:t>  </a:t>
            </a:r>
            <a:r>
              <a:rPr lang="he-IL" altLang="zh-CN" sz="2400" dirty="0" smtClean="0">
                <a:latin typeface="Guttman-Aharoni" panose="02010701010101010101" pitchFamily="2" charset="-79"/>
                <a:ea typeface="SimSun" pitchFamily="2" charset="-122"/>
                <a:cs typeface="Guttman-Aharoni" panose="02010701010101010101" pitchFamily="2" charset="-79"/>
              </a:rPr>
              <a:t>מי</a:t>
            </a: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מי קדם.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 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he-IL" altLang="zh-CN" sz="2400" dirty="0" smtClean="0">
              <a:latin typeface="Guttman-Aharoni" panose="02010701010101010101" pitchFamily="2" charset="-79"/>
              <a:cs typeface="Guttman-Aharoni" panose="02010701010101010101" pitchFamily="2" charset="-79"/>
            </a:endParaRP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האם ניתן להשתמש בכלים</a:t>
            </a:r>
            <a:endParaRPr lang="en-US" altLang="zh-CN" sz="2400" dirty="0" smtClean="0">
              <a:ea typeface="SimSun" pitchFamily="2" charset="-122"/>
              <a:cs typeface="Guttman-Aharoni" panose="02010701010101010101" pitchFamily="2" charset="-79"/>
            </a:endParaRP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 מתמטיים כדי לכמת, למשל,</a:t>
            </a:r>
            <a:endParaRPr lang="en-US" altLang="zh-CN" sz="2400" dirty="0" smtClean="0">
              <a:ea typeface="SimSun" pitchFamily="2" charset="-122"/>
              <a:cs typeface="Guttman-Aharoni" panose="02010701010101010101" pitchFamily="2" charset="-79"/>
            </a:endParaRP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 תיאור של מהלך מחלה? 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he-IL" altLang="zh-CN" sz="2400" dirty="0" smtClean="0">
              <a:latin typeface="Guttman-Aharoni" panose="02010701010101010101" pitchFamily="2" charset="-79"/>
              <a:cs typeface="Guttman-Aharoni" panose="02010701010101010101" pitchFamily="2" charset="-79"/>
            </a:endParaRPr>
          </a:p>
          <a:p>
            <a:pPr algn="r" rtl="1">
              <a:lnSpc>
                <a:spcPct val="80000"/>
              </a:lnSpc>
              <a:buFontTx/>
              <a:buNone/>
            </a:pPr>
            <a:endParaRPr lang="he-IL" altLang="zh-CN" sz="2400" dirty="0">
              <a:latin typeface="Guttman-Aharoni" panose="02010701010101010101" pitchFamily="2" charset="-79"/>
              <a:cs typeface="Guttman-Aharoni" panose="02010701010101010101" pitchFamily="2" charset="-79"/>
            </a:endParaRP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תחום ה"מתמטיקה הביולוגית"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צובר תאוצה...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he-IL" altLang="zh-CN" sz="2400" dirty="0">
                <a:latin typeface="Guttman-Aharoni" panose="02010701010101010101" pitchFamily="2" charset="-79"/>
                <a:cs typeface="Guttman-Aharoni" panose="02010701010101010101" pitchFamily="2" charset="-79"/>
              </a:rPr>
              <a:t> </a:t>
            </a: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                                                 </a:t>
            </a: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      </a:t>
            </a:r>
            <a:r>
              <a:rPr lang="he-IL" altLang="zh-CN" sz="11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שוחט ורום-קידר 2008</a:t>
            </a: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                            </a:t>
            </a:r>
            <a:endParaRPr lang="he-IL" altLang="zh-CN" sz="2400" dirty="0" smtClean="0">
              <a:latin typeface="Guttman-Aharoni" panose="02010701010101010101" pitchFamily="2" charset="-79"/>
              <a:cs typeface="Guttman-Aharoni" panose="02010701010101010101" pitchFamily="2" charset="-79"/>
            </a:endParaRP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he-IL" altLang="zh-CN" sz="2400" dirty="0">
                <a:latin typeface="Guttman-Aharoni" panose="02010701010101010101" pitchFamily="2" charset="-79"/>
                <a:cs typeface="Guttman-Aharoni" panose="02010701010101010101" pitchFamily="2" charset="-79"/>
              </a:rPr>
              <a:t> </a:t>
            </a:r>
            <a:r>
              <a:rPr lang="he-IL" altLang="zh-CN" sz="24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                                                          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00400"/>
            <a:ext cx="3009900" cy="261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" y="6019800"/>
            <a:ext cx="20859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/>
              <a:t>מה נשתנה?</a:t>
            </a:r>
            <a:endParaRPr lang="en-US" altLang="he-IL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r>
              <a:rPr lang="he-IL" altLang="he-IL" sz="2000" dirty="0" smtClean="0"/>
              <a:t>ביולוגיה</a:t>
            </a:r>
          </a:p>
          <a:p>
            <a:pPr lvl="1" algn="r" rtl="1">
              <a:lnSpc>
                <a:spcPct val="80000"/>
              </a:lnSpc>
            </a:pPr>
            <a:r>
              <a:rPr lang="he-IL" altLang="he-IL" sz="2000" dirty="0" smtClean="0"/>
              <a:t>הבנה פרטנית של סוגי התאים</a:t>
            </a:r>
          </a:p>
          <a:p>
            <a:pPr lvl="1" algn="r" rtl="1">
              <a:lnSpc>
                <a:spcPct val="80000"/>
              </a:lnSpc>
            </a:pPr>
            <a:r>
              <a:rPr lang="he-IL" altLang="he-IL" sz="2000" dirty="0" smtClean="0"/>
              <a:t>הבנה מולקולרית (ברמה של ריאקציות כימיות) של הרבה תהליכים תוך תאיים</a:t>
            </a:r>
          </a:p>
          <a:p>
            <a:pPr lvl="1" algn="r" rtl="1">
              <a:lnSpc>
                <a:spcPct val="80000"/>
              </a:lnSpc>
            </a:pPr>
            <a:r>
              <a:rPr lang="he-IL" altLang="he-IL" sz="2000" dirty="0" smtClean="0"/>
              <a:t>יכולות ניסוי מבוקר ברמה התאית </a:t>
            </a:r>
          </a:p>
          <a:p>
            <a:pPr lvl="1" algn="r" rtl="1">
              <a:lnSpc>
                <a:spcPct val="80000"/>
              </a:lnSpc>
            </a:pPr>
            <a:r>
              <a:rPr lang="he-IL" altLang="he-IL" sz="2000" dirty="0" smtClean="0"/>
              <a:t>פיצוח הגינום</a:t>
            </a:r>
          </a:p>
          <a:p>
            <a:pPr lvl="1" algn="r" rtl="1">
              <a:lnSpc>
                <a:spcPct val="80000"/>
              </a:lnSpc>
            </a:pPr>
            <a:r>
              <a:rPr lang="he-IL" altLang="he-IL" sz="2000" dirty="0" smtClean="0"/>
              <a:t>שיבוט של "מודלים חיים" – למשל עכברים שעברו מוטציות מכוונות והם זהים גנטית </a:t>
            </a:r>
          </a:p>
          <a:p>
            <a:pPr algn="r" rtl="1">
              <a:lnSpc>
                <a:spcPct val="80000"/>
              </a:lnSpc>
            </a:pPr>
            <a:r>
              <a:rPr lang="he-IL" altLang="he-IL" sz="2000" dirty="0" smtClean="0"/>
              <a:t>מתימטיקה ומחשבים</a:t>
            </a:r>
          </a:p>
          <a:p>
            <a:pPr lvl="1" algn="r" rtl="1">
              <a:lnSpc>
                <a:spcPct val="80000"/>
              </a:lnSpc>
            </a:pPr>
            <a:r>
              <a:rPr lang="he-IL" altLang="he-IL" sz="2000" dirty="0" smtClean="0"/>
              <a:t>המצאת המחשב ופיתוח יכולות חישוב מתקדמות</a:t>
            </a:r>
          </a:p>
          <a:p>
            <a:pPr lvl="1" algn="r" rtl="1">
              <a:lnSpc>
                <a:spcPct val="80000"/>
              </a:lnSpc>
            </a:pPr>
            <a:r>
              <a:rPr lang="he-IL" altLang="he-IL" sz="2000" dirty="0" smtClean="0"/>
              <a:t>מערכות דינמיות ותורת הכאוס</a:t>
            </a:r>
          </a:p>
          <a:p>
            <a:pPr lvl="1" algn="r" rtl="1">
              <a:lnSpc>
                <a:spcPct val="80000"/>
              </a:lnSpc>
            </a:pPr>
            <a:r>
              <a:rPr lang="he-IL" altLang="he-IL" sz="2000" dirty="0" smtClean="0"/>
              <a:t>פיתוחים ותובנות בסטטיסטיקה</a:t>
            </a:r>
          </a:p>
          <a:p>
            <a:pPr lvl="1" algn="r" rtl="1">
              <a:lnSpc>
                <a:spcPct val="80000"/>
              </a:lnSpc>
            </a:pPr>
            <a:r>
              <a:rPr lang="he-IL" altLang="he-IL" sz="2000" dirty="0" smtClean="0"/>
              <a:t>פיתוח תחום הביו-אינפורמטיקה</a:t>
            </a:r>
          </a:p>
          <a:p>
            <a:pPr lvl="1" algn="r" rtl="1">
              <a:lnSpc>
                <a:spcPct val="80000"/>
              </a:lnSpc>
            </a:pPr>
            <a:r>
              <a:rPr lang="he-IL" altLang="he-IL" sz="2000" dirty="0" smtClean="0"/>
              <a:t>רשתות המחשב מאפשרות איסוף מידע ועיבוד מידע ברמות שלא שוערו</a:t>
            </a:r>
          </a:p>
          <a:p>
            <a:pPr marL="457200" lvl="1" indent="0" algn="r" rtl="1">
              <a:lnSpc>
                <a:spcPct val="80000"/>
              </a:lnSpc>
              <a:buNone/>
            </a:pPr>
            <a:endParaRPr lang="he-IL" altLang="he-IL" sz="2000" dirty="0" smtClean="0"/>
          </a:p>
          <a:p>
            <a:pPr lvl="1" algn="r" rtl="1">
              <a:lnSpc>
                <a:spcPct val="80000"/>
              </a:lnSpc>
            </a:pPr>
            <a:endParaRPr lang="en-US" altLang="he-I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90600" y="617621"/>
            <a:ext cx="7921625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האם מודלים </a:t>
            </a:r>
            <a:r>
              <a:rPr lang="he-IL" altLang="he-IL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מתימטיים</a:t>
            </a:r>
            <a:r>
              <a:rPr lang="he-IL" altLang="he-IL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ו/או חישוביים יכולים לסייע ברפואה?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יש שתי דוגמאות משמעותיות שבהן מודלים </a:t>
            </a:r>
            <a:r>
              <a:rPr lang="he-IL" altLang="he-IL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מתימטיים</a:t>
            </a: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כבר גרמו לשינוי ושיפור בטיפול הרפואי:</a:t>
            </a:r>
            <a:endParaRPr lang="en-US" altLang="he-I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Char char="•"/>
            </a:pPr>
            <a:r>
              <a:rPr lang="he-IL" altLang="he-I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מתן תרופות הקוקטייל לחולי איידס</a:t>
            </a:r>
            <a:endParaRPr lang="en-US" altLang="he-IL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Char char="•"/>
            </a:pPr>
            <a:endParaRPr lang="en-US" altLang="he-IL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Char char="•"/>
            </a:pPr>
            <a:r>
              <a:rPr lang="he-IL" altLang="he-I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מתן כימותרפיה לחולי סרטן במנות צפופות (</a:t>
            </a:r>
            <a:r>
              <a:rPr lang="en-US" altLang="he-I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(dose-dense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יש אלפי מחקרים נוספים  בהם היישום רחוק מלהיות ברור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וככלל קשה לגרום לשינויים.. </a:t>
            </a:r>
            <a:endParaRPr lang="en-US" altLang="he-IL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/>
              <a:t>קצת היסטוריה..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17600" y="1789113"/>
            <a:ext cx="7772400" cy="4114800"/>
          </a:xfrm>
        </p:spPr>
        <p:txBody>
          <a:bodyPr/>
          <a:lstStyle/>
          <a:p>
            <a:pPr marL="0" indent="0" algn="r" rtl="1">
              <a:buFontTx/>
              <a:buNone/>
              <a:defRPr/>
            </a:pPr>
            <a:r>
              <a:rPr lang="he-IL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מתימטיקה בבית הספר:</a:t>
            </a:r>
          </a:p>
          <a:p>
            <a:pPr marL="457200" lvl="1" indent="0" algn="r" rtl="1">
              <a:buNone/>
              <a:defRPr/>
            </a:pPr>
            <a:r>
              <a:rPr lang="he-IL" sz="20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אריתמטיקה - 3000-300 לפנה"ס</a:t>
            </a:r>
          </a:p>
          <a:p>
            <a:pPr marL="457200" lvl="1" indent="0" algn="r" rtl="1">
              <a:buNone/>
              <a:defRPr/>
            </a:pPr>
            <a:r>
              <a:rPr lang="he-IL" sz="2000" dirty="0">
                <a:latin typeface="Guttman-Aharoni" panose="02010701010101010101" pitchFamily="2" charset="-79"/>
                <a:cs typeface="Guttman-Aharoni" panose="02010701010101010101" pitchFamily="2" charset="-79"/>
              </a:rPr>
              <a:t>גיאומטריה </a:t>
            </a:r>
            <a:r>
              <a:rPr lang="he-IL" sz="20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 -  300-600 לפנה"ס</a:t>
            </a:r>
            <a:endParaRPr lang="he-IL" sz="2000" dirty="0">
              <a:latin typeface="Guttman-Aharoni" panose="02010701010101010101" pitchFamily="2" charset="-79"/>
              <a:cs typeface="Guttman-Aharoni" panose="02010701010101010101" pitchFamily="2" charset="-79"/>
            </a:endParaRPr>
          </a:p>
          <a:p>
            <a:pPr marL="457200" lvl="1" indent="0" algn="r" rtl="1">
              <a:buNone/>
              <a:defRPr/>
            </a:pPr>
            <a:r>
              <a:rPr lang="he-IL" sz="20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אלגברה </a:t>
            </a:r>
            <a:r>
              <a:rPr lang="he-IL" sz="2000" dirty="0">
                <a:latin typeface="Guttman-Aharoni" panose="02010701010101010101" pitchFamily="2" charset="-79"/>
                <a:cs typeface="Guttman-Aharoni" panose="02010701010101010101" pitchFamily="2" charset="-79"/>
              </a:rPr>
              <a:t> </a:t>
            </a:r>
            <a:r>
              <a:rPr lang="he-IL" sz="20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   - ימי הביניים-המאה ה18 </a:t>
            </a:r>
          </a:p>
          <a:p>
            <a:pPr marL="457200" lvl="1" indent="0" algn="r" rtl="1">
              <a:buNone/>
              <a:defRPr/>
            </a:pPr>
            <a:r>
              <a:rPr lang="he-IL" sz="2000" dirty="0" err="1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חדו"א</a:t>
            </a:r>
            <a:r>
              <a:rPr lang="he-IL" sz="20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        -  </a:t>
            </a:r>
            <a:r>
              <a:rPr lang="he-IL" sz="2000" dirty="0">
                <a:latin typeface="Guttman-Aharoni" panose="02010701010101010101" pitchFamily="2" charset="-79"/>
                <a:cs typeface="Guttman-Aharoni" panose="02010701010101010101" pitchFamily="2" charset="-79"/>
              </a:rPr>
              <a:t>המאה ה - 17 </a:t>
            </a:r>
            <a:endParaRPr lang="he-IL" sz="2000" dirty="0" smtClean="0">
              <a:latin typeface="Guttman-Aharoni" panose="02010701010101010101" pitchFamily="2" charset="-79"/>
              <a:cs typeface="Guttman-Aharoni" panose="02010701010101010101" pitchFamily="2" charset="-79"/>
            </a:endParaRPr>
          </a:p>
          <a:p>
            <a:pPr marL="457200" lvl="1" indent="0" algn="r" rtl="1">
              <a:buNone/>
              <a:defRPr/>
            </a:pPr>
            <a:r>
              <a:rPr lang="he-IL" sz="20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הסתברות בסיסית – המאה ה 16-18</a:t>
            </a:r>
          </a:p>
          <a:p>
            <a:pPr marL="457200" lvl="1" indent="0" algn="r" rtl="1">
              <a:buFontTx/>
              <a:buNone/>
              <a:defRPr/>
            </a:pPr>
            <a:endParaRPr lang="he-IL" sz="2000" dirty="0" smtClean="0">
              <a:latin typeface="Guttman-Aharoni" panose="02010701010101010101" pitchFamily="2" charset="-79"/>
              <a:cs typeface="Guttman-Aharoni" panose="02010701010101010101" pitchFamily="2" charset="-79"/>
            </a:endParaRPr>
          </a:p>
          <a:p>
            <a:pPr marL="457200" lvl="1" indent="0" algn="r" rtl="1">
              <a:buFontTx/>
              <a:buNone/>
              <a:defRPr/>
            </a:pPr>
            <a:r>
              <a:rPr lang="he-IL" sz="2000" dirty="0" smtClean="0"/>
              <a:t>נדמה שהכול כבר נפתר לפני לפחות 200 שנה..</a:t>
            </a:r>
            <a:endParaRPr lang="he-IL" sz="2000" dirty="0"/>
          </a:p>
          <a:p>
            <a:pPr marL="457200" lvl="1" indent="0" algn="r" rtl="1">
              <a:buFontTx/>
              <a:buNone/>
              <a:defRPr/>
            </a:pPr>
            <a:r>
              <a:rPr lang="he-IL" sz="2000" dirty="0" smtClean="0"/>
              <a:t>  </a:t>
            </a:r>
            <a:r>
              <a:rPr lang="he-IL" sz="3200" dirty="0" smtClean="0"/>
              <a:t>האם זו כל המתימטיקה?</a:t>
            </a:r>
          </a:p>
          <a:p>
            <a:pPr marL="457200" lvl="1" indent="0" algn="r" rtl="1">
              <a:buFontTx/>
              <a:buNone/>
              <a:defRPr/>
            </a:pPr>
            <a:r>
              <a:rPr lang="he-IL" sz="3200" dirty="0" smtClean="0"/>
              <a:t>מה עושים אם כך המתמטיקאים</a:t>
            </a:r>
          </a:p>
          <a:p>
            <a:pPr marL="457200" lvl="1" indent="0" algn="r" rtl="1">
              <a:buFontTx/>
              <a:buNone/>
              <a:defRPr/>
            </a:pPr>
            <a:r>
              <a:rPr lang="he-IL" sz="3200" dirty="0" smtClean="0"/>
              <a:t> ב200 השנים האחרונות?</a:t>
            </a:r>
            <a:endParaRPr lang="he-IL" sz="3200" dirty="0"/>
          </a:p>
        </p:txBody>
      </p:sp>
      <p:pic>
        <p:nvPicPr>
          <p:cNvPr id="18436" name="Picture 4" descr="C:\Users\VERED\Dropbox\PubTalks\Leonhard_Eul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981200"/>
            <a:ext cx="179228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587375" y="4219575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Wingdings 3" pitchFamily="18" charset="2"/>
              </a:rPr>
              <a:t>אוילר</a:t>
            </a:r>
          </a:p>
        </p:txBody>
      </p:sp>
      <p:pic>
        <p:nvPicPr>
          <p:cNvPr id="18438" name="Picture 5" descr="C:\Users\VERED\Dropbox\PubTalks\GodfreyKneller-IsaacNewton-16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4527550"/>
            <a:ext cx="12192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C:\Users\VERED\Dropbox\PubTalks\Gottfried_Wilhelm_von_Leibni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667250"/>
            <a:ext cx="13335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 descr="C:\Users\VERED\Dropbox\PubTalks\800px-Eucli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58750"/>
            <a:ext cx="173037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2195513" y="6202363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Aharoni" pitchFamily="2" charset="-79"/>
                <a:cs typeface="Aharoni" pitchFamily="2" charset="-79"/>
              </a:rPr>
              <a:t>ניוטון</a:t>
            </a:r>
          </a:p>
        </p:txBody>
      </p:sp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560388" y="6356350"/>
            <a:ext cx="612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Aharoni" pitchFamily="2" charset="-79"/>
                <a:cs typeface="Aharoni" pitchFamily="2" charset="-79"/>
              </a:rPr>
              <a:t>לייבניץ</a:t>
            </a:r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1879600" y="1673225"/>
            <a:ext cx="60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latin typeface="Aharoni" pitchFamily="2" charset="-79"/>
                <a:cs typeface="Aharoni" pitchFamily="2" charset="-79"/>
              </a:rPr>
              <a:t>אוקליד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897764" y="1510709"/>
            <a:ext cx="6986464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דלקת גרון חיידקית נגרמת כתוצאה מחדירת חיידק אל הגרון </a:t>
            </a:r>
            <a:endParaRPr lang="en-US" altLang="he-I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השכיח ביותר הוא </a:t>
            </a:r>
            <a:r>
              <a:rPr lang="he-IL" altLang="he-IL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 tooltip="סטרפטוקוקוס"/>
              </a:rPr>
              <a:t>סטרפטוקוקוס</a:t>
            </a:r>
            <a:r>
              <a:rPr lang="he-IL" altLang="he-IL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מקבוצה </a:t>
            </a:r>
            <a:r>
              <a:rPr lang="en-US" altLang="he-IL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he-IL" altLang="he-IL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מחוללים יותר נדירים הינם </a:t>
            </a:r>
            <a:r>
              <a:rPr lang="he-IL" altLang="he-IL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 tooltip="ניסריה גונוראה (הדף אינו קיים)"/>
              </a:rPr>
              <a:t>ניסריה</a:t>
            </a:r>
            <a:r>
              <a:rPr lang="he-IL" altLang="he-IL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 tooltip="ניסריה גונוראה (הדף אינו קיים)"/>
              </a:rPr>
              <a:t> </a:t>
            </a:r>
            <a:r>
              <a:rPr lang="he-IL" altLang="he-IL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 tooltip="ניסריה גונוראה (הדף אינו קיים)"/>
              </a:rPr>
              <a:t>גונוראה</a:t>
            </a:r>
            <a:r>
              <a:rPr lang="he-IL" altLang="he-IL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ו</a:t>
            </a:r>
            <a:r>
              <a:rPr lang="he-IL" altLang="he-IL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5" tooltip="דיפטרייה"/>
              </a:rPr>
              <a:t>דיפטרייה</a:t>
            </a:r>
            <a:r>
              <a:rPr lang="en-US" altLang="he-IL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he-I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למה </a:t>
            </a:r>
            <a:r>
              <a:rPr lang="he-IL" altLang="he-I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צריך </a:t>
            </a:r>
            <a:r>
              <a:rPr lang="he-IL" altLang="he-IL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לחכות למשטח גרון?</a:t>
            </a:r>
            <a:endParaRPr lang="he-IL" altLang="he-I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כי כשהחיידק בריכוז נמוך קשה ל"ראות אותו" – סף המדידה שלו נמוך מדי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כמה זמן צריך לחכות?</a:t>
            </a:r>
            <a:endParaRPr lang="en-US" altLang="he-I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he-IL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sz="1800" dirty="0" smtClean="0"/>
              <a:t>Pictures from: </a:t>
            </a:r>
            <a:r>
              <a:rPr lang="en-US" sz="1800" dirty="0"/>
              <a:t>dizzo95 for: </a:t>
            </a:r>
            <a:r>
              <a:rPr lang="en-US" sz="1800" dirty="0">
                <a:hlinkClick r:id="rId6" tooltip="http://www.youtube.com/watch?v=gEwzDy"/>
              </a:rPr>
              <a:t>http://www.youtube.com/</a:t>
            </a:r>
            <a:r>
              <a:rPr lang="en-US" sz="1800" dirty="0" err="1">
                <a:hlinkClick r:id="rId6" tooltip="http://www.youtube.com/watch?v=gEwzDy"/>
              </a:rPr>
              <a:t>watch?v</a:t>
            </a:r>
            <a:r>
              <a:rPr lang="en-US" sz="1800" dirty="0">
                <a:hlinkClick r:id="rId6" tooltip="http://www.youtube.com/watch?v=gEwzDy"/>
              </a:rPr>
              <a:t>=</a:t>
            </a:r>
            <a:r>
              <a:rPr lang="en-US" sz="1800" dirty="0" err="1">
                <a:hlinkClick r:id="rId6" tooltip="http://www.youtube.com/watch?v=gEwzDy"/>
              </a:rPr>
              <a:t>gEwzDy</a:t>
            </a:r>
            <a:r>
              <a:rPr lang="en-US" sz="1800" dirty="0"/>
              <a:t>...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altLang="he-I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54113" y="457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r>
              <a:rPr lang="he-IL" altLang="he-IL" kern="0" dirty="0" smtClean="0"/>
              <a:t>מודל 1: גדילה ודעיכה..</a:t>
            </a:r>
            <a:endParaRPr lang="en-US" altLang="he-IL" kern="0" dirty="0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907632"/>
            <a:ext cx="1772801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1600200"/>
            <a:ext cx="1772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1" y="4226592"/>
            <a:ext cx="1704762" cy="125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4" y="5602705"/>
            <a:ext cx="171725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2286000" y="685800"/>
            <a:ext cx="67818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מודל </a:t>
            </a:r>
            <a:r>
              <a:rPr lang="he-IL" altLang="he-IL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מתימטי</a:t>
            </a: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מערכת </a:t>
            </a:r>
            <a:r>
              <a:rPr lang="he-IL" altLang="he-I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דינמית של גדילה </a:t>
            </a:r>
            <a:r>
              <a:rPr lang="he-IL" altLang="he-I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מעריכית</a:t>
            </a:r>
            <a:r>
              <a:rPr lang="he-IL" altLang="he-I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he-IL" altLang="he-I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he-IL" altLang="he-IL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מספר </a:t>
            </a:r>
            <a:r>
              <a:rPr lang="he-IL" altLang="he-I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החיידקים/ממ"ר  אחרי     שעות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קצב הגדילה   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he-IL" altLang="he-I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כלומר: </a:t>
            </a:r>
            <a:endParaRPr lang="en-US" altLang="he-I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67" name="Object 5"/>
          <p:cNvGraphicFramePr>
            <a:graphicFrameLocks noChangeAspect="1"/>
          </p:cNvGraphicFramePr>
          <p:nvPr/>
        </p:nvGraphicFramePr>
        <p:xfrm>
          <a:off x="4343400" y="2133600"/>
          <a:ext cx="2614613" cy="418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7" name="משוואה" r:id="rId4" imgW="1028700" imgH="1854200" progId="Equation.3">
                  <p:embed/>
                </p:oleObj>
              </mc:Choice>
              <mc:Fallback>
                <p:oleObj name="משוואה" r:id="rId4" imgW="1028700" imgH="1854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33600"/>
                        <a:ext cx="2614613" cy="418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5301723" y="2743200"/>
            <a:ext cx="36038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he-IL" sz="2000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altLang="he-IL" sz="2000" b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he-IL" sz="2000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</a:t>
            </a:r>
            <a:r>
              <a:rPr lang="en-US" altLang="he-IL" sz="2000" b="1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altLang="he-IL" sz="2000" b="1" baseline="-25000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en-US" altLang="he-IL" sz="2000" b="1" baseline="-25000" dirty="0">
              <a:solidFill>
                <a:srgbClr val="000000"/>
              </a:solidFill>
              <a:latin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he-IL" sz="2400" baseline="-25000" dirty="0">
              <a:solidFill>
                <a:srgbClr val="000000"/>
              </a:solidFill>
              <a:latin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he-IL" sz="2000" baseline="-25000" dirty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                     </a:t>
            </a:r>
            <a:r>
              <a:rPr lang="en-US" altLang="he-IL" sz="2000" b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</a:p>
        </p:txBody>
      </p:sp>
      <p:graphicFrame>
        <p:nvGraphicFramePr>
          <p:cNvPr id="30520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504157"/>
              </p:ext>
            </p:extLst>
          </p:nvPr>
        </p:nvGraphicFramePr>
        <p:xfrm>
          <a:off x="1524000" y="2971800"/>
          <a:ext cx="2514600" cy="2813050"/>
        </p:xfrm>
        <a:graphic>
          <a:graphicData uri="http://schemas.openxmlformats.org/drawingml/2006/table">
            <a:tbl>
              <a:tblPr rtl="1"/>
              <a:tblGrid>
                <a:gridCol w="1346200"/>
                <a:gridCol w="1168400"/>
              </a:tblGrid>
              <a:tr h="546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r=2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altLang="he-IL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r>
                        <a:rPr kumimoji="0" lang="en-US" altLang="he-I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~16*10</a:t>
                      </a:r>
                      <a:r>
                        <a:rPr kumimoji="0" lang="en-US" altLang="he-IL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5352" y="1828800"/>
            <a:ext cx="83076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המודל </a:t>
            </a:r>
            <a:r>
              <a:rPr lang="he-IL" altLang="he-IL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המתימטי</a:t>
            </a: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גדילה </a:t>
            </a:r>
            <a:r>
              <a:rPr lang="he-IL" altLang="he-I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מעריכית</a:t>
            </a:r>
            <a:r>
              <a:rPr lang="he-IL" altLang="he-I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החיידקים מכפילים עצמם ללא גבול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האם זה מתאים למציאות? רק בתחילת התהליך...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אחר כך הם מפריעים זה לזה- איך </a:t>
            </a:r>
            <a:r>
              <a:rPr lang="he-IL" altLang="he-IL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למדל</a:t>
            </a: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מה </a:t>
            </a: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קורה כשהתאים הלבנים נכנסים לפעולה?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נוטרפיל</a:t>
            </a:r>
            <a:r>
              <a:rPr lang="he-IL" altLang="he-IL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 רודף אחרי חיידק</a:t>
            </a:r>
            <a:endParaRPr lang="he-IL" altLang="he-I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מה קורה כאשר מערכת החיסון נחלשת כתוצאה מכימותרפיה למשל?</a:t>
            </a:r>
            <a:endParaRPr lang="en-US" altLang="he-I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458200" cy="1143000"/>
          </a:xfrm>
        </p:spPr>
        <p:txBody>
          <a:bodyPr/>
          <a:lstStyle/>
          <a:p>
            <a:pPr algn="ctr"/>
            <a:r>
              <a:rPr lang="en-US" altLang="he-IL" sz="3000" b="1" dirty="0">
                <a:solidFill>
                  <a:srgbClr val="002060"/>
                </a:solidFill>
              </a:rPr>
              <a:t> Evidence for </a:t>
            </a:r>
            <a:r>
              <a:rPr lang="en-US" altLang="he-IL" sz="3000" b="1" dirty="0" err="1">
                <a:solidFill>
                  <a:srgbClr val="002060"/>
                </a:solidFill>
              </a:rPr>
              <a:t>bistable</a:t>
            </a:r>
            <a:r>
              <a:rPr lang="en-US" altLang="he-IL" sz="3000" b="1" dirty="0">
                <a:solidFill>
                  <a:srgbClr val="002060"/>
                </a:solidFill>
              </a:rPr>
              <a:t> bacteria-neutrophil interaction and its clinical </a:t>
            </a:r>
            <a:r>
              <a:rPr lang="en-US" altLang="he-IL" sz="3000" b="1" dirty="0" smtClean="0">
                <a:solidFill>
                  <a:srgbClr val="002060"/>
                </a:solidFill>
              </a:rPr>
              <a:t>implications, </a:t>
            </a:r>
            <a:br>
              <a:rPr lang="en-US" altLang="he-IL" sz="3000" b="1" dirty="0" smtClean="0">
                <a:solidFill>
                  <a:srgbClr val="002060"/>
                </a:solidFill>
              </a:rPr>
            </a:br>
            <a:r>
              <a:rPr lang="fr-FR" sz="3200" i="1" dirty="0"/>
              <a:t> </a:t>
            </a:r>
            <a:r>
              <a:rPr lang="fr-FR" sz="2400" i="1" dirty="0"/>
              <a:t>J. Clin </a:t>
            </a:r>
            <a:r>
              <a:rPr lang="fr-FR" sz="2400" i="1" dirty="0" smtClean="0"/>
              <a:t>Invest. </a:t>
            </a:r>
            <a:r>
              <a:rPr lang="fr-FR" sz="2400" dirty="0" smtClean="0"/>
              <a:t>, </a:t>
            </a:r>
            <a:r>
              <a:rPr lang="fr-FR" sz="2400" dirty="0"/>
              <a:t>2012.</a:t>
            </a:r>
            <a:r>
              <a:rPr lang="en-US" altLang="he-IL" sz="24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181600"/>
            <a:ext cx="82296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he-IL" sz="1000" b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he-IL" sz="1600" b="1" baseline="30000" smtClean="0"/>
              <a:t>1</a:t>
            </a:r>
            <a:r>
              <a:rPr lang="en-US" altLang="he-IL" sz="1600" b="1" smtClean="0"/>
              <a:t>Department of Computer Science and Applied Mathematics, Weizmann Institute of Science,  Rehovot, Israel.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he-IL" sz="1600" b="1" baseline="30000" smtClean="0"/>
              <a:t>2</a:t>
            </a:r>
            <a:r>
              <a:rPr lang="en-US" altLang="he-IL" sz="1600" b="1" smtClean="0"/>
              <a:t>The Laboratory for Leukocyte Function , Meir General Hospital, Kfar-Sava,  Israel.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he-IL" sz="1600" b="1" baseline="30000" smtClean="0"/>
              <a:t>3</a:t>
            </a:r>
            <a:r>
              <a:rPr lang="en-US" altLang="he-IL" sz="1600" b="1" smtClean="0"/>
              <a:t>The Department of Pediatrics, Meir General Hospital, Kfar-Sava, Israel.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he-IL" sz="1600" b="1" baseline="30000" smtClean="0"/>
              <a:t>4</a:t>
            </a:r>
            <a:r>
              <a:rPr lang="en-US" altLang="he-IL" sz="1600" b="1" smtClean="0"/>
              <a:t>Pharma Development, Hoffmann-La Roche, Basel, Switzerland.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he-IL" sz="1600" b="1" baseline="30000" smtClean="0"/>
              <a:t>5</a:t>
            </a:r>
            <a:r>
              <a:rPr lang="en-US" altLang="he-IL" sz="1600" b="1" smtClean="0"/>
              <a:t>The Estrin family chair of computer science and applied mathematics.</a:t>
            </a:r>
          </a:p>
          <a:p>
            <a:pPr>
              <a:lnSpc>
                <a:spcPct val="80000"/>
              </a:lnSpc>
            </a:pPr>
            <a:endParaRPr lang="en-US" altLang="he-IL" sz="1600" b="1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57200" y="40386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he-IL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Roy Malka</a:t>
            </a:r>
            <a:r>
              <a:rPr lang="en-US" altLang="he-IL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he-IL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Baruch Wolach</a:t>
            </a:r>
            <a:r>
              <a:rPr lang="en-US" altLang="he-IL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2,3</a:t>
            </a:r>
            <a:r>
              <a:rPr lang="en-US" altLang="he-IL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he-IL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Ronit</a:t>
            </a:r>
            <a:r>
              <a:rPr lang="en-US" altLang="he-IL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Gavrieli</a:t>
            </a:r>
            <a:r>
              <a:rPr lang="en-US" altLang="he-IL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he-IL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Eliezer Shochat</a:t>
            </a:r>
            <a:r>
              <a:rPr lang="en-US" altLang="he-IL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he-IL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he-IL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Vered</a:t>
            </a:r>
            <a:r>
              <a:rPr lang="en-US" altLang="he-IL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Rom-Kedar</a:t>
            </a:r>
            <a:r>
              <a:rPr lang="en-US" altLang="he-IL" sz="20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1,5</a:t>
            </a:r>
          </a:p>
          <a:p>
            <a:pPr algn="ctr" rtl="1" eaLnBrk="1" hangingPunct="1">
              <a:lnSpc>
                <a:spcPct val="80000"/>
              </a:lnSpc>
              <a:buFontTx/>
              <a:buNone/>
            </a:pPr>
            <a:endParaRPr lang="en-US" altLang="he-IL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he-IL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1" name="Picture 34" descr="logo4_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527"/>
            <a:ext cx="2809875" cy="7524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89" y="0"/>
            <a:ext cx="2819400" cy="10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55938"/>
            <a:ext cx="5029200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30238"/>
            <a:ext cx="8229600" cy="1143000"/>
          </a:xfrm>
        </p:spPr>
        <p:txBody>
          <a:bodyPr/>
          <a:lstStyle/>
          <a:p>
            <a:pPr algn="r"/>
            <a:r>
              <a:rPr lang="he-IL" altLang="he-IL" sz="3200" b="1" smtClean="0">
                <a:solidFill>
                  <a:schemeClr val="tx1"/>
                </a:solidFill>
              </a:rPr>
              <a:t>התאים הלבנים נלחמים בחיידקים</a:t>
            </a:r>
            <a:br>
              <a:rPr lang="he-IL" altLang="he-IL" sz="3200" b="1" smtClean="0">
                <a:solidFill>
                  <a:schemeClr val="tx1"/>
                </a:solidFill>
              </a:rPr>
            </a:br>
            <a:r>
              <a:rPr lang="he-IL" altLang="he-IL" sz="3200" b="1" smtClean="0">
                <a:solidFill>
                  <a:schemeClr val="tx1"/>
                </a:solidFill>
              </a:rPr>
              <a:t> – מי מנצח?</a:t>
            </a:r>
            <a:endParaRPr lang="en-US" altLang="he-IL" sz="3200" b="1" smtClean="0">
              <a:solidFill>
                <a:schemeClr val="tx1"/>
              </a:solidFill>
            </a:endParaRPr>
          </a:p>
        </p:txBody>
      </p:sp>
      <p:pic>
        <p:nvPicPr>
          <p:cNvPr id="40964" name="Picture 14" descr="Time_plot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089275"/>
            <a:ext cx="42672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5" name="Text Box 15"/>
          <p:cNvSpPr txBox="1">
            <a:spLocks noChangeArrowheads="1"/>
          </p:cNvSpPr>
          <p:nvPr/>
        </p:nvSpPr>
        <p:spPr bwMode="auto">
          <a:xfrm>
            <a:off x="5407025" y="1865313"/>
            <a:ext cx="3371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דעה אחת: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מה שבאמת חשוב זה היחס –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כמה חיידקים כל תא לבן צריך לאכול</a:t>
            </a:r>
            <a:endParaRPr lang="en-US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452438" y="504074"/>
            <a:ext cx="8229600" cy="1143000"/>
          </a:xfrm>
        </p:spPr>
        <p:txBody>
          <a:bodyPr/>
          <a:lstStyle/>
          <a:p>
            <a:pPr algn="r"/>
            <a:r>
              <a:rPr lang="he-IL" altLang="he-IL" sz="3200" b="1" dirty="0" smtClean="0">
                <a:solidFill>
                  <a:schemeClr val="tx1"/>
                </a:solidFill>
              </a:rPr>
              <a:t>התאים הלבנים נלחמים בחיידקים</a:t>
            </a:r>
            <a:br>
              <a:rPr lang="he-IL" altLang="he-IL" sz="3200" b="1" dirty="0" smtClean="0">
                <a:solidFill>
                  <a:schemeClr val="tx1"/>
                </a:solidFill>
              </a:rPr>
            </a:br>
            <a:r>
              <a:rPr lang="he-IL" altLang="he-IL" sz="3200" b="1" dirty="0" smtClean="0">
                <a:solidFill>
                  <a:schemeClr val="tx1"/>
                </a:solidFill>
              </a:rPr>
              <a:t> – מי מנצח?</a:t>
            </a:r>
            <a:endParaRPr lang="en-US" altLang="he-IL" sz="3200" b="1" dirty="0" smtClean="0">
              <a:solidFill>
                <a:schemeClr val="tx1"/>
              </a:solidFill>
            </a:endParaRP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5995988" y="1719263"/>
            <a:ext cx="26860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דעה שניה: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מה שבאמת חשוב זה שיהיו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מספיק תאים לבנים –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זיהומים מתפתחים רק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כשהמערכת החיסונית חלשה</a:t>
            </a:r>
            <a:endParaRPr lang="en-US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52663"/>
            <a:ext cx="4343400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989" name="Group 8"/>
          <p:cNvGrpSpPr>
            <a:grpSpLocks/>
          </p:cNvGrpSpPr>
          <p:nvPr/>
        </p:nvGrpSpPr>
        <p:grpSpPr bwMode="auto">
          <a:xfrm>
            <a:off x="5181600" y="3733800"/>
            <a:ext cx="2895600" cy="2514600"/>
            <a:chOff x="288" y="720"/>
            <a:chExt cx="1728" cy="1440"/>
          </a:xfrm>
        </p:grpSpPr>
        <p:grpSp>
          <p:nvGrpSpPr>
            <p:cNvPr id="41990" name="Group 9"/>
            <p:cNvGrpSpPr>
              <a:grpSpLocks/>
            </p:cNvGrpSpPr>
            <p:nvPr/>
          </p:nvGrpSpPr>
          <p:grpSpPr bwMode="auto">
            <a:xfrm>
              <a:off x="519" y="779"/>
              <a:ext cx="1401" cy="393"/>
              <a:chOff x="3657" y="6581"/>
              <a:chExt cx="1249" cy="438"/>
            </a:xfrm>
          </p:grpSpPr>
          <p:sp>
            <p:nvSpPr>
              <p:cNvPr id="41995" name="Text Box 29"/>
              <p:cNvSpPr txBox="1">
                <a:spLocks noChangeArrowheads="1"/>
              </p:cNvSpPr>
              <p:nvPr/>
            </p:nvSpPr>
            <p:spPr bwMode="auto">
              <a:xfrm>
                <a:off x="3784" y="6581"/>
                <a:ext cx="1122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defTabSz="598488" eaLnBrk="0" hangingPunct="0">
                  <a:spcBef>
                    <a:spcPct val="20000"/>
                  </a:spcBef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defTabSz="598488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defTabSz="598488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defTabSz="598488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defTabSz="598488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defTabSz="5984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defTabSz="5984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defTabSz="5984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defTabSz="59848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1200">
                    <a:solidFill>
                      <a:srgbClr val="000000"/>
                    </a:solidFill>
                    <a:latin typeface="Comic Sans MS" pitchFamily="66" charset="0"/>
                  </a:rPr>
                  <a:t>Neutrophils &lt; 0.9x10</a:t>
                </a:r>
                <a:r>
                  <a:rPr lang="en-US" altLang="he-IL" sz="1200" baseline="30000">
                    <a:solidFill>
                      <a:srgbClr val="000000"/>
                    </a:solidFill>
                    <a:latin typeface="Comic Sans MS" pitchFamily="66" charset="0"/>
                  </a:rPr>
                  <a:t>6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1200">
                    <a:solidFill>
                      <a:srgbClr val="000000"/>
                    </a:solidFill>
                    <a:latin typeface="Comic Sans MS" pitchFamily="66" charset="0"/>
                  </a:rPr>
                  <a:t>Neutrophils &gt; 0.9x10</a:t>
                </a:r>
                <a:r>
                  <a:rPr lang="en-US" altLang="he-IL" sz="1200" baseline="30000">
                    <a:solidFill>
                      <a:srgbClr val="000000"/>
                    </a:solidFill>
                    <a:latin typeface="Comic Sans MS" pitchFamily="66" charset="0"/>
                  </a:rPr>
                  <a:t>6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he-IL" sz="900" baseline="300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996" name="Line 30"/>
              <p:cNvSpPr>
                <a:spLocks noChangeShapeType="1"/>
              </p:cNvSpPr>
              <p:nvPr/>
            </p:nvSpPr>
            <p:spPr bwMode="auto">
              <a:xfrm>
                <a:off x="3657" y="6672"/>
                <a:ext cx="132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997" name="Line 30"/>
              <p:cNvSpPr>
                <a:spLocks noChangeShapeType="1"/>
              </p:cNvSpPr>
              <p:nvPr/>
            </p:nvSpPr>
            <p:spPr bwMode="auto">
              <a:xfrm>
                <a:off x="3657" y="6846"/>
                <a:ext cx="132" cy="1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pic>
          <p:nvPicPr>
            <p:cNvPr id="41991" name="Picture 13" descr="linear_time_v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720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2" name="Text Box 29"/>
            <p:cNvSpPr txBox="1">
              <a:spLocks noChangeArrowheads="1"/>
            </p:cNvSpPr>
            <p:nvPr/>
          </p:nvSpPr>
          <p:spPr bwMode="auto">
            <a:xfrm>
              <a:off x="690" y="841"/>
              <a:ext cx="885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598488" eaLnBrk="0" hangingPunct="0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defTabSz="598488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defTabSz="598488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defTabSz="598488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defTabSz="598488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defTabSz="5984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defTabSz="5984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defTabSz="5984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defTabSz="598488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1200">
                  <a:solidFill>
                    <a:srgbClr val="000000"/>
                  </a:solidFill>
                  <a:latin typeface="Comic Sans MS" pitchFamily="66" charset="0"/>
                </a:rPr>
                <a:t>Neutrophils = 9x10</a:t>
              </a:r>
              <a:r>
                <a:rPr lang="en-US" altLang="he-IL" sz="1200" baseline="30000">
                  <a:solidFill>
                    <a:srgbClr val="000000"/>
                  </a:solidFill>
                  <a:latin typeface="Comic Sans MS" pitchFamily="66" charset="0"/>
                </a:rPr>
                <a:t>4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1200">
                  <a:solidFill>
                    <a:srgbClr val="000000"/>
                  </a:solidFill>
                  <a:latin typeface="Comic Sans MS" pitchFamily="66" charset="0"/>
                </a:rPr>
                <a:t>Neutrophils = 9x10</a:t>
              </a:r>
              <a:r>
                <a:rPr lang="en-US" altLang="he-IL" sz="1200" baseline="30000">
                  <a:solidFill>
                    <a:srgbClr val="000000"/>
                  </a:solidFill>
                  <a:latin typeface="Comic Sans MS" pitchFamily="66" charset="0"/>
                </a:rPr>
                <a:t>6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he-IL" sz="900" baseline="30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993" name="Line 30"/>
            <p:cNvSpPr>
              <a:spLocks noChangeShapeType="1"/>
            </p:cNvSpPr>
            <p:nvPr/>
          </p:nvSpPr>
          <p:spPr bwMode="auto">
            <a:xfrm>
              <a:off x="590" y="914"/>
              <a:ext cx="104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41994" name="Line 30"/>
            <p:cNvSpPr>
              <a:spLocks noChangeShapeType="1"/>
            </p:cNvSpPr>
            <p:nvPr/>
          </p:nvSpPr>
          <p:spPr bwMode="auto">
            <a:xfrm>
              <a:off x="590" y="1054"/>
              <a:ext cx="104" cy="1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bifurcation_diagII_insert_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 descr="Time_pl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8989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04800" y="609600"/>
            <a:ext cx="853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התאים הלבנים נלחמים בחיידקים</a:t>
            </a:r>
            <a:br>
              <a:rPr lang="he-IL" altLang="he-IL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he-IL" altLang="he-IL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מי מנצח?</a:t>
            </a:r>
            <a:br>
              <a:rPr lang="he-IL" altLang="he-IL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he-IL" altLang="he-IL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e-IL" altLang="he-IL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he-IL" altLang="he-IL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מתימטיקה</a:t>
            </a:r>
            <a:r>
              <a:rPr lang="en-US" altLang="he-IL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</a:t>
            </a:r>
            <a:r>
              <a:rPr lang="he-IL" altLang="he-IL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התשובה תלויה ב</a:t>
            </a:r>
            <a:r>
              <a:rPr lang="he-IL" altLang="he-IL" b="1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שני</a:t>
            </a:r>
            <a:r>
              <a:rPr lang="he-IL" altLang="he-IL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הריכוזים:</a:t>
            </a:r>
            <a:endParaRPr lang="en-US" altLang="he-IL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546516"/>
            <a:ext cx="4343400" cy="387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08175"/>
            <a:ext cx="62992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4350" y="471654"/>
            <a:ext cx="8229600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e-IL" sz="3600" kern="0" dirty="0" smtClean="0">
                <a:solidFill>
                  <a:schemeClr val="tx1"/>
                </a:solidFill>
              </a:rPr>
              <a:t>תופעת דו-יציבות – </a:t>
            </a:r>
          </a:p>
          <a:p>
            <a:pPr fontAlgn="auto">
              <a:spcAft>
                <a:spcPts val="0"/>
              </a:spcAft>
              <a:defRPr/>
            </a:pPr>
            <a:r>
              <a:rPr lang="he-IL" sz="3600" kern="0" dirty="0" smtClean="0">
                <a:solidFill>
                  <a:schemeClr val="tx1"/>
                </a:solidFill>
              </a:rPr>
              <a:t>בטווח מסוים, אותו ריכוז של תאים לבנים </a:t>
            </a:r>
          </a:p>
          <a:p>
            <a:pPr fontAlgn="auto">
              <a:spcAft>
                <a:spcPts val="0"/>
              </a:spcAft>
              <a:defRPr/>
            </a:pPr>
            <a:r>
              <a:rPr lang="he-IL" sz="3600" kern="0" dirty="0" smtClean="0">
                <a:solidFill>
                  <a:schemeClr val="tx1"/>
                </a:solidFill>
              </a:rPr>
              <a:t>הורג ריכוזים נמוכים אך לא מתגבר על ריכוזים גבוהים:       </a:t>
            </a:r>
            <a:endParaRPr lang="en-US" sz="3600" kern="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12"/>
          <p:cNvCxnSpPr/>
          <p:nvPr/>
        </p:nvCxnSpPr>
        <p:spPr bwMode="auto">
          <a:xfrm rot="16200000" flipH="1">
            <a:off x="3367088" y="5464175"/>
            <a:ext cx="3937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23"/>
          <p:cNvCxnSpPr/>
          <p:nvPr/>
        </p:nvCxnSpPr>
        <p:spPr bwMode="auto">
          <a:xfrm rot="5400000" flipH="1" flipV="1">
            <a:off x="3225800" y="3408363"/>
            <a:ext cx="5334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>
            <a:cxnSpLocks noChangeShapeType="1"/>
          </p:cNvCxnSpPr>
          <p:nvPr/>
        </p:nvCxnSpPr>
        <p:spPr bwMode="auto">
          <a:xfrm rot="16200000" flipV="1">
            <a:off x="-247650" y="4144963"/>
            <a:ext cx="3887787" cy="7938"/>
          </a:xfrm>
          <a:prstGeom prst="line">
            <a:avLst/>
          </a:prstGeom>
          <a:noFill/>
          <a:ln w="25400" cap="rnd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13"/>
          <p:cNvSpPr/>
          <p:nvPr/>
        </p:nvSpPr>
        <p:spPr>
          <a:xfrm>
            <a:off x="1619250" y="5157788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8" name="Straight Connector 14"/>
          <p:cNvCxnSpPr>
            <a:cxnSpLocks noChangeShapeType="1"/>
          </p:cNvCxnSpPr>
          <p:nvPr/>
        </p:nvCxnSpPr>
        <p:spPr bwMode="auto">
          <a:xfrm rot="5400000" flipH="1" flipV="1">
            <a:off x="1399381" y="4144169"/>
            <a:ext cx="3744913" cy="9525"/>
          </a:xfrm>
          <a:prstGeom prst="line">
            <a:avLst/>
          </a:prstGeom>
          <a:noFill/>
          <a:ln w="25400" cap="rnd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15"/>
          <p:cNvSpPr/>
          <p:nvPr/>
        </p:nvSpPr>
        <p:spPr>
          <a:xfrm>
            <a:off x="3195638" y="41497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16"/>
          <p:cNvSpPr/>
          <p:nvPr/>
        </p:nvSpPr>
        <p:spPr>
          <a:xfrm>
            <a:off x="3192463" y="4724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46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1341438"/>
            <a:ext cx="41068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8"/>
          <p:cNvCxnSpPr>
            <a:cxnSpLocks noChangeShapeType="1"/>
          </p:cNvCxnSpPr>
          <p:nvPr/>
        </p:nvCxnSpPr>
        <p:spPr bwMode="auto">
          <a:xfrm rot="16200000" flipV="1">
            <a:off x="4928394" y="3140869"/>
            <a:ext cx="3024188" cy="0"/>
          </a:xfrm>
          <a:prstGeom prst="line">
            <a:avLst/>
          </a:prstGeom>
          <a:noFill/>
          <a:ln w="25400" cap="rnd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19"/>
          <p:cNvSpPr/>
          <p:nvPr/>
        </p:nvSpPr>
        <p:spPr>
          <a:xfrm>
            <a:off x="6346825" y="4156075"/>
            <a:ext cx="165100" cy="1857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4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7147719" y="3128169"/>
            <a:ext cx="3024188" cy="25400"/>
          </a:xfrm>
          <a:prstGeom prst="line">
            <a:avLst/>
          </a:prstGeom>
          <a:noFill/>
          <a:ln w="25400" cap="rnd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26"/>
          <p:cNvSpPr/>
          <p:nvPr/>
        </p:nvSpPr>
        <p:spPr>
          <a:xfrm>
            <a:off x="8578850" y="4108450"/>
            <a:ext cx="165100" cy="184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Oval 27"/>
          <p:cNvSpPr/>
          <p:nvPr/>
        </p:nvSpPr>
        <p:spPr>
          <a:xfrm>
            <a:off x="8577263" y="4292600"/>
            <a:ext cx="166687" cy="1857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6337E-6 L -0.00035 -0.441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00122 -0.33588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7253E-6 L 0.00052 -0.283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 L -0.00157 -0.11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69 L 0.00086 0.178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0139 0.0391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3" grpId="0" animBg="1"/>
      <p:bldP spid="13" grpId="1" animBg="1"/>
      <p:bldP spid="13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Content Placeholder 3"/>
          <p:cNvGraphicFramePr>
            <a:graphicFrameLocks noChangeAspect="1"/>
          </p:cNvGraphicFramePr>
          <p:nvPr/>
        </p:nvGraphicFramePr>
        <p:xfrm>
          <a:off x="2743200" y="3657600"/>
          <a:ext cx="42608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משוואה" r:id="rId3" imgW="1689100" imgH="419100" progId="Equation.3">
                  <p:embed/>
                </p:oleObj>
              </mc:Choice>
              <mc:Fallback>
                <p:oleObj name="משוואה" r:id="rId3" imgW="1689100" imgH="4191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57600"/>
                        <a:ext cx="426085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3276600" y="4724400"/>
            <a:ext cx="1752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600200" y="5257800"/>
            <a:ext cx="3200400" cy="650875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he-IL" altLang="he-IL" sz="180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הגידול מונוטוני עולה, אך קצב הגידול  קטן כאשר הצפיפות עולה</a:t>
            </a:r>
            <a:endParaRPr lang="en-US" altLang="he-IL" sz="180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5410200" y="4724400"/>
            <a:ext cx="1828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181600" y="5257800"/>
            <a:ext cx="2743200" cy="650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he-IL" altLang="he-IL" sz="18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ההרג מונוטוני עולה, אך קצב ההרג קטן בצפיפויות גדולות</a:t>
            </a:r>
            <a:endParaRPr lang="en-US" altLang="he-IL" sz="180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9" name="Line 11"/>
          <p:cNvSpPr>
            <a:spLocks noChangeShapeType="1"/>
          </p:cNvSpPr>
          <p:nvPr/>
        </p:nvSpPr>
        <p:spPr bwMode="auto">
          <a:xfrm>
            <a:off x="2590800" y="2819400"/>
            <a:ext cx="34290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040" name="Line 12"/>
          <p:cNvSpPr>
            <a:spLocks noChangeShapeType="1"/>
          </p:cNvSpPr>
          <p:nvPr/>
        </p:nvSpPr>
        <p:spPr bwMode="auto">
          <a:xfrm>
            <a:off x="6248400" y="2819400"/>
            <a:ext cx="2209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041" name="Rectangle 13"/>
          <p:cNvSpPr>
            <a:spLocks noChangeArrowheads="1"/>
          </p:cNvSpPr>
          <p:nvPr/>
        </p:nvSpPr>
        <p:spPr bwMode="auto">
          <a:xfrm>
            <a:off x="304800" y="228600"/>
            <a:ext cx="853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התאים הלבנים נלחמים בחיידקים</a:t>
            </a:r>
            <a:br>
              <a:rPr lang="he-IL" altLang="he-IL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he-IL" altLang="he-IL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מודל מתימטי:</a:t>
            </a:r>
            <a:endParaRPr lang="en-US" altLang="he-IL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42" name="Text Box 14"/>
          <p:cNvSpPr txBox="1">
            <a:spLocks noChangeArrowheads="1"/>
          </p:cNvSpPr>
          <p:nvPr/>
        </p:nvSpPr>
        <p:spPr bwMode="auto">
          <a:xfrm>
            <a:off x="685800" y="1981200"/>
            <a:ext cx="1524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השינוי בריכוז הבקטריות </a:t>
            </a:r>
            <a:r>
              <a:rPr lang="en-US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4043" name="Text Box 15"/>
          <p:cNvSpPr txBox="1">
            <a:spLocks noChangeArrowheads="1"/>
          </p:cNvSpPr>
          <p:nvPr/>
        </p:nvSpPr>
        <p:spPr bwMode="auto">
          <a:xfrm>
            <a:off x="2590800" y="1981200"/>
            <a:ext cx="1524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קצב הגידול הטבעי של </a:t>
            </a:r>
            <a:r>
              <a:rPr lang="en-US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44" name="Text Box 16"/>
          <p:cNvSpPr txBox="1">
            <a:spLocks noChangeArrowheads="1"/>
          </p:cNvSpPr>
          <p:nvPr/>
        </p:nvSpPr>
        <p:spPr bwMode="auto">
          <a:xfrm>
            <a:off x="4419600" y="1981200"/>
            <a:ext cx="1524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קצב המיתה הטבעי של </a:t>
            </a:r>
            <a:r>
              <a:rPr lang="en-US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45" name="Text Box 17"/>
          <p:cNvSpPr txBox="1">
            <a:spLocks noChangeArrowheads="1"/>
          </p:cNvSpPr>
          <p:nvPr/>
        </p:nvSpPr>
        <p:spPr bwMode="auto">
          <a:xfrm>
            <a:off x="6248400" y="1981200"/>
            <a:ext cx="2209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קצב ההרג של </a:t>
            </a:r>
            <a:r>
              <a:rPr lang="en-US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על ידי    </a:t>
            </a:r>
            <a:r>
              <a:rPr lang="en-US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  </a:t>
            </a:r>
            <a:r>
              <a:rPr lang="he-IL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תאים לבנים</a:t>
            </a:r>
            <a:endParaRPr lang="en-US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46" name="Line 20"/>
          <p:cNvSpPr>
            <a:spLocks noChangeShapeType="1"/>
          </p:cNvSpPr>
          <p:nvPr/>
        </p:nvSpPr>
        <p:spPr bwMode="auto">
          <a:xfrm>
            <a:off x="6019800" y="22860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4047" name="Line 21"/>
          <p:cNvSpPr>
            <a:spLocks noChangeShapeType="1"/>
          </p:cNvSpPr>
          <p:nvPr/>
        </p:nvSpPr>
        <p:spPr bwMode="auto">
          <a:xfrm>
            <a:off x="4191000" y="22860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4048" name="Line 22"/>
          <p:cNvSpPr>
            <a:spLocks noChangeShapeType="1"/>
          </p:cNvSpPr>
          <p:nvPr/>
        </p:nvSpPr>
        <p:spPr bwMode="auto">
          <a:xfrm>
            <a:off x="22860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4049" name="Line 23"/>
          <p:cNvSpPr>
            <a:spLocks noChangeShapeType="1"/>
          </p:cNvSpPr>
          <p:nvPr/>
        </p:nvSpPr>
        <p:spPr bwMode="auto">
          <a:xfrm>
            <a:off x="2286000" y="22860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Content Placeholder 3"/>
          <p:cNvGraphicFramePr>
            <a:graphicFrameLocks noChangeAspect="1"/>
          </p:cNvGraphicFramePr>
          <p:nvPr/>
        </p:nvGraphicFramePr>
        <p:xfrm>
          <a:off x="1371600" y="1828800"/>
          <a:ext cx="6375400" cy="336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8" name="משוואה" r:id="rId3" imgW="2527300" imgH="1333500" progId="Equation.3">
                  <p:embed/>
                </p:oleObj>
              </mc:Choice>
              <mc:Fallback>
                <p:oleObj name="משוואה" r:id="rId3" imgW="2527300" imgH="13335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6375400" cy="336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9"/>
          <p:cNvSpPr>
            <a:spLocks noChangeArrowheads="1"/>
          </p:cNvSpPr>
          <p:nvPr/>
        </p:nvSpPr>
        <p:spPr bwMode="auto">
          <a:xfrm>
            <a:off x="304800" y="228600"/>
            <a:ext cx="853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דו – היציבות  מתוך המודל </a:t>
            </a:r>
            <a:r>
              <a:rPr lang="he-IL" altLang="he-IL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המתימטי</a:t>
            </a:r>
            <a:r>
              <a:rPr lang="he-IL" altLang="he-I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he-I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Text Box 18"/>
          <p:cNvSpPr txBox="1">
            <a:spLocks noChangeArrowheads="1"/>
          </p:cNvSpPr>
          <p:nvPr/>
        </p:nvSpPr>
        <p:spPr bwMode="auto">
          <a:xfrm>
            <a:off x="1917700" y="2133600"/>
            <a:ext cx="70548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נקודות שיווי המשקל: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כלומר,</a:t>
            </a:r>
            <a:r>
              <a:rPr lang="en-US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מלבד </a:t>
            </a:r>
            <a:r>
              <a:rPr lang="en-US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b=0</a:t>
            </a:r>
            <a:r>
              <a:rPr lang="he-IL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משוואה ריבועית ב</a:t>
            </a:r>
            <a:r>
              <a:rPr lang="en-US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he-IL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he-I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he-IL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he-IL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he-IL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he-IL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he-IL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בדיוק שתי אפשרויות:                 </a:t>
            </a:r>
            <a:r>
              <a:rPr lang="en-US" altLang="he-IL" sz="24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e-IL" altLang="he-IL" sz="24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en-US" altLang="he-IL" sz="24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II</a:t>
            </a:r>
          </a:p>
        </p:txBody>
      </p:sp>
      <p:sp>
        <p:nvSpPr>
          <p:cNvPr id="45061" name="Line 19"/>
          <p:cNvSpPr>
            <a:spLocks noChangeShapeType="1"/>
          </p:cNvSpPr>
          <p:nvPr/>
        </p:nvSpPr>
        <p:spPr bwMode="auto">
          <a:xfrm>
            <a:off x="838200" y="502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5062" name="Line 20"/>
          <p:cNvSpPr>
            <a:spLocks noChangeShapeType="1"/>
          </p:cNvSpPr>
          <p:nvPr/>
        </p:nvSpPr>
        <p:spPr bwMode="auto">
          <a:xfrm>
            <a:off x="609600" y="6324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5063" name="Text Box 21"/>
          <p:cNvSpPr txBox="1">
            <a:spLocks noChangeArrowheads="1"/>
          </p:cNvSpPr>
          <p:nvPr/>
        </p:nvSpPr>
        <p:spPr bwMode="auto">
          <a:xfrm>
            <a:off x="533400" y="4953000"/>
            <a:ext cx="2724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n              </a:t>
            </a:r>
          </a:p>
        </p:txBody>
      </p:sp>
      <p:sp>
        <p:nvSpPr>
          <p:cNvPr id="45064" name="Freeform 22"/>
          <p:cNvSpPr>
            <a:spLocks/>
          </p:cNvSpPr>
          <p:nvPr/>
        </p:nvSpPr>
        <p:spPr bwMode="auto">
          <a:xfrm>
            <a:off x="762000" y="5410200"/>
            <a:ext cx="1054100" cy="1143000"/>
          </a:xfrm>
          <a:custGeom>
            <a:avLst/>
            <a:gdLst>
              <a:gd name="T0" fmla="*/ 0 w 664"/>
              <a:gd name="T1" fmla="*/ 0 h 720"/>
              <a:gd name="T2" fmla="*/ 2147483647 w 664"/>
              <a:gd name="T3" fmla="*/ 2147483647 h 720"/>
              <a:gd name="T4" fmla="*/ 2147483647 w 664"/>
              <a:gd name="T5" fmla="*/ 2147483647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4" h="720">
                <a:moveTo>
                  <a:pt x="0" y="0"/>
                </a:moveTo>
                <a:cubicBezTo>
                  <a:pt x="109" y="60"/>
                  <a:pt x="648" y="240"/>
                  <a:pt x="656" y="360"/>
                </a:cubicBezTo>
                <a:cubicBezTo>
                  <a:pt x="664" y="480"/>
                  <a:pt x="174" y="645"/>
                  <a:pt x="48" y="72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5065" name="Line 23"/>
          <p:cNvSpPr>
            <a:spLocks noChangeShapeType="1"/>
          </p:cNvSpPr>
          <p:nvPr/>
        </p:nvSpPr>
        <p:spPr bwMode="auto">
          <a:xfrm>
            <a:off x="3581400" y="502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5066" name="Line 24"/>
          <p:cNvSpPr>
            <a:spLocks noChangeShapeType="1"/>
          </p:cNvSpPr>
          <p:nvPr/>
        </p:nvSpPr>
        <p:spPr bwMode="auto">
          <a:xfrm>
            <a:off x="3352800" y="6324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5067" name="Text Box 25"/>
          <p:cNvSpPr txBox="1">
            <a:spLocks noChangeArrowheads="1"/>
          </p:cNvSpPr>
          <p:nvPr/>
        </p:nvSpPr>
        <p:spPr bwMode="auto">
          <a:xfrm>
            <a:off x="3276600" y="4953000"/>
            <a:ext cx="2724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n              </a:t>
            </a:r>
          </a:p>
        </p:txBody>
      </p:sp>
      <p:sp>
        <p:nvSpPr>
          <p:cNvPr id="45068" name="Freeform 26"/>
          <p:cNvSpPr>
            <a:spLocks/>
          </p:cNvSpPr>
          <p:nvPr/>
        </p:nvSpPr>
        <p:spPr bwMode="auto">
          <a:xfrm>
            <a:off x="3505200" y="5867400"/>
            <a:ext cx="1054100" cy="1143000"/>
          </a:xfrm>
          <a:custGeom>
            <a:avLst/>
            <a:gdLst>
              <a:gd name="T0" fmla="*/ 0 w 664"/>
              <a:gd name="T1" fmla="*/ 0 h 720"/>
              <a:gd name="T2" fmla="*/ 2147483647 w 664"/>
              <a:gd name="T3" fmla="*/ 2147483647 h 720"/>
              <a:gd name="T4" fmla="*/ 2147483647 w 664"/>
              <a:gd name="T5" fmla="*/ 2147483647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4" h="720">
                <a:moveTo>
                  <a:pt x="0" y="0"/>
                </a:moveTo>
                <a:cubicBezTo>
                  <a:pt x="109" y="60"/>
                  <a:pt x="648" y="240"/>
                  <a:pt x="656" y="360"/>
                </a:cubicBezTo>
                <a:cubicBezTo>
                  <a:pt x="664" y="480"/>
                  <a:pt x="174" y="645"/>
                  <a:pt x="48" y="72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>
                <a:latin typeface="Aharoni" pitchFamily="2" charset="-79"/>
                <a:cs typeface="Aharoni" pitchFamily="2" charset="-79"/>
              </a:rPr>
              <a:t>מתימטיקה היא עולם עשיר ורחב:</a:t>
            </a:r>
          </a:p>
        </p:txBody>
      </p:sp>
      <p:sp>
        <p:nvSpPr>
          <p:cNvPr id="4" name="אליפסה 3"/>
          <p:cNvSpPr/>
          <p:nvPr/>
        </p:nvSpPr>
        <p:spPr bwMode="auto">
          <a:xfrm>
            <a:off x="6400800" y="1538288"/>
            <a:ext cx="2514600" cy="25908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" tooltip="Mathematics"/>
              </a:rPr>
              <a:t>Structure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" tooltip="Abstract algebra"/>
              </a:rPr>
              <a:t>Abstract algebra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" tooltip="Linear algebra"/>
              </a:rPr>
              <a:t>Linear algebra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5" tooltip="Number theory"/>
              </a:rPr>
              <a:t>Number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6" tooltip="Order theory"/>
              </a:rPr>
              <a:t>Order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7" tooltip="Function (mathematics)"/>
              </a:rPr>
              <a:t>Function (mathematics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אליפסה 4"/>
          <p:cNvSpPr/>
          <p:nvPr/>
        </p:nvSpPr>
        <p:spPr bwMode="auto">
          <a:xfrm>
            <a:off x="4191000" y="1752600"/>
            <a:ext cx="2514600" cy="269081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Space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8" tooltip="Mathematics"/>
              </a:rPr>
              <a:t>Space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9" tooltip="Geometry"/>
              </a:rPr>
              <a:t>Geometry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0" tooltip="Algebraic geometry"/>
              </a:rPr>
              <a:t>Algebraic geometry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1" tooltip="Trigonometry"/>
              </a:rPr>
              <a:t>Trigonometry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2" tooltip="Differential geometry"/>
              </a:rPr>
              <a:t>Differential geometry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3" tooltip="Topology"/>
              </a:rPr>
              <a:t>Topology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4" tooltip="Fractal geometry"/>
              </a:rPr>
              <a:t>Fractal geometry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6" name="אליפסה 5"/>
          <p:cNvSpPr/>
          <p:nvPr/>
        </p:nvSpPr>
        <p:spPr bwMode="auto">
          <a:xfrm>
            <a:off x="-168275" y="1289050"/>
            <a:ext cx="2819400" cy="32004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Quantity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5" tooltip="Arithmetic"/>
              </a:rPr>
              <a:t>Arithmetic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6" tooltip="Natural number"/>
              </a:rPr>
              <a:t>Natural numbers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7" tooltip="Integer"/>
              </a:rPr>
              <a:t>Integers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8" tooltip="Rational number"/>
              </a:rPr>
              <a:t>Rational numbers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9" tooltip="Real number"/>
              </a:rPr>
              <a:t>Real numbers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0" tooltip="Complex number"/>
              </a:rPr>
              <a:t>Complex numbers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 err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1" tooltip="Hypercomplex number"/>
              </a:rPr>
              <a:t>Hypercomplex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1" tooltip="Hypercomplex number"/>
              </a:rPr>
              <a:t> numbers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2" tooltip="Infinity"/>
              </a:rPr>
              <a:t>Infinity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7" name="אליפסה 6"/>
          <p:cNvSpPr/>
          <p:nvPr/>
        </p:nvSpPr>
        <p:spPr bwMode="auto">
          <a:xfrm>
            <a:off x="2687638" y="3962400"/>
            <a:ext cx="2286000" cy="24384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Change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3" tooltip="Calculus"/>
              </a:rPr>
              <a:t>Calculus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4" tooltip="Vector calculus"/>
              </a:rPr>
              <a:t>Vector calculus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5" tooltip="Differential equation"/>
              </a:rPr>
              <a:t>Differential equations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6" tooltip="Dynamical system"/>
              </a:rPr>
              <a:t>Dynamical systems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7" tooltip="Chaos theory"/>
              </a:rPr>
              <a:t>Chaos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8" tooltip="Mathematical analysis"/>
              </a:rPr>
              <a:t>Analysis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8" name="אליפסה 7"/>
          <p:cNvSpPr/>
          <p:nvPr/>
        </p:nvSpPr>
        <p:spPr bwMode="auto">
          <a:xfrm>
            <a:off x="4940300" y="4533900"/>
            <a:ext cx="3594100" cy="19431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8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Foundations and philosophy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9" tooltip="Foundations of mathematics"/>
              </a:rPr>
              <a:t>Foundations of mathematics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0" tooltip="Philosophy of mathematics"/>
              </a:rPr>
              <a:t>Philosophy of mathematics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1" tooltip="Category theory"/>
              </a:rPr>
              <a:t>Category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2" tooltip="Set theory"/>
              </a:rPr>
              <a:t>Set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3" tooltip="Type theory"/>
              </a:rPr>
              <a:t>Type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9" name="אליפסה 8"/>
          <p:cNvSpPr/>
          <p:nvPr/>
        </p:nvSpPr>
        <p:spPr bwMode="auto">
          <a:xfrm>
            <a:off x="76200" y="4402138"/>
            <a:ext cx="2438400" cy="2424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Mathematical </a:t>
            </a:r>
            <a:endParaRPr lang="en-US" sz="2000" b="1" kern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logic</a:t>
            </a:r>
            <a:endParaRPr lang="en-US" sz="2000" b="1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sz="1400" kern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4" tooltip="Model theory"/>
              </a:rPr>
              <a:t>Model 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4" tooltip="Model theory"/>
              </a:rPr>
              <a:t>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5" tooltip="Proof theory"/>
              </a:rPr>
              <a:t>Proof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6" tooltip="Recursion theory"/>
              </a:rPr>
              <a:t>Recursion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2" tooltip="Set theory"/>
              </a:rPr>
              <a:t>Set theory</a:t>
            </a:r>
            <a:r>
              <a:rPr lang="en-US" sz="1400" kern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3" tooltip="Type theory"/>
              </a:rPr>
              <a:t>Type theory</a:t>
            </a:r>
            <a:endParaRPr lang="en-US" sz="1400" kern="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אליפסה 9"/>
          <p:cNvSpPr/>
          <p:nvPr/>
        </p:nvSpPr>
        <p:spPr bwMode="auto">
          <a:xfrm>
            <a:off x="1905000" y="1538288"/>
            <a:ext cx="2514600" cy="215741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8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Discrete </a:t>
            </a:r>
            <a:endParaRPr lang="en-US" sz="1800" b="1" kern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mathematics</a:t>
            </a:r>
            <a:endParaRPr lang="en-US" sz="1800" b="1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 err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7" tooltip="Combinatorics"/>
              </a:rPr>
              <a:t>Combinatorics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8" tooltip="Theory of computation"/>
              </a:rPr>
              <a:t>Theory of computation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9" tooltip="Cryptography"/>
              </a:rPr>
              <a:t>Cryptography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0" tooltip="Graph theory"/>
              </a:rPr>
              <a:t>Graph theory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6705600" y="6400800"/>
            <a:ext cx="2351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dirty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 [ויקיפדיה ...]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2337605"/>
            <a:ext cx="20574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1">
            <a:spAutoFit/>
          </a:bodyPr>
          <a:lstStyle/>
          <a:p>
            <a:r>
              <a:rPr lang="he-IL" dirty="0" err="1" smtClean="0"/>
              <a:t>קומבינטוריקה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2895040" y="5791200"/>
            <a:ext cx="191473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אנליזה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4490931" y="2451588"/>
            <a:ext cx="191473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גאומטריה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2101715"/>
            <a:ext cx="16002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1">
            <a:spAutoFit/>
          </a:bodyPr>
          <a:lstStyle/>
          <a:p>
            <a:r>
              <a:rPr lang="he-IL" dirty="0" smtClean="0"/>
              <a:t>אריתמטיקה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22684"/>
            <a:ext cx="5367453" cy="402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908175"/>
            <a:ext cx="6299201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12"/>
          <p:cNvCxnSpPr/>
          <p:nvPr/>
        </p:nvCxnSpPr>
        <p:spPr bwMode="auto">
          <a:xfrm rot="16200000" flipH="1">
            <a:off x="3222625" y="5248275"/>
            <a:ext cx="3937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23"/>
          <p:cNvCxnSpPr/>
          <p:nvPr/>
        </p:nvCxnSpPr>
        <p:spPr bwMode="auto">
          <a:xfrm rot="5400000" flipH="1" flipV="1">
            <a:off x="3081338" y="3190875"/>
            <a:ext cx="5334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7"/>
          <p:cNvSpPr/>
          <p:nvPr/>
        </p:nvSpPr>
        <p:spPr>
          <a:xfrm>
            <a:off x="1587500" y="3408363"/>
            <a:ext cx="1754188" cy="2220912"/>
          </a:xfrm>
          <a:custGeom>
            <a:avLst/>
            <a:gdLst>
              <a:gd name="connsiteX0" fmla="*/ 1504208 w 1753590"/>
              <a:gd name="connsiteY0" fmla="*/ 1478478 h 2221675"/>
              <a:gd name="connsiteX1" fmla="*/ 1213263 w 1753590"/>
              <a:gd name="connsiteY1" fmla="*/ 1977242 h 2221675"/>
              <a:gd name="connsiteX2" fmla="*/ 952005 w 1753590"/>
              <a:gd name="connsiteY2" fmla="*/ 2143496 h 2221675"/>
              <a:gd name="connsiteX3" fmla="*/ 625434 w 1753590"/>
              <a:gd name="connsiteY3" fmla="*/ 2214748 h 2221675"/>
              <a:gd name="connsiteX4" fmla="*/ 340426 w 1753590"/>
              <a:gd name="connsiteY4" fmla="*/ 2185060 h 2221675"/>
              <a:gd name="connsiteX5" fmla="*/ 108857 w 1753590"/>
              <a:gd name="connsiteY5" fmla="*/ 2060369 h 2221675"/>
              <a:gd name="connsiteX6" fmla="*/ 55418 w 1753590"/>
              <a:gd name="connsiteY6" fmla="*/ 1674421 h 2221675"/>
              <a:gd name="connsiteX7" fmla="*/ 441366 w 1753590"/>
              <a:gd name="connsiteY7" fmla="*/ 1246909 h 2221675"/>
              <a:gd name="connsiteX8" fmla="*/ 1130135 w 1753590"/>
              <a:gd name="connsiteY8" fmla="*/ 777834 h 2221675"/>
              <a:gd name="connsiteX9" fmla="*/ 1640774 w 1753590"/>
              <a:gd name="connsiteY9" fmla="*/ 492826 h 2221675"/>
              <a:gd name="connsiteX10" fmla="*/ 1753590 w 1753590"/>
              <a:gd name="connsiteY10" fmla="*/ 0 h 2221675"/>
              <a:gd name="connsiteX11" fmla="*/ 1753590 w 1753590"/>
              <a:gd name="connsiteY11" fmla="*/ 0 h 222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590" h="2221675">
                <a:moveTo>
                  <a:pt x="1504208" y="1478478"/>
                </a:moveTo>
                <a:cubicBezTo>
                  <a:pt x="1404752" y="1672442"/>
                  <a:pt x="1305297" y="1866406"/>
                  <a:pt x="1213263" y="1977242"/>
                </a:cubicBezTo>
                <a:cubicBezTo>
                  <a:pt x="1121229" y="2088078"/>
                  <a:pt x="1049976" y="2103912"/>
                  <a:pt x="952005" y="2143496"/>
                </a:cubicBezTo>
                <a:cubicBezTo>
                  <a:pt x="854034" y="2183080"/>
                  <a:pt x="727364" y="2207821"/>
                  <a:pt x="625434" y="2214748"/>
                </a:cubicBezTo>
                <a:cubicBezTo>
                  <a:pt x="523504" y="2221675"/>
                  <a:pt x="426522" y="2210790"/>
                  <a:pt x="340426" y="2185060"/>
                </a:cubicBezTo>
                <a:cubicBezTo>
                  <a:pt x="254330" y="2159330"/>
                  <a:pt x="156358" y="2145475"/>
                  <a:pt x="108857" y="2060369"/>
                </a:cubicBezTo>
                <a:cubicBezTo>
                  <a:pt x="61356" y="1975263"/>
                  <a:pt x="0" y="1809998"/>
                  <a:pt x="55418" y="1674421"/>
                </a:cubicBezTo>
                <a:cubicBezTo>
                  <a:pt x="110836" y="1538844"/>
                  <a:pt x="262247" y="1396340"/>
                  <a:pt x="441366" y="1246909"/>
                </a:cubicBezTo>
                <a:cubicBezTo>
                  <a:pt x="620485" y="1097478"/>
                  <a:pt x="930234" y="903514"/>
                  <a:pt x="1130135" y="777834"/>
                </a:cubicBezTo>
                <a:cubicBezTo>
                  <a:pt x="1330036" y="652154"/>
                  <a:pt x="1536865" y="622465"/>
                  <a:pt x="1640774" y="492826"/>
                </a:cubicBezTo>
                <a:cubicBezTo>
                  <a:pt x="1744683" y="363187"/>
                  <a:pt x="1753590" y="0"/>
                  <a:pt x="1753590" y="0"/>
                </a:cubicBezTo>
                <a:lnTo>
                  <a:pt x="1753590" y="0"/>
                </a:ln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41"/>
          <p:cNvSpPr/>
          <p:nvPr/>
        </p:nvSpPr>
        <p:spPr>
          <a:xfrm>
            <a:off x="3078163" y="4694238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20"/>
          <p:cNvSpPr/>
          <p:nvPr/>
        </p:nvSpPr>
        <p:spPr>
          <a:xfrm>
            <a:off x="5364163" y="1844675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80063" y="1628775"/>
            <a:ext cx="342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dirty="0" smtClean="0">
                <a:latin typeface="Corbel" pitchFamily="34" charset="0"/>
              </a:rPr>
              <a:t>מספר התאים הלבנים יורד זמנית</a:t>
            </a:r>
            <a:endParaRPr lang="en-US" altLang="he-IL" sz="2000" dirty="0">
              <a:latin typeface="Corbel" pitchFamily="34" charset="0"/>
            </a:endParaRPr>
          </a:p>
        </p:txBody>
      </p:sp>
      <p:cxnSp>
        <p:nvCxnSpPr>
          <p:cNvPr id="10" name="Straight Arrow Connector 22"/>
          <p:cNvCxnSpPr/>
          <p:nvPr/>
        </p:nvCxnSpPr>
        <p:spPr>
          <a:xfrm rot="16200000" flipH="1">
            <a:off x="5219700" y="3213100"/>
            <a:ext cx="2376488" cy="7143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28"/>
          <p:cNvCxnSpPr/>
          <p:nvPr/>
        </p:nvCxnSpPr>
        <p:spPr>
          <a:xfrm>
            <a:off x="1476375" y="5661025"/>
            <a:ext cx="1655763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1"/>
          <p:cNvCxnSpPr/>
          <p:nvPr/>
        </p:nvCxnSpPr>
        <p:spPr>
          <a:xfrm rot="10800000">
            <a:off x="6300788" y="4581525"/>
            <a:ext cx="1943100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5"/>
          <p:cNvCxnSpPr/>
          <p:nvPr/>
        </p:nvCxnSpPr>
        <p:spPr>
          <a:xfrm rot="5400000">
            <a:off x="1151731" y="5120482"/>
            <a:ext cx="936625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791200" y="2924175"/>
            <a:ext cx="2636838" cy="933450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he-IL" dirty="0" smtClean="0">
                <a:solidFill>
                  <a:srgbClr val="FF0000"/>
                </a:solidFill>
                <a:latin typeface="Corbel" pitchFamily="34" charset="0"/>
                <a:cs typeface="+mn-cs"/>
              </a:rPr>
              <a:t>עומק השפל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66631" y="4846638"/>
            <a:ext cx="2455863" cy="933450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he-IL" dirty="0" smtClean="0">
                <a:solidFill>
                  <a:srgbClr val="002060"/>
                </a:solidFill>
                <a:latin typeface="Corbel" pitchFamily="34" charset="0"/>
                <a:cs typeface="+mn-cs"/>
              </a:rPr>
              <a:t>זמן השפל</a:t>
            </a:r>
            <a:endParaRPr lang="en-US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4350" y="471654"/>
            <a:ext cx="8229600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rtl="1" fontAlgn="auto">
              <a:spcAft>
                <a:spcPts val="0"/>
              </a:spcAft>
              <a:defRPr/>
            </a:pPr>
            <a:r>
              <a:rPr lang="he-IL" sz="3600" kern="0" dirty="0" smtClean="0">
                <a:solidFill>
                  <a:schemeClr val="tx1"/>
                </a:solidFill>
              </a:rPr>
              <a:t>תופעת הדו-יציבות יוצרת היסטריה: </a:t>
            </a:r>
          </a:p>
          <a:p>
            <a:pPr rtl="1" fontAlgn="auto">
              <a:spcAft>
                <a:spcPts val="0"/>
              </a:spcAft>
              <a:defRPr/>
            </a:pPr>
            <a:r>
              <a:rPr lang="he-IL" sz="3600" kern="0" dirty="0" smtClean="0">
                <a:solidFill>
                  <a:schemeClr val="tx1"/>
                </a:solidFill>
              </a:rPr>
              <a:t>גם כאשר מספר התאים הלבנים יורד זמנית, </a:t>
            </a:r>
          </a:p>
          <a:p>
            <a:pPr rtl="1" fontAlgn="auto">
              <a:spcAft>
                <a:spcPts val="0"/>
              </a:spcAft>
              <a:defRPr/>
            </a:pPr>
            <a:r>
              <a:rPr lang="he-IL" sz="3600" kern="0" dirty="0" smtClean="0">
                <a:solidFill>
                  <a:schemeClr val="tx1"/>
                </a:solidFill>
              </a:rPr>
              <a:t>יש סכנה לזיהום שיצא משליטה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61999" y="2544595"/>
            <a:ext cx="2468563" cy="1892467"/>
          </a:xfrm>
          <a:prstGeom prst="rect">
            <a:avLst/>
          </a:prstGeom>
        </p:spPr>
        <p:txBody>
          <a:bodyPr lIns="54864" tIns="91440">
            <a:normAutofit lnSpcReduction="10000"/>
          </a:bodyPr>
          <a:lstStyle/>
          <a:p>
            <a:pPr marL="118872" algn="r" rtl="1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he-IL" dirty="0" smtClean="0">
                <a:solidFill>
                  <a:srgbClr val="002060"/>
                </a:solidFill>
                <a:latin typeface="Corbel" pitchFamily="34" charset="0"/>
                <a:cs typeface="+mn-cs"/>
              </a:rPr>
              <a:t>ריכוז החיידקים יצא משליטה – הגיע לאזור בו התאים הלבנים לא יכולים להשתלט על הזיהום</a:t>
            </a:r>
            <a:endParaRPr lang="en-US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838200"/>
            <a:ext cx="1504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7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8 0.02777 -0.02361 0.05578 -0.03159 0.07338 C -0.03958 0.09097 -0.03437 0.09606 -0.04739 0.10486 C -0.06041 0.11365 -0.09184 0.12592 -0.11024 0.12592 C -0.12864 0.12592 -0.14843 0.11713 -0.15764 0.10486 C -0.16684 0.09259 -0.16944 0.07176 -0.16545 0.05254 C -0.16145 0.03333 -0.15243 0.01203 -0.13402 -0.01065 C -0.11562 -0.03334 -0.07621 -0.06667 -0.0552 -0.08403 C -0.0342 -0.10139 -0.0184 -0.10857 -0.00798 -0.11551 C 0.00243 -0.12246 0.00261 -0.11204 0.00782 -0.12593 C 0.01302 -0.13982 0.02101 -0.18727 0.02361 -0.19954 " pathEditMode="relative" ptsTypes="aaaaaaaaa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3 0.01065 L 0.04722 0.04213 L 0.11025 0.30463 L 0.13386 0.35717 L 0.14965 0.36759 L 0.2283 0.36759 L 0.2599 0.35717 L 0.2757 0.34653 L 0.28351 0.32569 L 0.29132 0.29421 L 0.35434 0.03171 L 0.37014 0.01065 L 0.39375 -0.01042 L 0.41736 -0.01042 L 0.44097 -0.01042 " pathEditMode="relative" ptsTypes="AAAAAAAAAAAAAA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/>
      <p:bldP spid="14" grpId="0"/>
      <p:bldP spid="15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752600"/>
            <a:ext cx="5486400" cy="4938973"/>
          </a:xfr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 smtClean="0"/>
              <a:t>בדקנו במעבדה תאים לבנים של מתנדבים:</a:t>
            </a:r>
            <a:br>
              <a:rPr lang="he-IL" sz="3600" dirty="0" smtClean="0"/>
            </a:br>
            <a:r>
              <a:rPr lang="he-IL" sz="3600" dirty="0" smtClean="0"/>
              <a:t> רואים דו-יציבות!</a:t>
            </a:r>
            <a:endParaRPr lang="he-IL" sz="36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2552700"/>
            <a:ext cx="3429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dirty="0" smtClean="0">
                <a:latin typeface="Corbel" pitchFamily="34" charset="0"/>
              </a:rPr>
              <a:t>דו יציבות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000" dirty="0">
              <a:latin typeface="Corbe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000" dirty="0" smtClean="0">
              <a:latin typeface="Corbe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000" dirty="0">
              <a:latin typeface="Corbe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000" dirty="0" smtClean="0">
              <a:latin typeface="Corbe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dirty="0">
                <a:latin typeface="Corbel" pitchFamily="34" charset="0"/>
              </a:rPr>
              <a:t> </a:t>
            </a:r>
            <a:r>
              <a:rPr lang="he-IL" altLang="he-IL" sz="2000" dirty="0" smtClean="0">
                <a:latin typeface="Corbel" pitchFamily="34" charset="0"/>
              </a:rPr>
              <a:t>                      ריכוז החיידקים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000" dirty="0" smtClean="0">
                <a:latin typeface="Corbel" pitchFamily="34" charset="0"/>
              </a:rPr>
              <a:t>                      פוחת בניסוי</a:t>
            </a:r>
            <a:endParaRPr lang="en-US" altLang="he-IL" sz="2000" dirty="0">
              <a:latin typeface="Corbe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743200"/>
            <a:ext cx="342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000" dirty="0" smtClean="0">
                <a:latin typeface="Corbel" pitchFamily="34" charset="0"/>
              </a:rPr>
              <a:t>ריכוז החיידקים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2000" dirty="0" smtClean="0">
                <a:latin typeface="Corbel" pitchFamily="34" charset="0"/>
              </a:rPr>
              <a:t> גדל בניסוי</a:t>
            </a:r>
            <a:endParaRPr lang="en-US" altLang="he-IL" sz="2000" dirty="0">
              <a:latin typeface="Corbel" pitchFamily="34" charset="0"/>
            </a:endParaRPr>
          </a:p>
        </p:txBody>
      </p:sp>
      <p:cxnSp>
        <p:nvCxnSpPr>
          <p:cNvPr id="4" name="מחבר חץ ישר 3"/>
          <p:cNvCxnSpPr/>
          <p:nvPr/>
        </p:nvCxnSpPr>
        <p:spPr bwMode="auto">
          <a:xfrm flipH="1" flipV="1">
            <a:off x="4876800" y="2362200"/>
            <a:ext cx="685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מחבר חץ ישר 7"/>
          <p:cNvCxnSpPr/>
          <p:nvPr/>
        </p:nvCxnSpPr>
        <p:spPr bwMode="auto">
          <a:xfrm flipH="1">
            <a:off x="4876800" y="2895600"/>
            <a:ext cx="6858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sz="3600" b="1" dirty="0" smtClean="0">
                <a:solidFill>
                  <a:srgbClr val="FF0000"/>
                </a:solidFill>
              </a:rPr>
              <a:t>תחזית המודל: </a:t>
            </a:r>
            <a:r>
              <a:rPr lang="he-IL" sz="2400" b="1" dirty="0" smtClean="0"/>
              <a:t/>
            </a:r>
            <a:br>
              <a:rPr lang="he-IL" sz="2400" b="1" dirty="0" smtClean="0"/>
            </a:br>
            <a:r>
              <a:rPr lang="he-IL" sz="2400" b="1" dirty="0" smtClean="0"/>
              <a:t>חוסנם של התאים הלבנים </a:t>
            </a:r>
            <a:r>
              <a:rPr lang="he-IL" sz="2400" b="1" dirty="0" smtClean="0">
                <a:solidFill>
                  <a:srgbClr val="FF0000"/>
                </a:solidFill>
              </a:rPr>
              <a:t>קריטי</a:t>
            </a:r>
            <a:r>
              <a:rPr lang="he-IL" sz="2400" b="1" dirty="0" smtClean="0"/>
              <a:t> לגבי הסיכון לזיהום אקוטי</a:t>
            </a:r>
            <a:br>
              <a:rPr lang="he-IL" sz="2400" b="1" dirty="0" smtClean="0"/>
            </a:br>
            <a:r>
              <a:rPr lang="he-IL" sz="2400" b="1" dirty="0" smtClean="0"/>
              <a:t> אחרי טיפול </a:t>
            </a:r>
            <a:r>
              <a:rPr lang="he-IL" sz="2400" b="1" dirty="0" err="1" smtClean="0"/>
              <a:t>כימוטרפי</a:t>
            </a:r>
            <a:endParaRPr lang="he-IL" sz="24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2127483"/>
            <a:ext cx="1909763" cy="1938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he-IL" altLang="he-IL" sz="2000" dirty="0" smtClean="0">
                <a:latin typeface="Corbel" pitchFamily="34" charset="0"/>
              </a:rPr>
              <a:t>עבור אדם עם תאים לבנים "חלשים" גם זיהום פעוט זה יוצא משליטה כ 3 ימים לאחר מתן </a:t>
            </a:r>
            <a:r>
              <a:rPr lang="he-IL" altLang="he-IL" sz="2000" dirty="0" err="1" smtClean="0">
                <a:latin typeface="Corbel" pitchFamily="34" charset="0"/>
              </a:rPr>
              <a:t>הכימו</a:t>
            </a:r>
            <a:endParaRPr lang="he-IL" altLang="he-IL" sz="2000" dirty="0" smtClean="0">
              <a:latin typeface="Corbel" pitchFamily="34" charset="0"/>
            </a:endParaRP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he-IL" sz="2000" dirty="0">
              <a:latin typeface="Corbel" pitchFamily="34" charset="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80" y="1850558"/>
            <a:ext cx="3108889" cy="249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44" y="4172830"/>
            <a:ext cx="2960425" cy="247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47057" y="4755647"/>
            <a:ext cx="1452563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he-IL" altLang="he-IL" sz="2000" dirty="0" smtClean="0">
                <a:latin typeface="Corbel" pitchFamily="34" charset="0"/>
              </a:rPr>
              <a:t>תאים לבנים "חזקים" עדיין מתגברים על הזיהום!</a:t>
            </a:r>
            <a:endParaRPr lang="en-US" altLang="he-IL" sz="2000" dirty="0">
              <a:latin typeface="Corbe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47612" y="2895600"/>
            <a:ext cx="2939188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he-IL" altLang="he-IL" sz="2000" dirty="0" smtClean="0">
                <a:latin typeface="Corbel" pitchFamily="34" charset="0"/>
              </a:rPr>
              <a:t>זיהום "קטן" רק מעט חיידקים חודרים למערכת, בד"כ הגוף מתגבר על זיהומים כאלה </a:t>
            </a:r>
            <a:endParaRPr lang="en-US" altLang="he-IL" sz="2000" dirty="0">
              <a:latin typeface="Corbel" pitchFamily="34" charset="0"/>
            </a:endParaRPr>
          </a:p>
        </p:txBody>
      </p:sp>
      <p:cxnSp>
        <p:nvCxnSpPr>
          <p:cNvPr id="14" name="מחבר חץ ישר 13"/>
          <p:cNvCxnSpPr/>
          <p:nvPr/>
        </p:nvCxnSpPr>
        <p:spPr bwMode="auto">
          <a:xfrm>
            <a:off x="2366963" y="2514600"/>
            <a:ext cx="167163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22154"/>
              </p:ext>
            </p:extLst>
          </p:nvPr>
        </p:nvGraphicFramePr>
        <p:xfrm>
          <a:off x="0" y="6227536"/>
          <a:ext cx="2895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4" name="משוואה" r:id="rId6" imgW="1892300" imgH="419100" progId="Equation.3">
                  <p:embed/>
                </p:oleObj>
              </mc:Choice>
              <mc:Fallback>
                <p:oleObj name="משוואה" r:id="rId6" imgW="18923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7536"/>
                        <a:ext cx="28956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47612" y="4700397"/>
            <a:ext cx="2939188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he-IL" altLang="he-IL" sz="2000" dirty="0" smtClean="0">
                <a:latin typeface="Corbel" pitchFamily="34" charset="0"/>
              </a:rPr>
              <a:t>זיהום גדול פי 350 מהקודם (סביבה פחות נקייה..).   </a:t>
            </a:r>
            <a:endParaRPr lang="en-US" altLang="he-IL" sz="2000" dirty="0">
              <a:latin typeface="Corbel" pitchFamily="34" charset="0"/>
            </a:endParaRPr>
          </a:p>
        </p:txBody>
      </p:sp>
      <p:cxnSp>
        <p:nvCxnSpPr>
          <p:cNvPr id="19" name="מחבר חץ ישר 18"/>
          <p:cNvCxnSpPr/>
          <p:nvPr/>
        </p:nvCxnSpPr>
        <p:spPr bwMode="auto">
          <a:xfrm flipV="1">
            <a:off x="2399620" y="5181600"/>
            <a:ext cx="2172380" cy="2266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98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>
                <a:solidFill>
                  <a:schemeClr val="tx1"/>
                </a:solidFill>
              </a:rPr>
              <a:t>השלכות קליניות:</a:t>
            </a:r>
            <a:endParaRPr lang="en-US" altLang="he-IL" smtClean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686800" cy="4525963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he-IL" alt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לפני טיפול הפוגע במערכת החיסון כדאי לערוך בדיקות מקדימות לחוסנם של התאים הלבנים : </a:t>
            </a:r>
          </a:p>
          <a:p>
            <a:pPr marL="0" indent="0" algn="r" rtl="1">
              <a:lnSpc>
                <a:spcPct val="90000"/>
              </a:lnSpc>
              <a:buNone/>
            </a:pPr>
            <a:endParaRPr lang="he-IL" altLang="he-IL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כך ניתן יהיה לחזות האם המטופל נמצא בקבוצת סיכון לזיהום וניתן יהיה לתת טיפולים מונעים לכך </a:t>
            </a:r>
          </a:p>
          <a:p>
            <a:pPr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e-IL" altLang="he-IL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כך ניתן יהיה לחזות האם יש צורך/טעם בבידוד</a:t>
            </a:r>
          </a:p>
          <a:p>
            <a:pPr algn="r" rtl="1">
              <a:lnSpc>
                <a:spcPct val="90000"/>
              </a:lnSpc>
            </a:pPr>
            <a:endParaRPr lang="he-IL" altLang="he-IL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 rtl="1">
              <a:lnSpc>
                <a:spcPct val="90000"/>
              </a:lnSpc>
            </a:pPr>
            <a:r>
              <a:rPr lang="he-IL" alt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המודל הפשוט מהווה נדבך מרכזי לבניית מודל המתאר התנהגות פיזיולוגית שבו כמות התאים הלבנים משתנה עם קבלת זיהום  – מודל שתפקידו להסביר את הדינמיקה של זיהומים. </a:t>
            </a:r>
          </a:p>
          <a:p>
            <a:pPr rtl="1">
              <a:lnSpc>
                <a:spcPct val="90000"/>
              </a:lnSpc>
            </a:pPr>
            <a:endParaRPr lang="en-US" altLang="he-IL" sz="1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rtl="1">
              <a:lnSpc>
                <a:spcPct val="90000"/>
              </a:lnSpc>
              <a:buFontTx/>
              <a:buNone/>
            </a:pPr>
            <a:r>
              <a:rPr lang="en-US" sz="1800" dirty="0" err="1" smtClean="0"/>
              <a:t>Malka</a:t>
            </a:r>
            <a:r>
              <a:rPr lang="en-US" sz="1800" dirty="0" smtClean="0"/>
              <a:t> et al., </a:t>
            </a:r>
            <a:r>
              <a:rPr lang="fr-FR" sz="1800" i="1" dirty="0"/>
              <a:t>J. Clin Invest. </a:t>
            </a:r>
            <a:r>
              <a:rPr lang="fr-FR" sz="1800" dirty="0"/>
              <a:t>, 2012</a:t>
            </a:r>
            <a:r>
              <a:rPr lang="en-US" sz="1800" dirty="0" smtClean="0"/>
              <a:t> </a:t>
            </a:r>
            <a:endParaRPr lang="en-US" altLang="he-IL" sz="1800" i="1" dirty="0" smtClean="0">
              <a:cs typeface="Guttman-Aharoni" panose="02010701010101010101" pitchFamily="2" charset="-79"/>
            </a:endParaRPr>
          </a:p>
          <a:p>
            <a:pPr algn="r" rtl="1">
              <a:lnSpc>
                <a:spcPct val="90000"/>
              </a:lnSpc>
            </a:pPr>
            <a:endParaRPr lang="en-US" altLang="he-IL" sz="2400" dirty="0" smtClean="0">
              <a:cs typeface="Guttman-Aharoni" panose="02010701010101010101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953000" y="5105400"/>
            <a:ext cx="4191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400">
              <a:latin typeface="Wingdings 3" pitchFamily="18" charset="2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z="3600" dirty="0" smtClean="0"/>
              <a:t>מודלים- האומנות שבמתימטיקה שימושית</a:t>
            </a:r>
            <a:endParaRPr lang="en-US" altLang="he-IL" sz="3600" dirty="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876800"/>
          </a:xfrm>
        </p:spPr>
        <p:txBody>
          <a:bodyPr/>
          <a:lstStyle/>
          <a:p>
            <a:pPr marL="609600" indent="-609600" algn="r" rtl="1" eaLnBrk="1" hangingPunct="1">
              <a:lnSpc>
                <a:spcPct val="8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איך לבנות מודל מתימטי של בעיה בטבע?</a:t>
            </a: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פיסיקה בסיסית: שימוש בחוקי יסוד* והזנחת איברים קטנים.</a:t>
            </a: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ביולוגיה ושאר המדעים (כלכלה, חברה, בעיות פיסיקליות מורכבות וכדומה):</a:t>
            </a: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הרבה ויכוחים נוקבים על הנושא. </a:t>
            </a: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כיום יש שתי גישות עיקריות:</a:t>
            </a: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r" rtl="1" eaLnBrk="1" hangingPunct="1">
              <a:lnSpc>
                <a:spcPct val="80000"/>
              </a:lnSpc>
              <a:buFontTx/>
              <a:buAutoNum type="arabicPeriod"/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בניית מערכת משוואות מפורטת ככל האפשר ופתירתה בצורה חישובית (א-ל-לאפלאס).</a:t>
            </a:r>
          </a:p>
          <a:p>
            <a:pPr marL="609600" indent="-609600" algn="r" rtl="1" eaLnBrk="1" hangingPunct="1">
              <a:lnSpc>
                <a:spcPct val="80000"/>
              </a:lnSpc>
              <a:buFontTx/>
              <a:buAutoNum type="arabicPeriod"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r" rtl="1" eaLnBrk="1" hangingPunct="1">
              <a:lnSpc>
                <a:spcPct val="80000"/>
              </a:lnSpc>
              <a:buFontTx/>
              <a:buAutoNum type="arabicPeriod"/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בניית מודל מינימליסטי הכולל מידע חלקי ואותו ניתן לנתח, כשמטרתו להסביר תופעות מסוימות בלבד. </a:t>
            </a:r>
          </a:p>
          <a:p>
            <a:pPr marL="609600" indent="-609600" algn="r" rtl="1" eaLnBrk="1" hangingPunct="1">
              <a:lnSpc>
                <a:spcPct val="80000"/>
              </a:lnSpc>
              <a:buFontTx/>
              <a:buAutoNum type="arabicPeriod"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r>
              <a:rPr lang="he-IL" altLang="he-IL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איך יודעים אם המודל נכון מתאים? </a:t>
            </a: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endParaRPr lang="he-IL" altLang="he-IL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שאלה קשה מאוד שעדיין לא נענתה  - תורת הכאוס מדגימה מדוע שאלה זו כל כך בעייתית..</a:t>
            </a:r>
          </a:p>
          <a:p>
            <a:pPr marL="609600" indent="-609600" algn="r" rtl="1" eaLnBrk="1" hangingPunct="1">
              <a:lnSpc>
                <a:spcPct val="80000"/>
              </a:lnSpc>
              <a:buFontTx/>
              <a:buAutoNum type="arabicPeriod"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*עדיין קיימים ויכוחים על "חוקי היסוד" בבעיות מסוימות – לדוגמה תנועת גרגרים.  </a:t>
            </a:r>
            <a:endParaRPr lang="en-US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 flipH="1">
            <a:off x="6324600" y="5181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6477000" y="5181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1" grpId="0" animBg="1"/>
      <p:bldP spid="10650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 כאוס</a:t>
            </a:r>
            <a:endParaRPr lang="en-US" altLang="he-IL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6553200" cy="43434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he-IL" altLang="he-IL" sz="1600" smtClean="0">
                <a:ea typeface="Arial Unicode MS" pitchFamily="34" charset="-128"/>
                <a:cs typeface="Arial Unicode MS" pitchFamily="34" charset="-128"/>
              </a:rPr>
              <a:t>ישנן הרבה מערכות  מתמטיות של משוואות המתארות השתנות של משתנים בזמן על פי חוקים נתונים וברורים (המערכת </a:t>
            </a:r>
            <a:r>
              <a:rPr lang="he-IL" altLang="he-IL" sz="1600" smtClean="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דטרמיניסטית</a:t>
            </a:r>
            <a:r>
              <a:rPr lang="he-IL" altLang="he-IL" sz="1600" smtClean="0">
                <a:ea typeface="Arial Unicode MS" pitchFamily="34" charset="-128"/>
                <a:cs typeface="Arial Unicode MS" pitchFamily="34" charset="-128"/>
              </a:rPr>
              <a:t>, לא אקראית), אולם, המשתנים מתנהגים בצורה "כאוטית":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he-IL" altLang="he-IL" sz="1600" smtClean="0"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he-IL" altLang="he-IL" sz="1600" smtClean="0"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he-IL" altLang="he-IL" sz="2000" smtClean="0">
                <a:ea typeface="Arial Unicode MS" pitchFamily="34" charset="-128"/>
                <a:cs typeface="Arial Unicode MS" pitchFamily="34" charset="-128"/>
              </a:rPr>
              <a:t>עבור הרבה תנאי התחלה התנועה </a:t>
            </a:r>
            <a:r>
              <a:rPr lang="he-IL" altLang="he-IL" sz="2000" smtClean="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מסובכת* </a:t>
            </a:r>
            <a:r>
              <a:rPr lang="he-IL" altLang="he-IL" sz="2000" smtClean="0">
                <a:ea typeface="Arial Unicode MS" pitchFamily="34" charset="-128"/>
                <a:cs typeface="Arial Unicode MS" pitchFamily="34" charset="-128"/>
              </a:rPr>
              <a:t>וכל שינוי </a:t>
            </a:r>
            <a:r>
              <a:rPr lang="he-IL" altLang="he-IL" sz="2000" smtClean="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קטן</a:t>
            </a:r>
            <a:r>
              <a:rPr lang="he-IL" altLang="he-IL" sz="2000" smtClean="0">
                <a:ea typeface="Arial Unicode MS" pitchFamily="34" charset="-128"/>
                <a:cs typeface="Arial Unicode MS" pitchFamily="34" charset="-128"/>
              </a:rPr>
              <a:t> בתנאי ההתחלה מוביל לשינוי </a:t>
            </a:r>
            <a:r>
              <a:rPr lang="he-IL" altLang="he-IL" sz="2000" smtClean="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גדל והולך</a:t>
            </a:r>
            <a:r>
              <a:rPr lang="he-IL" altLang="he-IL" sz="2000" smtClean="0">
                <a:ea typeface="Arial Unicode MS" pitchFamily="34" charset="-128"/>
                <a:cs typeface="Arial Unicode MS" pitchFamily="34" charset="-128"/>
              </a:rPr>
              <a:t> בהתנהגותה. 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he-IL" altLang="he-IL" sz="2000" smtClean="0"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he-IL" altLang="he-IL" sz="1600" smtClean="0"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he-IL" altLang="he-IL" sz="1600" smtClean="0">
                <a:ea typeface="Arial Unicode MS" pitchFamily="34" charset="-128"/>
                <a:cs typeface="Arial Unicode MS" pitchFamily="34" charset="-128"/>
              </a:rPr>
              <a:t>בפרט, כל חישוב של הפתרונות הופך להיות לא מדויק בזמן סופי, כלומר לא נכון זמן קצר לאחר מכן. 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he-IL" altLang="he-IL" sz="1600" smtClean="0"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he-IL" altLang="he-IL" sz="1600" smtClean="0"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he-IL" altLang="he-IL" sz="1600" smtClean="0"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he-IL" altLang="he-IL" sz="2000" smtClean="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* איננה קבועה או מחזורית אפילו לאחר זמן רב</a:t>
            </a:r>
            <a:endParaRPr lang="he-IL" altLang="he-IL" sz="1600" smtClean="0"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he-IL" altLang="he-IL" sz="1600" smtClean="0"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he-IL" altLang="he-IL" sz="160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057400" y="3124200"/>
            <a:ext cx="6477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400">
              <a:latin typeface="Wingdings 3" pitchFamily="18" charset="2"/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2133600" y="3048000"/>
            <a:ext cx="655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400">
              <a:latin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כאוס</a:t>
            </a:r>
            <a:endParaRPr lang="en-US" altLang="he-IL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153400" cy="4419600"/>
          </a:xfrm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אם המערכת היא כאוטית, גם שגיאה או אי-וודאות מזערית בהגדרת </a:t>
            </a:r>
          </a:p>
          <a:p>
            <a:pPr algn="r" rtl="1" eaLnBrk="1" hangingPunct="1"/>
            <a:endParaRPr lang="he-IL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/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מצבה של המערכת </a:t>
            </a:r>
          </a:p>
          <a:p>
            <a:pPr algn="r" rtl="1" eaLnBrk="1" hangingPunct="1">
              <a:buFontTx/>
              <a:buNone/>
            </a:pP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או</a:t>
            </a:r>
          </a:p>
          <a:p>
            <a:pPr algn="r" rtl="1" eaLnBrk="1" hangingPunct="1"/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בהגדרת הפרמטרים</a:t>
            </a:r>
          </a:p>
          <a:p>
            <a:pPr algn="r" rtl="1" eaLnBrk="1" hangingPunct="1">
              <a:buFontTx/>
              <a:buNone/>
            </a:pP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או</a:t>
            </a:r>
          </a:p>
          <a:p>
            <a:pPr algn="r" rtl="1" eaLnBrk="1" hangingPunct="1"/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בהגדרת חוקי התנועה </a:t>
            </a:r>
          </a:p>
          <a:p>
            <a:pPr algn="r" rtl="1" eaLnBrk="1" hangingPunct="1"/>
            <a:endParaRPr lang="he-IL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תהפוך את התנהגות המערכת, במוקדם או במאוחר, לבלתי צפויה!!!</a:t>
            </a:r>
          </a:p>
          <a:p>
            <a:pPr algn="r" rtl="1" eaLnBrk="1" hangingPunct="1">
              <a:buFontTx/>
              <a:buNone/>
            </a:pPr>
            <a:endParaRPr lang="he-IL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האם מודלים של מערכות אמיתיות יכולים להיות כאוטים? </a:t>
            </a:r>
            <a:endParaRPr lang="en-US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מערכת כאוטית: מטוטלת כפולה</a:t>
            </a:r>
            <a:endParaRPr lang="en-US" altLang="he-IL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257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he-IL" sz="1600" smtClean="0"/>
              <a:t>Integrating Newton</a:t>
            </a:r>
            <a:r>
              <a:rPr lang="en-US" altLang="he-IL" sz="1600" smtClean="0">
                <a:latin typeface="Times New Roman" pitchFamily="18" charset="0"/>
              </a:rPr>
              <a:t>’</a:t>
            </a:r>
            <a:r>
              <a:rPr lang="en-US" altLang="he-IL" sz="1600" smtClean="0"/>
              <a:t>s equation:</a:t>
            </a:r>
          </a:p>
          <a:p>
            <a:pPr eaLnBrk="1" hangingPunct="1">
              <a:buFontTx/>
              <a:buNone/>
            </a:pPr>
            <a:endParaRPr lang="en-US" altLang="he-IL" sz="1600" smtClean="0"/>
          </a:p>
          <a:p>
            <a:pPr eaLnBrk="1" hangingPunct="1">
              <a:buFontTx/>
              <a:buNone/>
            </a:pPr>
            <a:r>
              <a:rPr lang="en-US" altLang="he-IL" sz="1600" smtClean="0">
                <a:hlinkClick r:id="rId3"/>
              </a:rPr>
              <a:t>http://www.myphysicslab.com/dbl_pendulum.html</a:t>
            </a:r>
            <a:endParaRPr lang="en-US" altLang="he-IL" sz="1600" smtClean="0"/>
          </a:p>
          <a:p>
            <a:pPr eaLnBrk="1" hangingPunct="1">
              <a:buFontTx/>
              <a:buNone/>
            </a:pPr>
            <a:endParaRPr lang="en-US" altLang="he-IL" sz="1600" smtClean="0"/>
          </a:p>
          <a:p>
            <a:pPr algn="r" eaLnBrk="1" hangingPunct="1">
              <a:buFontTx/>
              <a:buNone/>
            </a:pPr>
            <a:r>
              <a:rPr lang="he-IL" altLang="he-IL" sz="1600" smtClean="0"/>
              <a:t> </a:t>
            </a: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אתר מומלץ למשחק עם חוקי ניוטון ושאר חישובים.</a:t>
            </a:r>
          </a:p>
          <a:p>
            <a:pPr algn="r" eaLnBrk="1" hangingPunct="1">
              <a:buFontTx/>
              <a:buNone/>
            </a:pPr>
            <a:endParaRPr lang="he-IL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eaLnBrk="1" hangingPunct="1">
              <a:buFontTx/>
              <a:buNone/>
            </a:pP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רגישות לתנאי התחלה:</a:t>
            </a:r>
          </a:p>
          <a:p>
            <a:pPr algn="r" eaLnBrk="1" hangingPunct="1">
              <a:buFontTx/>
              <a:buNone/>
            </a:pPr>
            <a:endParaRPr lang="en-US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7348" name="Picture 5" descr="double pendulum variabl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286000"/>
            <a:ext cx="1260475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" name="Picture 61" descr="p4a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4191000"/>
            <a:ext cx="3657600" cy="244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כאוס טוב: ערבוב נוזלים</a:t>
            </a:r>
            <a:endParaRPr lang="en-US" altLang="he-IL" smtClean="0"/>
          </a:p>
        </p:txBody>
      </p:sp>
      <p:pic>
        <p:nvPicPr>
          <p:cNvPr id="60419" name="Picture 22" descr="ring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3588" y="1981200"/>
            <a:ext cx="28892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0" name="Picture 2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4038600"/>
            <a:ext cx="2379663" cy="1981200"/>
          </a:xfrm>
          <a:noFill/>
        </p:spPr>
      </p:pic>
      <p:pic>
        <p:nvPicPr>
          <p:cNvPr id="60421" name="Picture 2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3621088" y="1941512"/>
            <a:ext cx="1981200" cy="1603375"/>
          </a:xfrm>
          <a:noFill/>
        </p:spPr>
      </p:pic>
      <p:sp>
        <p:nvSpPr>
          <p:cNvPr id="60422" name="Text Box 31"/>
          <p:cNvSpPr txBox="1">
            <a:spLocks noChangeArrowheads="1"/>
          </p:cNvSpPr>
          <p:nvPr/>
        </p:nvSpPr>
        <p:spPr bwMode="auto">
          <a:xfrm>
            <a:off x="3640138" y="6019800"/>
            <a:ext cx="5418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6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he-IL" altLang="he-I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תורת הכאוס משמשת להבנה וחיזוי של ערבוב נוזלים: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he-IL" altLang="he-I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לאחרונה:  ערבוב כאוטי בתעלות </a:t>
            </a:r>
            <a:r>
              <a:rPr lang="he-IL" altLang="he-IL" sz="1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מיקרוניות</a:t>
            </a:r>
            <a:r>
              <a:rPr lang="he-IL" altLang="he-IL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ובמערכות ביולוגיות </a:t>
            </a:r>
            <a:endParaRPr lang="en-US" altLang="he-IL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0423" name="Picture 32" descr="vered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" y="1433513"/>
            <a:ext cx="24384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4" name="Picture 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00" y="4951413"/>
            <a:ext cx="3810000" cy="1906587"/>
          </a:xfrm>
          <a:noFill/>
        </p:spPr>
      </p:pic>
      <p:pic>
        <p:nvPicPr>
          <p:cNvPr id="60425" name="Picture 37" descr="jellyfish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32" y="3428999"/>
            <a:ext cx="154463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6" name="Text Box 38"/>
          <p:cNvSpPr txBox="1">
            <a:spLocks noChangeArrowheads="1"/>
          </p:cNvSpPr>
          <p:nvPr/>
        </p:nvSpPr>
        <p:spPr bwMode="auto">
          <a:xfrm>
            <a:off x="-301077" y="3402956"/>
            <a:ext cx="19812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6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900" dirty="0" smtClean="0">
                <a:latin typeface="+mj-lt"/>
              </a:rPr>
              <a:t>Rom-</a:t>
            </a:r>
            <a:r>
              <a:rPr lang="en-US" altLang="he-IL" sz="900" dirty="0" err="1" smtClean="0">
                <a:latin typeface="+mj-lt"/>
              </a:rPr>
              <a:t>Kedar</a:t>
            </a:r>
            <a:r>
              <a:rPr lang="en-US" altLang="he-IL" sz="900" dirty="0" smtClean="0">
                <a:latin typeface="+mj-lt"/>
              </a:rPr>
              <a:t> &amp; </a:t>
            </a:r>
            <a:r>
              <a:rPr lang="en-US" altLang="he-IL" sz="900" dirty="0" err="1" smtClean="0">
                <a:latin typeface="+mj-lt"/>
              </a:rPr>
              <a:t>Poje</a:t>
            </a:r>
            <a:r>
              <a:rPr lang="en-US" altLang="he-IL" sz="900" dirty="0" smtClean="0">
                <a:latin typeface="+mj-lt"/>
              </a:rPr>
              <a:t> </a:t>
            </a:r>
            <a:r>
              <a:rPr lang="he-IL" altLang="he-IL" sz="900" dirty="0" smtClean="0">
                <a:latin typeface="Wingdings 3" pitchFamily="18" charset="2"/>
              </a:rPr>
              <a:t> </a:t>
            </a:r>
            <a:r>
              <a:rPr lang="he-IL" altLang="he-IL" sz="900" dirty="0">
                <a:latin typeface="Wingdings 3" pitchFamily="18" charset="2"/>
              </a:rPr>
              <a:t>99</a:t>
            </a:r>
            <a:endParaRPr lang="en-US" altLang="he-IL" sz="900" dirty="0">
              <a:latin typeface="Wingdings 3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32" y="3981922"/>
            <a:ext cx="13107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00" dirty="0" err="1" smtClean="0">
                <a:latin typeface="+mj-lt"/>
              </a:rPr>
              <a:t>Dabiri</a:t>
            </a:r>
            <a:r>
              <a:rPr lang="en-US" sz="900" dirty="0" smtClean="0">
                <a:latin typeface="+mj-lt"/>
              </a:rPr>
              <a:t> et al</a:t>
            </a:r>
            <a:r>
              <a:rPr lang="en-US" sz="900" dirty="0" smtClean="0">
                <a:latin typeface="+mj-lt"/>
              </a:rPr>
              <a:t>.</a:t>
            </a:r>
          </a:p>
          <a:p>
            <a:r>
              <a:rPr lang="en-US" sz="900" dirty="0">
                <a:latin typeface="+mj-lt"/>
              </a:rPr>
              <a:t>http://dabiri.caltech.edu/</a:t>
            </a:r>
            <a:endParaRPr lang="he-IL" sz="9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כאוס מעניין: ביליארד</a:t>
            </a:r>
            <a:endParaRPr lang="en-US" altLang="he-IL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05000"/>
            <a:ext cx="6629400" cy="49530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בעיית הביליארד: חקירת התנועה של חלקיקים הנעים במהירות קבועה בתחום</a:t>
            </a:r>
            <a:r>
              <a:rPr lang="en-US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,כאשר ההתנגשות עם שפת התחום הינה אלסטית.</a:t>
            </a:r>
          </a:p>
          <a:p>
            <a:pPr algn="r" rtl="1" eaLnBrk="1" hangingPunct="1">
              <a:lnSpc>
                <a:spcPct val="90000"/>
              </a:lnSpc>
            </a:pPr>
            <a:endParaRPr lang="he-IL" altLang="he-IL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עוד מימי </a:t>
            </a:r>
            <a:r>
              <a:rPr lang="he-IL" altLang="he-IL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בולצמן</a:t>
            </a: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מדענים השתמשו </a:t>
            </a:r>
            <a:r>
              <a:rPr lang="he-IL" altLang="he-IL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בביליארדים</a:t>
            </a: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על מנת לקרב מערכות עם פוטנציאלים תלולים: תנועה </a:t>
            </a:r>
            <a:r>
              <a:rPr lang="he-IL" altLang="he-IL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בביליארדים</a:t>
            </a: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שימשה לקירוב תנועתם  הקלאסית של מולקולות, תנועתם של חלקיקים טעונים, תנועה של אטומים קרים במלכודות אופטיות, ועוד.</a:t>
            </a:r>
          </a:p>
          <a:p>
            <a:pPr marL="0" indent="0" algn="r" rtl="1" eaLnBrk="1" hangingPunct="1">
              <a:lnSpc>
                <a:spcPct val="90000"/>
              </a:lnSpc>
              <a:buNone/>
            </a:pPr>
            <a:endParaRPr lang="he-IL" altLang="he-IL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אנו בוחנים כרגע: יישומים לכימיה, </a:t>
            </a:r>
            <a:r>
              <a:rPr lang="he-IL" altLang="he-IL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מימדים</a:t>
            </a: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גבוהים (מתי השערת </a:t>
            </a:r>
            <a:r>
              <a:rPr lang="he-IL" altLang="he-IL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בולצמן</a:t>
            </a: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תקיפה?) בעיות פיזור, ותאוצת חלקיקים </a:t>
            </a:r>
            <a:r>
              <a:rPr lang="he-IL" altLang="he-IL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בביליארדים</a:t>
            </a: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שדפנותיהן זזות.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he-IL" altLang="he-IL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עם שותפים: מרי קלוץ, אנה </a:t>
            </a:r>
            <a:r>
              <a:rPr lang="he-IL" altLang="he-IL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רפופורט</a:t>
            </a: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(מהארץ), דימה </a:t>
            </a:r>
            <a:r>
              <a:rPr lang="he-IL" altLang="he-IL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טורייב</a:t>
            </a: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(לונדון), </a:t>
            </a:r>
            <a:r>
              <a:rPr lang="he-IL" altLang="he-IL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ווסילי</a:t>
            </a: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e-IL" altLang="he-IL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גלפרייך</a:t>
            </a: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he-IL" altLang="he-IL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וורוויק</a:t>
            </a: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he-IL" altLang="he-IL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קושל</a:t>
            </a: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שאה (</a:t>
            </a:r>
            <a:r>
              <a:rPr lang="he-IL" altLang="he-IL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בומביי</a:t>
            </a:r>
            <a:r>
              <a:rPr lang="he-IL" altLang="he-IL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הודו).</a:t>
            </a:r>
          </a:p>
        </p:txBody>
      </p:sp>
      <p:grpSp>
        <p:nvGrpSpPr>
          <p:cNvPr id="61444" name="Group 13"/>
          <p:cNvGrpSpPr>
            <a:grpSpLocks/>
          </p:cNvGrpSpPr>
          <p:nvPr/>
        </p:nvGrpSpPr>
        <p:grpSpPr bwMode="auto">
          <a:xfrm>
            <a:off x="304800" y="1600200"/>
            <a:ext cx="1981200" cy="1657350"/>
            <a:chOff x="288" y="1920"/>
            <a:chExt cx="1248" cy="1044"/>
          </a:xfrm>
        </p:grpSpPr>
        <p:pic>
          <p:nvPicPr>
            <p:cNvPr id="61445" name="Picture 9" descr="biliiard 3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028"/>
              <a:ext cx="1248" cy="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46" name="Line 11"/>
            <p:cNvSpPr>
              <a:spLocks noChangeShapeType="1"/>
            </p:cNvSpPr>
            <p:nvPr/>
          </p:nvSpPr>
          <p:spPr bwMode="auto">
            <a:xfrm flipH="1">
              <a:off x="720" y="1920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61447" name="Line 12"/>
            <p:cNvSpPr>
              <a:spLocks noChangeShapeType="1"/>
            </p:cNvSpPr>
            <p:nvPr/>
          </p:nvSpPr>
          <p:spPr bwMode="auto">
            <a:xfrm flipV="1">
              <a:off x="720" y="2160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pic>
        <p:nvPicPr>
          <p:cNvPr id="8" name="Picture 4" descr="ellip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358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ellips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3" y="5052332"/>
            <a:ext cx="1526413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ushroom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71" y="5486400"/>
            <a:ext cx="1574104" cy="11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mushroom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389" y="5297659"/>
            <a:ext cx="1530403" cy="11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אליפסה 16"/>
          <p:cNvSpPr/>
          <p:nvPr/>
        </p:nvSpPr>
        <p:spPr bwMode="auto">
          <a:xfrm>
            <a:off x="457200" y="2035629"/>
            <a:ext cx="2514600" cy="215741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8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Discrete </a:t>
            </a:r>
            <a:endParaRPr lang="en-US" sz="1800" b="1" kern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mathematics</a:t>
            </a:r>
            <a:endParaRPr lang="en-US" sz="1800" b="1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 err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" tooltip="Combinatorics"/>
              </a:rPr>
              <a:t>Combinatorics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" tooltip="Theory of computation"/>
              </a:rPr>
              <a:t>Theory of computation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" tooltip="Cryptography"/>
              </a:rPr>
              <a:t>Cryptography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5" tooltip="Graph theory"/>
              </a:rPr>
              <a:t>Graph theory</a:t>
            </a:r>
            <a:endParaRPr lang="en-US" sz="14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אליפסה 15"/>
          <p:cNvSpPr/>
          <p:nvPr/>
        </p:nvSpPr>
        <p:spPr bwMode="auto">
          <a:xfrm>
            <a:off x="685800" y="4103914"/>
            <a:ext cx="2286000" cy="24384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Change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6" tooltip="Calculus"/>
              </a:rPr>
              <a:t>Calculus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7" tooltip="Vector calculus"/>
              </a:rPr>
              <a:t>Vector calculus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8" tooltip="Differential equation"/>
              </a:rPr>
              <a:t>Differential equations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9" tooltip="Dynamical system"/>
              </a:rPr>
              <a:t>Dynamical systems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0" tooltip="Chaos theory"/>
              </a:rPr>
              <a:t>Chaos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1" tooltip="Mathematical analysis"/>
              </a:rPr>
              <a:t>Analysis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11" name="אליפסה 10"/>
          <p:cNvSpPr/>
          <p:nvPr/>
        </p:nvSpPr>
        <p:spPr bwMode="auto">
          <a:xfrm>
            <a:off x="2209800" y="1295400"/>
            <a:ext cx="4784558" cy="51054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1" anchor="ctr"/>
          <a:lstStyle/>
          <a:p>
            <a:pPr algn="l" eaLnBrk="0" hangingPunct="0">
              <a:spcBef>
                <a:spcPct val="20000"/>
              </a:spcBef>
              <a:defRPr/>
            </a:pPr>
            <a:endParaRPr lang="en-US" sz="1400" b="1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eaLnBrk="0" hangingPunct="0">
              <a:spcBef>
                <a:spcPct val="20000"/>
              </a:spcBef>
              <a:defRPr/>
            </a:pPr>
            <a:endParaRPr lang="en-US" sz="1400" b="1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eaLnBrk="0" hangingPunct="0">
              <a:spcBef>
                <a:spcPct val="20000"/>
              </a:spcBef>
              <a:defRPr/>
            </a:pPr>
            <a:endParaRPr lang="en-US" sz="1400" b="1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mathematics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2" tooltip="Mathematical physics"/>
              </a:rPr>
              <a:t>Mathematical physics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3" tooltip="Mechanics"/>
              </a:rPr>
              <a:t>Analytical mechanics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4" tooltip="Fluid mechanics"/>
              </a:rPr>
              <a:t>Mathematical fluid dynamics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5" tooltip="Numerical analysis"/>
              </a:rPr>
              <a:t>Numerical analysis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6" tooltip="Mathematical optimization"/>
              </a:rPr>
              <a:t>Mathematical optimization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7" tooltip="Probability"/>
              </a:rPr>
              <a:t>Probability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8" tooltip="Statistics"/>
              </a:rPr>
              <a:t>Statistics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19" tooltip="Mathematical economics"/>
              </a:rPr>
              <a:t>Mathematical economics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0" tooltip="Financial mathematics"/>
              </a:rPr>
              <a:t>Financial mathematics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1" tooltip="Game theory"/>
              </a:rPr>
              <a:t>Game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2" tooltip="Mathematical biology"/>
              </a:rPr>
              <a:t>Mathematical biology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" tooltip="Cryptography"/>
              </a:rPr>
              <a:t>Cryptography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3" tooltip="Operations research"/>
              </a:rPr>
              <a:t>Operations research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4" tooltip="Information theory"/>
              </a:rPr>
              <a:t>Information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5" tooltip="Control theory"/>
              </a:rPr>
              <a:t>Control theory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9" tooltip="Dynamical system"/>
              </a:rPr>
              <a:t>Dynamical systems</a:t>
            </a:r>
            <a:r>
              <a:rPr lang="en-US" sz="1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algn="l" eaLnBrk="0" hangingPunct="0">
              <a:spcBef>
                <a:spcPct val="20000"/>
              </a:spcBef>
              <a:defRPr/>
            </a:pPr>
            <a:endParaRPr lang="he-IL" sz="3200" kern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45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dirty="0" smtClean="0">
                <a:latin typeface="Aharoni" pitchFamily="2" charset="-79"/>
                <a:cs typeface="Aharoni" pitchFamily="2" charset="-79"/>
              </a:rPr>
              <a:t>וכוללת את ענף המתימטיקה השימושית...</a:t>
            </a:r>
          </a:p>
        </p:txBody>
      </p:sp>
    </p:spTree>
    <p:extLst>
      <p:ext uri="{BB962C8B-B14F-4D97-AF65-F5344CB8AC3E}">
        <p14:creationId xmlns:p14="http://schemas.microsoft.com/office/powerpoint/2010/main" val="34919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כאוס בגלים: אופטיקה ומים</a:t>
            </a:r>
            <a:endParaRPr lang="en-US" altLang="he-IL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600"/>
            <a:ext cx="8001000" cy="45720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אנחנו מפתחים שיטות מתמטיות לניתוח מערכות כאוטיות  מסוג מסויים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(המילטוניות ואינטגרביליות בקירוב) ובעזרתן חוקרים מודלים פיזיקאליים שונים, לדוגמה :</a:t>
            </a:r>
          </a:p>
          <a:p>
            <a:pPr algn="r" rtl="1" eaLnBrk="1" hangingPunct="1">
              <a:lnSpc>
                <a:spcPct val="90000"/>
              </a:lnSpc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משוואת שרדינגר הלא לינארית המופרעת (מודל להתנהגות לייזרים והתפשטות מידע בסיבים אופטיים)</a:t>
            </a:r>
          </a:p>
          <a:p>
            <a:pPr algn="r" rtl="1" eaLnBrk="1" hangingPunct="1">
              <a:lnSpc>
                <a:spcPct val="90000"/>
              </a:lnSpc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משוואות הגלים הקפילרים (ניסוי פאראדיי המפורסם)</a:t>
            </a:r>
          </a:p>
          <a:p>
            <a:pPr algn="r" rtl="1" eaLnBrk="1" hangingPunct="1">
              <a:lnSpc>
                <a:spcPct val="90000"/>
              </a:lnSpc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תנועת בלוני אוויר באטמוספירה</a:t>
            </a:r>
          </a:p>
          <a:p>
            <a:pPr algn="r" rtl="1" eaLnBrk="1" hangingPunct="1">
              <a:lnSpc>
                <a:spcPct val="90000"/>
              </a:lnSpc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פיתחנו שיטות המראות כ ישנם מספר סוגים שונים של פתרונות כאוטיים 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במערכות אילו, ואנו מקשרים את המחקר לניסויים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rtl="1" eaLnBrk="1" hangingPunct="1">
              <a:lnSpc>
                <a:spcPct val="90000"/>
              </a:lnSpc>
              <a:buFontTx/>
              <a:buNone/>
            </a:pPr>
            <a:r>
              <a:rPr lang="en-US" altLang="he-IL" sz="1500" smtClean="0"/>
              <a:t>Shlizerman &amp; RK, Phys Rev Lett 06</a:t>
            </a: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rtl="1" eaLnBrk="1" hangingPunct="1">
              <a:lnSpc>
                <a:spcPct val="90000"/>
              </a:lnSpc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rtl="1" eaLnBrk="1" hangingPunct="1">
              <a:lnSpc>
                <a:spcPct val="90000"/>
              </a:lnSpc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עם: </a:t>
            </a:r>
            <a:r>
              <a:rPr lang="he-IL" altLang="he-IL" sz="1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אלי שליזרמן, מילנה רדנוביק</a:t>
            </a: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,אנה ליטווק-היננזון, פרופ נתן פלדור ועוד</a:t>
            </a:r>
          </a:p>
          <a:p>
            <a:pPr algn="r" rtl="1" eaLnBrk="1" hangingPunct="1">
              <a:lnSpc>
                <a:spcPct val="90000"/>
              </a:lnSpc>
            </a:pPr>
            <a:endParaRPr lang="en-US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2468" name="Picture 4" descr="prODE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r="4851"/>
          <a:stretch>
            <a:fillRect/>
          </a:stretch>
        </p:blipFill>
        <p:spPr>
          <a:xfrm>
            <a:off x="990600" y="3048000"/>
            <a:ext cx="2463800" cy="184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he-IL" altLang="he-IL" smtClean="0"/>
              <a:t>כאוס במערכות לא לינאריות בטבע:</a:t>
            </a:r>
            <a:endParaRPr lang="en-US" altLang="he-IL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מטוטלת כפולה</a:t>
            </a:r>
          </a:p>
          <a:p>
            <a:pPr algn="r" rtl="1" eaLnBrk="1" hangingPunct="1">
              <a:lnSpc>
                <a:spcPct val="90000"/>
              </a:lnSpc>
            </a:pPr>
            <a:endParaRPr lang="he-IL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מטוטלת מגנטית</a:t>
            </a:r>
          </a:p>
          <a:p>
            <a:pPr algn="r" rtl="1" eaLnBrk="1" hangingPunct="1">
              <a:lnSpc>
                <a:spcPct val="90000"/>
              </a:lnSpc>
            </a:pPr>
            <a:endParaRPr lang="he-IL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ניבוי מזג אוויר</a:t>
            </a:r>
          </a:p>
          <a:p>
            <a:pPr algn="r" rtl="1" eaLnBrk="1" hangingPunct="1">
              <a:lnSpc>
                <a:spcPct val="90000"/>
              </a:lnSpc>
            </a:pPr>
            <a:endParaRPr lang="he-IL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כדורי ביליארד (לייזרים, חלקיקים)</a:t>
            </a:r>
          </a:p>
          <a:p>
            <a:pPr algn="r" rtl="1" eaLnBrk="1" hangingPunct="1">
              <a:lnSpc>
                <a:spcPct val="90000"/>
              </a:lnSpc>
            </a:pPr>
            <a:endParaRPr lang="he-IL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גידול אוכלוסיות (חיידקים, דגים, אנשים???)</a:t>
            </a:r>
          </a:p>
          <a:p>
            <a:pPr algn="r" rtl="1" eaLnBrk="1" hangingPunct="1">
              <a:lnSpc>
                <a:spcPct val="90000"/>
              </a:lnSpc>
            </a:pPr>
            <a:endParaRPr lang="he-IL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ערבוב נוזלים</a:t>
            </a:r>
          </a:p>
          <a:p>
            <a:pPr algn="r" rtl="1" eaLnBrk="1" hangingPunct="1">
              <a:lnSpc>
                <a:spcPct val="90000"/>
              </a:lnSpc>
            </a:pPr>
            <a:endParaRPr lang="he-IL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מערכת השמש</a:t>
            </a:r>
          </a:p>
          <a:p>
            <a:pPr algn="r" rtl="1" eaLnBrk="1" hangingPunct="1">
              <a:lnSpc>
                <a:spcPct val="90000"/>
              </a:lnSpc>
            </a:pPr>
            <a:endParaRPr lang="he-IL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מעגלים חשמליים ועוד.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endParaRPr lang="en-US" altLang="he-IL" sz="16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5105400" y="58674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400">
              <a:latin typeface="Wingdings 3" pitchFamily="18" charset="2"/>
            </a:endParaRP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762000" y="5410200"/>
            <a:ext cx="4191000" cy="762000"/>
            <a:chOff x="576" y="3648"/>
            <a:chExt cx="2640" cy="480"/>
          </a:xfrm>
        </p:grpSpPr>
        <p:sp>
          <p:nvSpPr>
            <p:cNvPr id="59402" name="Oval 6"/>
            <p:cNvSpPr>
              <a:spLocks noChangeArrowheads="1"/>
            </p:cNvSpPr>
            <p:nvPr/>
          </p:nvSpPr>
          <p:spPr bwMode="auto">
            <a:xfrm>
              <a:off x="576" y="3792"/>
              <a:ext cx="259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e-IL" altLang="he-IL" sz="2400">
                <a:latin typeface="Wingdings 3" pitchFamily="18" charset="2"/>
              </a:endParaRPr>
            </a:p>
          </p:txBody>
        </p:sp>
        <p:sp>
          <p:nvSpPr>
            <p:cNvPr id="59403" name="Oval 7"/>
            <p:cNvSpPr>
              <a:spLocks noChangeArrowheads="1"/>
            </p:cNvSpPr>
            <p:nvPr/>
          </p:nvSpPr>
          <p:spPr bwMode="auto">
            <a:xfrm>
              <a:off x="1776" y="3648"/>
              <a:ext cx="384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e-IL" altLang="he-IL" sz="2400">
                <a:latin typeface="Wingdings 3" pitchFamily="18" charset="2"/>
              </a:endParaRPr>
            </a:p>
          </p:txBody>
        </p:sp>
        <p:sp>
          <p:nvSpPr>
            <p:cNvPr id="59404" name="Oval 8"/>
            <p:cNvSpPr>
              <a:spLocks noChangeArrowheads="1"/>
            </p:cNvSpPr>
            <p:nvPr/>
          </p:nvSpPr>
          <p:spPr bwMode="auto">
            <a:xfrm>
              <a:off x="3024" y="3840"/>
              <a:ext cx="192" cy="19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e-IL" altLang="he-IL" sz="2400">
                <a:latin typeface="Wingdings 3" pitchFamily="18" charset="2"/>
              </a:endParaRPr>
            </a:p>
          </p:txBody>
        </p:sp>
      </p:grpSp>
      <p:sp>
        <p:nvSpPr>
          <p:cNvPr id="59398" name="Oval 9"/>
          <p:cNvSpPr>
            <a:spLocks noChangeArrowheads="1"/>
          </p:cNvSpPr>
          <p:nvPr/>
        </p:nvSpPr>
        <p:spPr bwMode="auto">
          <a:xfrm rot="744118">
            <a:off x="4343400" y="5715000"/>
            <a:ext cx="8382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2400">
              <a:latin typeface="Wingdings 3" pitchFamily="18" charset="2"/>
            </a:endParaRPr>
          </a:p>
        </p:txBody>
      </p:sp>
      <p:pic>
        <p:nvPicPr>
          <p:cNvPr id="59399" name="Picture 10" descr="loren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1" descr="b_f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27003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Text Box 12"/>
          <p:cNvSpPr txBox="1">
            <a:spLocks noChangeArrowheads="1"/>
          </p:cNvSpPr>
          <p:nvPr/>
        </p:nvSpPr>
        <p:spPr bwMode="auto">
          <a:xfrm>
            <a:off x="2235200" y="6248400"/>
            <a:ext cx="619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>
                <a:latin typeface="Wingdings 3" pitchFamily="18" charset="2"/>
              </a:rPr>
              <a:t>מה ניתן להסיק לגבי מערכות אילו מלבד היותן "מסובכות"?</a:t>
            </a:r>
            <a:endParaRPr lang="en-US" altLang="he-IL" sz="2400">
              <a:latin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 ללא כאוס: חיזוק המערכת החיסונית</a:t>
            </a:r>
            <a:endParaRPr lang="en-US" altLang="he-IL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0"/>
            <a:ext cx="6781800" cy="4648200"/>
          </a:xfrm>
        </p:spPr>
        <p:txBody>
          <a:bodyPr/>
          <a:lstStyle/>
          <a:p>
            <a:pPr algn="r" rtl="1" eaLnBrk="1" hangingPunct="1"/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אנחנו חוקרים איך (כמה ומתי) כדאי לחזק את המערכת החיסונית בעזרת זריקות גדילה של תאים לבנים בזמן שאדם עובר טיפול כימוטרפי – בניית המודל המתמטי נעשה בצורה עקבית ורובסטית</a:t>
            </a:r>
          </a:p>
          <a:p>
            <a:pPr algn="r" rtl="1" eaLnBrk="1" hangingPunct="1"/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buFontTx/>
              <a:buNone/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עם אליעזר שוחט, רועי מלכה ופרופ לי סיגל ז"ל</a:t>
            </a:r>
            <a:endParaRPr lang="en-US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2133600" y="3048000"/>
            <a:ext cx="6167438" cy="2636838"/>
            <a:chOff x="576" y="576"/>
            <a:chExt cx="4673" cy="1954"/>
          </a:xfrm>
        </p:grpSpPr>
        <p:grpSp>
          <p:nvGrpSpPr>
            <p:cNvPr id="63493" name="Group 5"/>
            <p:cNvGrpSpPr>
              <a:grpSpLocks/>
            </p:cNvGrpSpPr>
            <p:nvPr/>
          </p:nvGrpSpPr>
          <p:grpSpPr bwMode="auto">
            <a:xfrm>
              <a:off x="576" y="576"/>
              <a:ext cx="3044" cy="1926"/>
              <a:chOff x="56" y="240"/>
              <a:chExt cx="5521" cy="4114"/>
            </a:xfrm>
          </p:grpSpPr>
          <p:pic>
            <p:nvPicPr>
              <p:cNvPr id="63521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1476"/>
                <a:ext cx="456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3522" name="AutoShape 7" descr="Stationery"/>
              <p:cNvSpPr>
                <a:spLocks noChangeArrowheads="1"/>
              </p:cNvSpPr>
              <p:nvPr/>
            </p:nvSpPr>
            <p:spPr bwMode="auto">
              <a:xfrm rot="-214697">
                <a:off x="4368" y="2450"/>
                <a:ext cx="576" cy="286"/>
              </a:xfrm>
              <a:prstGeom prst="roundRect">
                <a:avLst>
                  <a:gd name="adj" fmla="val 16667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23" name="AutoShape 8" descr="Stationery"/>
              <p:cNvSpPr>
                <a:spLocks noChangeArrowheads="1"/>
              </p:cNvSpPr>
              <p:nvPr/>
            </p:nvSpPr>
            <p:spPr bwMode="auto">
              <a:xfrm rot="-214697">
                <a:off x="4320" y="432"/>
                <a:ext cx="576" cy="286"/>
              </a:xfrm>
              <a:prstGeom prst="roundRect">
                <a:avLst>
                  <a:gd name="adj" fmla="val 16667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24" name="Freeform 9"/>
              <p:cNvSpPr>
                <a:spLocks/>
              </p:cNvSpPr>
              <p:nvPr/>
            </p:nvSpPr>
            <p:spPr bwMode="auto">
              <a:xfrm>
                <a:off x="56" y="240"/>
                <a:ext cx="2152" cy="3888"/>
              </a:xfrm>
              <a:custGeom>
                <a:avLst/>
                <a:gdLst>
                  <a:gd name="T0" fmla="*/ 69 w 4288"/>
                  <a:gd name="T1" fmla="*/ 22 h 3635"/>
                  <a:gd name="T2" fmla="*/ 64 w 4288"/>
                  <a:gd name="T3" fmla="*/ 14 h 3635"/>
                  <a:gd name="T4" fmla="*/ 58 w 4288"/>
                  <a:gd name="T5" fmla="*/ 48 h 3635"/>
                  <a:gd name="T6" fmla="*/ 55 w 4288"/>
                  <a:gd name="T7" fmla="*/ 0 h 3635"/>
                  <a:gd name="T8" fmla="*/ 51 w 4288"/>
                  <a:gd name="T9" fmla="*/ 48 h 3635"/>
                  <a:gd name="T10" fmla="*/ 40 w 4288"/>
                  <a:gd name="T11" fmla="*/ 60 h 3635"/>
                  <a:gd name="T12" fmla="*/ 34 w 4288"/>
                  <a:gd name="T13" fmla="*/ 72 h 3635"/>
                  <a:gd name="T14" fmla="*/ 27 w 4288"/>
                  <a:gd name="T15" fmla="*/ 95 h 3635"/>
                  <a:gd name="T16" fmla="*/ 26 w 4288"/>
                  <a:gd name="T17" fmla="*/ 108 h 3635"/>
                  <a:gd name="T18" fmla="*/ 24 w 4288"/>
                  <a:gd name="T19" fmla="*/ 133 h 3635"/>
                  <a:gd name="T20" fmla="*/ 20 w 4288"/>
                  <a:gd name="T21" fmla="*/ 133 h 3635"/>
                  <a:gd name="T22" fmla="*/ 17 w 4288"/>
                  <a:gd name="T23" fmla="*/ 263 h 3635"/>
                  <a:gd name="T24" fmla="*/ 15 w 4288"/>
                  <a:gd name="T25" fmla="*/ 251 h 3635"/>
                  <a:gd name="T26" fmla="*/ 15 w 4288"/>
                  <a:gd name="T27" fmla="*/ 215 h 3635"/>
                  <a:gd name="T28" fmla="*/ 14 w 4288"/>
                  <a:gd name="T29" fmla="*/ 193 h 3635"/>
                  <a:gd name="T30" fmla="*/ 12 w 4288"/>
                  <a:gd name="T31" fmla="*/ 144 h 3635"/>
                  <a:gd name="T32" fmla="*/ 7 w 4288"/>
                  <a:gd name="T33" fmla="*/ 251 h 3635"/>
                  <a:gd name="T34" fmla="*/ 6 w 4288"/>
                  <a:gd name="T35" fmla="*/ 347 h 3635"/>
                  <a:gd name="T36" fmla="*/ 4 w 4288"/>
                  <a:gd name="T37" fmla="*/ 456 h 3635"/>
                  <a:gd name="T38" fmla="*/ 4 w 4288"/>
                  <a:gd name="T39" fmla="*/ 526 h 3635"/>
                  <a:gd name="T40" fmla="*/ 4 w 4288"/>
                  <a:gd name="T41" fmla="*/ 563 h 3635"/>
                  <a:gd name="T42" fmla="*/ 4 w 4288"/>
                  <a:gd name="T43" fmla="*/ 636 h 3635"/>
                  <a:gd name="T44" fmla="*/ 3 w 4288"/>
                  <a:gd name="T45" fmla="*/ 646 h 3635"/>
                  <a:gd name="T46" fmla="*/ 1 w 4288"/>
                  <a:gd name="T47" fmla="*/ 719 h 3635"/>
                  <a:gd name="T48" fmla="*/ 1 w 4288"/>
                  <a:gd name="T49" fmla="*/ 840 h 3635"/>
                  <a:gd name="T50" fmla="*/ 0 w 4288"/>
                  <a:gd name="T51" fmla="*/ 2922 h 3635"/>
                  <a:gd name="T52" fmla="*/ 1 w 4288"/>
                  <a:gd name="T53" fmla="*/ 3654 h 3635"/>
                  <a:gd name="T54" fmla="*/ 1 w 4288"/>
                  <a:gd name="T55" fmla="*/ 4180 h 3635"/>
                  <a:gd name="T56" fmla="*/ 2 w 4288"/>
                  <a:gd name="T57" fmla="*/ 4302 h 3635"/>
                  <a:gd name="T58" fmla="*/ 3 w 4288"/>
                  <a:gd name="T59" fmla="*/ 4684 h 3635"/>
                  <a:gd name="T60" fmla="*/ 4 w 4288"/>
                  <a:gd name="T61" fmla="*/ 4947 h 3635"/>
                  <a:gd name="T62" fmla="*/ 5 w 4288"/>
                  <a:gd name="T63" fmla="*/ 5056 h 3635"/>
                  <a:gd name="T64" fmla="*/ 6 w 4288"/>
                  <a:gd name="T65" fmla="*/ 5128 h 3635"/>
                  <a:gd name="T66" fmla="*/ 8 w 4288"/>
                  <a:gd name="T67" fmla="*/ 5258 h 3635"/>
                  <a:gd name="T68" fmla="*/ 12 w 4288"/>
                  <a:gd name="T69" fmla="*/ 5438 h 3635"/>
                  <a:gd name="T70" fmla="*/ 19 w 4288"/>
                  <a:gd name="T71" fmla="*/ 5427 h 3635"/>
                  <a:gd name="T72" fmla="*/ 21 w 4288"/>
                  <a:gd name="T73" fmla="*/ 5392 h 3635"/>
                  <a:gd name="T74" fmla="*/ 27 w 4288"/>
                  <a:gd name="T75" fmla="*/ 5318 h 3635"/>
                  <a:gd name="T76" fmla="*/ 38 w 4288"/>
                  <a:gd name="T77" fmla="*/ 5403 h 3635"/>
                  <a:gd name="T78" fmla="*/ 45 w 4288"/>
                  <a:gd name="T79" fmla="*/ 5414 h 3635"/>
                  <a:gd name="T80" fmla="*/ 56 w 4288"/>
                  <a:gd name="T81" fmla="*/ 5427 h 3635"/>
                  <a:gd name="T82" fmla="*/ 59 w 4288"/>
                  <a:gd name="T83" fmla="*/ 5343 h 3635"/>
                  <a:gd name="T84" fmla="*/ 60 w 4288"/>
                  <a:gd name="T85" fmla="*/ 5318 h 3635"/>
                  <a:gd name="T86" fmla="*/ 61 w 4288"/>
                  <a:gd name="T87" fmla="*/ 5271 h 3635"/>
                  <a:gd name="T88" fmla="*/ 63 w 4288"/>
                  <a:gd name="T89" fmla="*/ 5198 h 3635"/>
                  <a:gd name="T90" fmla="*/ 63 w 4288"/>
                  <a:gd name="T91" fmla="*/ 5175 h 3635"/>
                  <a:gd name="T92" fmla="*/ 65 w 4288"/>
                  <a:gd name="T93" fmla="*/ 5020 h 3635"/>
                  <a:gd name="T94" fmla="*/ 66 w 4288"/>
                  <a:gd name="T95" fmla="*/ 4970 h 3635"/>
                  <a:gd name="T96" fmla="*/ 67 w 4288"/>
                  <a:gd name="T97" fmla="*/ 4924 h 3635"/>
                  <a:gd name="T98" fmla="*/ 69 w 4288"/>
                  <a:gd name="T99" fmla="*/ 4865 h 36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288" h="3635">
                    <a:moveTo>
                      <a:pt x="4288" y="16"/>
                    </a:moveTo>
                    <a:cubicBezTo>
                      <a:pt x="4197" y="22"/>
                      <a:pt x="4121" y="23"/>
                      <a:pt x="4032" y="8"/>
                    </a:cubicBezTo>
                    <a:cubicBezTo>
                      <a:pt x="3851" y="13"/>
                      <a:pt x="3781" y="17"/>
                      <a:pt x="3632" y="32"/>
                    </a:cubicBezTo>
                    <a:cubicBezTo>
                      <a:pt x="3558" y="26"/>
                      <a:pt x="3496" y="10"/>
                      <a:pt x="3424" y="0"/>
                    </a:cubicBezTo>
                    <a:cubicBezTo>
                      <a:pt x="3358" y="6"/>
                      <a:pt x="3282" y="31"/>
                      <a:pt x="3216" y="32"/>
                    </a:cubicBezTo>
                    <a:cubicBezTo>
                      <a:pt x="2981" y="37"/>
                      <a:pt x="2747" y="37"/>
                      <a:pt x="2512" y="40"/>
                    </a:cubicBezTo>
                    <a:cubicBezTo>
                      <a:pt x="2371" y="48"/>
                      <a:pt x="2280" y="54"/>
                      <a:pt x="2136" y="48"/>
                    </a:cubicBezTo>
                    <a:cubicBezTo>
                      <a:pt x="1985" y="29"/>
                      <a:pt x="1838" y="49"/>
                      <a:pt x="1688" y="64"/>
                    </a:cubicBezTo>
                    <a:cubicBezTo>
                      <a:pt x="1656" y="67"/>
                      <a:pt x="1624" y="69"/>
                      <a:pt x="1592" y="72"/>
                    </a:cubicBezTo>
                    <a:cubicBezTo>
                      <a:pt x="1549" y="77"/>
                      <a:pt x="1464" y="88"/>
                      <a:pt x="1464" y="88"/>
                    </a:cubicBezTo>
                    <a:cubicBezTo>
                      <a:pt x="1378" y="81"/>
                      <a:pt x="1313" y="71"/>
                      <a:pt x="1224" y="88"/>
                    </a:cubicBezTo>
                    <a:cubicBezTo>
                      <a:pt x="1160" y="100"/>
                      <a:pt x="1096" y="160"/>
                      <a:pt x="1032" y="176"/>
                    </a:cubicBezTo>
                    <a:cubicBezTo>
                      <a:pt x="1000" y="173"/>
                      <a:pt x="967" y="176"/>
                      <a:pt x="936" y="168"/>
                    </a:cubicBezTo>
                    <a:cubicBezTo>
                      <a:pt x="923" y="165"/>
                      <a:pt x="916" y="149"/>
                      <a:pt x="904" y="144"/>
                    </a:cubicBezTo>
                    <a:cubicBezTo>
                      <a:pt x="884" y="136"/>
                      <a:pt x="861" y="133"/>
                      <a:pt x="840" y="128"/>
                    </a:cubicBezTo>
                    <a:cubicBezTo>
                      <a:pt x="814" y="111"/>
                      <a:pt x="789" y="106"/>
                      <a:pt x="760" y="96"/>
                    </a:cubicBezTo>
                    <a:cubicBezTo>
                      <a:pt x="645" y="106"/>
                      <a:pt x="544" y="116"/>
                      <a:pt x="440" y="168"/>
                    </a:cubicBezTo>
                    <a:cubicBezTo>
                      <a:pt x="398" y="189"/>
                      <a:pt x="356" y="196"/>
                      <a:pt x="320" y="232"/>
                    </a:cubicBezTo>
                    <a:cubicBezTo>
                      <a:pt x="297" y="255"/>
                      <a:pt x="279" y="281"/>
                      <a:pt x="256" y="304"/>
                    </a:cubicBezTo>
                    <a:cubicBezTo>
                      <a:pt x="251" y="320"/>
                      <a:pt x="249" y="338"/>
                      <a:pt x="240" y="352"/>
                    </a:cubicBezTo>
                    <a:cubicBezTo>
                      <a:pt x="235" y="360"/>
                      <a:pt x="228" y="367"/>
                      <a:pt x="224" y="376"/>
                    </a:cubicBezTo>
                    <a:cubicBezTo>
                      <a:pt x="217" y="391"/>
                      <a:pt x="225" y="422"/>
                      <a:pt x="208" y="424"/>
                    </a:cubicBezTo>
                    <a:cubicBezTo>
                      <a:pt x="189" y="427"/>
                      <a:pt x="171" y="429"/>
                      <a:pt x="152" y="432"/>
                    </a:cubicBezTo>
                    <a:cubicBezTo>
                      <a:pt x="118" y="443"/>
                      <a:pt x="93" y="458"/>
                      <a:pt x="64" y="480"/>
                    </a:cubicBezTo>
                    <a:cubicBezTo>
                      <a:pt x="50" y="507"/>
                      <a:pt x="34" y="531"/>
                      <a:pt x="24" y="560"/>
                    </a:cubicBezTo>
                    <a:cubicBezTo>
                      <a:pt x="21" y="989"/>
                      <a:pt x="57" y="1495"/>
                      <a:pt x="0" y="1952"/>
                    </a:cubicBezTo>
                    <a:cubicBezTo>
                      <a:pt x="5" y="2120"/>
                      <a:pt x="7" y="2277"/>
                      <a:pt x="40" y="2440"/>
                    </a:cubicBezTo>
                    <a:cubicBezTo>
                      <a:pt x="51" y="2557"/>
                      <a:pt x="53" y="2675"/>
                      <a:pt x="64" y="2792"/>
                    </a:cubicBezTo>
                    <a:cubicBezTo>
                      <a:pt x="66" y="2818"/>
                      <a:pt x="81" y="2847"/>
                      <a:pt x="88" y="2872"/>
                    </a:cubicBezTo>
                    <a:cubicBezTo>
                      <a:pt x="112" y="2958"/>
                      <a:pt x="140" y="3044"/>
                      <a:pt x="168" y="3128"/>
                    </a:cubicBezTo>
                    <a:cubicBezTo>
                      <a:pt x="177" y="3199"/>
                      <a:pt x="194" y="3263"/>
                      <a:pt x="256" y="3304"/>
                    </a:cubicBezTo>
                    <a:cubicBezTo>
                      <a:pt x="265" y="3332"/>
                      <a:pt x="285" y="3354"/>
                      <a:pt x="304" y="3376"/>
                    </a:cubicBezTo>
                    <a:cubicBezTo>
                      <a:pt x="319" y="3393"/>
                      <a:pt x="352" y="3424"/>
                      <a:pt x="352" y="3424"/>
                    </a:cubicBezTo>
                    <a:cubicBezTo>
                      <a:pt x="367" y="3470"/>
                      <a:pt x="416" y="3490"/>
                      <a:pt x="456" y="3512"/>
                    </a:cubicBezTo>
                    <a:cubicBezTo>
                      <a:pt x="545" y="3562"/>
                      <a:pt x="625" y="3611"/>
                      <a:pt x="728" y="3632"/>
                    </a:cubicBezTo>
                    <a:cubicBezTo>
                      <a:pt x="869" y="3629"/>
                      <a:pt x="1011" y="3629"/>
                      <a:pt x="1152" y="3624"/>
                    </a:cubicBezTo>
                    <a:cubicBezTo>
                      <a:pt x="1195" y="3623"/>
                      <a:pt x="1237" y="3607"/>
                      <a:pt x="1280" y="3600"/>
                    </a:cubicBezTo>
                    <a:cubicBezTo>
                      <a:pt x="1414" y="3578"/>
                      <a:pt x="1553" y="3569"/>
                      <a:pt x="1688" y="3552"/>
                    </a:cubicBezTo>
                    <a:cubicBezTo>
                      <a:pt x="1924" y="3559"/>
                      <a:pt x="2157" y="3601"/>
                      <a:pt x="2392" y="3608"/>
                    </a:cubicBezTo>
                    <a:cubicBezTo>
                      <a:pt x="2541" y="3613"/>
                      <a:pt x="2691" y="3613"/>
                      <a:pt x="2840" y="3616"/>
                    </a:cubicBezTo>
                    <a:cubicBezTo>
                      <a:pt x="3073" y="3635"/>
                      <a:pt x="3303" y="3630"/>
                      <a:pt x="3536" y="3624"/>
                    </a:cubicBezTo>
                    <a:cubicBezTo>
                      <a:pt x="3571" y="3617"/>
                      <a:pt x="3688" y="3589"/>
                      <a:pt x="3720" y="3568"/>
                    </a:cubicBezTo>
                    <a:cubicBezTo>
                      <a:pt x="3728" y="3563"/>
                      <a:pt x="3735" y="3556"/>
                      <a:pt x="3744" y="3552"/>
                    </a:cubicBezTo>
                    <a:cubicBezTo>
                      <a:pt x="3777" y="3538"/>
                      <a:pt x="3816" y="3536"/>
                      <a:pt x="3848" y="3520"/>
                    </a:cubicBezTo>
                    <a:cubicBezTo>
                      <a:pt x="3876" y="3506"/>
                      <a:pt x="3898" y="3482"/>
                      <a:pt x="3928" y="3472"/>
                    </a:cubicBezTo>
                    <a:cubicBezTo>
                      <a:pt x="3944" y="3467"/>
                      <a:pt x="3976" y="3456"/>
                      <a:pt x="3976" y="3456"/>
                    </a:cubicBezTo>
                    <a:cubicBezTo>
                      <a:pt x="4014" y="3418"/>
                      <a:pt x="4052" y="3382"/>
                      <a:pt x="4096" y="3352"/>
                    </a:cubicBezTo>
                    <a:cubicBezTo>
                      <a:pt x="4142" y="3283"/>
                      <a:pt x="4081" y="3364"/>
                      <a:pt x="4136" y="3320"/>
                    </a:cubicBezTo>
                    <a:cubicBezTo>
                      <a:pt x="4188" y="3279"/>
                      <a:pt x="4116" y="3308"/>
                      <a:pt x="4176" y="3288"/>
                    </a:cubicBezTo>
                    <a:cubicBezTo>
                      <a:pt x="4201" y="3251"/>
                      <a:pt x="4236" y="3248"/>
                      <a:pt x="4280" y="324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25" name="Oval 10"/>
              <p:cNvSpPr>
                <a:spLocks noChangeArrowheads="1"/>
              </p:cNvSpPr>
              <p:nvPr/>
            </p:nvSpPr>
            <p:spPr bwMode="auto">
              <a:xfrm>
                <a:off x="1344" y="768"/>
                <a:ext cx="634" cy="43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he-IL" sz="800" b="1" i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26" name="Text Box 11"/>
              <p:cNvSpPr txBox="1">
                <a:spLocks noChangeArrowheads="1"/>
              </p:cNvSpPr>
              <p:nvPr/>
            </p:nvSpPr>
            <p:spPr bwMode="auto">
              <a:xfrm>
                <a:off x="861" y="486"/>
                <a:ext cx="1147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FF0066"/>
                    </a:solidFill>
                    <a:latin typeface="Arial" pitchFamily="34" charset="0"/>
                    <a:cs typeface="Arial" pitchFamily="34" charset="0"/>
                  </a:rPr>
                  <a:t>Bone marrow</a:t>
                </a:r>
                <a:endParaRPr lang="en-US" altLang="he-IL" sz="800" b="1" i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27" name="Text Box 12"/>
              <p:cNvSpPr txBox="1">
                <a:spLocks noChangeArrowheads="1"/>
              </p:cNvSpPr>
              <p:nvPr/>
            </p:nvSpPr>
            <p:spPr bwMode="auto">
              <a:xfrm>
                <a:off x="2208" y="288"/>
                <a:ext cx="577" cy="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Blood</a:t>
                </a:r>
                <a:endParaRPr lang="en-US" altLang="he-IL" sz="800" b="1" i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28" name="Line 13"/>
              <p:cNvSpPr>
                <a:spLocks noChangeShapeType="1"/>
              </p:cNvSpPr>
              <p:nvPr/>
            </p:nvSpPr>
            <p:spPr bwMode="auto">
              <a:xfrm flipV="1">
                <a:off x="3072" y="2544"/>
                <a:ext cx="336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29" name="Line 14"/>
              <p:cNvSpPr>
                <a:spLocks noChangeShapeType="1"/>
              </p:cNvSpPr>
              <p:nvPr/>
            </p:nvSpPr>
            <p:spPr bwMode="auto">
              <a:xfrm>
                <a:off x="2062" y="1248"/>
                <a:ext cx="338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30" name="Line 15"/>
              <p:cNvSpPr>
                <a:spLocks noChangeShapeType="1"/>
              </p:cNvSpPr>
              <p:nvPr/>
            </p:nvSpPr>
            <p:spPr bwMode="auto">
              <a:xfrm flipV="1">
                <a:off x="2160" y="2795"/>
                <a:ext cx="403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31" name="Line 16"/>
              <p:cNvSpPr>
                <a:spLocks noChangeShapeType="1"/>
              </p:cNvSpPr>
              <p:nvPr/>
            </p:nvSpPr>
            <p:spPr bwMode="auto">
              <a:xfrm flipV="1">
                <a:off x="2880" y="1056"/>
                <a:ext cx="28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32" name="Text Box 17"/>
              <p:cNvSpPr txBox="1">
                <a:spLocks noChangeArrowheads="1"/>
              </p:cNvSpPr>
              <p:nvPr/>
            </p:nvSpPr>
            <p:spPr bwMode="auto">
              <a:xfrm>
                <a:off x="2351" y="2090"/>
                <a:ext cx="704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990099"/>
                    </a:solidFill>
                    <a:latin typeface="Arial" pitchFamily="34" charset="0"/>
                    <a:cs typeface="Arial" pitchFamily="34" charset="0"/>
                  </a:rPr>
                  <a:t>GCSF</a:t>
                </a:r>
                <a:r>
                  <a:rPr lang="en-US" altLang="he-IL" sz="800" b="1" i="1" baseline="-25000">
                    <a:solidFill>
                      <a:srgbClr val="990099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endParaRPr lang="en-US" altLang="he-IL" sz="800" b="1" i="1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33" name="Freeform 18"/>
              <p:cNvSpPr>
                <a:spLocks/>
              </p:cNvSpPr>
              <p:nvPr/>
            </p:nvSpPr>
            <p:spPr bwMode="auto">
              <a:xfrm>
                <a:off x="384" y="1680"/>
                <a:ext cx="346" cy="144"/>
              </a:xfrm>
              <a:custGeom>
                <a:avLst/>
                <a:gdLst>
                  <a:gd name="T0" fmla="*/ 1948 w 243"/>
                  <a:gd name="T1" fmla="*/ 22 h 210"/>
                  <a:gd name="T2" fmla="*/ 1697 w 243"/>
                  <a:gd name="T3" fmla="*/ 6 h 210"/>
                  <a:gd name="T4" fmla="*/ 1340 w 243"/>
                  <a:gd name="T5" fmla="*/ 1 h 210"/>
                  <a:gd name="T6" fmla="*/ 980 w 243"/>
                  <a:gd name="T7" fmla="*/ 0 h 210"/>
                  <a:gd name="T8" fmla="*/ 374 w 243"/>
                  <a:gd name="T9" fmla="*/ 6 h 210"/>
                  <a:gd name="T10" fmla="*/ 252 w 243"/>
                  <a:gd name="T11" fmla="*/ 8 h 210"/>
                  <a:gd name="T12" fmla="*/ 124 w 243"/>
                  <a:gd name="T13" fmla="*/ 10 h 210"/>
                  <a:gd name="T14" fmla="*/ 1 w 243"/>
                  <a:gd name="T15" fmla="*/ 16 h 210"/>
                  <a:gd name="T16" fmla="*/ 124 w 243"/>
                  <a:gd name="T17" fmla="*/ 22 h 2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3" h="210">
                    <a:moveTo>
                      <a:pt x="234" y="210"/>
                    </a:moveTo>
                    <a:cubicBezTo>
                      <a:pt x="243" y="162"/>
                      <a:pt x="239" y="97"/>
                      <a:pt x="204" y="58"/>
                    </a:cubicBezTo>
                    <a:cubicBezTo>
                      <a:pt x="190" y="43"/>
                      <a:pt x="181" y="20"/>
                      <a:pt x="161" y="14"/>
                    </a:cubicBezTo>
                    <a:cubicBezTo>
                      <a:pt x="146" y="9"/>
                      <a:pt x="117" y="0"/>
                      <a:pt x="117" y="0"/>
                    </a:cubicBezTo>
                    <a:cubicBezTo>
                      <a:pt x="57" y="20"/>
                      <a:pt x="83" y="1"/>
                      <a:pt x="45" y="58"/>
                    </a:cubicBezTo>
                    <a:cubicBezTo>
                      <a:pt x="40" y="65"/>
                      <a:pt x="35" y="73"/>
                      <a:pt x="30" y="80"/>
                    </a:cubicBezTo>
                    <a:cubicBezTo>
                      <a:pt x="25" y="87"/>
                      <a:pt x="15" y="101"/>
                      <a:pt x="15" y="101"/>
                    </a:cubicBezTo>
                    <a:cubicBezTo>
                      <a:pt x="12" y="110"/>
                      <a:pt x="0" y="145"/>
                      <a:pt x="1" y="152"/>
                    </a:cubicBezTo>
                    <a:cubicBezTo>
                      <a:pt x="3" y="172"/>
                      <a:pt x="15" y="210"/>
                      <a:pt x="15" y="210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34" name="Freeform 19" descr="Granite"/>
              <p:cNvSpPr>
                <a:spLocks/>
              </p:cNvSpPr>
              <p:nvPr/>
            </p:nvSpPr>
            <p:spPr bwMode="auto">
              <a:xfrm>
                <a:off x="2397" y="3168"/>
                <a:ext cx="538" cy="241"/>
              </a:xfrm>
              <a:custGeom>
                <a:avLst/>
                <a:gdLst>
                  <a:gd name="T0" fmla="*/ 394 w 287"/>
                  <a:gd name="T1" fmla="*/ 401 h 181"/>
                  <a:gd name="T2" fmla="*/ 3222 w 287"/>
                  <a:gd name="T3" fmla="*/ 36 h 181"/>
                  <a:gd name="T4" fmla="*/ 4473 w 287"/>
                  <a:gd name="T5" fmla="*/ 198 h 181"/>
                  <a:gd name="T6" fmla="*/ 6381 w 287"/>
                  <a:gd name="T7" fmla="*/ 316 h 181"/>
                  <a:gd name="T8" fmla="*/ 12359 w 287"/>
                  <a:gd name="T9" fmla="*/ 439 h 181"/>
                  <a:gd name="T10" fmla="*/ 11111 w 287"/>
                  <a:gd name="T11" fmla="*/ 679 h 181"/>
                  <a:gd name="T12" fmla="*/ 9234 w 287"/>
                  <a:gd name="T13" fmla="*/ 604 h 181"/>
                  <a:gd name="T14" fmla="*/ 6694 w 287"/>
                  <a:gd name="T15" fmla="*/ 1009 h 181"/>
                  <a:gd name="T16" fmla="*/ 4814 w 287"/>
                  <a:gd name="T17" fmla="*/ 642 h 181"/>
                  <a:gd name="T18" fmla="*/ 1936 w 287"/>
                  <a:gd name="T19" fmla="*/ 845 h 181"/>
                  <a:gd name="T20" fmla="*/ 1342 w 287"/>
                  <a:gd name="T21" fmla="*/ 561 h 181"/>
                  <a:gd name="T22" fmla="*/ 84 w 287"/>
                  <a:gd name="T23" fmla="*/ 401 h 181"/>
                  <a:gd name="T24" fmla="*/ 394 w 287"/>
                  <a:gd name="T25" fmla="*/ 401 h 1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7" h="181">
                    <a:moveTo>
                      <a:pt x="9" y="72"/>
                    </a:moveTo>
                    <a:cubicBezTo>
                      <a:pt x="21" y="35"/>
                      <a:pt x="37" y="18"/>
                      <a:pt x="74" y="6"/>
                    </a:cubicBezTo>
                    <a:cubicBezTo>
                      <a:pt x="122" y="21"/>
                      <a:pt x="75" y="0"/>
                      <a:pt x="103" y="35"/>
                    </a:cubicBezTo>
                    <a:cubicBezTo>
                      <a:pt x="114" y="49"/>
                      <a:pt x="132" y="52"/>
                      <a:pt x="147" y="57"/>
                    </a:cubicBezTo>
                    <a:cubicBezTo>
                      <a:pt x="191" y="51"/>
                      <a:pt x="268" y="25"/>
                      <a:pt x="285" y="79"/>
                    </a:cubicBezTo>
                    <a:cubicBezTo>
                      <a:pt x="281" y="100"/>
                      <a:pt x="287" y="125"/>
                      <a:pt x="256" y="122"/>
                    </a:cubicBezTo>
                    <a:cubicBezTo>
                      <a:pt x="241" y="120"/>
                      <a:pt x="213" y="108"/>
                      <a:pt x="213" y="108"/>
                    </a:cubicBezTo>
                    <a:cubicBezTo>
                      <a:pt x="177" y="119"/>
                      <a:pt x="166" y="148"/>
                      <a:pt x="154" y="181"/>
                    </a:cubicBezTo>
                    <a:cubicBezTo>
                      <a:pt x="118" y="167"/>
                      <a:pt x="118" y="152"/>
                      <a:pt x="111" y="115"/>
                    </a:cubicBezTo>
                    <a:cubicBezTo>
                      <a:pt x="87" y="123"/>
                      <a:pt x="45" y="152"/>
                      <a:pt x="45" y="152"/>
                    </a:cubicBezTo>
                    <a:cubicBezTo>
                      <a:pt x="12" y="140"/>
                      <a:pt x="11" y="129"/>
                      <a:pt x="31" y="101"/>
                    </a:cubicBezTo>
                    <a:cubicBezTo>
                      <a:pt x="18" y="66"/>
                      <a:pt x="33" y="87"/>
                      <a:pt x="2" y="72"/>
                    </a:cubicBezTo>
                    <a:cubicBezTo>
                      <a:pt x="0" y="71"/>
                      <a:pt x="7" y="72"/>
                      <a:pt x="9" y="72"/>
                    </a:cubicBez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8600000" lon="0" rev="0"/>
                </a:camera>
                <a:lightRig rig="legacyFlat2" dir="t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he-IL"/>
              </a:p>
            </p:txBody>
          </p:sp>
          <p:sp>
            <p:nvSpPr>
              <p:cNvPr id="63535" name="Text Box 20"/>
              <p:cNvSpPr txBox="1">
                <a:spLocks noChangeArrowheads="1"/>
              </p:cNvSpPr>
              <p:nvPr/>
            </p:nvSpPr>
            <p:spPr bwMode="auto">
              <a:xfrm>
                <a:off x="2257" y="3495"/>
                <a:ext cx="1067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>
                    <a:latin typeface="Arial" pitchFamily="34" charset="0"/>
                    <a:cs typeface="Arial" pitchFamily="34" charset="0"/>
                  </a:rPr>
                  <a:t>Senescence</a:t>
                </a:r>
                <a:endParaRPr lang="en-US" altLang="he-IL" sz="800" b="1">
                  <a:solidFill>
                    <a:srgbClr val="CC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36" name="Text Box 21"/>
              <p:cNvSpPr txBox="1">
                <a:spLocks noChangeArrowheads="1"/>
              </p:cNvSpPr>
              <p:nvPr/>
            </p:nvSpPr>
            <p:spPr bwMode="auto">
              <a:xfrm>
                <a:off x="1583" y="2168"/>
                <a:ext cx="777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990099"/>
                    </a:solidFill>
                    <a:latin typeface="Arial" pitchFamily="34" charset="0"/>
                    <a:cs typeface="Arial" pitchFamily="34" charset="0"/>
                  </a:rPr>
                  <a:t>GCSF</a:t>
                </a:r>
                <a:r>
                  <a:rPr lang="en-US" altLang="he-IL" sz="800" b="1" i="1" baseline="-25000">
                    <a:solidFill>
                      <a:srgbClr val="990099"/>
                    </a:solidFill>
                    <a:latin typeface="Arial" pitchFamily="34" charset="0"/>
                    <a:cs typeface="Arial" pitchFamily="34" charset="0"/>
                  </a:rPr>
                  <a:t>BM</a:t>
                </a:r>
                <a:endParaRPr lang="en-US" altLang="he-IL" sz="800" b="1" i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374" name="Text Box 22"/>
              <p:cNvSpPr txBox="1">
                <a:spLocks noChangeArrowheads="1"/>
              </p:cNvSpPr>
              <p:nvPr/>
            </p:nvSpPr>
            <p:spPr bwMode="auto">
              <a:xfrm>
                <a:off x="2061" y="2645"/>
                <a:ext cx="334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altLang="he-IL" sz="800" b="1">
                    <a:solidFill>
                      <a:srgbClr val="99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sp>
            <p:nvSpPr>
              <p:cNvPr id="100375" name="Text Box 23"/>
              <p:cNvSpPr txBox="1">
                <a:spLocks noChangeArrowheads="1"/>
              </p:cNvSpPr>
              <p:nvPr/>
            </p:nvSpPr>
            <p:spPr bwMode="auto">
              <a:xfrm>
                <a:off x="1627" y="2796"/>
                <a:ext cx="334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altLang="he-IL" sz="800" b="1">
                    <a:solidFill>
                      <a:srgbClr val="99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sp>
            <p:nvSpPr>
              <p:cNvPr id="63539" name="Line 24"/>
              <p:cNvSpPr>
                <a:spLocks noChangeShapeType="1"/>
              </p:cNvSpPr>
              <p:nvPr/>
            </p:nvSpPr>
            <p:spPr bwMode="auto">
              <a:xfrm rot="1734081" flipH="1" flipV="1">
                <a:off x="2865" y="3936"/>
                <a:ext cx="822" cy="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prstDash val="lgDash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00377" name="Text Box 25"/>
              <p:cNvSpPr txBox="1">
                <a:spLocks noChangeArrowheads="1"/>
              </p:cNvSpPr>
              <p:nvPr/>
            </p:nvSpPr>
            <p:spPr bwMode="auto">
              <a:xfrm rot="1853355">
                <a:off x="2872" y="3916"/>
                <a:ext cx="897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GB" altLang="he-IL" sz="800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injAntibio</a:t>
                </a:r>
                <a:endParaRPr lang="en-GB" altLang="he-IL" sz="800" b="1">
                  <a:solidFill>
                    <a:srgbClr val="FF99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41" name="Line 26"/>
              <p:cNvSpPr>
                <a:spLocks noChangeShapeType="1"/>
              </p:cNvSpPr>
              <p:nvPr/>
            </p:nvSpPr>
            <p:spPr bwMode="auto">
              <a:xfrm rot="-2387904" flipH="1" flipV="1">
                <a:off x="2748" y="388"/>
                <a:ext cx="691" cy="144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prstDash val="lgDashDot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00379" name="Text Box 27"/>
              <p:cNvSpPr txBox="1">
                <a:spLocks noChangeArrowheads="1"/>
              </p:cNvSpPr>
              <p:nvPr/>
            </p:nvSpPr>
            <p:spPr bwMode="auto">
              <a:xfrm rot="19985933">
                <a:off x="2750" y="338"/>
                <a:ext cx="805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GB" altLang="he-IL" sz="800" b="1">
                    <a:solidFill>
                      <a:srgbClr val="99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injGCSF</a:t>
                </a:r>
                <a:endParaRPr lang="en-GB" altLang="he-IL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43" name="Oval 28" descr="Bouquet"/>
              <p:cNvSpPr>
                <a:spLocks noChangeArrowheads="1"/>
              </p:cNvSpPr>
              <p:nvPr/>
            </p:nvSpPr>
            <p:spPr bwMode="auto">
              <a:xfrm>
                <a:off x="144" y="1728"/>
                <a:ext cx="518" cy="432"/>
              </a:xfrm>
              <a:prstGeom prst="ellipse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8600000" lon="0" rev="0"/>
                </a:camera>
                <a:lightRig rig="legacyFlat2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rgbClr val="CCCC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44" name="Oval 29"/>
              <p:cNvSpPr>
                <a:spLocks noChangeArrowheads="1"/>
              </p:cNvSpPr>
              <p:nvPr/>
            </p:nvSpPr>
            <p:spPr bwMode="auto">
              <a:xfrm rot="-6935">
                <a:off x="173" y="1803"/>
                <a:ext cx="424" cy="259"/>
              </a:xfrm>
              <a:prstGeom prst="ellipse">
                <a:avLst/>
              </a:prstGeom>
              <a:solidFill>
                <a:srgbClr val="692787"/>
              </a:soli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45" name="Oval 30" descr="Bouquet"/>
              <p:cNvSpPr>
                <a:spLocks noChangeArrowheads="1"/>
              </p:cNvSpPr>
              <p:nvPr/>
            </p:nvSpPr>
            <p:spPr bwMode="auto">
              <a:xfrm>
                <a:off x="528" y="1728"/>
                <a:ext cx="518" cy="432"/>
              </a:xfrm>
              <a:prstGeom prst="ellipse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8600000" lon="0" rev="0"/>
                </a:camera>
                <a:lightRig rig="legacyFlat2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rgbClr val="CCCC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46" name="Oval 31"/>
              <p:cNvSpPr>
                <a:spLocks noChangeArrowheads="1"/>
              </p:cNvSpPr>
              <p:nvPr/>
            </p:nvSpPr>
            <p:spPr bwMode="auto">
              <a:xfrm rot="-6935">
                <a:off x="557" y="1803"/>
                <a:ext cx="424" cy="259"/>
              </a:xfrm>
              <a:prstGeom prst="ellipse">
                <a:avLst/>
              </a:prstGeom>
              <a:gradFill rotWithShape="0">
                <a:gsLst>
                  <a:gs pos="0">
                    <a:srgbClr val="A603AB"/>
                  </a:gs>
                  <a:gs pos="100000">
                    <a:srgbClr val="4D014F"/>
                  </a:gs>
                </a:gsLst>
                <a:lin ang="2700000" scaled="1"/>
              </a:gra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47" name="Oval 32" descr="Pink tissue paper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518" cy="432"/>
              </a:xfrm>
              <a:prstGeom prst="ellipse">
                <a:avLst/>
              </a:pr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8600000" lon="0" rev="0"/>
                </a:camera>
                <a:lightRig rig="legacyFlat2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rgbClr val="FFCC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48" name="Freeform 33"/>
              <p:cNvSpPr>
                <a:spLocks/>
              </p:cNvSpPr>
              <p:nvPr/>
            </p:nvSpPr>
            <p:spPr bwMode="auto">
              <a:xfrm rot="4714081">
                <a:off x="2535" y="1153"/>
                <a:ext cx="218" cy="394"/>
              </a:xfrm>
              <a:custGeom>
                <a:avLst/>
                <a:gdLst>
                  <a:gd name="T0" fmla="*/ 2 w 506"/>
                  <a:gd name="T1" fmla="*/ 18 h 618"/>
                  <a:gd name="T2" fmla="*/ 1 w 506"/>
                  <a:gd name="T3" fmla="*/ 11 h 618"/>
                  <a:gd name="T4" fmla="*/ 1 w 506"/>
                  <a:gd name="T5" fmla="*/ 10 h 618"/>
                  <a:gd name="T6" fmla="*/ 1 w 506"/>
                  <a:gd name="T7" fmla="*/ 2 h 618"/>
                  <a:gd name="T8" fmla="*/ 1 w 506"/>
                  <a:gd name="T9" fmla="*/ 1 h 618"/>
                  <a:gd name="T10" fmla="*/ 2 w 506"/>
                  <a:gd name="T11" fmla="*/ 1 h 618"/>
                  <a:gd name="T12" fmla="*/ 3 w 506"/>
                  <a:gd name="T13" fmla="*/ 2 h 618"/>
                  <a:gd name="T14" fmla="*/ 3 w 506"/>
                  <a:gd name="T15" fmla="*/ 4 h 618"/>
                  <a:gd name="T16" fmla="*/ 3 w 506"/>
                  <a:gd name="T17" fmla="*/ 4 h 618"/>
                  <a:gd name="T18" fmla="*/ 3 w 506"/>
                  <a:gd name="T19" fmla="*/ 7 h 618"/>
                  <a:gd name="T20" fmla="*/ 3 w 506"/>
                  <a:gd name="T21" fmla="*/ 11 h 618"/>
                  <a:gd name="T22" fmla="*/ 3 w 506"/>
                  <a:gd name="T23" fmla="*/ 27 h 618"/>
                  <a:gd name="T24" fmla="*/ 3 w 506"/>
                  <a:gd name="T25" fmla="*/ 31 h 618"/>
                  <a:gd name="T26" fmla="*/ 1 w 506"/>
                  <a:gd name="T27" fmla="*/ 41 h 618"/>
                  <a:gd name="T28" fmla="*/ 1 w 506"/>
                  <a:gd name="T29" fmla="*/ 40 h 618"/>
                  <a:gd name="T30" fmla="*/ 0 w 506"/>
                  <a:gd name="T31" fmla="*/ 39 h 618"/>
                  <a:gd name="T32" fmla="*/ 0 w 506"/>
                  <a:gd name="T33" fmla="*/ 35 h 618"/>
                  <a:gd name="T34" fmla="*/ 0 w 506"/>
                  <a:gd name="T35" fmla="*/ 34 h 618"/>
                  <a:gd name="T36" fmla="*/ 0 w 506"/>
                  <a:gd name="T37" fmla="*/ 31 h 618"/>
                  <a:gd name="T38" fmla="*/ 0 w 506"/>
                  <a:gd name="T39" fmla="*/ 30 h 618"/>
                  <a:gd name="T40" fmla="*/ 0 w 506"/>
                  <a:gd name="T41" fmla="*/ 20 h 618"/>
                  <a:gd name="T42" fmla="*/ 1 w 506"/>
                  <a:gd name="T43" fmla="*/ 24 h 618"/>
                  <a:gd name="T44" fmla="*/ 1 w 506"/>
                  <a:gd name="T45" fmla="*/ 26 h 618"/>
                  <a:gd name="T46" fmla="*/ 2 w 506"/>
                  <a:gd name="T47" fmla="*/ 25 h 618"/>
                  <a:gd name="T48" fmla="*/ 2 w 506"/>
                  <a:gd name="T49" fmla="*/ 18 h 6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6" h="618">
                    <a:moveTo>
                      <a:pt x="277" y="277"/>
                    </a:moveTo>
                    <a:cubicBezTo>
                      <a:pt x="220" y="256"/>
                      <a:pt x="253" y="230"/>
                      <a:pt x="232" y="173"/>
                    </a:cubicBezTo>
                    <a:cubicBezTo>
                      <a:pt x="231" y="171"/>
                      <a:pt x="181" y="156"/>
                      <a:pt x="166" y="151"/>
                    </a:cubicBezTo>
                    <a:cubicBezTo>
                      <a:pt x="140" y="112"/>
                      <a:pt x="110" y="88"/>
                      <a:pt x="143" y="32"/>
                    </a:cubicBezTo>
                    <a:cubicBezTo>
                      <a:pt x="151" y="18"/>
                      <a:pt x="173" y="23"/>
                      <a:pt x="188" y="18"/>
                    </a:cubicBezTo>
                    <a:cubicBezTo>
                      <a:pt x="210" y="11"/>
                      <a:pt x="255" y="3"/>
                      <a:pt x="255" y="3"/>
                    </a:cubicBezTo>
                    <a:cubicBezTo>
                      <a:pt x="331" y="8"/>
                      <a:pt x="350" y="0"/>
                      <a:pt x="403" y="32"/>
                    </a:cubicBezTo>
                    <a:cubicBezTo>
                      <a:pt x="408" y="40"/>
                      <a:pt x="412" y="49"/>
                      <a:pt x="418" y="55"/>
                    </a:cubicBezTo>
                    <a:cubicBezTo>
                      <a:pt x="424" y="61"/>
                      <a:pt x="435" y="62"/>
                      <a:pt x="440" y="69"/>
                    </a:cubicBezTo>
                    <a:cubicBezTo>
                      <a:pt x="479" y="119"/>
                      <a:pt x="408" y="67"/>
                      <a:pt x="469" y="106"/>
                    </a:cubicBezTo>
                    <a:cubicBezTo>
                      <a:pt x="477" y="130"/>
                      <a:pt x="491" y="148"/>
                      <a:pt x="499" y="173"/>
                    </a:cubicBezTo>
                    <a:cubicBezTo>
                      <a:pt x="496" y="247"/>
                      <a:pt x="506" y="331"/>
                      <a:pt x="462" y="395"/>
                    </a:cubicBezTo>
                    <a:cubicBezTo>
                      <a:pt x="454" y="421"/>
                      <a:pt x="447" y="440"/>
                      <a:pt x="432" y="462"/>
                    </a:cubicBezTo>
                    <a:cubicBezTo>
                      <a:pt x="395" y="580"/>
                      <a:pt x="348" y="600"/>
                      <a:pt x="232" y="618"/>
                    </a:cubicBezTo>
                    <a:cubicBezTo>
                      <a:pt x="228" y="618"/>
                      <a:pt x="162" y="613"/>
                      <a:pt x="143" y="603"/>
                    </a:cubicBezTo>
                    <a:cubicBezTo>
                      <a:pt x="127" y="594"/>
                      <a:pt x="99" y="573"/>
                      <a:pt x="99" y="573"/>
                    </a:cubicBezTo>
                    <a:cubicBezTo>
                      <a:pt x="89" y="558"/>
                      <a:pt x="78" y="544"/>
                      <a:pt x="69" y="529"/>
                    </a:cubicBezTo>
                    <a:cubicBezTo>
                      <a:pt x="64" y="521"/>
                      <a:pt x="60" y="514"/>
                      <a:pt x="55" y="506"/>
                    </a:cubicBezTo>
                    <a:cubicBezTo>
                      <a:pt x="45" y="491"/>
                      <a:pt x="35" y="477"/>
                      <a:pt x="25" y="462"/>
                    </a:cubicBezTo>
                    <a:cubicBezTo>
                      <a:pt x="20" y="455"/>
                      <a:pt x="10" y="440"/>
                      <a:pt x="10" y="440"/>
                    </a:cubicBezTo>
                    <a:cubicBezTo>
                      <a:pt x="0" y="375"/>
                      <a:pt x="0" y="321"/>
                      <a:pt x="69" y="299"/>
                    </a:cubicBezTo>
                    <a:cubicBezTo>
                      <a:pt x="108" y="311"/>
                      <a:pt x="127" y="337"/>
                      <a:pt x="158" y="358"/>
                    </a:cubicBezTo>
                    <a:cubicBezTo>
                      <a:pt x="163" y="361"/>
                      <a:pt x="198" y="372"/>
                      <a:pt x="203" y="373"/>
                    </a:cubicBezTo>
                    <a:cubicBezTo>
                      <a:pt x="220" y="371"/>
                      <a:pt x="239" y="373"/>
                      <a:pt x="255" y="366"/>
                    </a:cubicBezTo>
                    <a:cubicBezTo>
                      <a:pt x="281" y="354"/>
                      <a:pt x="277" y="294"/>
                      <a:pt x="277" y="2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E0047"/>
                  </a:gs>
                  <a:gs pos="100000">
                    <a:srgbClr val="CC0099"/>
                  </a:gs>
                </a:gsLst>
                <a:lin ang="18900000" scaled="1"/>
              </a:gra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49" name="Oval 34" descr="PMN"/>
              <p:cNvSpPr>
                <a:spLocks noChangeArrowheads="1"/>
              </p:cNvSpPr>
              <p:nvPr/>
            </p:nvSpPr>
            <p:spPr bwMode="auto">
              <a:xfrm>
                <a:off x="1678" y="2544"/>
                <a:ext cx="518" cy="432"/>
              </a:xfrm>
              <a:prstGeom prst="ellips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8600000" lon="0" rev="0"/>
                </a:camera>
                <a:lightRig rig="legacyFlat2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rgbClr val="87377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50" name="Freeform 35" descr="Nucleous"/>
              <p:cNvSpPr>
                <a:spLocks/>
              </p:cNvSpPr>
              <p:nvPr/>
            </p:nvSpPr>
            <p:spPr bwMode="auto">
              <a:xfrm>
                <a:off x="1726" y="2640"/>
                <a:ext cx="403" cy="198"/>
              </a:xfrm>
              <a:custGeom>
                <a:avLst/>
                <a:gdLst>
                  <a:gd name="T0" fmla="*/ 90 w 435"/>
                  <a:gd name="T1" fmla="*/ 3 h 342"/>
                  <a:gd name="T2" fmla="*/ 113 w 435"/>
                  <a:gd name="T3" fmla="*/ 6 h 342"/>
                  <a:gd name="T4" fmla="*/ 145 w 435"/>
                  <a:gd name="T5" fmla="*/ 6 h 342"/>
                  <a:gd name="T6" fmla="*/ 143 w 435"/>
                  <a:gd name="T7" fmla="*/ 8 h 342"/>
                  <a:gd name="T8" fmla="*/ 126 w 435"/>
                  <a:gd name="T9" fmla="*/ 8 h 342"/>
                  <a:gd name="T10" fmla="*/ 85 w 435"/>
                  <a:gd name="T11" fmla="*/ 10 h 342"/>
                  <a:gd name="T12" fmla="*/ 33 w 435"/>
                  <a:gd name="T13" fmla="*/ 9 h 342"/>
                  <a:gd name="T14" fmla="*/ 19 w 435"/>
                  <a:gd name="T15" fmla="*/ 5 h 342"/>
                  <a:gd name="T16" fmla="*/ 48 w 435"/>
                  <a:gd name="T17" fmla="*/ 3 h 342"/>
                  <a:gd name="T18" fmla="*/ 62 w 435"/>
                  <a:gd name="T19" fmla="*/ 3 h 342"/>
                  <a:gd name="T20" fmla="*/ 95 w 435"/>
                  <a:gd name="T21" fmla="*/ 1 h 342"/>
                  <a:gd name="T22" fmla="*/ 143 w 435"/>
                  <a:gd name="T23" fmla="*/ 1 h 342"/>
                  <a:gd name="T24" fmla="*/ 198 w 435"/>
                  <a:gd name="T25" fmla="*/ 2 h 342"/>
                  <a:gd name="T26" fmla="*/ 193 w 435"/>
                  <a:gd name="T27" fmla="*/ 5 h 342"/>
                  <a:gd name="T28" fmla="*/ 183 w 435"/>
                  <a:gd name="T29" fmla="*/ 6 h 342"/>
                  <a:gd name="T30" fmla="*/ 246 w 435"/>
                  <a:gd name="T31" fmla="*/ 6 h 342"/>
                  <a:gd name="T32" fmla="*/ 273 w 435"/>
                  <a:gd name="T33" fmla="*/ 9 h 342"/>
                  <a:gd name="T34" fmla="*/ 268 w 435"/>
                  <a:gd name="T35" fmla="*/ 12 h 342"/>
                  <a:gd name="T36" fmla="*/ 246 w 435"/>
                  <a:gd name="T37" fmla="*/ 12 h 342"/>
                  <a:gd name="T38" fmla="*/ 216 w 435"/>
                  <a:gd name="T39" fmla="*/ 13 h 342"/>
                  <a:gd name="T40" fmla="*/ 202 w 435"/>
                  <a:gd name="T41" fmla="*/ 13 h 342"/>
                  <a:gd name="T42" fmla="*/ 159 w 435"/>
                  <a:gd name="T43" fmla="*/ 12 h 342"/>
                  <a:gd name="T44" fmla="*/ 166 w 435"/>
                  <a:gd name="T45" fmla="*/ 11 h 342"/>
                  <a:gd name="T46" fmla="*/ 226 w 435"/>
                  <a:gd name="T47" fmla="*/ 12 h 342"/>
                  <a:gd name="T48" fmla="*/ 235 w 435"/>
                  <a:gd name="T49" fmla="*/ 11 h 342"/>
                  <a:gd name="T50" fmla="*/ 183 w 435"/>
                  <a:gd name="T51" fmla="*/ 9 h 342"/>
                  <a:gd name="T52" fmla="*/ 179 w 435"/>
                  <a:gd name="T53" fmla="*/ 7 h 342"/>
                  <a:gd name="T54" fmla="*/ 183 w 435"/>
                  <a:gd name="T55" fmla="*/ 5 h 342"/>
                  <a:gd name="T56" fmla="*/ 156 w 435"/>
                  <a:gd name="T57" fmla="*/ 5 h 342"/>
                  <a:gd name="T58" fmla="*/ 123 w 435"/>
                  <a:gd name="T59" fmla="*/ 3 h 342"/>
                  <a:gd name="T60" fmla="*/ 90 w 435"/>
                  <a:gd name="T61" fmla="*/ 3 h 3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35" h="342">
                    <a:moveTo>
                      <a:pt x="142" y="97"/>
                    </a:moveTo>
                    <a:cubicBezTo>
                      <a:pt x="132" y="142"/>
                      <a:pt x="138" y="136"/>
                      <a:pt x="179" y="149"/>
                    </a:cubicBezTo>
                    <a:cubicBezTo>
                      <a:pt x="208" y="130"/>
                      <a:pt x="220" y="130"/>
                      <a:pt x="231" y="164"/>
                    </a:cubicBezTo>
                    <a:cubicBezTo>
                      <a:pt x="229" y="179"/>
                      <a:pt x="232" y="196"/>
                      <a:pt x="224" y="209"/>
                    </a:cubicBezTo>
                    <a:cubicBezTo>
                      <a:pt x="220" y="216"/>
                      <a:pt x="208" y="212"/>
                      <a:pt x="201" y="216"/>
                    </a:cubicBezTo>
                    <a:cubicBezTo>
                      <a:pt x="174" y="229"/>
                      <a:pt x="164" y="251"/>
                      <a:pt x="135" y="260"/>
                    </a:cubicBezTo>
                    <a:cubicBezTo>
                      <a:pt x="101" y="254"/>
                      <a:pt x="82" y="250"/>
                      <a:pt x="53" y="231"/>
                    </a:cubicBezTo>
                    <a:cubicBezTo>
                      <a:pt x="28" y="194"/>
                      <a:pt x="0" y="165"/>
                      <a:pt x="31" y="112"/>
                    </a:cubicBezTo>
                    <a:cubicBezTo>
                      <a:pt x="39" y="98"/>
                      <a:pt x="61" y="102"/>
                      <a:pt x="76" y="97"/>
                    </a:cubicBezTo>
                    <a:cubicBezTo>
                      <a:pt x="83" y="95"/>
                      <a:pt x="98" y="90"/>
                      <a:pt x="98" y="90"/>
                    </a:cubicBezTo>
                    <a:cubicBezTo>
                      <a:pt x="135" y="65"/>
                      <a:pt x="115" y="82"/>
                      <a:pt x="150" y="31"/>
                    </a:cubicBezTo>
                    <a:cubicBezTo>
                      <a:pt x="163" y="11"/>
                      <a:pt x="204" y="6"/>
                      <a:pt x="224" y="1"/>
                    </a:cubicBezTo>
                    <a:cubicBezTo>
                      <a:pt x="272" y="8"/>
                      <a:pt x="297" y="0"/>
                      <a:pt x="313" y="46"/>
                    </a:cubicBezTo>
                    <a:cubicBezTo>
                      <a:pt x="310" y="73"/>
                      <a:pt x="313" y="101"/>
                      <a:pt x="305" y="127"/>
                    </a:cubicBezTo>
                    <a:cubicBezTo>
                      <a:pt x="288" y="186"/>
                      <a:pt x="272" y="115"/>
                      <a:pt x="290" y="171"/>
                    </a:cubicBezTo>
                    <a:cubicBezTo>
                      <a:pt x="325" y="166"/>
                      <a:pt x="354" y="154"/>
                      <a:pt x="387" y="164"/>
                    </a:cubicBezTo>
                    <a:cubicBezTo>
                      <a:pt x="409" y="186"/>
                      <a:pt x="422" y="201"/>
                      <a:pt x="431" y="231"/>
                    </a:cubicBezTo>
                    <a:cubicBezTo>
                      <a:pt x="429" y="253"/>
                      <a:pt x="435" y="278"/>
                      <a:pt x="424" y="297"/>
                    </a:cubicBezTo>
                    <a:cubicBezTo>
                      <a:pt x="418" y="308"/>
                      <a:pt x="399" y="300"/>
                      <a:pt x="387" y="305"/>
                    </a:cubicBezTo>
                    <a:cubicBezTo>
                      <a:pt x="371" y="312"/>
                      <a:pt x="359" y="328"/>
                      <a:pt x="342" y="334"/>
                    </a:cubicBezTo>
                    <a:cubicBezTo>
                      <a:pt x="335" y="337"/>
                      <a:pt x="327" y="339"/>
                      <a:pt x="320" y="342"/>
                    </a:cubicBezTo>
                    <a:cubicBezTo>
                      <a:pt x="286" y="333"/>
                      <a:pt x="273" y="334"/>
                      <a:pt x="253" y="305"/>
                    </a:cubicBezTo>
                    <a:cubicBezTo>
                      <a:pt x="256" y="298"/>
                      <a:pt x="254" y="285"/>
                      <a:pt x="261" y="283"/>
                    </a:cubicBezTo>
                    <a:cubicBezTo>
                      <a:pt x="291" y="274"/>
                      <a:pt x="329" y="303"/>
                      <a:pt x="357" y="312"/>
                    </a:cubicBezTo>
                    <a:cubicBezTo>
                      <a:pt x="362" y="305"/>
                      <a:pt x="371" y="299"/>
                      <a:pt x="372" y="290"/>
                    </a:cubicBezTo>
                    <a:cubicBezTo>
                      <a:pt x="378" y="246"/>
                      <a:pt x="320" y="246"/>
                      <a:pt x="290" y="238"/>
                    </a:cubicBezTo>
                    <a:cubicBezTo>
                      <a:pt x="288" y="218"/>
                      <a:pt x="283" y="199"/>
                      <a:pt x="283" y="179"/>
                    </a:cubicBezTo>
                    <a:cubicBezTo>
                      <a:pt x="283" y="164"/>
                      <a:pt x="294" y="149"/>
                      <a:pt x="290" y="134"/>
                    </a:cubicBezTo>
                    <a:cubicBezTo>
                      <a:pt x="288" y="126"/>
                      <a:pt x="252" y="114"/>
                      <a:pt x="246" y="112"/>
                    </a:cubicBezTo>
                    <a:cubicBezTo>
                      <a:pt x="211" y="100"/>
                      <a:pt x="235" y="109"/>
                      <a:pt x="194" y="97"/>
                    </a:cubicBezTo>
                    <a:cubicBezTo>
                      <a:pt x="144" y="82"/>
                      <a:pt x="158" y="69"/>
                      <a:pt x="142" y="97"/>
                    </a:cubicBez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51" name="Oval 36" descr="PMN"/>
              <p:cNvSpPr>
                <a:spLocks noChangeArrowheads="1"/>
              </p:cNvSpPr>
              <p:nvPr/>
            </p:nvSpPr>
            <p:spPr bwMode="auto">
              <a:xfrm>
                <a:off x="2544" y="2448"/>
                <a:ext cx="518" cy="432"/>
              </a:xfrm>
              <a:prstGeom prst="ellips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8600000" lon="0" rev="0"/>
                </a:camera>
                <a:lightRig rig="legacyFlat2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rgbClr val="87377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52" name="Freeform 37" descr="Nucleous"/>
              <p:cNvSpPr>
                <a:spLocks/>
              </p:cNvSpPr>
              <p:nvPr/>
            </p:nvSpPr>
            <p:spPr bwMode="auto">
              <a:xfrm>
                <a:off x="2592" y="2555"/>
                <a:ext cx="403" cy="198"/>
              </a:xfrm>
              <a:custGeom>
                <a:avLst/>
                <a:gdLst>
                  <a:gd name="T0" fmla="*/ 90 w 435"/>
                  <a:gd name="T1" fmla="*/ 3 h 342"/>
                  <a:gd name="T2" fmla="*/ 113 w 435"/>
                  <a:gd name="T3" fmla="*/ 6 h 342"/>
                  <a:gd name="T4" fmla="*/ 145 w 435"/>
                  <a:gd name="T5" fmla="*/ 6 h 342"/>
                  <a:gd name="T6" fmla="*/ 143 w 435"/>
                  <a:gd name="T7" fmla="*/ 8 h 342"/>
                  <a:gd name="T8" fmla="*/ 126 w 435"/>
                  <a:gd name="T9" fmla="*/ 8 h 342"/>
                  <a:gd name="T10" fmla="*/ 85 w 435"/>
                  <a:gd name="T11" fmla="*/ 10 h 342"/>
                  <a:gd name="T12" fmla="*/ 33 w 435"/>
                  <a:gd name="T13" fmla="*/ 9 h 342"/>
                  <a:gd name="T14" fmla="*/ 19 w 435"/>
                  <a:gd name="T15" fmla="*/ 5 h 342"/>
                  <a:gd name="T16" fmla="*/ 48 w 435"/>
                  <a:gd name="T17" fmla="*/ 3 h 342"/>
                  <a:gd name="T18" fmla="*/ 62 w 435"/>
                  <a:gd name="T19" fmla="*/ 3 h 342"/>
                  <a:gd name="T20" fmla="*/ 95 w 435"/>
                  <a:gd name="T21" fmla="*/ 1 h 342"/>
                  <a:gd name="T22" fmla="*/ 143 w 435"/>
                  <a:gd name="T23" fmla="*/ 1 h 342"/>
                  <a:gd name="T24" fmla="*/ 198 w 435"/>
                  <a:gd name="T25" fmla="*/ 2 h 342"/>
                  <a:gd name="T26" fmla="*/ 193 w 435"/>
                  <a:gd name="T27" fmla="*/ 5 h 342"/>
                  <a:gd name="T28" fmla="*/ 183 w 435"/>
                  <a:gd name="T29" fmla="*/ 6 h 342"/>
                  <a:gd name="T30" fmla="*/ 246 w 435"/>
                  <a:gd name="T31" fmla="*/ 6 h 342"/>
                  <a:gd name="T32" fmla="*/ 273 w 435"/>
                  <a:gd name="T33" fmla="*/ 9 h 342"/>
                  <a:gd name="T34" fmla="*/ 268 w 435"/>
                  <a:gd name="T35" fmla="*/ 12 h 342"/>
                  <a:gd name="T36" fmla="*/ 246 w 435"/>
                  <a:gd name="T37" fmla="*/ 12 h 342"/>
                  <a:gd name="T38" fmla="*/ 216 w 435"/>
                  <a:gd name="T39" fmla="*/ 13 h 342"/>
                  <a:gd name="T40" fmla="*/ 202 w 435"/>
                  <a:gd name="T41" fmla="*/ 13 h 342"/>
                  <a:gd name="T42" fmla="*/ 159 w 435"/>
                  <a:gd name="T43" fmla="*/ 12 h 342"/>
                  <a:gd name="T44" fmla="*/ 166 w 435"/>
                  <a:gd name="T45" fmla="*/ 11 h 342"/>
                  <a:gd name="T46" fmla="*/ 226 w 435"/>
                  <a:gd name="T47" fmla="*/ 12 h 342"/>
                  <a:gd name="T48" fmla="*/ 235 w 435"/>
                  <a:gd name="T49" fmla="*/ 11 h 342"/>
                  <a:gd name="T50" fmla="*/ 183 w 435"/>
                  <a:gd name="T51" fmla="*/ 9 h 342"/>
                  <a:gd name="T52" fmla="*/ 179 w 435"/>
                  <a:gd name="T53" fmla="*/ 7 h 342"/>
                  <a:gd name="T54" fmla="*/ 183 w 435"/>
                  <a:gd name="T55" fmla="*/ 5 h 342"/>
                  <a:gd name="T56" fmla="*/ 156 w 435"/>
                  <a:gd name="T57" fmla="*/ 5 h 342"/>
                  <a:gd name="T58" fmla="*/ 123 w 435"/>
                  <a:gd name="T59" fmla="*/ 3 h 342"/>
                  <a:gd name="T60" fmla="*/ 90 w 435"/>
                  <a:gd name="T61" fmla="*/ 3 h 3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35" h="342">
                    <a:moveTo>
                      <a:pt x="142" y="97"/>
                    </a:moveTo>
                    <a:cubicBezTo>
                      <a:pt x="132" y="142"/>
                      <a:pt x="138" y="136"/>
                      <a:pt x="179" y="149"/>
                    </a:cubicBezTo>
                    <a:cubicBezTo>
                      <a:pt x="208" y="130"/>
                      <a:pt x="220" y="130"/>
                      <a:pt x="231" y="164"/>
                    </a:cubicBezTo>
                    <a:cubicBezTo>
                      <a:pt x="229" y="179"/>
                      <a:pt x="232" y="196"/>
                      <a:pt x="224" y="209"/>
                    </a:cubicBezTo>
                    <a:cubicBezTo>
                      <a:pt x="220" y="216"/>
                      <a:pt x="208" y="212"/>
                      <a:pt x="201" y="216"/>
                    </a:cubicBezTo>
                    <a:cubicBezTo>
                      <a:pt x="174" y="229"/>
                      <a:pt x="164" y="251"/>
                      <a:pt x="135" y="260"/>
                    </a:cubicBezTo>
                    <a:cubicBezTo>
                      <a:pt x="101" y="254"/>
                      <a:pt x="82" y="250"/>
                      <a:pt x="53" y="231"/>
                    </a:cubicBezTo>
                    <a:cubicBezTo>
                      <a:pt x="28" y="194"/>
                      <a:pt x="0" y="165"/>
                      <a:pt x="31" y="112"/>
                    </a:cubicBezTo>
                    <a:cubicBezTo>
                      <a:pt x="39" y="98"/>
                      <a:pt x="61" y="102"/>
                      <a:pt x="76" y="97"/>
                    </a:cubicBezTo>
                    <a:cubicBezTo>
                      <a:pt x="83" y="95"/>
                      <a:pt x="98" y="90"/>
                      <a:pt x="98" y="90"/>
                    </a:cubicBezTo>
                    <a:cubicBezTo>
                      <a:pt x="135" y="65"/>
                      <a:pt x="115" y="82"/>
                      <a:pt x="150" y="31"/>
                    </a:cubicBezTo>
                    <a:cubicBezTo>
                      <a:pt x="163" y="11"/>
                      <a:pt x="204" y="6"/>
                      <a:pt x="224" y="1"/>
                    </a:cubicBezTo>
                    <a:cubicBezTo>
                      <a:pt x="272" y="8"/>
                      <a:pt x="297" y="0"/>
                      <a:pt x="313" y="46"/>
                    </a:cubicBezTo>
                    <a:cubicBezTo>
                      <a:pt x="310" y="73"/>
                      <a:pt x="313" y="101"/>
                      <a:pt x="305" y="127"/>
                    </a:cubicBezTo>
                    <a:cubicBezTo>
                      <a:pt x="288" y="186"/>
                      <a:pt x="272" y="115"/>
                      <a:pt x="290" y="171"/>
                    </a:cubicBezTo>
                    <a:cubicBezTo>
                      <a:pt x="325" y="166"/>
                      <a:pt x="354" y="154"/>
                      <a:pt x="387" y="164"/>
                    </a:cubicBezTo>
                    <a:cubicBezTo>
                      <a:pt x="409" y="186"/>
                      <a:pt x="422" y="201"/>
                      <a:pt x="431" y="231"/>
                    </a:cubicBezTo>
                    <a:cubicBezTo>
                      <a:pt x="429" y="253"/>
                      <a:pt x="435" y="278"/>
                      <a:pt x="424" y="297"/>
                    </a:cubicBezTo>
                    <a:cubicBezTo>
                      <a:pt x="418" y="308"/>
                      <a:pt x="399" y="300"/>
                      <a:pt x="387" y="305"/>
                    </a:cubicBezTo>
                    <a:cubicBezTo>
                      <a:pt x="371" y="312"/>
                      <a:pt x="359" y="328"/>
                      <a:pt x="342" y="334"/>
                    </a:cubicBezTo>
                    <a:cubicBezTo>
                      <a:pt x="335" y="337"/>
                      <a:pt x="327" y="339"/>
                      <a:pt x="320" y="342"/>
                    </a:cubicBezTo>
                    <a:cubicBezTo>
                      <a:pt x="286" y="333"/>
                      <a:pt x="273" y="334"/>
                      <a:pt x="253" y="305"/>
                    </a:cubicBezTo>
                    <a:cubicBezTo>
                      <a:pt x="256" y="298"/>
                      <a:pt x="254" y="285"/>
                      <a:pt x="261" y="283"/>
                    </a:cubicBezTo>
                    <a:cubicBezTo>
                      <a:pt x="291" y="274"/>
                      <a:pt x="329" y="303"/>
                      <a:pt x="357" y="312"/>
                    </a:cubicBezTo>
                    <a:cubicBezTo>
                      <a:pt x="362" y="305"/>
                      <a:pt x="371" y="299"/>
                      <a:pt x="372" y="290"/>
                    </a:cubicBezTo>
                    <a:cubicBezTo>
                      <a:pt x="378" y="246"/>
                      <a:pt x="320" y="246"/>
                      <a:pt x="290" y="238"/>
                    </a:cubicBezTo>
                    <a:cubicBezTo>
                      <a:pt x="288" y="218"/>
                      <a:pt x="283" y="199"/>
                      <a:pt x="283" y="179"/>
                    </a:cubicBezTo>
                    <a:cubicBezTo>
                      <a:pt x="283" y="164"/>
                      <a:pt x="294" y="149"/>
                      <a:pt x="290" y="134"/>
                    </a:cubicBezTo>
                    <a:cubicBezTo>
                      <a:pt x="288" y="126"/>
                      <a:pt x="252" y="114"/>
                      <a:pt x="246" y="112"/>
                    </a:cubicBezTo>
                    <a:cubicBezTo>
                      <a:pt x="211" y="100"/>
                      <a:pt x="235" y="109"/>
                      <a:pt x="194" y="97"/>
                    </a:cubicBezTo>
                    <a:cubicBezTo>
                      <a:pt x="144" y="82"/>
                      <a:pt x="158" y="69"/>
                      <a:pt x="142" y="97"/>
                    </a:cubicBez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53" name="Oval 38" descr="Pink tissue paper"/>
              <p:cNvSpPr>
                <a:spLocks noChangeArrowheads="1"/>
              </p:cNvSpPr>
              <p:nvPr/>
            </p:nvSpPr>
            <p:spPr bwMode="auto">
              <a:xfrm>
                <a:off x="1582" y="1008"/>
                <a:ext cx="518" cy="432"/>
              </a:xfrm>
              <a:prstGeom prst="ellipse">
                <a:avLst/>
              </a:pr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8600000" lon="0" rev="0"/>
                </a:camera>
                <a:lightRig rig="legacyFlat2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rgbClr val="FFCC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54" name="Freeform 39"/>
              <p:cNvSpPr>
                <a:spLocks/>
              </p:cNvSpPr>
              <p:nvPr/>
            </p:nvSpPr>
            <p:spPr bwMode="auto">
              <a:xfrm rot="4714081">
                <a:off x="1717" y="1009"/>
                <a:ext cx="218" cy="394"/>
              </a:xfrm>
              <a:custGeom>
                <a:avLst/>
                <a:gdLst>
                  <a:gd name="T0" fmla="*/ 2 w 506"/>
                  <a:gd name="T1" fmla="*/ 18 h 618"/>
                  <a:gd name="T2" fmla="*/ 1 w 506"/>
                  <a:gd name="T3" fmla="*/ 11 h 618"/>
                  <a:gd name="T4" fmla="*/ 1 w 506"/>
                  <a:gd name="T5" fmla="*/ 10 h 618"/>
                  <a:gd name="T6" fmla="*/ 1 w 506"/>
                  <a:gd name="T7" fmla="*/ 2 h 618"/>
                  <a:gd name="T8" fmla="*/ 1 w 506"/>
                  <a:gd name="T9" fmla="*/ 1 h 618"/>
                  <a:gd name="T10" fmla="*/ 2 w 506"/>
                  <a:gd name="T11" fmla="*/ 1 h 618"/>
                  <a:gd name="T12" fmla="*/ 3 w 506"/>
                  <a:gd name="T13" fmla="*/ 2 h 618"/>
                  <a:gd name="T14" fmla="*/ 3 w 506"/>
                  <a:gd name="T15" fmla="*/ 4 h 618"/>
                  <a:gd name="T16" fmla="*/ 3 w 506"/>
                  <a:gd name="T17" fmla="*/ 4 h 618"/>
                  <a:gd name="T18" fmla="*/ 3 w 506"/>
                  <a:gd name="T19" fmla="*/ 7 h 618"/>
                  <a:gd name="T20" fmla="*/ 3 w 506"/>
                  <a:gd name="T21" fmla="*/ 11 h 618"/>
                  <a:gd name="T22" fmla="*/ 3 w 506"/>
                  <a:gd name="T23" fmla="*/ 27 h 618"/>
                  <a:gd name="T24" fmla="*/ 3 w 506"/>
                  <a:gd name="T25" fmla="*/ 31 h 618"/>
                  <a:gd name="T26" fmla="*/ 1 w 506"/>
                  <a:gd name="T27" fmla="*/ 41 h 618"/>
                  <a:gd name="T28" fmla="*/ 1 w 506"/>
                  <a:gd name="T29" fmla="*/ 40 h 618"/>
                  <a:gd name="T30" fmla="*/ 0 w 506"/>
                  <a:gd name="T31" fmla="*/ 39 h 618"/>
                  <a:gd name="T32" fmla="*/ 0 w 506"/>
                  <a:gd name="T33" fmla="*/ 35 h 618"/>
                  <a:gd name="T34" fmla="*/ 0 w 506"/>
                  <a:gd name="T35" fmla="*/ 34 h 618"/>
                  <a:gd name="T36" fmla="*/ 0 w 506"/>
                  <a:gd name="T37" fmla="*/ 31 h 618"/>
                  <a:gd name="T38" fmla="*/ 0 w 506"/>
                  <a:gd name="T39" fmla="*/ 30 h 618"/>
                  <a:gd name="T40" fmla="*/ 0 w 506"/>
                  <a:gd name="T41" fmla="*/ 20 h 618"/>
                  <a:gd name="T42" fmla="*/ 1 w 506"/>
                  <a:gd name="T43" fmla="*/ 24 h 618"/>
                  <a:gd name="T44" fmla="*/ 1 w 506"/>
                  <a:gd name="T45" fmla="*/ 26 h 618"/>
                  <a:gd name="T46" fmla="*/ 2 w 506"/>
                  <a:gd name="T47" fmla="*/ 25 h 618"/>
                  <a:gd name="T48" fmla="*/ 2 w 506"/>
                  <a:gd name="T49" fmla="*/ 18 h 6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06" h="618">
                    <a:moveTo>
                      <a:pt x="277" y="277"/>
                    </a:moveTo>
                    <a:cubicBezTo>
                      <a:pt x="220" y="256"/>
                      <a:pt x="253" y="230"/>
                      <a:pt x="232" y="173"/>
                    </a:cubicBezTo>
                    <a:cubicBezTo>
                      <a:pt x="231" y="171"/>
                      <a:pt x="181" y="156"/>
                      <a:pt x="166" y="151"/>
                    </a:cubicBezTo>
                    <a:cubicBezTo>
                      <a:pt x="140" y="112"/>
                      <a:pt x="110" y="88"/>
                      <a:pt x="143" y="32"/>
                    </a:cubicBezTo>
                    <a:cubicBezTo>
                      <a:pt x="151" y="18"/>
                      <a:pt x="173" y="23"/>
                      <a:pt x="188" y="18"/>
                    </a:cubicBezTo>
                    <a:cubicBezTo>
                      <a:pt x="210" y="11"/>
                      <a:pt x="255" y="3"/>
                      <a:pt x="255" y="3"/>
                    </a:cubicBezTo>
                    <a:cubicBezTo>
                      <a:pt x="331" y="8"/>
                      <a:pt x="350" y="0"/>
                      <a:pt x="403" y="32"/>
                    </a:cubicBezTo>
                    <a:cubicBezTo>
                      <a:pt x="408" y="40"/>
                      <a:pt x="412" y="49"/>
                      <a:pt x="418" y="55"/>
                    </a:cubicBezTo>
                    <a:cubicBezTo>
                      <a:pt x="424" y="61"/>
                      <a:pt x="435" y="62"/>
                      <a:pt x="440" y="69"/>
                    </a:cubicBezTo>
                    <a:cubicBezTo>
                      <a:pt x="479" y="119"/>
                      <a:pt x="408" y="67"/>
                      <a:pt x="469" y="106"/>
                    </a:cubicBezTo>
                    <a:cubicBezTo>
                      <a:pt x="477" y="130"/>
                      <a:pt x="491" y="148"/>
                      <a:pt x="499" y="173"/>
                    </a:cubicBezTo>
                    <a:cubicBezTo>
                      <a:pt x="496" y="247"/>
                      <a:pt x="506" y="331"/>
                      <a:pt x="462" y="395"/>
                    </a:cubicBezTo>
                    <a:cubicBezTo>
                      <a:pt x="454" y="421"/>
                      <a:pt x="447" y="440"/>
                      <a:pt x="432" y="462"/>
                    </a:cubicBezTo>
                    <a:cubicBezTo>
                      <a:pt x="395" y="580"/>
                      <a:pt x="348" y="600"/>
                      <a:pt x="232" y="618"/>
                    </a:cubicBezTo>
                    <a:cubicBezTo>
                      <a:pt x="228" y="618"/>
                      <a:pt x="162" y="613"/>
                      <a:pt x="143" y="603"/>
                    </a:cubicBezTo>
                    <a:cubicBezTo>
                      <a:pt x="127" y="594"/>
                      <a:pt x="99" y="573"/>
                      <a:pt x="99" y="573"/>
                    </a:cubicBezTo>
                    <a:cubicBezTo>
                      <a:pt x="89" y="558"/>
                      <a:pt x="78" y="544"/>
                      <a:pt x="69" y="529"/>
                    </a:cubicBezTo>
                    <a:cubicBezTo>
                      <a:pt x="64" y="521"/>
                      <a:pt x="60" y="514"/>
                      <a:pt x="55" y="506"/>
                    </a:cubicBezTo>
                    <a:cubicBezTo>
                      <a:pt x="45" y="491"/>
                      <a:pt x="35" y="477"/>
                      <a:pt x="25" y="462"/>
                    </a:cubicBezTo>
                    <a:cubicBezTo>
                      <a:pt x="20" y="455"/>
                      <a:pt x="10" y="440"/>
                      <a:pt x="10" y="440"/>
                    </a:cubicBezTo>
                    <a:cubicBezTo>
                      <a:pt x="0" y="375"/>
                      <a:pt x="0" y="321"/>
                      <a:pt x="69" y="299"/>
                    </a:cubicBezTo>
                    <a:cubicBezTo>
                      <a:pt x="108" y="311"/>
                      <a:pt x="127" y="337"/>
                      <a:pt x="158" y="358"/>
                    </a:cubicBezTo>
                    <a:cubicBezTo>
                      <a:pt x="163" y="361"/>
                      <a:pt x="198" y="372"/>
                      <a:pt x="203" y="373"/>
                    </a:cubicBezTo>
                    <a:cubicBezTo>
                      <a:pt x="220" y="371"/>
                      <a:pt x="239" y="373"/>
                      <a:pt x="255" y="366"/>
                    </a:cubicBezTo>
                    <a:cubicBezTo>
                      <a:pt x="281" y="354"/>
                      <a:pt x="277" y="294"/>
                      <a:pt x="277" y="2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E0047"/>
                  </a:gs>
                  <a:gs pos="100000">
                    <a:srgbClr val="CC0099"/>
                  </a:gs>
                </a:gsLst>
                <a:lin ang="18900000" scaled="1"/>
              </a:gra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55" name="Text Box 40"/>
              <p:cNvSpPr txBox="1">
                <a:spLocks noChangeArrowheads="1"/>
              </p:cNvSpPr>
              <p:nvPr/>
            </p:nvSpPr>
            <p:spPr bwMode="auto">
              <a:xfrm>
                <a:off x="2305" y="1657"/>
                <a:ext cx="633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663300"/>
                    </a:solidFill>
                    <a:latin typeface="Arial" pitchFamily="34" charset="0"/>
                    <a:cs typeface="Arial" pitchFamily="34" charset="0"/>
                  </a:rPr>
                  <a:t>mono</a:t>
                </a:r>
              </a:p>
            </p:txBody>
          </p:sp>
          <p:sp>
            <p:nvSpPr>
              <p:cNvPr id="63556" name="Text Box 41"/>
              <p:cNvSpPr txBox="1">
                <a:spLocks noChangeArrowheads="1"/>
              </p:cNvSpPr>
              <p:nvPr/>
            </p:nvSpPr>
            <p:spPr bwMode="auto">
              <a:xfrm>
                <a:off x="1488" y="2352"/>
                <a:ext cx="635" cy="5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pmn</a:t>
                </a:r>
                <a:r>
                  <a:rPr lang="en-US" altLang="he-IL" sz="800" b="1" i="1" baseline="-250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BM</a:t>
                </a:r>
                <a:endParaRPr lang="en-US" altLang="he-IL" sz="8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57" name="Text Box 42"/>
              <p:cNvSpPr txBox="1">
                <a:spLocks noChangeArrowheads="1"/>
              </p:cNvSpPr>
              <p:nvPr/>
            </p:nvSpPr>
            <p:spPr bwMode="auto">
              <a:xfrm>
                <a:off x="1537" y="1022"/>
                <a:ext cx="768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663300"/>
                    </a:solidFill>
                    <a:latin typeface="Arial" pitchFamily="34" charset="0"/>
                    <a:cs typeface="Arial" pitchFamily="34" charset="0"/>
                  </a:rPr>
                  <a:t>mono</a:t>
                </a:r>
                <a:r>
                  <a:rPr lang="en-US" altLang="he-IL" sz="800" b="1" i="1" baseline="-25000">
                    <a:solidFill>
                      <a:srgbClr val="663300"/>
                    </a:solidFill>
                    <a:latin typeface="Arial" pitchFamily="34" charset="0"/>
                    <a:cs typeface="Arial" pitchFamily="34" charset="0"/>
                  </a:rPr>
                  <a:t>BM</a:t>
                </a:r>
                <a:endParaRPr lang="en-US" altLang="he-IL" sz="800" b="1" i="1">
                  <a:solidFill>
                    <a:srgbClr val="6633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58" name="Line 43"/>
              <p:cNvSpPr>
                <a:spLocks noChangeShapeType="1"/>
              </p:cNvSpPr>
              <p:nvPr/>
            </p:nvSpPr>
            <p:spPr bwMode="auto">
              <a:xfrm flipV="1">
                <a:off x="1056" y="1344"/>
                <a:ext cx="528" cy="52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59" name="Text Box 44"/>
              <p:cNvSpPr txBox="1">
                <a:spLocks noChangeArrowheads="1"/>
              </p:cNvSpPr>
              <p:nvPr/>
            </p:nvSpPr>
            <p:spPr bwMode="auto">
              <a:xfrm>
                <a:off x="673" y="1559"/>
                <a:ext cx="404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6699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altLang="he-IL" sz="800" b="1" i="1" baseline="-25000">
                    <a:solidFill>
                      <a:srgbClr val="6699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altLang="he-IL" sz="800" b="1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60" name="Text Box 45"/>
              <p:cNvSpPr txBox="1">
                <a:spLocks noChangeArrowheads="1"/>
              </p:cNvSpPr>
              <p:nvPr/>
            </p:nvSpPr>
            <p:spPr bwMode="auto">
              <a:xfrm>
                <a:off x="145" y="1561"/>
                <a:ext cx="379" cy="5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6699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altLang="he-IL" sz="800" b="1" i="1" baseline="-25000">
                    <a:solidFill>
                      <a:srgbClr val="669900"/>
                    </a:solidFill>
                    <a:latin typeface="Arial" pitchFamily="34" charset="0"/>
                    <a:cs typeface="Arial" pitchFamily="34" charset="0"/>
                  </a:rPr>
                  <a:t>Q</a:t>
                </a:r>
                <a:endParaRPr lang="en-US" altLang="he-IL" sz="800" b="1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61" name="Freeform 46"/>
              <p:cNvSpPr>
                <a:spLocks/>
              </p:cNvSpPr>
              <p:nvPr/>
            </p:nvSpPr>
            <p:spPr bwMode="auto">
              <a:xfrm flipV="1">
                <a:off x="384" y="2160"/>
                <a:ext cx="403" cy="192"/>
              </a:xfrm>
              <a:custGeom>
                <a:avLst/>
                <a:gdLst>
                  <a:gd name="T0" fmla="*/ 4863 w 243"/>
                  <a:gd name="T1" fmla="*/ 123 h 210"/>
                  <a:gd name="T2" fmla="*/ 4241 w 243"/>
                  <a:gd name="T3" fmla="*/ 34 h 210"/>
                  <a:gd name="T4" fmla="*/ 3353 w 243"/>
                  <a:gd name="T5" fmla="*/ 8 h 210"/>
                  <a:gd name="T6" fmla="*/ 2436 w 243"/>
                  <a:gd name="T7" fmla="*/ 0 h 210"/>
                  <a:gd name="T8" fmla="*/ 940 w 243"/>
                  <a:gd name="T9" fmla="*/ 34 h 210"/>
                  <a:gd name="T10" fmla="*/ 630 w 243"/>
                  <a:gd name="T11" fmla="*/ 47 h 210"/>
                  <a:gd name="T12" fmla="*/ 310 w 243"/>
                  <a:gd name="T13" fmla="*/ 59 h 210"/>
                  <a:gd name="T14" fmla="*/ 22 w 243"/>
                  <a:gd name="T15" fmla="*/ 89 h 210"/>
                  <a:gd name="T16" fmla="*/ 310 w 243"/>
                  <a:gd name="T17" fmla="*/ 123 h 2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3" h="210">
                    <a:moveTo>
                      <a:pt x="234" y="210"/>
                    </a:moveTo>
                    <a:cubicBezTo>
                      <a:pt x="243" y="162"/>
                      <a:pt x="239" y="97"/>
                      <a:pt x="204" y="58"/>
                    </a:cubicBezTo>
                    <a:cubicBezTo>
                      <a:pt x="190" y="43"/>
                      <a:pt x="181" y="20"/>
                      <a:pt x="161" y="14"/>
                    </a:cubicBezTo>
                    <a:cubicBezTo>
                      <a:pt x="146" y="9"/>
                      <a:pt x="117" y="0"/>
                      <a:pt x="117" y="0"/>
                    </a:cubicBezTo>
                    <a:cubicBezTo>
                      <a:pt x="57" y="20"/>
                      <a:pt x="83" y="1"/>
                      <a:pt x="45" y="58"/>
                    </a:cubicBezTo>
                    <a:cubicBezTo>
                      <a:pt x="40" y="65"/>
                      <a:pt x="35" y="73"/>
                      <a:pt x="30" y="80"/>
                    </a:cubicBezTo>
                    <a:cubicBezTo>
                      <a:pt x="25" y="87"/>
                      <a:pt x="15" y="101"/>
                      <a:pt x="15" y="101"/>
                    </a:cubicBezTo>
                    <a:cubicBezTo>
                      <a:pt x="12" y="110"/>
                      <a:pt x="0" y="145"/>
                      <a:pt x="1" y="152"/>
                    </a:cubicBezTo>
                    <a:cubicBezTo>
                      <a:pt x="3" y="172"/>
                      <a:pt x="15" y="210"/>
                      <a:pt x="15" y="210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62" name="Text Box 47"/>
              <p:cNvSpPr txBox="1">
                <a:spLocks noChangeArrowheads="1"/>
              </p:cNvSpPr>
              <p:nvPr/>
            </p:nvSpPr>
            <p:spPr bwMode="auto">
              <a:xfrm>
                <a:off x="2449" y="2305"/>
                <a:ext cx="535" cy="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pmn</a:t>
                </a:r>
              </a:p>
            </p:txBody>
          </p:sp>
          <p:sp>
            <p:nvSpPr>
              <p:cNvPr id="63563" name="Line 48"/>
              <p:cNvSpPr>
                <a:spLocks noChangeShapeType="1"/>
              </p:cNvSpPr>
              <p:nvPr/>
            </p:nvSpPr>
            <p:spPr bwMode="auto">
              <a:xfrm flipH="1">
                <a:off x="2640" y="2928"/>
                <a:ext cx="144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64" name="Freeform 49" descr="blood3"/>
              <p:cNvSpPr>
                <a:spLocks/>
              </p:cNvSpPr>
              <p:nvPr/>
            </p:nvSpPr>
            <p:spPr bwMode="auto">
              <a:xfrm rot="370052">
                <a:off x="1968" y="240"/>
                <a:ext cx="1440" cy="3794"/>
              </a:xfrm>
              <a:custGeom>
                <a:avLst/>
                <a:gdLst>
                  <a:gd name="T0" fmla="*/ 21 w 1823"/>
                  <a:gd name="T1" fmla="*/ 234 h 3486"/>
                  <a:gd name="T2" fmla="*/ 70 w 1823"/>
                  <a:gd name="T3" fmla="*/ 32 h 3486"/>
                  <a:gd name="T4" fmla="*/ 152 w 1823"/>
                  <a:gd name="T5" fmla="*/ 53 h 3486"/>
                  <a:gd name="T6" fmla="*/ 198 w 1823"/>
                  <a:gd name="T7" fmla="*/ 211 h 3486"/>
                  <a:gd name="T8" fmla="*/ 220 w 1823"/>
                  <a:gd name="T9" fmla="*/ 340 h 3486"/>
                  <a:gd name="T10" fmla="*/ 240 w 1823"/>
                  <a:gd name="T11" fmla="*/ 702 h 3486"/>
                  <a:gd name="T12" fmla="*/ 251 w 1823"/>
                  <a:gd name="T13" fmla="*/ 895 h 3486"/>
                  <a:gd name="T14" fmla="*/ 269 w 1823"/>
                  <a:gd name="T15" fmla="*/ 1148 h 3486"/>
                  <a:gd name="T16" fmla="*/ 289 w 1823"/>
                  <a:gd name="T17" fmla="*/ 1520 h 3486"/>
                  <a:gd name="T18" fmla="*/ 306 w 1823"/>
                  <a:gd name="T19" fmla="*/ 1785 h 3486"/>
                  <a:gd name="T20" fmla="*/ 326 w 1823"/>
                  <a:gd name="T21" fmla="*/ 2020 h 3486"/>
                  <a:gd name="T22" fmla="*/ 355 w 1823"/>
                  <a:gd name="T23" fmla="*/ 2563 h 3486"/>
                  <a:gd name="T24" fmla="*/ 387 w 1823"/>
                  <a:gd name="T25" fmla="*/ 2851 h 3486"/>
                  <a:gd name="T26" fmla="*/ 402 w 1823"/>
                  <a:gd name="T27" fmla="*/ 3021 h 3486"/>
                  <a:gd name="T28" fmla="*/ 423 w 1823"/>
                  <a:gd name="T29" fmla="*/ 3340 h 3486"/>
                  <a:gd name="T30" fmla="*/ 442 w 1823"/>
                  <a:gd name="T31" fmla="*/ 4201 h 3486"/>
                  <a:gd name="T32" fmla="*/ 442 w 1823"/>
                  <a:gd name="T33" fmla="*/ 4702 h 3486"/>
                  <a:gd name="T34" fmla="*/ 414 w 1823"/>
                  <a:gd name="T35" fmla="*/ 5308 h 3486"/>
                  <a:gd name="T36" fmla="*/ 355 w 1823"/>
                  <a:gd name="T37" fmla="*/ 5628 h 3486"/>
                  <a:gd name="T38" fmla="*/ 172 w 1823"/>
                  <a:gd name="T39" fmla="*/ 5702 h 3486"/>
                  <a:gd name="T40" fmla="*/ 140 w 1823"/>
                  <a:gd name="T41" fmla="*/ 5531 h 3486"/>
                  <a:gd name="T42" fmla="*/ 118 w 1823"/>
                  <a:gd name="T43" fmla="*/ 5297 h 3486"/>
                  <a:gd name="T44" fmla="*/ 108 w 1823"/>
                  <a:gd name="T45" fmla="*/ 5064 h 3486"/>
                  <a:gd name="T46" fmla="*/ 121 w 1823"/>
                  <a:gd name="T47" fmla="*/ 4669 h 3486"/>
                  <a:gd name="T48" fmla="*/ 138 w 1823"/>
                  <a:gd name="T49" fmla="*/ 3872 h 3486"/>
                  <a:gd name="T50" fmla="*/ 124 w 1823"/>
                  <a:gd name="T51" fmla="*/ 2957 h 3486"/>
                  <a:gd name="T52" fmla="*/ 90 w 1823"/>
                  <a:gd name="T53" fmla="*/ 2224 h 3486"/>
                  <a:gd name="T54" fmla="*/ 68 w 1823"/>
                  <a:gd name="T55" fmla="*/ 1701 h 3486"/>
                  <a:gd name="T56" fmla="*/ 49 w 1823"/>
                  <a:gd name="T57" fmla="*/ 1479 h 3486"/>
                  <a:gd name="T58" fmla="*/ 17 w 1823"/>
                  <a:gd name="T59" fmla="*/ 1042 h 3486"/>
                  <a:gd name="T60" fmla="*/ 3 w 1823"/>
                  <a:gd name="T61" fmla="*/ 606 h 3486"/>
                  <a:gd name="T62" fmla="*/ 5 w 1823"/>
                  <a:gd name="T63" fmla="*/ 575 h 34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3" h="3486">
                    <a:moveTo>
                      <a:pt x="18" y="346"/>
                    </a:moveTo>
                    <a:cubicBezTo>
                      <a:pt x="0" y="267"/>
                      <a:pt x="25" y="188"/>
                      <a:pt x="89" y="141"/>
                    </a:cubicBezTo>
                    <a:cubicBezTo>
                      <a:pt x="116" y="98"/>
                      <a:pt x="163" y="83"/>
                      <a:pt x="210" y="71"/>
                    </a:cubicBezTo>
                    <a:cubicBezTo>
                      <a:pt x="222" y="63"/>
                      <a:pt x="268" y="23"/>
                      <a:pt x="287" y="19"/>
                    </a:cubicBezTo>
                    <a:cubicBezTo>
                      <a:pt x="347" y="5"/>
                      <a:pt x="321" y="12"/>
                      <a:pt x="364" y="0"/>
                    </a:cubicBezTo>
                    <a:cubicBezTo>
                      <a:pt x="479" y="5"/>
                      <a:pt x="532" y="2"/>
                      <a:pt x="626" y="32"/>
                    </a:cubicBezTo>
                    <a:cubicBezTo>
                      <a:pt x="650" y="49"/>
                      <a:pt x="675" y="50"/>
                      <a:pt x="703" y="58"/>
                    </a:cubicBezTo>
                    <a:cubicBezTo>
                      <a:pt x="741" y="83"/>
                      <a:pt x="775" y="114"/>
                      <a:pt x="818" y="128"/>
                    </a:cubicBezTo>
                    <a:cubicBezTo>
                      <a:pt x="831" y="148"/>
                      <a:pt x="850" y="164"/>
                      <a:pt x="869" y="179"/>
                    </a:cubicBezTo>
                    <a:cubicBezTo>
                      <a:pt x="881" y="189"/>
                      <a:pt x="908" y="205"/>
                      <a:pt x="908" y="205"/>
                    </a:cubicBezTo>
                    <a:cubicBezTo>
                      <a:pt x="921" y="224"/>
                      <a:pt x="927" y="243"/>
                      <a:pt x="940" y="263"/>
                    </a:cubicBezTo>
                    <a:cubicBezTo>
                      <a:pt x="957" y="316"/>
                      <a:pt x="978" y="369"/>
                      <a:pt x="991" y="423"/>
                    </a:cubicBezTo>
                    <a:cubicBezTo>
                      <a:pt x="997" y="448"/>
                      <a:pt x="997" y="476"/>
                      <a:pt x="1010" y="499"/>
                    </a:cubicBezTo>
                    <a:cubicBezTo>
                      <a:pt x="1018" y="513"/>
                      <a:pt x="1036" y="538"/>
                      <a:pt x="1036" y="538"/>
                    </a:cubicBezTo>
                    <a:cubicBezTo>
                      <a:pt x="1045" y="565"/>
                      <a:pt x="1052" y="591"/>
                      <a:pt x="1068" y="615"/>
                    </a:cubicBezTo>
                    <a:cubicBezTo>
                      <a:pt x="1078" y="645"/>
                      <a:pt x="1083" y="668"/>
                      <a:pt x="1106" y="691"/>
                    </a:cubicBezTo>
                    <a:cubicBezTo>
                      <a:pt x="1115" y="723"/>
                      <a:pt x="1136" y="749"/>
                      <a:pt x="1145" y="781"/>
                    </a:cubicBezTo>
                    <a:cubicBezTo>
                      <a:pt x="1158" y="828"/>
                      <a:pt x="1168" y="871"/>
                      <a:pt x="1189" y="915"/>
                    </a:cubicBezTo>
                    <a:cubicBezTo>
                      <a:pt x="1205" y="947"/>
                      <a:pt x="1208" y="981"/>
                      <a:pt x="1228" y="1011"/>
                    </a:cubicBezTo>
                    <a:cubicBezTo>
                      <a:pt x="1235" y="1035"/>
                      <a:pt x="1246" y="1054"/>
                      <a:pt x="1260" y="1075"/>
                    </a:cubicBezTo>
                    <a:cubicBezTo>
                      <a:pt x="1269" y="1103"/>
                      <a:pt x="1281" y="1130"/>
                      <a:pt x="1305" y="1146"/>
                    </a:cubicBezTo>
                    <a:cubicBezTo>
                      <a:pt x="1317" y="1170"/>
                      <a:pt x="1331" y="1192"/>
                      <a:pt x="1343" y="1216"/>
                    </a:cubicBezTo>
                    <a:cubicBezTo>
                      <a:pt x="1365" y="1303"/>
                      <a:pt x="1382" y="1397"/>
                      <a:pt x="1433" y="1472"/>
                    </a:cubicBezTo>
                    <a:cubicBezTo>
                      <a:pt x="1439" y="1500"/>
                      <a:pt x="1450" y="1519"/>
                      <a:pt x="1465" y="1543"/>
                    </a:cubicBezTo>
                    <a:cubicBezTo>
                      <a:pt x="1476" y="1578"/>
                      <a:pt x="1463" y="1547"/>
                      <a:pt x="1490" y="1581"/>
                    </a:cubicBezTo>
                    <a:cubicBezTo>
                      <a:pt x="1525" y="1625"/>
                      <a:pt x="1561" y="1670"/>
                      <a:pt x="1593" y="1715"/>
                    </a:cubicBezTo>
                    <a:cubicBezTo>
                      <a:pt x="1607" y="1735"/>
                      <a:pt x="1618" y="1758"/>
                      <a:pt x="1631" y="1779"/>
                    </a:cubicBezTo>
                    <a:cubicBezTo>
                      <a:pt x="1639" y="1792"/>
                      <a:pt x="1657" y="1818"/>
                      <a:pt x="1657" y="1818"/>
                    </a:cubicBezTo>
                    <a:cubicBezTo>
                      <a:pt x="1666" y="1848"/>
                      <a:pt x="1672" y="1869"/>
                      <a:pt x="1689" y="1895"/>
                    </a:cubicBezTo>
                    <a:cubicBezTo>
                      <a:pt x="1701" y="1933"/>
                      <a:pt x="1717" y="1977"/>
                      <a:pt x="1740" y="2010"/>
                    </a:cubicBezTo>
                    <a:cubicBezTo>
                      <a:pt x="1769" y="2100"/>
                      <a:pt x="1797" y="2191"/>
                      <a:pt x="1810" y="2285"/>
                    </a:cubicBezTo>
                    <a:cubicBezTo>
                      <a:pt x="1812" y="2366"/>
                      <a:pt x="1814" y="2447"/>
                      <a:pt x="1817" y="2528"/>
                    </a:cubicBezTo>
                    <a:cubicBezTo>
                      <a:pt x="1818" y="2558"/>
                      <a:pt x="1823" y="2588"/>
                      <a:pt x="1823" y="2618"/>
                    </a:cubicBezTo>
                    <a:cubicBezTo>
                      <a:pt x="1823" y="2688"/>
                      <a:pt x="1821" y="2759"/>
                      <a:pt x="1817" y="2829"/>
                    </a:cubicBezTo>
                    <a:cubicBezTo>
                      <a:pt x="1813" y="2895"/>
                      <a:pt x="1773" y="2957"/>
                      <a:pt x="1759" y="3021"/>
                    </a:cubicBezTo>
                    <a:cubicBezTo>
                      <a:pt x="1748" y="3071"/>
                      <a:pt x="1748" y="3163"/>
                      <a:pt x="1701" y="3194"/>
                    </a:cubicBezTo>
                    <a:cubicBezTo>
                      <a:pt x="1691" y="3225"/>
                      <a:pt x="1676" y="3246"/>
                      <a:pt x="1650" y="3264"/>
                    </a:cubicBezTo>
                    <a:cubicBezTo>
                      <a:pt x="1615" y="3315"/>
                      <a:pt x="1524" y="3364"/>
                      <a:pt x="1465" y="3386"/>
                    </a:cubicBezTo>
                    <a:cubicBezTo>
                      <a:pt x="1414" y="3434"/>
                      <a:pt x="1353" y="3454"/>
                      <a:pt x="1285" y="3463"/>
                    </a:cubicBezTo>
                    <a:cubicBezTo>
                      <a:pt x="1094" y="3453"/>
                      <a:pt x="893" y="3486"/>
                      <a:pt x="709" y="3431"/>
                    </a:cubicBezTo>
                    <a:cubicBezTo>
                      <a:pt x="684" y="3414"/>
                      <a:pt x="655" y="3395"/>
                      <a:pt x="626" y="3386"/>
                    </a:cubicBezTo>
                    <a:cubicBezTo>
                      <a:pt x="611" y="3365"/>
                      <a:pt x="590" y="3349"/>
                      <a:pt x="575" y="3328"/>
                    </a:cubicBezTo>
                    <a:cubicBezTo>
                      <a:pt x="551" y="3293"/>
                      <a:pt x="535" y="3256"/>
                      <a:pt x="505" y="3226"/>
                    </a:cubicBezTo>
                    <a:cubicBezTo>
                      <a:pt x="484" y="3170"/>
                      <a:pt x="515" y="3248"/>
                      <a:pt x="485" y="3187"/>
                    </a:cubicBezTo>
                    <a:cubicBezTo>
                      <a:pt x="477" y="3170"/>
                      <a:pt x="477" y="3147"/>
                      <a:pt x="473" y="3130"/>
                    </a:cubicBezTo>
                    <a:cubicBezTo>
                      <a:pt x="467" y="3102"/>
                      <a:pt x="456" y="3074"/>
                      <a:pt x="447" y="3047"/>
                    </a:cubicBezTo>
                    <a:cubicBezTo>
                      <a:pt x="449" y="2996"/>
                      <a:pt x="449" y="2944"/>
                      <a:pt x="453" y="2893"/>
                    </a:cubicBezTo>
                    <a:cubicBezTo>
                      <a:pt x="455" y="2861"/>
                      <a:pt x="485" y="2835"/>
                      <a:pt x="498" y="2810"/>
                    </a:cubicBezTo>
                    <a:cubicBezTo>
                      <a:pt x="522" y="2763"/>
                      <a:pt x="541" y="2722"/>
                      <a:pt x="549" y="2669"/>
                    </a:cubicBezTo>
                    <a:cubicBezTo>
                      <a:pt x="556" y="2556"/>
                      <a:pt x="554" y="2442"/>
                      <a:pt x="569" y="2330"/>
                    </a:cubicBezTo>
                    <a:cubicBezTo>
                      <a:pt x="565" y="2165"/>
                      <a:pt x="575" y="2080"/>
                      <a:pt x="543" y="1946"/>
                    </a:cubicBezTo>
                    <a:cubicBezTo>
                      <a:pt x="536" y="1889"/>
                      <a:pt x="525" y="1834"/>
                      <a:pt x="511" y="1779"/>
                    </a:cubicBezTo>
                    <a:cubicBezTo>
                      <a:pt x="503" y="1711"/>
                      <a:pt x="491" y="1643"/>
                      <a:pt x="460" y="1581"/>
                    </a:cubicBezTo>
                    <a:cubicBezTo>
                      <a:pt x="448" y="1496"/>
                      <a:pt x="409" y="1413"/>
                      <a:pt x="370" y="1338"/>
                    </a:cubicBezTo>
                    <a:cubicBezTo>
                      <a:pt x="355" y="1280"/>
                      <a:pt x="349" y="1216"/>
                      <a:pt x="332" y="1159"/>
                    </a:cubicBezTo>
                    <a:cubicBezTo>
                      <a:pt x="318" y="1111"/>
                      <a:pt x="295" y="1071"/>
                      <a:pt x="281" y="1024"/>
                    </a:cubicBezTo>
                    <a:cubicBezTo>
                      <a:pt x="271" y="992"/>
                      <a:pt x="246" y="957"/>
                      <a:pt x="229" y="928"/>
                    </a:cubicBezTo>
                    <a:cubicBezTo>
                      <a:pt x="222" y="915"/>
                      <a:pt x="204" y="890"/>
                      <a:pt x="204" y="890"/>
                    </a:cubicBezTo>
                    <a:cubicBezTo>
                      <a:pt x="193" y="851"/>
                      <a:pt x="174" y="828"/>
                      <a:pt x="146" y="800"/>
                    </a:cubicBezTo>
                    <a:cubicBezTo>
                      <a:pt x="127" y="741"/>
                      <a:pt x="103" y="679"/>
                      <a:pt x="69" y="627"/>
                    </a:cubicBezTo>
                    <a:cubicBezTo>
                      <a:pt x="45" y="550"/>
                      <a:pt x="17" y="477"/>
                      <a:pt x="5" y="397"/>
                    </a:cubicBezTo>
                    <a:cubicBezTo>
                      <a:pt x="7" y="386"/>
                      <a:pt x="8" y="375"/>
                      <a:pt x="12" y="365"/>
                    </a:cubicBezTo>
                    <a:cubicBezTo>
                      <a:pt x="15" y="358"/>
                      <a:pt x="23" y="353"/>
                      <a:pt x="25" y="346"/>
                    </a:cubicBezTo>
                    <a:cubicBezTo>
                      <a:pt x="26" y="344"/>
                      <a:pt x="20" y="346"/>
                      <a:pt x="18" y="346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11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65" name="Line 50"/>
              <p:cNvSpPr>
                <a:spLocks noChangeShapeType="1"/>
              </p:cNvSpPr>
              <p:nvPr/>
            </p:nvSpPr>
            <p:spPr bwMode="auto">
              <a:xfrm>
                <a:off x="1056" y="2112"/>
                <a:ext cx="624" cy="62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66" name="Line 51"/>
              <p:cNvSpPr>
                <a:spLocks noChangeShapeType="1"/>
              </p:cNvSpPr>
              <p:nvPr/>
            </p:nvSpPr>
            <p:spPr bwMode="auto">
              <a:xfrm flipH="1" flipV="1">
                <a:off x="2544" y="1008"/>
                <a:ext cx="48" cy="19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567" name="Freeform 52" descr="Granite"/>
              <p:cNvSpPr>
                <a:spLocks/>
              </p:cNvSpPr>
              <p:nvPr/>
            </p:nvSpPr>
            <p:spPr bwMode="auto">
              <a:xfrm>
                <a:off x="2256" y="768"/>
                <a:ext cx="528" cy="192"/>
              </a:xfrm>
              <a:custGeom>
                <a:avLst/>
                <a:gdLst>
                  <a:gd name="T0" fmla="*/ 355 w 287"/>
                  <a:gd name="T1" fmla="*/ 103 h 181"/>
                  <a:gd name="T2" fmla="*/ 2863 w 287"/>
                  <a:gd name="T3" fmla="*/ 6 h 181"/>
                  <a:gd name="T4" fmla="*/ 3983 w 287"/>
                  <a:gd name="T5" fmla="*/ 49 h 181"/>
                  <a:gd name="T6" fmla="*/ 5692 w 287"/>
                  <a:gd name="T7" fmla="*/ 81 h 181"/>
                  <a:gd name="T8" fmla="*/ 11040 w 287"/>
                  <a:gd name="T9" fmla="*/ 112 h 181"/>
                  <a:gd name="T10" fmla="*/ 9931 w 287"/>
                  <a:gd name="T11" fmla="*/ 173 h 181"/>
                  <a:gd name="T12" fmla="*/ 8255 w 287"/>
                  <a:gd name="T13" fmla="*/ 154 h 181"/>
                  <a:gd name="T14" fmla="*/ 5964 w 287"/>
                  <a:gd name="T15" fmla="*/ 258 h 181"/>
                  <a:gd name="T16" fmla="*/ 4296 w 287"/>
                  <a:gd name="T17" fmla="*/ 163 h 181"/>
                  <a:gd name="T18" fmla="*/ 1750 w 287"/>
                  <a:gd name="T19" fmla="*/ 216 h 181"/>
                  <a:gd name="T20" fmla="*/ 1201 w 287"/>
                  <a:gd name="T21" fmla="*/ 144 h 181"/>
                  <a:gd name="T22" fmla="*/ 81 w 287"/>
                  <a:gd name="T23" fmla="*/ 103 h 181"/>
                  <a:gd name="T24" fmla="*/ 355 w 287"/>
                  <a:gd name="T25" fmla="*/ 103 h 1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7" h="181">
                    <a:moveTo>
                      <a:pt x="9" y="72"/>
                    </a:moveTo>
                    <a:cubicBezTo>
                      <a:pt x="21" y="35"/>
                      <a:pt x="37" y="18"/>
                      <a:pt x="74" y="6"/>
                    </a:cubicBezTo>
                    <a:cubicBezTo>
                      <a:pt x="122" y="21"/>
                      <a:pt x="75" y="0"/>
                      <a:pt x="103" y="35"/>
                    </a:cubicBezTo>
                    <a:cubicBezTo>
                      <a:pt x="114" y="49"/>
                      <a:pt x="132" y="52"/>
                      <a:pt x="147" y="57"/>
                    </a:cubicBezTo>
                    <a:cubicBezTo>
                      <a:pt x="191" y="51"/>
                      <a:pt x="268" y="25"/>
                      <a:pt x="285" y="79"/>
                    </a:cubicBezTo>
                    <a:cubicBezTo>
                      <a:pt x="281" y="100"/>
                      <a:pt x="287" y="125"/>
                      <a:pt x="256" y="122"/>
                    </a:cubicBezTo>
                    <a:cubicBezTo>
                      <a:pt x="241" y="120"/>
                      <a:pt x="213" y="108"/>
                      <a:pt x="213" y="108"/>
                    </a:cubicBezTo>
                    <a:cubicBezTo>
                      <a:pt x="177" y="119"/>
                      <a:pt x="166" y="148"/>
                      <a:pt x="154" y="181"/>
                    </a:cubicBezTo>
                    <a:cubicBezTo>
                      <a:pt x="118" y="167"/>
                      <a:pt x="118" y="152"/>
                      <a:pt x="111" y="115"/>
                    </a:cubicBezTo>
                    <a:cubicBezTo>
                      <a:pt x="87" y="123"/>
                      <a:pt x="45" y="152"/>
                      <a:pt x="45" y="152"/>
                    </a:cubicBezTo>
                    <a:cubicBezTo>
                      <a:pt x="12" y="140"/>
                      <a:pt x="11" y="129"/>
                      <a:pt x="31" y="101"/>
                    </a:cubicBezTo>
                    <a:cubicBezTo>
                      <a:pt x="18" y="66"/>
                      <a:pt x="33" y="87"/>
                      <a:pt x="2" y="72"/>
                    </a:cubicBezTo>
                    <a:cubicBezTo>
                      <a:pt x="0" y="71"/>
                      <a:pt x="7" y="72"/>
                      <a:pt x="9" y="72"/>
                    </a:cubicBez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8600000" lon="0" rev="0"/>
                </a:camera>
                <a:lightRig rig="legacyFlat2" dir="t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he-IL"/>
              </a:p>
            </p:txBody>
          </p:sp>
          <p:sp>
            <p:nvSpPr>
              <p:cNvPr id="63568" name="Text Box 53"/>
              <p:cNvSpPr txBox="1">
                <a:spLocks noChangeArrowheads="1"/>
              </p:cNvSpPr>
              <p:nvPr/>
            </p:nvSpPr>
            <p:spPr bwMode="auto">
              <a:xfrm>
                <a:off x="2165" y="712"/>
                <a:ext cx="1067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>
                    <a:latin typeface="Arial" pitchFamily="34" charset="0"/>
                    <a:cs typeface="Arial" pitchFamily="34" charset="0"/>
                  </a:rPr>
                  <a:t>Senescence</a:t>
                </a:r>
                <a:endParaRPr lang="en-US" altLang="he-IL" sz="800" b="1">
                  <a:solidFill>
                    <a:srgbClr val="CC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3569" name="Picture 5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6" y="2346"/>
                <a:ext cx="456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3570" name="Picture 5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2064"/>
                <a:ext cx="456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3571" name="Picture 5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" y="1584"/>
                <a:ext cx="456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3572" name="AutoShape 57" descr="Stationery"/>
              <p:cNvSpPr>
                <a:spLocks noChangeArrowheads="1"/>
              </p:cNvSpPr>
              <p:nvPr/>
            </p:nvSpPr>
            <p:spPr bwMode="auto">
              <a:xfrm rot="-214697">
                <a:off x="4320" y="768"/>
                <a:ext cx="576" cy="286"/>
              </a:xfrm>
              <a:prstGeom prst="roundRect">
                <a:avLst>
                  <a:gd name="adj" fmla="val 16667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73" name="Oval 58"/>
              <p:cNvSpPr>
                <a:spLocks noChangeArrowheads="1"/>
              </p:cNvSpPr>
              <p:nvPr/>
            </p:nvSpPr>
            <p:spPr bwMode="auto">
              <a:xfrm rot="-6935">
                <a:off x="4368" y="816"/>
                <a:ext cx="144" cy="211"/>
              </a:xfrm>
              <a:prstGeom prst="ellipse">
                <a:avLst/>
              </a:prstGeom>
              <a:gradFill rotWithShape="0">
                <a:gsLst>
                  <a:gs pos="0">
                    <a:srgbClr val="A603AB"/>
                  </a:gs>
                  <a:gs pos="100000">
                    <a:srgbClr val="4D014F"/>
                  </a:gs>
                </a:gsLst>
                <a:lin ang="2700000" scaled="1"/>
              </a:gra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74" name="AutoShape 59" descr="Stationery"/>
              <p:cNvSpPr>
                <a:spLocks noChangeArrowheads="1"/>
              </p:cNvSpPr>
              <p:nvPr/>
            </p:nvSpPr>
            <p:spPr bwMode="auto">
              <a:xfrm rot="-214697">
                <a:off x="4320" y="1104"/>
                <a:ext cx="576" cy="286"/>
              </a:xfrm>
              <a:prstGeom prst="roundRect">
                <a:avLst>
                  <a:gd name="adj" fmla="val 16667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75" name="Oval 60"/>
              <p:cNvSpPr>
                <a:spLocks noChangeArrowheads="1"/>
              </p:cNvSpPr>
              <p:nvPr/>
            </p:nvSpPr>
            <p:spPr bwMode="auto">
              <a:xfrm rot="-6935">
                <a:off x="4368" y="1152"/>
                <a:ext cx="144" cy="211"/>
              </a:xfrm>
              <a:prstGeom prst="ellipse">
                <a:avLst/>
              </a:prstGeom>
              <a:gradFill rotWithShape="0">
                <a:gsLst>
                  <a:gs pos="0">
                    <a:srgbClr val="A603AB"/>
                  </a:gs>
                  <a:gs pos="100000">
                    <a:srgbClr val="4D014F"/>
                  </a:gs>
                </a:gsLst>
                <a:lin ang="2700000" scaled="1"/>
              </a:gra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76" name="AutoShape 61" descr="Stationery"/>
              <p:cNvSpPr>
                <a:spLocks noChangeArrowheads="1"/>
              </p:cNvSpPr>
              <p:nvPr/>
            </p:nvSpPr>
            <p:spPr bwMode="auto">
              <a:xfrm rot="-214697">
                <a:off x="4320" y="1440"/>
                <a:ext cx="576" cy="286"/>
              </a:xfrm>
              <a:prstGeom prst="roundRect">
                <a:avLst>
                  <a:gd name="adj" fmla="val 16667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77" name="Oval 62"/>
              <p:cNvSpPr>
                <a:spLocks noChangeArrowheads="1"/>
              </p:cNvSpPr>
              <p:nvPr/>
            </p:nvSpPr>
            <p:spPr bwMode="auto">
              <a:xfrm rot="-6935">
                <a:off x="4368" y="1488"/>
                <a:ext cx="144" cy="211"/>
              </a:xfrm>
              <a:prstGeom prst="ellipse">
                <a:avLst/>
              </a:prstGeom>
              <a:gradFill rotWithShape="0">
                <a:gsLst>
                  <a:gs pos="0">
                    <a:srgbClr val="A603AB"/>
                  </a:gs>
                  <a:gs pos="100000">
                    <a:srgbClr val="4D014F"/>
                  </a:gs>
                </a:gsLst>
                <a:lin ang="2700000" scaled="1"/>
              </a:gra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78" name="AutoShape 63" descr="Stationery"/>
              <p:cNvSpPr>
                <a:spLocks noChangeArrowheads="1"/>
              </p:cNvSpPr>
              <p:nvPr/>
            </p:nvSpPr>
            <p:spPr bwMode="auto">
              <a:xfrm rot="-214697">
                <a:off x="4368" y="1776"/>
                <a:ext cx="576" cy="286"/>
              </a:xfrm>
              <a:prstGeom prst="roundRect">
                <a:avLst>
                  <a:gd name="adj" fmla="val 16667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79" name="Oval 64"/>
              <p:cNvSpPr>
                <a:spLocks noChangeArrowheads="1"/>
              </p:cNvSpPr>
              <p:nvPr/>
            </p:nvSpPr>
            <p:spPr bwMode="auto">
              <a:xfrm rot="-6935">
                <a:off x="4416" y="1824"/>
                <a:ext cx="144" cy="211"/>
              </a:xfrm>
              <a:prstGeom prst="ellipse">
                <a:avLst/>
              </a:prstGeom>
              <a:gradFill rotWithShape="0">
                <a:gsLst>
                  <a:gs pos="0">
                    <a:srgbClr val="A603AB"/>
                  </a:gs>
                  <a:gs pos="100000">
                    <a:srgbClr val="4D014F"/>
                  </a:gs>
                </a:gsLst>
                <a:lin ang="2700000" scaled="1"/>
              </a:gra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80" name="Oval 65"/>
              <p:cNvSpPr>
                <a:spLocks noChangeArrowheads="1"/>
              </p:cNvSpPr>
              <p:nvPr/>
            </p:nvSpPr>
            <p:spPr bwMode="auto">
              <a:xfrm rot="-6935">
                <a:off x="4416" y="2162"/>
                <a:ext cx="144" cy="211"/>
              </a:xfrm>
              <a:prstGeom prst="ellipse">
                <a:avLst/>
              </a:prstGeom>
              <a:gradFill rotWithShape="0">
                <a:gsLst>
                  <a:gs pos="0">
                    <a:srgbClr val="A603AB"/>
                  </a:gs>
                  <a:gs pos="100000">
                    <a:srgbClr val="4D014F"/>
                  </a:gs>
                </a:gsLst>
                <a:lin ang="2700000" scaled="1"/>
              </a:gra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81" name="Oval 66"/>
              <p:cNvSpPr>
                <a:spLocks noChangeArrowheads="1"/>
              </p:cNvSpPr>
              <p:nvPr/>
            </p:nvSpPr>
            <p:spPr bwMode="auto">
              <a:xfrm rot="-6935">
                <a:off x="4416" y="2498"/>
                <a:ext cx="144" cy="211"/>
              </a:xfrm>
              <a:prstGeom prst="ellipse">
                <a:avLst/>
              </a:prstGeom>
              <a:gradFill rotWithShape="0">
                <a:gsLst>
                  <a:gs pos="0">
                    <a:srgbClr val="A603AB"/>
                  </a:gs>
                  <a:gs pos="100000">
                    <a:srgbClr val="4D014F"/>
                  </a:gs>
                </a:gsLst>
                <a:lin ang="2700000" scaled="1"/>
              </a:gra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82" name="AutoShape 67" descr="Stationery"/>
              <p:cNvSpPr>
                <a:spLocks noChangeArrowheads="1"/>
              </p:cNvSpPr>
              <p:nvPr/>
            </p:nvSpPr>
            <p:spPr bwMode="auto">
              <a:xfrm rot="-214697">
                <a:off x="4368" y="2784"/>
                <a:ext cx="576" cy="286"/>
              </a:xfrm>
              <a:prstGeom prst="roundRect">
                <a:avLst>
                  <a:gd name="adj" fmla="val 16667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83" name="Oval 68"/>
              <p:cNvSpPr>
                <a:spLocks noChangeArrowheads="1"/>
              </p:cNvSpPr>
              <p:nvPr/>
            </p:nvSpPr>
            <p:spPr bwMode="auto">
              <a:xfrm rot="-6935">
                <a:off x="4416" y="2832"/>
                <a:ext cx="144" cy="211"/>
              </a:xfrm>
              <a:prstGeom prst="ellipse">
                <a:avLst/>
              </a:prstGeom>
              <a:gradFill rotWithShape="0">
                <a:gsLst>
                  <a:gs pos="0">
                    <a:srgbClr val="A603AB"/>
                  </a:gs>
                  <a:gs pos="100000">
                    <a:srgbClr val="4D014F"/>
                  </a:gs>
                </a:gsLst>
                <a:lin ang="2700000" scaled="1"/>
              </a:gra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84" name="AutoShape 69" descr="Stationery"/>
              <p:cNvSpPr>
                <a:spLocks noChangeArrowheads="1"/>
              </p:cNvSpPr>
              <p:nvPr/>
            </p:nvSpPr>
            <p:spPr bwMode="auto">
              <a:xfrm rot="-214697">
                <a:off x="4368" y="3122"/>
                <a:ext cx="576" cy="286"/>
              </a:xfrm>
              <a:prstGeom prst="roundRect">
                <a:avLst>
                  <a:gd name="adj" fmla="val 16667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85" name="Oval 70"/>
              <p:cNvSpPr>
                <a:spLocks noChangeArrowheads="1"/>
              </p:cNvSpPr>
              <p:nvPr/>
            </p:nvSpPr>
            <p:spPr bwMode="auto">
              <a:xfrm rot="-6935">
                <a:off x="4416" y="3170"/>
                <a:ext cx="144" cy="211"/>
              </a:xfrm>
              <a:prstGeom prst="ellipse">
                <a:avLst/>
              </a:prstGeom>
              <a:gradFill rotWithShape="0">
                <a:gsLst>
                  <a:gs pos="0">
                    <a:srgbClr val="A603AB"/>
                  </a:gs>
                  <a:gs pos="100000">
                    <a:srgbClr val="4D014F"/>
                  </a:gs>
                </a:gsLst>
                <a:lin ang="2700000" scaled="1"/>
              </a:gra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586" name="Oval 71"/>
              <p:cNvSpPr>
                <a:spLocks noChangeArrowheads="1"/>
              </p:cNvSpPr>
              <p:nvPr/>
            </p:nvSpPr>
            <p:spPr bwMode="auto">
              <a:xfrm rot="-6935">
                <a:off x="4320" y="482"/>
                <a:ext cx="144" cy="211"/>
              </a:xfrm>
              <a:prstGeom prst="ellipse">
                <a:avLst/>
              </a:prstGeom>
              <a:gradFill rotWithShape="0">
                <a:gsLst>
                  <a:gs pos="0">
                    <a:srgbClr val="A603AB"/>
                  </a:gs>
                  <a:gs pos="100000">
                    <a:srgbClr val="4D014F"/>
                  </a:gs>
                </a:gsLst>
                <a:lin ang="2700000" scaled="1"/>
              </a:gradFill>
              <a:ln w="9525">
                <a:solidFill>
                  <a:srgbClr val="CC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grpSp>
            <p:nvGrpSpPr>
              <p:cNvPr id="63587" name="Group 72"/>
              <p:cNvGrpSpPr>
                <a:grpSpLocks/>
              </p:cNvGrpSpPr>
              <p:nvPr/>
            </p:nvGrpSpPr>
            <p:grpSpPr bwMode="auto">
              <a:xfrm rot="5290269">
                <a:off x="4811" y="2149"/>
                <a:ext cx="432" cy="261"/>
                <a:chOff x="4272" y="2352"/>
                <a:chExt cx="432" cy="261"/>
              </a:xfrm>
            </p:grpSpPr>
            <p:sp>
              <p:nvSpPr>
                <p:cNvPr id="63751" name="AutoShape 73"/>
                <p:cNvSpPr>
                  <a:spLocks noChangeArrowheads="1"/>
                </p:cNvSpPr>
                <p:nvPr/>
              </p:nvSpPr>
              <p:spPr bwMode="auto">
                <a:xfrm>
                  <a:off x="4464" y="2448"/>
                  <a:ext cx="192" cy="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Blip>
                      <a:blip r:embed="rId5"/>
                    </a:buBlip>
                    <a:defRPr sz="32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2400">
                    <a:latin typeface="Wingdings 3" pitchFamily="18" charset="2"/>
                  </a:endParaRPr>
                </a:p>
              </p:txBody>
            </p:sp>
            <p:sp>
              <p:nvSpPr>
                <p:cNvPr id="63752" name="Freeform 74"/>
                <p:cNvSpPr>
                  <a:spLocks/>
                </p:cNvSpPr>
                <p:nvPr/>
              </p:nvSpPr>
              <p:spPr bwMode="auto">
                <a:xfrm flipH="1">
                  <a:off x="4505" y="2352"/>
                  <a:ext cx="47" cy="94"/>
                </a:xfrm>
                <a:custGeom>
                  <a:avLst/>
                  <a:gdLst>
                    <a:gd name="T0" fmla="*/ 2 w 55"/>
                    <a:gd name="T1" fmla="*/ 440 h 69"/>
                    <a:gd name="T2" fmla="*/ 3 w 55"/>
                    <a:gd name="T3" fmla="*/ 144 h 69"/>
                    <a:gd name="T4" fmla="*/ 15 w 55"/>
                    <a:gd name="T5" fmla="*/ 93 h 69"/>
                    <a:gd name="T6" fmla="*/ 2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53" name="Freeform 75"/>
                <p:cNvSpPr>
                  <a:spLocks/>
                </p:cNvSpPr>
                <p:nvPr/>
              </p:nvSpPr>
              <p:spPr bwMode="auto">
                <a:xfrm>
                  <a:off x="4614" y="2352"/>
                  <a:ext cx="90" cy="96"/>
                </a:xfrm>
                <a:custGeom>
                  <a:avLst/>
                  <a:gdLst>
                    <a:gd name="T0" fmla="*/ 34 w 55"/>
                    <a:gd name="T1" fmla="*/ 501 h 69"/>
                    <a:gd name="T2" fmla="*/ 180 w 55"/>
                    <a:gd name="T3" fmla="*/ 170 h 69"/>
                    <a:gd name="T4" fmla="*/ 758 w 55"/>
                    <a:gd name="T5" fmla="*/ 109 h 69"/>
                    <a:gd name="T6" fmla="*/ 10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54" name="Freeform 76"/>
                <p:cNvSpPr>
                  <a:spLocks/>
                </p:cNvSpPr>
                <p:nvPr/>
              </p:nvSpPr>
              <p:spPr bwMode="auto">
                <a:xfrm>
                  <a:off x="4464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55" name="Freeform 77"/>
                <p:cNvSpPr>
                  <a:spLocks/>
                </p:cNvSpPr>
                <p:nvPr/>
              </p:nvSpPr>
              <p:spPr bwMode="auto">
                <a:xfrm>
                  <a:off x="4560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56" name="Freeform 78"/>
                <p:cNvSpPr>
                  <a:spLocks/>
                </p:cNvSpPr>
                <p:nvPr/>
              </p:nvSpPr>
              <p:spPr bwMode="auto">
                <a:xfrm flipH="1">
                  <a:off x="4444" y="2352"/>
                  <a:ext cx="61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16 w 55"/>
                    <a:gd name="T3" fmla="*/ 170 h 69"/>
                    <a:gd name="T4" fmla="*/ 74 w 55"/>
                    <a:gd name="T5" fmla="*/ 109 h 69"/>
                    <a:gd name="T6" fmla="*/ 10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57" name="Freeform 79"/>
                <p:cNvSpPr>
                  <a:spLocks/>
                </p:cNvSpPr>
                <p:nvPr/>
              </p:nvSpPr>
              <p:spPr bwMode="auto">
                <a:xfrm flipV="1">
                  <a:off x="4656" y="2469"/>
                  <a:ext cx="48" cy="47"/>
                </a:xfrm>
                <a:custGeom>
                  <a:avLst/>
                  <a:gdLst>
                    <a:gd name="T0" fmla="*/ 2 w 55"/>
                    <a:gd name="T1" fmla="*/ 7 h 69"/>
                    <a:gd name="T2" fmla="*/ 3 w 55"/>
                    <a:gd name="T3" fmla="*/ 2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58" name="Freeform 80"/>
                <p:cNvSpPr>
                  <a:spLocks/>
                </p:cNvSpPr>
                <p:nvPr/>
              </p:nvSpPr>
              <p:spPr bwMode="auto">
                <a:xfrm>
                  <a:off x="4608" y="2496"/>
                  <a:ext cx="48" cy="117"/>
                </a:xfrm>
                <a:custGeom>
                  <a:avLst/>
                  <a:gdLst>
                    <a:gd name="T0" fmla="*/ 2 w 55"/>
                    <a:gd name="T1" fmla="*/ 1640 h 69"/>
                    <a:gd name="T2" fmla="*/ 3 w 55"/>
                    <a:gd name="T3" fmla="*/ 546 h 69"/>
                    <a:gd name="T4" fmla="*/ 18 w 55"/>
                    <a:gd name="T5" fmla="*/ 344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59" name="Freeform 81"/>
                <p:cNvSpPr>
                  <a:spLocks/>
                </p:cNvSpPr>
                <p:nvPr/>
              </p:nvSpPr>
              <p:spPr bwMode="auto">
                <a:xfrm>
                  <a:off x="4320" y="2448"/>
                  <a:ext cx="144" cy="48"/>
                </a:xfrm>
                <a:custGeom>
                  <a:avLst/>
                  <a:gdLst>
                    <a:gd name="T0" fmla="*/ 610 w 55"/>
                    <a:gd name="T1" fmla="*/ 8 h 69"/>
                    <a:gd name="T2" fmla="*/ 2961 w 55"/>
                    <a:gd name="T3" fmla="*/ 3 h 69"/>
                    <a:gd name="T4" fmla="*/ 12921 w 55"/>
                    <a:gd name="T5" fmla="*/ 1 h 69"/>
                    <a:gd name="T6" fmla="*/ 1771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60" name="Freeform 82"/>
                <p:cNvSpPr>
                  <a:spLocks/>
                </p:cNvSpPr>
                <p:nvPr/>
              </p:nvSpPr>
              <p:spPr bwMode="auto">
                <a:xfrm>
                  <a:off x="4272" y="2475"/>
                  <a:ext cx="192" cy="69"/>
                </a:xfrm>
                <a:custGeom>
                  <a:avLst/>
                  <a:gdLst>
                    <a:gd name="T0" fmla="*/ 3571 w 55"/>
                    <a:gd name="T1" fmla="*/ 69 h 69"/>
                    <a:gd name="T2" fmla="*/ 16037 w 55"/>
                    <a:gd name="T3" fmla="*/ 23 h 69"/>
                    <a:gd name="T4" fmla="*/ 72618 w 55"/>
                    <a:gd name="T5" fmla="*/ 15 h 69"/>
                    <a:gd name="T6" fmla="*/ 9950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61" name="Freeform 83"/>
                <p:cNvSpPr>
                  <a:spLocks/>
                </p:cNvSpPr>
                <p:nvPr/>
              </p:nvSpPr>
              <p:spPr bwMode="auto">
                <a:xfrm>
                  <a:off x="4656" y="2400"/>
                  <a:ext cx="48" cy="48"/>
                </a:xfrm>
                <a:custGeom>
                  <a:avLst/>
                  <a:gdLst>
                    <a:gd name="T0" fmla="*/ 2 w 55"/>
                    <a:gd name="T1" fmla="*/ 8 h 69"/>
                    <a:gd name="T2" fmla="*/ 3 w 55"/>
                    <a:gd name="T3" fmla="*/ 3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grpSp>
            <p:nvGrpSpPr>
              <p:cNvPr id="63588" name="Group 84"/>
              <p:cNvGrpSpPr>
                <a:grpSpLocks/>
              </p:cNvGrpSpPr>
              <p:nvPr/>
            </p:nvGrpSpPr>
            <p:grpSpPr bwMode="auto">
              <a:xfrm rot="5290269">
                <a:off x="4955" y="2245"/>
                <a:ext cx="432" cy="261"/>
                <a:chOff x="4272" y="2352"/>
                <a:chExt cx="432" cy="261"/>
              </a:xfrm>
            </p:grpSpPr>
            <p:sp>
              <p:nvSpPr>
                <p:cNvPr id="63740" name="AutoShape 85"/>
                <p:cNvSpPr>
                  <a:spLocks noChangeArrowheads="1"/>
                </p:cNvSpPr>
                <p:nvPr/>
              </p:nvSpPr>
              <p:spPr bwMode="auto">
                <a:xfrm>
                  <a:off x="4464" y="2448"/>
                  <a:ext cx="192" cy="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Blip>
                      <a:blip r:embed="rId5"/>
                    </a:buBlip>
                    <a:defRPr sz="32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2400">
                    <a:latin typeface="Wingdings 3" pitchFamily="18" charset="2"/>
                  </a:endParaRPr>
                </a:p>
              </p:txBody>
            </p:sp>
            <p:sp>
              <p:nvSpPr>
                <p:cNvPr id="63741" name="Freeform 86"/>
                <p:cNvSpPr>
                  <a:spLocks/>
                </p:cNvSpPr>
                <p:nvPr/>
              </p:nvSpPr>
              <p:spPr bwMode="auto">
                <a:xfrm flipH="1">
                  <a:off x="4505" y="2352"/>
                  <a:ext cx="47" cy="94"/>
                </a:xfrm>
                <a:custGeom>
                  <a:avLst/>
                  <a:gdLst>
                    <a:gd name="T0" fmla="*/ 2 w 55"/>
                    <a:gd name="T1" fmla="*/ 440 h 69"/>
                    <a:gd name="T2" fmla="*/ 3 w 55"/>
                    <a:gd name="T3" fmla="*/ 144 h 69"/>
                    <a:gd name="T4" fmla="*/ 15 w 55"/>
                    <a:gd name="T5" fmla="*/ 93 h 69"/>
                    <a:gd name="T6" fmla="*/ 2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42" name="Freeform 87"/>
                <p:cNvSpPr>
                  <a:spLocks/>
                </p:cNvSpPr>
                <p:nvPr/>
              </p:nvSpPr>
              <p:spPr bwMode="auto">
                <a:xfrm>
                  <a:off x="4614" y="2352"/>
                  <a:ext cx="90" cy="96"/>
                </a:xfrm>
                <a:custGeom>
                  <a:avLst/>
                  <a:gdLst>
                    <a:gd name="T0" fmla="*/ 34 w 55"/>
                    <a:gd name="T1" fmla="*/ 501 h 69"/>
                    <a:gd name="T2" fmla="*/ 180 w 55"/>
                    <a:gd name="T3" fmla="*/ 170 h 69"/>
                    <a:gd name="T4" fmla="*/ 758 w 55"/>
                    <a:gd name="T5" fmla="*/ 109 h 69"/>
                    <a:gd name="T6" fmla="*/ 10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43" name="Freeform 88"/>
                <p:cNvSpPr>
                  <a:spLocks/>
                </p:cNvSpPr>
                <p:nvPr/>
              </p:nvSpPr>
              <p:spPr bwMode="auto">
                <a:xfrm>
                  <a:off x="4464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44" name="Freeform 89"/>
                <p:cNvSpPr>
                  <a:spLocks/>
                </p:cNvSpPr>
                <p:nvPr/>
              </p:nvSpPr>
              <p:spPr bwMode="auto">
                <a:xfrm>
                  <a:off x="4560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45" name="Freeform 90"/>
                <p:cNvSpPr>
                  <a:spLocks/>
                </p:cNvSpPr>
                <p:nvPr/>
              </p:nvSpPr>
              <p:spPr bwMode="auto">
                <a:xfrm flipH="1">
                  <a:off x="4444" y="2352"/>
                  <a:ext cx="61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16 w 55"/>
                    <a:gd name="T3" fmla="*/ 170 h 69"/>
                    <a:gd name="T4" fmla="*/ 74 w 55"/>
                    <a:gd name="T5" fmla="*/ 109 h 69"/>
                    <a:gd name="T6" fmla="*/ 10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46" name="Freeform 91"/>
                <p:cNvSpPr>
                  <a:spLocks/>
                </p:cNvSpPr>
                <p:nvPr/>
              </p:nvSpPr>
              <p:spPr bwMode="auto">
                <a:xfrm flipV="1">
                  <a:off x="4656" y="2469"/>
                  <a:ext cx="48" cy="47"/>
                </a:xfrm>
                <a:custGeom>
                  <a:avLst/>
                  <a:gdLst>
                    <a:gd name="T0" fmla="*/ 2 w 55"/>
                    <a:gd name="T1" fmla="*/ 7 h 69"/>
                    <a:gd name="T2" fmla="*/ 3 w 55"/>
                    <a:gd name="T3" fmla="*/ 2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47" name="Freeform 92"/>
                <p:cNvSpPr>
                  <a:spLocks/>
                </p:cNvSpPr>
                <p:nvPr/>
              </p:nvSpPr>
              <p:spPr bwMode="auto">
                <a:xfrm>
                  <a:off x="4608" y="2496"/>
                  <a:ext cx="48" cy="117"/>
                </a:xfrm>
                <a:custGeom>
                  <a:avLst/>
                  <a:gdLst>
                    <a:gd name="T0" fmla="*/ 2 w 55"/>
                    <a:gd name="T1" fmla="*/ 1640 h 69"/>
                    <a:gd name="T2" fmla="*/ 3 w 55"/>
                    <a:gd name="T3" fmla="*/ 546 h 69"/>
                    <a:gd name="T4" fmla="*/ 18 w 55"/>
                    <a:gd name="T5" fmla="*/ 344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48" name="Freeform 93"/>
                <p:cNvSpPr>
                  <a:spLocks/>
                </p:cNvSpPr>
                <p:nvPr/>
              </p:nvSpPr>
              <p:spPr bwMode="auto">
                <a:xfrm>
                  <a:off x="4320" y="2448"/>
                  <a:ext cx="144" cy="48"/>
                </a:xfrm>
                <a:custGeom>
                  <a:avLst/>
                  <a:gdLst>
                    <a:gd name="T0" fmla="*/ 610 w 55"/>
                    <a:gd name="T1" fmla="*/ 8 h 69"/>
                    <a:gd name="T2" fmla="*/ 2961 w 55"/>
                    <a:gd name="T3" fmla="*/ 3 h 69"/>
                    <a:gd name="T4" fmla="*/ 12921 w 55"/>
                    <a:gd name="T5" fmla="*/ 1 h 69"/>
                    <a:gd name="T6" fmla="*/ 1771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49" name="Freeform 94"/>
                <p:cNvSpPr>
                  <a:spLocks/>
                </p:cNvSpPr>
                <p:nvPr/>
              </p:nvSpPr>
              <p:spPr bwMode="auto">
                <a:xfrm>
                  <a:off x="4272" y="2475"/>
                  <a:ext cx="192" cy="69"/>
                </a:xfrm>
                <a:custGeom>
                  <a:avLst/>
                  <a:gdLst>
                    <a:gd name="T0" fmla="*/ 3571 w 55"/>
                    <a:gd name="T1" fmla="*/ 69 h 69"/>
                    <a:gd name="T2" fmla="*/ 16037 w 55"/>
                    <a:gd name="T3" fmla="*/ 23 h 69"/>
                    <a:gd name="T4" fmla="*/ 72618 w 55"/>
                    <a:gd name="T5" fmla="*/ 15 h 69"/>
                    <a:gd name="T6" fmla="*/ 9950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50" name="Freeform 95"/>
                <p:cNvSpPr>
                  <a:spLocks/>
                </p:cNvSpPr>
                <p:nvPr/>
              </p:nvSpPr>
              <p:spPr bwMode="auto">
                <a:xfrm>
                  <a:off x="4656" y="2400"/>
                  <a:ext cx="48" cy="48"/>
                </a:xfrm>
                <a:custGeom>
                  <a:avLst/>
                  <a:gdLst>
                    <a:gd name="T0" fmla="*/ 2 w 55"/>
                    <a:gd name="T1" fmla="*/ 8 h 69"/>
                    <a:gd name="T2" fmla="*/ 3 w 55"/>
                    <a:gd name="T3" fmla="*/ 3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grpSp>
            <p:nvGrpSpPr>
              <p:cNvPr id="63589" name="Group 96"/>
              <p:cNvGrpSpPr>
                <a:grpSpLocks/>
              </p:cNvGrpSpPr>
              <p:nvPr/>
            </p:nvGrpSpPr>
            <p:grpSpPr bwMode="auto">
              <a:xfrm rot="5290269">
                <a:off x="4811" y="2677"/>
                <a:ext cx="432" cy="261"/>
                <a:chOff x="4272" y="2352"/>
                <a:chExt cx="432" cy="261"/>
              </a:xfrm>
            </p:grpSpPr>
            <p:sp>
              <p:nvSpPr>
                <p:cNvPr id="63729" name="AutoShape 97"/>
                <p:cNvSpPr>
                  <a:spLocks noChangeArrowheads="1"/>
                </p:cNvSpPr>
                <p:nvPr/>
              </p:nvSpPr>
              <p:spPr bwMode="auto">
                <a:xfrm>
                  <a:off x="4464" y="2448"/>
                  <a:ext cx="192" cy="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Blip>
                      <a:blip r:embed="rId5"/>
                    </a:buBlip>
                    <a:defRPr sz="32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2400">
                    <a:latin typeface="Wingdings 3" pitchFamily="18" charset="2"/>
                  </a:endParaRPr>
                </a:p>
              </p:txBody>
            </p:sp>
            <p:sp>
              <p:nvSpPr>
                <p:cNvPr id="63730" name="Freeform 98"/>
                <p:cNvSpPr>
                  <a:spLocks/>
                </p:cNvSpPr>
                <p:nvPr/>
              </p:nvSpPr>
              <p:spPr bwMode="auto">
                <a:xfrm flipH="1">
                  <a:off x="4505" y="2352"/>
                  <a:ext cx="47" cy="94"/>
                </a:xfrm>
                <a:custGeom>
                  <a:avLst/>
                  <a:gdLst>
                    <a:gd name="T0" fmla="*/ 2 w 55"/>
                    <a:gd name="T1" fmla="*/ 440 h 69"/>
                    <a:gd name="T2" fmla="*/ 3 w 55"/>
                    <a:gd name="T3" fmla="*/ 144 h 69"/>
                    <a:gd name="T4" fmla="*/ 15 w 55"/>
                    <a:gd name="T5" fmla="*/ 93 h 69"/>
                    <a:gd name="T6" fmla="*/ 2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31" name="Freeform 99"/>
                <p:cNvSpPr>
                  <a:spLocks/>
                </p:cNvSpPr>
                <p:nvPr/>
              </p:nvSpPr>
              <p:spPr bwMode="auto">
                <a:xfrm>
                  <a:off x="4614" y="2352"/>
                  <a:ext cx="90" cy="96"/>
                </a:xfrm>
                <a:custGeom>
                  <a:avLst/>
                  <a:gdLst>
                    <a:gd name="T0" fmla="*/ 34 w 55"/>
                    <a:gd name="T1" fmla="*/ 501 h 69"/>
                    <a:gd name="T2" fmla="*/ 180 w 55"/>
                    <a:gd name="T3" fmla="*/ 170 h 69"/>
                    <a:gd name="T4" fmla="*/ 758 w 55"/>
                    <a:gd name="T5" fmla="*/ 109 h 69"/>
                    <a:gd name="T6" fmla="*/ 10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32" name="Freeform 100"/>
                <p:cNvSpPr>
                  <a:spLocks/>
                </p:cNvSpPr>
                <p:nvPr/>
              </p:nvSpPr>
              <p:spPr bwMode="auto">
                <a:xfrm>
                  <a:off x="4464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33" name="Freeform 101"/>
                <p:cNvSpPr>
                  <a:spLocks/>
                </p:cNvSpPr>
                <p:nvPr/>
              </p:nvSpPr>
              <p:spPr bwMode="auto">
                <a:xfrm>
                  <a:off x="4560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34" name="Freeform 102"/>
                <p:cNvSpPr>
                  <a:spLocks/>
                </p:cNvSpPr>
                <p:nvPr/>
              </p:nvSpPr>
              <p:spPr bwMode="auto">
                <a:xfrm flipH="1">
                  <a:off x="4444" y="2352"/>
                  <a:ext cx="61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16 w 55"/>
                    <a:gd name="T3" fmla="*/ 170 h 69"/>
                    <a:gd name="T4" fmla="*/ 74 w 55"/>
                    <a:gd name="T5" fmla="*/ 109 h 69"/>
                    <a:gd name="T6" fmla="*/ 10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35" name="Freeform 103"/>
                <p:cNvSpPr>
                  <a:spLocks/>
                </p:cNvSpPr>
                <p:nvPr/>
              </p:nvSpPr>
              <p:spPr bwMode="auto">
                <a:xfrm flipV="1">
                  <a:off x="4656" y="2469"/>
                  <a:ext cx="48" cy="47"/>
                </a:xfrm>
                <a:custGeom>
                  <a:avLst/>
                  <a:gdLst>
                    <a:gd name="T0" fmla="*/ 2 w 55"/>
                    <a:gd name="T1" fmla="*/ 7 h 69"/>
                    <a:gd name="T2" fmla="*/ 3 w 55"/>
                    <a:gd name="T3" fmla="*/ 2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36" name="Freeform 104"/>
                <p:cNvSpPr>
                  <a:spLocks/>
                </p:cNvSpPr>
                <p:nvPr/>
              </p:nvSpPr>
              <p:spPr bwMode="auto">
                <a:xfrm>
                  <a:off x="4608" y="2496"/>
                  <a:ext cx="48" cy="117"/>
                </a:xfrm>
                <a:custGeom>
                  <a:avLst/>
                  <a:gdLst>
                    <a:gd name="T0" fmla="*/ 2 w 55"/>
                    <a:gd name="T1" fmla="*/ 1640 h 69"/>
                    <a:gd name="T2" fmla="*/ 3 w 55"/>
                    <a:gd name="T3" fmla="*/ 546 h 69"/>
                    <a:gd name="T4" fmla="*/ 18 w 55"/>
                    <a:gd name="T5" fmla="*/ 344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37" name="Freeform 105"/>
                <p:cNvSpPr>
                  <a:spLocks/>
                </p:cNvSpPr>
                <p:nvPr/>
              </p:nvSpPr>
              <p:spPr bwMode="auto">
                <a:xfrm>
                  <a:off x="4320" y="2448"/>
                  <a:ext cx="144" cy="48"/>
                </a:xfrm>
                <a:custGeom>
                  <a:avLst/>
                  <a:gdLst>
                    <a:gd name="T0" fmla="*/ 610 w 55"/>
                    <a:gd name="T1" fmla="*/ 8 h 69"/>
                    <a:gd name="T2" fmla="*/ 2961 w 55"/>
                    <a:gd name="T3" fmla="*/ 3 h 69"/>
                    <a:gd name="T4" fmla="*/ 12921 w 55"/>
                    <a:gd name="T5" fmla="*/ 1 h 69"/>
                    <a:gd name="T6" fmla="*/ 1771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38" name="Freeform 106"/>
                <p:cNvSpPr>
                  <a:spLocks/>
                </p:cNvSpPr>
                <p:nvPr/>
              </p:nvSpPr>
              <p:spPr bwMode="auto">
                <a:xfrm>
                  <a:off x="4272" y="2475"/>
                  <a:ext cx="192" cy="69"/>
                </a:xfrm>
                <a:custGeom>
                  <a:avLst/>
                  <a:gdLst>
                    <a:gd name="T0" fmla="*/ 3571 w 55"/>
                    <a:gd name="T1" fmla="*/ 69 h 69"/>
                    <a:gd name="T2" fmla="*/ 16037 w 55"/>
                    <a:gd name="T3" fmla="*/ 23 h 69"/>
                    <a:gd name="T4" fmla="*/ 72618 w 55"/>
                    <a:gd name="T5" fmla="*/ 15 h 69"/>
                    <a:gd name="T6" fmla="*/ 9950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39" name="Freeform 107"/>
                <p:cNvSpPr>
                  <a:spLocks/>
                </p:cNvSpPr>
                <p:nvPr/>
              </p:nvSpPr>
              <p:spPr bwMode="auto">
                <a:xfrm>
                  <a:off x="4656" y="2400"/>
                  <a:ext cx="48" cy="48"/>
                </a:xfrm>
                <a:custGeom>
                  <a:avLst/>
                  <a:gdLst>
                    <a:gd name="T0" fmla="*/ 2 w 55"/>
                    <a:gd name="T1" fmla="*/ 8 h 69"/>
                    <a:gd name="T2" fmla="*/ 3 w 55"/>
                    <a:gd name="T3" fmla="*/ 3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grpSp>
            <p:nvGrpSpPr>
              <p:cNvPr id="63590" name="Group 108"/>
              <p:cNvGrpSpPr>
                <a:grpSpLocks/>
              </p:cNvGrpSpPr>
              <p:nvPr/>
            </p:nvGrpSpPr>
            <p:grpSpPr bwMode="auto">
              <a:xfrm rot="5290269">
                <a:off x="5051" y="1813"/>
                <a:ext cx="432" cy="261"/>
                <a:chOff x="4272" y="2352"/>
                <a:chExt cx="432" cy="261"/>
              </a:xfrm>
            </p:grpSpPr>
            <p:sp>
              <p:nvSpPr>
                <p:cNvPr id="63718" name="AutoShape 109"/>
                <p:cNvSpPr>
                  <a:spLocks noChangeArrowheads="1"/>
                </p:cNvSpPr>
                <p:nvPr/>
              </p:nvSpPr>
              <p:spPr bwMode="auto">
                <a:xfrm>
                  <a:off x="4464" y="2448"/>
                  <a:ext cx="192" cy="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Blip>
                      <a:blip r:embed="rId5"/>
                    </a:buBlip>
                    <a:defRPr sz="32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2400">
                    <a:latin typeface="Wingdings 3" pitchFamily="18" charset="2"/>
                  </a:endParaRPr>
                </a:p>
              </p:txBody>
            </p:sp>
            <p:sp>
              <p:nvSpPr>
                <p:cNvPr id="63719" name="Freeform 110"/>
                <p:cNvSpPr>
                  <a:spLocks/>
                </p:cNvSpPr>
                <p:nvPr/>
              </p:nvSpPr>
              <p:spPr bwMode="auto">
                <a:xfrm flipH="1">
                  <a:off x="4505" y="2352"/>
                  <a:ext cx="47" cy="94"/>
                </a:xfrm>
                <a:custGeom>
                  <a:avLst/>
                  <a:gdLst>
                    <a:gd name="T0" fmla="*/ 2 w 55"/>
                    <a:gd name="T1" fmla="*/ 440 h 69"/>
                    <a:gd name="T2" fmla="*/ 3 w 55"/>
                    <a:gd name="T3" fmla="*/ 144 h 69"/>
                    <a:gd name="T4" fmla="*/ 15 w 55"/>
                    <a:gd name="T5" fmla="*/ 93 h 69"/>
                    <a:gd name="T6" fmla="*/ 2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20" name="Freeform 111"/>
                <p:cNvSpPr>
                  <a:spLocks/>
                </p:cNvSpPr>
                <p:nvPr/>
              </p:nvSpPr>
              <p:spPr bwMode="auto">
                <a:xfrm>
                  <a:off x="4614" y="2352"/>
                  <a:ext cx="90" cy="96"/>
                </a:xfrm>
                <a:custGeom>
                  <a:avLst/>
                  <a:gdLst>
                    <a:gd name="T0" fmla="*/ 34 w 55"/>
                    <a:gd name="T1" fmla="*/ 501 h 69"/>
                    <a:gd name="T2" fmla="*/ 180 w 55"/>
                    <a:gd name="T3" fmla="*/ 170 h 69"/>
                    <a:gd name="T4" fmla="*/ 758 w 55"/>
                    <a:gd name="T5" fmla="*/ 109 h 69"/>
                    <a:gd name="T6" fmla="*/ 10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21" name="Freeform 112"/>
                <p:cNvSpPr>
                  <a:spLocks/>
                </p:cNvSpPr>
                <p:nvPr/>
              </p:nvSpPr>
              <p:spPr bwMode="auto">
                <a:xfrm>
                  <a:off x="4464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22" name="Freeform 113"/>
                <p:cNvSpPr>
                  <a:spLocks/>
                </p:cNvSpPr>
                <p:nvPr/>
              </p:nvSpPr>
              <p:spPr bwMode="auto">
                <a:xfrm>
                  <a:off x="4560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23" name="Freeform 114"/>
                <p:cNvSpPr>
                  <a:spLocks/>
                </p:cNvSpPr>
                <p:nvPr/>
              </p:nvSpPr>
              <p:spPr bwMode="auto">
                <a:xfrm flipH="1">
                  <a:off x="4444" y="2352"/>
                  <a:ext cx="61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16 w 55"/>
                    <a:gd name="T3" fmla="*/ 170 h 69"/>
                    <a:gd name="T4" fmla="*/ 74 w 55"/>
                    <a:gd name="T5" fmla="*/ 109 h 69"/>
                    <a:gd name="T6" fmla="*/ 10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24" name="Freeform 115"/>
                <p:cNvSpPr>
                  <a:spLocks/>
                </p:cNvSpPr>
                <p:nvPr/>
              </p:nvSpPr>
              <p:spPr bwMode="auto">
                <a:xfrm flipV="1">
                  <a:off x="4656" y="2469"/>
                  <a:ext cx="48" cy="47"/>
                </a:xfrm>
                <a:custGeom>
                  <a:avLst/>
                  <a:gdLst>
                    <a:gd name="T0" fmla="*/ 2 w 55"/>
                    <a:gd name="T1" fmla="*/ 7 h 69"/>
                    <a:gd name="T2" fmla="*/ 3 w 55"/>
                    <a:gd name="T3" fmla="*/ 2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25" name="Freeform 116"/>
                <p:cNvSpPr>
                  <a:spLocks/>
                </p:cNvSpPr>
                <p:nvPr/>
              </p:nvSpPr>
              <p:spPr bwMode="auto">
                <a:xfrm>
                  <a:off x="4608" y="2496"/>
                  <a:ext cx="48" cy="117"/>
                </a:xfrm>
                <a:custGeom>
                  <a:avLst/>
                  <a:gdLst>
                    <a:gd name="T0" fmla="*/ 2 w 55"/>
                    <a:gd name="T1" fmla="*/ 1640 h 69"/>
                    <a:gd name="T2" fmla="*/ 3 w 55"/>
                    <a:gd name="T3" fmla="*/ 546 h 69"/>
                    <a:gd name="T4" fmla="*/ 18 w 55"/>
                    <a:gd name="T5" fmla="*/ 344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26" name="Freeform 117"/>
                <p:cNvSpPr>
                  <a:spLocks/>
                </p:cNvSpPr>
                <p:nvPr/>
              </p:nvSpPr>
              <p:spPr bwMode="auto">
                <a:xfrm>
                  <a:off x="4320" y="2448"/>
                  <a:ext cx="144" cy="48"/>
                </a:xfrm>
                <a:custGeom>
                  <a:avLst/>
                  <a:gdLst>
                    <a:gd name="T0" fmla="*/ 610 w 55"/>
                    <a:gd name="T1" fmla="*/ 8 h 69"/>
                    <a:gd name="T2" fmla="*/ 2961 w 55"/>
                    <a:gd name="T3" fmla="*/ 3 h 69"/>
                    <a:gd name="T4" fmla="*/ 12921 w 55"/>
                    <a:gd name="T5" fmla="*/ 1 h 69"/>
                    <a:gd name="T6" fmla="*/ 1771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27" name="Freeform 118"/>
                <p:cNvSpPr>
                  <a:spLocks/>
                </p:cNvSpPr>
                <p:nvPr/>
              </p:nvSpPr>
              <p:spPr bwMode="auto">
                <a:xfrm>
                  <a:off x="4272" y="2475"/>
                  <a:ext cx="192" cy="69"/>
                </a:xfrm>
                <a:custGeom>
                  <a:avLst/>
                  <a:gdLst>
                    <a:gd name="T0" fmla="*/ 3571 w 55"/>
                    <a:gd name="T1" fmla="*/ 69 h 69"/>
                    <a:gd name="T2" fmla="*/ 16037 w 55"/>
                    <a:gd name="T3" fmla="*/ 23 h 69"/>
                    <a:gd name="T4" fmla="*/ 72618 w 55"/>
                    <a:gd name="T5" fmla="*/ 15 h 69"/>
                    <a:gd name="T6" fmla="*/ 9950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28" name="Freeform 119"/>
                <p:cNvSpPr>
                  <a:spLocks/>
                </p:cNvSpPr>
                <p:nvPr/>
              </p:nvSpPr>
              <p:spPr bwMode="auto">
                <a:xfrm>
                  <a:off x="4656" y="2400"/>
                  <a:ext cx="48" cy="48"/>
                </a:xfrm>
                <a:custGeom>
                  <a:avLst/>
                  <a:gdLst>
                    <a:gd name="T0" fmla="*/ 2 w 55"/>
                    <a:gd name="T1" fmla="*/ 8 h 69"/>
                    <a:gd name="T2" fmla="*/ 3 w 55"/>
                    <a:gd name="T3" fmla="*/ 3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grpSp>
            <p:nvGrpSpPr>
              <p:cNvPr id="63591" name="Group 120"/>
              <p:cNvGrpSpPr>
                <a:grpSpLocks/>
              </p:cNvGrpSpPr>
              <p:nvPr/>
            </p:nvGrpSpPr>
            <p:grpSpPr bwMode="auto">
              <a:xfrm rot="5290269">
                <a:off x="4763" y="1621"/>
                <a:ext cx="432" cy="261"/>
                <a:chOff x="4272" y="2352"/>
                <a:chExt cx="432" cy="261"/>
              </a:xfrm>
            </p:grpSpPr>
            <p:sp>
              <p:nvSpPr>
                <p:cNvPr id="63707" name="AutoShape 121"/>
                <p:cNvSpPr>
                  <a:spLocks noChangeArrowheads="1"/>
                </p:cNvSpPr>
                <p:nvPr/>
              </p:nvSpPr>
              <p:spPr bwMode="auto">
                <a:xfrm>
                  <a:off x="4464" y="2448"/>
                  <a:ext cx="192" cy="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Blip>
                      <a:blip r:embed="rId5"/>
                    </a:buBlip>
                    <a:defRPr sz="32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2400">
                    <a:latin typeface="Wingdings 3" pitchFamily="18" charset="2"/>
                  </a:endParaRPr>
                </a:p>
              </p:txBody>
            </p:sp>
            <p:sp>
              <p:nvSpPr>
                <p:cNvPr id="63708" name="Freeform 122"/>
                <p:cNvSpPr>
                  <a:spLocks/>
                </p:cNvSpPr>
                <p:nvPr/>
              </p:nvSpPr>
              <p:spPr bwMode="auto">
                <a:xfrm flipH="1">
                  <a:off x="4505" y="2352"/>
                  <a:ext cx="47" cy="94"/>
                </a:xfrm>
                <a:custGeom>
                  <a:avLst/>
                  <a:gdLst>
                    <a:gd name="T0" fmla="*/ 2 w 55"/>
                    <a:gd name="T1" fmla="*/ 440 h 69"/>
                    <a:gd name="T2" fmla="*/ 3 w 55"/>
                    <a:gd name="T3" fmla="*/ 144 h 69"/>
                    <a:gd name="T4" fmla="*/ 15 w 55"/>
                    <a:gd name="T5" fmla="*/ 93 h 69"/>
                    <a:gd name="T6" fmla="*/ 2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09" name="Freeform 123"/>
                <p:cNvSpPr>
                  <a:spLocks/>
                </p:cNvSpPr>
                <p:nvPr/>
              </p:nvSpPr>
              <p:spPr bwMode="auto">
                <a:xfrm>
                  <a:off x="4614" y="2352"/>
                  <a:ext cx="90" cy="96"/>
                </a:xfrm>
                <a:custGeom>
                  <a:avLst/>
                  <a:gdLst>
                    <a:gd name="T0" fmla="*/ 34 w 55"/>
                    <a:gd name="T1" fmla="*/ 501 h 69"/>
                    <a:gd name="T2" fmla="*/ 180 w 55"/>
                    <a:gd name="T3" fmla="*/ 170 h 69"/>
                    <a:gd name="T4" fmla="*/ 758 w 55"/>
                    <a:gd name="T5" fmla="*/ 109 h 69"/>
                    <a:gd name="T6" fmla="*/ 10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10" name="Freeform 124"/>
                <p:cNvSpPr>
                  <a:spLocks/>
                </p:cNvSpPr>
                <p:nvPr/>
              </p:nvSpPr>
              <p:spPr bwMode="auto">
                <a:xfrm>
                  <a:off x="4464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11" name="Freeform 125"/>
                <p:cNvSpPr>
                  <a:spLocks/>
                </p:cNvSpPr>
                <p:nvPr/>
              </p:nvSpPr>
              <p:spPr bwMode="auto">
                <a:xfrm>
                  <a:off x="4560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12" name="Freeform 126"/>
                <p:cNvSpPr>
                  <a:spLocks/>
                </p:cNvSpPr>
                <p:nvPr/>
              </p:nvSpPr>
              <p:spPr bwMode="auto">
                <a:xfrm flipH="1">
                  <a:off x="4444" y="2352"/>
                  <a:ext cx="61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16 w 55"/>
                    <a:gd name="T3" fmla="*/ 170 h 69"/>
                    <a:gd name="T4" fmla="*/ 74 w 55"/>
                    <a:gd name="T5" fmla="*/ 109 h 69"/>
                    <a:gd name="T6" fmla="*/ 10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13" name="Freeform 127"/>
                <p:cNvSpPr>
                  <a:spLocks/>
                </p:cNvSpPr>
                <p:nvPr/>
              </p:nvSpPr>
              <p:spPr bwMode="auto">
                <a:xfrm flipV="1">
                  <a:off x="4656" y="2469"/>
                  <a:ext cx="48" cy="47"/>
                </a:xfrm>
                <a:custGeom>
                  <a:avLst/>
                  <a:gdLst>
                    <a:gd name="T0" fmla="*/ 2 w 55"/>
                    <a:gd name="T1" fmla="*/ 7 h 69"/>
                    <a:gd name="T2" fmla="*/ 3 w 55"/>
                    <a:gd name="T3" fmla="*/ 2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14" name="Freeform 128"/>
                <p:cNvSpPr>
                  <a:spLocks/>
                </p:cNvSpPr>
                <p:nvPr/>
              </p:nvSpPr>
              <p:spPr bwMode="auto">
                <a:xfrm>
                  <a:off x="4608" y="2496"/>
                  <a:ext cx="48" cy="117"/>
                </a:xfrm>
                <a:custGeom>
                  <a:avLst/>
                  <a:gdLst>
                    <a:gd name="T0" fmla="*/ 2 w 55"/>
                    <a:gd name="T1" fmla="*/ 1640 h 69"/>
                    <a:gd name="T2" fmla="*/ 3 w 55"/>
                    <a:gd name="T3" fmla="*/ 546 h 69"/>
                    <a:gd name="T4" fmla="*/ 18 w 55"/>
                    <a:gd name="T5" fmla="*/ 344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15" name="Freeform 129"/>
                <p:cNvSpPr>
                  <a:spLocks/>
                </p:cNvSpPr>
                <p:nvPr/>
              </p:nvSpPr>
              <p:spPr bwMode="auto">
                <a:xfrm>
                  <a:off x="4320" y="2448"/>
                  <a:ext cx="144" cy="48"/>
                </a:xfrm>
                <a:custGeom>
                  <a:avLst/>
                  <a:gdLst>
                    <a:gd name="T0" fmla="*/ 610 w 55"/>
                    <a:gd name="T1" fmla="*/ 8 h 69"/>
                    <a:gd name="T2" fmla="*/ 2961 w 55"/>
                    <a:gd name="T3" fmla="*/ 3 h 69"/>
                    <a:gd name="T4" fmla="*/ 12921 w 55"/>
                    <a:gd name="T5" fmla="*/ 1 h 69"/>
                    <a:gd name="T6" fmla="*/ 1771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16" name="Freeform 130"/>
                <p:cNvSpPr>
                  <a:spLocks/>
                </p:cNvSpPr>
                <p:nvPr/>
              </p:nvSpPr>
              <p:spPr bwMode="auto">
                <a:xfrm>
                  <a:off x="4272" y="2475"/>
                  <a:ext cx="192" cy="69"/>
                </a:xfrm>
                <a:custGeom>
                  <a:avLst/>
                  <a:gdLst>
                    <a:gd name="T0" fmla="*/ 3571 w 55"/>
                    <a:gd name="T1" fmla="*/ 69 h 69"/>
                    <a:gd name="T2" fmla="*/ 16037 w 55"/>
                    <a:gd name="T3" fmla="*/ 23 h 69"/>
                    <a:gd name="T4" fmla="*/ 72618 w 55"/>
                    <a:gd name="T5" fmla="*/ 15 h 69"/>
                    <a:gd name="T6" fmla="*/ 9950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17" name="Freeform 131"/>
                <p:cNvSpPr>
                  <a:spLocks/>
                </p:cNvSpPr>
                <p:nvPr/>
              </p:nvSpPr>
              <p:spPr bwMode="auto">
                <a:xfrm>
                  <a:off x="4656" y="2400"/>
                  <a:ext cx="48" cy="48"/>
                </a:xfrm>
                <a:custGeom>
                  <a:avLst/>
                  <a:gdLst>
                    <a:gd name="T0" fmla="*/ 2 w 55"/>
                    <a:gd name="T1" fmla="*/ 8 h 69"/>
                    <a:gd name="T2" fmla="*/ 3 w 55"/>
                    <a:gd name="T3" fmla="*/ 3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grpSp>
            <p:nvGrpSpPr>
              <p:cNvPr id="63592" name="Group 132"/>
              <p:cNvGrpSpPr>
                <a:grpSpLocks/>
              </p:cNvGrpSpPr>
              <p:nvPr/>
            </p:nvGrpSpPr>
            <p:grpSpPr bwMode="auto">
              <a:xfrm rot="5290269">
                <a:off x="4763" y="1237"/>
                <a:ext cx="432" cy="261"/>
                <a:chOff x="4272" y="2352"/>
                <a:chExt cx="432" cy="261"/>
              </a:xfrm>
            </p:grpSpPr>
            <p:sp>
              <p:nvSpPr>
                <p:cNvPr id="63696" name="AutoShape 133"/>
                <p:cNvSpPr>
                  <a:spLocks noChangeArrowheads="1"/>
                </p:cNvSpPr>
                <p:nvPr/>
              </p:nvSpPr>
              <p:spPr bwMode="auto">
                <a:xfrm>
                  <a:off x="4464" y="2448"/>
                  <a:ext cx="192" cy="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Blip>
                      <a:blip r:embed="rId5"/>
                    </a:buBlip>
                    <a:defRPr sz="32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2400">
                    <a:latin typeface="Wingdings 3" pitchFamily="18" charset="2"/>
                  </a:endParaRPr>
                </a:p>
              </p:txBody>
            </p:sp>
            <p:sp>
              <p:nvSpPr>
                <p:cNvPr id="63697" name="Freeform 134"/>
                <p:cNvSpPr>
                  <a:spLocks/>
                </p:cNvSpPr>
                <p:nvPr/>
              </p:nvSpPr>
              <p:spPr bwMode="auto">
                <a:xfrm flipH="1">
                  <a:off x="4505" y="2352"/>
                  <a:ext cx="47" cy="94"/>
                </a:xfrm>
                <a:custGeom>
                  <a:avLst/>
                  <a:gdLst>
                    <a:gd name="T0" fmla="*/ 2 w 55"/>
                    <a:gd name="T1" fmla="*/ 440 h 69"/>
                    <a:gd name="T2" fmla="*/ 3 w 55"/>
                    <a:gd name="T3" fmla="*/ 144 h 69"/>
                    <a:gd name="T4" fmla="*/ 15 w 55"/>
                    <a:gd name="T5" fmla="*/ 93 h 69"/>
                    <a:gd name="T6" fmla="*/ 2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98" name="Freeform 135"/>
                <p:cNvSpPr>
                  <a:spLocks/>
                </p:cNvSpPr>
                <p:nvPr/>
              </p:nvSpPr>
              <p:spPr bwMode="auto">
                <a:xfrm>
                  <a:off x="4614" y="2352"/>
                  <a:ext cx="90" cy="96"/>
                </a:xfrm>
                <a:custGeom>
                  <a:avLst/>
                  <a:gdLst>
                    <a:gd name="T0" fmla="*/ 34 w 55"/>
                    <a:gd name="T1" fmla="*/ 501 h 69"/>
                    <a:gd name="T2" fmla="*/ 180 w 55"/>
                    <a:gd name="T3" fmla="*/ 170 h 69"/>
                    <a:gd name="T4" fmla="*/ 758 w 55"/>
                    <a:gd name="T5" fmla="*/ 109 h 69"/>
                    <a:gd name="T6" fmla="*/ 10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99" name="Freeform 136"/>
                <p:cNvSpPr>
                  <a:spLocks/>
                </p:cNvSpPr>
                <p:nvPr/>
              </p:nvSpPr>
              <p:spPr bwMode="auto">
                <a:xfrm>
                  <a:off x="4464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00" name="Freeform 137"/>
                <p:cNvSpPr>
                  <a:spLocks/>
                </p:cNvSpPr>
                <p:nvPr/>
              </p:nvSpPr>
              <p:spPr bwMode="auto">
                <a:xfrm>
                  <a:off x="4560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01" name="Freeform 138"/>
                <p:cNvSpPr>
                  <a:spLocks/>
                </p:cNvSpPr>
                <p:nvPr/>
              </p:nvSpPr>
              <p:spPr bwMode="auto">
                <a:xfrm flipH="1">
                  <a:off x="4444" y="2352"/>
                  <a:ext cx="61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16 w 55"/>
                    <a:gd name="T3" fmla="*/ 170 h 69"/>
                    <a:gd name="T4" fmla="*/ 74 w 55"/>
                    <a:gd name="T5" fmla="*/ 109 h 69"/>
                    <a:gd name="T6" fmla="*/ 10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02" name="Freeform 139"/>
                <p:cNvSpPr>
                  <a:spLocks/>
                </p:cNvSpPr>
                <p:nvPr/>
              </p:nvSpPr>
              <p:spPr bwMode="auto">
                <a:xfrm flipV="1">
                  <a:off x="4656" y="2469"/>
                  <a:ext cx="48" cy="47"/>
                </a:xfrm>
                <a:custGeom>
                  <a:avLst/>
                  <a:gdLst>
                    <a:gd name="T0" fmla="*/ 2 w 55"/>
                    <a:gd name="T1" fmla="*/ 7 h 69"/>
                    <a:gd name="T2" fmla="*/ 3 w 55"/>
                    <a:gd name="T3" fmla="*/ 2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03" name="Freeform 140"/>
                <p:cNvSpPr>
                  <a:spLocks/>
                </p:cNvSpPr>
                <p:nvPr/>
              </p:nvSpPr>
              <p:spPr bwMode="auto">
                <a:xfrm>
                  <a:off x="4608" y="2496"/>
                  <a:ext cx="48" cy="117"/>
                </a:xfrm>
                <a:custGeom>
                  <a:avLst/>
                  <a:gdLst>
                    <a:gd name="T0" fmla="*/ 2 w 55"/>
                    <a:gd name="T1" fmla="*/ 1640 h 69"/>
                    <a:gd name="T2" fmla="*/ 3 w 55"/>
                    <a:gd name="T3" fmla="*/ 546 h 69"/>
                    <a:gd name="T4" fmla="*/ 18 w 55"/>
                    <a:gd name="T5" fmla="*/ 344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04" name="Freeform 141"/>
                <p:cNvSpPr>
                  <a:spLocks/>
                </p:cNvSpPr>
                <p:nvPr/>
              </p:nvSpPr>
              <p:spPr bwMode="auto">
                <a:xfrm>
                  <a:off x="4320" y="2448"/>
                  <a:ext cx="144" cy="48"/>
                </a:xfrm>
                <a:custGeom>
                  <a:avLst/>
                  <a:gdLst>
                    <a:gd name="T0" fmla="*/ 610 w 55"/>
                    <a:gd name="T1" fmla="*/ 8 h 69"/>
                    <a:gd name="T2" fmla="*/ 2961 w 55"/>
                    <a:gd name="T3" fmla="*/ 3 h 69"/>
                    <a:gd name="T4" fmla="*/ 12921 w 55"/>
                    <a:gd name="T5" fmla="*/ 1 h 69"/>
                    <a:gd name="T6" fmla="*/ 1771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05" name="Freeform 142"/>
                <p:cNvSpPr>
                  <a:spLocks/>
                </p:cNvSpPr>
                <p:nvPr/>
              </p:nvSpPr>
              <p:spPr bwMode="auto">
                <a:xfrm>
                  <a:off x="4272" y="2475"/>
                  <a:ext cx="192" cy="69"/>
                </a:xfrm>
                <a:custGeom>
                  <a:avLst/>
                  <a:gdLst>
                    <a:gd name="T0" fmla="*/ 3571 w 55"/>
                    <a:gd name="T1" fmla="*/ 69 h 69"/>
                    <a:gd name="T2" fmla="*/ 16037 w 55"/>
                    <a:gd name="T3" fmla="*/ 23 h 69"/>
                    <a:gd name="T4" fmla="*/ 72618 w 55"/>
                    <a:gd name="T5" fmla="*/ 15 h 69"/>
                    <a:gd name="T6" fmla="*/ 9950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706" name="Freeform 143"/>
                <p:cNvSpPr>
                  <a:spLocks/>
                </p:cNvSpPr>
                <p:nvPr/>
              </p:nvSpPr>
              <p:spPr bwMode="auto">
                <a:xfrm>
                  <a:off x="4656" y="2400"/>
                  <a:ext cx="48" cy="48"/>
                </a:xfrm>
                <a:custGeom>
                  <a:avLst/>
                  <a:gdLst>
                    <a:gd name="T0" fmla="*/ 2 w 55"/>
                    <a:gd name="T1" fmla="*/ 8 h 69"/>
                    <a:gd name="T2" fmla="*/ 3 w 55"/>
                    <a:gd name="T3" fmla="*/ 3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grpSp>
            <p:nvGrpSpPr>
              <p:cNvPr id="63593" name="Group 144"/>
              <p:cNvGrpSpPr>
                <a:grpSpLocks/>
              </p:cNvGrpSpPr>
              <p:nvPr/>
            </p:nvGrpSpPr>
            <p:grpSpPr bwMode="auto">
              <a:xfrm rot="5290269">
                <a:off x="4763" y="853"/>
                <a:ext cx="432" cy="261"/>
                <a:chOff x="4272" y="2352"/>
                <a:chExt cx="432" cy="261"/>
              </a:xfrm>
            </p:grpSpPr>
            <p:sp>
              <p:nvSpPr>
                <p:cNvPr id="63685" name="AutoShape 145"/>
                <p:cNvSpPr>
                  <a:spLocks noChangeArrowheads="1"/>
                </p:cNvSpPr>
                <p:nvPr/>
              </p:nvSpPr>
              <p:spPr bwMode="auto">
                <a:xfrm>
                  <a:off x="4464" y="2448"/>
                  <a:ext cx="192" cy="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Blip>
                      <a:blip r:embed="rId5"/>
                    </a:buBlip>
                    <a:defRPr sz="32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2400">
                    <a:latin typeface="Wingdings 3" pitchFamily="18" charset="2"/>
                  </a:endParaRPr>
                </a:p>
              </p:txBody>
            </p:sp>
            <p:sp>
              <p:nvSpPr>
                <p:cNvPr id="63686" name="Freeform 146"/>
                <p:cNvSpPr>
                  <a:spLocks/>
                </p:cNvSpPr>
                <p:nvPr/>
              </p:nvSpPr>
              <p:spPr bwMode="auto">
                <a:xfrm flipH="1">
                  <a:off x="4505" y="2352"/>
                  <a:ext cx="47" cy="94"/>
                </a:xfrm>
                <a:custGeom>
                  <a:avLst/>
                  <a:gdLst>
                    <a:gd name="T0" fmla="*/ 2 w 55"/>
                    <a:gd name="T1" fmla="*/ 440 h 69"/>
                    <a:gd name="T2" fmla="*/ 3 w 55"/>
                    <a:gd name="T3" fmla="*/ 144 h 69"/>
                    <a:gd name="T4" fmla="*/ 15 w 55"/>
                    <a:gd name="T5" fmla="*/ 93 h 69"/>
                    <a:gd name="T6" fmla="*/ 2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87" name="Freeform 147"/>
                <p:cNvSpPr>
                  <a:spLocks/>
                </p:cNvSpPr>
                <p:nvPr/>
              </p:nvSpPr>
              <p:spPr bwMode="auto">
                <a:xfrm>
                  <a:off x="4614" y="2352"/>
                  <a:ext cx="90" cy="96"/>
                </a:xfrm>
                <a:custGeom>
                  <a:avLst/>
                  <a:gdLst>
                    <a:gd name="T0" fmla="*/ 34 w 55"/>
                    <a:gd name="T1" fmla="*/ 501 h 69"/>
                    <a:gd name="T2" fmla="*/ 180 w 55"/>
                    <a:gd name="T3" fmla="*/ 170 h 69"/>
                    <a:gd name="T4" fmla="*/ 758 w 55"/>
                    <a:gd name="T5" fmla="*/ 109 h 69"/>
                    <a:gd name="T6" fmla="*/ 10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88" name="Freeform 148"/>
                <p:cNvSpPr>
                  <a:spLocks/>
                </p:cNvSpPr>
                <p:nvPr/>
              </p:nvSpPr>
              <p:spPr bwMode="auto">
                <a:xfrm>
                  <a:off x="4464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89" name="Freeform 149"/>
                <p:cNvSpPr>
                  <a:spLocks/>
                </p:cNvSpPr>
                <p:nvPr/>
              </p:nvSpPr>
              <p:spPr bwMode="auto">
                <a:xfrm>
                  <a:off x="4560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90" name="Freeform 150"/>
                <p:cNvSpPr>
                  <a:spLocks/>
                </p:cNvSpPr>
                <p:nvPr/>
              </p:nvSpPr>
              <p:spPr bwMode="auto">
                <a:xfrm flipH="1">
                  <a:off x="4444" y="2352"/>
                  <a:ext cx="61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16 w 55"/>
                    <a:gd name="T3" fmla="*/ 170 h 69"/>
                    <a:gd name="T4" fmla="*/ 74 w 55"/>
                    <a:gd name="T5" fmla="*/ 109 h 69"/>
                    <a:gd name="T6" fmla="*/ 10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91" name="Freeform 151"/>
                <p:cNvSpPr>
                  <a:spLocks/>
                </p:cNvSpPr>
                <p:nvPr/>
              </p:nvSpPr>
              <p:spPr bwMode="auto">
                <a:xfrm flipV="1">
                  <a:off x="4656" y="2469"/>
                  <a:ext cx="48" cy="47"/>
                </a:xfrm>
                <a:custGeom>
                  <a:avLst/>
                  <a:gdLst>
                    <a:gd name="T0" fmla="*/ 2 w 55"/>
                    <a:gd name="T1" fmla="*/ 7 h 69"/>
                    <a:gd name="T2" fmla="*/ 3 w 55"/>
                    <a:gd name="T3" fmla="*/ 2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92" name="Freeform 152"/>
                <p:cNvSpPr>
                  <a:spLocks/>
                </p:cNvSpPr>
                <p:nvPr/>
              </p:nvSpPr>
              <p:spPr bwMode="auto">
                <a:xfrm>
                  <a:off x="4608" y="2496"/>
                  <a:ext cx="48" cy="117"/>
                </a:xfrm>
                <a:custGeom>
                  <a:avLst/>
                  <a:gdLst>
                    <a:gd name="T0" fmla="*/ 2 w 55"/>
                    <a:gd name="T1" fmla="*/ 1640 h 69"/>
                    <a:gd name="T2" fmla="*/ 3 w 55"/>
                    <a:gd name="T3" fmla="*/ 546 h 69"/>
                    <a:gd name="T4" fmla="*/ 18 w 55"/>
                    <a:gd name="T5" fmla="*/ 344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93" name="Freeform 153"/>
                <p:cNvSpPr>
                  <a:spLocks/>
                </p:cNvSpPr>
                <p:nvPr/>
              </p:nvSpPr>
              <p:spPr bwMode="auto">
                <a:xfrm>
                  <a:off x="4320" y="2448"/>
                  <a:ext cx="144" cy="48"/>
                </a:xfrm>
                <a:custGeom>
                  <a:avLst/>
                  <a:gdLst>
                    <a:gd name="T0" fmla="*/ 610 w 55"/>
                    <a:gd name="T1" fmla="*/ 8 h 69"/>
                    <a:gd name="T2" fmla="*/ 2961 w 55"/>
                    <a:gd name="T3" fmla="*/ 3 h 69"/>
                    <a:gd name="T4" fmla="*/ 12921 w 55"/>
                    <a:gd name="T5" fmla="*/ 1 h 69"/>
                    <a:gd name="T6" fmla="*/ 1771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94" name="Freeform 154"/>
                <p:cNvSpPr>
                  <a:spLocks/>
                </p:cNvSpPr>
                <p:nvPr/>
              </p:nvSpPr>
              <p:spPr bwMode="auto">
                <a:xfrm>
                  <a:off x="4272" y="2475"/>
                  <a:ext cx="192" cy="69"/>
                </a:xfrm>
                <a:custGeom>
                  <a:avLst/>
                  <a:gdLst>
                    <a:gd name="T0" fmla="*/ 3571 w 55"/>
                    <a:gd name="T1" fmla="*/ 69 h 69"/>
                    <a:gd name="T2" fmla="*/ 16037 w 55"/>
                    <a:gd name="T3" fmla="*/ 23 h 69"/>
                    <a:gd name="T4" fmla="*/ 72618 w 55"/>
                    <a:gd name="T5" fmla="*/ 15 h 69"/>
                    <a:gd name="T6" fmla="*/ 9950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95" name="Freeform 155"/>
                <p:cNvSpPr>
                  <a:spLocks/>
                </p:cNvSpPr>
                <p:nvPr/>
              </p:nvSpPr>
              <p:spPr bwMode="auto">
                <a:xfrm>
                  <a:off x="4656" y="2400"/>
                  <a:ext cx="48" cy="48"/>
                </a:xfrm>
                <a:custGeom>
                  <a:avLst/>
                  <a:gdLst>
                    <a:gd name="T0" fmla="*/ 2 w 55"/>
                    <a:gd name="T1" fmla="*/ 8 h 69"/>
                    <a:gd name="T2" fmla="*/ 3 w 55"/>
                    <a:gd name="T3" fmla="*/ 3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grpSp>
            <p:nvGrpSpPr>
              <p:cNvPr id="63594" name="Group 156"/>
              <p:cNvGrpSpPr>
                <a:grpSpLocks/>
              </p:cNvGrpSpPr>
              <p:nvPr/>
            </p:nvGrpSpPr>
            <p:grpSpPr bwMode="auto">
              <a:xfrm rot="5290269">
                <a:off x="4811" y="3061"/>
                <a:ext cx="432" cy="261"/>
                <a:chOff x="4272" y="2352"/>
                <a:chExt cx="432" cy="261"/>
              </a:xfrm>
            </p:grpSpPr>
            <p:sp>
              <p:nvSpPr>
                <p:cNvPr id="63674" name="AutoShape 157"/>
                <p:cNvSpPr>
                  <a:spLocks noChangeArrowheads="1"/>
                </p:cNvSpPr>
                <p:nvPr/>
              </p:nvSpPr>
              <p:spPr bwMode="auto">
                <a:xfrm>
                  <a:off x="4464" y="2448"/>
                  <a:ext cx="192" cy="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Blip>
                      <a:blip r:embed="rId5"/>
                    </a:buBlip>
                    <a:defRPr sz="32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2400">
                    <a:latin typeface="Wingdings 3" pitchFamily="18" charset="2"/>
                  </a:endParaRPr>
                </a:p>
              </p:txBody>
            </p:sp>
            <p:sp>
              <p:nvSpPr>
                <p:cNvPr id="63675" name="Freeform 158"/>
                <p:cNvSpPr>
                  <a:spLocks/>
                </p:cNvSpPr>
                <p:nvPr/>
              </p:nvSpPr>
              <p:spPr bwMode="auto">
                <a:xfrm flipH="1">
                  <a:off x="4505" y="2352"/>
                  <a:ext cx="47" cy="94"/>
                </a:xfrm>
                <a:custGeom>
                  <a:avLst/>
                  <a:gdLst>
                    <a:gd name="T0" fmla="*/ 2 w 55"/>
                    <a:gd name="T1" fmla="*/ 440 h 69"/>
                    <a:gd name="T2" fmla="*/ 3 w 55"/>
                    <a:gd name="T3" fmla="*/ 144 h 69"/>
                    <a:gd name="T4" fmla="*/ 15 w 55"/>
                    <a:gd name="T5" fmla="*/ 93 h 69"/>
                    <a:gd name="T6" fmla="*/ 2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76" name="Freeform 159"/>
                <p:cNvSpPr>
                  <a:spLocks/>
                </p:cNvSpPr>
                <p:nvPr/>
              </p:nvSpPr>
              <p:spPr bwMode="auto">
                <a:xfrm>
                  <a:off x="4614" y="2352"/>
                  <a:ext cx="90" cy="96"/>
                </a:xfrm>
                <a:custGeom>
                  <a:avLst/>
                  <a:gdLst>
                    <a:gd name="T0" fmla="*/ 34 w 55"/>
                    <a:gd name="T1" fmla="*/ 501 h 69"/>
                    <a:gd name="T2" fmla="*/ 180 w 55"/>
                    <a:gd name="T3" fmla="*/ 170 h 69"/>
                    <a:gd name="T4" fmla="*/ 758 w 55"/>
                    <a:gd name="T5" fmla="*/ 109 h 69"/>
                    <a:gd name="T6" fmla="*/ 10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77" name="Freeform 160"/>
                <p:cNvSpPr>
                  <a:spLocks/>
                </p:cNvSpPr>
                <p:nvPr/>
              </p:nvSpPr>
              <p:spPr bwMode="auto">
                <a:xfrm>
                  <a:off x="4464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78" name="Freeform 161"/>
                <p:cNvSpPr>
                  <a:spLocks/>
                </p:cNvSpPr>
                <p:nvPr/>
              </p:nvSpPr>
              <p:spPr bwMode="auto">
                <a:xfrm>
                  <a:off x="4560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79" name="Freeform 162"/>
                <p:cNvSpPr>
                  <a:spLocks/>
                </p:cNvSpPr>
                <p:nvPr/>
              </p:nvSpPr>
              <p:spPr bwMode="auto">
                <a:xfrm flipH="1">
                  <a:off x="4444" y="2352"/>
                  <a:ext cx="61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16 w 55"/>
                    <a:gd name="T3" fmla="*/ 170 h 69"/>
                    <a:gd name="T4" fmla="*/ 74 w 55"/>
                    <a:gd name="T5" fmla="*/ 109 h 69"/>
                    <a:gd name="T6" fmla="*/ 10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80" name="Freeform 163"/>
                <p:cNvSpPr>
                  <a:spLocks/>
                </p:cNvSpPr>
                <p:nvPr/>
              </p:nvSpPr>
              <p:spPr bwMode="auto">
                <a:xfrm flipV="1">
                  <a:off x="4656" y="2469"/>
                  <a:ext cx="48" cy="47"/>
                </a:xfrm>
                <a:custGeom>
                  <a:avLst/>
                  <a:gdLst>
                    <a:gd name="T0" fmla="*/ 2 w 55"/>
                    <a:gd name="T1" fmla="*/ 7 h 69"/>
                    <a:gd name="T2" fmla="*/ 3 w 55"/>
                    <a:gd name="T3" fmla="*/ 2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81" name="Freeform 164"/>
                <p:cNvSpPr>
                  <a:spLocks/>
                </p:cNvSpPr>
                <p:nvPr/>
              </p:nvSpPr>
              <p:spPr bwMode="auto">
                <a:xfrm>
                  <a:off x="4608" y="2496"/>
                  <a:ext cx="48" cy="117"/>
                </a:xfrm>
                <a:custGeom>
                  <a:avLst/>
                  <a:gdLst>
                    <a:gd name="T0" fmla="*/ 2 w 55"/>
                    <a:gd name="T1" fmla="*/ 1640 h 69"/>
                    <a:gd name="T2" fmla="*/ 3 w 55"/>
                    <a:gd name="T3" fmla="*/ 546 h 69"/>
                    <a:gd name="T4" fmla="*/ 18 w 55"/>
                    <a:gd name="T5" fmla="*/ 344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82" name="Freeform 165"/>
                <p:cNvSpPr>
                  <a:spLocks/>
                </p:cNvSpPr>
                <p:nvPr/>
              </p:nvSpPr>
              <p:spPr bwMode="auto">
                <a:xfrm>
                  <a:off x="4320" y="2448"/>
                  <a:ext cx="144" cy="48"/>
                </a:xfrm>
                <a:custGeom>
                  <a:avLst/>
                  <a:gdLst>
                    <a:gd name="T0" fmla="*/ 610 w 55"/>
                    <a:gd name="T1" fmla="*/ 8 h 69"/>
                    <a:gd name="T2" fmla="*/ 2961 w 55"/>
                    <a:gd name="T3" fmla="*/ 3 h 69"/>
                    <a:gd name="T4" fmla="*/ 12921 w 55"/>
                    <a:gd name="T5" fmla="*/ 1 h 69"/>
                    <a:gd name="T6" fmla="*/ 1771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83" name="Freeform 166"/>
                <p:cNvSpPr>
                  <a:spLocks/>
                </p:cNvSpPr>
                <p:nvPr/>
              </p:nvSpPr>
              <p:spPr bwMode="auto">
                <a:xfrm>
                  <a:off x="4272" y="2475"/>
                  <a:ext cx="192" cy="69"/>
                </a:xfrm>
                <a:custGeom>
                  <a:avLst/>
                  <a:gdLst>
                    <a:gd name="T0" fmla="*/ 3571 w 55"/>
                    <a:gd name="T1" fmla="*/ 69 h 69"/>
                    <a:gd name="T2" fmla="*/ 16037 w 55"/>
                    <a:gd name="T3" fmla="*/ 23 h 69"/>
                    <a:gd name="T4" fmla="*/ 72618 w 55"/>
                    <a:gd name="T5" fmla="*/ 15 h 69"/>
                    <a:gd name="T6" fmla="*/ 9950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84" name="Freeform 167"/>
                <p:cNvSpPr>
                  <a:spLocks/>
                </p:cNvSpPr>
                <p:nvPr/>
              </p:nvSpPr>
              <p:spPr bwMode="auto">
                <a:xfrm>
                  <a:off x="4656" y="2400"/>
                  <a:ext cx="48" cy="48"/>
                </a:xfrm>
                <a:custGeom>
                  <a:avLst/>
                  <a:gdLst>
                    <a:gd name="T0" fmla="*/ 2 w 55"/>
                    <a:gd name="T1" fmla="*/ 8 h 69"/>
                    <a:gd name="T2" fmla="*/ 3 w 55"/>
                    <a:gd name="T3" fmla="*/ 3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grpSp>
            <p:nvGrpSpPr>
              <p:cNvPr id="63595" name="Group 168"/>
              <p:cNvGrpSpPr>
                <a:grpSpLocks/>
              </p:cNvGrpSpPr>
              <p:nvPr/>
            </p:nvGrpSpPr>
            <p:grpSpPr bwMode="auto">
              <a:xfrm rot="5290269">
                <a:off x="5195" y="2053"/>
                <a:ext cx="432" cy="261"/>
                <a:chOff x="4272" y="2352"/>
                <a:chExt cx="432" cy="261"/>
              </a:xfrm>
            </p:grpSpPr>
            <p:sp>
              <p:nvSpPr>
                <p:cNvPr id="63663" name="AutoShape 169"/>
                <p:cNvSpPr>
                  <a:spLocks noChangeArrowheads="1"/>
                </p:cNvSpPr>
                <p:nvPr/>
              </p:nvSpPr>
              <p:spPr bwMode="auto">
                <a:xfrm>
                  <a:off x="4464" y="2448"/>
                  <a:ext cx="192" cy="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Blip>
                      <a:blip r:embed="rId5"/>
                    </a:buBlip>
                    <a:defRPr sz="32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2400">
                    <a:latin typeface="Wingdings 3" pitchFamily="18" charset="2"/>
                  </a:endParaRPr>
                </a:p>
              </p:txBody>
            </p:sp>
            <p:sp>
              <p:nvSpPr>
                <p:cNvPr id="63664" name="Freeform 170"/>
                <p:cNvSpPr>
                  <a:spLocks/>
                </p:cNvSpPr>
                <p:nvPr/>
              </p:nvSpPr>
              <p:spPr bwMode="auto">
                <a:xfrm flipH="1">
                  <a:off x="4505" y="2352"/>
                  <a:ext cx="47" cy="94"/>
                </a:xfrm>
                <a:custGeom>
                  <a:avLst/>
                  <a:gdLst>
                    <a:gd name="T0" fmla="*/ 2 w 55"/>
                    <a:gd name="T1" fmla="*/ 440 h 69"/>
                    <a:gd name="T2" fmla="*/ 3 w 55"/>
                    <a:gd name="T3" fmla="*/ 144 h 69"/>
                    <a:gd name="T4" fmla="*/ 15 w 55"/>
                    <a:gd name="T5" fmla="*/ 93 h 69"/>
                    <a:gd name="T6" fmla="*/ 2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65" name="Freeform 171"/>
                <p:cNvSpPr>
                  <a:spLocks/>
                </p:cNvSpPr>
                <p:nvPr/>
              </p:nvSpPr>
              <p:spPr bwMode="auto">
                <a:xfrm>
                  <a:off x="4614" y="2352"/>
                  <a:ext cx="90" cy="96"/>
                </a:xfrm>
                <a:custGeom>
                  <a:avLst/>
                  <a:gdLst>
                    <a:gd name="T0" fmla="*/ 34 w 55"/>
                    <a:gd name="T1" fmla="*/ 501 h 69"/>
                    <a:gd name="T2" fmla="*/ 180 w 55"/>
                    <a:gd name="T3" fmla="*/ 170 h 69"/>
                    <a:gd name="T4" fmla="*/ 758 w 55"/>
                    <a:gd name="T5" fmla="*/ 109 h 69"/>
                    <a:gd name="T6" fmla="*/ 10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66" name="Freeform 172"/>
                <p:cNvSpPr>
                  <a:spLocks/>
                </p:cNvSpPr>
                <p:nvPr/>
              </p:nvSpPr>
              <p:spPr bwMode="auto">
                <a:xfrm>
                  <a:off x="4464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67" name="Freeform 173"/>
                <p:cNvSpPr>
                  <a:spLocks/>
                </p:cNvSpPr>
                <p:nvPr/>
              </p:nvSpPr>
              <p:spPr bwMode="auto">
                <a:xfrm>
                  <a:off x="4560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68" name="Freeform 174"/>
                <p:cNvSpPr>
                  <a:spLocks/>
                </p:cNvSpPr>
                <p:nvPr/>
              </p:nvSpPr>
              <p:spPr bwMode="auto">
                <a:xfrm flipH="1">
                  <a:off x="4444" y="2352"/>
                  <a:ext cx="61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16 w 55"/>
                    <a:gd name="T3" fmla="*/ 170 h 69"/>
                    <a:gd name="T4" fmla="*/ 74 w 55"/>
                    <a:gd name="T5" fmla="*/ 109 h 69"/>
                    <a:gd name="T6" fmla="*/ 10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69" name="Freeform 175"/>
                <p:cNvSpPr>
                  <a:spLocks/>
                </p:cNvSpPr>
                <p:nvPr/>
              </p:nvSpPr>
              <p:spPr bwMode="auto">
                <a:xfrm flipV="1">
                  <a:off x="4656" y="2469"/>
                  <a:ext cx="48" cy="47"/>
                </a:xfrm>
                <a:custGeom>
                  <a:avLst/>
                  <a:gdLst>
                    <a:gd name="T0" fmla="*/ 2 w 55"/>
                    <a:gd name="T1" fmla="*/ 7 h 69"/>
                    <a:gd name="T2" fmla="*/ 3 w 55"/>
                    <a:gd name="T3" fmla="*/ 2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70" name="Freeform 176"/>
                <p:cNvSpPr>
                  <a:spLocks/>
                </p:cNvSpPr>
                <p:nvPr/>
              </p:nvSpPr>
              <p:spPr bwMode="auto">
                <a:xfrm>
                  <a:off x="4608" y="2496"/>
                  <a:ext cx="48" cy="117"/>
                </a:xfrm>
                <a:custGeom>
                  <a:avLst/>
                  <a:gdLst>
                    <a:gd name="T0" fmla="*/ 2 w 55"/>
                    <a:gd name="T1" fmla="*/ 1640 h 69"/>
                    <a:gd name="T2" fmla="*/ 3 w 55"/>
                    <a:gd name="T3" fmla="*/ 546 h 69"/>
                    <a:gd name="T4" fmla="*/ 18 w 55"/>
                    <a:gd name="T5" fmla="*/ 344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71" name="Freeform 177"/>
                <p:cNvSpPr>
                  <a:spLocks/>
                </p:cNvSpPr>
                <p:nvPr/>
              </p:nvSpPr>
              <p:spPr bwMode="auto">
                <a:xfrm>
                  <a:off x="4320" y="2448"/>
                  <a:ext cx="144" cy="48"/>
                </a:xfrm>
                <a:custGeom>
                  <a:avLst/>
                  <a:gdLst>
                    <a:gd name="T0" fmla="*/ 610 w 55"/>
                    <a:gd name="T1" fmla="*/ 8 h 69"/>
                    <a:gd name="T2" fmla="*/ 2961 w 55"/>
                    <a:gd name="T3" fmla="*/ 3 h 69"/>
                    <a:gd name="T4" fmla="*/ 12921 w 55"/>
                    <a:gd name="T5" fmla="*/ 1 h 69"/>
                    <a:gd name="T6" fmla="*/ 1771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72" name="Freeform 178"/>
                <p:cNvSpPr>
                  <a:spLocks/>
                </p:cNvSpPr>
                <p:nvPr/>
              </p:nvSpPr>
              <p:spPr bwMode="auto">
                <a:xfrm>
                  <a:off x="4272" y="2475"/>
                  <a:ext cx="192" cy="69"/>
                </a:xfrm>
                <a:custGeom>
                  <a:avLst/>
                  <a:gdLst>
                    <a:gd name="T0" fmla="*/ 3571 w 55"/>
                    <a:gd name="T1" fmla="*/ 69 h 69"/>
                    <a:gd name="T2" fmla="*/ 16037 w 55"/>
                    <a:gd name="T3" fmla="*/ 23 h 69"/>
                    <a:gd name="T4" fmla="*/ 72618 w 55"/>
                    <a:gd name="T5" fmla="*/ 15 h 69"/>
                    <a:gd name="T6" fmla="*/ 9950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73" name="Freeform 179"/>
                <p:cNvSpPr>
                  <a:spLocks/>
                </p:cNvSpPr>
                <p:nvPr/>
              </p:nvSpPr>
              <p:spPr bwMode="auto">
                <a:xfrm>
                  <a:off x="4656" y="2400"/>
                  <a:ext cx="48" cy="48"/>
                </a:xfrm>
                <a:custGeom>
                  <a:avLst/>
                  <a:gdLst>
                    <a:gd name="T0" fmla="*/ 2 w 55"/>
                    <a:gd name="T1" fmla="*/ 8 h 69"/>
                    <a:gd name="T2" fmla="*/ 3 w 55"/>
                    <a:gd name="T3" fmla="*/ 3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pic>
            <p:nvPicPr>
              <p:cNvPr id="63596" name="Picture 18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" y="1956"/>
                <a:ext cx="456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3597" name="AutoShape 181" descr="Stationery"/>
              <p:cNvSpPr>
                <a:spLocks noChangeArrowheads="1"/>
              </p:cNvSpPr>
              <p:nvPr/>
            </p:nvSpPr>
            <p:spPr bwMode="auto">
              <a:xfrm rot="-214697">
                <a:off x="4368" y="2114"/>
                <a:ext cx="576" cy="286"/>
              </a:xfrm>
              <a:prstGeom prst="roundRect">
                <a:avLst>
                  <a:gd name="adj" fmla="val 16667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grpSp>
            <p:nvGrpSpPr>
              <p:cNvPr id="63598" name="Group 182"/>
              <p:cNvGrpSpPr>
                <a:grpSpLocks/>
              </p:cNvGrpSpPr>
              <p:nvPr/>
            </p:nvGrpSpPr>
            <p:grpSpPr bwMode="auto">
              <a:xfrm rot="3399049">
                <a:off x="3312" y="928"/>
                <a:ext cx="336" cy="240"/>
                <a:chOff x="4272" y="2352"/>
                <a:chExt cx="432" cy="261"/>
              </a:xfrm>
            </p:grpSpPr>
            <p:sp>
              <p:nvSpPr>
                <p:cNvPr id="63652" name="AutoShape 183"/>
                <p:cNvSpPr>
                  <a:spLocks noChangeArrowheads="1"/>
                </p:cNvSpPr>
                <p:nvPr/>
              </p:nvSpPr>
              <p:spPr bwMode="auto">
                <a:xfrm>
                  <a:off x="4464" y="2448"/>
                  <a:ext cx="192" cy="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Blip>
                      <a:blip r:embed="rId5"/>
                    </a:buBlip>
                    <a:defRPr sz="32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itchFamily="34" charset="0"/>
                      <a:cs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he-IL" altLang="he-IL" sz="2400">
                    <a:latin typeface="Wingdings 3" pitchFamily="18" charset="2"/>
                  </a:endParaRPr>
                </a:p>
              </p:txBody>
            </p:sp>
            <p:sp>
              <p:nvSpPr>
                <p:cNvPr id="63653" name="Freeform 184"/>
                <p:cNvSpPr>
                  <a:spLocks/>
                </p:cNvSpPr>
                <p:nvPr/>
              </p:nvSpPr>
              <p:spPr bwMode="auto">
                <a:xfrm flipH="1">
                  <a:off x="4505" y="2352"/>
                  <a:ext cx="47" cy="94"/>
                </a:xfrm>
                <a:custGeom>
                  <a:avLst/>
                  <a:gdLst>
                    <a:gd name="T0" fmla="*/ 2 w 55"/>
                    <a:gd name="T1" fmla="*/ 440 h 69"/>
                    <a:gd name="T2" fmla="*/ 3 w 55"/>
                    <a:gd name="T3" fmla="*/ 144 h 69"/>
                    <a:gd name="T4" fmla="*/ 15 w 55"/>
                    <a:gd name="T5" fmla="*/ 93 h 69"/>
                    <a:gd name="T6" fmla="*/ 2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54" name="Freeform 185"/>
                <p:cNvSpPr>
                  <a:spLocks/>
                </p:cNvSpPr>
                <p:nvPr/>
              </p:nvSpPr>
              <p:spPr bwMode="auto">
                <a:xfrm>
                  <a:off x="4614" y="2352"/>
                  <a:ext cx="90" cy="96"/>
                </a:xfrm>
                <a:custGeom>
                  <a:avLst/>
                  <a:gdLst>
                    <a:gd name="T0" fmla="*/ 34 w 55"/>
                    <a:gd name="T1" fmla="*/ 501 h 69"/>
                    <a:gd name="T2" fmla="*/ 180 w 55"/>
                    <a:gd name="T3" fmla="*/ 170 h 69"/>
                    <a:gd name="T4" fmla="*/ 758 w 55"/>
                    <a:gd name="T5" fmla="*/ 109 h 69"/>
                    <a:gd name="T6" fmla="*/ 10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55" name="Freeform 186"/>
                <p:cNvSpPr>
                  <a:spLocks/>
                </p:cNvSpPr>
                <p:nvPr/>
              </p:nvSpPr>
              <p:spPr bwMode="auto">
                <a:xfrm>
                  <a:off x="4464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56" name="Freeform 187"/>
                <p:cNvSpPr>
                  <a:spLocks/>
                </p:cNvSpPr>
                <p:nvPr/>
              </p:nvSpPr>
              <p:spPr bwMode="auto">
                <a:xfrm>
                  <a:off x="4560" y="2496"/>
                  <a:ext cx="55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9 w 55"/>
                    <a:gd name="T3" fmla="*/ 170 h 69"/>
                    <a:gd name="T4" fmla="*/ 40 w 55"/>
                    <a:gd name="T5" fmla="*/ 109 h 69"/>
                    <a:gd name="T6" fmla="*/ 55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57" name="Freeform 188"/>
                <p:cNvSpPr>
                  <a:spLocks/>
                </p:cNvSpPr>
                <p:nvPr/>
              </p:nvSpPr>
              <p:spPr bwMode="auto">
                <a:xfrm flipH="1">
                  <a:off x="4444" y="2352"/>
                  <a:ext cx="61" cy="96"/>
                </a:xfrm>
                <a:custGeom>
                  <a:avLst/>
                  <a:gdLst>
                    <a:gd name="T0" fmla="*/ 2 w 55"/>
                    <a:gd name="T1" fmla="*/ 501 h 69"/>
                    <a:gd name="T2" fmla="*/ 16 w 55"/>
                    <a:gd name="T3" fmla="*/ 170 h 69"/>
                    <a:gd name="T4" fmla="*/ 74 w 55"/>
                    <a:gd name="T5" fmla="*/ 109 h 69"/>
                    <a:gd name="T6" fmla="*/ 10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58" name="Freeform 189"/>
                <p:cNvSpPr>
                  <a:spLocks/>
                </p:cNvSpPr>
                <p:nvPr/>
              </p:nvSpPr>
              <p:spPr bwMode="auto">
                <a:xfrm flipV="1">
                  <a:off x="4656" y="2469"/>
                  <a:ext cx="48" cy="47"/>
                </a:xfrm>
                <a:custGeom>
                  <a:avLst/>
                  <a:gdLst>
                    <a:gd name="T0" fmla="*/ 2 w 55"/>
                    <a:gd name="T1" fmla="*/ 7 h 69"/>
                    <a:gd name="T2" fmla="*/ 3 w 55"/>
                    <a:gd name="T3" fmla="*/ 2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59" name="Freeform 190"/>
                <p:cNvSpPr>
                  <a:spLocks/>
                </p:cNvSpPr>
                <p:nvPr/>
              </p:nvSpPr>
              <p:spPr bwMode="auto">
                <a:xfrm>
                  <a:off x="4608" y="2496"/>
                  <a:ext cx="48" cy="117"/>
                </a:xfrm>
                <a:custGeom>
                  <a:avLst/>
                  <a:gdLst>
                    <a:gd name="T0" fmla="*/ 2 w 55"/>
                    <a:gd name="T1" fmla="*/ 1640 h 69"/>
                    <a:gd name="T2" fmla="*/ 3 w 55"/>
                    <a:gd name="T3" fmla="*/ 546 h 69"/>
                    <a:gd name="T4" fmla="*/ 18 w 55"/>
                    <a:gd name="T5" fmla="*/ 344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60" name="Freeform 191"/>
                <p:cNvSpPr>
                  <a:spLocks/>
                </p:cNvSpPr>
                <p:nvPr/>
              </p:nvSpPr>
              <p:spPr bwMode="auto">
                <a:xfrm>
                  <a:off x="4320" y="2448"/>
                  <a:ext cx="144" cy="48"/>
                </a:xfrm>
                <a:custGeom>
                  <a:avLst/>
                  <a:gdLst>
                    <a:gd name="T0" fmla="*/ 610 w 55"/>
                    <a:gd name="T1" fmla="*/ 8 h 69"/>
                    <a:gd name="T2" fmla="*/ 2961 w 55"/>
                    <a:gd name="T3" fmla="*/ 3 h 69"/>
                    <a:gd name="T4" fmla="*/ 12921 w 55"/>
                    <a:gd name="T5" fmla="*/ 1 h 69"/>
                    <a:gd name="T6" fmla="*/ 17712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61" name="Freeform 192"/>
                <p:cNvSpPr>
                  <a:spLocks/>
                </p:cNvSpPr>
                <p:nvPr/>
              </p:nvSpPr>
              <p:spPr bwMode="auto">
                <a:xfrm>
                  <a:off x="4272" y="2475"/>
                  <a:ext cx="192" cy="69"/>
                </a:xfrm>
                <a:custGeom>
                  <a:avLst/>
                  <a:gdLst>
                    <a:gd name="T0" fmla="*/ 3571 w 55"/>
                    <a:gd name="T1" fmla="*/ 69 h 69"/>
                    <a:gd name="T2" fmla="*/ 16037 w 55"/>
                    <a:gd name="T3" fmla="*/ 23 h 69"/>
                    <a:gd name="T4" fmla="*/ 72618 w 55"/>
                    <a:gd name="T5" fmla="*/ 15 h 69"/>
                    <a:gd name="T6" fmla="*/ 99501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63662" name="Freeform 193"/>
                <p:cNvSpPr>
                  <a:spLocks/>
                </p:cNvSpPr>
                <p:nvPr/>
              </p:nvSpPr>
              <p:spPr bwMode="auto">
                <a:xfrm>
                  <a:off x="4656" y="2400"/>
                  <a:ext cx="48" cy="48"/>
                </a:xfrm>
                <a:custGeom>
                  <a:avLst/>
                  <a:gdLst>
                    <a:gd name="T0" fmla="*/ 2 w 55"/>
                    <a:gd name="T1" fmla="*/ 8 h 69"/>
                    <a:gd name="T2" fmla="*/ 3 w 55"/>
                    <a:gd name="T3" fmla="*/ 3 h 69"/>
                    <a:gd name="T4" fmla="*/ 18 w 55"/>
                    <a:gd name="T5" fmla="*/ 1 h 69"/>
                    <a:gd name="T6" fmla="*/ 24 w 55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69">
                      <a:moveTo>
                        <a:pt x="2" y="69"/>
                      </a:moveTo>
                      <a:cubicBezTo>
                        <a:pt x="4" y="54"/>
                        <a:pt x="0" y="36"/>
                        <a:pt x="9" y="23"/>
                      </a:cubicBezTo>
                      <a:cubicBezTo>
                        <a:pt x="15" y="14"/>
                        <a:pt x="30" y="20"/>
                        <a:pt x="40" y="15"/>
                      </a:cubicBezTo>
                      <a:cubicBezTo>
                        <a:pt x="46" y="12"/>
                        <a:pt x="50" y="5"/>
                        <a:pt x="55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grpSp>
            <p:nvGrpSpPr>
              <p:cNvPr id="63599" name="Group 194"/>
              <p:cNvGrpSpPr>
                <a:grpSpLocks/>
              </p:cNvGrpSpPr>
              <p:nvPr/>
            </p:nvGrpSpPr>
            <p:grpSpPr bwMode="auto">
              <a:xfrm>
                <a:off x="3168" y="672"/>
                <a:ext cx="523" cy="544"/>
                <a:chOff x="3522" y="3452"/>
                <a:chExt cx="523" cy="544"/>
              </a:xfrm>
            </p:grpSpPr>
            <p:sp>
              <p:nvSpPr>
                <p:cNvPr id="63650" name="Freeform 195" descr="Pink tissue paper"/>
                <p:cNvSpPr>
                  <a:spLocks/>
                </p:cNvSpPr>
                <p:nvPr/>
              </p:nvSpPr>
              <p:spPr bwMode="auto">
                <a:xfrm>
                  <a:off x="3522" y="3452"/>
                  <a:ext cx="523" cy="544"/>
                </a:xfrm>
                <a:custGeom>
                  <a:avLst/>
                  <a:gdLst>
                    <a:gd name="T0" fmla="*/ 347 w 523"/>
                    <a:gd name="T1" fmla="*/ 309 h 544"/>
                    <a:gd name="T2" fmla="*/ 301 w 523"/>
                    <a:gd name="T3" fmla="*/ 317 h 544"/>
                    <a:gd name="T4" fmla="*/ 278 w 523"/>
                    <a:gd name="T5" fmla="*/ 324 h 544"/>
                    <a:gd name="T6" fmla="*/ 224 w 523"/>
                    <a:gd name="T7" fmla="*/ 532 h 544"/>
                    <a:gd name="T8" fmla="*/ 78 w 523"/>
                    <a:gd name="T9" fmla="*/ 501 h 544"/>
                    <a:gd name="T10" fmla="*/ 55 w 523"/>
                    <a:gd name="T11" fmla="*/ 455 h 544"/>
                    <a:gd name="T12" fmla="*/ 24 w 523"/>
                    <a:gd name="T13" fmla="*/ 348 h 544"/>
                    <a:gd name="T14" fmla="*/ 101 w 523"/>
                    <a:gd name="T15" fmla="*/ 48 h 544"/>
                    <a:gd name="T16" fmla="*/ 170 w 523"/>
                    <a:gd name="T17" fmla="*/ 25 h 544"/>
                    <a:gd name="T18" fmla="*/ 501 w 523"/>
                    <a:gd name="T19" fmla="*/ 132 h 544"/>
                    <a:gd name="T20" fmla="*/ 493 w 523"/>
                    <a:gd name="T21" fmla="*/ 386 h 544"/>
                    <a:gd name="T22" fmla="*/ 409 w 523"/>
                    <a:gd name="T23" fmla="*/ 409 h 544"/>
                    <a:gd name="T24" fmla="*/ 386 w 523"/>
                    <a:gd name="T25" fmla="*/ 394 h 544"/>
                    <a:gd name="T26" fmla="*/ 370 w 523"/>
                    <a:gd name="T27" fmla="*/ 340 h 544"/>
                    <a:gd name="T28" fmla="*/ 324 w 523"/>
                    <a:gd name="T29" fmla="*/ 324 h 544"/>
                    <a:gd name="T30" fmla="*/ 347 w 523"/>
                    <a:gd name="T31" fmla="*/ 309 h 54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23" h="544">
                      <a:moveTo>
                        <a:pt x="347" y="309"/>
                      </a:moveTo>
                      <a:cubicBezTo>
                        <a:pt x="332" y="312"/>
                        <a:pt x="316" y="314"/>
                        <a:pt x="301" y="317"/>
                      </a:cubicBezTo>
                      <a:cubicBezTo>
                        <a:pt x="293" y="319"/>
                        <a:pt x="279" y="316"/>
                        <a:pt x="278" y="324"/>
                      </a:cubicBezTo>
                      <a:cubicBezTo>
                        <a:pt x="244" y="542"/>
                        <a:pt x="331" y="495"/>
                        <a:pt x="224" y="532"/>
                      </a:cubicBezTo>
                      <a:cubicBezTo>
                        <a:pt x="169" y="528"/>
                        <a:pt x="116" y="541"/>
                        <a:pt x="78" y="501"/>
                      </a:cubicBezTo>
                      <a:cubicBezTo>
                        <a:pt x="49" y="417"/>
                        <a:pt x="95" y="544"/>
                        <a:pt x="55" y="455"/>
                      </a:cubicBezTo>
                      <a:cubicBezTo>
                        <a:pt x="40" y="422"/>
                        <a:pt x="32" y="384"/>
                        <a:pt x="24" y="348"/>
                      </a:cubicBezTo>
                      <a:cubicBezTo>
                        <a:pt x="27" y="278"/>
                        <a:pt x="0" y="93"/>
                        <a:pt x="101" y="48"/>
                      </a:cubicBezTo>
                      <a:cubicBezTo>
                        <a:pt x="117" y="41"/>
                        <a:pt x="150" y="31"/>
                        <a:pt x="170" y="25"/>
                      </a:cubicBezTo>
                      <a:cubicBezTo>
                        <a:pt x="337" y="30"/>
                        <a:pt x="415" y="0"/>
                        <a:pt x="501" y="132"/>
                      </a:cubicBezTo>
                      <a:cubicBezTo>
                        <a:pt x="523" y="217"/>
                        <a:pt x="522" y="302"/>
                        <a:pt x="493" y="386"/>
                      </a:cubicBezTo>
                      <a:cubicBezTo>
                        <a:pt x="491" y="391"/>
                        <a:pt x="411" y="409"/>
                        <a:pt x="409" y="409"/>
                      </a:cubicBezTo>
                      <a:cubicBezTo>
                        <a:pt x="401" y="404"/>
                        <a:pt x="392" y="401"/>
                        <a:pt x="386" y="394"/>
                      </a:cubicBezTo>
                      <a:cubicBezTo>
                        <a:pt x="374" y="379"/>
                        <a:pt x="384" y="352"/>
                        <a:pt x="370" y="340"/>
                      </a:cubicBezTo>
                      <a:cubicBezTo>
                        <a:pt x="358" y="329"/>
                        <a:pt x="324" y="324"/>
                        <a:pt x="324" y="324"/>
                      </a:cubicBezTo>
                      <a:cubicBezTo>
                        <a:pt x="312" y="291"/>
                        <a:pt x="308" y="299"/>
                        <a:pt x="347" y="309"/>
                      </a:cubicBezTo>
                      <a:close/>
                    </a:path>
                  </a:pathLst>
                </a:custGeom>
                <a:blipFill dpi="0" rotWithShape="0">
                  <a:blip r:embed="rId8"/>
                  <a:srcRect/>
                  <a:tile tx="0" ty="0" sx="100000" sy="100000" flip="none" algn="tl"/>
                </a:blipFill>
                <a:ln w="9525">
                  <a:round/>
                  <a:headEnd/>
                  <a:tailEnd/>
                </a:ln>
                <a:effectLst/>
                <a:scene3d>
                  <a:camera prst="legacyPerspectiveFront">
                    <a:rot lat="18600000" lon="0" rev="0"/>
                  </a:camera>
                  <a:lightRig rig="legacyFlat2" dir="t"/>
                </a:scene3d>
                <a:sp3d extrusionH="100000" prstMaterial="legacyPlastic">
                  <a:bevelT w="13500" h="13500" prst="angle"/>
                  <a:bevelB w="13500" h="13500" prst="angle"/>
                  <a:extrusionClr>
                    <a:srgbClr val="FFCCCC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he-IL"/>
                </a:p>
              </p:txBody>
            </p:sp>
            <p:sp>
              <p:nvSpPr>
                <p:cNvPr id="63651" name="Freeform 196"/>
                <p:cNvSpPr>
                  <a:spLocks/>
                </p:cNvSpPr>
                <p:nvPr/>
              </p:nvSpPr>
              <p:spPr bwMode="auto">
                <a:xfrm rot="14087910" flipV="1">
                  <a:off x="3576" y="3576"/>
                  <a:ext cx="240" cy="288"/>
                </a:xfrm>
                <a:custGeom>
                  <a:avLst/>
                  <a:gdLst>
                    <a:gd name="T0" fmla="*/ 3 w 506"/>
                    <a:gd name="T1" fmla="*/ 3 h 618"/>
                    <a:gd name="T2" fmla="*/ 3 w 506"/>
                    <a:gd name="T3" fmla="*/ 2 h 618"/>
                    <a:gd name="T4" fmla="*/ 2 w 506"/>
                    <a:gd name="T5" fmla="*/ 1 h 618"/>
                    <a:gd name="T6" fmla="*/ 1 w 506"/>
                    <a:gd name="T7" fmla="*/ 0 h 618"/>
                    <a:gd name="T8" fmla="*/ 2 w 506"/>
                    <a:gd name="T9" fmla="*/ 0 h 618"/>
                    <a:gd name="T10" fmla="*/ 3 w 506"/>
                    <a:gd name="T11" fmla="*/ 0 h 618"/>
                    <a:gd name="T12" fmla="*/ 4 w 506"/>
                    <a:gd name="T13" fmla="*/ 0 h 618"/>
                    <a:gd name="T14" fmla="*/ 5 w 506"/>
                    <a:gd name="T15" fmla="*/ 0 h 618"/>
                    <a:gd name="T16" fmla="*/ 5 w 506"/>
                    <a:gd name="T17" fmla="*/ 0 h 618"/>
                    <a:gd name="T18" fmla="*/ 5 w 506"/>
                    <a:gd name="T19" fmla="*/ 1 h 618"/>
                    <a:gd name="T20" fmla="*/ 6 w 506"/>
                    <a:gd name="T21" fmla="*/ 2 h 618"/>
                    <a:gd name="T22" fmla="*/ 5 w 506"/>
                    <a:gd name="T23" fmla="*/ 4 h 618"/>
                    <a:gd name="T24" fmla="*/ 5 w 506"/>
                    <a:gd name="T25" fmla="*/ 5 h 618"/>
                    <a:gd name="T26" fmla="*/ 3 w 506"/>
                    <a:gd name="T27" fmla="*/ 7 h 618"/>
                    <a:gd name="T28" fmla="*/ 1 w 506"/>
                    <a:gd name="T29" fmla="*/ 6 h 618"/>
                    <a:gd name="T30" fmla="*/ 1 w 506"/>
                    <a:gd name="T31" fmla="*/ 6 h 618"/>
                    <a:gd name="T32" fmla="*/ 1 w 506"/>
                    <a:gd name="T33" fmla="*/ 6 h 618"/>
                    <a:gd name="T34" fmla="*/ 0 w 506"/>
                    <a:gd name="T35" fmla="*/ 5 h 618"/>
                    <a:gd name="T36" fmla="*/ 0 w 506"/>
                    <a:gd name="T37" fmla="*/ 5 h 618"/>
                    <a:gd name="T38" fmla="*/ 0 w 506"/>
                    <a:gd name="T39" fmla="*/ 5 h 618"/>
                    <a:gd name="T40" fmla="*/ 1 w 506"/>
                    <a:gd name="T41" fmla="*/ 3 h 618"/>
                    <a:gd name="T42" fmla="*/ 2 w 506"/>
                    <a:gd name="T43" fmla="*/ 4 h 618"/>
                    <a:gd name="T44" fmla="*/ 2 w 506"/>
                    <a:gd name="T45" fmla="*/ 4 h 618"/>
                    <a:gd name="T46" fmla="*/ 3 w 506"/>
                    <a:gd name="T47" fmla="*/ 4 h 618"/>
                    <a:gd name="T48" fmla="*/ 3 w 506"/>
                    <a:gd name="T49" fmla="*/ 3 h 61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506" h="618">
                      <a:moveTo>
                        <a:pt x="277" y="277"/>
                      </a:moveTo>
                      <a:cubicBezTo>
                        <a:pt x="220" y="256"/>
                        <a:pt x="253" y="230"/>
                        <a:pt x="232" y="173"/>
                      </a:cubicBezTo>
                      <a:cubicBezTo>
                        <a:pt x="231" y="171"/>
                        <a:pt x="181" y="156"/>
                        <a:pt x="166" y="151"/>
                      </a:cubicBezTo>
                      <a:cubicBezTo>
                        <a:pt x="140" y="112"/>
                        <a:pt x="110" y="88"/>
                        <a:pt x="143" y="32"/>
                      </a:cubicBezTo>
                      <a:cubicBezTo>
                        <a:pt x="151" y="18"/>
                        <a:pt x="173" y="23"/>
                        <a:pt x="188" y="18"/>
                      </a:cubicBezTo>
                      <a:cubicBezTo>
                        <a:pt x="210" y="11"/>
                        <a:pt x="255" y="3"/>
                        <a:pt x="255" y="3"/>
                      </a:cubicBezTo>
                      <a:cubicBezTo>
                        <a:pt x="331" y="8"/>
                        <a:pt x="350" y="0"/>
                        <a:pt x="403" y="32"/>
                      </a:cubicBezTo>
                      <a:cubicBezTo>
                        <a:pt x="408" y="40"/>
                        <a:pt x="412" y="49"/>
                        <a:pt x="418" y="55"/>
                      </a:cubicBezTo>
                      <a:cubicBezTo>
                        <a:pt x="424" y="61"/>
                        <a:pt x="435" y="62"/>
                        <a:pt x="440" y="69"/>
                      </a:cubicBezTo>
                      <a:cubicBezTo>
                        <a:pt x="479" y="119"/>
                        <a:pt x="408" y="67"/>
                        <a:pt x="469" y="106"/>
                      </a:cubicBezTo>
                      <a:cubicBezTo>
                        <a:pt x="477" y="130"/>
                        <a:pt x="491" y="148"/>
                        <a:pt x="499" y="173"/>
                      </a:cubicBezTo>
                      <a:cubicBezTo>
                        <a:pt x="496" y="247"/>
                        <a:pt x="506" y="331"/>
                        <a:pt x="462" y="395"/>
                      </a:cubicBezTo>
                      <a:cubicBezTo>
                        <a:pt x="454" y="421"/>
                        <a:pt x="447" y="440"/>
                        <a:pt x="432" y="462"/>
                      </a:cubicBezTo>
                      <a:cubicBezTo>
                        <a:pt x="395" y="580"/>
                        <a:pt x="348" y="600"/>
                        <a:pt x="232" y="618"/>
                      </a:cubicBezTo>
                      <a:cubicBezTo>
                        <a:pt x="228" y="618"/>
                        <a:pt x="162" y="613"/>
                        <a:pt x="143" y="603"/>
                      </a:cubicBezTo>
                      <a:cubicBezTo>
                        <a:pt x="127" y="594"/>
                        <a:pt x="99" y="573"/>
                        <a:pt x="99" y="573"/>
                      </a:cubicBezTo>
                      <a:cubicBezTo>
                        <a:pt x="89" y="558"/>
                        <a:pt x="78" y="544"/>
                        <a:pt x="69" y="529"/>
                      </a:cubicBezTo>
                      <a:cubicBezTo>
                        <a:pt x="64" y="521"/>
                        <a:pt x="60" y="514"/>
                        <a:pt x="55" y="506"/>
                      </a:cubicBezTo>
                      <a:cubicBezTo>
                        <a:pt x="45" y="491"/>
                        <a:pt x="35" y="477"/>
                        <a:pt x="25" y="462"/>
                      </a:cubicBezTo>
                      <a:cubicBezTo>
                        <a:pt x="20" y="455"/>
                        <a:pt x="10" y="440"/>
                        <a:pt x="10" y="440"/>
                      </a:cubicBezTo>
                      <a:cubicBezTo>
                        <a:pt x="0" y="375"/>
                        <a:pt x="0" y="321"/>
                        <a:pt x="69" y="299"/>
                      </a:cubicBezTo>
                      <a:cubicBezTo>
                        <a:pt x="108" y="311"/>
                        <a:pt x="127" y="337"/>
                        <a:pt x="158" y="358"/>
                      </a:cubicBezTo>
                      <a:cubicBezTo>
                        <a:pt x="163" y="361"/>
                        <a:pt x="198" y="372"/>
                        <a:pt x="203" y="373"/>
                      </a:cubicBezTo>
                      <a:cubicBezTo>
                        <a:pt x="220" y="371"/>
                        <a:pt x="239" y="373"/>
                        <a:pt x="255" y="366"/>
                      </a:cubicBezTo>
                      <a:cubicBezTo>
                        <a:pt x="281" y="354"/>
                        <a:pt x="277" y="294"/>
                        <a:pt x="277" y="27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5E0047"/>
                    </a:gs>
                    <a:gs pos="100000">
                      <a:srgbClr val="CC0099"/>
                    </a:gs>
                  </a:gsLst>
                  <a:lin ang="18900000" scaled="1"/>
                </a:gradFill>
                <a:ln w="9525">
                  <a:solidFill>
                    <a:srgbClr val="CC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grpSp>
            <p:nvGrpSpPr>
              <p:cNvPr id="63600" name="Group 197"/>
              <p:cNvGrpSpPr>
                <a:grpSpLocks/>
              </p:cNvGrpSpPr>
              <p:nvPr/>
            </p:nvGrpSpPr>
            <p:grpSpPr bwMode="auto">
              <a:xfrm>
                <a:off x="3408" y="2208"/>
                <a:ext cx="552" cy="528"/>
                <a:chOff x="3402" y="3120"/>
                <a:chExt cx="582" cy="618"/>
              </a:xfrm>
            </p:grpSpPr>
            <p:sp>
              <p:nvSpPr>
                <p:cNvPr id="63648" name="Freeform 198" descr="PMN"/>
                <p:cNvSpPr>
                  <a:spLocks/>
                </p:cNvSpPr>
                <p:nvPr/>
              </p:nvSpPr>
              <p:spPr bwMode="auto">
                <a:xfrm>
                  <a:off x="3402" y="3120"/>
                  <a:ext cx="582" cy="618"/>
                </a:xfrm>
                <a:custGeom>
                  <a:avLst/>
                  <a:gdLst>
                    <a:gd name="T0" fmla="*/ 709 w 492"/>
                    <a:gd name="T1" fmla="*/ 257 h 585"/>
                    <a:gd name="T2" fmla="*/ 1028 w 492"/>
                    <a:gd name="T3" fmla="*/ 269 h 585"/>
                    <a:gd name="T4" fmla="*/ 1112 w 492"/>
                    <a:gd name="T5" fmla="*/ 225 h 585"/>
                    <a:gd name="T6" fmla="*/ 1092 w 492"/>
                    <a:gd name="T7" fmla="*/ 75 h 585"/>
                    <a:gd name="T8" fmla="*/ 985 w 492"/>
                    <a:gd name="T9" fmla="*/ 43 h 585"/>
                    <a:gd name="T10" fmla="*/ 691 w 492"/>
                    <a:gd name="T11" fmla="*/ 0 h 585"/>
                    <a:gd name="T12" fmla="*/ 373 w 492"/>
                    <a:gd name="T13" fmla="*/ 8 h 585"/>
                    <a:gd name="T14" fmla="*/ 311 w 492"/>
                    <a:gd name="T15" fmla="*/ 22 h 585"/>
                    <a:gd name="T16" fmla="*/ 225 w 492"/>
                    <a:gd name="T17" fmla="*/ 118 h 585"/>
                    <a:gd name="T18" fmla="*/ 121 w 492"/>
                    <a:gd name="T19" fmla="*/ 237 h 585"/>
                    <a:gd name="T20" fmla="*/ 15 w 492"/>
                    <a:gd name="T21" fmla="*/ 407 h 585"/>
                    <a:gd name="T22" fmla="*/ 311 w 492"/>
                    <a:gd name="T23" fmla="*/ 770 h 585"/>
                    <a:gd name="T24" fmla="*/ 606 w 492"/>
                    <a:gd name="T25" fmla="*/ 813 h 585"/>
                    <a:gd name="T26" fmla="*/ 1302 w 492"/>
                    <a:gd name="T27" fmla="*/ 749 h 585"/>
                    <a:gd name="T28" fmla="*/ 1341 w 492"/>
                    <a:gd name="T29" fmla="*/ 728 h 585"/>
                    <a:gd name="T30" fmla="*/ 1320 w 492"/>
                    <a:gd name="T31" fmla="*/ 523 h 585"/>
                    <a:gd name="T32" fmla="*/ 1195 w 492"/>
                    <a:gd name="T33" fmla="*/ 471 h 585"/>
                    <a:gd name="T34" fmla="*/ 732 w 492"/>
                    <a:gd name="T35" fmla="*/ 417 h 585"/>
                    <a:gd name="T36" fmla="*/ 671 w 492"/>
                    <a:gd name="T37" fmla="*/ 278 h 585"/>
                    <a:gd name="T38" fmla="*/ 709 w 492"/>
                    <a:gd name="T39" fmla="*/ 257 h 58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92" h="585">
                      <a:moveTo>
                        <a:pt x="259" y="185"/>
                      </a:moveTo>
                      <a:cubicBezTo>
                        <a:pt x="307" y="202"/>
                        <a:pt x="315" y="199"/>
                        <a:pt x="375" y="193"/>
                      </a:cubicBezTo>
                      <a:cubicBezTo>
                        <a:pt x="385" y="182"/>
                        <a:pt x="405" y="177"/>
                        <a:pt x="406" y="162"/>
                      </a:cubicBezTo>
                      <a:cubicBezTo>
                        <a:pt x="408" y="126"/>
                        <a:pt x="405" y="89"/>
                        <a:pt x="398" y="54"/>
                      </a:cubicBezTo>
                      <a:cubicBezTo>
                        <a:pt x="395" y="40"/>
                        <a:pt x="368" y="34"/>
                        <a:pt x="359" y="31"/>
                      </a:cubicBezTo>
                      <a:cubicBezTo>
                        <a:pt x="323" y="19"/>
                        <a:pt x="289" y="8"/>
                        <a:pt x="252" y="0"/>
                      </a:cubicBezTo>
                      <a:cubicBezTo>
                        <a:pt x="213" y="3"/>
                        <a:pt x="175" y="4"/>
                        <a:pt x="136" y="8"/>
                      </a:cubicBezTo>
                      <a:cubicBezTo>
                        <a:pt x="128" y="9"/>
                        <a:pt x="119" y="10"/>
                        <a:pt x="113" y="16"/>
                      </a:cubicBezTo>
                      <a:cubicBezTo>
                        <a:pt x="101" y="29"/>
                        <a:pt x="94" y="68"/>
                        <a:pt x="82" y="85"/>
                      </a:cubicBezTo>
                      <a:cubicBezTo>
                        <a:pt x="72" y="117"/>
                        <a:pt x="67" y="146"/>
                        <a:pt x="44" y="170"/>
                      </a:cubicBezTo>
                      <a:cubicBezTo>
                        <a:pt x="30" y="211"/>
                        <a:pt x="15" y="251"/>
                        <a:pt x="6" y="293"/>
                      </a:cubicBezTo>
                      <a:cubicBezTo>
                        <a:pt x="11" y="389"/>
                        <a:pt x="0" y="520"/>
                        <a:pt x="113" y="554"/>
                      </a:cubicBezTo>
                      <a:cubicBezTo>
                        <a:pt x="151" y="580"/>
                        <a:pt x="172" y="579"/>
                        <a:pt x="221" y="585"/>
                      </a:cubicBezTo>
                      <a:cubicBezTo>
                        <a:pt x="403" y="576"/>
                        <a:pt x="355" y="581"/>
                        <a:pt x="475" y="539"/>
                      </a:cubicBezTo>
                      <a:cubicBezTo>
                        <a:pt x="480" y="534"/>
                        <a:pt x="490" y="530"/>
                        <a:pt x="490" y="523"/>
                      </a:cubicBezTo>
                      <a:cubicBezTo>
                        <a:pt x="492" y="474"/>
                        <a:pt x="489" y="425"/>
                        <a:pt x="482" y="377"/>
                      </a:cubicBezTo>
                      <a:cubicBezTo>
                        <a:pt x="479" y="352"/>
                        <a:pt x="453" y="348"/>
                        <a:pt x="436" y="339"/>
                      </a:cubicBezTo>
                      <a:cubicBezTo>
                        <a:pt x="383" y="310"/>
                        <a:pt x="326" y="307"/>
                        <a:pt x="267" y="300"/>
                      </a:cubicBezTo>
                      <a:cubicBezTo>
                        <a:pt x="242" y="261"/>
                        <a:pt x="217" y="261"/>
                        <a:pt x="244" y="200"/>
                      </a:cubicBezTo>
                      <a:cubicBezTo>
                        <a:pt x="255" y="176"/>
                        <a:pt x="280" y="206"/>
                        <a:pt x="259" y="185"/>
                      </a:cubicBezTo>
                      <a:close/>
                    </a:path>
                  </a:pathLst>
                </a:custGeom>
                <a:blipFill dpi="0" rotWithShape="0">
                  <a:blip r:embed="rId9"/>
                  <a:srcRect/>
                  <a:tile tx="0" ty="0" sx="100000" sy="100000" flip="none" algn="tl"/>
                </a:blipFill>
                <a:ln w="9525">
                  <a:round/>
                  <a:headEnd/>
                  <a:tailEnd/>
                </a:ln>
                <a:effectLst/>
                <a:scene3d>
                  <a:camera prst="legacyPerspectiveFront">
                    <a:rot lat="18600000" lon="0" rev="0"/>
                  </a:camera>
                  <a:lightRig rig="legacyFlat2" dir="t"/>
                </a:scene3d>
                <a:sp3d extrusionH="100000" prstMaterial="legacyPlastic">
                  <a:bevelT w="13500" h="13500" prst="angle"/>
                  <a:bevelB w="13500" h="13500" prst="angle"/>
                  <a:extrusionClr>
                    <a:srgbClr val="873779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he-IL"/>
                </a:p>
              </p:txBody>
            </p:sp>
            <p:sp>
              <p:nvSpPr>
                <p:cNvPr id="63649" name="Freeform 199" descr="Nucleous"/>
                <p:cNvSpPr>
                  <a:spLocks/>
                </p:cNvSpPr>
                <p:nvPr/>
              </p:nvSpPr>
              <p:spPr bwMode="auto">
                <a:xfrm rot="-91527">
                  <a:off x="3437" y="3360"/>
                  <a:ext cx="355" cy="240"/>
                </a:xfrm>
                <a:custGeom>
                  <a:avLst/>
                  <a:gdLst>
                    <a:gd name="T0" fmla="*/ 42 w 435"/>
                    <a:gd name="T1" fmla="*/ 12 h 342"/>
                    <a:gd name="T2" fmla="*/ 52 w 435"/>
                    <a:gd name="T3" fmla="*/ 18 h 342"/>
                    <a:gd name="T4" fmla="*/ 69 w 435"/>
                    <a:gd name="T5" fmla="*/ 20 h 342"/>
                    <a:gd name="T6" fmla="*/ 67 w 435"/>
                    <a:gd name="T7" fmla="*/ 25 h 342"/>
                    <a:gd name="T8" fmla="*/ 60 w 435"/>
                    <a:gd name="T9" fmla="*/ 26 h 342"/>
                    <a:gd name="T10" fmla="*/ 40 w 435"/>
                    <a:gd name="T11" fmla="*/ 31 h 342"/>
                    <a:gd name="T12" fmla="*/ 16 w 435"/>
                    <a:gd name="T13" fmla="*/ 27 h 342"/>
                    <a:gd name="T14" fmla="*/ 9 w 435"/>
                    <a:gd name="T15" fmla="*/ 13 h 342"/>
                    <a:gd name="T16" fmla="*/ 23 w 435"/>
                    <a:gd name="T17" fmla="*/ 12 h 342"/>
                    <a:gd name="T18" fmla="*/ 29 w 435"/>
                    <a:gd name="T19" fmla="*/ 11 h 342"/>
                    <a:gd name="T20" fmla="*/ 45 w 435"/>
                    <a:gd name="T21" fmla="*/ 4 h 342"/>
                    <a:gd name="T22" fmla="*/ 67 w 435"/>
                    <a:gd name="T23" fmla="*/ 1 h 342"/>
                    <a:gd name="T24" fmla="*/ 92 w 435"/>
                    <a:gd name="T25" fmla="*/ 6 h 342"/>
                    <a:gd name="T26" fmla="*/ 90 w 435"/>
                    <a:gd name="T27" fmla="*/ 15 h 342"/>
                    <a:gd name="T28" fmla="*/ 86 w 435"/>
                    <a:gd name="T29" fmla="*/ 20 h 342"/>
                    <a:gd name="T30" fmla="*/ 114 w 435"/>
                    <a:gd name="T31" fmla="*/ 20 h 342"/>
                    <a:gd name="T32" fmla="*/ 127 w 435"/>
                    <a:gd name="T33" fmla="*/ 27 h 342"/>
                    <a:gd name="T34" fmla="*/ 125 w 435"/>
                    <a:gd name="T35" fmla="*/ 36 h 342"/>
                    <a:gd name="T36" fmla="*/ 114 w 435"/>
                    <a:gd name="T37" fmla="*/ 36 h 342"/>
                    <a:gd name="T38" fmla="*/ 101 w 435"/>
                    <a:gd name="T39" fmla="*/ 40 h 342"/>
                    <a:gd name="T40" fmla="*/ 95 w 435"/>
                    <a:gd name="T41" fmla="*/ 41 h 342"/>
                    <a:gd name="T42" fmla="*/ 74 w 435"/>
                    <a:gd name="T43" fmla="*/ 36 h 342"/>
                    <a:gd name="T44" fmla="*/ 78 w 435"/>
                    <a:gd name="T45" fmla="*/ 34 h 342"/>
                    <a:gd name="T46" fmla="*/ 105 w 435"/>
                    <a:gd name="T47" fmla="*/ 37 h 342"/>
                    <a:gd name="T48" fmla="*/ 110 w 435"/>
                    <a:gd name="T49" fmla="*/ 34 h 342"/>
                    <a:gd name="T50" fmla="*/ 86 w 435"/>
                    <a:gd name="T51" fmla="*/ 29 h 342"/>
                    <a:gd name="T52" fmla="*/ 84 w 435"/>
                    <a:gd name="T53" fmla="*/ 22 h 342"/>
                    <a:gd name="T54" fmla="*/ 86 w 435"/>
                    <a:gd name="T55" fmla="*/ 15 h 342"/>
                    <a:gd name="T56" fmla="*/ 73 w 435"/>
                    <a:gd name="T57" fmla="*/ 13 h 342"/>
                    <a:gd name="T58" fmla="*/ 57 w 435"/>
                    <a:gd name="T59" fmla="*/ 12 h 342"/>
                    <a:gd name="T60" fmla="*/ 42 w 435"/>
                    <a:gd name="T61" fmla="*/ 12 h 34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435" h="342">
                      <a:moveTo>
                        <a:pt x="142" y="97"/>
                      </a:moveTo>
                      <a:cubicBezTo>
                        <a:pt x="132" y="142"/>
                        <a:pt x="138" y="136"/>
                        <a:pt x="179" y="149"/>
                      </a:cubicBezTo>
                      <a:cubicBezTo>
                        <a:pt x="208" y="130"/>
                        <a:pt x="220" y="130"/>
                        <a:pt x="231" y="164"/>
                      </a:cubicBezTo>
                      <a:cubicBezTo>
                        <a:pt x="229" y="179"/>
                        <a:pt x="232" y="196"/>
                        <a:pt x="224" y="209"/>
                      </a:cubicBezTo>
                      <a:cubicBezTo>
                        <a:pt x="220" y="216"/>
                        <a:pt x="208" y="212"/>
                        <a:pt x="201" y="216"/>
                      </a:cubicBezTo>
                      <a:cubicBezTo>
                        <a:pt x="174" y="229"/>
                        <a:pt x="164" y="251"/>
                        <a:pt x="135" y="260"/>
                      </a:cubicBezTo>
                      <a:cubicBezTo>
                        <a:pt x="101" y="254"/>
                        <a:pt x="82" y="250"/>
                        <a:pt x="53" y="231"/>
                      </a:cubicBezTo>
                      <a:cubicBezTo>
                        <a:pt x="28" y="194"/>
                        <a:pt x="0" y="165"/>
                        <a:pt x="31" y="112"/>
                      </a:cubicBezTo>
                      <a:cubicBezTo>
                        <a:pt x="39" y="98"/>
                        <a:pt x="61" y="102"/>
                        <a:pt x="76" y="97"/>
                      </a:cubicBezTo>
                      <a:cubicBezTo>
                        <a:pt x="83" y="95"/>
                        <a:pt x="98" y="90"/>
                        <a:pt x="98" y="90"/>
                      </a:cubicBezTo>
                      <a:cubicBezTo>
                        <a:pt x="135" y="65"/>
                        <a:pt x="115" y="82"/>
                        <a:pt x="150" y="31"/>
                      </a:cubicBezTo>
                      <a:cubicBezTo>
                        <a:pt x="163" y="11"/>
                        <a:pt x="204" y="6"/>
                        <a:pt x="224" y="1"/>
                      </a:cubicBezTo>
                      <a:cubicBezTo>
                        <a:pt x="272" y="8"/>
                        <a:pt x="297" y="0"/>
                        <a:pt x="313" y="46"/>
                      </a:cubicBezTo>
                      <a:cubicBezTo>
                        <a:pt x="310" y="73"/>
                        <a:pt x="313" y="101"/>
                        <a:pt x="305" y="127"/>
                      </a:cubicBezTo>
                      <a:cubicBezTo>
                        <a:pt x="288" y="186"/>
                        <a:pt x="272" y="115"/>
                        <a:pt x="290" y="171"/>
                      </a:cubicBezTo>
                      <a:cubicBezTo>
                        <a:pt x="325" y="166"/>
                        <a:pt x="354" y="154"/>
                        <a:pt x="387" y="164"/>
                      </a:cubicBezTo>
                      <a:cubicBezTo>
                        <a:pt x="409" y="186"/>
                        <a:pt x="422" y="201"/>
                        <a:pt x="431" y="231"/>
                      </a:cubicBezTo>
                      <a:cubicBezTo>
                        <a:pt x="429" y="253"/>
                        <a:pt x="435" y="278"/>
                        <a:pt x="424" y="297"/>
                      </a:cubicBezTo>
                      <a:cubicBezTo>
                        <a:pt x="418" y="308"/>
                        <a:pt x="399" y="300"/>
                        <a:pt x="387" y="305"/>
                      </a:cubicBezTo>
                      <a:cubicBezTo>
                        <a:pt x="371" y="312"/>
                        <a:pt x="359" y="328"/>
                        <a:pt x="342" y="334"/>
                      </a:cubicBezTo>
                      <a:cubicBezTo>
                        <a:pt x="335" y="337"/>
                        <a:pt x="327" y="339"/>
                        <a:pt x="320" y="342"/>
                      </a:cubicBezTo>
                      <a:cubicBezTo>
                        <a:pt x="286" y="333"/>
                        <a:pt x="273" y="334"/>
                        <a:pt x="253" y="305"/>
                      </a:cubicBezTo>
                      <a:cubicBezTo>
                        <a:pt x="256" y="298"/>
                        <a:pt x="254" y="285"/>
                        <a:pt x="261" y="283"/>
                      </a:cubicBezTo>
                      <a:cubicBezTo>
                        <a:pt x="291" y="274"/>
                        <a:pt x="329" y="303"/>
                        <a:pt x="357" y="312"/>
                      </a:cubicBezTo>
                      <a:cubicBezTo>
                        <a:pt x="362" y="305"/>
                        <a:pt x="371" y="299"/>
                        <a:pt x="372" y="290"/>
                      </a:cubicBezTo>
                      <a:cubicBezTo>
                        <a:pt x="378" y="246"/>
                        <a:pt x="320" y="246"/>
                        <a:pt x="290" y="238"/>
                      </a:cubicBezTo>
                      <a:cubicBezTo>
                        <a:pt x="288" y="218"/>
                        <a:pt x="283" y="199"/>
                        <a:pt x="283" y="179"/>
                      </a:cubicBezTo>
                      <a:cubicBezTo>
                        <a:pt x="283" y="164"/>
                        <a:pt x="294" y="149"/>
                        <a:pt x="290" y="134"/>
                      </a:cubicBezTo>
                      <a:cubicBezTo>
                        <a:pt x="288" y="126"/>
                        <a:pt x="252" y="114"/>
                        <a:pt x="246" y="112"/>
                      </a:cubicBezTo>
                      <a:cubicBezTo>
                        <a:pt x="211" y="100"/>
                        <a:pt x="235" y="109"/>
                        <a:pt x="194" y="97"/>
                      </a:cubicBezTo>
                      <a:cubicBezTo>
                        <a:pt x="144" y="82"/>
                        <a:pt x="158" y="69"/>
                        <a:pt x="142" y="97"/>
                      </a:cubicBez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solidFill>
                    <a:srgbClr val="CC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sp>
            <p:nvSpPr>
              <p:cNvPr id="63601" name="Freeform 200" descr="Pink tissue paper"/>
              <p:cNvSpPr>
                <a:spLocks/>
              </p:cNvSpPr>
              <p:nvPr/>
            </p:nvSpPr>
            <p:spPr bwMode="auto">
              <a:xfrm>
                <a:off x="3246" y="3477"/>
                <a:ext cx="1457" cy="485"/>
              </a:xfrm>
              <a:custGeom>
                <a:avLst/>
                <a:gdLst>
                  <a:gd name="T0" fmla="*/ 0 w 1457"/>
                  <a:gd name="T1" fmla="*/ 46 h 485"/>
                  <a:gd name="T2" fmla="*/ 31 w 1457"/>
                  <a:gd name="T3" fmla="*/ 192 h 485"/>
                  <a:gd name="T4" fmla="*/ 62 w 1457"/>
                  <a:gd name="T5" fmla="*/ 230 h 485"/>
                  <a:gd name="T6" fmla="*/ 123 w 1457"/>
                  <a:gd name="T7" fmla="*/ 315 h 485"/>
                  <a:gd name="T8" fmla="*/ 608 w 1457"/>
                  <a:gd name="T9" fmla="*/ 453 h 485"/>
                  <a:gd name="T10" fmla="*/ 1238 w 1457"/>
                  <a:gd name="T11" fmla="*/ 423 h 485"/>
                  <a:gd name="T12" fmla="*/ 1292 w 1457"/>
                  <a:gd name="T13" fmla="*/ 392 h 485"/>
                  <a:gd name="T14" fmla="*/ 1369 w 1457"/>
                  <a:gd name="T15" fmla="*/ 307 h 485"/>
                  <a:gd name="T16" fmla="*/ 1415 w 1457"/>
                  <a:gd name="T17" fmla="*/ 238 h 485"/>
                  <a:gd name="T18" fmla="*/ 1431 w 1457"/>
                  <a:gd name="T19" fmla="*/ 215 h 485"/>
                  <a:gd name="T20" fmla="*/ 1446 w 1457"/>
                  <a:gd name="T21" fmla="*/ 0 h 4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57" h="485">
                    <a:moveTo>
                      <a:pt x="0" y="46"/>
                    </a:moveTo>
                    <a:cubicBezTo>
                      <a:pt x="8" y="93"/>
                      <a:pt x="9" y="149"/>
                      <a:pt x="31" y="192"/>
                    </a:cubicBezTo>
                    <a:cubicBezTo>
                      <a:pt x="53" y="236"/>
                      <a:pt x="37" y="197"/>
                      <a:pt x="62" y="230"/>
                    </a:cubicBezTo>
                    <a:cubicBezTo>
                      <a:pt x="82" y="256"/>
                      <a:pt x="99" y="291"/>
                      <a:pt x="123" y="315"/>
                    </a:cubicBezTo>
                    <a:cubicBezTo>
                      <a:pt x="235" y="427"/>
                      <a:pt x="462" y="436"/>
                      <a:pt x="608" y="453"/>
                    </a:cubicBezTo>
                    <a:cubicBezTo>
                      <a:pt x="822" y="450"/>
                      <a:pt x="1034" y="485"/>
                      <a:pt x="1238" y="423"/>
                    </a:cubicBezTo>
                    <a:cubicBezTo>
                      <a:pt x="1255" y="411"/>
                      <a:pt x="1276" y="405"/>
                      <a:pt x="1292" y="392"/>
                    </a:cubicBezTo>
                    <a:cubicBezTo>
                      <a:pt x="1320" y="371"/>
                      <a:pt x="1348" y="335"/>
                      <a:pt x="1369" y="307"/>
                    </a:cubicBezTo>
                    <a:cubicBezTo>
                      <a:pt x="1387" y="282"/>
                      <a:pt x="1399" y="262"/>
                      <a:pt x="1415" y="238"/>
                    </a:cubicBezTo>
                    <a:cubicBezTo>
                      <a:pt x="1420" y="230"/>
                      <a:pt x="1431" y="215"/>
                      <a:pt x="1431" y="215"/>
                    </a:cubicBezTo>
                    <a:cubicBezTo>
                      <a:pt x="1457" y="130"/>
                      <a:pt x="1446" y="139"/>
                      <a:pt x="1446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602" name="Freeform 201" descr="Pink tissue paper"/>
              <p:cNvSpPr>
                <a:spLocks/>
              </p:cNvSpPr>
              <p:nvPr/>
            </p:nvSpPr>
            <p:spPr bwMode="auto">
              <a:xfrm>
                <a:off x="2915" y="315"/>
                <a:ext cx="1631" cy="453"/>
              </a:xfrm>
              <a:custGeom>
                <a:avLst/>
                <a:gdLst>
                  <a:gd name="T0" fmla="*/ 1631 w 1631"/>
                  <a:gd name="T1" fmla="*/ 92 h 453"/>
                  <a:gd name="T2" fmla="*/ 1600 w 1631"/>
                  <a:gd name="T3" fmla="*/ 30 h 453"/>
                  <a:gd name="T4" fmla="*/ 1492 w 1631"/>
                  <a:gd name="T5" fmla="*/ 0 h 453"/>
                  <a:gd name="T6" fmla="*/ 1216 w 1631"/>
                  <a:gd name="T7" fmla="*/ 7 h 453"/>
                  <a:gd name="T8" fmla="*/ 1046 w 1631"/>
                  <a:gd name="T9" fmla="*/ 38 h 453"/>
                  <a:gd name="T10" fmla="*/ 969 w 1631"/>
                  <a:gd name="T11" fmla="*/ 61 h 453"/>
                  <a:gd name="T12" fmla="*/ 793 w 1631"/>
                  <a:gd name="T13" fmla="*/ 153 h 453"/>
                  <a:gd name="T14" fmla="*/ 408 w 1631"/>
                  <a:gd name="T15" fmla="*/ 161 h 453"/>
                  <a:gd name="T16" fmla="*/ 331 w 1631"/>
                  <a:gd name="T17" fmla="*/ 176 h 453"/>
                  <a:gd name="T18" fmla="*/ 269 w 1631"/>
                  <a:gd name="T19" fmla="*/ 207 h 453"/>
                  <a:gd name="T20" fmla="*/ 208 w 1631"/>
                  <a:gd name="T21" fmla="*/ 238 h 453"/>
                  <a:gd name="T22" fmla="*/ 131 w 1631"/>
                  <a:gd name="T23" fmla="*/ 307 h 453"/>
                  <a:gd name="T24" fmla="*/ 77 w 1631"/>
                  <a:gd name="T25" fmla="*/ 353 h 453"/>
                  <a:gd name="T26" fmla="*/ 46 w 1631"/>
                  <a:gd name="T27" fmla="*/ 392 h 453"/>
                  <a:gd name="T28" fmla="*/ 39 w 1631"/>
                  <a:gd name="T29" fmla="*/ 415 h 453"/>
                  <a:gd name="T30" fmla="*/ 0 w 1631"/>
                  <a:gd name="T31" fmla="*/ 453 h 4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31" h="453">
                    <a:moveTo>
                      <a:pt x="1631" y="92"/>
                    </a:moveTo>
                    <a:cubicBezTo>
                      <a:pt x="1628" y="85"/>
                      <a:pt x="1604" y="34"/>
                      <a:pt x="1600" y="30"/>
                    </a:cubicBezTo>
                    <a:cubicBezTo>
                      <a:pt x="1590" y="21"/>
                      <a:pt x="1509" y="4"/>
                      <a:pt x="1492" y="0"/>
                    </a:cubicBezTo>
                    <a:cubicBezTo>
                      <a:pt x="1400" y="2"/>
                      <a:pt x="1308" y="3"/>
                      <a:pt x="1216" y="7"/>
                    </a:cubicBezTo>
                    <a:cubicBezTo>
                      <a:pt x="1161" y="10"/>
                      <a:pt x="1101" y="31"/>
                      <a:pt x="1046" y="38"/>
                    </a:cubicBezTo>
                    <a:cubicBezTo>
                      <a:pt x="1021" y="47"/>
                      <a:pt x="993" y="49"/>
                      <a:pt x="969" y="61"/>
                    </a:cubicBezTo>
                    <a:cubicBezTo>
                      <a:pt x="916" y="87"/>
                      <a:pt x="858" y="151"/>
                      <a:pt x="793" y="153"/>
                    </a:cubicBezTo>
                    <a:cubicBezTo>
                      <a:pt x="665" y="158"/>
                      <a:pt x="536" y="158"/>
                      <a:pt x="408" y="161"/>
                    </a:cubicBezTo>
                    <a:cubicBezTo>
                      <a:pt x="382" y="166"/>
                      <a:pt x="355" y="167"/>
                      <a:pt x="331" y="176"/>
                    </a:cubicBezTo>
                    <a:cubicBezTo>
                      <a:pt x="309" y="184"/>
                      <a:pt x="269" y="207"/>
                      <a:pt x="269" y="207"/>
                    </a:cubicBezTo>
                    <a:cubicBezTo>
                      <a:pt x="250" y="227"/>
                      <a:pt x="233" y="229"/>
                      <a:pt x="208" y="238"/>
                    </a:cubicBezTo>
                    <a:cubicBezTo>
                      <a:pt x="188" y="269"/>
                      <a:pt x="159" y="284"/>
                      <a:pt x="131" y="307"/>
                    </a:cubicBezTo>
                    <a:cubicBezTo>
                      <a:pt x="112" y="323"/>
                      <a:pt x="99" y="339"/>
                      <a:pt x="77" y="353"/>
                    </a:cubicBezTo>
                    <a:cubicBezTo>
                      <a:pt x="68" y="367"/>
                      <a:pt x="54" y="378"/>
                      <a:pt x="46" y="392"/>
                    </a:cubicBezTo>
                    <a:cubicBezTo>
                      <a:pt x="42" y="399"/>
                      <a:pt x="44" y="409"/>
                      <a:pt x="39" y="415"/>
                    </a:cubicBezTo>
                    <a:cubicBezTo>
                      <a:pt x="28" y="429"/>
                      <a:pt x="0" y="430"/>
                      <a:pt x="0" y="453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603" name="Freeform 202" descr="Pink tissue paper"/>
              <p:cNvSpPr>
                <a:spLocks/>
              </p:cNvSpPr>
              <p:nvPr/>
            </p:nvSpPr>
            <p:spPr bwMode="auto">
              <a:xfrm>
                <a:off x="3023" y="2348"/>
                <a:ext cx="1154" cy="1492"/>
              </a:xfrm>
              <a:custGeom>
                <a:avLst/>
                <a:gdLst>
                  <a:gd name="T0" fmla="*/ 54 w 1154"/>
                  <a:gd name="T1" fmla="*/ 1492 h 1492"/>
                  <a:gd name="T2" fmla="*/ 0 w 1154"/>
                  <a:gd name="T3" fmla="*/ 1292 h 1492"/>
                  <a:gd name="T4" fmla="*/ 8 w 1154"/>
                  <a:gd name="T5" fmla="*/ 1092 h 1492"/>
                  <a:gd name="T6" fmla="*/ 23 w 1154"/>
                  <a:gd name="T7" fmla="*/ 1038 h 1492"/>
                  <a:gd name="T8" fmla="*/ 77 w 1154"/>
                  <a:gd name="T9" fmla="*/ 977 h 1492"/>
                  <a:gd name="T10" fmla="*/ 123 w 1154"/>
                  <a:gd name="T11" fmla="*/ 946 h 1492"/>
                  <a:gd name="T12" fmla="*/ 231 w 1154"/>
                  <a:gd name="T13" fmla="*/ 846 h 1492"/>
                  <a:gd name="T14" fmla="*/ 400 w 1154"/>
                  <a:gd name="T15" fmla="*/ 777 h 1492"/>
                  <a:gd name="T16" fmla="*/ 654 w 1154"/>
                  <a:gd name="T17" fmla="*/ 684 h 1492"/>
                  <a:gd name="T18" fmla="*/ 777 w 1154"/>
                  <a:gd name="T19" fmla="*/ 623 h 1492"/>
                  <a:gd name="T20" fmla="*/ 838 w 1154"/>
                  <a:gd name="T21" fmla="*/ 607 h 1492"/>
                  <a:gd name="T22" fmla="*/ 923 w 1154"/>
                  <a:gd name="T23" fmla="*/ 569 h 1492"/>
                  <a:gd name="T24" fmla="*/ 1038 w 1154"/>
                  <a:gd name="T25" fmla="*/ 500 h 1492"/>
                  <a:gd name="T26" fmla="*/ 1085 w 1154"/>
                  <a:gd name="T27" fmla="*/ 438 h 1492"/>
                  <a:gd name="T28" fmla="*/ 1138 w 1154"/>
                  <a:gd name="T29" fmla="*/ 146 h 1492"/>
                  <a:gd name="T30" fmla="*/ 1154 w 1154"/>
                  <a:gd name="T31" fmla="*/ 0 h 14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54" h="1492">
                    <a:moveTo>
                      <a:pt x="54" y="1492"/>
                    </a:moveTo>
                    <a:cubicBezTo>
                      <a:pt x="42" y="1424"/>
                      <a:pt x="23" y="1357"/>
                      <a:pt x="0" y="1292"/>
                    </a:cubicBezTo>
                    <a:cubicBezTo>
                      <a:pt x="3" y="1225"/>
                      <a:pt x="4" y="1159"/>
                      <a:pt x="8" y="1092"/>
                    </a:cubicBezTo>
                    <a:cubicBezTo>
                      <a:pt x="8" y="1086"/>
                      <a:pt x="18" y="1045"/>
                      <a:pt x="23" y="1038"/>
                    </a:cubicBezTo>
                    <a:cubicBezTo>
                      <a:pt x="35" y="1020"/>
                      <a:pt x="59" y="990"/>
                      <a:pt x="77" y="977"/>
                    </a:cubicBezTo>
                    <a:cubicBezTo>
                      <a:pt x="92" y="966"/>
                      <a:pt x="123" y="946"/>
                      <a:pt x="123" y="946"/>
                    </a:cubicBezTo>
                    <a:cubicBezTo>
                      <a:pt x="151" y="903"/>
                      <a:pt x="181" y="864"/>
                      <a:pt x="231" y="846"/>
                    </a:cubicBezTo>
                    <a:cubicBezTo>
                      <a:pt x="272" y="805"/>
                      <a:pt x="345" y="795"/>
                      <a:pt x="400" y="777"/>
                    </a:cubicBezTo>
                    <a:cubicBezTo>
                      <a:pt x="486" y="748"/>
                      <a:pt x="568" y="714"/>
                      <a:pt x="654" y="684"/>
                    </a:cubicBezTo>
                    <a:cubicBezTo>
                      <a:pt x="696" y="669"/>
                      <a:pt x="733" y="638"/>
                      <a:pt x="777" y="623"/>
                    </a:cubicBezTo>
                    <a:cubicBezTo>
                      <a:pt x="797" y="616"/>
                      <a:pt x="838" y="607"/>
                      <a:pt x="838" y="607"/>
                    </a:cubicBezTo>
                    <a:cubicBezTo>
                      <a:pt x="864" y="583"/>
                      <a:pt x="894" y="586"/>
                      <a:pt x="923" y="569"/>
                    </a:cubicBezTo>
                    <a:cubicBezTo>
                      <a:pt x="963" y="546"/>
                      <a:pt x="995" y="515"/>
                      <a:pt x="1038" y="500"/>
                    </a:cubicBezTo>
                    <a:cubicBezTo>
                      <a:pt x="1053" y="478"/>
                      <a:pt x="1070" y="460"/>
                      <a:pt x="1085" y="438"/>
                    </a:cubicBezTo>
                    <a:cubicBezTo>
                      <a:pt x="1114" y="342"/>
                      <a:pt x="1123" y="245"/>
                      <a:pt x="1138" y="146"/>
                    </a:cubicBezTo>
                    <a:cubicBezTo>
                      <a:pt x="1146" y="96"/>
                      <a:pt x="1154" y="51"/>
                      <a:pt x="1154" y="0"/>
                    </a:cubicBez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dash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604" name="Freeform 203" descr="Pink tissue paper"/>
              <p:cNvSpPr>
                <a:spLocks/>
              </p:cNvSpPr>
              <p:nvPr/>
            </p:nvSpPr>
            <p:spPr bwMode="auto">
              <a:xfrm>
                <a:off x="3888" y="3051"/>
                <a:ext cx="1152" cy="54"/>
              </a:xfrm>
              <a:custGeom>
                <a:avLst/>
                <a:gdLst>
                  <a:gd name="T0" fmla="*/ 0 w 1307"/>
                  <a:gd name="T1" fmla="*/ 0 h 369"/>
                  <a:gd name="T2" fmla="*/ 75 w 1307"/>
                  <a:gd name="T3" fmla="*/ 0 h 369"/>
                  <a:gd name="T4" fmla="*/ 238 w 1307"/>
                  <a:gd name="T5" fmla="*/ 0 h 369"/>
                  <a:gd name="T6" fmla="*/ 397 w 1307"/>
                  <a:gd name="T7" fmla="*/ 0 h 369"/>
                  <a:gd name="T8" fmla="*/ 569 w 1307"/>
                  <a:gd name="T9" fmla="*/ 0 h 369"/>
                  <a:gd name="T10" fmla="*/ 587 w 1307"/>
                  <a:gd name="T11" fmla="*/ 0 h 369"/>
                  <a:gd name="T12" fmla="*/ 598 w 1307"/>
                  <a:gd name="T13" fmla="*/ 0 h 369"/>
                  <a:gd name="T14" fmla="*/ 606 w 1307"/>
                  <a:gd name="T15" fmla="*/ 0 h 369"/>
                  <a:gd name="T16" fmla="*/ 613 w 1307"/>
                  <a:gd name="T17" fmla="*/ 0 h 3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07" h="369">
                    <a:moveTo>
                      <a:pt x="0" y="269"/>
                    </a:moveTo>
                    <a:cubicBezTo>
                      <a:pt x="45" y="317"/>
                      <a:pt x="98" y="350"/>
                      <a:pt x="161" y="369"/>
                    </a:cubicBezTo>
                    <a:cubicBezTo>
                      <a:pt x="315" y="363"/>
                      <a:pt x="374" y="357"/>
                      <a:pt x="507" y="316"/>
                    </a:cubicBezTo>
                    <a:cubicBezTo>
                      <a:pt x="643" y="321"/>
                      <a:pt x="721" y="333"/>
                      <a:pt x="846" y="354"/>
                    </a:cubicBezTo>
                    <a:cubicBezTo>
                      <a:pt x="979" y="349"/>
                      <a:pt x="1092" y="354"/>
                      <a:pt x="1215" y="316"/>
                    </a:cubicBezTo>
                    <a:cubicBezTo>
                      <a:pt x="1233" y="296"/>
                      <a:pt x="1245" y="288"/>
                      <a:pt x="1253" y="262"/>
                    </a:cubicBezTo>
                    <a:cubicBezTo>
                      <a:pt x="1261" y="199"/>
                      <a:pt x="1258" y="131"/>
                      <a:pt x="1276" y="70"/>
                    </a:cubicBezTo>
                    <a:cubicBezTo>
                      <a:pt x="1281" y="54"/>
                      <a:pt x="1283" y="37"/>
                      <a:pt x="1292" y="23"/>
                    </a:cubicBezTo>
                    <a:cubicBezTo>
                      <a:pt x="1297" y="15"/>
                      <a:pt x="1307" y="0"/>
                      <a:pt x="1307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lgDash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605" name="Freeform 204" descr="Pink tissue paper"/>
              <p:cNvSpPr>
                <a:spLocks/>
              </p:cNvSpPr>
              <p:nvPr/>
            </p:nvSpPr>
            <p:spPr bwMode="auto">
              <a:xfrm>
                <a:off x="3917" y="1632"/>
                <a:ext cx="1075" cy="1037"/>
              </a:xfrm>
              <a:custGeom>
                <a:avLst/>
                <a:gdLst>
                  <a:gd name="T0" fmla="*/ 91 w 1209"/>
                  <a:gd name="T1" fmla="*/ 992 h 1046"/>
                  <a:gd name="T2" fmla="*/ 75 w 1209"/>
                  <a:gd name="T3" fmla="*/ 936 h 1046"/>
                  <a:gd name="T4" fmla="*/ 41 w 1209"/>
                  <a:gd name="T5" fmla="*/ 854 h 1046"/>
                  <a:gd name="T6" fmla="*/ 37 w 1209"/>
                  <a:gd name="T7" fmla="*/ 834 h 1046"/>
                  <a:gd name="T8" fmla="*/ 29 w 1209"/>
                  <a:gd name="T9" fmla="*/ 819 h 1046"/>
                  <a:gd name="T10" fmla="*/ 22 w 1209"/>
                  <a:gd name="T11" fmla="*/ 773 h 1046"/>
                  <a:gd name="T12" fmla="*/ 18 w 1209"/>
                  <a:gd name="T13" fmla="*/ 731 h 1046"/>
                  <a:gd name="T14" fmla="*/ 11 w 1209"/>
                  <a:gd name="T15" fmla="*/ 687 h 1046"/>
                  <a:gd name="T16" fmla="*/ 82 w 1209"/>
                  <a:gd name="T17" fmla="*/ 305 h 1046"/>
                  <a:gd name="T18" fmla="*/ 156 w 1209"/>
                  <a:gd name="T19" fmla="*/ 242 h 1046"/>
                  <a:gd name="T20" fmla="*/ 205 w 1209"/>
                  <a:gd name="T21" fmla="*/ 203 h 1046"/>
                  <a:gd name="T22" fmla="*/ 318 w 1209"/>
                  <a:gd name="T23" fmla="*/ 169 h 1046"/>
                  <a:gd name="T24" fmla="*/ 561 w 1209"/>
                  <a:gd name="T25" fmla="*/ 102 h 1046"/>
                  <a:gd name="T26" fmla="*/ 584 w 1209"/>
                  <a:gd name="T27" fmla="*/ 46 h 1046"/>
                  <a:gd name="T28" fmla="*/ 592 w 1209"/>
                  <a:gd name="T29" fmla="*/ 23 h 1046"/>
                  <a:gd name="T30" fmla="*/ 596 w 1209"/>
                  <a:gd name="T31" fmla="*/ 0 h 10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09" h="1046">
                    <a:moveTo>
                      <a:pt x="183" y="1046"/>
                    </a:moveTo>
                    <a:cubicBezTo>
                      <a:pt x="165" y="993"/>
                      <a:pt x="178" y="1012"/>
                      <a:pt x="152" y="984"/>
                    </a:cubicBezTo>
                    <a:cubicBezTo>
                      <a:pt x="140" y="950"/>
                      <a:pt x="113" y="919"/>
                      <a:pt x="83" y="900"/>
                    </a:cubicBezTo>
                    <a:cubicBezTo>
                      <a:pt x="80" y="892"/>
                      <a:pt x="79" y="884"/>
                      <a:pt x="75" y="877"/>
                    </a:cubicBezTo>
                    <a:cubicBezTo>
                      <a:pt x="71" y="871"/>
                      <a:pt x="63" y="868"/>
                      <a:pt x="60" y="861"/>
                    </a:cubicBezTo>
                    <a:cubicBezTo>
                      <a:pt x="53" y="846"/>
                      <a:pt x="44" y="815"/>
                      <a:pt x="44" y="815"/>
                    </a:cubicBezTo>
                    <a:cubicBezTo>
                      <a:pt x="42" y="800"/>
                      <a:pt x="41" y="784"/>
                      <a:pt x="37" y="769"/>
                    </a:cubicBezTo>
                    <a:cubicBezTo>
                      <a:pt x="33" y="753"/>
                      <a:pt x="21" y="723"/>
                      <a:pt x="21" y="723"/>
                    </a:cubicBezTo>
                    <a:cubicBezTo>
                      <a:pt x="25" y="599"/>
                      <a:pt x="0" y="368"/>
                      <a:pt x="167" y="323"/>
                    </a:cubicBezTo>
                    <a:cubicBezTo>
                      <a:pt x="216" y="293"/>
                      <a:pt x="257" y="267"/>
                      <a:pt x="314" y="254"/>
                    </a:cubicBezTo>
                    <a:cubicBezTo>
                      <a:pt x="338" y="228"/>
                      <a:pt x="380" y="224"/>
                      <a:pt x="414" y="215"/>
                    </a:cubicBezTo>
                    <a:cubicBezTo>
                      <a:pt x="491" y="194"/>
                      <a:pt x="564" y="184"/>
                      <a:pt x="644" y="177"/>
                    </a:cubicBezTo>
                    <a:cubicBezTo>
                      <a:pt x="816" y="163"/>
                      <a:pt x="971" y="146"/>
                      <a:pt x="1137" y="108"/>
                    </a:cubicBezTo>
                    <a:cubicBezTo>
                      <a:pt x="1209" y="34"/>
                      <a:pt x="1156" y="99"/>
                      <a:pt x="1183" y="46"/>
                    </a:cubicBezTo>
                    <a:cubicBezTo>
                      <a:pt x="1187" y="38"/>
                      <a:pt x="1194" y="31"/>
                      <a:pt x="1198" y="23"/>
                    </a:cubicBezTo>
                    <a:cubicBezTo>
                      <a:pt x="1202" y="16"/>
                      <a:pt x="1206" y="0"/>
                      <a:pt x="1206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lgDash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606" name="Freeform 205" descr="Pink tissue paper"/>
              <p:cNvSpPr>
                <a:spLocks/>
              </p:cNvSpPr>
              <p:nvPr/>
            </p:nvSpPr>
            <p:spPr bwMode="auto">
              <a:xfrm>
                <a:off x="2784" y="672"/>
                <a:ext cx="192" cy="1104"/>
              </a:xfrm>
              <a:custGeom>
                <a:avLst/>
                <a:gdLst>
                  <a:gd name="T0" fmla="*/ 223 w 136"/>
                  <a:gd name="T1" fmla="*/ 0 h 1077"/>
                  <a:gd name="T2" fmla="*/ 896 w 136"/>
                  <a:gd name="T3" fmla="*/ 606 h 1077"/>
                  <a:gd name="T4" fmla="*/ 1079 w 136"/>
                  <a:gd name="T5" fmla="*/ 892 h 1077"/>
                  <a:gd name="T6" fmla="*/ 1016 w 136"/>
                  <a:gd name="T7" fmla="*/ 1133 h 1077"/>
                  <a:gd name="T8" fmla="*/ 896 w 136"/>
                  <a:gd name="T9" fmla="*/ 1187 h 1077"/>
                  <a:gd name="T10" fmla="*/ 349 w 136"/>
                  <a:gd name="T11" fmla="*/ 1250 h 10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6" h="1077">
                    <a:moveTo>
                      <a:pt x="28" y="0"/>
                    </a:moveTo>
                    <a:cubicBezTo>
                      <a:pt x="0" y="186"/>
                      <a:pt x="53" y="352"/>
                      <a:pt x="113" y="523"/>
                    </a:cubicBezTo>
                    <a:cubicBezTo>
                      <a:pt x="120" y="606"/>
                      <a:pt x="130" y="686"/>
                      <a:pt x="136" y="769"/>
                    </a:cubicBezTo>
                    <a:cubicBezTo>
                      <a:pt x="133" y="838"/>
                      <a:pt x="132" y="908"/>
                      <a:pt x="128" y="977"/>
                    </a:cubicBezTo>
                    <a:cubicBezTo>
                      <a:pt x="128" y="979"/>
                      <a:pt x="114" y="1021"/>
                      <a:pt x="113" y="1023"/>
                    </a:cubicBezTo>
                    <a:cubicBezTo>
                      <a:pt x="96" y="1044"/>
                      <a:pt x="63" y="1056"/>
                      <a:pt x="44" y="1077"/>
                    </a:cubicBezTo>
                  </a:path>
                </a:pathLst>
              </a:custGeom>
              <a:noFill/>
              <a:ln w="28575" cap="flat" cmpd="sng">
                <a:solidFill>
                  <a:srgbClr val="990099"/>
                </a:solidFill>
                <a:prstDash val="lgDashDot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grpSp>
            <p:nvGrpSpPr>
              <p:cNvPr id="63607" name="Group 206"/>
              <p:cNvGrpSpPr>
                <a:grpSpLocks/>
              </p:cNvGrpSpPr>
              <p:nvPr/>
            </p:nvGrpSpPr>
            <p:grpSpPr bwMode="auto">
              <a:xfrm>
                <a:off x="3402" y="1776"/>
                <a:ext cx="486" cy="528"/>
                <a:chOff x="3402" y="3120"/>
                <a:chExt cx="582" cy="618"/>
              </a:xfrm>
            </p:grpSpPr>
            <p:sp>
              <p:nvSpPr>
                <p:cNvPr id="63646" name="Freeform 207" descr="PMN"/>
                <p:cNvSpPr>
                  <a:spLocks/>
                </p:cNvSpPr>
                <p:nvPr/>
              </p:nvSpPr>
              <p:spPr bwMode="auto">
                <a:xfrm>
                  <a:off x="3402" y="3120"/>
                  <a:ext cx="582" cy="618"/>
                </a:xfrm>
                <a:custGeom>
                  <a:avLst/>
                  <a:gdLst>
                    <a:gd name="T0" fmla="*/ 709 w 492"/>
                    <a:gd name="T1" fmla="*/ 257 h 585"/>
                    <a:gd name="T2" fmla="*/ 1028 w 492"/>
                    <a:gd name="T3" fmla="*/ 269 h 585"/>
                    <a:gd name="T4" fmla="*/ 1112 w 492"/>
                    <a:gd name="T5" fmla="*/ 225 h 585"/>
                    <a:gd name="T6" fmla="*/ 1092 w 492"/>
                    <a:gd name="T7" fmla="*/ 75 h 585"/>
                    <a:gd name="T8" fmla="*/ 985 w 492"/>
                    <a:gd name="T9" fmla="*/ 43 h 585"/>
                    <a:gd name="T10" fmla="*/ 691 w 492"/>
                    <a:gd name="T11" fmla="*/ 0 h 585"/>
                    <a:gd name="T12" fmla="*/ 373 w 492"/>
                    <a:gd name="T13" fmla="*/ 8 h 585"/>
                    <a:gd name="T14" fmla="*/ 311 w 492"/>
                    <a:gd name="T15" fmla="*/ 22 h 585"/>
                    <a:gd name="T16" fmla="*/ 225 w 492"/>
                    <a:gd name="T17" fmla="*/ 118 h 585"/>
                    <a:gd name="T18" fmla="*/ 121 w 492"/>
                    <a:gd name="T19" fmla="*/ 237 h 585"/>
                    <a:gd name="T20" fmla="*/ 15 w 492"/>
                    <a:gd name="T21" fmla="*/ 407 h 585"/>
                    <a:gd name="T22" fmla="*/ 311 w 492"/>
                    <a:gd name="T23" fmla="*/ 770 h 585"/>
                    <a:gd name="T24" fmla="*/ 606 w 492"/>
                    <a:gd name="T25" fmla="*/ 813 h 585"/>
                    <a:gd name="T26" fmla="*/ 1302 w 492"/>
                    <a:gd name="T27" fmla="*/ 749 h 585"/>
                    <a:gd name="T28" fmla="*/ 1341 w 492"/>
                    <a:gd name="T29" fmla="*/ 728 h 585"/>
                    <a:gd name="T30" fmla="*/ 1320 w 492"/>
                    <a:gd name="T31" fmla="*/ 523 h 585"/>
                    <a:gd name="T32" fmla="*/ 1195 w 492"/>
                    <a:gd name="T33" fmla="*/ 471 h 585"/>
                    <a:gd name="T34" fmla="*/ 732 w 492"/>
                    <a:gd name="T35" fmla="*/ 417 h 585"/>
                    <a:gd name="T36" fmla="*/ 671 w 492"/>
                    <a:gd name="T37" fmla="*/ 278 h 585"/>
                    <a:gd name="T38" fmla="*/ 709 w 492"/>
                    <a:gd name="T39" fmla="*/ 257 h 58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92" h="585">
                      <a:moveTo>
                        <a:pt x="259" y="185"/>
                      </a:moveTo>
                      <a:cubicBezTo>
                        <a:pt x="307" y="202"/>
                        <a:pt x="315" y="199"/>
                        <a:pt x="375" y="193"/>
                      </a:cubicBezTo>
                      <a:cubicBezTo>
                        <a:pt x="385" y="182"/>
                        <a:pt x="405" y="177"/>
                        <a:pt x="406" y="162"/>
                      </a:cubicBezTo>
                      <a:cubicBezTo>
                        <a:pt x="408" y="126"/>
                        <a:pt x="405" y="89"/>
                        <a:pt x="398" y="54"/>
                      </a:cubicBezTo>
                      <a:cubicBezTo>
                        <a:pt x="395" y="40"/>
                        <a:pt x="368" y="34"/>
                        <a:pt x="359" y="31"/>
                      </a:cubicBezTo>
                      <a:cubicBezTo>
                        <a:pt x="323" y="19"/>
                        <a:pt x="289" y="8"/>
                        <a:pt x="252" y="0"/>
                      </a:cubicBezTo>
                      <a:cubicBezTo>
                        <a:pt x="213" y="3"/>
                        <a:pt x="175" y="4"/>
                        <a:pt x="136" y="8"/>
                      </a:cubicBezTo>
                      <a:cubicBezTo>
                        <a:pt x="128" y="9"/>
                        <a:pt x="119" y="10"/>
                        <a:pt x="113" y="16"/>
                      </a:cubicBezTo>
                      <a:cubicBezTo>
                        <a:pt x="101" y="29"/>
                        <a:pt x="94" y="68"/>
                        <a:pt x="82" y="85"/>
                      </a:cubicBezTo>
                      <a:cubicBezTo>
                        <a:pt x="72" y="117"/>
                        <a:pt x="67" y="146"/>
                        <a:pt x="44" y="170"/>
                      </a:cubicBezTo>
                      <a:cubicBezTo>
                        <a:pt x="30" y="211"/>
                        <a:pt x="15" y="251"/>
                        <a:pt x="6" y="293"/>
                      </a:cubicBezTo>
                      <a:cubicBezTo>
                        <a:pt x="11" y="389"/>
                        <a:pt x="0" y="520"/>
                        <a:pt x="113" y="554"/>
                      </a:cubicBezTo>
                      <a:cubicBezTo>
                        <a:pt x="151" y="580"/>
                        <a:pt x="172" y="579"/>
                        <a:pt x="221" y="585"/>
                      </a:cubicBezTo>
                      <a:cubicBezTo>
                        <a:pt x="403" y="576"/>
                        <a:pt x="355" y="581"/>
                        <a:pt x="475" y="539"/>
                      </a:cubicBezTo>
                      <a:cubicBezTo>
                        <a:pt x="480" y="534"/>
                        <a:pt x="490" y="530"/>
                        <a:pt x="490" y="523"/>
                      </a:cubicBezTo>
                      <a:cubicBezTo>
                        <a:pt x="492" y="474"/>
                        <a:pt x="489" y="425"/>
                        <a:pt x="482" y="377"/>
                      </a:cubicBezTo>
                      <a:cubicBezTo>
                        <a:pt x="479" y="352"/>
                        <a:pt x="453" y="348"/>
                        <a:pt x="436" y="339"/>
                      </a:cubicBezTo>
                      <a:cubicBezTo>
                        <a:pt x="383" y="310"/>
                        <a:pt x="326" y="307"/>
                        <a:pt x="267" y="300"/>
                      </a:cubicBezTo>
                      <a:cubicBezTo>
                        <a:pt x="242" y="261"/>
                        <a:pt x="217" y="261"/>
                        <a:pt x="244" y="200"/>
                      </a:cubicBezTo>
                      <a:cubicBezTo>
                        <a:pt x="255" y="176"/>
                        <a:pt x="280" y="206"/>
                        <a:pt x="259" y="185"/>
                      </a:cubicBezTo>
                      <a:close/>
                    </a:path>
                  </a:pathLst>
                </a:custGeom>
                <a:blipFill dpi="0" rotWithShape="0">
                  <a:blip r:embed="rId9"/>
                  <a:srcRect/>
                  <a:tile tx="0" ty="0" sx="100000" sy="100000" flip="none" algn="tl"/>
                </a:blipFill>
                <a:ln w="9525">
                  <a:round/>
                  <a:headEnd/>
                  <a:tailEnd/>
                </a:ln>
                <a:effectLst/>
                <a:scene3d>
                  <a:camera prst="legacyPerspectiveFront">
                    <a:rot lat="18600000" lon="0" rev="0"/>
                  </a:camera>
                  <a:lightRig rig="legacyFlat2" dir="t"/>
                </a:scene3d>
                <a:sp3d extrusionH="100000" prstMaterial="legacyPlastic">
                  <a:bevelT w="13500" h="13500" prst="angle"/>
                  <a:bevelB w="13500" h="13500" prst="angle"/>
                  <a:extrusionClr>
                    <a:srgbClr val="873779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he-IL"/>
                </a:p>
              </p:txBody>
            </p:sp>
            <p:sp>
              <p:nvSpPr>
                <p:cNvPr id="63647" name="Freeform 208" descr="Nucleous"/>
                <p:cNvSpPr>
                  <a:spLocks/>
                </p:cNvSpPr>
                <p:nvPr/>
              </p:nvSpPr>
              <p:spPr bwMode="auto">
                <a:xfrm rot="-91527">
                  <a:off x="3437" y="3360"/>
                  <a:ext cx="355" cy="240"/>
                </a:xfrm>
                <a:custGeom>
                  <a:avLst/>
                  <a:gdLst>
                    <a:gd name="T0" fmla="*/ 42 w 435"/>
                    <a:gd name="T1" fmla="*/ 12 h 342"/>
                    <a:gd name="T2" fmla="*/ 52 w 435"/>
                    <a:gd name="T3" fmla="*/ 18 h 342"/>
                    <a:gd name="T4" fmla="*/ 69 w 435"/>
                    <a:gd name="T5" fmla="*/ 20 h 342"/>
                    <a:gd name="T6" fmla="*/ 67 w 435"/>
                    <a:gd name="T7" fmla="*/ 25 h 342"/>
                    <a:gd name="T8" fmla="*/ 60 w 435"/>
                    <a:gd name="T9" fmla="*/ 26 h 342"/>
                    <a:gd name="T10" fmla="*/ 40 w 435"/>
                    <a:gd name="T11" fmla="*/ 31 h 342"/>
                    <a:gd name="T12" fmla="*/ 16 w 435"/>
                    <a:gd name="T13" fmla="*/ 27 h 342"/>
                    <a:gd name="T14" fmla="*/ 9 w 435"/>
                    <a:gd name="T15" fmla="*/ 13 h 342"/>
                    <a:gd name="T16" fmla="*/ 23 w 435"/>
                    <a:gd name="T17" fmla="*/ 12 h 342"/>
                    <a:gd name="T18" fmla="*/ 29 w 435"/>
                    <a:gd name="T19" fmla="*/ 11 h 342"/>
                    <a:gd name="T20" fmla="*/ 45 w 435"/>
                    <a:gd name="T21" fmla="*/ 4 h 342"/>
                    <a:gd name="T22" fmla="*/ 67 w 435"/>
                    <a:gd name="T23" fmla="*/ 1 h 342"/>
                    <a:gd name="T24" fmla="*/ 92 w 435"/>
                    <a:gd name="T25" fmla="*/ 6 h 342"/>
                    <a:gd name="T26" fmla="*/ 90 w 435"/>
                    <a:gd name="T27" fmla="*/ 15 h 342"/>
                    <a:gd name="T28" fmla="*/ 86 w 435"/>
                    <a:gd name="T29" fmla="*/ 20 h 342"/>
                    <a:gd name="T30" fmla="*/ 114 w 435"/>
                    <a:gd name="T31" fmla="*/ 20 h 342"/>
                    <a:gd name="T32" fmla="*/ 127 w 435"/>
                    <a:gd name="T33" fmla="*/ 27 h 342"/>
                    <a:gd name="T34" fmla="*/ 125 w 435"/>
                    <a:gd name="T35" fmla="*/ 36 h 342"/>
                    <a:gd name="T36" fmla="*/ 114 w 435"/>
                    <a:gd name="T37" fmla="*/ 36 h 342"/>
                    <a:gd name="T38" fmla="*/ 101 w 435"/>
                    <a:gd name="T39" fmla="*/ 40 h 342"/>
                    <a:gd name="T40" fmla="*/ 95 w 435"/>
                    <a:gd name="T41" fmla="*/ 41 h 342"/>
                    <a:gd name="T42" fmla="*/ 74 w 435"/>
                    <a:gd name="T43" fmla="*/ 36 h 342"/>
                    <a:gd name="T44" fmla="*/ 78 w 435"/>
                    <a:gd name="T45" fmla="*/ 34 h 342"/>
                    <a:gd name="T46" fmla="*/ 105 w 435"/>
                    <a:gd name="T47" fmla="*/ 37 h 342"/>
                    <a:gd name="T48" fmla="*/ 110 w 435"/>
                    <a:gd name="T49" fmla="*/ 34 h 342"/>
                    <a:gd name="T50" fmla="*/ 86 w 435"/>
                    <a:gd name="T51" fmla="*/ 29 h 342"/>
                    <a:gd name="T52" fmla="*/ 84 w 435"/>
                    <a:gd name="T53" fmla="*/ 22 h 342"/>
                    <a:gd name="T54" fmla="*/ 86 w 435"/>
                    <a:gd name="T55" fmla="*/ 15 h 342"/>
                    <a:gd name="T56" fmla="*/ 73 w 435"/>
                    <a:gd name="T57" fmla="*/ 13 h 342"/>
                    <a:gd name="T58" fmla="*/ 57 w 435"/>
                    <a:gd name="T59" fmla="*/ 12 h 342"/>
                    <a:gd name="T60" fmla="*/ 42 w 435"/>
                    <a:gd name="T61" fmla="*/ 12 h 34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435" h="342">
                      <a:moveTo>
                        <a:pt x="142" y="97"/>
                      </a:moveTo>
                      <a:cubicBezTo>
                        <a:pt x="132" y="142"/>
                        <a:pt x="138" y="136"/>
                        <a:pt x="179" y="149"/>
                      </a:cubicBezTo>
                      <a:cubicBezTo>
                        <a:pt x="208" y="130"/>
                        <a:pt x="220" y="130"/>
                        <a:pt x="231" y="164"/>
                      </a:cubicBezTo>
                      <a:cubicBezTo>
                        <a:pt x="229" y="179"/>
                        <a:pt x="232" y="196"/>
                        <a:pt x="224" y="209"/>
                      </a:cubicBezTo>
                      <a:cubicBezTo>
                        <a:pt x="220" y="216"/>
                        <a:pt x="208" y="212"/>
                        <a:pt x="201" y="216"/>
                      </a:cubicBezTo>
                      <a:cubicBezTo>
                        <a:pt x="174" y="229"/>
                        <a:pt x="164" y="251"/>
                        <a:pt x="135" y="260"/>
                      </a:cubicBezTo>
                      <a:cubicBezTo>
                        <a:pt x="101" y="254"/>
                        <a:pt x="82" y="250"/>
                        <a:pt x="53" y="231"/>
                      </a:cubicBezTo>
                      <a:cubicBezTo>
                        <a:pt x="28" y="194"/>
                        <a:pt x="0" y="165"/>
                        <a:pt x="31" y="112"/>
                      </a:cubicBezTo>
                      <a:cubicBezTo>
                        <a:pt x="39" y="98"/>
                        <a:pt x="61" y="102"/>
                        <a:pt x="76" y="97"/>
                      </a:cubicBezTo>
                      <a:cubicBezTo>
                        <a:pt x="83" y="95"/>
                        <a:pt x="98" y="90"/>
                        <a:pt x="98" y="90"/>
                      </a:cubicBezTo>
                      <a:cubicBezTo>
                        <a:pt x="135" y="65"/>
                        <a:pt x="115" y="82"/>
                        <a:pt x="150" y="31"/>
                      </a:cubicBezTo>
                      <a:cubicBezTo>
                        <a:pt x="163" y="11"/>
                        <a:pt x="204" y="6"/>
                        <a:pt x="224" y="1"/>
                      </a:cubicBezTo>
                      <a:cubicBezTo>
                        <a:pt x="272" y="8"/>
                        <a:pt x="297" y="0"/>
                        <a:pt x="313" y="46"/>
                      </a:cubicBezTo>
                      <a:cubicBezTo>
                        <a:pt x="310" y="73"/>
                        <a:pt x="313" y="101"/>
                        <a:pt x="305" y="127"/>
                      </a:cubicBezTo>
                      <a:cubicBezTo>
                        <a:pt x="288" y="186"/>
                        <a:pt x="272" y="115"/>
                        <a:pt x="290" y="171"/>
                      </a:cubicBezTo>
                      <a:cubicBezTo>
                        <a:pt x="325" y="166"/>
                        <a:pt x="354" y="154"/>
                        <a:pt x="387" y="164"/>
                      </a:cubicBezTo>
                      <a:cubicBezTo>
                        <a:pt x="409" y="186"/>
                        <a:pt x="422" y="201"/>
                        <a:pt x="431" y="231"/>
                      </a:cubicBezTo>
                      <a:cubicBezTo>
                        <a:pt x="429" y="253"/>
                        <a:pt x="435" y="278"/>
                        <a:pt x="424" y="297"/>
                      </a:cubicBezTo>
                      <a:cubicBezTo>
                        <a:pt x="418" y="308"/>
                        <a:pt x="399" y="300"/>
                        <a:pt x="387" y="305"/>
                      </a:cubicBezTo>
                      <a:cubicBezTo>
                        <a:pt x="371" y="312"/>
                        <a:pt x="359" y="328"/>
                        <a:pt x="342" y="334"/>
                      </a:cubicBezTo>
                      <a:cubicBezTo>
                        <a:pt x="335" y="337"/>
                        <a:pt x="327" y="339"/>
                        <a:pt x="320" y="342"/>
                      </a:cubicBezTo>
                      <a:cubicBezTo>
                        <a:pt x="286" y="333"/>
                        <a:pt x="273" y="334"/>
                        <a:pt x="253" y="305"/>
                      </a:cubicBezTo>
                      <a:cubicBezTo>
                        <a:pt x="256" y="298"/>
                        <a:pt x="254" y="285"/>
                        <a:pt x="261" y="283"/>
                      </a:cubicBezTo>
                      <a:cubicBezTo>
                        <a:pt x="291" y="274"/>
                        <a:pt x="329" y="303"/>
                        <a:pt x="357" y="312"/>
                      </a:cubicBezTo>
                      <a:cubicBezTo>
                        <a:pt x="362" y="305"/>
                        <a:pt x="371" y="299"/>
                        <a:pt x="372" y="290"/>
                      </a:cubicBezTo>
                      <a:cubicBezTo>
                        <a:pt x="378" y="246"/>
                        <a:pt x="320" y="246"/>
                        <a:pt x="290" y="238"/>
                      </a:cubicBezTo>
                      <a:cubicBezTo>
                        <a:pt x="288" y="218"/>
                        <a:pt x="283" y="199"/>
                        <a:pt x="283" y="179"/>
                      </a:cubicBezTo>
                      <a:cubicBezTo>
                        <a:pt x="283" y="164"/>
                        <a:pt x="294" y="149"/>
                        <a:pt x="290" y="134"/>
                      </a:cubicBezTo>
                      <a:cubicBezTo>
                        <a:pt x="288" y="126"/>
                        <a:pt x="252" y="114"/>
                        <a:pt x="246" y="112"/>
                      </a:cubicBezTo>
                      <a:cubicBezTo>
                        <a:pt x="211" y="100"/>
                        <a:pt x="235" y="109"/>
                        <a:pt x="194" y="97"/>
                      </a:cubicBezTo>
                      <a:cubicBezTo>
                        <a:pt x="144" y="82"/>
                        <a:pt x="158" y="69"/>
                        <a:pt x="142" y="97"/>
                      </a:cubicBez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solidFill>
                    <a:srgbClr val="CC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grpSp>
            <p:nvGrpSpPr>
              <p:cNvPr id="63608" name="Group 209"/>
              <p:cNvGrpSpPr>
                <a:grpSpLocks/>
              </p:cNvGrpSpPr>
              <p:nvPr/>
            </p:nvGrpSpPr>
            <p:grpSpPr bwMode="auto">
              <a:xfrm>
                <a:off x="3744" y="1296"/>
                <a:ext cx="534" cy="570"/>
                <a:chOff x="3402" y="3120"/>
                <a:chExt cx="582" cy="618"/>
              </a:xfrm>
            </p:grpSpPr>
            <p:sp>
              <p:nvSpPr>
                <p:cNvPr id="63644" name="Freeform 210" descr="PMN"/>
                <p:cNvSpPr>
                  <a:spLocks/>
                </p:cNvSpPr>
                <p:nvPr/>
              </p:nvSpPr>
              <p:spPr bwMode="auto">
                <a:xfrm>
                  <a:off x="3402" y="3120"/>
                  <a:ext cx="582" cy="618"/>
                </a:xfrm>
                <a:custGeom>
                  <a:avLst/>
                  <a:gdLst>
                    <a:gd name="T0" fmla="*/ 709 w 492"/>
                    <a:gd name="T1" fmla="*/ 257 h 585"/>
                    <a:gd name="T2" fmla="*/ 1028 w 492"/>
                    <a:gd name="T3" fmla="*/ 269 h 585"/>
                    <a:gd name="T4" fmla="*/ 1112 w 492"/>
                    <a:gd name="T5" fmla="*/ 225 h 585"/>
                    <a:gd name="T6" fmla="*/ 1092 w 492"/>
                    <a:gd name="T7" fmla="*/ 75 h 585"/>
                    <a:gd name="T8" fmla="*/ 985 w 492"/>
                    <a:gd name="T9" fmla="*/ 43 h 585"/>
                    <a:gd name="T10" fmla="*/ 691 w 492"/>
                    <a:gd name="T11" fmla="*/ 0 h 585"/>
                    <a:gd name="T12" fmla="*/ 373 w 492"/>
                    <a:gd name="T13" fmla="*/ 8 h 585"/>
                    <a:gd name="T14" fmla="*/ 311 w 492"/>
                    <a:gd name="T15" fmla="*/ 22 h 585"/>
                    <a:gd name="T16" fmla="*/ 225 w 492"/>
                    <a:gd name="T17" fmla="*/ 118 h 585"/>
                    <a:gd name="T18" fmla="*/ 121 w 492"/>
                    <a:gd name="T19" fmla="*/ 237 h 585"/>
                    <a:gd name="T20" fmla="*/ 15 w 492"/>
                    <a:gd name="T21" fmla="*/ 407 h 585"/>
                    <a:gd name="T22" fmla="*/ 311 w 492"/>
                    <a:gd name="T23" fmla="*/ 770 h 585"/>
                    <a:gd name="T24" fmla="*/ 606 w 492"/>
                    <a:gd name="T25" fmla="*/ 813 h 585"/>
                    <a:gd name="T26" fmla="*/ 1302 w 492"/>
                    <a:gd name="T27" fmla="*/ 749 h 585"/>
                    <a:gd name="T28" fmla="*/ 1341 w 492"/>
                    <a:gd name="T29" fmla="*/ 728 h 585"/>
                    <a:gd name="T30" fmla="*/ 1320 w 492"/>
                    <a:gd name="T31" fmla="*/ 523 h 585"/>
                    <a:gd name="T32" fmla="*/ 1195 w 492"/>
                    <a:gd name="T33" fmla="*/ 471 h 585"/>
                    <a:gd name="T34" fmla="*/ 732 w 492"/>
                    <a:gd name="T35" fmla="*/ 417 h 585"/>
                    <a:gd name="T36" fmla="*/ 671 w 492"/>
                    <a:gd name="T37" fmla="*/ 278 h 585"/>
                    <a:gd name="T38" fmla="*/ 709 w 492"/>
                    <a:gd name="T39" fmla="*/ 257 h 58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92" h="585">
                      <a:moveTo>
                        <a:pt x="259" y="185"/>
                      </a:moveTo>
                      <a:cubicBezTo>
                        <a:pt x="307" y="202"/>
                        <a:pt x="315" y="199"/>
                        <a:pt x="375" y="193"/>
                      </a:cubicBezTo>
                      <a:cubicBezTo>
                        <a:pt x="385" y="182"/>
                        <a:pt x="405" y="177"/>
                        <a:pt x="406" y="162"/>
                      </a:cubicBezTo>
                      <a:cubicBezTo>
                        <a:pt x="408" y="126"/>
                        <a:pt x="405" y="89"/>
                        <a:pt x="398" y="54"/>
                      </a:cubicBezTo>
                      <a:cubicBezTo>
                        <a:pt x="395" y="40"/>
                        <a:pt x="368" y="34"/>
                        <a:pt x="359" y="31"/>
                      </a:cubicBezTo>
                      <a:cubicBezTo>
                        <a:pt x="323" y="19"/>
                        <a:pt x="289" y="8"/>
                        <a:pt x="252" y="0"/>
                      </a:cubicBezTo>
                      <a:cubicBezTo>
                        <a:pt x="213" y="3"/>
                        <a:pt x="175" y="4"/>
                        <a:pt x="136" y="8"/>
                      </a:cubicBezTo>
                      <a:cubicBezTo>
                        <a:pt x="128" y="9"/>
                        <a:pt x="119" y="10"/>
                        <a:pt x="113" y="16"/>
                      </a:cubicBezTo>
                      <a:cubicBezTo>
                        <a:pt x="101" y="29"/>
                        <a:pt x="94" y="68"/>
                        <a:pt x="82" y="85"/>
                      </a:cubicBezTo>
                      <a:cubicBezTo>
                        <a:pt x="72" y="117"/>
                        <a:pt x="67" y="146"/>
                        <a:pt x="44" y="170"/>
                      </a:cubicBezTo>
                      <a:cubicBezTo>
                        <a:pt x="30" y="211"/>
                        <a:pt x="15" y="251"/>
                        <a:pt x="6" y="293"/>
                      </a:cubicBezTo>
                      <a:cubicBezTo>
                        <a:pt x="11" y="389"/>
                        <a:pt x="0" y="520"/>
                        <a:pt x="113" y="554"/>
                      </a:cubicBezTo>
                      <a:cubicBezTo>
                        <a:pt x="151" y="580"/>
                        <a:pt x="172" y="579"/>
                        <a:pt x="221" y="585"/>
                      </a:cubicBezTo>
                      <a:cubicBezTo>
                        <a:pt x="403" y="576"/>
                        <a:pt x="355" y="581"/>
                        <a:pt x="475" y="539"/>
                      </a:cubicBezTo>
                      <a:cubicBezTo>
                        <a:pt x="480" y="534"/>
                        <a:pt x="490" y="530"/>
                        <a:pt x="490" y="523"/>
                      </a:cubicBezTo>
                      <a:cubicBezTo>
                        <a:pt x="492" y="474"/>
                        <a:pt x="489" y="425"/>
                        <a:pt x="482" y="377"/>
                      </a:cubicBezTo>
                      <a:cubicBezTo>
                        <a:pt x="479" y="352"/>
                        <a:pt x="453" y="348"/>
                        <a:pt x="436" y="339"/>
                      </a:cubicBezTo>
                      <a:cubicBezTo>
                        <a:pt x="383" y="310"/>
                        <a:pt x="326" y="307"/>
                        <a:pt x="267" y="300"/>
                      </a:cubicBezTo>
                      <a:cubicBezTo>
                        <a:pt x="242" y="261"/>
                        <a:pt x="217" y="261"/>
                        <a:pt x="244" y="200"/>
                      </a:cubicBezTo>
                      <a:cubicBezTo>
                        <a:pt x="255" y="176"/>
                        <a:pt x="280" y="206"/>
                        <a:pt x="259" y="185"/>
                      </a:cubicBezTo>
                      <a:close/>
                    </a:path>
                  </a:pathLst>
                </a:custGeom>
                <a:blipFill dpi="0" rotWithShape="0">
                  <a:blip r:embed="rId9"/>
                  <a:srcRect/>
                  <a:tile tx="0" ty="0" sx="100000" sy="100000" flip="none" algn="tl"/>
                </a:blipFill>
                <a:ln w="9525">
                  <a:round/>
                  <a:headEnd/>
                  <a:tailEnd/>
                </a:ln>
                <a:effectLst/>
                <a:scene3d>
                  <a:camera prst="legacyPerspectiveFront">
                    <a:rot lat="18600000" lon="0" rev="0"/>
                  </a:camera>
                  <a:lightRig rig="legacyFlat2" dir="t"/>
                </a:scene3d>
                <a:sp3d extrusionH="100000" prstMaterial="legacyPlastic">
                  <a:bevelT w="13500" h="13500" prst="angle"/>
                  <a:bevelB w="13500" h="13500" prst="angle"/>
                  <a:extrusionClr>
                    <a:srgbClr val="873779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he-IL"/>
                </a:p>
              </p:txBody>
            </p:sp>
            <p:sp>
              <p:nvSpPr>
                <p:cNvPr id="63645" name="Freeform 211" descr="Nucleous"/>
                <p:cNvSpPr>
                  <a:spLocks/>
                </p:cNvSpPr>
                <p:nvPr/>
              </p:nvSpPr>
              <p:spPr bwMode="auto">
                <a:xfrm rot="-91527">
                  <a:off x="3437" y="3360"/>
                  <a:ext cx="355" cy="240"/>
                </a:xfrm>
                <a:custGeom>
                  <a:avLst/>
                  <a:gdLst>
                    <a:gd name="T0" fmla="*/ 42 w 435"/>
                    <a:gd name="T1" fmla="*/ 12 h 342"/>
                    <a:gd name="T2" fmla="*/ 52 w 435"/>
                    <a:gd name="T3" fmla="*/ 18 h 342"/>
                    <a:gd name="T4" fmla="*/ 69 w 435"/>
                    <a:gd name="T5" fmla="*/ 20 h 342"/>
                    <a:gd name="T6" fmla="*/ 67 w 435"/>
                    <a:gd name="T7" fmla="*/ 25 h 342"/>
                    <a:gd name="T8" fmla="*/ 60 w 435"/>
                    <a:gd name="T9" fmla="*/ 26 h 342"/>
                    <a:gd name="T10" fmla="*/ 40 w 435"/>
                    <a:gd name="T11" fmla="*/ 31 h 342"/>
                    <a:gd name="T12" fmla="*/ 16 w 435"/>
                    <a:gd name="T13" fmla="*/ 27 h 342"/>
                    <a:gd name="T14" fmla="*/ 9 w 435"/>
                    <a:gd name="T15" fmla="*/ 13 h 342"/>
                    <a:gd name="T16" fmla="*/ 23 w 435"/>
                    <a:gd name="T17" fmla="*/ 12 h 342"/>
                    <a:gd name="T18" fmla="*/ 29 w 435"/>
                    <a:gd name="T19" fmla="*/ 11 h 342"/>
                    <a:gd name="T20" fmla="*/ 45 w 435"/>
                    <a:gd name="T21" fmla="*/ 4 h 342"/>
                    <a:gd name="T22" fmla="*/ 67 w 435"/>
                    <a:gd name="T23" fmla="*/ 1 h 342"/>
                    <a:gd name="T24" fmla="*/ 92 w 435"/>
                    <a:gd name="T25" fmla="*/ 6 h 342"/>
                    <a:gd name="T26" fmla="*/ 90 w 435"/>
                    <a:gd name="T27" fmla="*/ 15 h 342"/>
                    <a:gd name="T28" fmla="*/ 86 w 435"/>
                    <a:gd name="T29" fmla="*/ 20 h 342"/>
                    <a:gd name="T30" fmla="*/ 114 w 435"/>
                    <a:gd name="T31" fmla="*/ 20 h 342"/>
                    <a:gd name="T32" fmla="*/ 127 w 435"/>
                    <a:gd name="T33" fmla="*/ 27 h 342"/>
                    <a:gd name="T34" fmla="*/ 125 w 435"/>
                    <a:gd name="T35" fmla="*/ 36 h 342"/>
                    <a:gd name="T36" fmla="*/ 114 w 435"/>
                    <a:gd name="T37" fmla="*/ 36 h 342"/>
                    <a:gd name="T38" fmla="*/ 101 w 435"/>
                    <a:gd name="T39" fmla="*/ 40 h 342"/>
                    <a:gd name="T40" fmla="*/ 95 w 435"/>
                    <a:gd name="T41" fmla="*/ 41 h 342"/>
                    <a:gd name="T42" fmla="*/ 74 w 435"/>
                    <a:gd name="T43" fmla="*/ 36 h 342"/>
                    <a:gd name="T44" fmla="*/ 78 w 435"/>
                    <a:gd name="T45" fmla="*/ 34 h 342"/>
                    <a:gd name="T46" fmla="*/ 105 w 435"/>
                    <a:gd name="T47" fmla="*/ 37 h 342"/>
                    <a:gd name="T48" fmla="*/ 110 w 435"/>
                    <a:gd name="T49" fmla="*/ 34 h 342"/>
                    <a:gd name="T50" fmla="*/ 86 w 435"/>
                    <a:gd name="T51" fmla="*/ 29 h 342"/>
                    <a:gd name="T52" fmla="*/ 84 w 435"/>
                    <a:gd name="T53" fmla="*/ 22 h 342"/>
                    <a:gd name="T54" fmla="*/ 86 w 435"/>
                    <a:gd name="T55" fmla="*/ 15 h 342"/>
                    <a:gd name="T56" fmla="*/ 73 w 435"/>
                    <a:gd name="T57" fmla="*/ 13 h 342"/>
                    <a:gd name="T58" fmla="*/ 57 w 435"/>
                    <a:gd name="T59" fmla="*/ 12 h 342"/>
                    <a:gd name="T60" fmla="*/ 42 w 435"/>
                    <a:gd name="T61" fmla="*/ 12 h 34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435" h="342">
                      <a:moveTo>
                        <a:pt x="142" y="97"/>
                      </a:moveTo>
                      <a:cubicBezTo>
                        <a:pt x="132" y="142"/>
                        <a:pt x="138" y="136"/>
                        <a:pt x="179" y="149"/>
                      </a:cubicBezTo>
                      <a:cubicBezTo>
                        <a:pt x="208" y="130"/>
                        <a:pt x="220" y="130"/>
                        <a:pt x="231" y="164"/>
                      </a:cubicBezTo>
                      <a:cubicBezTo>
                        <a:pt x="229" y="179"/>
                        <a:pt x="232" y="196"/>
                        <a:pt x="224" y="209"/>
                      </a:cubicBezTo>
                      <a:cubicBezTo>
                        <a:pt x="220" y="216"/>
                        <a:pt x="208" y="212"/>
                        <a:pt x="201" y="216"/>
                      </a:cubicBezTo>
                      <a:cubicBezTo>
                        <a:pt x="174" y="229"/>
                        <a:pt x="164" y="251"/>
                        <a:pt x="135" y="260"/>
                      </a:cubicBezTo>
                      <a:cubicBezTo>
                        <a:pt x="101" y="254"/>
                        <a:pt x="82" y="250"/>
                        <a:pt x="53" y="231"/>
                      </a:cubicBezTo>
                      <a:cubicBezTo>
                        <a:pt x="28" y="194"/>
                        <a:pt x="0" y="165"/>
                        <a:pt x="31" y="112"/>
                      </a:cubicBezTo>
                      <a:cubicBezTo>
                        <a:pt x="39" y="98"/>
                        <a:pt x="61" y="102"/>
                        <a:pt x="76" y="97"/>
                      </a:cubicBezTo>
                      <a:cubicBezTo>
                        <a:pt x="83" y="95"/>
                        <a:pt x="98" y="90"/>
                        <a:pt x="98" y="90"/>
                      </a:cubicBezTo>
                      <a:cubicBezTo>
                        <a:pt x="135" y="65"/>
                        <a:pt x="115" y="82"/>
                        <a:pt x="150" y="31"/>
                      </a:cubicBezTo>
                      <a:cubicBezTo>
                        <a:pt x="163" y="11"/>
                        <a:pt x="204" y="6"/>
                        <a:pt x="224" y="1"/>
                      </a:cubicBezTo>
                      <a:cubicBezTo>
                        <a:pt x="272" y="8"/>
                        <a:pt x="297" y="0"/>
                        <a:pt x="313" y="46"/>
                      </a:cubicBezTo>
                      <a:cubicBezTo>
                        <a:pt x="310" y="73"/>
                        <a:pt x="313" y="101"/>
                        <a:pt x="305" y="127"/>
                      </a:cubicBezTo>
                      <a:cubicBezTo>
                        <a:pt x="288" y="186"/>
                        <a:pt x="272" y="115"/>
                        <a:pt x="290" y="171"/>
                      </a:cubicBezTo>
                      <a:cubicBezTo>
                        <a:pt x="325" y="166"/>
                        <a:pt x="354" y="154"/>
                        <a:pt x="387" y="164"/>
                      </a:cubicBezTo>
                      <a:cubicBezTo>
                        <a:pt x="409" y="186"/>
                        <a:pt x="422" y="201"/>
                        <a:pt x="431" y="231"/>
                      </a:cubicBezTo>
                      <a:cubicBezTo>
                        <a:pt x="429" y="253"/>
                        <a:pt x="435" y="278"/>
                        <a:pt x="424" y="297"/>
                      </a:cubicBezTo>
                      <a:cubicBezTo>
                        <a:pt x="418" y="308"/>
                        <a:pt x="399" y="300"/>
                        <a:pt x="387" y="305"/>
                      </a:cubicBezTo>
                      <a:cubicBezTo>
                        <a:pt x="371" y="312"/>
                        <a:pt x="359" y="328"/>
                        <a:pt x="342" y="334"/>
                      </a:cubicBezTo>
                      <a:cubicBezTo>
                        <a:pt x="335" y="337"/>
                        <a:pt x="327" y="339"/>
                        <a:pt x="320" y="342"/>
                      </a:cubicBezTo>
                      <a:cubicBezTo>
                        <a:pt x="286" y="333"/>
                        <a:pt x="273" y="334"/>
                        <a:pt x="253" y="305"/>
                      </a:cubicBezTo>
                      <a:cubicBezTo>
                        <a:pt x="256" y="298"/>
                        <a:pt x="254" y="285"/>
                        <a:pt x="261" y="283"/>
                      </a:cubicBezTo>
                      <a:cubicBezTo>
                        <a:pt x="291" y="274"/>
                        <a:pt x="329" y="303"/>
                        <a:pt x="357" y="312"/>
                      </a:cubicBezTo>
                      <a:cubicBezTo>
                        <a:pt x="362" y="305"/>
                        <a:pt x="371" y="299"/>
                        <a:pt x="372" y="290"/>
                      </a:cubicBezTo>
                      <a:cubicBezTo>
                        <a:pt x="378" y="246"/>
                        <a:pt x="320" y="246"/>
                        <a:pt x="290" y="238"/>
                      </a:cubicBezTo>
                      <a:cubicBezTo>
                        <a:pt x="288" y="218"/>
                        <a:pt x="283" y="199"/>
                        <a:pt x="283" y="179"/>
                      </a:cubicBezTo>
                      <a:cubicBezTo>
                        <a:pt x="283" y="164"/>
                        <a:pt x="294" y="149"/>
                        <a:pt x="290" y="134"/>
                      </a:cubicBezTo>
                      <a:cubicBezTo>
                        <a:pt x="288" y="126"/>
                        <a:pt x="252" y="114"/>
                        <a:pt x="246" y="112"/>
                      </a:cubicBezTo>
                      <a:cubicBezTo>
                        <a:pt x="211" y="100"/>
                        <a:pt x="235" y="109"/>
                        <a:pt x="194" y="97"/>
                      </a:cubicBezTo>
                      <a:cubicBezTo>
                        <a:pt x="144" y="82"/>
                        <a:pt x="158" y="69"/>
                        <a:pt x="142" y="97"/>
                      </a:cubicBez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solidFill>
                    <a:srgbClr val="CC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  <p:sp>
            <p:nvSpPr>
              <p:cNvPr id="63609" name="Freeform 212" descr="Pink tissue paper"/>
              <p:cNvSpPr>
                <a:spLocks/>
              </p:cNvSpPr>
              <p:nvPr/>
            </p:nvSpPr>
            <p:spPr bwMode="auto">
              <a:xfrm>
                <a:off x="2064" y="1200"/>
                <a:ext cx="1296" cy="1440"/>
              </a:xfrm>
              <a:custGeom>
                <a:avLst/>
                <a:gdLst>
                  <a:gd name="T0" fmla="*/ 1170 w 1323"/>
                  <a:gd name="T1" fmla="*/ 0 h 1177"/>
                  <a:gd name="T2" fmla="*/ 1162 w 1323"/>
                  <a:gd name="T3" fmla="*/ 154 h 1177"/>
                  <a:gd name="T4" fmla="*/ 1074 w 1323"/>
                  <a:gd name="T5" fmla="*/ 515 h 1177"/>
                  <a:gd name="T6" fmla="*/ 944 w 1323"/>
                  <a:gd name="T7" fmla="*/ 645 h 1177"/>
                  <a:gd name="T8" fmla="*/ 884 w 1323"/>
                  <a:gd name="T9" fmla="*/ 722 h 1177"/>
                  <a:gd name="T10" fmla="*/ 843 w 1323"/>
                  <a:gd name="T11" fmla="*/ 776 h 1177"/>
                  <a:gd name="T12" fmla="*/ 823 w 1323"/>
                  <a:gd name="T13" fmla="*/ 801 h 1177"/>
                  <a:gd name="T14" fmla="*/ 734 w 1323"/>
                  <a:gd name="T15" fmla="*/ 1033 h 1177"/>
                  <a:gd name="T16" fmla="*/ 699 w 1323"/>
                  <a:gd name="T17" fmla="*/ 1137 h 1177"/>
                  <a:gd name="T18" fmla="*/ 667 w 1323"/>
                  <a:gd name="T19" fmla="*/ 1264 h 1177"/>
                  <a:gd name="T20" fmla="*/ 517 w 1323"/>
                  <a:gd name="T21" fmla="*/ 1705 h 1177"/>
                  <a:gd name="T22" fmla="*/ 475 w 1323"/>
                  <a:gd name="T23" fmla="*/ 1781 h 1177"/>
                  <a:gd name="T24" fmla="*/ 455 w 1323"/>
                  <a:gd name="T25" fmla="*/ 1830 h 1177"/>
                  <a:gd name="T26" fmla="*/ 374 w 1323"/>
                  <a:gd name="T27" fmla="*/ 1935 h 1177"/>
                  <a:gd name="T28" fmla="*/ 211 w 1323"/>
                  <a:gd name="T29" fmla="*/ 2166 h 1177"/>
                  <a:gd name="T30" fmla="*/ 151 w 1323"/>
                  <a:gd name="T31" fmla="*/ 2345 h 1177"/>
                  <a:gd name="T32" fmla="*/ 88 w 1323"/>
                  <a:gd name="T33" fmla="*/ 2711 h 1177"/>
                  <a:gd name="T34" fmla="*/ 63 w 1323"/>
                  <a:gd name="T35" fmla="*/ 2941 h 1177"/>
                  <a:gd name="T36" fmla="*/ 40 w 1323"/>
                  <a:gd name="T37" fmla="*/ 3067 h 1177"/>
                  <a:gd name="T38" fmla="*/ 0 w 1323"/>
                  <a:gd name="T39" fmla="*/ 3948 h 11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23" h="1177">
                    <a:moveTo>
                      <a:pt x="1323" y="0"/>
                    </a:moveTo>
                    <a:cubicBezTo>
                      <a:pt x="1320" y="15"/>
                      <a:pt x="1320" y="31"/>
                      <a:pt x="1315" y="46"/>
                    </a:cubicBezTo>
                    <a:cubicBezTo>
                      <a:pt x="1308" y="66"/>
                      <a:pt x="1239" y="140"/>
                      <a:pt x="1215" y="154"/>
                    </a:cubicBezTo>
                    <a:cubicBezTo>
                      <a:pt x="1172" y="179"/>
                      <a:pt x="1115" y="177"/>
                      <a:pt x="1069" y="192"/>
                    </a:cubicBezTo>
                    <a:cubicBezTo>
                      <a:pt x="1046" y="200"/>
                      <a:pt x="1023" y="207"/>
                      <a:pt x="1000" y="215"/>
                    </a:cubicBezTo>
                    <a:cubicBezTo>
                      <a:pt x="985" y="220"/>
                      <a:pt x="969" y="226"/>
                      <a:pt x="954" y="231"/>
                    </a:cubicBezTo>
                    <a:cubicBezTo>
                      <a:pt x="946" y="234"/>
                      <a:pt x="931" y="239"/>
                      <a:pt x="931" y="239"/>
                    </a:cubicBezTo>
                    <a:cubicBezTo>
                      <a:pt x="902" y="267"/>
                      <a:pt x="869" y="295"/>
                      <a:pt x="831" y="308"/>
                    </a:cubicBezTo>
                    <a:cubicBezTo>
                      <a:pt x="819" y="319"/>
                      <a:pt x="803" y="326"/>
                      <a:pt x="792" y="338"/>
                    </a:cubicBezTo>
                    <a:cubicBezTo>
                      <a:pt x="742" y="390"/>
                      <a:pt x="814" y="338"/>
                      <a:pt x="754" y="377"/>
                    </a:cubicBezTo>
                    <a:cubicBezTo>
                      <a:pt x="716" y="432"/>
                      <a:pt x="649" y="486"/>
                      <a:pt x="585" y="508"/>
                    </a:cubicBezTo>
                    <a:cubicBezTo>
                      <a:pt x="553" y="538"/>
                      <a:pt x="589" y="509"/>
                      <a:pt x="538" y="531"/>
                    </a:cubicBezTo>
                    <a:cubicBezTo>
                      <a:pt x="530" y="535"/>
                      <a:pt x="523" y="542"/>
                      <a:pt x="515" y="546"/>
                    </a:cubicBezTo>
                    <a:cubicBezTo>
                      <a:pt x="486" y="559"/>
                      <a:pt x="451" y="563"/>
                      <a:pt x="423" y="577"/>
                    </a:cubicBezTo>
                    <a:cubicBezTo>
                      <a:pt x="365" y="606"/>
                      <a:pt x="297" y="616"/>
                      <a:pt x="239" y="646"/>
                    </a:cubicBezTo>
                    <a:cubicBezTo>
                      <a:pt x="212" y="660"/>
                      <a:pt x="194" y="684"/>
                      <a:pt x="169" y="700"/>
                    </a:cubicBezTo>
                    <a:cubicBezTo>
                      <a:pt x="145" y="736"/>
                      <a:pt x="129" y="777"/>
                      <a:pt x="100" y="808"/>
                    </a:cubicBezTo>
                    <a:cubicBezTo>
                      <a:pt x="91" y="834"/>
                      <a:pt x="85" y="854"/>
                      <a:pt x="69" y="877"/>
                    </a:cubicBezTo>
                    <a:cubicBezTo>
                      <a:pt x="49" y="941"/>
                      <a:pt x="77" y="863"/>
                      <a:pt x="46" y="915"/>
                    </a:cubicBezTo>
                    <a:cubicBezTo>
                      <a:pt x="8" y="977"/>
                      <a:pt x="0" y="1110"/>
                      <a:pt x="0" y="1177"/>
                    </a:cubicBezTo>
                  </a:path>
                </a:pathLst>
              </a:custGeom>
              <a:noFill/>
              <a:ln w="38100" cap="flat" cmpd="sng">
                <a:solidFill>
                  <a:srgbClr val="990099"/>
                </a:solidFill>
                <a:prstDash val="lgDashDot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610" name="Text Box 213"/>
              <p:cNvSpPr txBox="1">
                <a:spLocks noChangeArrowheads="1"/>
              </p:cNvSpPr>
              <p:nvPr/>
            </p:nvSpPr>
            <p:spPr bwMode="auto">
              <a:xfrm>
                <a:off x="3025" y="1562"/>
                <a:ext cx="693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990099"/>
                    </a:solidFill>
                    <a:latin typeface="Arial" pitchFamily="34" charset="0"/>
                    <a:cs typeface="Arial" pitchFamily="34" charset="0"/>
                  </a:rPr>
                  <a:t>GCSF</a:t>
                </a:r>
                <a:r>
                  <a:rPr lang="en-US" altLang="he-IL" sz="800" b="1" i="1" baseline="-25000">
                    <a:solidFill>
                      <a:srgbClr val="990099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lang="en-US" altLang="he-IL" sz="800" b="1" i="1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611" name="Text Box 214"/>
              <p:cNvSpPr txBox="1">
                <a:spLocks noChangeArrowheads="1"/>
              </p:cNvSpPr>
              <p:nvPr/>
            </p:nvSpPr>
            <p:spPr bwMode="auto">
              <a:xfrm>
                <a:off x="3550" y="479"/>
                <a:ext cx="577" cy="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Tissue</a:t>
                </a:r>
                <a:endParaRPr lang="en-US" altLang="he-IL" sz="800" b="1" i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612" name="Text Box 215"/>
              <p:cNvSpPr txBox="1">
                <a:spLocks noChangeArrowheads="1"/>
              </p:cNvSpPr>
              <p:nvPr/>
            </p:nvSpPr>
            <p:spPr bwMode="auto">
              <a:xfrm>
                <a:off x="3483" y="3223"/>
                <a:ext cx="785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Antibio</a:t>
                </a:r>
                <a:r>
                  <a:rPr lang="en-US" altLang="he-IL" sz="800" b="1" i="1" baseline="-2500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lang="en-US" altLang="he-IL" sz="800" b="1" i="1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613" name="Text Box 216"/>
              <p:cNvSpPr txBox="1">
                <a:spLocks noChangeArrowheads="1"/>
              </p:cNvSpPr>
              <p:nvPr/>
            </p:nvSpPr>
            <p:spPr bwMode="auto">
              <a:xfrm>
                <a:off x="3698" y="1200"/>
                <a:ext cx="534" cy="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pmn</a:t>
                </a:r>
                <a:r>
                  <a:rPr lang="en-US" altLang="he-IL" sz="800" b="1" i="1" baseline="-250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lang="en-US" altLang="he-IL" sz="8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614" name="Text Box 217"/>
              <p:cNvSpPr txBox="1">
                <a:spLocks noChangeArrowheads="1"/>
              </p:cNvSpPr>
              <p:nvPr/>
            </p:nvSpPr>
            <p:spPr bwMode="auto">
              <a:xfrm>
                <a:off x="3075" y="775"/>
                <a:ext cx="534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663300"/>
                    </a:solidFill>
                    <a:latin typeface="Arial" pitchFamily="34" charset="0"/>
                    <a:cs typeface="Arial" pitchFamily="34" charset="0"/>
                  </a:rPr>
                  <a:t>mac</a:t>
                </a:r>
              </a:p>
            </p:txBody>
          </p:sp>
          <p:sp>
            <p:nvSpPr>
              <p:cNvPr id="63615" name="Text Box 218"/>
              <p:cNvSpPr txBox="1">
                <a:spLocks noChangeArrowheads="1"/>
              </p:cNvSpPr>
              <p:nvPr/>
            </p:nvSpPr>
            <p:spPr bwMode="auto">
              <a:xfrm>
                <a:off x="5082" y="1705"/>
                <a:ext cx="495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rgbClr val="FF9933"/>
                    </a:solidFill>
                    <a:latin typeface="Arial" pitchFamily="34" charset="0"/>
                    <a:cs typeface="Arial" pitchFamily="34" charset="0"/>
                  </a:rPr>
                  <a:t>bac</a:t>
                </a:r>
              </a:p>
            </p:txBody>
          </p:sp>
          <p:sp>
            <p:nvSpPr>
              <p:cNvPr id="63616" name="Line 219"/>
              <p:cNvSpPr>
                <a:spLocks noChangeShapeType="1"/>
              </p:cNvSpPr>
              <p:nvPr/>
            </p:nvSpPr>
            <p:spPr bwMode="auto">
              <a:xfrm rot="1734081" flipH="1" flipV="1">
                <a:off x="2544" y="4032"/>
                <a:ext cx="822" cy="4"/>
              </a:xfrm>
              <a:prstGeom prst="line">
                <a:avLst/>
              </a:prstGeom>
              <a:noFill/>
              <a:ln w="19050">
                <a:solidFill>
                  <a:srgbClr val="D60093"/>
                </a:solidFill>
                <a:prstDash val="lgDash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00572" name="Text Box 220"/>
              <p:cNvSpPr txBox="1">
                <a:spLocks noChangeArrowheads="1"/>
              </p:cNvSpPr>
              <p:nvPr/>
            </p:nvSpPr>
            <p:spPr bwMode="auto">
              <a:xfrm rot="1853355">
                <a:off x="2554" y="4014"/>
                <a:ext cx="890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D6009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GB" altLang="he-IL" sz="800" b="1">
                    <a:solidFill>
                      <a:srgbClr val="D6009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injChemo</a:t>
                </a:r>
              </a:p>
            </p:txBody>
          </p:sp>
          <p:sp>
            <p:nvSpPr>
              <p:cNvPr id="63618" name="Freeform 221" descr="Pink tissue paper"/>
              <p:cNvSpPr>
                <a:spLocks/>
              </p:cNvSpPr>
              <p:nvPr/>
            </p:nvSpPr>
            <p:spPr bwMode="auto">
              <a:xfrm>
                <a:off x="912" y="2112"/>
                <a:ext cx="1651" cy="1695"/>
              </a:xfrm>
              <a:custGeom>
                <a:avLst/>
                <a:gdLst>
                  <a:gd name="T0" fmla="*/ 1821 w 1619"/>
                  <a:gd name="T1" fmla="*/ 2185 h 1611"/>
                  <a:gd name="T2" fmla="*/ 1803 w 1619"/>
                  <a:gd name="T3" fmla="*/ 2098 h 1611"/>
                  <a:gd name="T4" fmla="*/ 1573 w 1619"/>
                  <a:gd name="T5" fmla="*/ 1976 h 1611"/>
                  <a:gd name="T6" fmla="*/ 1335 w 1619"/>
                  <a:gd name="T7" fmla="*/ 1899 h 1611"/>
                  <a:gd name="T8" fmla="*/ 1097 w 1619"/>
                  <a:gd name="T9" fmla="*/ 1788 h 1611"/>
                  <a:gd name="T10" fmla="*/ 1024 w 1619"/>
                  <a:gd name="T11" fmla="*/ 1765 h 1611"/>
                  <a:gd name="T12" fmla="*/ 943 w 1619"/>
                  <a:gd name="T13" fmla="*/ 1735 h 1611"/>
                  <a:gd name="T14" fmla="*/ 796 w 1619"/>
                  <a:gd name="T15" fmla="*/ 1656 h 1611"/>
                  <a:gd name="T16" fmla="*/ 741 w 1619"/>
                  <a:gd name="T17" fmla="*/ 1590 h 1611"/>
                  <a:gd name="T18" fmla="*/ 686 w 1619"/>
                  <a:gd name="T19" fmla="*/ 1568 h 1611"/>
                  <a:gd name="T20" fmla="*/ 558 w 1619"/>
                  <a:gd name="T21" fmla="*/ 1426 h 1611"/>
                  <a:gd name="T22" fmla="*/ 467 w 1619"/>
                  <a:gd name="T23" fmla="*/ 1313 h 1611"/>
                  <a:gd name="T24" fmla="*/ 430 w 1619"/>
                  <a:gd name="T25" fmla="*/ 1182 h 1611"/>
                  <a:gd name="T26" fmla="*/ 357 w 1619"/>
                  <a:gd name="T27" fmla="*/ 1094 h 1611"/>
                  <a:gd name="T28" fmla="*/ 266 w 1619"/>
                  <a:gd name="T29" fmla="*/ 993 h 1611"/>
                  <a:gd name="T30" fmla="*/ 137 w 1619"/>
                  <a:gd name="T31" fmla="*/ 597 h 1611"/>
                  <a:gd name="T32" fmla="*/ 109 w 1619"/>
                  <a:gd name="T33" fmla="*/ 519 h 1611"/>
                  <a:gd name="T34" fmla="*/ 93 w 1619"/>
                  <a:gd name="T35" fmla="*/ 421 h 1611"/>
                  <a:gd name="T36" fmla="*/ 38 w 1619"/>
                  <a:gd name="T37" fmla="*/ 133 h 1611"/>
                  <a:gd name="T38" fmla="*/ 8 w 1619"/>
                  <a:gd name="T39" fmla="*/ 33 h 1611"/>
                  <a:gd name="T40" fmla="*/ 0 w 1619"/>
                  <a:gd name="T41" fmla="*/ 0 h 16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9" h="1611">
                    <a:moveTo>
                      <a:pt x="1619" y="1611"/>
                    </a:moveTo>
                    <a:cubicBezTo>
                      <a:pt x="1615" y="1589"/>
                      <a:pt x="1612" y="1566"/>
                      <a:pt x="1603" y="1546"/>
                    </a:cubicBezTo>
                    <a:cubicBezTo>
                      <a:pt x="1567" y="1465"/>
                      <a:pt x="1477" y="1470"/>
                      <a:pt x="1399" y="1457"/>
                    </a:cubicBezTo>
                    <a:cubicBezTo>
                      <a:pt x="1353" y="1409"/>
                      <a:pt x="1249" y="1407"/>
                      <a:pt x="1188" y="1400"/>
                    </a:cubicBezTo>
                    <a:cubicBezTo>
                      <a:pt x="1081" y="1345"/>
                      <a:pt x="1119" y="1354"/>
                      <a:pt x="976" y="1318"/>
                    </a:cubicBezTo>
                    <a:cubicBezTo>
                      <a:pt x="954" y="1313"/>
                      <a:pt x="933" y="1307"/>
                      <a:pt x="911" y="1302"/>
                    </a:cubicBezTo>
                    <a:cubicBezTo>
                      <a:pt x="886" y="1296"/>
                      <a:pt x="838" y="1278"/>
                      <a:pt x="838" y="1278"/>
                    </a:cubicBezTo>
                    <a:cubicBezTo>
                      <a:pt x="810" y="1234"/>
                      <a:pt x="757" y="1233"/>
                      <a:pt x="708" y="1221"/>
                    </a:cubicBezTo>
                    <a:cubicBezTo>
                      <a:pt x="692" y="1205"/>
                      <a:pt x="678" y="1185"/>
                      <a:pt x="659" y="1172"/>
                    </a:cubicBezTo>
                    <a:cubicBezTo>
                      <a:pt x="645" y="1163"/>
                      <a:pt x="624" y="1166"/>
                      <a:pt x="610" y="1156"/>
                    </a:cubicBezTo>
                    <a:cubicBezTo>
                      <a:pt x="565" y="1124"/>
                      <a:pt x="541" y="1079"/>
                      <a:pt x="496" y="1050"/>
                    </a:cubicBezTo>
                    <a:cubicBezTo>
                      <a:pt x="459" y="992"/>
                      <a:pt x="492" y="1013"/>
                      <a:pt x="415" y="968"/>
                    </a:cubicBezTo>
                    <a:cubicBezTo>
                      <a:pt x="404" y="936"/>
                      <a:pt x="393" y="903"/>
                      <a:pt x="382" y="871"/>
                    </a:cubicBezTo>
                    <a:cubicBezTo>
                      <a:pt x="360" y="805"/>
                      <a:pt x="383" y="828"/>
                      <a:pt x="317" y="806"/>
                    </a:cubicBezTo>
                    <a:cubicBezTo>
                      <a:pt x="291" y="780"/>
                      <a:pt x="259" y="761"/>
                      <a:pt x="236" y="733"/>
                    </a:cubicBezTo>
                    <a:cubicBezTo>
                      <a:pt x="167" y="646"/>
                      <a:pt x="145" y="546"/>
                      <a:pt x="122" y="440"/>
                    </a:cubicBezTo>
                    <a:cubicBezTo>
                      <a:pt x="115" y="409"/>
                      <a:pt x="111" y="416"/>
                      <a:pt x="97" y="383"/>
                    </a:cubicBezTo>
                    <a:cubicBezTo>
                      <a:pt x="86" y="357"/>
                      <a:pt x="87" y="340"/>
                      <a:pt x="81" y="310"/>
                    </a:cubicBezTo>
                    <a:cubicBezTo>
                      <a:pt x="66" y="240"/>
                      <a:pt x="53" y="167"/>
                      <a:pt x="32" y="98"/>
                    </a:cubicBezTo>
                    <a:cubicBezTo>
                      <a:pt x="24" y="72"/>
                      <a:pt x="16" y="50"/>
                      <a:pt x="8" y="25"/>
                    </a:cubicBezTo>
                    <a:cubicBezTo>
                      <a:pt x="5" y="17"/>
                      <a:pt x="0" y="0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D60093"/>
                </a:solidFill>
                <a:prstDash val="dash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619" name="Freeform 222" descr="Pink tissue paper"/>
              <p:cNvSpPr>
                <a:spLocks/>
              </p:cNvSpPr>
              <p:nvPr/>
            </p:nvSpPr>
            <p:spPr bwMode="auto">
              <a:xfrm>
                <a:off x="2636" y="3360"/>
                <a:ext cx="1705" cy="439"/>
              </a:xfrm>
              <a:custGeom>
                <a:avLst/>
                <a:gdLst>
                  <a:gd name="T0" fmla="*/ 0 w 1705"/>
                  <a:gd name="T1" fmla="*/ 439 h 439"/>
                  <a:gd name="T2" fmla="*/ 17 w 1705"/>
                  <a:gd name="T3" fmla="*/ 423 h 439"/>
                  <a:gd name="T4" fmla="*/ 25 w 1705"/>
                  <a:gd name="T5" fmla="*/ 398 h 439"/>
                  <a:gd name="T6" fmla="*/ 73 w 1705"/>
                  <a:gd name="T7" fmla="*/ 374 h 439"/>
                  <a:gd name="T8" fmla="*/ 155 w 1705"/>
                  <a:gd name="T9" fmla="*/ 317 h 439"/>
                  <a:gd name="T10" fmla="*/ 261 w 1705"/>
                  <a:gd name="T11" fmla="*/ 276 h 439"/>
                  <a:gd name="T12" fmla="*/ 562 w 1705"/>
                  <a:gd name="T13" fmla="*/ 138 h 439"/>
                  <a:gd name="T14" fmla="*/ 667 w 1705"/>
                  <a:gd name="T15" fmla="*/ 114 h 439"/>
                  <a:gd name="T16" fmla="*/ 716 w 1705"/>
                  <a:gd name="T17" fmla="*/ 97 h 439"/>
                  <a:gd name="T18" fmla="*/ 1009 w 1705"/>
                  <a:gd name="T19" fmla="*/ 138 h 439"/>
                  <a:gd name="T20" fmla="*/ 1253 w 1705"/>
                  <a:gd name="T21" fmla="*/ 154 h 439"/>
                  <a:gd name="T22" fmla="*/ 1562 w 1705"/>
                  <a:gd name="T23" fmla="*/ 130 h 439"/>
                  <a:gd name="T24" fmla="*/ 1587 w 1705"/>
                  <a:gd name="T25" fmla="*/ 114 h 439"/>
                  <a:gd name="T26" fmla="*/ 1611 w 1705"/>
                  <a:gd name="T27" fmla="*/ 105 h 439"/>
                  <a:gd name="T28" fmla="*/ 1660 w 1705"/>
                  <a:gd name="T29" fmla="*/ 73 h 439"/>
                  <a:gd name="T30" fmla="*/ 1685 w 1705"/>
                  <a:gd name="T31" fmla="*/ 24 h 439"/>
                  <a:gd name="T32" fmla="*/ 1701 w 1705"/>
                  <a:gd name="T33" fmla="*/ 0 h 4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05" h="439">
                    <a:moveTo>
                      <a:pt x="0" y="439"/>
                    </a:moveTo>
                    <a:cubicBezTo>
                      <a:pt x="6" y="434"/>
                      <a:pt x="13" y="430"/>
                      <a:pt x="17" y="423"/>
                    </a:cubicBezTo>
                    <a:cubicBezTo>
                      <a:pt x="22" y="416"/>
                      <a:pt x="19" y="404"/>
                      <a:pt x="25" y="398"/>
                    </a:cubicBezTo>
                    <a:cubicBezTo>
                      <a:pt x="37" y="385"/>
                      <a:pt x="59" y="385"/>
                      <a:pt x="73" y="374"/>
                    </a:cubicBezTo>
                    <a:cubicBezTo>
                      <a:pt x="103" y="351"/>
                      <a:pt x="117" y="329"/>
                      <a:pt x="155" y="317"/>
                    </a:cubicBezTo>
                    <a:cubicBezTo>
                      <a:pt x="188" y="295"/>
                      <a:pt x="223" y="288"/>
                      <a:pt x="261" y="276"/>
                    </a:cubicBezTo>
                    <a:cubicBezTo>
                      <a:pt x="327" y="178"/>
                      <a:pt x="456" y="164"/>
                      <a:pt x="562" y="138"/>
                    </a:cubicBezTo>
                    <a:cubicBezTo>
                      <a:pt x="597" y="129"/>
                      <a:pt x="632" y="123"/>
                      <a:pt x="667" y="114"/>
                    </a:cubicBezTo>
                    <a:cubicBezTo>
                      <a:pt x="684" y="110"/>
                      <a:pt x="716" y="97"/>
                      <a:pt x="716" y="97"/>
                    </a:cubicBezTo>
                    <a:cubicBezTo>
                      <a:pt x="844" y="104"/>
                      <a:pt x="897" y="121"/>
                      <a:pt x="1009" y="138"/>
                    </a:cubicBezTo>
                    <a:cubicBezTo>
                      <a:pt x="1086" y="150"/>
                      <a:pt x="1180" y="151"/>
                      <a:pt x="1253" y="154"/>
                    </a:cubicBezTo>
                    <a:cubicBezTo>
                      <a:pt x="1352" y="130"/>
                      <a:pt x="1460" y="138"/>
                      <a:pt x="1562" y="130"/>
                    </a:cubicBezTo>
                    <a:cubicBezTo>
                      <a:pt x="1570" y="125"/>
                      <a:pt x="1578" y="118"/>
                      <a:pt x="1587" y="114"/>
                    </a:cubicBezTo>
                    <a:cubicBezTo>
                      <a:pt x="1595" y="110"/>
                      <a:pt x="1604" y="109"/>
                      <a:pt x="1611" y="105"/>
                    </a:cubicBezTo>
                    <a:cubicBezTo>
                      <a:pt x="1628" y="95"/>
                      <a:pt x="1660" y="73"/>
                      <a:pt x="1660" y="73"/>
                    </a:cubicBezTo>
                    <a:cubicBezTo>
                      <a:pt x="1705" y="6"/>
                      <a:pt x="1651" y="91"/>
                      <a:pt x="1685" y="24"/>
                    </a:cubicBezTo>
                    <a:cubicBezTo>
                      <a:pt x="1689" y="15"/>
                      <a:pt x="1701" y="0"/>
                      <a:pt x="1701" y="0"/>
                    </a:cubicBezTo>
                  </a:path>
                </a:pathLst>
              </a:custGeom>
              <a:noFill/>
              <a:ln w="28575" cap="flat" cmpd="sng">
                <a:solidFill>
                  <a:srgbClr val="D60093"/>
                </a:solidFill>
                <a:prstDash val="dash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620" name="Freeform 223" descr="Pink tissue paper"/>
              <p:cNvSpPr>
                <a:spLocks/>
              </p:cNvSpPr>
              <p:nvPr/>
            </p:nvSpPr>
            <p:spPr bwMode="auto">
              <a:xfrm>
                <a:off x="2016" y="3024"/>
                <a:ext cx="643" cy="879"/>
              </a:xfrm>
              <a:custGeom>
                <a:avLst/>
                <a:gdLst>
                  <a:gd name="T0" fmla="*/ 6 w 1619"/>
                  <a:gd name="T1" fmla="*/ 43 h 1611"/>
                  <a:gd name="T2" fmla="*/ 6 w 1619"/>
                  <a:gd name="T3" fmla="*/ 41 h 1611"/>
                  <a:gd name="T4" fmla="*/ 6 w 1619"/>
                  <a:gd name="T5" fmla="*/ 38 h 1611"/>
                  <a:gd name="T6" fmla="*/ 5 w 1619"/>
                  <a:gd name="T7" fmla="*/ 37 h 1611"/>
                  <a:gd name="T8" fmla="*/ 4 w 1619"/>
                  <a:gd name="T9" fmla="*/ 35 h 1611"/>
                  <a:gd name="T10" fmla="*/ 4 w 1619"/>
                  <a:gd name="T11" fmla="*/ 34 h 1611"/>
                  <a:gd name="T12" fmla="*/ 3 w 1619"/>
                  <a:gd name="T13" fmla="*/ 34 h 1611"/>
                  <a:gd name="T14" fmla="*/ 3 w 1619"/>
                  <a:gd name="T15" fmla="*/ 32 h 1611"/>
                  <a:gd name="T16" fmla="*/ 2 w 1619"/>
                  <a:gd name="T17" fmla="*/ 31 h 1611"/>
                  <a:gd name="T18" fmla="*/ 2 w 1619"/>
                  <a:gd name="T19" fmla="*/ 31 h 1611"/>
                  <a:gd name="T20" fmla="*/ 2 w 1619"/>
                  <a:gd name="T21" fmla="*/ 28 h 1611"/>
                  <a:gd name="T22" fmla="*/ 2 w 1619"/>
                  <a:gd name="T23" fmla="*/ 26 h 1611"/>
                  <a:gd name="T24" fmla="*/ 2 w 1619"/>
                  <a:gd name="T25" fmla="*/ 23 h 1611"/>
                  <a:gd name="T26" fmla="*/ 1 w 1619"/>
                  <a:gd name="T27" fmla="*/ 21 h 1611"/>
                  <a:gd name="T28" fmla="*/ 1 w 1619"/>
                  <a:gd name="T29" fmla="*/ 19 h 1611"/>
                  <a:gd name="T30" fmla="*/ 0 w 1619"/>
                  <a:gd name="T31" fmla="*/ 11 h 1611"/>
                  <a:gd name="T32" fmla="*/ 0 w 1619"/>
                  <a:gd name="T33" fmla="*/ 10 h 1611"/>
                  <a:gd name="T34" fmla="*/ 0 w 1619"/>
                  <a:gd name="T35" fmla="*/ 8 h 1611"/>
                  <a:gd name="T36" fmla="*/ 0 w 1619"/>
                  <a:gd name="T37" fmla="*/ 3 h 1611"/>
                  <a:gd name="T38" fmla="*/ 0 w 1619"/>
                  <a:gd name="T39" fmla="*/ 1 h 1611"/>
                  <a:gd name="T40" fmla="*/ 0 w 1619"/>
                  <a:gd name="T41" fmla="*/ 0 h 16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9" h="1611">
                    <a:moveTo>
                      <a:pt x="1619" y="1611"/>
                    </a:moveTo>
                    <a:cubicBezTo>
                      <a:pt x="1615" y="1589"/>
                      <a:pt x="1612" y="1566"/>
                      <a:pt x="1603" y="1546"/>
                    </a:cubicBezTo>
                    <a:cubicBezTo>
                      <a:pt x="1567" y="1465"/>
                      <a:pt x="1477" y="1470"/>
                      <a:pt x="1399" y="1457"/>
                    </a:cubicBezTo>
                    <a:cubicBezTo>
                      <a:pt x="1353" y="1409"/>
                      <a:pt x="1249" y="1407"/>
                      <a:pt x="1188" y="1400"/>
                    </a:cubicBezTo>
                    <a:cubicBezTo>
                      <a:pt x="1081" y="1345"/>
                      <a:pt x="1119" y="1354"/>
                      <a:pt x="976" y="1318"/>
                    </a:cubicBezTo>
                    <a:cubicBezTo>
                      <a:pt x="954" y="1313"/>
                      <a:pt x="933" y="1307"/>
                      <a:pt x="911" y="1302"/>
                    </a:cubicBezTo>
                    <a:cubicBezTo>
                      <a:pt x="886" y="1296"/>
                      <a:pt x="838" y="1278"/>
                      <a:pt x="838" y="1278"/>
                    </a:cubicBezTo>
                    <a:cubicBezTo>
                      <a:pt x="810" y="1234"/>
                      <a:pt x="757" y="1233"/>
                      <a:pt x="708" y="1221"/>
                    </a:cubicBezTo>
                    <a:cubicBezTo>
                      <a:pt x="692" y="1205"/>
                      <a:pt x="678" y="1185"/>
                      <a:pt x="659" y="1172"/>
                    </a:cubicBezTo>
                    <a:cubicBezTo>
                      <a:pt x="645" y="1163"/>
                      <a:pt x="624" y="1166"/>
                      <a:pt x="610" y="1156"/>
                    </a:cubicBezTo>
                    <a:cubicBezTo>
                      <a:pt x="565" y="1124"/>
                      <a:pt x="541" y="1079"/>
                      <a:pt x="496" y="1050"/>
                    </a:cubicBezTo>
                    <a:cubicBezTo>
                      <a:pt x="459" y="992"/>
                      <a:pt x="492" y="1013"/>
                      <a:pt x="415" y="968"/>
                    </a:cubicBezTo>
                    <a:cubicBezTo>
                      <a:pt x="404" y="936"/>
                      <a:pt x="393" y="903"/>
                      <a:pt x="382" y="871"/>
                    </a:cubicBezTo>
                    <a:cubicBezTo>
                      <a:pt x="360" y="805"/>
                      <a:pt x="383" y="828"/>
                      <a:pt x="317" y="806"/>
                    </a:cubicBezTo>
                    <a:cubicBezTo>
                      <a:pt x="291" y="780"/>
                      <a:pt x="259" y="761"/>
                      <a:pt x="236" y="733"/>
                    </a:cubicBezTo>
                    <a:cubicBezTo>
                      <a:pt x="167" y="646"/>
                      <a:pt x="145" y="546"/>
                      <a:pt x="122" y="440"/>
                    </a:cubicBezTo>
                    <a:cubicBezTo>
                      <a:pt x="115" y="409"/>
                      <a:pt x="111" y="416"/>
                      <a:pt x="97" y="383"/>
                    </a:cubicBezTo>
                    <a:cubicBezTo>
                      <a:pt x="86" y="357"/>
                      <a:pt x="87" y="340"/>
                      <a:pt x="81" y="310"/>
                    </a:cubicBezTo>
                    <a:cubicBezTo>
                      <a:pt x="66" y="240"/>
                      <a:pt x="53" y="167"/>
                      <a:pt x="32" y="98"/>
                    </a:cubicBezTo>
                    <a:cubicBezTo>
                      <a:pt x="24" y="72"/>
                      <a:pt x="16" y="50"/>
                      <a:pt x="8" y="25"/>
                    </a:cubicBezTo>
                    <a:cubicBezTo>
                      <a:pt x="5" y="17"/>
                      <a:pt x="0" y="0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D60093"/>
                </a:solidFill>
                <a:prstDash val="dash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621" name="AutoShape 224"/>
              <p:cNvSpPr>
                <a:spLocks noChangeArrowheads="1"/>
              </p:cNvSpPr>
              <p:nvPr/>
            </p:nvSpPr>
            <p:spPr bwMode="auto">
              <a:xfrm>
                <a:off x="816" y="1920"/>
                <a:ext cx="192" cy="240"/>
              </a:xfrm>
              <a:prstGeom prst="irregularSeal1">
                <a:avLst/>
              </a:prstGeom>
              <a:solidFill>
                <a:srgbClr val="D60093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he-IL" sz="800">
                  <a:solidFill>
                    <a:srgbClr val="D60093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3622" name="AutoShape 225"/>
              <p:cNvSpPr>
                <a:spLocks noChangeArrowheads="1"/>
              </p:cNvSpPr>
              <p:nvPr/>
            </p:nvSpPr>
            <p:spPr bwMode="auto">
              <a:xfrm>
                <a:off x="1968" y="2880"/>
                <a:ext cx="192" cy="240"/>
              </a:xfrm>
              <a:prstGeom prst="irregularSeal1">
                <a:avLst/>
              </a:prstGeom>
              <a:solidFill>
                <a:srgbClr val="D60093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he-IL" sz="800">
                  <a:solidFill>
                    <a:srgbClr val="D60093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3623" name="AutoShape 226"/>
              <p:cNvSpPr>
                <a:spLocks noChangeArrowheads="1"/>
              </p:cNvSpPr>
              <p:nvPr/>
            </p:nvSpPr>
            <p:spPr bwMode="auto">
              <a:xfrm>
                <a:off x="4272" y="3216"/>
                <a:ext cx="192" cy="240"/>
              </a:xfrm>
              <a:prstGeom prst="irregularSeal1">
                <a:avLst/>
              </a:prstGeom>
              <a:solidFill>
                <a:srgbClr val="D60093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he-IL" sz="800">
                  <a:solidFill>
                    <a:srgbClr val="D60093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3624" name="AutoShape 227"/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44" cy="192"/>
              </a:xfrm>
              <a:prstGeom prst="irregularSeal1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he-IL" sz="800">
                  <a:solidFill>
                    <a:srgbClr val="D60093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3625" name="AutoShape 228"/>
              <p:cNvSpPr>
                <a:spLocks noChangeArrowheads="1"/>
              </p:cNvSpPr>
              <p:nvPr/>
            </p:nvSpPr>
            <p:spPr bwMode="auto">
              <a:xfrm>
                <a:off x="4944" y="1488"/>
                <a:ext cx="144" cy="192"/>
              </a:xfrm>
              <a:prstGeom prst="irregularSeal1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he-IL" sz="800">
                  <a:solidFill>
                    <a:srgbClr val="D60093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3626" name="AutoShape 229"/>
              <p:cNvSpPr>
                <a:spLocks noChangeArrowheads="1"/>
              </p:cNvSpPr>
              <p:nvPr/>
            </p:nvSpPr>
            <p:spPr bwMode="auto">
              <a:xfrm>
                <a:off x="4992" y="2880"/>
                <a:ext cx="144" cy="192"/>
              </a:xfrm>
              <a:prstGeom prst="irregularSeal1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he-IL" sz="800">
                  <a:solidFill>
                    <a:srgbClr val="D60093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3627" name="Line 230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105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628" name="Oval 231"/>
              <p:cNvSpPr>
                <a:spLocks noChangeArrowheads="1"/>
              </p:cNvSpPr>
              <p:nvPr/>
            </p:nvSpPr>
            <p:spPr bwMode="auto">
              <a:xfrm>
                <a:off x="767" y="3312"/>
                <a:ext cx="518" cy="432"/>
              </a:xfrm>
              <a:prstGeom prst="ellipse">
                <a:avLst/>
              </a:prstGeom>
              <a:solidFill>
                <a:srgbClr val="CCFFFF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8600000" lon="0" rev="0"/>
                </a:camera>
                <a:lightRig rig="legacyFlat2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rgbClr val="CCFFF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629" name="Text Box 232"/>
              <p:cNvSpPr txBox="1">
                <a:spLocks noChangeArrowheads="1"/>
              </p:cNvSpPr>
              <p:nvPr/>
            </p:nvSpPr>
            <p:spPr bwMode="auto">
              <a:xfrm>
                <a:off x="577" y="3335"/>
                <a:ext cx="1111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 i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lymphocytes</a:t>
                </a:r>
              </a:p>
            </p:txBody>
          </p:sp>
          <p:sp>
            <p:nvSpPr>
              <p:cNvPr id="63630" name="Oval 233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240" cy="192"/>
              </a:xfrm>
              <a:prstGeom prst="ellipse">
                <a:avLst/>
              </a:prstGeom>
              <a:gradFill rotWithShape="1">
                <a:gsLst>
                  <a:gs pos="0">
                    <a:srgbClr val="5E4776"/>
                  </a:gs>
                  <a:gs pos="50000">
                    <a:srgbClr val="CC99FF"/>
                  </a:gs>
                  <a:gs pos="100000">
                    <a:srgbClr val="5E47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2400">
                  <a:latin typeface="Wingdings 3" pitchFamily="18" charset="2"/>
                </a:endParaRPr>
              </a:p>
            </p:txBody>
          </p:sp>
          <p:sp>
            <p:nvSpPr>
              <p:cNvPr id="63631" name="Freeform 234"/>
              <p:cNvSpPr>
                <a:spLocks/>
              </p:cNvSpPr>
              <p:nvPr/>
            </p:nvSpPr>
            <p:spPr bwMode="auto">
              <a:xfrm>
                <a:off x="1335" y="1958"/>
                <a:ext cx="1965" cy="1561"/>
              </a:xfrm>
              <a:custGeom>
                <a:avLst/>
                <a:gdLst>
                  <a:gd name="T0" fmla="*/ 0 w 1965"/>
                  <a:gd name="T1" fmla="*/ 1552 h 1561"/>
                  <a:gd name="T2" fmla="*/ 508 w 1965"/>
                  <a:gd name="T3" fmla="*/ 1539 h 1561"/>
                  <a:gd name="T4" fmla="*/ 705 w 1965"/>
                  <a:gd name="T5" fmla="*/ 1478 h 1561"/>
                  <a:gd name="T6" fmla="*/ 786 w 1965"/>
                  <a:gd name="T7" fmla="*/ 1444 h 1561"/>
                  <a:gd name="T8" fmla="*/ 854 w 1965"/>
                  <a:gd name="T9" fmla="*/ 1403 h 1561"/>
                  <a:gd name="T10" fmla="*/ 874 w 1965"/>
                  <a:gd name="T11" fmla="*/ 1376 h 1561"/>
                  <a:gd name="T12" fmla="*/ 894 w 1965"/>
                  <a:gd name="T13" fmla="*/ 1362 h 1561"/>
                  <a:gd name="T14" fmla="*/ 955 w 1965"/>
                  <a:gd name="T15" fmla="*/ 1261 h 1561"/>
                  <a:gd name="T16" fmla="*/ 1016 w 1965"/>
                  <a:gd name="T17" fmla="*/ 956 h 1561"/>
                  <a:gd name="T18" fmla="*/ 1098 w 1965"/>
                  <a:gd name="T19" fmla="*/ 719 h 1561"/>
                  <a:gd name="T20" fmla="*/ 1125 w 1965"/>
                  <a:gd name="T21" fmla="*/ 590 h 1561"/>
                  <a:gd name="T22" fmla="*/ 1172 w 1965"/>
                  <a:gd name="T23" fmla="*/ 366 h 1561"/>
                  <a:gd name="T24" fmla="*/ 1206 w 1965"/>
                  <a:gd name="T25" fmla="*/ 319 h 1561"/>
                  <a:gd name="T26" fmla="*/ 1274 w 1965"/>
                  <a:gd name="T27" fmla="*/ 271 h 1561"/>
                  <a:gd name="T28" fmla="*/ 1328 w 1965"/>
                  <a:gd name="T29" fmla="*/ 238 h 1561"/>
                  <a:gd name="T30" fmla="*/ 1708 w 1965"/>
                  <a:gd name="T31" fmla="*/ 210 h 1561"/>
                  <a:gd name="T32" fmla="*/ 1809 w 1965"/>
                  <a:gd name="T33" fmla="*/ 190 h 1561"/>
                  <a:gd name="T34" fmla="*/ 1850 w 1965"/>
                  <a:gd name="T35" fmla="*/ 177 h 1561"/>
                  <a:gd name="T36" fmla="*/ 1891 w 1965"/>
                  <a:gd name="T37" fmla="*/ 156 h 1561"/>
                  <a:gd name="T38" fmla="*/ 1897 w 1965"/>
                  <a:gd name="T39" fmla="*/ 136 h 1561"/>
                  <a:gd name="T40" fmla="*/ 1924 w 1965"/>
                  <a:gd name="T41" fmla="*/ 88 h 1561"/>
                  <a:gd name="T42" fmla="*/ 1958 w 1965"/>
                  <a:gd name="T43" fmla="*/ 21 h 1561"/>
                  <a:gd name="T44" fmla="*/ 1965 w 1965"/>
                  <a:gd name="T45" fmla="*/ 0 h 15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65" h="1561">
                    <a:moveTo>
                      <a:pt x="0" y="1552"/>
                    </a:moveTo>
                    <a:cubicBezTo>
                      <a:pt x="175" y="1556"/>
                      <a:pt x="337" y="1561"/>
                      <a:pt x="508" y="1539"/>
                    </a:cubicBezTo>
                    <a:cubicBezTo>
                      <a:pt x="573" y="1517"/>
                      <a:pt x="640" y="1499"/>
                      <a:pt x="705" y="1478"/>
                    </a:cubicBezTo>
                    <a:cubicBezTo>
                      <a:pt x="735" y="1468"/>
                      <a:pt x="757" y="1454"/>
                      <a:pt x="786" y="1444"/>
                    </a:cubicBezTo>
                    <a:cubicBezTo>
                      <a:pt x="810" y="1426"/>
                      <a:pt x="830" y="1419"/>
                      <a:pt x="854" y="1403"/>
                    </a:cubicBezTo>
                    <a:cubicBezTo>
                      <a:pt x="861" y="1394"/>
                      <a:pt x="866" y="1384"/>
                      <a:pt x="874" y="1376"/>
                    </a:cubicBezTo>
                    <a:cubicBezTo>
                      <a:pt x="880" y="1370"/>
                      <a:pt x="889" y="1368"/>
                      <a:pt x="894" y="1362"/>
                    </a:cubicBezTo>
                    <a:cubicBezTo>
                      <a:pt x="922" y="1331"/>
                      <a:pt x="933" y="1295"/>
                      <a:pt x="955" y="1261"/>
                    </a:cubicBezTo>
                    <a:cubicBezTo>
                      <a:pt x="972" y="1160"/>
                      <a:pt x="992" y="1056"/>
                      <a:pt x="1016" y="956"/>
                    </a:cubicBezTo>
                    <a:cubicBezTo>
                      <a:pt x="1036" y="876"/>
                      <a:pt x="1071" y="797"/>
                      <a:pt x="1098" y="719"/>
                    </a:cubicBezTo>
                    <a:cubicBezTo>
                      <a:pt x="1104" y="671"/>
                      <a:pt x="1113" y="635"/>
                      <a:pt x="1125" y="590"/>
                    </a:cubicBezTo>
                    <a:cubicBezTo>
                      <a:pt x="1132" y="514"/>
                      <a:pt x="1125" y="429"/>
                      <a:pt x="1172" y="366"/>
                    </a:cubicBezTo>
                    <a:cubicBezTo>
                      <a:pt x="1188" y="319"/>
                      <a:pt x="1173" y="331"/>
                      <a:pt x="1206" y="319"/>
                    </a:cubicBezTo>
                    <a:cubicBezTo>
                      <a:pt x="1218" y="283"/>
                      <a:pt x="1244" y="289"/>
                      <a:pt x="1274" y="271"/>
                    </a:cubicBezTo>
                    <a:cubicBezTo>
                      <a:pt x="1338" y="232"/>
                      <a:pt x="1282" y="252"/>
                      <a:pt x="1328" y="238"/>
                    </a:cubicBezTo>
                    <a:cubicBezTo>
                      <a:pt x="1400" y="188"/>
                      <a:pt x="1607" y="215"/>
                      <a:pt x="1708" y="210"/>
                    </a:cubicBezTo>
                    <a:cubicBezTo>
                      <a:pt x="1743" y="206"/>
                      <a:pt x="1775" y="199"/>
                      <a:pt x="1809" y="190"/>
                    </a:cubicBezTo>
                    <a:cubicBezTo>
                      <a:pt x="1823" y="186"/>
                      <a:pt x="1850" y="177"/>
                      <a:pt x="1850" y="177"/>
                    </a:cubicBezTo>
                    <a:cubicBezTo>
                      <a:pt x="1863" y="168"/>
                      <a:pt x="1880" y="167"/>
                      <a:pt x="1891" y="156"/>
                    </a:cubicBezTo>
                    <a:cubicBezTo>
                      <a:pt x="1896" y="151"/>
                      <a:pt x="1895" y="143"/>
                      <a:pt x="1897" y="136"/>
                    </a:cubicBezTo>
                    <a:cubicBezTo>
                      <a:pt x="1906" y="107"/>
                      <a:pt x="1902" y="119"/>
                      <a:pt x="1924" y="88"/>
                    </a:cubicBezTo>
                    <a:cubicBezTo>
                      <a:pt x="1933" y="63"/>
                      <a:pt x="1948" y="45"/>
                      <a:pt x="1958" y="21"/>
                    </a:cubicBezTo>
                    <a:cubicBezTo>
                      <a:pt x="1961" y="14"/>
                      <a:pt x="1965" y="0"/>
                      <a:pt x="1965" y="0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3632" name="Text Box 235"/>
              <p:cNvSpPr txBox="1">
                <a:spLocks noChangeArrowheads="1"/>
              </p:cNvSpPr>
              <p:nvPr/>
            </p:nvSpPr>
            <p:spPr bwMode="auto">
              <a:xfrm>
                <a:off x="3197" y="1943"/>
                <a:ext cx="347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he-IL" sz="800">
                    <a:solidFill>
                      <a:schemeClr val="hlink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</a:p>
            </p:txBody>
          </p:sp>
          <p:sp>
            <p:nvSpPr>
              <p:cNvPr id="63633" name="Text Box 236"/>
              <p:cNvSpPr txBox="1">
                <a:spLocks noChangeArrowheads="1"/>
              </p:cNvSpPr>
              <p:nvPr/>
            </p:nvSpPr>
            <p:spPr bwMode="auto">
              <a:xfrm>
                <a:off x="2643" y="2257"/>
                <a:ext cx="975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800" b="1">
                    <a:solidFill>
                      <a:schemeClr val="hlink"/>
                    </a:solidFill>
                    <a:latin typeface="Arial" pitchFamily="34" charset="0"/>
                    <a:cs typeface="Arial" pitchFamily="34" charset="0"/>
                  </a:rPr>
                  <a:t>Antibodies</a:t>
                </a:r>
              </a:p>
            </p:txBody>
          </p:sp>
          <p:sp>
            <p:nvSpPr>
              <p:cNvPr id="63634" name="Text Box 237"/>
              <p:cNvSpPr txBox="1">
                <a:spLocks noChangeArrowheads="1"/>
              </p:cNvSpPr>
              <p:nvPr/>
            </p:nvSpPr>
            <p:spPr bwMode="auto">
              <a:xfrm>
                <a:off x="2927" y="2141"/>
                <a:ext cx="346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he-IL" sz="800">
                    <a:solidFill>
                      <a:schemeClr val="hlink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</a:p>
            </p:txBody>
          </p:sp>
          <p:sp>
            <p:nvSpPr>
              <p:cNvPr id="63635" name="Text Box 238"/>
              <p:cNvSpPr txBox="1">
                <a:spLocks noChangeArrowheads="1"/>
              </p:cNvSpPr>
              <p:nvPr/>
            </p:nvSpPr>
            <p:spPr bwMode="auto">
              <a:xfrm>
                <a:off x="4925" y="2134"/>
                <a:ext cx="347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he-IL" sz="800">
                    <a:solidFill>
                      <a:schemeClr val="hlink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</a:p>
            </p:txBody>
          </p:sp>
          <p:sp>
            <p:nvSpPr>
              <p:cNvPr id="63636" name="Text Box 239"/>
              <p:cNvSpPr txBox="1">
                <a:spLocks noChangeArrowheads="1"/>
              </p:cNvSpPr>
              <p:nvPr/>
            </p:nvSpPr>
            <p:spPr bwMode="auto">
              <a:xfrm>
                <a:off x="5069" y="1998"/>
                <a:ext cx="346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he-IL" sz="800">
                    <a:solidFill>
                      <a:schemeClr val="hlink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</a:p>
            </p:txBody>
          </p:sp>
          <p:sp>
            <p:nvSpPr>
              <p:cNvPr id="63637" name="Text Box 240"/>
              <p:cNvSpPr txBox="1">
                <a:spLocks noChangeArrowheads="1"/>
              </p:cNvSpPr>
              <p:nvPr/>
            </p:nvSpPr>
            <p:spPr bwMode="auto">
              <a:xfrm rot="5400000">
                <a:off x="4390" y="1356"/>
                <a:ext cx="399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he-IL" sz="800">
                    <a:solidFill>
                      <a:schemeClr val="hlink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</a:p>
            </p:txBody>
          </p:sp>
          <p:sp>
            <p:nvSpPr>
              <p:cNvPr id="63638" name="Text Box 241"/>
              <p:cNvSpPr txBox="1">
                <a:spLocks noChangeArrowheads="1"/>
              </p:cNvSpPr>
              <p:nvPr/>
            </p:nvSpPr>
            <p:spPr bwMode="auto">
              <a:xfrm rot="5400000">
                <a:off x="4360" y="2686"/>
                <a:ext cx="399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he-IL" sz="800">
                    <a:solidFill>
                      <a:schemeClr val="hlink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</a:p>
            </p:txBody>
          </p:sp>
          <p:sp>
            <p:nvSpPr>
              <p:cNvPr id="63639" name="Text Box 242"/>
              <p:cNvSpPr txBox="1">
                <a:spLocks noChangeArrowheads="1"/>
              </p:cNvSpPr>
              <p:nvPr/>
            </p:nvSpPr>
            <p:spPr bwMode="auto">
              <a:xfrm rot="5400000">
                <a:off x="4063" y="2063"/>
                <a:ext cx="399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he-IL" sz="800">
                    <a:solidFill>
                      <a:schemeClr val="hlink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</a:p>
            </p:txBody>
          </p:sp>
          <p:sp>
            <p:nvSpPr>
              <p:cNvPr id="63640" name="Text Box 243"/>
              <p:cNvSpPr txBox="1">
                <a:spLocks noChangeArrowheads="1"/>
              </p:cNvSpPr>
              <p:nvPr/>
            </p:nvSpPr>
            <p:spPr bwMode="auto">
              <a:xfrm rot="6315307">
                <a:off x="3049" y="955"/>
                <a:ext cx="400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he-IL" sz="800">
                    <a:solidFill>
                      <a:schemeClr val="hlink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</a:p>
            </p:txBody>
          </p:sp>
          <p:sp>
            <p:nvSpPr>
              <p:cNvPr id="63641" name="Text Box 244"/>
              <p:cNvSpPr txBox="1">
                <a:spLocks noChangeArrowheads="1"/>
              </p:cNvSpPr>
              <p:nvPr/>
            </p:nvSpPr>
            <p:spPr bwMode="auto">
              <a:xfrm rot="6315307">
                <a:off x="3385" y="2322"/>
                <a:ext cx="399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he-IL" sz="800">
                    <a:solidFill>
                      <a:schemeClr val="hlink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</a:p>
            </p:txBody>
          </p:sp>
          <p:sp>
            <p:nvSpPr>
              <p:cNvPr id="63642" name="Freeform 245" descr="Pink tissue paper"/>
              <p:cNvSpPr>
                <a:spLocks/>
              </p:cNvSpPr>
              <p:nvPr/>
            </p:nvSpPr>
            <p:spPr bwMode="auto">
              <a:xfrm>
                <a:off x="1296" y="3696"/>
                <a:ext cx="1459" cy="303"/>
              </a:xfrm>
              <a:custGeom>
                <a:avLst/>
                <a:gdLst>
                  <a:gd name="T0" fmla="*/ 867 w 1619"/>
                  <a:gd name="T1" fmla="*/ 0 h 1611"/>
                  <a:gd name="T2" fmla="*/ 859 w 1619"/>
                  <a:gd name="T3" fmla="*/ 0 h 1611"/>
                  <a:gd name="T4" fmla="*/ 750 w 1619"/>
                  <a:gd name="T5" fmla="*/ 0 h 1611"/>
                  <a:gd name="T6" fmla="*/ 637 w 1619"/>
                  <a:gd name="T7" fmla="*/ 0 h 1611"/>
                  <a:gd name="T8" fmla="*/ 523 w 1619"/>
                  <a:gd name="T9" fmla="*/ 0 h 1611"/>
                  <a:gd name="T10" fmla="*/ 488 w 1619"/>
                  <a:gd name="T11" fmla="*/ 0 h 1611"/>
                  <a:gd name="T12" fmla="*/ 448 w 1619"/>
                  <a:gd name="T13" fmla="*/ 0 h 1611"/>
                  <a:gd name="T14" fmla="*/ 379 w 1619"/>
                  <a:gd name="T15" fmla="*/ 0 h 1611"/>
                  <a:gd name="T16" fmla="*/ 352 w 1619"/>
                  <a:gd name="T17" fmla="*/ 0 h 1611"/>
                  <a:gd name="T18" fmla="*/ 327 w 1619"/>
                  <a:gd name="T19" fmla="*/ 0 h 1611"/>
                  <a:gd name="T20" fmla="*/ 266 w 1619"/>
                  <a:gd name="T21" fmla="*/ 0 h 1611"/>
                  <a:gd name="T22" fmla="*/ 223 w 1619"/>
                  <a:gd name="T23" fmla="*/ 0 h 1611"/>
                  <a:gd name="T24" fmla="*/ 204 w 1619"/>
                  <a:gd name="T25" fmla="*/ 0 h 1611"/>
                  <a:gd name="T26" fmla="*/ 170 w 1619"/>
                  <a:gd name="T27" fmla="*/ 0 h 1611"/>
                  <a:gd name="T28" fmla="*/ 127 w 1619"/>
                  <a:gd name="T29" fmla="*/ 0 h 1611"/>
                  <a:gd name="T30" fmla="*/ 65 w 1619"/>
                  <a:gd name="T31" fmla="*/ 0 h 1611"/>
                  <a:gd name="T32" fmla="*/ 51 w 1619"/>
                  <a:gd name="T33" fmla="*/ 0 h 1611"/>
                  <a:gd name="T34" fmla="*/ 43 w 1619"/>
                  <a:gd name="T35" fmla="*/ 0 h 1611"/>
                  <a:gd name="T36" fmla="*/ 17 w 1619"/>
                  <a:gd name="T37" fmla="*/ 0 h 1611"/>
                  <a:gd name="T38" fmla="*/ 5 w 1619"/>
                  <a:gd name="T39" fmla="*/ 0 h 1611"/>
                  <a:gd name="T40" fmla="*/ 0 w 1619"/>
                  <a:gd name="T41" fmla="*/ 0 h 16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9" h="1611">
                    <a:moveTo>
                      <a:pt x="1619" y="1611"/>
                    </a:moveTo>
                    <a:cubicBezTo>
                      <a:pt x="1615" y="1589"/>
                      <a:pt x="1612" y="1566"/>
                      <a:pt x="1603" y="1546"/>
                    </a:cubicBezTo>
                    <a:cubicBezTo>
                      <a:pt x="1567" y="1465"/>
                      <a:pt x="1477" y="1470"/>
                      <a:pt x="1399" y="1457"/>
                    </a:cubicBezTo>
                    <a:cubicBezTo>
                      <a:pt x="1353" y="1409"/>
                      <a:pt x="1249" y="1407"/>
                      <a:pt x="1188" y="1400"/>
                    </a:cubicBezTo>
                    <a:cubicBezTo>
                      <a:pt x="1081" y="1345"/>
                      <a:pt x="1119" y="1354"/>
                      <a:pt x="976" y="1318"/>
                    </a:cubicBezTo>
                    <a:cubicBezTo>
                      <a:pt x="954" y="1313"/>
                      <a:pt x="933" y="1307"/>
                      <a:pt x="911" y="1302"/>
                    </a:cubicBezTo>
                    <a:cubicBezTo>
                      <a:pt x="886" y="1296"/>
                      <a:pt x="838" y="1278"/>
                      <a:pt x="838" y="1278"/>
                    </a:cubicBezTo>
                    <a:cubicBezTo>
                      <a:pt x="810" y="1234"/>
                      <a:pt x="757" y="1233"/>
                      <a:pt x="708" y="1221"/>
                    </a:cubicBezTo>
                    <a:cubicBezTo>
                      <a:pt x="692" y="1205"/>
                      <a:pt x="678" y="1185"/>
                      <a:pt x="659" y="1172"/>
                    </a:cubicBezTo>
                    <a:cubicBezTo>
                      <a:pt x="645" y="1163"/>
                      <a:pt x="624" y="1166"/>
                      <a:pt x="610" y="1156"/>
                    </a:cubicBezTo>
                    <a:cubicBezTo>
                      <a:pt x="565" y="1124"/>
                      <a:pt x="541" y="1079"/>
                      <a:pt x="496" y="1050"/>
                    </a:cubicBezTo>
                    <a:cubicBezTo>
                      <a:pt x="459" y="992"/>
                      <a:pt x="492" y="1013"/>
                      <a:pt x="415" y="968"/>
                    </a:cubicBezTo>
                    <a:cubicBezTo>
                      <a:pt x="404" y="936"/>
                      <a:pt x="393" y="903"/>
                      <a:pt x="382" y="871"/>
                    </a:cubicBezTo>
                    <a:cubicBezTo>
                      <a:pt x="360" y="805"/>
                      <a:pt x="383" y="828"/>
                      <a:pt x="317" y="806"/>
                    </a:cubicBezTo>
                    <a:cubicBezTo>
                      <a:pt x="291" y="780"/>
                      <a:pt x="259" y="761"/>
                      <a:pt x="236" y="733"/>
                    </a:cubicBezTo>
                    <a:cubicBezTo>
                      <a:pt x="167" y="646"/>
                      <a:pt x="145" y="546"/>
                      <a:pt x="122" y="440"/>
                    </a:cubicBezTo>
                    <a:cubicBezTo>
                      <a:pt x="115" y="409"/>
                      <a:pt x="111" y="416"/>
                      <a:pt x="97" y="383"/>
                    </a:cubicBezTo>
                    <a:cubicBezTo>
                      <a:pt x="86" y="357"/>
                      <a:pt x="87" y="340"/>
                      <a:pt x="81" y="310"/>
                    </a:cubicBezTo>
                    <a:cubicBezTo>
                      <a:pt x="66" y="240"/>
                      <a:pt x="53" y="167"/>
                      <a:pt x="32" y="98"/>
                    </a:cubicBezTo>
                    <a:cubicBezTo>
                      <a:pt x="24" y="72"/>
                      <a:pt x="16" y="50"/>
                      <a:pt x="8" y="25"/>
                    </a:cubicBezTo>
                    <a:cubicBezTo>
                      <a:pt x="5" y="17"/>
                      <a:pt x="0" y="0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D60093"/>
                </a:solidFill>
                <a:prstDash val="dash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3643" name="AutoShape 246"/>
              <p:cNvSpPr>
                <a:spLocks noChangeArrowheads="1"/>
              </p:cNvSpPr>
              <p:nvPr/>
            </p:nvSpPr>
            <p:spPr bwMode="auto">
              <a:xfrm>
                <a:off x="1104" y="3648"/>
                <a:ext cx="192" cy="240"/>
              </a:xfrm>
              <a:prstGeom prst="irregularSeal1">
                <a:avLst/>
              </a:prstGeom>
              <a:solidFill>
                <a:srgbClr val="D60093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Blip>
                    <a:blip r:embed="rId5"/>
                  </a:buBlip>
                  <a:defRPr sz="32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itchFamily="34" charset="0"/>
                    <a:cs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he-IL" sz="800">
                  <a:solidFill>
                    <a:srgbClr val="D60093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63494" name="Text Box 247"/>
            <p:cNvSpPr txBox="1">
              <a:spLocks noChangeArrowheads="1"/>
            </p:cNvSpPr>
            <p:nvPr/>
          </p:nvSpPr>
          <p:spPr bwMode="auto">
            <a:xfrm>
              <a:off x="4280" y="771"/>
              <a:ext cx="520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he-IL" sz="1200" b="1">
                  <a:latin typeface="Arial" pitchFamily="34" charset="0"/>
                  <a:cs typeface="Arial" pitchFamily="34" charset="0"/>
                </a:rPr>
                <a:t>Blood</a:t>
              </a:r>
            </a:p>
          </p:txBody>
        </p:sp>
        <p:sp>
          <p:nvSpPr>
            <p:cNvPr id="63495" name="Text Box 248"/>
            <p:cNvSpPr txBox="1">
              <a:spLocks noChangeArrowheads="1"/>
            </p:cNvSpPr>
            <p:nvPr/>
          </p:nvSpPr>
          <p:spPr bwMode="auto">
            <a:xfrm>
              <a:off x="4515" y="1728"/>
              <a:ext cx="24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he-IL" sz="1400" b="1" i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63496" name="Line 249"/>
            <p:cNvSpPr>
              <a:spLocks noChangeShapeType="1"/>
            </p:cNvSpPr>
            <p:nvPr/>
          </p:nvSpPr>
          <p:spPr bwMode="auto">
            <a:xfrm rot="-2387904" flipH="1" flipV="1">
              <a:off x="4746" y="1724"/>
              <a:ext cx="486" cy="1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lgDashDot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63497" name="Oval 250" descr="PMN"/>
            <p:cNvSpPr>
              <a:spLocks noChangeArrowheads="1"/>
            </p:cNvSpPr>
            <p:nvPr/>
          </p:nvSpPr>
          <p:spPr bwMode="auto">
            <a:xfrm>
              <a:off x="4452" y="1198"/>
              <a:ext cx="274" cy="186"/>
            </a:xfrm>
            <a:prstGeom prst="ellipse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effectLst/>
            <a:scene3d>
              <a:camera prst="legacyPerspectiveFront">
                <a:rot lat="18600000" lon="0" rev="0"/>
              </a:camera>
              <a:lightRig rig="legacyFlat2" dir="t"/>
            </a:scene3d>
            <a:sp3d extrusionH="100000" prstMaterial="legacyPlastic">
              <a:bevelT w="13500" h="13500" prst="angle"/>
              <a:bevelB w="13500" h="13500" prst="angle"/>
              <a:extrusionClr>
                <a:srgbClr val="87377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e-IL" altLang="he-IL" sz="2400">
                <a:latin typeface="Wingdings 3" pitchFamily="18" charset="2"/>
              </a:endParaRPr>
            </a:p>
          </p:txBody>
        </p:sp>
        <p:sp>
          <p:nvSpPr>
            <p:cNvPr id="63498" name="Freeform 251" descr="Nucleous"/>
            <p:cNvSpPr>
              <a:spLocks/>
            </p:cNvSpPr>
            <p:nvPr/>
          </p:nvSpPr>
          <p:spPr bwMode="auto">
            <a:xfrm>
              <a:off x="4477" y="1245"/>
              <a:ext cx="214" cy="84"/>
            </a:xfrm>
            <a:custGeom>
              <a:avLst/>
              <a:gdLst>
                <a:gd name="T0" fmla="*/ 2 w 435"/>
                <a:gd name="T1" fmla="*/ 0 h 342"/>
                <a:gd name="T2" fmla="*/ 2 w 435"/>
                <a:gd name="T3" fmla="*/ 0 h 342"/>
                <a:gd name="T4" fmla="*/ 3 w 435"/>
                <a:gd name="T5" fmla="*/ 0 h 342"/>
                <a:gd name="T6" fmla="*/ 3 w 435"/>
                <a:gd name="T7" fmla="*/ 0 h 342"/>
                <a:gd name="T8" fmla="*/ 3 w 435"/>
                <a:gd name="T9" fmla="*/ 0 h 342"/>
                <a:gd name="T10" fmla="*/ 2 w 435"/>
                <a:gd name="T11" fmla="*/ 0 h 342"/>
                <a:gd name="T12" fmla="*/ 0 w 435"/>
                <a:gd name="T13" fmla="*/ 0 h 342"/>
                <a:gd name="T14" fmla="*/ 0 w 435"/>
                <a:gd name="T15" fmla="*/ 0 h 342"/>
                <a:gd name="T16" fmla="*/ 1 w 435"/>
                <a:gd name="T17" fmla="*/ 0 h 342"/>
                <a:gd name="T18" fmla="*/ 1 w 435"/>
                <a:gd name="T19" fmla="*/ 0 h 342"/>
                <a:gd name="T20" fmla="*/ 2 w 435"/>
                <a:gd name="T21" fmla="*/ 0 h 342"/>
                <a:gd name="T22" fmla="*/ 3 w 435"/>
                <a:gd name="T23" fmla="*/ 0 h 342"/>
                <a:gd name="T24" fmla="*/ 4 w 435"/>
                <a:gd name="T25" fmla="*/ 0 h 342"/>
                <a:gd name="T26" fmla="*/ 4 w 435"/>
                <a:gd name="T27" fmla="*/ 0 h 342"/>
                <a:gd name="T28" fmla="*/ 4 w 435"/>
                <a:gd name="T29" fmla="*/ 0 h 342"/>
                <a:gd name="T30" fmla="*/ 5 w 435"/>
                <a:gd name="T31" fmla="*/ 0 h 342"/>
                <a:gd name="T32" fmla="*/ 6 w 435"/>
                <a:gd name="T33" fmla="*/ 0 h 342"/>
                <a:gd name="T34" fmla="*/ 6 w 435"/>
                <a:gd name="T35" fmla="*/ 0 h 342"/>
                <a:gd name="T36" fmla="*/ 5 w 435"/>
                <a:gd name="T37" fmla="*/ 0 h 342"/>
                <a:gd name="T38" fmla="*/ 5 w 435"/>
                <a:gd name="T39" fmla="*/ 0 h 342"/>
                <a:gd name="T40" fmla="*/ 4 w 435"/>
                <a:gd name="T41" fmla="*/ 0 h 342"/>
                <a:gd name="T42" fmla="*/ 3 w 435"/>
                <a:gd name="T43" fmla="*/ 0 h 342"/>
                <a:gd name="T44" fmla="*/ 3 w 435"/>
                <a:gd name="T45" fmla="*/ 0 h 342"/>
                <a:gd name="T46" fmla="*/ 5 w 435"/>
                <a:gd name="T47" fmla="*/ 0 h 342"/>
                <a:gd name="T48" fmla="*/ 5 w 435"/>
                <a:gd name="T49" fmla="*/ 0 h 342"/>
                <a:gd name="T50" fmla="*/ 4 w 435"/>
                <a:gd name="T51" fmla="*/ 0 h 342"/>
                <a:gd name="T52" fmla="*/ 4 w 435"/>
                <a:gd name="T53" fmla="*/ 0 h 342"/>
                <a:gd name="T54" fmla="*/ 4 w 435"/>
                <a:gd name="T55" fmla="*/ 0 h 342"/>
                <a:gd name="T56" fmla="*/ 3 w 435"/>
                <a:gd name="T57" fmla="*/ 0 h 342"/>
                <a:gd name="T58" fmla="*/ 2 w 435"/>
                <a:gd name="T59" fmla="*/ 0 h 342"/>
                <a:gd name="T60" fmla="*/ 2 w 435"/>
                <a:gd name="T61" fmla="*/ 0 h 3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35" h="342">
                  <a:moveTo>
                    <a:pt x="142" y="97"/>
                  </a:moveTo>
                  <a:cubicBezTo>
                    <a:pt x="132" y="142"/>
                    <a:pt x="138" y="136"/>
                    <a:pt x="179" y="149"/>
                  </a:cubicBezTo>
                  <a:cubicBezTo>
                    <a:pt x="208" y="130"/>
                    <a:pt x="220" y="130"/>
                    <a:pt x="231" y="164"/>
                  </a:cubicBezTo>
                  <a:cubicBezTo>
                    <a:pt x="229" y="179"/>
                    <a:pt x="232" y="196"/>
                    <a:pt x="224" y="209"/>
                  </a:cubicBezTo>
                  <a:cubicBezTo>
                    <a:pt x="220" y="216"/>
                    <a:pt x="208" y="212"/>
                    <a:pt x="201" y="216"/>
                  </a:cubicBezTo>
                  <a:cubicBezTo>
                    <a:pt x="174" y="229"/>
                    <a:pt x="164" y="251"/>
                    <a:pt x="135" y="260"/>
                  </a:cubicBezTo>
                  <a:cubicBezTo>
                    <a:pt x="101" y="254"/>
                    <a:pt x="82" y="250"/>
                    <a:pt x="53" y="231"/>
                  </a:cubicBezTo>
                  <a:cubicBezTo>
                    <a:pt x="28" y="194"/>
                    <a:pt x="0" y="165"/>
                    <a:pt x="31" y="112"/>
                  </a:cubicBezTo>
                  <a:cubicBezTo>
                    <a:pt x="39" y="98"/>
                    <a:pt x="61" y="102"/>
                    <a:pt x="76" y="97"/>
                  </a:cubicBezTo>
                  <a:cubicBezTo>
                    <a:pt x="83" y="95"/>
                    <a:pt x="98" y="90"/>
                    <a:pt x="98" y="90"/>
                  </a:cubicBezTo>
                  <a:cubicBezTo>
                    <a:pt x="135" y="65"/>
                    <a:pt x="115" y="82"/>
                    <a:pt x="150" y="31"/>
                  </a:cubicBezTo>
                  <a:cubicBezTo>
                    <a:pt x="163" y="11"/>
                    <a:pt x="204" y="6"/>
                    <a:pt x="224" y="1"/>
                  </a:cubicBezTo>
                  <a:cubicBezTo>
                    <a:pt x="272" y="8"/>
                    <a:pt x="297" y="0"/>
                    <a:pt x="313" y="46"/>
                  </a:cubicBezTo>
                  <a:cubicBezTo>
                    <a:pt x="310" y="73"/>
                    <a:pt x="313" y="101"/>
                    <a:pt x="305" y="127"/>
                  </a:cubicBezTo>
                  <a:cubicBezTo>
                    <a:pt x="288" y="186"/>
                    <a:pt x="272" y="115"/>
                    <a:pt x="290" y="171"/>
                  </a:cubicBezTo>
                  <a:cubicBezTo>
                    <a:pt x="325" y="166"/>
                    <a:pt x="354" y="154"/>
                    <a:pt x="387" y="164"/>
                  </a:cubicBezTo>
                  <a:cubicBezTo>
                    <a:pt x="409" y="186"/>
                    <a:pt x="422" y="201"/>
                    <a:pt x="431" y="231"/>
                  </a:cubicBezTo>
                  <a:cubicBezTo>
                    <a:pt x="429" y="253"/>
                    <a:pt x="435" y="278"/>
                    <a:pt x="424" y="297"/>
                  </a:cubicBezTo>
                  <a:cubicBezTo>
                    <a:pt x="418" y="308"/>
                    <a:pt x="399" y="300"/>
                    <a:pt x="387" y="305"/>
                  </a:cubicBezTo>
                  <a:cubicBezTo>
                    <a:pt x="371" y="312"/>
                    <a:pt x="359" y="328"/>
                    <a:pt x="342" y="334"/>
                  </a:cubicBezTo>
                  <a:cubicBezTo>
                    <a:pt x="335" y="337"/>
                    <a:pt x="327" y="339"/>
                    <a:pt x="320" y="342"/>
                  </a:cubicBezTo>
                  <a:cubicBezTo>
                    <a:pt x="286" y="333"/>
                    <a:pt x="273" y="334"/>
                    <a:pt x="253" y="305"/>
                  </a:cubicBezTo>
                  <a:cubicBezTo>
                    <a:pt x="256" y="298"/>
                    <a:pt x="254" y="285"/>
                    <a:pt x="261" y="283"/>
                  </a:cubicBezTo>
                  <a:cubicBezTo>
                    <a:pt x="291" y="274"/>
                    <a:pt x="329" y="303"/>
                    <a:pt x="357" y="312"/>
                  </a:cubicBezTo>
                  <a:cubicBezTo>
                    <a:pt x="362" y="305"/>
                    <a:pt x="371" y="299"/>
                    <a:pt x="372" y="290"/>
                  </a:cubicBezTo>
                  <a:cubicBezTo>
                    <a:pt x="378" y="246"/>
                    <a:pt x="320" y="246"/>
                    <a:pt x="290" y="238"/>
                  </a:cubicBezTo>
                  <a:cubicBezTo>
                    <a:pt x="288" y="218"/>
                    <a:pt x="283" y="199"/>
                    <a:pt x="283" y="179"/>
                  </a:cubicBezTo>
                  <a:cubicBezTo>
                    <a:pt x="283" y="164"/>
                    <a:pt x="294" y="149"/>
                    <a:pt x="290" y="134"/>
                  </a:cubicBezTo>
                  <a:cubicBezTo>
                    <a:pt x="288" y="126"/>
                    <a:pt x="252" y="114"/>
                    <a:pt x="246" y="112"/>
                  </a:cubicBezTo>
                  <a:cubicBezTo>
                    <a:pt x="211" y="100"/>
                    <a:pt x="235" y="109"/>
                    <a:pt x="194" y="97"/>
                  </a:cubicBezTo>
                  <a:cubicBezTo>
                    <a:pt x="144" y="82"/>
                    <a:pt x="158" y="69"/>
                    <a:pt x="142" y="97"/>
                  </a:cubicBezTo>
                  <a:close/>
                </a:path>
              </a:pathLst>
            </a:custGeom>
            <a:blipFill dpi="0" rotWithShape="0">
              <a:blip r:embed="rId10"/>
              <a:srcRect/>
              <a:tile tx="0" ty="0" sx="100000" sy="100000" flip="none" algn="tl"/>
            </a:blipFill>
            <a:ln w="9525">
              <a:solidFill>
                <a:srgbClr val="CC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63499" name="Freeform 252" descr="blood3"/>
            <p:cNvSpPr>
              <a:spLocks/>
            </p:cNvSpPr>
            <p:nvPr/>
          </p:nvSpPr>
          <p:spPr bwMode="auto">
            <a:xfrm rot="792328">
              <a:off x="4035" y="705"/>
              <a:ext cx="1040" cy="1470"/>
            </a:xfrm>
            <a:custGeom>
              <a:avLst/>
              <a:gdLst>
                <a:gd name="T0" fmla="*/ 3 w 1823"/>
                <a:gd name="T1" fmla="*/ 1 h 3486"/>
                <a:gd name="T2" fmla="*/ 10 w 1823"/>
                <a:gd name="T3" fmla="*/ 0 h 3486"/>
                <a:gd name="T4" fmla="*/ 22 w 1823"/>
                <a:gd name="T5" fmla="*/ 0 h 3486"/>
                <a:gd name="T6" fmla="*/ 29 w 1823"/>
                <a:gd name="T7" fmla="*/ 1 h 3486"/>
                <a:gd name="T8" fmla="*/ 31 w 1823"/>
                <a:gd name="T9" fmla="*/ 1 h 3486"/>
                <a:gd name="T10" fmla="*/ 34 w 1823"/>
                <a:gd name="T11" fmla="*/ 2 h 3486"/>
                <a:gd name="T12" fmla="*/ 36 w 1823"/>
                <a:gd name="T13" fmla="*/ 3 h 3486"/>
                <a:gd name="T14" fmla="*/ 38 w 1823"/>
                <a:gd name="T15" fmla="*/ 4 h 3486"/>
                <a:gd name="T16" fmla="*/ 41 w 1823"/>
                <a:gd name="T17" fmla="*/ 5 h 3486"/>
                <a:gd name="T18" fmla="*/ 43 w 1823"/>
                <a:gd name="T19" fmla="*/ 6 h 3486"/>
                <a:gd name="T20" fmla="*/ 46 w 1823"/>
                <a:gd name="T21" fmla="*/ 7 h 3486"/>
                <a:gd name="T22" fmla="*/ 50 w 1823"/>
                <a:gd name="T23" fmla="*/ 9 h 3486"/>
                <a:gd name="T24" fmla="*/ 55 w 1823"/>
                <a:gd name="T25" fmla="*/ 10 h 3486"/>
                <a:gd name="T26" fmla="*/ 57 w 1823"/>
                <a:gd name="T27" fmla="*/ 10 h 3486"/>
                <a:gd name="T28" fmla="*/ 60 w 1823"/>
                <a:gd name="T29" fmla="*/ 11 h 3486"/>
                <a:gd name="T30" fmla="*/ 63 w 1823"/>
                <a:gd name="T31" fmla="*/ 14 h 3486"/>
                <a:gd name="T32" fmla="*/ 63 w 1823"/>
                <a:gd name="T33" fmla="*/ 16 h 3486"/>
                <a:gd name="T34" fmla="*/ 59 w 1823"/>
                <a:gd name="T35" fmla="*/ 18 h 3486"/>
                <a:gd name="T36" fmla="*/ 50 w 1823"/>
                <a:gd name="T37" fmla="*/ 19 h 3486"/>
                <a:gd name="T38" fmla="*/ 25 w 1823"/>
                <a:gd name="T39" fmla="*/ 19 h 3486"/>
                <a:gd name="T40" fmla="*/ 20 w 1823"/>
                <a:gd name="T41" fmla="*/ 19 h 3486"/>
                <a:gd name="T42" fmla="*/ 17 w 1823"/>
                <a:gd name="T43" fmla="*/ 18 h 3486"/>
                <a:gd name="T44" fmla="*/ 15 w 1823"/>
                <a:gd name="T45" fmla="*/ 17 h 3486"/>
                <a:gd name="T46" fmla="*/ 17 w 1823"/>
                <a:gd name="T47" fmla="*/ 16 h 3486"/>
                <a:gd name="T48" fmla="*/ 19 w 1823"/>
                <a:gd name="T49" fmla="*/ 13 h 3486"/>
                <a:gd name="T50" fmla="*/ 18 w 1823"/>
                <a:gd name="T51" fmla="*/ 10 h 3486"/>
                <a:gd name="T52" fmla="*/ 13 w 1823"/>
                <a:gd name="T53" fmla="*/ 8 h 3486"/>
                <a:gd name="T54" fmla="*/ 10 w 1823"/>
                <a:gd name="T55" fmla="*/ 5 h 3486"/>
                <a:gd name="T56" fmla="*/ 7 w 1823"/>
                <a:gd name="T57" fmla="*/ 5 h 3486"/>
                <a:gd name="T58" fmla="*/ 2 w 1823"/>
                <a:gd name="T59" fmla="*/ 3 h 3486"/>
                <a:gd name="T60" fmla="*/ 1 w 1823"/>
                <a:gd name="T61" fmla="*/ 2 h 3486"/>
                <a:gd name="T62" fmla="*/ 1 w 1823"/>
                <a:gd name="T63" fmla="*/ 2 h 34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23" h="3486">
                  <a:moveTo>
                    <a:pt x="18" y="346"/>
                  </a:moveTo>
                  <a:cubicBezTo>
                    <a:pt x="0" y="267"/>
                    <a:pt x="25" y="188"/>
                    <a:pt x="89" y="141"/>
                  </a:cubicBezTo>
                  <a:cubicBezTo>
                    <a:pt x="116" y="98"/>
                    <a:pt x="163" y="83"/>
                    <a:pt x="210" y="71"/>
                  </a:cubicBezTo>
                  <a:cubicBezTo>
                    <a:pt x="222" y="63"/>
                    <a:pt x="268" y="23"/>
                    <a:pt x="287" y="19"/>
                  </a:cubicBezTo>
                  <a:cubicBezTo>
                    <a:pt x="347" y="5"/>
                    <a:pt x="321" y="12"/>
                    <a:pt x="364" y="0"/>
                  </a:cubicBezTo>
                  <a:cubicBezTo>
                    <a:pt x="479" y="5"/>
                    <a:pt x="532" y="2"/>
                    <a:pt x="626" y="32"/>
                  </a:cubicBezTo>
                  <a:cubicBezTo>
                    <a:pt x="650" y="49"/>
                    <a:pt x="675" y="50"/>
                    <a:pt x="703" y="58"/>
                  </a:cubicBezTo>
                  <a:cubicBezTo>
                    <a:pt x="741" y="83"/>
                    <a:pt x="775" y="114"/>
                    <a:pt x="818" y="128"/>
                  </a:cubicBezTo>
                  <a:cubicBezTo>
                    <a:pt x="831" y="148"/>
                    <a:pt x="850" y="164"/>
                    <a:pt x="869" y="179"/>
                  </a:cubicBezTo>
                  <a:cubicBezTo>
                    <a:pt x="881" y="189"/>
                    <a:pt x="908" y="205"/>
                    <a:pt x="908" y="205"/>
                  </a:cubicBezTo>
                  <a:cubicBezTo>
                    <a:pt x="921" y="224"/>
                    <a:pt x="927" y="243"/>
                    <a:pt x="940" y="263"/>
                  </a:cubicBezTo>
                  <a:cubicBezTo>
                    <a:pt x="957" y="316"/>
                    <a:pt x="978" y="369"/>
                    <a:pt x="991" y="423"/>
                  </a:cubicBezTo>
                  <a:cubicBezTo>
                    <a:pt x="997" y="448"/>
                    <a:pt x="997" y="476"/>
                    <a:pt x="1010" y="499"/>
                  </a:cubicBezTo>
                  <a:cubicBezTo>
                    <a:pt x="1018" y="513"/>
                    <a:pt x="1036" y="538"/>
                    <a:pt x="1036" y="538"/>
                  </a:cubicBezTo>
                  <a:cubicBezTo>
                    <a:pt x="1045" y="565"/>
                    <a:pt x="1052" y="591"/>
                    <a:pt x="1068" y="615"/>
                  </a:cubicBezTo>
                  <a:cubicBezTo>
                    <a:pt x="1078" y="645"/>
                    <a:pt x="1083" y="668"/>
                    <a:pt x="1106" y="691"/>
                  </a:cubicBezTo>
                  <a:cubicBezTo>
                    <a:pt x="1115" y="723"/>
                    <a:pt x="1136" y="749"/>
                    <a:pt x="1145" y="781"/>
                  </a:cubicBezTo>
                  <a:cubicBezTo>
                    <a:pt x="1158" y="828"/>
                    <a:pt x="1168" y="871"/>
                    <a:pt x="1189" y="915"/>
                  </a:cubicBezTo>
                  <a:cubicBezTo>
                    <a:pt x="1205" y="947"/>
                    <a:pt x="1208" y="981"/>
                    <a:pt x="1228" y="1011"/>
                  </a:cubicBezTo>
                  <a:cubicBezTo>
                    <a:pt x="1235" y="1035"/>
                    <a:pt x="1246" y="1054"/>
                    <a:pt x="1260" y="1075"/>
                  </a:cubicBezTo>
                  <a:cubicBezTo>
                    <a:pt x="1269" y="1103"/>
                    <a:pt x="1281" y="1130"/>
                    <a:pt x="1305" y="1146"/>
                  </a:cubicBezTo>
                  <a:cubicBezTo>
                    <a:pt x="1317" y="1170"/>
                    <a:pt x="1331" y="1192"/>
                    <a:pt x="1343" y="1216"/>
                  </a:cubicBezTo>
                  <a:cubicBezTo>
                    <a:pt x="1365" y="1303"/>
                    <a:pt x="1382" y="1397"/>
                    <a:pt x="1433" y="1472"/>
                  </a:cubicBezTo>
                  <a:cubicBezTo>
                    <a:pt x="1439" y="1500"/>
                    <a:pt x="1450" y="1519"/>
                    <a:pt x="1465" y="1543"/>
                  </a:cubicBezTo>
                  <a:cubicBezTo>
                    <a:pt x="1476" y="1578"/>
                    <a:pt x="1463" y="1547"/>
                    <a:pt x="1490" y="1581"/>
                  </a:cubicBezTo>
                  <a:cubicBezTo>
                    <a:pt x="1525" y="1625"/>
                    <a:pt x="1561" y="1670"/>
                    <a:pt x="1593" y="1715"/>
                  </a:cubicBezTo>
                  <a:cubicBezTo>
                    <a:pt x="1607" y="1735"/>
                    <a:pt x="1618" y="1758"/>
                    <a:pt x="1631" y="1779"/>
                  </a:cubicBezTo>
                  <a:cubicBezTo>
                    <a:pt x="1639" y="1792"/>
                    <a:pt x="1657" y="1818"/>
                    <a:pt x="1657" y="1818"/>
                  </a:cubicBezTo>
                  <a:cubicBezTo>
                    <a:pt x="1666" y="1848"/>
                    <a:pt x="1672" y="1869"/>
                    <a:pt x="1689" y="1895"/>
                  </a:cubicBezTo>
                  <a:cubicBezTo>
                    <a:pt x="1701" y="1933"/>
                    <a:pt x="1717" y="1977"/>
                    <a:pt x="1740" y="2010"/>
                  </a:cubicBezTo>
                  <a:cubicBezTo>
                    <a:pt x="1769" y="2100"/>
                    <a:pt x="1797" y="2191"/>
                    <a:pt x="1810" y="2285"/>
                  </a:cubicBezTo>
                  <a:cubicBezTo>
                    <a:pt x="1812" y="2366"/>
                    <a:pt x="1814" y="2447"/>
                    <a:pt x="1817" y="2528"/>
                  </a:cubicBezTo>
                  <a:cubicBezTo>
                    <a:pt x="1818" y="2558"/>
                    <a:pt x="1823" y="2588"/>
                    <a:pt x="1823" y="2618"/>
                  </a:cubicBezTo>
                  <a:cubicBezTo>
                    <a:pt x="1823" y="2688"/>
                    <a:pt x="1821" y="2759"/>
                    <a:pt x="1817" y="2829"/>
                  </a:cubicBezTo>
                  <a:cubicBezTo>
                    <a:pt x="1813" y="2895"/>
                    <a:pt x="1773" y="2957"/>
                    <a:pt x="1759" y="3021"/>
                  </a:cubicBezTo>
                  <a:cubicBezTo>
                    <a:pt x="1748" y="3071"/>
                    <a:pt x="1748" y="3163"/>
                    <a:pt x="1701" y="3194"/>
                  </a:cubicBezTo>
                  <a:cubicBezTo>
                    <a:pt x="1691" y="3225"/>
                    <a:pt x="1676" y="3246"/>
                    <a:pt x="1650" y="3264"/>
                  </a:cubicBezTo>
                  <a:cubicBezTo>
                    <a:pt x="1615" y="3315"/>
                    <a:pt x="1524" y="3364"/>
                    <a:pt x="1465" y="3386"/>
                  </a:cubicBezTo>
                  <a:cubicBezTo>
                    <a:pt x="1414" y="3434"/>
                    <a:pt x="1353" y="3454"/>
                    <a:pt x="1285" y="3463"/>
                  </a:cubicBezTo>
                  <a:cubicBezTo>
                    <a:pt x="1094" y="3453"/>
                    <a:pt x="893" y="3486"/>
                    <a:pt x="709" y="3431"/>
                  </a:cubicBezTo>
                  <a:cubicBezTo>
                    <a:pt x="684" y="3414"/>
                    <a:pt x="655" y="3395"/>
                    <a:pt x="626" y="3386"/>
                  </a:cubicBezTo>
                  <a:cubicBezTo>
                    <a:pt x="611" y="3365"/>
                    <a:pt x="590" y="3349"/>
                    <a:pt x="575" y="3328"/>
                  </a:cubicBezTo>
                  <a:cubicBezTo>
                    <a:pt x="551" y="3293"/>
                    <a:pt x="535" y="3256"/>
                    <a:pt x="505" y="3226"/>
                  </a:cubicBezTo>
                  <a:cubicBezTo>
                    <a:pt x="484" y="3170"/>
                    <a:pt x="515" y="3248"/>
                    <a:pt x="485" y="3187"/>
                  </a:cubicBezTo>
                  <a:cubicBezTo>
                    <a:pt x="477" y="3170"/>
                    <a:pt x="477" y="3147"/>
                    <a:pt x="473" y="3130"/>
                  </a:cubicBezTo>
                  <a:cubicBezTo>
                    <a:pt x="467" y="3102"/>
                    <a:pt x="456" y="3074"/>
                    <a:pt x="447" y="3047"/>
                  </a:cubicBezTo>
                  <a:cubicBezTo>
                    <a:pt x="449" y="2996"/>
                    <a:pt x="449" y="2944"/>
                    <a:pt x="453" y="2893"/>
                  </a:cubicBezTo>
                  <a:cubicBezTo>
                    <a:pt x="455" y="2861"/>
                    <a:pt x="485" y="2835"/>
                    <a:pt x="498" y="2810"/>
                  </a:cubicBezTo>
                  <a:cubicBezTo>
                    <a:pt x="522" y="2763"/>
                    <a:pt x="541" y="2722"/>
                    <a:pt x="549" y="2669"/>
                  </a:cubicBezTo>
                  <a:cubicBezTo>
                    <a:pt x="556" y="2556"/>
                    <a:pt x="554" y="2442"/>
                    <a:pt x="569" y="2330"/>
                  </a:cubicBezTo>
                  <a:cubicBezTo>
                    <a:pt x="565" y="2165"/>
                    <a:pt x="575" y="2080"/>
                    <a:pt x="543" y="1946"/>
                  </a:cubicBezTo>
                  <a:cubicBezTo>
                    <a:pt x="536" y="1889"/>
                    <a:pt x="525" y="1834"/>
                    <a:pt x="511" y="1779"/>
                  </a:cubicBezTo>
                  <a:cubicBezTo>
                    <a:pt x="503" y="1711"/>
                    <a:pt x="491" y="1643"/>
                    <a:pt x="460" y="1581"/>
                  </a:cubicBezTo>
                  <a:cubicBezTo>
                    <a:pt x="448" y="1496"/>
                    <a:pt x="409" y="1413"/>
                    <a:pt x="370" y="1338"/>
                  </a:cubicBezTo>
                  <a:cubicBezTo>
                    <a:pt x="355" y="1280"/>
                    <a:pt x="349" y="1216"/>
                    <a:pt x="332" y="1159"/>
                  </a:cubicBezTo>
                  <a:cubicBezTo>
                    <a:pt x="318" y="1111"/>
                    <a:pt x="295" y="1071"/>
                    <a:pt x="281" y="1024"/>
                  </a:cubicBezTo>
                  <a:cubicBezTo>
                    <a:pt x="271" y="992"/>
                    <a:pt x="246" y="957"/>
                    <a:pt x="229" y="928"/>
                  </a:cubicBezTo>
                  <a:cubicBezTo>
                    <a:pt x="222" y="915"/>
                    <a:pt x="204" y="890"/>
                    <a:pt x="204" y="890"/>
                  </a:cubicBezTo>
                  <a:cubicBezTo>
                    <a:pt x="193" y="851"/>
                    <a:pt x="174" y="828"/>
                    <a:pt x="146" y="800"/>
                  </a:cubicBezTo>
                  <a:cubicBezTo>
                    <a:pt x="127" y="741"/>
                    <a:pt x="103" y="679"/>
                    <a:pt x="69" y="627"/>
                  </a:cubicBezTo>
                  <a:cubicBezTo>
                    <a:pt x="45" y="550"/>
                    <a:pt x="17" y="477"/>
                    <a:pt x="5" y="397"/>
                  </a:cubicBezTo>
                  <a:cubicBezTo>
                    <a:pt x="7" y="386"/>
                    <a:pt x="8" y="375"/>
                    <a:pt x="12" y="365"/>
                  </a:cubicBezTo>
                  <a:cubicBezTo>
                    <a:pt x="15" y="358"/>
                    <a:pt x="23" y="353"/>
                    <a:pt x="25" y="346"/>
                  </a:cubicBezTo>
                  <a:cubicBezTo>
                    <a:pt x="26" y="344"/>
                    <a:pt x="20" y="346"/>
                    <a:pt x="18" y="3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11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63500" name="Text Box 253"/>
            <p:cNvSpPr txBox="1">
              <a:spLocks noChangeArrowheads="1"/>
            </p:cNvSpPr>
            <p:nvPr/>
          </p:nvSpPr>
          <p:spPr bwMode="auto">
            <a:xfrm>
              <a:off x="4494" y="1089"/>
              <a:ext cx="3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he-IL" sz="1400" b="1" i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63501" name="AutoShape 254"/>
            <p:cNvSpPr>
              <a:spLocks noChangeArrowheads="1"/>
            </p:cNvSpPr>
            <p:nvPr/>
          </p:nvSpPr>
          <p:spPr bwMode="auto">
            <a:xfrm>
              <a:off x="4537" y="1851"/>
              <a:ext cx="154" cy="94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e-IL" altLang="he-IL" sz="2400">
                <a:latin typeface="Wingdings 3" pitchFamily="18" charset="2"/>
              </a:endParaRPr>
            </a:p>
          </p:txBody>
        </p:sp>
        <p:sp>
          <p:nvSpPr>
            <p:cNvPr id="63502" name="AutoShape 255" descr="Pink tissue paper"/>
            <p:cNvSpPr>
              <a:spLocks noChangeArrowheads="1"/>
            </p:cNvSpPr>
            <p:nvPr/>
          </p:nvSpPr>
          <p:spPr bwMode="auto">
            <a:xfrm>
              <a:off x="5151" y="1439"/>
              <a:ext cx="77" cy="83"/>
            </a:xfrm>
            <a:prstGeom prst="irregularSeal1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D6009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e-IL" altLang="he-IL" sz="2400">
                <a:latin typeface="Wingdings 3" pitchFamily="18" charset="2"/>
              </a:endParaRPr>
            </a:p>
          </p:txBody>
        </p:sp>
        <p:sp>
          <p:nvSpPr>
            <p:cNvPr id="63503" name="AutoShape 256" descr="Pink tissue paper"/>
            <p:cNvSpPr>
              <a:spLocks noChangeArrowheads="1"/>
            </p:cNvSpPr>
            <p:nvPr/>
          </p:nvSpPr>
          <p:spPr bwMode="auto">
            <a:xfrm>
              <a:off x="4148" y="1428"/>
              <a:ext cx="76" cy="82"/>
            </a:xfrm>
            <a:prstGeom prst="irregularSeal1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D6009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e-IL" altLang="he-IL" sz="2400">
                <a:latin typeface="Wingdings 3" pitchFamily="18" charset="2"/>
              </a:endParaRPr>
            </a:p>
          </p:txBody>
        </p:sp>
        <p:sp>
          <p:nvSpPr>
            <p:cNvPr id="63504" name="Line 257"/>
            <p:cNvSpPr>
              <a:spLocks noChangeShapeType="1"/>
            </p:cNvSpPr>
            <p:nvPr/>
          </p:nvSpPr>
          <p:spPr bwMode="auto">
            <a:xfrm rot="-3476682" flipH="1" flipV="1">
              <a:off x="4777" y="1004"/>
              <a:ext cx="339" cy="22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lgDashDot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00610" name="Text Box 258"/>
            <p:cNvSpPr txBox="1">
              <a:spLocks noChangeArrowheads="1"/>
            </p:cNvSpPr>
            <p:nvPr/>
          </p:nvSpPr>
          <p:spPr bwMode="auto">
            <a:xfrm rot="-1807939">
              <a:off x="4897" y="884"/>
              <a:ext cx="3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GB" altLang="he-IL" sz="1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in</a:t>
              </a:r>
              <a:r>
                <a:rPr lang="en-US" altLang="he-IL" sz="1400" b="1" baseline="-2500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GB" altLang="he-IL" sz="1400" b="1" baseline="-2500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506" name="Line 259"/>
            <p:cNvSpPr>
              <a:spLocks noChangeShapeType="1"/>
            </p:cNvSpPr>
            <p:nvPr/>
          </p:nvSpPr>
          <p:spPr bwMode="auto">
            <a:xfrm flipH="1" flipV="1">
              <a:off x="4264" y="1459"/>
              <a:ext cx="848" cy="31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prstDash val="lgDashDot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63507" name="Line 260"/>
            <p:cNvSpPr>
              <a:spLocks noChangeShapeType="1"/>
            </p:cNvSpPr>
            <p:nvPr/>
          </p:nvSpPr>
          <p:spPr bwMode="auto">
            <a:xfrm>
              <a:off x="4781" y="1334"/>
              <a:ext cx="23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63508" name="Line 261"/>
            <p:cNvSpPr>
              <a:spLocks noChangeShapeType="1"/>
            </p:cNvSpPr>
            <p:nvPr/>
          </p:nvSpPr>
          <p:spPr bwMode="auto">
            <a:xfrm flipH="1">
              <a:off x="4341" y="1991"/>
              <a:ext cx="80" cy="31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63509" name="Text Box 262" descr="Pink tissue paper"/>
            <p:cNvSpPr txBox="1">
              <a:spLocks noChangeArrowheads="1"/>
            </p:cNvSpPr>
            <p:nvPr/>
          </p:nvSpPr>
          <p:spPr bwMode="auto">
            <a:xfrm>
              <a:off x="4999" y="1271"/>
              <a:ext cx="25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8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e-IL" sz="1400" b="1">
                  <a:solidFill>
                    <a:schemeClr val="bg2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</a:t>
              </a:r>
            </a:p>
          </p:txBody>
        </p:sp>
        <p:sp>
          <p:nvSpPr>
            <p:cNvPr id="63510" name="Text Box 263" descr="Pink tissue paper"/>
            <p:cNvSpPr txBox="1">
              <a:spLocks noChangeArrowheads="1"/>
            </p:cNvSpPr>
            <p:nvPr/>
          </p:nvSpPr>
          <p:spPr bwMode="auto">
            <a:xfrm>
              <a:off x="4415" y="2304"/>
              <a:ext cx="25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8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e-IL" sz="1400" b="1"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</a:t>
              </a:r>
            </a:p>
          </p:txBody>
        </p:sp>
        <p:sp>
          <p:nvSpPr>
            <p:cNvPr id="63511" name="Text Box 264" descr="Pink tissue paper"/>
            <p:cNvSpPr txBox="1">
              <a:spLocks noChangeArrowheads="1"/>
            </p:cNvSpPr>
            <p:nvPr/>
          </p:nvSpPr>
          <p:spPr bwMode="auto">
            <a:xfrm>
              <a:off x="4103" y="1232"/>
              <a:ext cx="23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8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e-IL" sz="1800" b="1">
                  <a:solidFill>
                    <a:schemeClr val="accent2"/>
                  </a:solidFill>
                  <a:latin typeface="Times New Roman" pitchFamily="18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63512" name="Text Box 265" descr="Pink tissue paper"/>
            <p:cNvSpPr txBox="1">
              <a:spLocks noChangeArrowheads="1"/>
            </p:cNvSpPr>
            <p:nvPr/>
          </p:nvSpPr>
          <p:spPr bwMode="auto">
            <a:xfrm>
              <a:off x="4221" y="1712"/>
              <a:ext cx="23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8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e-IL" sz="1800" b="1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63513" name="Text Box 266" descr="Pink tissue paper"/>
            <p:cNvSpPr txBox="1">
              <a:spLocks noChangeArrowheads="1"/>
            </p:cNvSpPr>
            <p:nvPr/>
          </p:nvSpPr>
          <p:spPr bwMode="auto">
            <a:xfrm>
              <a:off x="4179" y="2058"/>
              <a:ext cx="23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8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e-IL" sz="1800" b="1">
                  <a:solidFill>
                    <a:srgbClr val="FF3300"/>
                  </a:solidFill>
                  <a:latin typeface="Times New Roman" pitchFamily="18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63514" name="Freeform 267" descr="Pink tissue paper"/>
            <p:cNvSpPr>
              <a:spLocks/>
            </p:cNvSpPr>
            <p:nvPr/>
          </p:nvSpPr>
          <p:spPr bwMode="auto">
            <a:xfrm>
              <a:off x="4032" y="1353"/>
              <a:ext cx="386" cy="62"/>
            </a:xfrm>
            <a:custGeom>
              <a:avLst/>
              <a:gdLst>
                <a:gd name="T0" fmla="*/ 0 w 480"/>
                <a:gd name="T1" fmla="*/ 0 h 96"/>
                <a:gd name="T2" fmla="*/ 65 w 480"/>
                <a:gd name="T3" fmla="*/ 7 h 96"/>
                <a:gd name="T4" fmla="*/ 129 w 480"/>
                <a:gd name="T5" fmla="*/ 0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96">
                  <a:moveTo>
                    <a:pt x="0" y="0"/>
                  </a:moveTo>
                  <a:cubicBezTo>
                    <a:pt x="80" y="48"/>
                    <a:pt x="160" y="96"/>
                    <a:pt x="240" y="96"/>
                  </a:cubicBezTo>
                  <a:cubicBezTo>
                    <a:pt x="320" y="96"/>
                    <a:pt x="400" y="48"/>
                    <a:pt x="480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8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63515" name="Text Box 268" descr="Pink tissue paper"/>
            <p:cNvSpPr txBox="1">
              <a:spLocks noChangeArrowheads="1"/>
            </p:cNvSpPr>
            <p:nvPr/>
          </p:nvSpPr>
          <p:spPr bwMode="auto">
            <a:xfrm rot="-197355">
              <a:off x="4898" y="1425"/>
              <a:ext cx="31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8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e-IL" sz="1400" b="1">
                  <a:solidFill>
                    <a:srgbClr val="D60093"/>
                  </a:solidFill>
                  <a:latin typeface="Times New Roman" pitchFamily="18" charset="0"/>
                  <a:cs typeface="Arial" pitchFamily="34" charset="0"/>
                </a:rPr>
                <a:t>in</a:t>
              </a:r>
              <a:r>
                <a:rPr lang="en-US" altLang="he-IL" sz="1400" b="1" baseline="-25000">
                  <a:solidFill>
                    <a:srgbClr val="D60093"/>
                  </a:solidFill>
                  <a:latin typeface="Times New Roman" pitchFamily="18" charset="0"/>
                  <a:cs typeface="Arial" pitchFamily="34" charset="0"/>
                </a:rPr>
                <a:t>X</a:t>
              </a:r>
              <a:endParaRPr lang="en-US" altLang="he-IL" sz="1400" b="1">
                <a:solidFill>
                  <a:srgbClr val="D60093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3516" name="Line 269"/>
            <p:cNvSpPr>
              <a:spLocks noChangeShapeType="1"/>
            </p:cNvSpPr>
            <p:nvPr/>
          </p:nvSpPr>
          <p:spPr bwMode="auto">
            <a:xfrm flipV="1">
              <a:off x="3944" y="1913"/>
              <a:ext cx="555" cy="1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63517" name="Line 270"/>
            <p:cNvSpPr>
              <a:spLocks noChangeShapeType="1"/>
            </p:cNvSpPr>
            <p:nvPr/>
          </p:nvSpPr>
          <p:spPr bwMode="auto">
            <a:xfrm flipH="1">
              <a:off x="4656" y="1991"/>
              <a:ext cx="81" cy="31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63518" name="Text Box 271" descr="Pink tissue paper"/>
            <p:cNvSpPr txBox="1">
              <a:spLocks noChangeArrowheads="1"/>
            </p:cNvSpPr>
            <p:nvPr/>
          </p:nvSpPr>
          <p:spPr bwMode="auto">
            <a:xfrm>
              <a:off x="4483" y="2001"/>
              <a:ext cx="23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8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e-IL" sz="1800" b="1">
                  <a:solidFill>
                    <a:schemeClr val="accent2"/>
                  </a:solidFill>
                  <a:latin typeface="Times New Roman" pitchFamily="18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63519" name="AutoShape 272"/>
            <p:cNvSpPr>
              <a:spLocks noChangeArrowheads="1"/>
            </p:cNvSpPr>
            <p:nvPr/>
          </p:nvSpPr>
          <p:spPr bwMode="auto">
            <a:xfrm>
              <a:off x="3648" y="129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e-IL" altLang="he-IL" sz="2400">
                <a:latin typeface="Wingdings 3" pitchFamily="18" charset="2"/>
              </a:endParaRPr>
            </a:p>
          </p:txBody>
        </p:sp>
        <p:sp>
          <p:nvSpPr>
            <p:cNvPr id="63520" name="Text Box 273"/>
            <p:cNvSpPr txBox="1">
              <a:spLocks noChangeArrowheads="1"/>
            </p:cNvSpPr>
            <p:nvPr/>
          </p:nvSpPr>
          <p:spPr bwMode="auto">
            <a:xfrm>
              <a:off x="3687" y="1083"/>
              <a:ext cx="29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e-IL" sz="1800">
                  <a:latin typeface="Albertus MT" pitchFamily="18" charset="0"/>
                  <a:cs typeface="Arial" pitchFamily="34" charset="0"/>
                </a:rPr>
                <a:t>??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324600" cy="44196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he-IL" altLang="he-IL" sz="1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רעיונות עיקריים בתורת הכאוס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בבעיות לא לינאריות צפוי לקבל התנהגות כאוטית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כאשר ההתנהגות כאוטית לא ניתן לפתור את המשוואות – </a:t>
            </a:r>
          </a:p>
          <a:p>
            <a:pPr lvl="1" algn="r" rtl="1" eaLnBrk="1" hangingPunct="1">
              <a:lnSpc>
                <a:spcPct val="90000"/>
              </a:lnSpc>
              <a:buFontTx/>
              <a:buNone/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כל חישוב נכשל לאחר זמן סופי.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במערכות לא לינאריות, שינוי קטן בחוקים יכול לגרום לשינויים מהותיים באופי הפתרונות (ביפרקציות)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לא ידוע עדיין איך למצוא באופן כללי מידות הסתברותיות לתיאור פתרונות כאוטיים.</a:t>
            </a:r>
          </a:p>
          <a:p>
            <a:pPr lvl="1" algn="r" rtl="1" eaLnBrk="1" hangingPunct="1">
              <a:lnSpc>
                <a:spcPct val="90000"/>
              </a:lnSpc>
              <a:buFontTx/>
              <a:buNone/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הסתכלות אחרת על בניית מודלים: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בניית מודל "שיתאים לנצפה" איננה קשה – עם מספיק פרמטרים ומימדים היא תמיד אפשרית (משפט מתמטי !)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ניתן להסתכל על תכונות של קבוצות של מודלים כדי להימנע מטאוטולוגיה</a:t>
            </a:r>
          </a:p>
          <a:p>
            <a:pPr lvl="1" algn="r" rtl="1" eaLnBrk="1" hangingPunct="1">
              <a:lnSpc>
                <a:spcPct val="90000"/>
              </a:lnSpc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he-IL" altLang="he-IL" sz="14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הסתכלות אחרת על מתימטיקה שימושית: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יש להבחין בין מערכות כאוטיות למסודרות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יש לחפש תכונות שאינן תלויות בפרטי המודל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he-IL" altLang="he-IL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יש להסתכל על תכונות של קבוצות של תנאי התחלה וקבוצות של מודלים וכך לבחון את התאמתם לממצאים.</a:t>
            </a:r>
          </a:p>
          <a:p>
            <a:pPr lvl="1" algn="r" rtl="1" eaLnBrk="1" hangingPunct="1">
              <a:lnSpc>
                <a:spcPct val="90000"/>
              </a:lnSpc>
              <a:buFontTx/>
              <a:buNone/>
            </a:pPr>
            <a:endParaRPr lang="he-IL" altLang="he-IL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654629" y="457200"/>
            <a:ext cx="7467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dirty="0">
                <a:latin typeface="Wingdings 3" pitchFamily="18" charset="2"/>
              </a:rPr>
              <a:t>כאוס, מודלים  ומתמטיקה </a:t>
            </a:r>
            <a:r>
              <a:rPr lang="he-IL" altLang="he-IL" dirty="0" smtClean="0">
                <a:latin typeface="Wingdings 3" pitchFamily="18" charset="2"/>
              </a:rPr>
              <a:t>שימושית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dirty="0" smtClean="0">
                <a:latin typeface="Wingdings 3" pitchFamily="18" charset="2"/>
              </a:rPr>
              <a:t>-חזרה לפילוסופיה של המתימטיקה?</a:t>
            </a:r>
            <a:endParaRPr lang="en-US" altLang="he-IL" dirty="0">
              <a:latin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67818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Science is built up with facts, as a house is with stones.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But a collection of facts is no more a science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than a heap of stones is a house. </a:t>
            </a:r>
            <a:br>
              <a:rPr lang="en-US" altLang="he-IL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altLang="he-IL" sz="1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H. Poincare (1854-1912), La Science et </a:t>
            </a:r>
            <a:r>
              <a:rPr lang="en-US" altLang="he-IL" sz="18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l'hypothèse</a:t>
            </a:r>
            <a:r>
              <a:rPr lang="en-US" altLang="he-IL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altLang="he-IL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he-IL" sz="1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en-US" altLang="he-IL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he-IL" altLang="he-IL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מדע בנוי מעובדות כמו שבית בנוי מאבנים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א           אולם שלל עובדות היא לא מדע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כפי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שערימת אבנים היא לא בית. </a:t>
            </a:r>
            <a:r>
              <a:rPr lang="en-US" altLang="he-IL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he-IL" sz="1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איך לבנות מודל מתוך ערימת העובדות</a:t>
            </a:r>
            <a:r>
              <a:rPr lang="he-IL" altLang="he-IL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האומנות שבמתימטיקה שימושית..</a:t>
            </a:r>
            <a:endParaRPr lang="en-US" altLang="he-IL" sz="2400" dirty="0">
              <a:solidFill>
                <a:srgbClr val="000000"/>
              </a:solidFill>
              <a:latin typeface="LucidaBright" charset="-79"/>
              <a:cs typeface="LucidaBright" charset="-79"/>
            </a:endParaRPr>
          </a:p>
        </p:txBody>
      </p:sp>
      <p:sp>
        <p:nvSpPr>
          <p:cNvPr id="65539" name="AutoShape 3" descr="Poincare_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6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595438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6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6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6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6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6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66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66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66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665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665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1150" y="838200"/>
            <a:ext cx="7772400" cy="1143000"/>
          </a:xfrm>
        </p:spPr>
        <p:txBody>
          <a:bodyPr/>
          <a:lstStyle/>
          <a:p>
            <a:r>
              <a:rPr lang="he-IL" sz="2400" dirty="0" smtClean="0"/>
              <a:t>סיווג כל נושאי המחקר </a:t>
            </a:r>
            <a:r>
              <a:rPr lang="he-IL" sz="2400" dirty="0" err="1" smtClean="0"/>
              <a:t>העכשווים</a:t>
            </a:r>
            <a:r>
              <a:rPr lang="he-IL" sz="2400" dirty="0" smtClean="0"/>
              <a:t> באגודת המתימטיקה האמריקאית –</a:t>
            </a:r>
            <a:br>
              <a:rPr lang="he-IL" sz="2400" dirty="0" smtClean="0"/>
            </a:br>
            <a:r>
              <a:rPr lang="he-IL" sz="2400" dirty="0" smtClean="0"/>
              <a:t> 46 עמודים של נושאי מחקר!</a:t>
            </a:r>
            <a:br>
              <a:rPr lang="he-IL" sz="2400" dirty="0" smtClean="0"/>
            </a:br>
            <a:r>
              <a:rPr lang="he-IL" sz="2400" dirty="0" smtClean="0"/>
              <a:t>עשרות אלפי מאמרים כל שנה!</a:t>
            </a:r>
            <a:br>
              <a:rPr lang="he-IL" sz="2400" dirty="0" smtClean="0"/>
            </a:br>
            <a:r>
              <a:rPr lang="he-IL" dirty="0" smtClean="0"/>
              <a:t>עשיר..</a:t>
            </a:r>
            <a:endParaRPr lang="he-IL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1" y="2265766"/>
            <a:ext cx="3521242" cy="459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56795"/>
            <a:ext cx="5372114" cy="346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9729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84" y="2438400"/>
            <a:ext cx="2992332" cy="384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-685800" y="1828800"/>
            <a:ext cx="96012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he-IL" altLang="he-I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מפתחים תחומים מתמטיים חדשים ושיטות מתמטיות חדשות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endParaRPr lang="he-IL" altLang="he-I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he-IL" altLang="he-I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מנסים למצוא פתרון לבעיות פתוחות</a:t>
            </a:r>
          </a:p>
          <a:p>
            <a:pPr marL="0" indent="0" algn="r" rtl="1">
              <a:defRPr/>
            </a:pPr>
            <a:r>
              <a:rPr lang="he-IL" altLang="he-I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השערות מתמטיות שנוסחו ושיש להוכיח או </a:t>
            </a: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להפריך</a:t>
            </a:r>
            <a:endParaRPr lang="he-IL" altLang="he-IL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endParaRPr lang="he-IL" altLang="he-I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he-IL" altLang="he-I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מיישמים ומפתחים שיטות מתמטיות כדי להבין/לפתור</a:t>
            </a:r>
          </a:p>
          <a:p>
            <a:pPr marL="0" indent="0" algn="r" rtl="1">
              <a:defRPr/>
            </a:pPr>
            <a:r>
              <a:rPr lang="he-IL" altLang="he-I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בעיות מתחומי עניין שונים: </a:t>
            </a:r>
          </a:p>
          <a:p>
            <a:pPr marL="0" indent="0" algn="r" rtl="1">
              <a:defRPr/>
            </a:pPr>
            <a:endParaRPr lang="he-IL" altLang="he-IL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 rtl="1">
              <a:defRPr/>
            </a:pPr>
            <a:r>
              <a:rPr lang="he-IL" altLang="he-I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טכנולוגיים, מדעיים, רפואיים, כלכליים, חברתיים וכד'</a:t>
            </a:r>
          </a:p>
          <a:p>
            <a:pPr marL="0" indent="0" algn="r" rtl="1">
              <a:defRPr/>
            </a:pPr>
            <a:endParaRPr lang="he-IL" altLang="he-I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he-IL" altLang="he-I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דנים, מפתחים וחוקרים את הפילוסופיה, ההיסטוריה</a:t>
            </a:r>
          </a:p>
          <a:p>
            <a:pPr marL="0" indent="0" algn="r" rtl="1">
              <a:defRPr/>
            </a:pPr>
            <a:r>
              <a:rPr lang="he-IL" altLang="he-IL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והוראת המתימטיקה ברמות שונות</a:t>
            </a:r>
          </a:p>
          <a:p>
            <a:pPr marL="0" indent="0" algn="r" rtl="1">
              <a:defRPr/>
            </a:pPr>
            <a:endParaRPr lang="he-IL" altLang="he-IL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 rtl="1">
              <a:defRPr/>
            </a:pPr>
            <a:endParaRPr lang="he-IL" altLang="he-IL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 rtl="1">
              <a:defRPr/>
            </a:pPr>
            <a:endParaRPr lang="he-IL" altLang="he-IL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defRPr/>
            </a:pPr>
            <a:endParaRPr lang="he-IL" altLang="he-IL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1127125" y="649288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rtl="1">
              <a:defRPr/>
            </a:pPr>
            <a:r>
              <a:rPr lang="he-IL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מה חוקרים היום במתימטיקה ?</a:t>
            </a:r>
            <a:endParaRPr lang="he-IL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228600" y="1828800"/>
            <a:ext cx="8686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r" rtl="1">
              <a:defRPr/>
            </a:pPr>
            <a:r>
              <a:rPr lang="he-IL" altLang="he-IL" sz="2000" dirty="0" smtClean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השערות מתמטיות שיש ל</a:t>
            </a:r>
            <a:r>
              <a:rPr lang="he-IL" altLang="he-IL" sz="2000" dirty="0" smtClean="0">
                <a:solidFill>
                  <a:srgbClr val="00B0F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הוכיח</a:t>
            </a:r>
            <a:r>
              <a:rPr lang="he-IL" altLang="he-IL" sz="2000" dirty="0" smtClean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 או </a:t>
            </a:r>
            <a:r>
              <a:rPr lang="he-IL" altLang="he-IL" sz="2000" dirty="0" smtClean="0">
                <a:solidFill>
                  <a:srgbClr val="FF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להפריך</a:t>
            </a:r>
          </a:p>
          <a:p>
            <a:pPr algn="r" rtl="1">
              <a:defRPr/>
            </a:pPr>
            <a:endParaRPr lang="he-IL" altLang="he-IL" sz="2000" dirty="0" smtClean="0">
              <a:solidFill>
                <a:srgbClr val="000000"/>
              </a:solidFill>
              <a:latin typeface="Guttman-Aharoni" panose="02010701010101010101" pitchFamily="2" charset="-79"/>
              <a:cs typeface="Guttman-Aharoni" panose="02010701010101010101" pitchFamily="2" charset="-79"/>
            </a:endParaRPr>
          </a:p>
          <a:p>
            <a:pPr algn="r" rtl="1">
              <a:defRPr/>
            </a:pPr>
            <a:r>
              <a:rPr lang="he-IL" altLang="he-IL" sz="2000" b="1" dirty="0" smtClean="0">
                <a:solidFill>
                  <a:srgbClr val="00B0F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הוכח: </a:t>
            </a:r>
            <a:r>
              <a:rPr lang="he-IL" altLang="he-IL" sz="2000" dirty="0" smtClean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המשפט האחרון של פרמה נוסח על ידי פרמה באמצע המאה ה17 </a:t>
            </a:r>
          </a:p>
          <a:p>
            <a:pPr algn="r" rtl="1">
              <a:defRPr/>
            </a:pPr>
            <a:r>
              <a:rPr lang="he-IL" altLang="he-IL" sz="2000" dirty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 </a:t>
            </a:r>
            <a:r>
              <a:rPr lang="he-IL" altLang="he-IL" sz="2000" dirty="0" smtClean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       הוכח (350 שנה אחרי!)  על ידי אנדרו </a:t>
            </a:r>
            <a:r>
              <a:rPr lang="he-IL" altLang="he-IL" sz="2000" dirty="0" err="1" smtClean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ויילס</a:t>
            </a:r>
            <a:r>
              <a:rPr lang="he-IL" altLang="he-IL" sz="2000" dirty="0" smtClean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 ב – 1995</a:t>
            </a:r>
          </a:p>
          <a:p>
            <a:pPr algn="r" rtl="1">
              <a:defRPr/>
            </a:pPr>
            <a:endParaRPr lang="he-IL" sz="2000" b="1" dirty="0" smtClean="0">
              <a:latin typeface="Guttman-Aharoni" panose="02010701010101010101" pitchFamily="2" charset="-79"/>
              <a:cs typeface="Guttman-Aharoni" panose="02010701010101010101" pitchFamily="2" charset="-79"/>
            </a:endParaRPr>
          </a:p>
          <a:p>
            <a:pPr algn="r" rtl="1">
              <a:defRPr/>
            </a:pPr>
            <a:endParaRPr lang="he-IL" sz="2000" b="1" dirty="0" smtClean="0">
              <a:latin typeface="Guttman-Aharoni" panose="02010701010101010101" pitchFamily="2" charset="-79"/>
              <a:cs typeface="Guttman-Aharoni" panose="02010701010101010101" pitchFamily="2" charset="-79"/>
            </a:endParaRPr>
          </a:p>
          <a:p>
            <a:pPr algn="r" rtl="1">
              <a:defRPr/>
            </a:pPr>
            <a:r>
              <a:rPr lang="he-IL" sz="2000" b="1" dirty="0" smtClean="0">
                <a:solidFill>
                  <a:srgbClr val="FF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הופרך: </a:t>
            </a:r>
            <a:r>
              <a:rPr lang="he-IL" sz="20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האפשרות לפתור את הבעיות </a:t>
            </a:r>
            <a:r>
              <a:rPr lang="he-IL" sz="2000" dirty="0">
                <a:latin typeface="Guttman-Aharoni" panose="02010701010101010101" pitchFamily="2" charset="-79"/>
                <a:cs typeface="Guttman-Aharoni" panose="02010701010101010101" pitchFamily="2" charset="-79"/>
              </a:rPr>
              <a:t>הגאומטריות של ימי </a:t>
            </a:r>
            <a:r>
              <a:rPr lang="he-IL" sz="20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קדם (4 בעיות בניה)</a:t>
            </a:r>
          </a:p>
          <a:p>
            <a:pPr algn="r" rtl="1">
              <a:defRPr/>
            </a:pPr>
            <a:r>
              <a:rPr lang="he-IL" sz="20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          הופרכו על ידי תורת </a:t>
            </a:r>
            <a:r>
              <a:rPr lang="he-IL" sz="2000" dirty="0" err="1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גלואה</a:t>
            </a:r>
            <a:r>
              <a:rPr lang="he-IL" sz="2000" dirty="0" smtClean="0">
                <a:latin typeface="Guttman-Aharoni" panose="02010701010101010101" pitchFamily="2" charset="-79"/>
                <a:cs typeface="Guttman-Aharoni" panose="02010701010101010101" pitchFamily="2" charset="-79"/>
              </a:rPr>
              <a:t> (כ-2000 (!) שנה לאחר שנוסחו) במאה ה 19</a:t>
            </a:r>
          </a:p>
          <a:p>
            <a:pPr algn="r" rtl="1">
              <a:defRPr/>
            </a:pPr>
            <a:endParaRPr lang="he-IL" altLang="he-IL" sz="2000" b="1" dirty="0" smtClean="0">
              <a:solidFill>
                <a:srgbClr val="000000"/>
              </a:solidFill>
              <a:latin typeface="Guttman-Aharoni" panose="02010701010101010101" pitchFamily="2" charset="-79"/>
              <a:cs typeface="Guttman-Aharoni" panose="02010701010101010101" pitchFamily="2" charset="-79"/>
            </a:endParaRPr>
          </a:p>
          <a:p>
            <a:pPr algn="r" rtl="1">
              <a:defRPr/>
            </a:pPr>
            <a:endParaRPr lang="he-IL" altLang="he-IL" sz="2000" b="1" dirty="0" smtClean="0">
              <a:solidFill>
                <a:srgbClr val="000000"/>
              </a:solidFill>
              <a:latin typeface="Guttman-Aharoni" panose="02010701010101010101" pitchFamily="2" charset="-79"/>
              <a:cs typeface="Guttman-Aharoni" panose="02010701010101010101" pitchFamily="2" charset="-79"/>
            </a:endParaRPr>
          </a:p>
          <a:p>
            <a:pPr algn="r" rtl="1">
              <a:defRPr/>
            </a:pPr>
            <a:r>
              <a:rPr lang="he-IL" altLang="he-IL" sz="2000" b="1" dirty="0" smtClean="0">
                <a:solidFill>
                  <a:srgbClr val="7030A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נקבע כלא מוכרע: </a:t>
            </a:r>
            <a:r>
              <a:rPr lang="he-IL" altLang="he-IL" sz="2000" dirty="0" smtClean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השערת הרצף של קנטור (מסוף המאה ה19) נמצאה, בתחילת           המאה ה20 כמשפט שאינו תלוי באקסיומות קודמות</a:t>
            </a:r>
            <a:r>
              <a:rPr lang="he-IL" altLang="he-IL" sz="2000" dirty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 </a:t>
            </a:r>
            <a:r>
              <a:rPr lang="he-IL" altLang="he-IL" sz="2000" dirty="0" smtClean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ולכן איננה ניתנת להכרעה.. (גדל הסביר שבכל מערכת </a:t>
            </a:r>
            <a:r>
              <a:rPr lang="he-IL" altLang="he-IL" sz="2000" dirty="0" err="1" smtClean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אקסיומטית</a:t>
            </a:r>
            <a:r>
              <a:rPr lang="he-IL" altLang="he-IL" sz="2000" dirty="0" smtClean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 צפויות כאלה השערות)</a:t>
            </a:r>
          </a:p>
          <a:p>
            <a:pPr algn="r" rtl="1">
              <a:defRPr/>
            </a:pPr>
            <a:endParaRPr lang="he-IL" altLang="he-IL" sz="2000" dirty="0">
              <a:solidFill>
                <a:srgbClr val="000000"/>
              </a:solidFill>
              <a:latin typeface="Guttman-Aharoni" panose="02010701010101010101" pitchFamily="2" charset="-79"/>
              <a:cs typeface="Guttman-Aharoni" panose="02010701010101010101" pitchFamily="2" charset="-79"/>
            </a:endParaRPr>
          </a:p>
          <a:p>
            <a:pPr algn="r" rtl="1">
              <a:defRPr/>
            </a:pPr>
            <a:endParaRPr lang="he-IL" altLang="he-IL" sz="2000" dirty="0" smtClean="0">
              <a:solidFill>
                <a:srgbClr val="000000"/>
              </a:solidFill>
              <a:latin typeface="Guttman-Aharoni" panose="02010701010101010101" pitchFamily="2" charset="-79"/>
              <a:cs typeface="Guttman-Aharoni" panose="02010701010101010101" pitchFamily="2" charset="-79"/>
            </a:endParaRPr>
          </a:p>
          <a:p>
            <a:pPr algn="r" rtl="1">
              <a:defRPr/>
            </a:pPr>
            <a:r>
              <a:rPr lang="he-IL" altLang="he-IL" sz="2000" dirty="0" smtClean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                                                                                     [ויקיפדיה ...]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1154113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rtl="1">
              <a:defRPr/>
            </a:pPr>
            <a:r>
              <a:rPr lang="he-IL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בעיות פתוחות</a:t>
            </a:r>
            <a:endParaRPr lang="he-IL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2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2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2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2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2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28600" y="160020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dirty="0"/>
              <a:t>הבעיות הגאומטריות של ימי קדם</a:t>
            </a:r>
          </a:p>
          <a:p>
            <a:pPr algn="r"/>
            <a:r>
              <a:rPr lang="he-IL" dirty="0"/>
              <a:t>(הופנה מהדף </a:t>
            </a:r>
            <a:r>
              <a:rPr lang="he-IL" dirty="0">
                <a:hlinkClick r:id="rId2" tooltip="שלוש הבעיות של ימי קדם"/>
              </a:rPr>
              <a:t>שלוש הבעיות של ימי קדם</a:t>
            </a:r>
            <a:r>
              <a:rPr lang="he-IL" dirty="0"/>
              <a:t>)</a:t>
            </a:r>
          </a:p>
          <a:p>
            <a:pPr algn="r" rtl="1"/>
            <a:r>
              <a:rPr lang="he-IL" b="1" dirty="0"/>
              <a:t>הבעיות הגאומטריות של ימי קדם</a:t>
            </a:r>
            <a:r>
              <a:rPr lang="he-IL" dirty="0"/>
              <a:t> הן </a:t>
            </a:r>
            <a:r>
              <a:rPr lang="he-IL" dirty="0">
                <a:hlinkClick r:id="rId3" tooltip="בנייה בסרגל ומחוגה"/>
              </a:rPr>
              <a:t>בעיות בנייה</a:t>
            </a:r>
            <a:r>
              <a:rPr lang="he-IL" dirty="0"/>
              <a:t> שנוסחו על ידי ה</a:t>
            </a:r>
            <a:r>
              <a:rPr lang="he-IL" dirty="0">
                <a:hlinkClick r:id="rId4" tooltip="יוון העתיקה"/>
              </a:rPr>
              <a:t>יוונים</a:t>
            </a:r>
            <a:r>
              <a:rPr lang="he-IL" dirty="0"/>
              <a:t> הקדמונים, והעסיקו </a:t>
            </a:r>
            <a:r>
              <a:rPr lang="he-IL" dirty="0">
                <a:hlinkClick r:id="rId5" tooltip="מתמטיקאי"/>
              </a:rPr>
              <a:t>מתמטיקאים</a:t>
            </a:r>
            <a:r>
              <a:rPr lang="he-IL" dirty="0"/>
              <a:t> במשך מאות שנים. הבעיות הן:</a:t>
            </a:r>
          </a:p>
          <a:p>
            <a:pPr algn="r" rtl="1"/>
            <a:r>
              <a:rPr lang="he-IL" dirty="0">
                <a:hlinkClick r:id="rId6" tooltip="הכפלת הקובייה"/>
              </a:rPr>
              <a:t>הכפלת הקובייה</a:t>
            </a:r>
            <a:r>
              <a:rPr lang="he-IL" dirty="0"/>
              <a:t>: בניית </a:t>
            </a:r>
            <a:r>
              <a:rPr lang="he-IL" dirty="0">
                <a:hlinkClick r:id="rId7" tooltip="קובייה"/>
              </a:rPr>
              <a:t>קובייה</a:t>
            </a:r>
            <a:r>
              <a:rPr lang="he-IL" dirty="0"/>
              <a:t> שנפחה כפול מזה של קובייה נתונה</a:t>
            </a:r>
          </a:p>
          <a:p>
            <a:pPr algn="r" rtl="1"/>
            <a:r>
              <a:rPr lang="he-IL" dirty="0"/>
              <a:t>בניית </a:t>
            </a:r>
            <a:r>
              <a:rPr lang="he-IL" dirty="0">
                <a:hlinkClick r:id="rId8" tooltip="ריבוע"/>
              </a:rPr>
              <a:t>ריבוע</a:t>
            </a:r>
            <a:r>
              <a:rPr lang="he-IL" dirty="0"/>
              <a:t> השווה בשטחו לעיגול נתון</a:t>
            </a:r>
          </a:p>
          <a:p>
            <a:pPr algn="r" rtl="1"/>
            <a:r>
              <a:rPr lang="he-IL" dirty="0">
                <a:hlinkClick r:id="rId9" tooltip="שילוש זווית"/>
              </a:rPr>
              <a:t>שילוש זווית</a:t>
            </a:r>
            <a:r>
              <a:rPr lang="he-IL" dirty="0"/>
              <a:t>: חלוקת </a:t>
            </a:r>
            <a:r>
              <a:rPr lang="he-IL" dirty="0">
                <a:hlinkClick r:id="rId10" tooltip="זווית"/>
              </a:rPr>
              <a:t>זווית</a:t>
            </a:r>
            <a:r>
              <a:rPr lang="he-IL" dirty="0"/>
              <a:t> נתונה לשלושה חלקים שווים</a:t>
            </a:r>
          </a:p>
          <a:p>
            <a:pPr algn="r" rtl="1"/>
            <a:r>
              <a:rPr lang="he-IL" dirty="0"/>
              <a:t>בניית </a:t>
            </a:r>
            <a:r>
              <a:rPr lang="he-IL" dirty="0">
                <a:hlinkClick r:id="rId11" tooltip="מצולע משוכלל"/>
              </a:rPr>
              <a:t>מצולע משוכלל</a:t>
            </a:r>
            <a:r>
              <a:rPr lang="he-IL" dirty="0"/>
              <a:t> בן שבע צלעות</a:t>
            </a:r>
          </a:p>
          <a:p>
            <a:pPr algn="r" rtl="1"/>
            <a:r>
              <a:rPr lang="he-IL" dirty="0"/>
              <a:t>את כל הבניות יש לבצע במסגרת כללי המשחק של הגאומטריה, כלומר באמצעות </a:t>
            </a:r>
            <a:r>
              <a:rPr lang="he-IL" dirty="0">
                <a:hlinkClick r:id="rId12" tooltip="בנייה בסרגל ובמחוגה"/>
              </a:rPr>
              <a:t>בנייה בסרגל ובמחוגה</a:t>
            </a:r>
            <a:r>
              <a:rPr lang="he-IL" dirty="0"/>
              <a:t> בלבד.</a:t>
            </a:r>
          </a:p>
          <a:p>
            <a:pPr algn="r" rtl="1"/>
            <a:r>
              <a:rPr lang="he-IL" dirty="0"/>
              <a:t>רק ב</a:t>
            </a:r>
            <a:r>
              <a:rPr lang="he-IL" dirty="0">
                <a:hlinkClick r:id="rId13" tooltip="המאה ה-19"/>
              </a:rPr>
              <a:t>מאה התשע-עשרה</a:t>
            </a:r>
            <a:r>
              <a:rPr lang="he-IL" dirty="0"/>
              <a:t> הושם קץ לניסיונות לפתור בעיות בנייה אלה, כאשר הוכח בעזרת </a:t>
            </a:r>
            <a:r>
              <a:rPr lang="he-IL" dirty="0">
                <a:hlinkClick r:id="rId14" tooltip="תורת גלואה"/>
              </a:rPr>
              <a:t>תורת </a:t>
            </a:r>
            <a:r>
              <a:rPr lang="he-IL" dirty="0" err="1">
                <a:hlinkClick r:id="rId14" tooltip="תורת גלואה"/>
              </a:rPr>
              <a:t>גלואה</a:t>
            </a:r>
            <a:r>
              <a:rPr lang="he-IL" dirty="0"/>
              <a:t> שהן לא פתירות, כלומר אין דרך לבצע את הבניות הנדרשות. עד למועד זה תרמו הניסיונות לפתרון בעיות אלה להתפתחותה של ה</a:t>
            </a:r>
            <a:r>
              <a:rPr lang="he-IL" dirty="0">
                <a:hlinkClick r:id="rId15" tooltip="גאומטריה"/>
              </a:rPr>
              <a:t>גאומטריה</a:t>
            </a:r>
            <a:r>
              <a:rPr lang="he-IL" dirty="0"/>
              <a:t>.</a:t>
            </a:r>
          </a:p>
        </p:txBody>
      </p:sp>
      <p:sp>
        <p:nvSpPr>
          <p:cNvPr id="3" name="מלבן 2"/>
          <p:cNvSpPr/>
          <p:nvPr/>
        </p:nvSpPr>
        <p:spPr>
          <a:xfrm>
            <a:off x="54656" y="6383217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he-IL" dirty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 [ויקיפדיה ...]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49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-685800" y="1828800"/>
            <a:ext cx="960120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>
              <a:defRPr/>
            </a:pP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מכון </a:t>
            </a:r>
            <a:r>
              <a:rPr lang="he-IL" altLang="he-IL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קליי</a:t>
            </a: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פרסם בשנת 2000 את 7 בעיות המילניום הבאות:</a:t>
            </a:r>
          </a:p>
          <a:p>
            <a:pPr algn="r" rtl="1">
              <a:defRPr/>
            </a:pPr>
            <a:endParaRPr lang="he-IL" altLang="he-IL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השערת </a:t>
            </a:r>
            <a:r>
              <a:rPr lang="he-IL" altLang="he-IL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רימן</a:t>
            </a: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על פונקציית </a:t>
            </a:r>
            <a:r>
              <a:rPr lang="he-IL" altLang="he-IL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זטא</a:t>
            </a: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של </a:t>
            </a:r>
            <a:r>
              <a:rPr lang="he-IL" altLang="he-IL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רימן</a:t>
            </a: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שנוסחה ב-1859.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השערת </a:t>
            </a:r>
            <a:r>
              <a:rPr lang="he-IL" altLang="he-IL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בירץ</a:t>
            </a: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' </a:t>
            </a:r>
            <a:r>
              <a:rPr lang="he-IL" altLang="he-IL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וסווינרטון</a:t>
            </a: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-דייר - השערה מרכזית על האריתמטיקה של עקומים אליפטיים, </a:t>
            </a:r>
            <a:endParaRPr lang="he-IL" altLang="he-IL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 rtl="1">
              <a:defRPr/>
            </a:pP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שנוסחה </a:t>
            </a: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ב-1963.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השערת </a:t>
            </a:r>
            <a:r>
              <a:rPr lang="he-IL" altLang="he-IL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פואנקרה</a:t>
            </a: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השערה אשר מתבססת על טופולוגיה חקר הצורות וקשר ביניהן</a:t>
            </a:r>
            <a:r>
              <a:rPr lang="he-IL" altLang="he-I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r" rtl="1">
              <a:defRPr/>
            </a:pP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היא טוענת כי כל צורה שאין לה חור משתייכת לאותה משפחה ומבחינה </a:t>
            </a:r>
            <a:r>
              <a:rPr lang="he-IL" altLang="he-I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מהותית</a:t>
            </a:r>
          </a:p>
          <a:p>
            <a:pPr marL="0" indent="0" algn="r" rtl="1">
              <a:defRPr/>
            </a:pP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זהה לצורת כדור. ההשערה נוסחה ב-1904</a:t>
            </a:r>
            <a:r>
              <a:rPr lang="he-IL" altLang="he-I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e-IL" altLang="he-IL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(ונפתרה על ידי ג. פרלמן ב 2002 ) </a:t>
            </a:r>
            <a:endParaRPr lang="he-IL" altLang="he-IL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פתרון השערת </a:t>
            </a:r>
            <a:r>
              <a:rPr lang="he-IL" altLang="he-IL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הודג</a:t>
            </a: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' על </a:t>
            </a:r>
            <a:r>
              <a:rPr lang="he-IL" altLang="he-IL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קוהומולוגיה</a:t>
            </a: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של יריעות אלגבריות.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הבנת הפתרונות של משוואות </a:t>
            </a:r>
            <a:r>
              <a:rPr lang="he-IL" altLang="he-IL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נאוויה-סטוקס</a:t>
            </a: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על זרימת נוזלים.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הכרעה בשאלה האם </a:t>
            </a:r>
            <a:r>
              <a:rPr lang="en-US" altLang="he-I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P=NP</a:t>
            </a:r>
          </a:p>
          <a:p>
            <a:pPr algn="r" rtl="1">
              <a:buFont typeface="Arial" panose="020B0604020202020204" pitchFamily="34" charset="0"/>
              <a:buChar char="•"/>
              <a:defRPr/>
            </a:pPr>
            <a:r>
              <a:rPr lang="he-IL" altLang="he-I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בנייה </a:t>
            </a:r>
            <a:r>
              <a:rPr lang="he-IL" altLang="he-I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של תורות יאנג-מילס להסבר המסה של חלקיקים אלמנטריים. </a:t>
            </a:r>
            <a:endParaRPr lang="he-IL" altLang="he-IL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  <a:defRPr/>
            </a:pPr>
            <a:endParaRPr lang="he-IL" altLang="he-IL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 rtl="1">
              <a:defRPr/>
            </a:pP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וכמובן יש המון שאלות פתוחות נוספות במאות (!) </a:t>
            </a:r>
          </a:p>
          <a:p>
            <a:pPr marL="0" indent="0" algn="r" rtl="1">
              <a:defRPr/>
            </a:pP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התחומים אליהם התפרשה המתימטיקה –</a:t>
            </a:r>
          </a:p>
          <a:p>
            <a:pPr marL="0" indent="0" algn="r" rtl="1">
              <a:defRPr/>
            </a:pP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r" rtl="1">
              <a:defRPr/>
            </a:pPr>
            <a:r>
              <a:rPr lang="he-IL" altLang="he-I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מהן השאלות החשובות? – טעם אישי..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1154113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rtl="1">
              <a:defRPr/>
            </a:pPr>
            <a:r>
              <a:rPr lang="he-IL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בעיות פתוחות </a:t>
            </a:r>
            <a:endParaRPr lang="he-IL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4656" y="6383217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he-IL" dirty="0">
                <a:solidFill>
                  <a:srgbClr val="000000"/>
                </a:solidFill>
                <a:latin typeface="Guttman-Aharoni" panose="02010701010101010101" pitchFamily="2" charset="-79"/>
                <a:cs typeface="Guttman-Aharoni" panose="02010701010101010101" pitchFamily="2" charset="-79"/>
              </a:rPr>
              <a:t> [ויקיפדיה ...]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"/>
        <a:cs typeface="Times New Roman"/>
      </a:majorFont>
      <a:minorFont>
        <a:latin typeface="Arial Narrow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 3" pitchFamily="18" charset="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 3" pitchFamily="18" charset="2"/>
            <a:cs typeface="Times New Roman" pitchFamily="18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Designs\Cactus.pot</Template>
  <TotalTime>11400</TotalTime>
  <Words>2401</Words>
  <Application>Microsoft Office PowerPoint</Application>
  <PresentationFormat>‫הצגה על המסך (4:3)</PresentationFormat>
  <Paragraphs>726</Paragraphs>
  <Slides>44</Slides>
  <Notes>11</Notes>
  <HiddenSlides>3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44</vt:i4>
      </vt:variant>
    </vt:vector>
  </HeadingPairs>
  <TitlesOfParts>
    <vt:vector size="46" baseType="lpstr">
      <vt:lpstr>Cactus</vt:lpstr>
      <vt:lpstr>משוואה</vt:lpstr>
      <vt:lpstr> הצצה לעולם המתימטיקה העכשווי: מחקרים מתמטיים, יישומים והקשר ביניהם</vt:lpstr>
      <vt:lpstr>קצת היסטוריה..</vt:lpstr>
      <vt:lpstr>מתימטיקה היא עולם עשיר ורחב:</vt:lpstr>
      <vt:lpstr>וכוללת את ענף המתימטיקה השימושית...</vt:lpstr>
      <vt:lpstr>סיווג כל נושאי המחקר העכשווים באגודת המתימטיקה האמריקאית –  46 עמודים של נושאי מחקר! עשרות אלפי מאמרים כל שנה! עשיר..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מתימטיקה היא עולם עשיר ורחב: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מה נשתנה?</vt:lpstr>
      <vt:lpstr>מצגת של PowerPoint</vt:lpstr>
      <vt:lpstr>מצגת של PowerPoint</vt:lpstr>
      <vt:lpstr>מצגת של PowerPoint</vt:lpstr>
      <vt:lpstr>מצגת של PowerPoint</vt:lpstr>
      <vt:lpstr> Evidence for bistable bacteria-neutrophil interaction and its clinical implications,   J. Clin Invest. , 2012. </vt:lpstr>
      <vt:lpstr>התאים הלבנים נלחמים בחיידקים  – מי מנצח?</vt:lpstr>
      <vt:lpstr>התאים הלבנים נלחמים בחיידקים  – מי מנצח?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בדקנו במעבדה תאים לבנים של מתנדבים:  רואים דו-יציבות!</vt:lpstr>
      <vt:lpstr>תחזית המודל:  חוסנם של התאים הלבנים קריטי לגבי הסיכון לזיהום אקוטי  אחרי טיפול כימוטרפי</vt:lpstr>
      <vt:lpstr>השלכות קליניות:</vt:lpstr>
      <vt:lpstr>מודלים- האומנות שבמתימטיקה שימושית</vt:lpstr>
      <vt:lpstr> כאוס</vt:lpstr>
      <vt:lpstr>כאוס</vt:lpstr>
      <vt:lpstr>מערכת כאוטית: מטוטלת כפולה</vt:lpstr>
      <vt:lpstr>כאוס טוב: ערבוב נוזלים</vt:lpstr>
      <vt:lpstr>כאוס מעניין: ביליארד</vt:lpstr>
      <vt:lpstr>כאוס בגלים: אופטיקה ומים</vt:lpstr>
      <vt:lpstr>כאוס במערכות לא לינאריות בטבע:</vt:lpstr>
      <vt:lpstr> ללא כאוס: חיזוק המערכת החיסונית</vt:lpstr>
      <vt:lpstr>מצגת של PowerPoint</vt:lpstr>
      <vt:lpstr>מצגת של PowerPoint</vt:lpstr>
    </vt:vector>
  </TitlesOfParts>
  <Company>Weizmann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vered Rom-Kedar</dc:creator>
  <cp:lastModifiedBy>VERED</cp:lastModifiedBy>
  <cp:revision>178</cp:revision>
  <dcterms:created xsi:type="dcterms:W3CDTF">2002-02-07T11:20:25Z</dcterms:created>
  <dcterms:modified xsi:type="dcterms:W3CDTF">2015-04-07T07:46:42Z</dcterms:modified>
</cp:coreProperties>
</file>