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4"/>
  </p:notesMasterIdLst>
  <p:handoutMasterIdLst>
    <p:handoutMasterId r:id="rId45"/>
  </p:handoutMasterIdLst>
  <p:sldIdLst>
    <p:sldId id="559" r:id="rId2"/>
    <p:sldId id="962" r:id="rId3"/>
    <p:sldId id="819" r:id="rId4"/>
    <p:sldId id="963" r:id="rId5"/>
    <p:sldId id="820" r:id="rId6"/>
    <p:sldId id="965" r:id="rId7"/>
    <p:sldId id="966" r:id="rId8"/>
    <p:sldId id="821" r:id="rId9"/>
    <p:sldId id="822" r:id="rId10"/>
    <p:sldId id="970" r:id="rId11"/>
    <p:sldId id="971" r:id="rId12"/>
    <p:sldId id="972" r:id="rId13"/>
    <p:sldId id="973" r:id="rId14"/>
    <p:sldId id="974" r:id="rId15"/>
    <p:sldId id="975" r:id="rId16"/>
    <p:sldId id="976" r:id="rId17"/>
    <p:sldId id="977" r:id="rId18"/>
    <p:sldId id="978" r:id="rId19"/>
    <p:sldId id="979" r:id="rId20"/>
    <p:sldId id="980" r:id="rId21"/>
    <p:sldId id="981" r:id="rId22"/>
    <p:sldId id="982" r:id="rId23"/>
    <p:sldId id="983" r:id="rId24"/>
    <p:sldId id="984" r:id="rId25"/>
    <p:sldId id="985" r:id="rId26"/>
    <p:sldId id="986" r:id="rId27"/>
    <p:sldId id="987" r:id="rId28"/>
    <p:sldId id="988" r:id="rId29"/>
    <p:sldId id="989" r:id="rId30"/>
    <p:sldId id="990" r:id="rId31"/>
    <p:sldId id="991" r:id="rId32"/>
    <p:sldId id="992" r:id="rId33"/>
    <p:sldId id="993" r:id="rId34"/>
    <p:sldId id="994" r:id="rId35"/>
    <p:sldId id="995" r:id="rId36"/>
    <p:sldId id="996" r:id="rId37"/>
    <p:sldId id="997" r:id="rId38"/>
    <p:sldId id="998" r:id="rId39"/>
    <p:sldId id="999" r:id="rId40"/>
    <p:sldId id="1000" r:id="rId41"/>
    <p:sldId id="1001" r:id="rId42"/>
    <p:sldId id="823" r:id="rId43"/>
  </p:sldIdLst>
  <p:sldSz cx="9144000" cy="6858000" type="screen4x3"/>
  <p:notesSz cx="7010400" cy="9296400"/>
  <p:defaultTextStyle>
    <a:defPPr>
      <a:defRPr lang="en-US"/>
    </a:defPPr>
    <a:lvl1pPr algn="ctr" rtl="0" fontAlgn="base">
      <a:spcBef>
        <a:spcPct val="0"/>
      </a:spcBef>
      <a:spcAft>
        <a:spcPct val="0"/>
      </a:spcAft>
      <a:defRPr sz="2800" kern="1200">
        <a:solidFill>
          <a:schemeClr val="tx1"/>
        </a:solidFill>
        <a:latin typeface="Arial" charset="0"/>
        <a:ea typeface="+mn-ea"/>
        <a:cs typeface="Arial" charset="0"/>
      </a:defRPr>
    </a:lvl1pPr>
    <a:lvl2pPr marL="457200" algn="ctr" rtl="0" fontAlgn="base">
      <a:spcBef>
        <a:spcPct val="0"/>
      </a:spcBef>
      <a:spcAft>
        <a:spcPct val="0"/>
      </a:spcAft>
      <a:defRPr sz="2800" kern="1200">
        <a:solidFill>
          <a:schemeClr val="tx1"/>
        </a:solidFill>
        <a:latin typeface="Arial" charset="0"/>
        <a:ea typeface="+mn-ea"/>
        <a:cs typeface="Arial" charset="0"/>
      </a:defRPr>
    </a:lvl2pPr>
    <a:lvl3pPr marL="914400" algn="ctr" rtl="0" fontAlgn="base">
      <a:spcBef>
        <a:spcPct val="0"/>
      </a:spcBef>
      <a:spcAft>
        <a:spcPct val="0"/>
      </a:spcAft>
      <a:defRPr sz="2800" kern="1200">
        <a:solidFill>
          <a:schemeClr val="tx1"/>
        </a:solidFill>
        <a:latin typeface="Arial" charset="0"/>
        <a:ea typeface="+mn-ea"/>
        <a:cs typeface="Arial" charset="0"/>
      </a:defRPr>
    </a:lvl3pPr>
    <a:lvl4pPr marL="1371600" algn="ctr" rtl="0" fontAlgn="base">
      <a:spcBef>
        <a:spcPct val="0"/>
      </a:spcBef>
      <a:spcAft>
        <a:spcPct val="0"/>
      </a:spcAft>
      <a:defRPr sz="2800" kern="1200">
        <a:solidFill>
          <a:schemeClr val="tx1"/>
        </a:solidFill>
        <a:latin typeface="Arial" charset="0"/>
        <a:ea typeface="+mn-ea"/>
        <a:cs typeface="Arial" charset="0"/>
      </a:defRPr>
    </a:lvl4pPr>
    <a:lvl5pPr marL="1828800" algn="ctr" rtl="0" fontAlgn="base">
      <a:spcBef>
        <a:spcPct val="0"/>
      </a:spcBef>
      <a:spcAft>
        <a:spcPct val="0"/>
      </a:spcAft>
      <a:defRPr sz="2800" kern="1200">
        <a:solidFill>
          <a:schemeClr val="tx1"/>
        </a:solidFill>
        <a:latin typeface="Arial" charset="0"/>
        <a:ea typeface="+mn-ea"/>
        <a:cs typeface="Arial" charset="0"/>
      </a:defRPr>
    </a:lvl5pPr>
    <a:lvl6pPr marL="2286000" algn="l" defTabSz="914400" rtl="0" eaLnBrk="1" latinLnBrk="0" hangingPunct="1">
      <a:defRPr sz="2800" kern="1200">
        <a:solidFill>
          <a:schemeClr val="tx1"/>
        </a:solidFill>
        <a:latin typeface="Arial" charset="0"/>
        <a:ea typeface="+mn-ea"/>
        <a:cs typeface="Arial" charset="0"/>
      </a:defRPr>
    </a:lvl6pPr>
    <a:lvl7pPr marL="2743200" algn="l" defTabSz="914400" rtl="0" eaLnBrk="1" latinLnBrk="0" hangingPunct="1">
      <a:defRPr sz="2800" kern="1200">
        <a:solidFill>
          <a:schemeClr val="tx1"/>
        </a:solidFill>
        <a:latin typeface="Arial" charset="0"/>
        <a:ea typeface="+mn-ea"/>
        <a:cs typeface="Arial" charset="0"/>
      </a:defRPr>
    </a:lvl7pPr>
    <a:lvl8pPr marL="3200400" algn="l" defTabSz="914400" rtl="0" eaLnBrk="1" latinLnBrk="0" hangingPunct="1">
      <a:defRPr sz="2800" kern="1200">
        <a:solidFill>
          <a:schemeClr val="tx1"/>
        </a:solidFill>
        <a:latin typeface="Arial" charset="0"/>
        <a:ea typeface="+mn-ea"/>
        <a:cs typeface="Arial" charset="0"/>
      </a:defRPr>
    </a:lvl8pPr>
    <a:lvl9pPr marL="3657600" algn="l" defTabSz="914400" rtl="0" eaLnBrk="1" latinLnBrk="0" hangingPunct="1">
      <a:defRPr sz="2800" kern="1200">
        <a:solidFill>
          <a:schemeClr val="tx1"/>
        </a:solidFill>
        <a:latin typeface="Arial" charset="0"/>
        <a:ea typeface="+mn-ea"/>
        <a:cs typeface="Arial" charset="0"/>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E4A8"/>
    <a:srgbClr val="9D4791"/>
    <a:srgbClr val="D113B6"/>
    <a:srgbClr val="0033CC"/>
    <a:srgbClr val="FFCC00"/>
    <a:srgbClr val="993300"/>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snapVertSplitter="1" vertBarState="minimized" horzBarState="maximized">
    <p:restoredLeft sz="18061" autoAdjust="0"/>
    <p:restoredTop sz="83480" autoAdjust="0"/>
  </p:normalViewPr>
  <p:slideViewPr>
    <p:cSldViewPr>
      <p:cViewPr>
        <p:scale>
          <a:sx n="91" d="100"/>
          <a:sy n="91" d="100"/>
        </p:scale>
        <p:origin x="-1644" y="-156"/>
      </p:cViewPr>
      <p:guideLst>
        <p:guide orient="horz" pos="2160"/>
        <p:guide pos="2880"/>
      </p:guideLst>
    </p:cSldViewPr>
  </p:slideViewPr>
  <p:outlineViewPr>
    <p:cViewPr>
      <p:scale>
        <a:sx n="33" d="100"/>
        <a:sy n="33" d="100"/>
      </p:scale>
      <p:origin x="0" y="15564"/>
    </p:cViewPr>
  </p:outlineViewPr>
  <p:notesTextViewPr>
    <p:cViewPr>
      <p:scale>
        <a:sx n="100" d="100"/>
        <a:sy n="100" d="100"/>
      </p:scale>
      <p:origin x="0" y="0"/>
    </p:cViewPr>
  </p:notesTextViewPr>
  <p:sorterViewPr>
    <p:cViewPr>
      <p:scale>
        <a:sx n="66" d="100"/>
        <a:sy n="66" d="100"/>
      </p:scale>
      <p:origin x="0" y="1644"/>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theme" Target="theme/theme1.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presProps" Target="presProps.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0.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EE0C484C-7EAC-4B17-B369-4012FA56541D}" type="datetimeFigureOut">
              <a:rPr lang="en-US" smtClean="0"/>
              <a:t>3/18/2012</a:t>
            </a:fld>
            <a:endParaRPr lang="en-US"/>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F6A651AF-D8E1-446A-83C4-1BC8B6371012}" type="slidenum">
              <a:rPr lang="en-US" smtClean="0"/>
              <a:t>‹#›</a:t>
            </a:fld>
            <a:endParaRPr lang="en-US"/>
          </a:p>
        </p:txBody>
      </p:sp>
    </p:spTree>
    <p:extLst>
      <p:ext uri="{BB962C8B-B14F-4D97-AF65-F5344CB8AC3E}">
        <p14:creationId xmlns:p14="http://schemas.microsoft.com/office/powerpoint/2010/main" val="202719901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l">
              <a:defRPr sz="1200" smtClean="0"/>
            </a:lvl1pPr>
          </a:lstStyle>
          <a:p>
            <a:pPr>
              <a:defRPr/>
            </a:pPr>
            <a:endParaRPr lang="en-US"/>
          </a:p>
        </p:txBody>
      </p:sp>
      <p:sp>
        <p:nvSpPr>
          <p:cNvPr id="4099" name="Rectangle 3"/>
          <p:cNvSpPr>
            <a:spLocks noGrp="1" noChangeArrowheads="1"/>
          </p:cNvSpPr>
          <p:nvPr>
            <p:ph type="dt" idx="1"/>
          </p:nvPr>
        </p:nvSpPr>
        <p:spPr bwMode="auto">
          <a:xfrm>
            <a:off x="3970938" y="0"/>
            <a:ext cx="3037840" cy="46482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lvl1pPr algn="r">
              <a:defRPr sz="1200" smtClean="0"/>
            </a:lvl1pPr>
          </a:lstStyle>
          <a:p>
            <a:pPr>
              <a:defRPr/>
            </a:pPr>
            <a:endParaRPr lang="en-US"/>
          </a:p>
        </p:txBody>
      </p:sp>
      <p:sp>
        <p:nvSpPr>
          <p:cNvPr id="63492" name="Rectangle 4"/>
          <p:cNvSpPr>
            <a:spLocks noGrp="1" noRot="1" noChangeAspect="1" noChangeArrowheads="1" noTextEdit="1"/>
          </p:cNvSpPr>
          <p:nvPr>
            <p:ph type="sldImg" idx="2"/>
          </p:nvPr>
        </p:nvSpPr>
        <p:spPr bwMode="auto">
          <a:xfrm>
            <a:off x="1181100" y="696913"/>
            <a:ext cx="4648200" cy="3486150"/>
          </a:xfrm>
          <a:prstGeom prst="rect">
            <a:avLst/>
          </a:prstGeom>
          <a:noFill/>
          <a:ln w="9525">
            <a:solidFill>
              <a:srgbClr val="000000"/>
            </a:solidFill>
            <a:miter lim="800000"/>
            <a:headEnd/>
            <a:tailEnd/>
          </a:ln>
        </p:spPr>
      </p:sp>
      <p:sp>
        <p:nvSpPr>
          <p:cNvPr id="4101" name="Rectangle 5"/>
          <p:cNvSpPr>
            <a:spLocks noGrp="1" noChangeArrowheads="1"/>
          </p:cNvSpPr>
          <p:nvPr>
            <p:ph type="body" sz="quarter" idx="3"/>
          </p:nvPr>
        </p:nvSpPr>
        <p:spPr bwMode="auto">
          <a:xfrm>
            <a:off x="701040" y="4415790"/>
            <a:ext cx="5608320" cy="4183380"/>
          </a:xfrm>
          <a:prstGeom prst="rect">
            <a:avLst/>
          </a:prstGeom>
          <a:noFill/>
          <a:ln w="9525">
            <a:noFill/>
            <a:miter lim="800000"/>
            <a:headEnd/>
            <a:tailEnd/>
          </a:ln>
          <a:effectLst/>
        </p:spPr>
        <p:txBody>
          <a:bodyPr vert="horz" wrap="square" lIns="93177" tIns="46589" rIns="93177" bIns="46589"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4102" name="Rectangle 6"/>
          <p:cNvSpPr>
            <a:spLocks noGrp="1" noChangeArrowheads="1"/>
          </p:cNvSpPr>
          <p:nvPr>
            <p:ph type="ftr" sz="quarter" idx="4"/>
          </p:nvPr>
        </p:nvSpPr>
        <p:spPr bwMode="auto">
          <a:xfrm>
            <a:off x="0"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l">
              <a:defRPr sz="1200" smtClean="0"/>
            </a:lvl1pPr>
          </a:lstStyle>
          <a:p>
            <a:pPr>
              <a:defRPr/>
            </a:pPr>
            <a:endParaRPr lang="en-US"/>
          </a:p>
        </p:txBody>
      </p:sp>
      <p:sp>
        <p:nvSpPr>
          <p:cNvPr id="4103" name="Rectangle 7"/>
          <p:cNvSpPr>
            <a:spLocks noGrp="1" noChangeArrowheads="1"/>
          </p:cNvSpPr>
          <p:nvPr>
            <p:ph type="sldNum" sz="quarter" idx="5"/>
          </p:nvPr>
        </p:nvSpPr>
        <p:spPr bwMode="auto">
          <a:xfrm>
            <a:off x="3970938" y="8829967"/>
            <a:ext cx="3037840" cy="464820"/>
          </a:xfrm>
          <a:prstGeom prst="rect">
            <a:avLst/>
          </a:prstGeom>
          <a:noFill/>
          <a:ln w="9525">
            <a:noFill/>
            <a:miter lim="800000"/>
            <a:headEnd/>
            <a:tailEnd/>
          </a:ln>
          <a:effectLst/>
        </p:spPr>
        <p:txBody>
          <a:bodyPr vert="horz" wrap="square" lIns="93177" tIns="46589" rIns="93177" bIns="46589" numCol="1" anchor="b" anchorCtr="0" compatLnSpc="1">
            <a:prstTxWarp prst="textNoShape">
              <a:avLst/>
            </a:prstTxWarp>
          </a:bodyPr>
          <a:lstStyle>
            <a:lvl1pPr algn="r">
              <a:defRPr sz="1200" smtClean="0"/>
            </a:lvl1pPr>
          </a:lstStyle>
          <a:p>
            <a:pPr>
              <a:defRPr/>
            </a:pPr>
            <a:fld id="{DA7FF295-1BE1-456D-92F8-CCF4E9F3D5FF}" type="slidenum">
              <a:rPr lang="ar-SA"/>
              <a:pPr>
                <a:defRPr/>
              </a:pPr>
              <a:t>‹#›</a:t>
            </a:fld>
            <a:endParaRPr lang="en-US"/>
          </a:p>
        </p:txBody>
      </p:sp>
    </p:spTree>
    <p:extLst>
      <p:ext uri="{BB962C8B-B14F-4D97-AF65-F5344CB8AC3E}">
        <p14:creationId xmlns:p14="http://schemas.microsoft.com/office/powerpoint/2010/main" val="282181332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Arial" charset="0"/>
      </a:defRPr>
    </a:lvl1pPr>
    <a:lvl2pPr marL="457200" algn="l" rtl="0" eaLnBrk="0" fontAlgn="base" hangingPunct="0">
      <a:spcBef>
        <a:spcPct val="30000"/>
      </a:spcBef>
      <a:spcAft>
        <a:spcPct val="0"/>
      </a:spcAft>
      <a:defRPr sz="1200" kern="1200">
        <a:solidFill>
          <a:schemeClr val="tx1"/>
        </a:solidFill>
        <a:latin typeface="Arial" charset="0"/>
        <a:ea typeface="+mn-ea"/>
        <a:cs typeface="Arial" charset="0"/>
      </a:defRPr>
    </a:lvl2pPr>
    <a:lvl3pPr marL="914400" algn="l" rtl="0" eaLnBrk="0" fontAlgn="base" hangingPunct="0">
      <a:spcBef>
        <a:spcPct val="30000"/>
      </a:spcBef>
      <a:spcAft>
        <a:spcPct val="0"/>
      </a:spcAft>
      <a:defRPr sz="1200" kern="1200">
        <a:solidFill>
          <a:schemeClr val="tx1"/>
        </a:solidFill>
        <a:latin typeface="Arial" charset="0"/>
        <a:ea typeface="+mn-ea"/>
        <a:cs typeface="Arial" charset="0"/>
      </a:defRPr>
    </a:lvl3pPr>
    <a:lvl4pPr marL="1371600" algn="l" rtl="0" eaLnBrk="0" fontAlgn="base" hangingPunct="0">
      <a:spcBef>
        <a:spcPct val="30000"/>
      </a:spcBef>
      <a:spcAft>
        <a:spcPct val="0"/>
      </a:spcAft>
      <a:defRPr sz="1200" kern="1200">
        <a:solidFill>
          <a:schemeClr val="tx1"/>
        </a:solidFill>
        <a:latin typeface="Arial" charset="0"/>
        <a:ea typeface="+mn-ea"/>
        <a:cs typeface="Arial" charset="0"/>
      </a:defRPr>
    </a:lvl4pPr>
    <a:lvl5pPr marL="1828800" algn="l" rtl="0" eaLnBrk="0" fontAlgn="base" hangingPunct="0">
      <a:spcBef>
        <a:spcPct val="30000"/>
      </a:spcBef>
      <a:spcAft>
        <a:spcPct val="0"/>
      </a:spcAft>
      <a:defRPr sz="1200" kern="1200">
        <a:solidFill>
          <a:schemeClr val="tx1"/>
        </a:solidFill>
        <a:latin typeface="Arial" charset="0"/>
        <a:ea typeface="+mn-ea"/>
        <a:cs typeface="Arial" charset="0"/>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7"/>
          <p:cNvSpPr>
            <a:spLocks noGrp="1" noChangeArrowheads="1"/>
          </p:cNvSpPr>
          <p:nvPr>
            <p:ph type="sldNum" sz="quarter" idx="5"/>
          </p:nvPr>
        </p:nvSpPr>
        <p:spPr>
          <a:noFill/>
        </p:spPr>
        <p:txBody>
          <a:bodyPr/>
          <a:lstStyle/>
          <a:p>
            <a:fld id="{6C5466A1-A13B-4EDB-A255-DA9AE1A87273}" type="slidenum">
              <a:rPr lang="ar-SA"/>
              <a:pPr/>
              <a:t>1</a:t>
            </a:fld>
            <a:endParaRPr lang="en-US"/>
          </a:p>
        </p:txBody>
      </p:sp>
      <p:sp>
        <p:nvSpPr>
          <p:cNvPr id="64515" name="Rectangle 2"/>
          <p:cNvSpPr>
            <a:spLocks noGrp="1" noRot="1" noChangeAspect="1" noChangeArrowheads="1" noTextEdit="1"/>
          </p:cNvSpPr>
          <p:nvPr>
            <p:ph type="sldImg"/>
          </p:nvPr>
        </p:nvSpPr>
        <p:spPr>
          <a:xfrm>
            <a:off x="1135063" y="687388"/>
            <a:ext cx="4683125" cy="3511550"/>
          </a:xfrm>
          <a:ln/>
        </p:spPr>
      </p:sp>
      <p:sp>
        <p:nvSpPr>
          <p:cNvPr id="64516" name="Rectangle 3"/>
          <p:cNvSpPr>
            <a:spLocks noGrp="1" noChangeArrowheads="1"/>
          </p:cNvSpPr>
          <p:nvPr>
            <p:ph type="body" idx="1"/>
          </p:nvPr>
        </p:nvSpPr>
        <p:spPr>
          <a:xfrm>
            <a:off x="916871" y="4428702"/>
            <a:ext cx="5196134" cy="4199520"/>
          </a:xfrm>
          <a:noFill/>
          <a:ln/>
        </p:spPr>
        <p:txBody>
          <a:bodyPr/>
          <a:lstStyle/>
          <a:p>
            <a:pPr eaLnBrk="1" hangingPunct="1"/>
            <a:r>
              <a:rPr lang="en-US" altLang="en-US" smtClean="0"/>
              <a:t>Give the handouts (course web page)</a:t>
            </a: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31110088-8AB1-4D08-947B-0A27D1B61FDE}" type="slidenum">
              <a:rPr lang="en-US">
                <a:solidFill>
                  <a:prstClr val="black"/>
                </a:solidFill>
              </a:rPr>
              <a:pPr/>
              <a:t>7</a:t>
            </a:fld>
            <a:endParaRPr lang="en-US">
              <a:solidFill>
                <a:prstClr val="black"/>
              </a:solidFill>
            </a:endParaRPr>
          </a:p>
        </p:txBody>
      </p:sp>
      <p:sp>
        <p:nvSpPr>
          <p:cNvPr id="580610" name="Rectangle 2"/>
          <p:cNvSpPr>
            <a:spLocks noGrp="1" noRot="1" noChangeAspect="1" noChangeArrowheads="1" noTextEdit="1"/>
          </p:cNvSpPr>
          <p:nvPr>
            <p:ph type="sldImg"/>
          </p:nvPr>
        </p:nvSpPr>
        <p:spPr>
          <a:xfrm>
            <a:off x="1182688" y="698500"/>
            <a:ext cx="4648200" cy="3486150"/>
          </a:xfrm>
          <a:ln/>
        </p:spPr>
      </p:sp>
      <p:sp>
        <p:nvSpPr>
          <p:cNvPr id="580611" name="Rectangle 3"/>
          <p:cNvSpPr>
            <a:spLocks noGrp="1" noChangeArrowheads="1"/>
          </p:cNvSpPr>
          <p:nvPr>
            <p:ph type="body" idx="1"/>
          </p:nvPr>
        </p:nvSpPr>
        <p:spPr>
          <a:xfrm>
            <a:off x="933098" y="4415790"/>
            <a:ext cx="5144206" cy="4181767"/>
          </a:xfrm>
        </p:spPr>
        <p:txBody>
          <a:bodyPr/>
          <a:lstStyle/>
          <a:p>
            <a:r>
              <a:rPr lang="en-US"/>
              <a:t>Classical CS theory: defined goal, but ignored partial info leakage</a:t>
            </a:r>
          </a:p>
          <a:p>
            <a:r>
              <a:rPr lang="en-US"/>
              <a:t>Disclosure Limitation: didn’t define goal, eg, gave operational guidelines: don’t publish contingency tables with small cell counts, but didn’t tie absence of small cell counts to any rigorous notion of privacy.</a:t>
            </a:r>
          </a:p>
          <a:p>
            <a:endParaRPr lang="en-US"/>
          </a:p>
          <a:p>
            <a:r>
              <a:rPr lang="en-US"/>
              <a:t>A rigorous treatment of privacy requires definitions: What</a:t>
            </a:r>
          </a:p>
          <a:p>
            <a:r>
              <a:rPr lang="en-US"/>
              <a:t>constitutes a failure to preserve privacy?  What is the power of the</a:t>
            </a:r>
          </a:p>
          <a:p>
            <a:r>
              <a:rPr lang="en-US"/>
              <a:t>adversary whose goal it is to compromise privacy?  What auxiliary</a:t>
            </a:r>
          </a:p>
          <a:p>
            <a:r>
              <a:rPr lang="en-US"/>
              <a:t>information is available to the adversary (newspapers, medical</a:t>
            </a:r>
          </a:p>
          <a:p>
            <a:r>
              <a:rPr lang="en-US"/>
              <a:t>studies, labor statistics) even without access</a:t>
            </a:r>
          </a:p>
          <a:p>
            <a:r>
              <a:rPr lang="en-US"/>
              <a:t>to the database in question?</a:t>
            </a:r>
          </a:p>
          <a:p>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D2746E41-C9E7-4F43-981B-B5C7063B6B08}" type="slidenum">
              <a:rPr lang="en-US"/>
              <a:pPr/>
              <a:t>21</a:t>
            </a:fld>
            <a:endParaRPr lang="en-US"/>
          </a:p>
        </p:txBody>
      </p:sp>
      <p:sp>
        <p:nvSpPr>
          <p:cNvPr id="476162" name="Rectangle 2"/>
          <p:cNvSpPr>
            <a:spLocks noGrp="1" noRot="1" noChangeAspect="1" noChangeArrowheads="1" noTextEdit="1"/>
          </p:cNvSpPr>
          <p:nvPr>
            <p:ph type="sldImg"/>
          </p:nvPr>
        </p:nvSpPr>
        <p:spPr>
          <a:ln/>
        </p:spPr>
      </p:sp>
      <p:sp>
        <p:nvSpPr>
          <p:cNvPr id="476163" name="Rectangle 3"/>
          <p:cNvSpPr>
            <a:spLocks noGrp="1" noChangeArrowheads="1"/>
          </p:cNvSpPr>
          <p:nvPr>
            <p:ph type="body" idx="1"/>
          </p:nvPr>
        </p:nvSpPr>
        <p:spPr>
          <a:xfrm>
            <a:off x="934720" y="4415790"/>
            <a:ext cx="5140960" cy="4183380"/>
          </a:xfrm>
        </p:spPr>
        <p:txBody>
          <a:bodyPr/>
          <a:lstStyle/>
          <a:p>
            <a:endParaRPr lang="en-US"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957EC17-5331-42C9-B28E-48B1A4099F3A}" type="slidenum">
              <a:rPr lang="en-US"/>
              <a:pPr/>
              <a:t>23</a:t>
            </a:fld>
            <a:endParaRPr lang="en-US"/>
          </a:p>
        </p:txBody>
      </p:sp>
      <p:sp>
        <p:nvSpPr>
          <p:cNvPr id="507906" name="Rectangle 2"/>
          <p:cNvSpPr>
            <a:spLocks noGrp="1" noRot="1" noChangeAspect="1" noChangeArrowheads="1" noTextEdit="1"/>
          </p:cNvSpPr>
          <p:nvPr>
            <p:ph type="sldImg"/>
          </p:nvPr>
        </p:nvSpPr>
        <p:spPr>
          <a:ln/>
        </p:spPr>
      </p:sp>
      <p:sp>
        <p:nvSpPr>
          <p:cNvPr id="507907" name="Rectangle 3"/>
          <p:cNvSpPr>
            <a:spLocks noGrp="1" noChangeArrowheads="1"/>
          </p:cNvSpPr>
          <p:nvPr>
            <p:ph type="body" idx="1"/>
          </p:nvPr>
        </p:nvSpPr>
        <p:spPr>
          <a:xfrm>
            <a:off x="934720" y="4415790"/>
            <a:ext cx="5140960" cy="4183380"/>
          </a:xfrm>
        </p:spPr>
        <p:txBody>
          <a:bodyPr/>
          <a:lstStyle/>
          <a:p>
            <a:r>
              <a:rPr lang="en-US" altLang="he-IL"/>
              <a:t>Oblivious transfer was introduced by Rabin, and 1-out-of-2 OT by Even Goldreich and Lempel.</a:t>
            </a:r>
          </a:p>
          <a:p>
            <a:r>
              <a:rPr lang="en-US" altLang="he-IL"/>
              <a:t>This slide describes 1-out-of-2 OT. We will also use 1-out-of-N OT. </a:t>
            </a:r>
          </a:p>
          <a:p>
            <a:r>
              <a:rPr lang="en-US" altLang="he-IL"/>
              <a:t>The sender (Bob) has two inputs, and the chooser (Alice) wants to learn one of them. At the end of the protocol she learns this input and nothing else, and the Bob should not learn which input this was.</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902EC1A3-3181-40FF-8574-F435E78803C9}" type="slidenum">
              <a:rPr lang="en-US"/>
              <a:pPr/>
              <a:t>24</a:t>
            </a:fld>
            <a:endParaRPr lang="en-US"/>
          </a:p>
        </p:txBody>
      </p:sp>
      <p:sp>
        <p:nvSpPr>
          <p:cNvPr id="509954" name="Rectangle 2"/>
          <p:cNvSpPr>
            <a:spLocks noGrp="1" noRot="1" noChangeAspect="1" noChangeArrowheads="1" noTextEdit="1"/>
          </p:cNvSpPr>
          <p:nvPr>
            <p:ph type="sldImg"/>
          </p:nvPr>
        </p:nvSpPr>
        <p:spPr>
          <a:ln/>
        </p:spPr>
      </p:sp>
      <p:sp>
        <p:nvSpPr>
          <p:cNvPr id="509955" name="Rectangle 3"/>
          <p:cNvSpPr>
            <a:spLocks noGrp="1" noChangeArrowheads="1"/>
          </p:cNvSpPr>
          <p:nvPr>
            <p:ph type="body" idx="1"/>
          </p:nvPr>
        </p:nvSpPr>
        <p:spPr>
          <a:xfrm>
            <a:off x="934720" y="4415790"/>
            <a:ext cx="5140960" cy="4183380"/>
          </a:xfrm>
        </p:spPr>
        <p:txBody>
          <a:bodyPr/>
          <a:lstStyle/>
          <a:p>
            <a:r>
              <a:rPr lang="en-US" altLang="he-IL"/>
              <a:t>It is interesting to examine the basic implementation of OT, in order to compare its efficiency to our construction.</a:t>
            </a:r>
          </a:p>
          <a:p>
            <a:r>
              <a:rPr lang="en-US" altLang="he-IL"/>
              <a:t>In the basic protocol (suggested by Even, Goldreich and Lempel)  the chooser sends two public keys to the sender, together with a proof that she knows the private key of only one of them. She should choose to make sure that she knows the private key of PKb. </a:t>
            </a:r>
          </a:p>
          <a:p>
            <a:r>
              <a:rPr lang="en-US" altLang="he-IL"/>
              <a:t>The sender encrypts each input with the corresponding public key. The chooser can only decrypt m</a:t>
            </a:r>
            <a:r>
              <a:rPr lang="en-US" altLang="he-IL" baseline="-25000"/>
              <a:t>b </a:t>
            </a:r>
            <a:r>
              <a:rPr lang="en-US" altLang="he-IL"/>
              <a:t>. </a:t>
            </a: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FAD79323-06D9-480F-9797-1345A34257CC}" type="slidenum">
              <a:rPr lang="en-US"/>
              <a:pPr/>
              <a:t>25</a:t>
            </a:fld>
            <a:endParaRPr lang="en-US"/>
          </a:p>
        </p:txBody>
      </p:sp>
      <p:sp>
        <p:nvSpPr>
          <p:cNvPr id="512002" name="Rectangle 2"/>
          <p:cNvSpPr>
            <a:spLocks noGrp="1" noRot="1" noChangeAspect="1" noChangeArrowheads="1" noTextEdit="1"/>
          </p:cNvSpPr>
          <p:nvPr>
            <p:ph type="sldImg"/>
          </p:nvPr>
        </p:nvSpPr>
        <p:spPr>
          <a:ln/>
        </p:spPr>
      </p:sp>
      <p:sp>
        <p:nvSpPr>
          <p:cNvPr id="512003" name="Rectangle 3"/>
          <p:cNvSpPr>
            <a:spLocks noGrp="1" noChangeArrowheads="1"/>
          </p:cNvSpPr>
          <p:nvPr>
            <p:ph type="body" idx="1"/>
          </p:nvPr>
        </p:nvSpPr>
        <p:spPr>
          <a:xfrm>
            <a:off x="934720" y="4415790"/>
            <a:ext cx="5140960" cy="4183380"/>
          </a:xfrm>
        </p:spPr>
        <p:txBody>
          <a:bodyPr/>
          <a:lstStyle/>
          <a:p>
            <a:r>
              <a:rPr lang="en-US" altLang="he-IL"/>
              <a:t>Overhead: sender computes four exponentiations (two can be precomputed)</a:t>
            </a:r>
          </a:p>
          <a:p>
            <a:r>
              <a:rPr lang="en-US" altLang="he-IL"/>
              <a:t>Security: </a:t>
            </a:r>
          </a:p>
          <a:p>
            <a:r>
              <a:rPr lang="en-US" altLang="he-IL"/>
              <a:t>	Chooser: since she sends a random value</a:t>
            </a:r>
          </a:p>
          <a:p>
            <a:r>
              <a:rPr lang="en-US" altLang="he-IL"/>
              <a:t>	Sender: 1. If the chooser knows the discrete logs of both PK0 and PK1 she can compute the discrete log of C</a:t>
            </a:r>
          </a:p>
          <a:p>
            <a:r>
              <a:rPr lang="en-US" altLang="he-IL"/>
              <a:t>		    2. DDH assumption -&gt; chooser cannot learn both (PK0)^r0 and (PK1)^r1</a:t>
            </a:r>
          </a:p>
          <a:p>
            <a:r>
              <a:rPr lang="en-US" altLang="he-IL"/>
              <a:t>	 	    3. H is a random oracle</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7"/>
          <p:cNvSpPr>
            <a:spLocks noGrp="1" noChangeArrowheads="1"/>
          </p:cNvSpPr>
          <p:nvPr>
            <p:ph type="sldNum" sz="quarter" idx="5"/>
          </p:nvPr>
        </p:nvSpPr>
        <p:spPr>
          <a:ln/>
        </p:spPr>
        <p:txBody>
          <a:bodyPr/>
          <a:lstStyle/>
          <a:p>
            <a:fld id="{B4E10FB3-35F2-4AB5-B850-318E2162CDBD}" type="slidenum">
              <a:rPr lang="en-US"/>
              <a:pPr/>
              <a:t>27</a:t>
            </a:fld>
            <a:endParaRPr lang="en-US"/>
          </a:p>
        </p:txBody>
      </p:sp>
      <p:sp>
        <p:nvSpPr>
          <p:cNvPr id="514050" name="Rectangle 2"/>
          <p:cNvSpPr>
            <a:spLocks noGrp="1" noRot="1" noChangeAspect="1" noChangeArrowheads="1" noTextEdit="1"/>
          </p:cNvSpPr>
          <p:nvPr>
            <p:ph type="sldImg"/>
          </p:nvPr>
        </p:nvSpPr>
        <p:spPr>
          <a:ln/>
        </p:spPr>
      </p:sp>
      <p:sp>
        <p:nvSpPr>
          <p:cNvPr id="514051" name="Rectangle 3"/>
          <p:cNvSpPr>
            <a:spLocks noGrp="1" noChangeArrowheads="1"/>
          </p:cNvSpPr>
          <p:nvPr>
            <p:ph type="body" idx="1"/>
          </p:nvPr>
        </p:nvSpPr>
        <p:spPr>
          <a:xfrm>
            <a:off x="934720" y="4415790"/>
            <a:ext cx="5140960" cy="4183380"/>
          </a:xfrm>
        </p:spPr>
        <p:txBody>
          <a:bodyPr/>
          <a:lstStyle/>
          <a:p>
            <a:r>
              <a:rPr lang="en-US" altLang="he-IL"/>
              <a:t>Known OT protocols provide computation security for the sender, and information theoretic security for the chooser.</a:t>
            </a: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BB3914D7-ACD6-42D8-B603-4D0721EE6B25}" type="slidenum">
              <a:rPr lang="ar-SA"/>
              <a:pPr>
                <a:defRPr/>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85DE8E6A-1FC1-4001-B5C5-FF705BD63B45}" type="slidenum">
              <a:rPr lang="ar-SA"/>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2CFF053C-2382-4EDC-8D82-07069C224A4E}" type="slidenum">
              <a:rPr lang="ar-SA"/>
              <a:pPr>
                <a:defRPr/>
              </a:pPr>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fourObj">
  <p:cSld name="Title and 4 Content">
    <p:spTree>
      <p:nvGrpSpPr>
        <p:cNvPr id="1" name=""/>
        <p:cNvGrpSpPr/>
        <p:nvPr/>
      </p:nvGrpSpPr>
      <p:grpSpPr>
        <a:xfrm>
          <a:off x="0" y="0"/>
          <a:ext cx="0" cy="0"/>
          <a:chOff x="0" y="0"/>
          <a:chExt cx="0" cy="0"/>
        </a:xfrm>
      </p:grpSpPr>
      <p:sp>
        <p:nvSpPr>
          <p:cNvPr id="2" name="Title 1"/>
          <p:cNvSpPr>
            <a:spLocks noGrp="1"/>
          </p:cNvSpPr>
          <p:nvPr>
            <p:ph type="title" sz="quarter"/>
          </p:nvPr>
        </p:nvSpPr>
        <p:spPr>
          <a:xfrm>
            <a:off x="457200" y="274638"/>
            <a:ext cx="8229600" cy="1143000"/>
          </a:xfrm>
        </p:spPr>
        <p:txBody>
          <a:bodyPr/>
          <a:lstStyle/>
          <a:p>
            <a:r>
              <a:rPr lang="en-US" smtClean="0"/>
              <a:t>Click to edit Master title style</a:t>
            </a:r>
            <a:endParaRPr lang="en-US"/>
          </a:p>
        </p:txBody>
      </p:sp>
      <p:sp>
        <p:nvSpPr>
          <p:cNvPr id="3" name="Content Placeholder 2"/>
          <p:cNvSpPr>
            <a:spLocks noGrp="1"/>
          </p:cNvSpPr>
          <p:nvPr>
            <p:ph sz="quarter" idx="1"/>
          </p:nvPr>
        </p:nvSpPr>
        <p:spPr>
          <a:xfrm>
            <a:off x="457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quarter" idx="2"/>
          </p:nvPr>
        </p:nvSpPr>
        <p:spPr>
          <a:xfrm>
            <a:off x="4648200" y="1600200"/>
            <a:ext cx="4038600" cy="21859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Content Placeholder 4"/>
          <p:cNvSpPr>
            <a:spLocks noGrp="1"/>
          </p:cNvSpPr>
          <p:nvPr>
            <p:ph sz="quarter" idx="3"/>
          </p:nvPr>
        </p:nvSpPr>
        <p:spPr>
          <a:xfrm>
            <a:off x="457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Content Placeholder 5"/>
          <p:cNvSpPr>
            <a:spLocks noGrp="1"/>
          </p:cNvSpPr>
          <p:nvPr>
            <p:ph sz="quarter" idx="4"/>
          </p:nvPr>
        </p:nvSpPr>
        <p:spPr>
          <a:xfrm>
            <a:off x="4648200" y="3938588"/>
            <a:ext cx="4038600" cy="2187575"/>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a:xfrm>
            <a:off x="457200" y="6245225"/>
            <a:ext cx="2133600" cy="476250"/>
          </a:xfrm>
        </p:spPr>
        <p:txBody>
          <a:bodyPr/>
          <a:lstStyle>
            <a:lvl1pPr>
              <a:defRPr/>
            </a:lvl1pPr>
          </a:lstStyle>
          <a:p>
            <a:endParaRPr lang="en-US"/>
          </a:p>
        </p:txBody>
      </p:sp>
      <p:sp>
        <p:nvSpPr>
          <p:cNvPr id="8" name="Footer Placeholder 7"/>
          <p:cNvSpPr>
            <a:spLocks noGrp="1"/>
          </p:cNvSpPr>
          <p:nvPr>
            <p:ph type="ftr" sz="quarter" idx="11"/>
          </p:nvPr>
        </p:nvSpPr>
        <p:spPr>
          <a:xfrm>
            <a:off x="3124200" y="6245225"/>
            <a:ext cx="2895600" cy="476250"/>
          </a:xfrm>
        </p:spPr>
        <p:txBody>
          <a:bodyPr/>
          <a:lstStyle>
            <a:lvl1pPr>
              <a:defRPr/>
            </a:lvl1pPr>
          </a:lstStyle>
          <a:p>
            <a:endParaRPr lang="en-US"/>
          </a:p>
        </p:txBody>
      </p:sp>
      <p:sp>
        <p:nvSpPr>
          <p:cNvPr id="9" name="Slide Number Placeholder 8"/>
          <p:cNvSpPr>
            <a:spLocks noGrp="1"/>
          </p:cNvSpPr>
          <p:nvPr>
            <p:ph type="sldNum" sz="quarter" idx="12"/>
          </p:nvPr>
        </p:nvSpPr>
        <p:spPr>
          <a:xfrm>
            <a:off x="6553200" y="6245225"/>
            <a:ext cx="2133600" cy="476250"/>
          </a:xfrm>
        </p:spPr>
        <p:txBody>
          <a:bodyPr/>
          <a:lstStyle>
            <a:lvl1pPr>
              <a:defRPr/>
            </a:lvl1pPr>
          </a:lstStyle>
          <a:p>
            <a:fld id="{300F297C-03EC-4362-95EE-AC894A0DB1B3}" type="slidenum">
              <a:rPr lang="en-US"/>
              <a:pPr/>
              <a:t>‹#›</a:t>
            </a:fld>
            <a:endParaRPr lang="en-US"/>
          </a:p>
        </p:txBody>
      </p:sp>
    </p:spTree>
    <p:extLst>
      <p:ext uri="{BB962C8B-B14F-4D97-AF65-F5344CB8AC3E}">
        <p14:creationId xmlns:p14="http://schemas.microsoft.com/office/powerpoint/2010/main" val="10865986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xAndClipArt">
  <p:cSld name="Title, Text and Clip Art">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smtClean="0"/>
              <a:t>Click to edit Master title style</a:t>
            </a:r>
            <a:endParaRPr lang="en-US"/>
          </a:p>
        </p:txBody>
      </p:sp>
      <p:sp>
        <p:nvSpPr>
          <p:cNvPr id="3" name="Text Placeholder 2"/>
          <p:cNvSpPr>
            <a:spLocks noGrp="1"/>
          </p:cNvSpPr>
          <p:nvPr>
            <p:ph type="body" sz="half" idx="1"/>
          </p:nvPr>
        </p:nvSpPr>
        <p:spPr>
          <a:xfrm>
            <a:off x="457200" y="1600200"/>
            <a:ext cx="4038600" cy="4525963"/>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lipArt Placeholder 3"/>
          <p:cNvSpPr>
            <a:spLocks noGrp="1"/>
          </p:cNvSpPr>
          <p:nvPr>
            <p:ph type="clipArt" sz="half" idx="2"/>
          </p:nvPr>
        </p:nvSpPr>
        <p:spPr>
          <a:xfrm>
            <a:off x="4648200" y="1600200"/>
            <a:ext cx="4038600" cy="4525963"/>
          </a:xfrm>
        </p:spPr>
        <p:txBody>
          <a:bodyPr/>
          <a:lstStyle/>
          <a:p>
            <a:endParaRPr lang="en-US"/>
          </a:p>
        </p:txBody>
      </p:sp>
      <p:sp>
        <p:nvSpPr>
          <p:cNvPr id="5" name="Date Placeholder 4"/>
          <p:cNvSpPr>
            <a:spLocks noGrp="1"/>
          </p:cNvSpPr>
          <p:nvPr>
            <p:ph type="dt" sz="half" idx="10"/>
          </p:nvPr>
        </p:nvSpPr>
        <p:spPr>
          <a:xfrm>
            <a:off x="457200" y="6245225"/>
            <a:ext cx="2133600" cy="476250"/>
          </a:xfrm>
        </p:spPr>
        <p:txBody>
          <a:bodyPr/>
          <a:lstStyle>
            <a:lvl1pPr>
              <a:defRPr/>
            </a:lvl1pPr>
          </a:lstStyle>
          <a:p>
            <a:endParaRPr lang="en-US"/>
          </a:p>
        </p:txBody>
      </p:sp>
      <p:sp>
        <p:nvSpPr>
          <p:cNvPr id="6" name="Footer Placeholder 5"/>
          <p:cNvSpPr>
            <a:spLocks noGrp="1"/>
          </p:cNvSpPr>
          <p:nvPr>
            <p:ph type="ftr" sz="quarter" idx="11"/>
          </p:nvPr>
        </p:nvSpPr>
        <p:spPr>
          <a:xfrm>
            <a:off x="3124200" y="6245225"/>
            <a:ext cx="2895600" cy="476250"/>
          </a:xfrm>
        </p:spPr>
        <p:txBody>
          <a:bodyPr/>
          <a:lstStyle>
            <a:lvl1pPr>
              <a:defRPr/>
            </a:lvl1pPr>
          </a:lstStyle>
          <a:p>
            <a:endParaRPr lang="en-US"/>
          </a:p>
        </p:txBody>
      </p:sp>
      <p:sp>
        <p:nvSpPr>
          <p:cNvPr id="7" name="Slide Number Placeholder 6"/>
          <p:cNvSpPr>
            <a:spLocks noGrp="1"/>
          </p:cNvSpPr>
          <p:nvPr>
            <p:ph type="sldNum" sz="quarter" idx="12"/>
          </p:nvPr>
        </p:nvSpPr>
        <p:spPr>
          <a:xfrm>
            <a:off x="6553200" y="6245225"/>
            <a:ext cx="2133600" cy="476250"/>
          </a:xfrm>
        </p:spPr>
        <p:txBody>
          <a:bodyPr/>
          <a:lstStyle>
            <a:lvl1pPr>
              <a:defRPr/>
            </a:lvl1pPr>
          </a:lstStyle>
          <a:p>
            <a:fld id="{D67B674F-8700-4B3B-AEB5-4CE33F2F34B2}" type="slidenum">
              <a:rPr lang="en-US"/>
              <a:pPr/>
              <a:t>‹#›</a:t>
            </a:fld>
            <a:endParaRPr lang="en-US"/>
          </a:p>
        </p:txBody>
      </p:sp>
    </p:spTree>
    <p:extLst>
      <p:ext uri="{BB962C8B-B14F-4D97-AF65-F5344CB8AC3E}">
        <p14:creationId xmlns:p14="http://schemas.microsoft.com/office/powerpoint/2010/main" val="26459055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C5F5F77A-9AAE-4B90-8E8E-BE97902B798C}" type="slidenum">
              <a:rPr lang="ar-SA"/>
              <a:pPr>
                <a:defRPr/>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fld id="{3A182CB1-D1E4-4320-BABD-8553F41A8E13}" type="slidenum">
              <a:rPr lang="ar-SA"/>
              <a:pPr>
                <a:defRPr/>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78759AD2-22B2-455F-A8CF-28E9BA2625BB}" type="slidenum">
              <a:rPr lang="ar-SA"/>
              <a:pPr>
                <a:defRPr/>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fld id="{8C23FA58-9C4B-4DA5-9AA9-23814AF87D5E}" type="slidenum">
              <a:rPr lang="ar-SA"/>
              <a:pPr>
                <a:defRPr/>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fld id="{84851DB3-0206-4050-A977-0FE7C6995366}" type="slidenum">
              <a:rPr lang="ar-SA"/>
              <a:pPr>
                <a:defRPr/>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fld id="{3D87E61F-3EBF-4FF9-8670-2CAC06D48450}" type="slidenum">
              <a:rPr lang="ar-SA"/>
              <a:pPr>
                <a:defRPr/>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587E58D9-22F8-4DB4-86D6-2B8A18C7D8BD}" type="slidenum">
              <a:rPr lang="ar-SA"/>
              <a:pPr>
                <a:defRPr/>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fld id="{E323168D-9C6E-4C7B-827D-0DFFA3250A0E}" type="slidenum">
              <a:rPr lang="ar-SA"/>
              <a:pPr>
                <a:defRPr/>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Rectangle 3"/>
          <p:cNvSpPr>
            <a:spLocks noGrp="1" noChangeArrowheads="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1028"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vl1pPr>
          </a:lstStyle>
          <a:p>
            <a:pPr>
              <a:defRPr/>
            </a:pPr>
            <a:endParaRPr lang="en-US"/>
          </a:p>
        </p:txBody>
      </p:sp>
      <p:sp>
        <p:nvSpPr>
          <p:cNvPr id="1029"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vl1pPr>
          </a:lstStyle>
          <a:p>
            <a:pPr>
              <a:defRPr/>
            </a:pPr>
            <a:endParaRPr lang="en-US"/>
          </a:p>
        </p:txBody>
      </p:sp>
      <p:sp>
        <p:nvSpPr>
          <p:cNvPr id="1030"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smtClean="0"/>
            </a:lvl1pPr>
          </a:lstStyle>
          <a:p>
            <a:pPr>
              <a:defRPr/>
            </a:pPr>
            <a:fld id="{57E6EE4A-BABD-453D-BE52-AF8E076E4B6B}" type="slidenum">
              <a:rPr lang="ar-SA"/>
              <a:pPr>
                <a:defRPr/>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 id="2147483770" r:id="rId12"/>
    <p:sldLayoutId id="2147483771" r:id="rId13"/>
  </p:sldLayoutIdLst>
  <p:txStyles>
    <p:titleStyle>
      <a:lvl1pPr algn="ctr" rtl="0" eaLnBrk="0" fontAlgn="base" hangingPunct="0">
        <a:spcBef>
          <a:spcPct val="0"/>
        </a:spcBef>
        <a:spcAft>
          <a:spcPct val="0"/>
        </a:spcAft>
        <a:defRPr sz="4400">
          <a:solidFill>
            <a:srgbClr val="FF0000"/>
          </a:solidFill>
          <a:latin typeface="+mj-lt"/>
          <a:ea typeface="+mj-ea"/>
          <a:cs typeface="+mj-cs"/>
        </a:defRPr>
      </a:lvl1pPr>
      <a:lvl2pPr algn="ctr" rtl="0" eaLnBrk="0" fontAlgn="base" hangingPunct="0">
        <a:spcBef>
          <a:spcPct val="0"/>
        </a:spcBef>
        <a:spcAft>
          <a:spcPct val="0"/>
        </a:spcAft>
        <a:defRPr sz="4400">
          <a:solidFill>
            <a:srgbClr val="FF0000"/>
          </a:solidFill>
          <a:latin typeface="Arial Narrow" pitchFamily="34" charset="0"/>
          <a:cs typeface="Arial" charset="0"/>
        </a:defRPr>
      </a:lvl2pPr>
      <a:lvl3pPr algn="ctr" rtl="0" eaLnBrk="0" fontAlgn="base" hangingPunct="0">
        <a:spcBef>
          <a:spcPct val="0"/>
        </a:spcBef>
        <a:spcAft>
          <a:spcPct val="0"/>
        </a:spcAft>
        <a:defRPr sz="4400">
          <a:solidFill>
            <a:srgbClr val="FF0000"/>
          </a:solidFill>
          <a:latin typeface="Arial Narrow" pitchFamily="34" charset="0"/>
          <a:cs typeface="Arial" charset="0"/>
        </a:defRPr>
      </a:lvl3pPr>
      <a:lvl4pPr algn="ctr" rtl="0" eaLnBrk="0" fontAlgn="base" hangingPunct="0">
        <a:spcBef>
          <a:spcPct val="0"/>
        </a:spcBef>
        <a:spcAft>
          <a:spcPct val="0"/>
        </a:spcAft>
        <a:defRPr sz="4400">
          <a:solidFill>
            <a:srgbClr val="FF0000"/>
          </a:solidFill>
          <a:latin typeface="Arial Narrow" pitchFamily="34" charset="0"/>
          <a:cs typeface="Arial" charset="0"/>
        </a:defRPr>
      </a:lvl4pPr>
      <a:lvl5pPr algn="ctr" rtl="0" eaLnBrk="0" fontAlgn="base" hangingPunct="0">
        <a:spcBef>
          <a:spcPct val="0"/>
        </a:spcBef>
        <a:spcAft>
          <a:spcPct val="0"/>
        </a:spcAft>
        <a:defRPr sz="4400">
          <a:solidFill>
            <a:srgbClr val="FF0000"/>
          </a:solidFill>
          <a:latin typeface="Arial Narrow" pitchFamily="34" charset="0"/>
          <a:cs typeface="Arial" charset="0"/>
        </a:defRPr>
      </a:lvl5pPr>
      <a:lvl6pPr marL="457200" algn="ctr" rtl="0" fontAlgn="base">
        <a:spcBef>
          <a:spcPct val="0"/>
        </a:spcBef>
        <a:spcAft>
          <a:spcPct val="0"/>
        </a:spcAft>
        <a:defRPr sz="4400">
          <a:solidFill>
            <a:srgbClr val="FF0000"/>
          </a:solidFill>
          <a:latin typeface="Arial Narrow" pitchFamily="34" charset="0"/>
          <a:cs typeface="Arial" charset="0"/>
        </a:defRPr>
      </a:lvl6pPr>
      <a:lvl7pPr marL="914400" algn="ctr" rtl="0" fontAlgn="base">
        <a:spcBef>
          <a:spcPct val="0"/>
        </a:spcBef>
        <a:spcAft>
          <a:spcPct val="0"/>
        </a:spcAft>
        <a:defRPr sz="4400">
          <a:solidFill>
            <a:srgbClr val="FF0000"/>
          </a:solidFill>
          <a:latin typeface="Arial Narrow" pitchFamily="34" charset="0"/>
          <a:cs typeface="Arial" charset="0"/>
        </a:defRPr>
      </a:lvl7pPr>
      <a:lvl8pPr marL="1371600" algn="ctr" rtl="0" fontAlgn="base">
        <a:spcBef>
          <a:spcPct val="0"/>
        </a:spcBef>
        <a:spcAft>
          <a:spcPct val="0"/>
        </a:spcAft>
        <a:defRPr sz="4400">
          <a:solidFill>
            <a:srgbClr val="FF0000"/>
          </a:solidFill>
          <a:latin typeface="Arial Narrow" pitchFamily="34" charset="0"/>
          <a:cs typeface="Arial" charset="0"/>
        </a:defRPr>
      </a:lvl8pPr>
      <a:lvl9pPr marL="1828800" algn="ctr" rtl="0" fontAlgn="base">
        <a:spcBef>
          <a:spcPct val="0"/>
        </a:spcBef>
        <a:spcAft>
          <a:spcPct val="0"/>
        </a:spcAft>
        <a:defRPr sz="4400">
          <a:solidFill>
            <a:srgbClr val="FF0000"/>
          </a:solidFill>
          <a:latin typeface="Arial Narrow" pitchFamily="34"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image" Target="../media/image5.wmf"/><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image" Target="../media/image6.jpeg"/><Relationship Id="rId1" Type="http://schemas.openxmlformats.org/officeDocument/2006/relationships/slideLayout" Target="../slideLayouts/slideLayout1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image" Target="../media/image3.wmf"/><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wmf"/></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4.xml"/><Relationship Id="rId1" Type="http://schemas.openxmlformats.org/officeDocument/2006/relationships/slideLayout" Target="../slideLayouts/slideLayout6.xml"/><Relationship Id="rId4" Type="http://schemas.openxmlformats.org/officeDocument/2006/relationships/image" Target="../media/image9.wmf"/></Relationships>
</file>

<file path=ppt/slides/_rels/slide24.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9.wmf"/></Relationships>
</file>

<file path=ppt/slides/_rels/slide25.x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notesSlide" Target="../notesSlides/notesSlide6.xml"/><Relationship Id="rId1" Type="http://schemas.openxmlformats.org/officeDocument/2006/relationships/slideLayout" Target="../slideLayouts/slideLayout6.xml"/><Relationship Id="rId4" Type="http://schemas.openxmlformats.org/officeDocument/2006/relationships/image" Target="../media/image9.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6.xml"/><Relationship Id="rId1" Type="http://schemas.openxmlformats.org/officeDocument/2006/relationships/vmlDrawing" Target="../drawings/vmlDrawing1.vml"/><Relationship Id="rId4" Type="http://schemas.openxmlformats.org/officeDocument/2006/relationships/image" Target="../media/image10.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a:xfrm>
            <a:off x="152400" y="685800"/>
            <a:ext cx="8763000" cy="1600200"/>
          </a:xfrm>
        </p:spPr>
        <p:txBody>
          <a:bodyPr/>
          <a:lstStyle/>
          <a:p>
            <a:pPr eaLnBrk="1" hangingPunct="1"/>
            <a:r>
              <a:rPr lang="en-US" altLang="he-IL" sz="4800" dirty="0" smtClean="0">
                <a:solidFill>
                  <a:schemeClr val="accent2"/>
                </a:solidFill>
              </a:rPr>
              <a:t>Foundations of Privacy</a:t>
            </a:r>
            <a:r>
              <a:rPr lang="en-US" altLang="he-IL" dirty="0" smtClean="0">
                <a:solidFill>
                  <a:schemeClr val="accent2"/>
                </a:solidFill>
              </a:rPr>
              <a:t/>
            </a:r>
            <a:br>
              <a:rPr lang="en-US" altLang="he-IL" dirty="0" smtClean="0">
                <a:solidFill>
                  <a:schemeClr val="accent2"/>
                </a:solidFill>
              </a:rPr>
            </a:br>
            <a:r>
              <a:rPr lang="en-US" altLang="he-IL" dirty="0" smtClean="0">
                <a:solidFill>
                  <a:schemeClr val="accent2"/>
                </a:solidFill>
              </a:rPr>
              <a:t/>
            </a:r>
            <a:br>
              <a:rPr lang="en-US" altLang="he-IL" dirty="0" smtClean="0">
                <a:solidFill>
                  <a:schemeClr val="accent2"/>
                </a:solidFill>
              </a:rPr>
            </a:br>
            <a:r>
              <a:rPr lang="en-US" altLang="he-IL" sz="4000" dirty="0" smtClean="0">
                <a:solidFill>
                  <a:schemeClr val="tx1"/>
                </a:solidFill>
              </a:rPr>
              <a:t>Lecture 2</a:t>
            </a:r>
            <a:br>
              <a:rPr lang="en-US" altLang="he-IL" sz="4000" dirty="0" smtClean="0">
                <a:solidFill>
                  <a:schemeClr val="tx1"/>
                </a:solidFill>
              </a:rPr>
            </a:br>
            <a:endParaRPr lang="en-US" altLang="he-IL" sz="3600" dirty="0" smtClean="0">
              <a:solidFill>
                <a:schemeClr val="tx1"/>
              </a:solidFill>
            </a:endParaRPr>
          </a:p>
        </p:txBody>
      </p:sp>
      <p:sp>
        <p:nvSpPr>
          <p:cNvPr id="4099" name="Rectangle 3"/>
          <p:cNvSpPr>
            <a:spLocks noGrp="1" noChangeArrowheads="1"/>
          </p:cNvSpPr>
          <p:nvPr>
            <p:ph type="subTitle" idx="1"/>
          </p:nvPr>
        </p:nvSpPr>
        <p:spPr/>
        <p:txBody>
          <a:bodyPr/>
          <a:lstStyle/>
          <a:p>
            <a:pPr eaLnBrk="1" hangingPunct="1"/>
            <a:endParaRPr lang="en-US" altLang="en-US" dirty="0" smtClean="0"/>
          </a:p>
          <a:p>
            <a:pPr eaLnBrk="1" hangingPunct="1"/>
            <a:r>
              <a:rPr lang="en-US" altLang="he-IL" sz="3600" b="1" dirty="0" smtClean="0">
                <a:solidFill>
                  <a:srgbClr val="FF3300"/>
                </a:solidFill>
              </a:rPr>
              <a:t>Lecturer:</a:t>
            </a:r>
            <a:r>
              <a:rPr lang="en-US" altLang="he-IL" sz="4400" b="1" dirty="0" smtClean="0">
                <a:solidFill>
                  <a:srgbClr val="D60093"/>
                </a:solidFill>
              </a:rPr>
              <a:t> </a:t>
            </a:r>
            <a:r>
              <a:rPr lang="en-US" altLang="he-IL" sz="3600" b="1" dirty="0" err="1" smtClean="0">
                <a:solidFill>
                  <a:srgbClr val="FF3300"/>
                </a:solidFill>
              </a:rPr>
              <a:t>Moni</a:t>
            </a:r>
            <a:r>
              <a:rPr lang="en-US" altLang="he-IL" sz="3600" b="1" dirty="0" smtClean="0">
                <a:solidFill>
                  <a:srgbClr val="FF3300"/>
                </a:solidFill>
              </a:rPr>
              <a:t> Naor</a:t>
            </a:r>
          </a:p>
        </p:txBody>
      </p:sp>
      <p:pic>
        <p:nvPicPr>
          <p:cNvPr id="4100" name="Picture 4" descr="trtree"/>
          <p:cNvPicPr>
            <a:picLocks noChangeAspect="1" noChangeArrowheads="1"/>
          </p:cNvPicPr>
          <p:nvPr/>
        </p:nvPicPr>
        <p:blipFill>
          <a:blip r:embed="rId3" cstate="print"/>
          <a:srcRect/>
          <a:stretch>
            <a:fillRect/>
          </a:stretch>
        </p:blipFill>
        <p:spPr bwMode="auto">
          <a:xfrm>
            <a:off x="3733800" y="3048000"/>
            <a:ext cx="1295400" cy="9985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7122" name="Rectangle 2"/>
          <p:cNvSpPr>
            <a:spLocks noGrp="1" noChangeArrowheads="1"/>
          </p:cNvSpPr>
          <p:nvPr>
            <p:ph type="title"/>
          </p:nvPr>
        </p:nvSpPr>
        <p:spPr/>
        <p:txBody>
          <a:bodyPr/>
          <a:lstStyle/>
          <a:p>
            <a:r>
              <a:rPr lang="en-US"/>
              <a:t>Honest but curious model</a:t>
            </a:r>
          </a:p>
        </p:txBody>
      </p:sp>
      <p:sp>
        <p:nvSpPr>
          <p:cNvPr id="517123" name="Rectangle 3"/>
          <p:cNvSpPr>
            <a:spLocks noGrp="1" noChangeArrowheads="1"/>
          </p:cNvSpPr>
          <p:nvPr>
            <p:ph type="body" idx="1"/>
          </p:nvPr>
        </p:nvSpPr>
        <p:spPr/>
        <p:txBody>
          <a:bodyPr/>
          <a:lstStyle/>
          <a:p>
            <a:pPr>
              <a:lnSpc>
                <a:spcPct val="90000"/>
              </a:lnSpc>
            </a:pPr>
            <a:r>
              <a:rPr lang="en-US"/>
              <a:t>Parties follow the protocol</a:t>
            </a:r>
          </a:p>
          <a:p>
            <a:pPr>
              <a:lnSpc>
                <a:spcPct val="90000"/>
              </a:lnSpc>
            </a:pPr>
            <a:r>
              <a:rPr lang="en-US"/>
              <a:t>Never erase information</a:t>
            </a:r>
          </a:p>
          <a:p>
            <a:pPr>
              <a:lnSpc>
                <a:spcPct val="90000"/>
              </a:lnSpc>
            </a:pPr>
            <a:endParaRPr lang="en-US"/>
          </a:p>
          <a:p>
            <a:pPr>
              <a:lnSpc>
                <a:spcPct val="90000"/>
              </a:lnSpc>
            </a:pPr>
            <a:r>
              <a:rPr lang="en-US"/>
              <a:t>General principle: design you protocol assuming the players are honest-but-curious</a:t>
            </a:r>
          </a:p>
          <a:p>
            <a:pPr>
              <a:lnSpc>
                <a:spcPct val="90000"/>
              </a:lnSpc>
            </a:pPr>
            <a:r>
              <a:rPr lang="en-US"/>
              <a:t>Translate the protocol into one resilient against malicious players</a:t>
            </a:r>
          </a:p>
          <a:p>
            <a:pPr lvl="1">
              <a:lnSpc>
                <a:spcPct val="90000"/>
              </a:lnSpc>
            </a:pPr>
            <a:r>
              <a:rPr lang="en-US"/>
              <a:t>Use zero-knowledge (POK) for all language in </a:t>
            </a:r>
            <a:r>
              <a:rPr lang="en-US">
                <a:latin typeface="Comic Sans MS" pitchFamily="66" charset="0"/>
              </a:rPr>
              <a:t>NP</a:t>
            </a:r>
            <a:r>
              <a:rPr lang="en-US"/>
              <a:t> as a compiler </a:t>
            </a:r>
          </a:p>
        </p:txBody>
      </p:sp>
    </p:spTree>
    <p:extLst>
      <p:ext uri="{BB962C8B-B14F-4D97-AF65-F5344CB8AC3E}">
        <p14:creationId xmlns:p14="http://schemas.microsoft.com/office/powerpoint/2010/main" val="333185331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6946" name="Rectangle 2"/>
          <p:cNvSpPr>
            <a:spLocks noGrp="1" noChangeArrowheads="1"/>
          </p:cNvSpPr>
          <p:nvPr>
            <p:ph type="title"/>
          </p:nvPr>
        </p:nvSpPr>
        <p:spPr/>
        <p:txBody>
          <a:bodyPr/>
          <a:lstStyle/>
          <a:p>
            <a:r>
              <a:rPr lang="en-US" altLang="he-IL" sz="3600"/>
              <a:t>Secure Function Evaluation (SFE)</a:t>
            </a:r>
            <a:endParaRPr lang="en-US" altLang="en-US" sz="3600"/>
          </a:p>
        </p:txBody>
      </p:sp>
      <p:sp>
        <p:nvSpPr>
          <p:cNvPr id="466947" name="Rectangle 3"/>
          <p:cNvSpPr>
            <a:spLocks noGrp="1" noChangeArrowheads="1"/>
          </p:cNvSpPr>
          <p:nvPr>
            <p:ph type="body" idx="1"/>
          </p:nvPr>
        </p:nvSpPr>
        <p:spPr/>
        <p:txBody>
          <a:bodyPr/>
          <a:lstStyle/>
          <a:p>
            <a:r>
              <a:rPr lang="en-US" altLang="he-IL"/>
              <a:t>Major and exciting topic of research in last quarter century </a:t>
            </a:r>
          </a:p>
          <a:p>
            <a:r>
              <a:rPr lang="en-US" altLang="he-IL"/>
              <a:t>How to </a:t>
            </a:r>
            <a:r>
              <a:rPr lang="en-US" altLang="he-IL">
                <a:solidFill>
                  <a:schemeClr val="tx2"/>
                </a:solidFill>
              </a:rPr>
              <a:t>distributively </a:t>
            </a:r>
            <a:r>
              <a:rPr lang="en-US" altLang="he-IL"/>
              <a:t>compute  </a:t>
            </a:r>
            <a:r>
              <a:rPr lang="en-US" altLang="he-IL">
                <a:solidFill>
                  <a:schemeClr val="tx2"/>
                </a:solidFill>
              </a:rPr>
              <a:t>a function           </a:t>
            </a:r>
            <a:r>
              <a:rPr lang="en-US" altLang="he-IL">
                <a:solidFill>
                  <a:srgbClr val="FF0000"/>
                </a:solidFill>
                <a:latin typeface="Comic Sans MS" pitchFamily="66" charset="0"/>
              </a:rPr>
              <a:t>f(X</a:t>
            </a:r>
            <a:r>
              <a:rPr lang="en-US" altLang="he-IL" baseline="-25000">
                <a:solidFill>
                  <a:srgbClr val="FF0000"/>
                </a:solidFill>
                <a:latin typeface="Comic Sans MS" pitchFamily="66" charset="0"/>
              </a:rPr>
              <a:t>1</a:t>
            </a:r>
            <a:r>
              <a:rPr lang="en-US" altLang="he-IL">
                <a:solidFill>
                  <a:srgbClr val="FF0000"/>
                </a:solidFill>
                <a:latin typeface="Comic Sans MS" pitchFamily="66" charset="0"/>
              </a:rPr>
              <a:t>, X</a:t>
            </a:r>
            <a:r>
              <a:rPr lang="en-US" altLang="he-IL" baseline="-25000">
                <a:solidFill>
                  <a:srgbClr val="FF0000"/>
                </a:solidFill>
                <a:latin typeface="Comic Sans MS" pitchFamily="66" charset="0"/>
              </a:rPr>
              <a:t>2 </a:t>
            </a:r>
            <a:r>
              <a:rPr lang="en-US" altLang="he-IL">
                <a:solidFill>
                  <a:srgbClr val="FF0000"/>
                </a:solidFill>
                <a:latin typeface="Comic Sans MS" pitchFamily="66" charset="0"/>
              </a:rPr>
              <a:t>,</a:t>
            </a:r>
            <a:r>
              <a:rPr lang="en-US" altLang="he-IL" baseline="-25000">
                <a:solidFill>
                  <a:srgbClr val="FF0000"/>
                </a:solidFill>
                <a:latin typeface="Comic Sans MS" pitchFamily="66" charset="0"/>
              </a:rPr>
              <a:t> </a:t>
            </a:r>
            <a:r>
              <a:rPr lang="en-US" altLang="he-IL">
                <a:solidFill>
                  <a:srgbClr val="FF0000"/>
                </a:solidFill>
                <a:latin typeface="Comic Sans MS" pitchFamily="66" charset="0"/>
              </a:rPr>
              <a:t>…,X</a:t>
            </a:r>
            <a:r>
              <a:rPr lang="en-US" altLang="he-IL" baseline="-25000">
                <a:solidFill>
                  <a:srgbClr val="FF0000"/>
                </a:solidFill>
                <a:latin typeface="Comic Sans MS" pitchFamily="66" charset="0"/>
              </a:rPr>
              <a:t>n</a:t>
            </a:r>
            <a:r>
              <a:rPr lang="en-US" altLang="he-IL">
                <a:solidFill>
                  <a:srgbClr val="FF0000"/>
                </a:solidFill>
                <a:latin typeface="Comic Sans MS" pitchFamily="66" charset="0"/>
              </a:rPr>
              <a:t>)</a:t>
            </a:r>
            <a:r>
              <a:rPr lang="en-US" altLang="he-IL">
                <a:solidFill>
                  <a:schemeClr val="tx2"/>
                </a:solidFill>
                <a:latin typeface="Comic Sans MS" pitchFamily="66" charset="0"/>
              </a:rPr>
              <a:t>,</a:t>
            </a:r>
            <a:r>
              <a:rPr lang="en-US" altLang="he-IL">
                <a:solidFill>
                  <a:schemeClr val="tx2"/>
                </a:solidFill>
              </a:rPr>
              <a:t> </a:t>
            </a:r>
          </a:p>
          <a:p>
            <a:pPr lvl="1"/>
            <a:r>
              <a:rPr lang="en-US" altLang="he-IL">
                <a:solidFill>
                  <a:schemeClr val="tx2"/>
                </a:solidFill>
              </a:rPr>
              <a:t>where </a:t>
            </a:r>
            <a:r>
              <a:rPr lang="en-US" altLang="he-IL">
                <a:solidFill>
                  <a:srgbClr val="FF0000"/>
                </a:solidFill>
                <a:latin typeface="Comic Sans MS" pitchFamily="66" charset="0"/>
              </a:rPr>
              <a:t>X</a:t>
            </a:r>
            <a:r>
              <a:rPr lang="en-US" altLang="he-IL" baseline="-25000">
                <a:solidFill>
                  <a:srgbClr val="FF0000"/>
                </a:solidFill>
                <a:latin typeface="Comic Sans MS" pitchFamily="66" charset="0"/>
              </a:rPr>
              <a:t>j</a:t>
            </a:r>
            <a:r>
              <a:rPr lang="en-US" altLang="he-IL">
                <a:solidFill>
                  <a:srgbClr val="FF0000"/>
                </a:solidFill>
                <a:latin typeface="Comic Sans MS" pitchFamily="66" charset="0"/>
              </a:rPr>
              <a:t> </a:t>
            </a:r>
            <a:r>
              <a:rPr lang="en-US" altLang="he-IL">
                <a:solidFill>
                  <a:schemeClr val="tx2"/>
                </a:solidFill>
              </a:rPr>
              <a:t>known to party </a:t>
            </a:r>
            <a:r>
              <a:rPr lang="en-US" altLang="he-IL">
                <a:solidFill>
                  <a:srgbClr val="FF0000"/>
                </a:solidFill>
                <a:latin typeface="Comic Sans MS" pitchFamily="66" charset="0"/>
              </a:rPr>
              <a:t>j</a:t>
            </a:r>
            <a:r>
              <a:rPr lang="en-US" altLang="he-IL">
                <a:solidFill>
                  <a:schemeClr val="tx2"/>
                </a:solidFill>
              </a:rPr>
              <a:t>.</a:t>
            </a:r>
          </a:p>
          <a:p>
            <a:pPr lvl="1"/>
            <a:r>
              <a:rPr lang="en-US" altLang="he-IL"/>
              <a:t>Parties learn only the final output</a:t>
            </a:r>
          </a:p>
          <a:p>
            <a:pPr lvl="1"/>
            <a:endParaRPr lang="en-US" altLang="he-IL"/>
          </a:p>
        </p:txBody>
      </p:sp>
    </p:spTree>
    <p:extLst>
      <p:ext uri="{BB962C8B-B14F-4D97-AF65-F5344CB8AC3E}">
        <p14:creationId xmlns:p14="http://schemas.microsoft.com/office/powerpoint/2010/main" val="2931420441"/>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7970" name="Rectangle 2"/>
          <p:cNvSpPr>
            <a:spLocks noGrp="1" noChangeArrowheads="1"/>
          </p:cNvSpPr>
          <p:nvPr>
            <p:ph type="title"/>
          </p:nvPr>
        </p:nvSpPr>
        <p:spPr>
          <a:xfrm>
            <a:off x="914400" y="609600"/>
            <a:ext cx="7620000" cy="1143000"/>
          </a:xfrm>
        </p:spPr>
        <p:txBody>
          <a:bodyPr/>
          <a:lstStyle/>
          <a:p>
            <a:r>
              <a:rPr lang="en-US" altLang="he-IL" sz="4200"/>
              <a:t>The Millionaires Problem</a:t>
            </a:r>
          </a:p>
        </p:txBody>
      </p:sp>
      <p:grpSp>
        <p:nvGrpSpPr>
          <p:cNvPr id="467971" name="Group 3"/>
          <p:cNvGrpSpPr>
            <a:grpSpLocks/>
          </p:cNvGrpSpPr>
          <p:nvPr/>
        </p:nvGrpSpPr>
        <p:grpSpPr bwMode="auto">
          <a:xfrm>
            <a:off x="1247775" y="1930400"/>
            <a:ext cx="2409825" cy="2157413"/>
            <a:chOff x="786" y="1216"/>
            <a:chExt cx="1518" cy="1359"/>
          </a:xfrm>
        </p:grpSpPr>
        <p:grpSp>
          <p:nvGrpSpPr>
            <p:cNvPr id="467972" name="Group 4"/>
            <p:cNvGrpSpPr>
              <a:grpSpLocks/>
            </p:cNvGrpSpPr>
            <p:nvPr/>
          </p:nvGrpSpPr>
          <p:grpSpPr bwMode="auto">
            <a:xfrm>
              <a:off x="1584" y="1596"/>
              <a:ext cx="720" cy="979"/>
              <a:chOff x="1200" y="1488"/>
              <a:chExt cx="720" cy="979"/>
            </a:xfrm>
          </p:grpSpPr>
          <p:pic>
            <p:nvPicPr>
              <p:cNvPr id="467973" name="Picture 5" descr="bd06790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00" y="1872"/>
                <a:ext cx="720" cy="595"/>
              </a:xfrm>
              <a:prstGeom prst="rect">
                <a:avLst/>
              </a:prstGeom>
              <a:noFill/>
              <a:extLst>
                <a:ext uri="{909E8E84-426E-40DD-AFC4-6F175D3DCCD1}">
                  <a14:hiddenFill xmlns:a14="http://schemas.microsoft.com/office/drawing/2010/main">
                    <a:solidFill>
                      <a:srgbClr val="FFFFFF"/>
                    </a:solidFill>
                  </a14:hiddenFill>
                </a:ext>
              </a:extLst>
            </p:spPr>
          </p:pic>
          <p:sp>
            <p:nvSpPr>
              <p:cNvPr id="467974" name="Text Box 6"/>
              <p:cNvSpPr txBox="1">
                <a:spLocks noChangeArrowheads="1"/>
              </p:cNvSpPr>
              <p:nvPr/>
            </p:nvSpPr>
            <p:spPr bwMode="auto">
              <a:xfrm>
                <a:off x="1200" y="1488"/>
                <a:ext cx="720" cy="346"/>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20000"/>
                  </a:spcBef>
                </a:pPr>
                <a:r>
                  <a:rPr lang="en-US" altLang="he-IL" sz="3000">
                    <a:latin typeface="Tahoma" pitchFamily="34" charset="0"/>
                  </a:rPr>
                  <a:t>Alice</a:t>
                </a:r>
              </a:p>
            </p:txBody>
          </p:sp>
        </p:grpSp>
        <p:sp>
          <p:nvSpPr>
            <p:cNvPr id="467975" name="AutoShape 7"/>
            <p:cNvSpPr>
              <a:spLocks noChangeArrowheads="1"/>
            </p:cNvSpPr>
            <p:nvPr/>
          </p:nvSpPr>
          <p:spPr bwMode="auto">
            <a:xfrm>
              <a:off x="786" y="1216"/>
              <a:ext cx="720" cy="384"/>
            </a:xfrm>
            <a:prstGeom prst="cloudCallout">
              <a:avLst>
                <a:gd name="adj1" fmla="val 72639"/>
                <a:gd name="adj2" fmla="val 171356"/>
              </a:avLst>
            </a:prstGeom>
            <a:noFill/>
            <a:ln w="9525">
              <a:solidFill>
                <a:srgbClr val="FF3300"/>
              </a:solidFill>
              <a:round/>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spcBef>
                  <a:spcPct val="20000"/>
                </a:spcBef>
              </a:pPr>
              <a:r>
                <a:rPr lang="en-US" altLang="he-IL" sz="3000">
                  <a:latin typeface="Tahoma" pitchFamily="34" charset="0"/>
                </a:rPr>
                <a:t>x</a:t>
              </a:r>
            </a:p>
          </p:txBody>
        </p:sp>
      </p:grpSp>
      <p:sp>
        <p:nvSpPr>
          <p:cNvPr id="467976" name="Text Box 8"/>
          <p:cNvSpPr txBox="1">
            <a:spLocks noChangeArrowheads="1"/>
          </p:cNvSpPr>
          <p:nvPr/>
        </p:nvSpPr>
        <p:spPr bwMode="auto">
          <a:xfrm>
            <a:off x="2616200" y="4665663"/>
            <a:ext cx="4216400" cy="549275"/>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pPr algn="ctr" eaLnBrk="0" hangingPunct="0">
              <a:spcBef>
                <a:spcPct val="20000"/>
              </a:spcBef>
            </a:pPr>
            <a:r>
              <a:rPr lang="en-US" altLang="he-IL" sz="3000">
                <a:latin typeface="Arial Narrow" pitchFamily="34" charset="0"/>
              </a:rPr>
              <a:t>Whose value is greater?</a:t>
            </a:r>
          </a:p>
        </p:txBody>
      </p:sp>
      <p:grpSp>
        <p:nvGrpSpPr>
          <p:cNvPr id="467977" name="Group 9"/>
          <p:cNvGrpSpPr>
            <a:grpSpLocks/>
          </p:cNvGrpSpPr>
          <p:nvPr/>
        </p:nvGrpSpPr>
        <p:grpSpPr bwMode="auto">
          <a:xfrm>
            <a:off x="5716588" y="2174875"/>
            <a:ext cx="2339975" cy="1912938"/>
            <a:chOff x="3601" y="1370"/>
            <a:chExt cx="1474" cy="1205"/>
          </a:xfrm>
        </p:grpSpPr>
        <p:grpSp>
          <p:nvGrpSpPr>
            <p:cNvPr id="467978" name="Group 10"/>
            <p:cNvGrpSpPr>
              <a:grpSpLocks/>
            </p:cNvGrpSpPr>
            <p:nvPr/>
          </p:nvGrpSpPr>
          <p:grpSpPr bwMode="auto">
            <a:xfrm>
              <a:off x="3601" y="1663"/>
              <a:ext cx="720" cy="912"/>
              <a:chOff x="3840" y="1536"/>
              <a:chExt cx="720" cy="912"/>
            </a:xfrm>
          </p:grpSpPr>
          <p:pic>
            <p:nvPicPr>
              <p:cNvPr id="467979" name="Picture 11" descr="bd06784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840" y="1872"/>
                <a:ext cx="720" cy="576"/>
              </a:xfrm>
              <a:prstGeom prst="rect">
                <a:avLst/>
              </a:prstGeom>
              <a:noFill/>
              <a:extLst>
                <a:ext uri="{909E8E84-426E-40DD-AFC4-6F175D3DCCD1}">
                  <a14:hiddenFill xmlns:a14="http://schemas.microsoft.com/office/drawing/2010/main">
                    <a:solidFill>
                      <a:srgbClr val="FFFFFF"/>
                    </a:solidFill>
                  </a14:hiddenFill>
                </a:ext>
              </a:extLst>
            </p:spPr>
          </p:pic>
          <p:sp>
            <p:nvSpPr>
              <p:cNvPr id="467980" name="Text Box 12"/>
              <p:cNvSpPr txBox="1">
                <a:spLocks noChangeArrowheads="1"/>
              </p:cNvSpPr>
              <p:nvPr/>
            </p:nvSpPr>
            <p:spPr bwMode="auto">
              <a:xfrm>
                <a:off x="3840" y="1536"/>
                <a:ext cx="720" cy="346"/>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20000"/>
                  </a:spcBef>
                </a:pPr>
                <a:r>
                  <a:rPr lang="en-US" altLang="he-IL" sz="3000">
                    <a:latin typeface="Tahoma" pitchFamily="34" charset="0"/>
                  </a:rPr>
                  <a:t>Bob</a:t>
                </a:r>
              </a:p>
            </p:txBody>
          </p:sp>
        </p:grpSp>
        <p:sp>
          <p:nvSpPr>
            <p:cNvPr id="467981" name="AutoShape 13"/>
            <p:cNvSpPr>
              <a:spLocks noChangeArrowheads="1"/>
            </p:cNvSpPr>
            <p:nvPr/>
          </p:nvSpPr>
          <p:spPr bwMode="auto">
            <a:xfrm>
              <a:off x="4355" y="1370"/>
              <a:ext cx="720" cy="384"/>
            </a:xfrm>
            <a:prstGeom prst="cloudCallout">
              <a:avLst>
                <a:gd name="adj1" fmla="val -62083"/>
                <a:gd name="adj2" fmla="val 151301"/>
              </a:avLst>
            </a:prstGeom>
            <a:noFill/>
            <a:ln w="9525">
              <a:solidFill>
                <a:srgbClr val="00FF00"/>
              </a:solidFill>
              <a:round/>
              <a:headEnd/>
              <a:tailEnd/>
            </a:ln>
            <a:effectLst/>
            <a:extLst>
              <a:ext uri="{909E8E84-426E-40DD-AFC4-6F175D3DCCD1}">
                <a14:hiddenFill xmlns:a14="http://schemas.microsoft.com/office/drawing/2010/main">
                  <a:solidFill>
                    <a:srgbClr val="00FF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spcBef>
                  <a:spcPct val="20000"/>
                </a:spcBef>
              </a:pPr>
              <a:r>
                <a:rPr lang="en-US" altLang="he-IL" sz="3000">
                  <a:latin typeface="Tahoma" pitchFamily="34" charset="0"/>
                </a:rPr>
                <a:t>y</a:t>
              </a:r>
            </a:p>
          </p:txBody>
        </p:sp>
      </p:grpSp>
      <p:sp>
        <p:nvSpPr>
          <p:cNvPr id="467982" name="Text Box 14"/>
          <p:cNvSpPr txBox="1">
            <a:spLocks noChangeArrowheads="1"/>
          </p:cNvSpPr>
          <p:nvPr/>
        </p:nvSpPr>
        <p:spPr bwMode="auto">
          <a:xfrm>
            <a:off x="2911475" y="5295900"/>
            <a:ext cx="3810000" cy="54927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ctr" eaLnBrk="0" hangingPunct="0">
              <a:spcBef>
                <a:spcPct val="50000"/>
              </a:spcBef>
            </a:pPr>
            <a:r>
              <a:rPr lang="en-US" altLang="he-IL" sz="3000">
                <a:latin typeface="Arial Narrow" pitchFamily="34" charset="0"/>
              </a:rPr>
              <a:t>Leak no other information!</a:t>
            </a:r>
          </a:p>
        </p:txBody>
      </p:sp>
    </p:spTree>
    <p:extLst>
      <p:ext uri="{BB962C8B-B14F-4D97-AF65-F5344CB8AC3E}">
        <p14:creationId xmlns:p14="http://schemas.microsoft.com/office/powerpoint/2010/main" val="1074412544"/>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467971"/>
                                        </p:tgtEl>
                                        <p:attrNameLst>
                                          <p:attrName>style.visibility</p:attrName>
                                        </p:attrNameLst>
                                      </p:cBhvr>
                                      <p:to>
                                        <p:strVal val="visible"/>
                                      </p:to>
                                    </p:set>
                                    <p:anim calcmode="lin" valueType="num">
                                      <p:cBhvr additive="base">
                                        <p:cTn id="7" dur="500" fill="hold"/>
                                        <p:tgtEl>
                                          <p:spTgt spid="467971"/>
                                        </p:tgtEl>
                                        <p:attrNameLst>
                                          <p:attrName>ppt_x</p:attrName>
                                        </p:attrNameLst>
                                      </p:cBhvr>
                                      <p:tavLst>
                                        <p:tav tm="0">
                                          <p:val>
                                            <p:strVal val="0-#ppt_w/2"/>
                                          </p:val>
                                        </p:tav>
                                        <p:tav tm="100000">
                                          <p:val>
                                            <p:strVal val="#ppt_x"/>
                                          </p:val>
                                        </p:tav>
                                      </p:tavLst>
                                    </p:anim>
                                    <p:anim calcmode="lin" valueType="num">
                                      <p:cBhvr additive="base">
                                        <p:cTn id="8" dur="500" fill="hold"/>
                                        <p:tgtEl>
                                          <p:spTgt spid="467971"/>
                                        </p:tgtEl>
                                        <p:attrNameLst>
                                          <p:attrName>ppt_y</p:attrName>
                                        </p:attrNameLst>
                                      </p:cBhvr>
                                      <p:tavLst>
                                        <p:tav tm="0">
                                          <p:val>
                                            <p:strVal val="#ppt_y"/>
                                          </p:val>
                                        </p:tav>
                                        <p:tav tm="100000">
                                          <p:val>
                                            <p:strVal val="#ppt_y"/>
                                          </p:val>
                                        </p:tav>
                                      </p:tavLst>
                                    </p:anim>
                                  </p:childTnLst>
                                </p:cTn>
                              </p:par>
                            </p:childTnLst>
                          </p:cTn>
                        </p:par>
                        <p:par>
                          <p:cTn id="9" fill="hold" nodeType="afterGroup">
                            <p:stCondLst>
                              <p:cond delay="500"/>
                            </p:stCondLst>
                            <p:childTnLst>
                              <p:par>
                                <p:cTn id="10" presetID="2" presetClass="entr" presetSubtype="2" fill="hold" nodeType="afterEffect">
                                  <p:stCondLst>
                                    <p:cond delay="0"/>
                                  </p:stCondLst>
                                  <p:childTnLst>
                                    <p:set>
                                      <p:cBhvr>
                                        <p:cTn id="11" dur="1" fill="hold">
                                          <p:stCondLst>
                                            <p:cond delay="0"/>
                                          </p:stCondLst>
                                        </p:cTn>
                                        <p:tgtEl>
                                          <p:spTgt spid="467977"/>
                                        </p:tgtEl>
                                        <p:attrNameLst>
                                          <p:attrName>style.visibility</p:attrName>
                                        </p:attrNameLst>
                                      </p:cBhvr>
                                      <p:to>
                                        <p:strVal val="visible"/>
                                      </p:to>
                                    </p:set>
                                    <p:anim calcmode="lin" valueType="num">
                                      <p:cBhvr additive="base">
                                        <p:cTn id="12" dur="500" fill="hold"/>
                                        <p:tgtEl>
                                          <p:spTgt spid="467977"/>
                                        </p:tgtEl>
                                        <p:attrNameLst>
                                          <p:attrName>ppt_x</p:attrName>
                                        </p:attrNameLst>
                                      </p:cBhvr>
                                      <p:tavLst>
                                        <p:tav tm="0">
                                          <p:val>
                                            <p:strVal val="1+#ppt_w/2"/>
                                          </p:val>
                                        </p:tav>
                                        <p:tav tm="100000">
                                          <p:val>
                                            <p:strVal val="#ppt_x"/>
                                          </p:val>
                                        </p:tav>
                                      </p:tavLst>
                                    </p:anim>
                                    <p:anim calcmode="lin" valueType="num">
                                      <p:cBhvr additive="base">
                                        <p:cTn id="13" dur="500" fill="hold"/>
                                        <p:tgtEl>
                                          <p:spTgt spid="467977"/>
                                        </p:tgtEl>
                                        <p:attrNameLst>
                                          <p:attrName>ppt_y</p:attrName>
                                        </p:attrNameLst>
                                      </p:cBhvr>
                                      <p:tavLst>
                                        <p:tav tm="0">
                                          <p:val>
                                            <p:strVal val="#ppt_y"/>
                                          </p:val>
                                        </p:tav>
                                        <p:tav tm="100000">
                                          <p:val>
                                            <p:strVal val="#ppt_y"/>
                                          </p:val>
                                        </p:tav>
                                      </p:tavLst>
                                    </p:anim>
                                  </p:childTnLst>
                                </p:cTn>
                              </p:par>
                            </p:childTnLst>
                          </p:cTn>
                        </p:par>
                      </p:childTnLst>
                    </p:cTn>
                  </p:par>
                  <p:par>
                    <p:cTn id="14" fill="hold" nodeType="clickPar">
                      <p:stCondLst>
                        <p:cond delay="indefinite"/>
                      </p:stCondLst>
                      <p:childTnLst>
                        <p:par>
                          <p:cTn id="15" fill="hold" nodeType="withGroup">
                            <p:stCondLst>
                              <p:cond delay="0"/>
                            </p:stCondLst>
                            <p:childTnLst>
                              <p:par>
                                <p:cTn id="16" presetID="1" presetClass="entr" presetSubtype="0" fill="hold" grpId="0" nodeType="clickEffect">
                                  <p:stCondLst>
                                    <p:cond delay="0"/>
                                  </p:stCondLst>
                                  <p:childTnLst>
                                    <p:set>
                                      <p:cBhvr>
                                        <p:cTn id="17" dur="1" fill="hold">
                                          <p:stCondLst>
                                            <p:cond delay="499"/>
                                          </p:stCondLst>
                                        </p:cTn>
                                        <p:tgtEl>
                                          <p:spTgt spid="467976"/>
                                        </p:tgtEl>
                                        <p:attrNameLst>
                                          <p:attrName>style.visibility</p:attrName>
                                        </p:attrNameLst>
                                      </p:cBhvr>
                                      <p:to>
                                        <p:strVal val="visible"/>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1" presetClass="entr" presetSubtype="0" fill="hold" grpId="0" nodeType="clickEffect">
                                  <p:stCondLst>
                                    <p:cond delay="0"/>
                                  </p:stCondLst>
                                  <p:childTnLst>
                                    <p:set>
                                      <p:cBhvr>
                                        <p:cTn id="21" dur="1" fill="hold">
                                          <p:stCondLst>
                                            <p:cond delay="499"/>
                                          </p:stCondLst>
                                        </p:cTn>
                                        <p:tgtEl>
                                          <p:spTgt spid="46798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7976" grpId="0" autoUpdateAnimBg="0"/>
      <p:bldP spid="467982" grpId="0" autoUpdateAnimBg="0"/>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8994" name="Rectangle 2"/>
          <p:cNvSpPr>
            <a:spLocks noGrp="1" noChangeArrowheads="1"/>
          </p:cNvSpPr>
          <p:nvPr>
            <p:ph type="title"/>
          </p:nvPr>
        </p:nvSpPr>
        <p:spPr>
          <a:xfrm>
            <a:off x="914400" y="609600"/>
            <a:ext cx="7620000" cy="1143000"/>
          </a:xfrm>
          <a:noFill/>
          <a:ln/>
        </p:spPr>
        <p:txBody>
          <a:bodyPr/>
          <a:lstStyle/>
          <a:p>
            <a:r>
              <a:rPr lang="en-US" altLang="he-IL" sz="4200"/>
              <a:t>Ideal Solution for </a:t>
            </a:r>
            <a:br>
              <a:rPr lang="en-US" altLang="he-IL" sz="4200"/>
            </a:br>
            <a:r>
              <a:rPr lang="en-US" altLang="he-IL" sz="4200"/>
              <a:t>the Millionaires Problem</a:t>
            </a:r>
          </a:p>
        </p:txBody>
      </p:sp>
      <p:grpSp>
        <p:nvGrpSpPr>
          <p:cNvPr id="468995" name="Group 3"/>
          <p:cNvGrpSpPr>
            <a:grpSpLocks/>
          </p:cNvGrpSpPr>
          <p:nvPr/>
        </p:nvGrpSpPr>
        <p:grpSpPr bwMode="auto">
          <a:xfrm>
            <a:off x="3663950" y="4103688"/>
            <a:ext cx="1758950" cy="1725612"/>
            <a:chOff x="2308" y="2585"/>
            <a:chExt cx="1108" cy="1087"/>
          </a:xfrm>
        </p:grpSpPr>
        <p:pic>
          <p:nvPicPr>
            <p:cNvPr id="468996" name="Picture 4" descr="bd06716_"/>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492" y="2585"/>
              <a:ext cx="720" cy="684"/>
            </a:xfrm>
            <a:prstGeom prst="rect">
              <a:avLst/>
            </a:prstGeom>
            <a:noFill/>
            <a:extLst>
              <a:ext uri="{909E8E84-426E-40DD-AFC4-6F175D3DCCD1}">
                <a14:hiddenFill xmlns:a14="http://schemas.microsoft.com/office/drawing/2010/main">
                  <a:solidFill>
                    <a:srgbClr val="FFFFFF"/>
                  </a:solidFill>
                </a14:hiddenFill>
              </a:ext>
            </a:extLst>
          </p:spPr>
        </p:pic>
        <p:sp>
          <p:nvSpPr>
            <p:cNvPr id="468997" name="Text Box 5"/>
            <p:cNvSpPr txBox="1">
              <a:spLocks noChangeArrowheads="1"/>
            </p:cNvSpPr>
            <p:nvPr/>
          </p:nvSpPr>
          <p:spPr bwMode="auto">
            <a:xfrm>
              <a:off x="2308" y="3326"/>
              <a:ext cx="1108" cy="346"/>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pPr algn="ctr" eaLnBrk="0" hangingPunct="0">
                <a:spcBef>
                  <a:spcPct val="20000"/>
                </a:spcBef>
              </a:pPr>
              <a:r>
                <a:rPr lang="en-US" altLang="he-IL" sz="3000">
                  <a:latin typeface="Tahoma" pitchFamily="34" charset="0"/>
                </a:rPr>
                <a:t>TrustMe</a:t>
              </a:r>
            </a:p>
          </p:txBody>
        </p:sp>
      </p:grpSp>
      <p:grpSp>
        <p:nvGrpSpPr>
          <p:cNvPr id="468998" name="Group 6"/>
          <p:cNvGrpSpPr>
            <a:grpSpLocks/>
          </p:cNvGrpSpPr>
          <p:nvPr/>
        </p:nvGrpSpPr>
        <p:grpSpPr bwMode="auto">
          <a:xfrm>
            <a:off x="2519363" y="4087813"/>
            <a:ext cx="4324350" cy="1143000"/>
            <a:chOff x="1587" y="2575"/>
            <a:chExt cx="2724" cy="720"/>
          </a:xfrm>
        </p:grpSpPr>
        <p:sp>
          <p:nvSpPr>
            <p:cNvPr id="468999" name="AutoShape 7"/>
            <p:cNvSpPr>
              <a:spLocks noChangeArrowheads="1"/>
            </p:cNvSpPr>
            <p:nvPr/>
          </p:nvSpPr>
          <p:spPr bwMode="auto">
            <a:xfrm rot="16200000" flipH="1">
              <a:off x="3659" y="2643"/>
              <a:ext cx="720" cy="584"/>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00FF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anchor="ctr"/>
            <a:lstStyle/>
            <a:p>
              <a:pPr algn="ctr" eaLnBrk="0" hangingPunct="0">
                <a:spcBef>
                  <a:spcPct val="20000"/>
                </a:spcBef>
              </a:pPr>
              <a:r>
                <a:rPr lang="en-US" altLang="he-IL" sz="3000">
                  <a:latin typeface="Tahoma" pitchFamily="34" charset="0"/>
                </a:rPr>
                <a:t>y</a:t>
              </a:r>
            </a:p>
          </p:txBody>
        </p:sp>
        <p:sp>
          <p:nvSpPr>
            <p:cNvPr id="469000" name="AutoShape 8"/>
            <p:cNvSpPr>
              <a:spLocks noChangeArrowheads="1"/>
            </p:cNvSpPr>
            <p:nvPr/>
          </p:nvSpPr>
          <p:spPr bwMode="auto">
            <a:xfrm rot="-16200000">
              <a:off x="1519" y="2643"/>
              <a:ext cx="720" cy="584"/>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rgbClr val="FF0000"/>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rot="10800000" vert="eaVert" wrap="none" anchor="ctr"/>
            <a:lstStyle/>
            <a:p>
              <a:pPr algn="ctr" eaLnBrk="0" hangingPunct="0">
                <a:spcBef>
                  <a:spcPct val="20000"/>
                </a:spcBef>
              </a:pPr>
              <a:r>
                <a:rPr lang="en-US" altLang="he-IL" sz="3000">
                  <a:latin typeface="Tahoma" pitchFamily="34" charset="0"/>
                </a:rPr>
                <a:t>x</a:t>
              </a:r>
            </a:p>
          </p:txBody>
        </p:sp>
      </p:grpSp>
      <p:sp>
        <p:nvSpPr>
          <p:cNvPr id="469001" name="AutoShape 9"/>
          <p:cNvSpPr>
            <a:spLocks noChangeArrowheads="1"/>
          </p:cNvSpPr>
          <p:nvPr/>
        </p:nvSpPr>
        <p:spPr bwMode="auto">
          <a:xfrm>
            <a:off x="5562600" y="5638800"/>
            <a:ext cx="1828800" cy="838200"/>
          </a:xfrm>
          <a:prstGeom prst="wedgeEllipseCallout">
            <a:avLst>
              <a:gd name="adj1" fmla="val -101912"/>
              <a:gd name="adj2" fmla="val -148486"/>
            </a:avLst>
          </a:prstGeom>
          <a:solidFill>
            <a:srgbClr val="00FFFF"/>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spcBef>
                <a:spcPct val="20000"/>
              </a:spcBef>
            </a:pPr>
            <a:r>
              <a:rPr lang="en-US" altLang="he-IL" sz="3000">
                <a:latin typeface="Tahoma" pitchFamily="34" charset="0"/>
              </a:rPr>
              <a:t>Well ...</a:t>
            </a:r>
          </a:p>
        </p:txBody>
      </p:sp>
      <p:grpSp>
        <p:nvGrpSpPr>
          <p:cNvPr id="469002" name="Group 10"/>
          <p:cNvGrpSpPr>
            <a:grpSpLocks/>
          </p:cNvGrpSpPr>
          <p:nvPr/>
        </p:nvGrpSpPr>
        <p:grpSpPr bwMode="auto">
          <a:xfrm>
            <a:off x="2514600" y="2533650"/>
            <a:ext cx="1143000" cy="1554163"/>
            <a:chOff x="1584" y="1596"/>
            <a:chExt cx="720" cy="979"/>
          </a:xfrm>
        </p:grpSpPr>
        <p:pic>
          <p:nvPicPr>
            <p:cNvPr id="469003" name="Picture 11" descr="bd06790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84" y="1980"/>
              <a:ext cx="720" cy="595"/>
            </a:xfrm>
            <a:prstGeom prst="rect">
              <a:avLst/>
            </a:prstGeom>
            <a:noFill/>
            <a:extLst>
              <a:ext uri="{909E8E84-426E-40DD-AFC4-6F175D3DCCD1}">
                <a14:hiddenFill xmlns:a14="http://schemas.microsoft.com/office/drawing/2010/main">
                  <a:solidFill>
                    <a:srgbClr val="FF0000"/>
                  </a:solidFill>
                </a14:hiddenFill>
              </a:ext>
            </a:extLst>
          </p:spPr>
        </p:pic>
        <p:sp>
          <p:nvSpPr>
            <p:cNvPr id="469004" name="Text Box 12"/>
            <p:cNvSpPr txBox="1">
              <a:spLocks noChangeArrowheads="1"/>
            </p:cNvSpPr>
            <p:nvPr/>
          </p:nvSpPr>
          <p:spPr bwMode="auto">
            <a:xfrm>
              <a:off x="1584" y="1596"/>
              <a:ext cx="720" cy="346"/>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20000"/>
                </a:spcBef>
              </a:pPr>
              <a:r>
                <a:rPr lang="en-US" altLang="he-IL" sz="3000">
                  <a:latin typeface="Tahoma" pitchFamily="34" charset="0"/>
                </a:rPr>
                <a:t>Alice</a:t>
              </a:r>
            </a:p>
          </p:txBody>
        </p:sp>
      </p:grpSp>
      <p:sp>
        <p:nvSpPr>
          <p:cNvPr id="469005" name="AutoShape 13"/>
          <p:cNvSpPr>
            <a:spLocks noChangeArrowheads="1"/>
          </p:cNvSpPr>
          <p:nvPr/>
        </p:nvSpPr>
        <p:spPr bwMode="auto">
          <a:xfrm>
            <a:off x="1247775" y="1930400"/>
            <a:ext cx="1143000" cy="609600"/>
          </a:xfrm>
          <a:prstGeom prst="cloudCallout">
            <a:avLst>
              <a:gd name="adj1" fmla="val 72639"/>
              <a:gd name="adj2" fmla="val 171356"/>
            </a:avLst>
          </a:prstGeom>
          <a:noFill/>
          <a:ln w="9525">
            <a:solidFill>
              <a:srgbClr val="FF3300"/>
            </a:solidFill>
            <a:round/>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spcBef>
                <a:spcPct val="20000"/>
              </a:spcBef>
            </a:pPr>
            <a:r>
              <a:rPr lang="en-US" altLang="he-IL" sz="3000">
                <a:latin typeface="Tahoma" pitchFamily="34" charset="0"/>
              </a:rPr>
              <a:t>x</a:t>
            </a:r>
          </a:p>
        </p:txBody>
      </p:sp>
      <p:grpSp>
        <p:nvGrpSpPr>
          <p:cNvPr id="469006" name="Group 14"/>
          <p:cNvGrpSpPr>
            <a:grpSpLocks/>
          </p:cNvGrpSpPr>
          <p:nvPr/>
        </p:nvGrpSpPr>
        <p:grpSpPr bwMode="auto">
          <a:xfrm>
            <a:off x="5716588" y="2505075"/>
            <a:ext cx="1143000" cy="1582738"/>
            <a:chOff x="3601" y="1578"/>
            <a:chExt cx="720" cy="997"/>
          </a:xfrm>
        </p:grpSpPr>
        <p:pic>
          <p:nvPicPr>
            <p:cNvPr id="469007" name="Picture 15" descr="bd06784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601" y="1945"/>
              <a:ext cx="720" cy="630"/>
            </a:xfrm>
            <a:prstGeom prst="rect">
              <a:avLst/>
            </a:prstGeom>
            <a:noFill/>
            <a:extLst>
              <a:ext uri="{909E8E84-426E-40DD-AFC4-6F175D3DCCD1}">
                <a14:hiddenFill xmlns:a14="http://schemas.microsoft.com/office/drawing/2010/main">
                  <a:solidFill>
                    <a:srgbClr val="00FF00"/>
                  </a:solidFill>
                </a14:hiddenFill>
              </a:ext>
            </a:extLst>
          </p:spPr>
        </p:pic>
        <p:sp>
          <p:nvSpPr>
            <p:cNvPr id="469008" name="Text Box 16"/>
            <p:cNvSpPr txBox="1">
              <a:spLocks noChangeArrowheads="1"/>
            </p:cNvSpPr>
            <p:nvPr/>
          </p:nvSpPr>
          <p:spPr bwMode="auto">
            <a:xfrm>
              <a:off x="3601" y="1578"/>
              <a:ext cx="720" cy="346"/>
            </a:xfrm>
            <a:prstGeom prst="rect">
              <a:avLst/>
            </a:prstGeom>
            <a:noFill/>
            <a:ln>
              <a:noFill/>
            </a:ln>
            <a:effectLst/>
            <a:extLst>
              <a:ext uri="{909E8E84-426E-40DD-AFC4-6F175D3DCCD1}">
                <a14:hiddenFill xmlns:a14="http://schemas.microsoft.com/office/drawing/2010/main">
                  <a:solidFill>
                    <a:srgbClr val="00FF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20000"/>
                </a:spcBef>
              </a:pPr>
              <a:r>
                <a:rPr lang="en-US" altLang="he-IL" sz="3000">
                  <a:latin typeface="Tahoma" pitchFamily="34" charset="0"/>
                </a:rPr>
                <a:t>Bob</a:t>
              </a:r>
            </a:p>
          </p:txBody>
        </p:sp>
      </p:grpSp>
      <p:sp>
        <p:nvSpPr>
          <p:cNvPr id="469009" name="AutoShape 17"/>
          <p:cNvSpPr>
            <a:spLocks noChangeArrowheads="1"/>
          </p:cNvSpPr>
          <p:nvPr/>
        </p:nvSpPr>
        <p:spPr bwMode="auto">
          <a:xfrm>
            <a:off x="6913563" y="1997075"/>
            <a:ext cx="1143000" cy="666750"/>
          </a:xfrm>
          <a:prstGeom prst="cloudCallout">
            <a:avLst>
              <a:gd name="adj1" fmla="val -62083"/>
              <a:gd name="adj2" fmla="val 151301"/>
            </a:avLst>
          </a:prstGeom>
          <a:noFill/>
          <a:ln w="9525">
            <a:solidFill>
              <a:srgbClr val="00FF00"/>
            </a:solidFill>
            <a:round/>
            <a:headEnd/>
            <a:tailEnd/>
          </a:ln>
          <a:effectLst/>
          <a:extLst>
            <a:ext uri="{909E8E84-426E-40DD-AFC4-6F175D3DCCD1}">
              <a14:hiddenFill xmlns:a14="http://schemas.microsoft.com/office/drawing/2010/main">
                <a:solidFill>
                  <a:srgbClr val="00FF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spcBef>
                <a:spcPct val="20000"/>
              </a:spcBef>
            </a:pPr>
            <a:r>
              <a:rPr lang="en-US" altLang="he-IL" sz="3000">
                <a:latin typeface="Tahoma" pitchFamily="34" charset="0"/>
              </a:rPr>
              <a:t>y</a:t>
            </a:r>
          </a:p>
        </p:txBody>
      </p:sp>
      <p:sp>
        <p:nvSpPr>
          <p:cNvPr id="469010" name="Rectangle 18"/>
          <p:cNvSpPr>
            <a:spLocks noChangeArrowheads="1"/>
          </p:cNvSpPr>
          <p:nvPr/>
        </p:nvSpPr>
        <p:spPr bwMode="auto">
          <a:xfrm>
            <a:off x="2133600" y="4114800"/>
            <a:ext cx="5562600" cy="2617788"/>
          </a:xfrm>
          <a:prstGeom prst="rect">
            <a:avLst/>
          </a:prstGeom>
          <a:solidFill>
            <a:schemeClr val="hlink"/>
          </a:soli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Tree>
    <p:extLst>
      <p:ext uri="{BB962C8B-B14F-4D97-AF65-F5344CB8AC3E}">
        <p14:creationId xmlns:p14="http://schemas.microsoft.com/office/powerpoint/2010/main" val="702464960"/>
      </p:ext>
    </p:extLst>
  </p:cSld>
  <p:clrMapOvr>
    <a:masterClrMapping/>
  </p:clrMapOvr>
  <p:transition spd="med"/>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468995"/>
                                        </p:tgtEl>
                                        <p:attrNameLst>
                                          <p:attrName>style.visibility</p:attrName>
                                        </p:attrNameLst>
                                      </p:cBhvr>
                                      <p:to>
                                        <p:strVal val="visible"/>
                                      </p:to>
                                    </p:set>
                                    <p:animEffect transition="in" filter="dissolve">
                                      <p:cBhvr>
                                        <p:cTn id="7" dur="500"/>
                                        <p:tgtEl>
                                          <p:spTgt spid="468995"/>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468998"/>
                                        </p:tgtEl>
                                        <p:attrNameLst>
                                          <p:attrName>style.visibility</p:attrName>
                                        </p:attrNameLst>
                                      </p:cBhvr>
                                      <p:to>
                                        <p:strVal val="visible"/>
                                      </p:to>
                                    </p:set>
                                    <p:animEffect transition="in" filter="wipe(up)">
                                      <p:cBhvr>
                                        <p:cTn id="12" dur="500"/>
                                        <p:tgtEl>
                                          <p:spTgt spid="4689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5" fill="hold" grpId="0" nodeType="clickEffect">
                                  <p:stCondLst>
                                    <p:cond delay="0"/>
                                  </p:stCondLst>
                                  <p:childTnLst>
                                    <p:set>
                                      <p:cBhvr>
                                        <p:cTn id="16" dur="1" fill="hold">
                                          <p:stCondLst>
                                            <p:cond delay="0"/>
                                          </p:stCondLst>
                                        </p:cTn>
                                        <p:tgtEl>
                                          <p:spTgt spid="469001"/>
                                        </p:tgtEl>
                                        <p:attrNameLst>
                                          <p:attrName>style.visibility</p:attrName>
                                        </p:attrNameLst>
                                      </p:cBhvr>
                                      <p:to>
                                        <p:strVal val="visible"/>
                                      </p:to>
                                    </p:set>
                                    <p:animEffect transition="in" filter="blinds(vertical)">
                                      <p:cBhvr>
                                        <p:cTn id="17" dur="500"/>
                                        <p:tgtEl>
                                          <p:spTgt spid="46900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9" presetClass="entr" presetSubtype="0" fill="hold" grpId="0" nodeType="clickEffect">
                                  <p:stCondLst>
                                    <p:cond delay="0"/>
                                  </p:stCondLst>
                                  <p:childTnLst>
                                    <p:set>
                                      <p:cBhvr>
                                        <p:cTn id="21" dur="1" fill="hold">
                                          <p:stCondLst>
                                            <p:cond delay="0"/>
                                          </p:stCondLst>
                                        </p:cTn>
                                        <p:tgtEl>
                                          <p:spTgt spid="469010"/>
                                        </p:tgtEl>
                                        <p:attrNameLst>
                                          <p:attrName>style.visibility</p:attrName>
                                        </p:attrNameLst>
                                      </p:cBhvr>
                                      <p:to>
                                        <p:strVal val="visible"/>
                                      </p:to>
                                    </p:set>
                                    <p:animEffect transition="in" filter="dissolve">
                                      <p:cBhvr>
                                        <p:cTn id="22" dur="500"/>
                                        <p:tgtEl>
                                          <p:spTgt spid="469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69001" grpId="0" animBg="1" autoUpdateAnimBg="0"/>
      <p:bldP spid="469010"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0018" name="Rectangle 2"/>
          <p:cNvSpPr>
            <a:spLocks noGrp="1" noChangeArrowheads="1"/>
          </p:cNvSpPr>
          <p:nvPr>
            <p:ph type="title"/>
          </p:nvPr>
        </p:nvSpPr>
        <p:spPr>
          <a:xfrm>
            <a:off x="688975" y="274638"/>
            <a:ext cx="7745413" cy="1143000"/>
          </a:xfrm>
        </p:spPr>
        <p:txBody>
          <a:bodyPr/>
          <a:lstStyle/>
          <a:p>
            <a:r>
              <a:rPr lang="en-US" altLang="en-US"/>
              <a:t>Secure Function Evaluation</a:t>
            </a:r>
            <a:br>
              <a:rPr lang="en-US" altLang="en-US"/>
            </a:br>
            <a:r>
              <a:rPr lang="en-US" altLang="en-US"/>
              <a:t>(Informal) Definition</a:t>
            </a:r>
            <a:endParaRPr lang="en-US" altLang="he-IL"/>
          </a:p>
        </p:txBody>
      </p:sp>
      <p:sp>
        <p:nvSpPr>
          <p:cNvPr id="470019" name="Text Box 3"/>
          <p:cNvSpPr txBox="1">
            <a:spLocks noChangeArrowheads="1"/>
          </p:cNvSpPr>
          <p:nvPr/>
        </p:nvSpPr>
        <p:spPr bwMode="auto">
          <a:xfrm>
            <a:off x="228600" y="5057775"/>
            <a:ext cx="8763000" cy="1190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rtl="1" eaLnBrk="0" hangingPunct="0">
              <a:spcBef>
                <a:spcPct val="50000"/>
              </a:spcBef>
            </a:pPr>
            <a:r>
              <a:rPr lang="en-US" altLang="he-IL" sz="3600">
                <a:solidFill>
                  <a:schemeClr val="accent1"/>
                </a:solidFill>
                <a:latin typeface="Times New Roman (Hebrew)" charset="0"/>
              </a:rPr>
              <a:t> </a:t>
            </a:r>
            <a:r>
              <a:rPr lang="en-US" altLang="en-US" sz="3600">
                <a:solidFill>
                  <a:schemeClr val="accent1"/>
                </a:solidFill>
                <a:latin typeface="Times New Roman (Hebrew)" charset="0"/>
              </a:rPr>
              <a:t> </a:t>
            </a:r>
            <a:r>
              <a:rPr lang="en-US" altLang="he-IL" sz="3600">
                <a:solidFill>
                  <a:schemeClr val="accent2"/>
                </a:solidFill>
                <a:latin typeface="Arial Narrow" pitchFamily="34" charset="0"/>
              </a:rPr>
              <a:t>For any adversary there is a comparable one working in the Ideal Model with </a:t>
            </a:r>
            <a:r>
              <a:rPr lang="en-US" altLang="he-IL" sz="3600" b="1" i="1">
                <a:solidFill>
                  <a:schemeClr val="accent2"/>
                </a:solidFill>
                <a:latin typeface="Arial Narrow" pitchFamily="34" charset="0"/>
              </a:rPr>
              <a:t>similar</a:t>
            </a:r>
            <a:r>
              <a:rPr lang="en-US" altLang="he-IL" sz="3600">
                <a:solidFill>
                  <a:schemeClr val="accent2"/>
                </a:solidFill>
                <a:latin typeface="Arial Narrow" pitchFamily="34" charset="0"/>
              </a:rPr>
              <a:t> output</a:t>
            </a:r>
          </a:p>
        </p:txBody>
      </p:sp>
      <p:sp>
        <p:nvSpPr>
          <p:cNvPr id="470020" name="Text Box 4"/>
          <p:cNvSpPr txBox="1">
            <a:spLocks noChangeArrowheads="1"/>
          </p:cNvSpPr>
          <p:nvPr/>
        </p:nvSpPr>
        <p:spPr bwMode="auto">
          <a:xfrm>
            <a:off x="4114800" y="4267200"/>
            <a:ext cx="6858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lgn="r" rtl="1" eaLnBrk="0" hangingPunct="0">
              <a:spcBef>
                <a:spcPct val="50000"/>
              </a:spcBef>
            </a:pPr>
            <a:r>
              <a:rPr lang="en-US" altLang="he-IL" sz="2800">
                <a:latin typeface="Times New Roman (Hebrew)" charset="0"/>
              </a:rPr>
              <a:t>Or</a:t>
            </a:r>
            <a:endParaRPr lang="en-US" altLang="he-IL" sz="2400">
              <a:latin typeface="Times New Roman (Hebrew)" charset="0"/>
            </a:endParaRPr>
          </a:p>
        </p:txBody>
      </p:sp>
      <p:sp>
        <p:nvSpPr>
          <p:cNvPr id="470021" name="Text Box 5"/>
          <p:cNvSpPr txBox="1">
            <a:spLocks noChangeArrowheads="1"/>
          </p:cNvSpPr>
          <p:nvPr/>
        </p:nvSpPr>
        <p:spPr bwMode="auto">
          <a:xfrm>
            <a:off x="228600" y="2438400"/>
            <a:ext cx="8763000" cy="14319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he-IL" sz="4400">
                <a:latin typeface="Arial Narrow" pitchFamily="34" charset="0"/>
              </a:rPr>
              <a:t>A protocol is secure if it</a:t>
            </a:r>
            <a:r>
              <a:rPr lang="he-IL" altLang="he-IL" sz="4400">
                <a:latin typeface="Arial Narrow" pitchFamily="34" charset="0"/>
              </a:rPr>
              <a:t> </a:t>
            </a:r>
            <a:r>
              <a:rPr lang="en-US" altLang="he-IL" sz="4400">
                <a:latin typeface="Arial Narrow" pitchFamily="34" charset="0"/>
              </a:rPr>
              <a:t>emulates the ideal solution</a:t>
            </a:r>
          </a:p>
        </p:txBody>
      </p:sp>
    </p:spTree>
    <p:extLst>
      <p:ext uri="{BB962C8B-B14F-4D97-AF65-F5344CB8AC3E}">
        <p14:creationId xmlns:p14="http://schemas.microsoft.com/office/powerpoint/2010/main" val="195260396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3813" name="Rectangle 5"/>
          <p:cNvSpPr>
            <a:spLocks noGrp="1" noChangeArrowheads="1"/>
          </p:cNvSpPr>
          <p:nvPr>
            <p:ph type="title" sz="quarter"/>
          </p:nvPr>
        </p:nvSpPr>
        <p:spPr>
          <a:xfrm>
            <a:off x="457200" y="274638"/>
            <a:ext cx="8229600" cy="715962"/>
          </a:xfrm>
        </p:spPr>
        <p:txBody>
          <a:bodyPr/>
          <a:lstStyle/>
          <a:p>
            <a:r>
              <a:rPr lang="en-US" altLang="he-IL" sz="4000"/>
              <a:t>Second Price Auctions - Vickrey</a:t>
            </a:r>
            <a:endParaRPr lang="en-US" sz="4000"/>
          </a:p>
        </p:txBody>
      </p:sp>
      <p:sp>
        <p:nvSpPr>
          <p:cNvPr id="503821" name="Text Box 13"/>
          <p:cNvSpPr txBox="1">
            <a:spLocks noChangeArrowheads="1"/>
          </p:cNvSpPr>
          <p:nvPr/>
        </p:nvSpPr>
        <p:spPr bwMode="auto">
          <a:xfrm>
            <a:off x="381000" y="6096000"/>
            <a:ext cx="3810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a:spcBef>
                <a:spcPct val="20000"/>
              </a:spcBef>
            </a:pPr>
            <a:r>
              <a:rPr lang="en-US" altLang="he-IL" sz="2400">
                <a:solidFill>
                  <a:srgbClr val="FF0000"/>
                </a:solidFill>
                <a:latin typeface="Arial Narrow" pitchFamily="34" charset="0"/>
              </a:rPr>
              <a:t>So why isn’t it more popular?</a:t>
            </a:r>
          </a:p>
        </p:txBody>
      </p:sp>
      <p:sp>
        <p:nvSpPr>
          <p:cNvPr id="503810" name="Line 2"/>
          <p:cNvSpPr>
            <a:spLocks noChangeShapeType="1"/>
          </p:cNvSpPr>
          <p:nvPr/>
        </p:nvSpPr>
        <p:spPr bwMode="auto">
          <a:xfrm flipV="1">
            <a:off x="4117975" y="3903663"/>
            <a:ext cx="1822450" cy="104775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3811" name="Line 3"/>
          <p:cNvSpPr>
            <a:spLocks noChangeShapeType="1"/>
          </p:cNvSpPr>
          <p:nvPr/>
        </p:nvSpPr>
        <p:spPr bwMode="auto">
          <a:xfrm flipH="1" flipV="1">
            <a:off x="6611938" y="3903663"/>
            <a:ext cx="1919287" cy="615950"/>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3812" name="Line 4"/>
          <p:cNvSpPr>
            <a:spLocks noChangeShapeType="1"/>
          </p:cNvSpPr>
          <p:nvPr/>
        </p:nvSpPr>
        <p:spPr bwMode="auto">
          <a:xfrm flipV="1">
            <a:off x="6324600" y="4273550"/>
            <a:ext cx="0" cy="1785938"/>
          </a:xfrm>
          <a:prstGeom prst="line">
            <a:avLst/>
          </a:prstGeom>
          <a:noFill/>
          <a:ln w="28575">
            <a:solidFill>
              <a:schemeClr val="tx1"/>
            </a:solidFill>
            <a:round/>
            <a:headEnd/>
            <a:tailEnd type="arrow"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pic>
        <p:nvPicPr>
          <p:cNvPr id="503814" name="Picture 6" descr="envelope"/>
          <p:cNvPicPr>
            <a:picLocks noGrp="1" noChangeAspect="1" noChangeArrowheads="1"/>
          </p:cNvPicPr>
          <p:nvPr>
            <p:ph sz="quarter" idx="1"/>
          </p:nvPr>
        </p:nvPicPr>
        <p:blipFill>
          <a:blip r:embed="rId2">
            <a:extLst>
              <a:ext uri="{28A0092B-C50C-407E-A947-70E740481C1C}">
                <a14:useLocalDpi xmlns:a14="http://schemas.microsoft.com/office/drawing/2010/main" val="0"/>
              </a:ext>
            </a:extLst>
          </a:blip>
          <a:srcRect/>
          <a:stretch>
            <a:fillRect/>
          </a:stretch>
        </p:blipFill>
        <p:spPr>
          <a:xfrm>
            <a:off x="4502150" y="4149725"/>
            <a:ext cx="736600" cy="5699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03815" name="Picture 7" descr="envelope"/>
          <p:cNvPicPr>
            <a:picLocks noGrp="1" noChangeAspect="1" noChangeArrowheads="1"/>
          </p:cNvPicPr>
          <p:nvPr>
            <p:ph sz="quarter" idx="2"/>
          </p:nvPr>
        </p:nvPicPr>
        <p:blipFill>
          <a:blip r:embed="rId2">
            <a:extLst>
              <a:ext uri="{28A0092B-C50C-407E-A947-70E740481C1C}">
                <a14:useLocalDpi xmlns:a14="http://schemas.microsoft.com/office/drawing/2010/main" val="0"/>
              </a:ext>
            </a:extLst>
          </a:blip>
          <a:srcRect/>
          <a:stretch>
            <a:fillRect/>
          </a:stretch>
        </p:blipFill>
        <p:spPr>
          <a:xfrm>
            <a:off x="7427913" y="4025900"/>
            <a:ext cx="738187" cy="5699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03816" name="Picture 8" descr="envelope"/>
          <p:cNvPicPr>
            <a:picLocks noGrp="1" noChangeAspect="1" noChangeArrowheads="1"/>
          </p:cNvPicPr>
          <p:nvPr>
            <p:ph sz="quarter" idx="3"/>
          </p:nvPr>
        </p:nvPicPr>
        <p:blipFill>
          <a:blip r:embed="rId2">
            <a:extLst>
              <a:ext uri="{28A0092B-C50C-407E-A947-70E740481C1C}">
                <a14:useLocalDpi xmlns:a14="http://schemas.microsoft.com/office/drawing/2010/main" val="0"/>
              </a:ext>
            </a:extLst>
          </a:blip>
          <a:srcRect/>
          <a:stretch>
            <a:fillRect/>
          </a:stretch>
        </p:blipFill>
        <p:spPr>
          <a:xfrm>
            <a:off x="5940425" y="4889500"/>
            <a:ext cx="738188" cy="56991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pic>
        <p:nvPicPr>
          <p:cNvPr id="503817" name="Picture 9" descr="auctioneer"/>
          <p:cNvPicPr>
            <a:picLocks noGrp="1" noChangeAspect="1" noChangeArrowheads="1"/>
          </p:cNvPicPr>
          <p:nvPr>
            <p:ph sz="quarter" idx="4"/>
          </p:nvPr>
        </p:nvPicPr>
        <p:blipFill>
          <a:blip r:embed="rId3" cstate="print">
            <a:extLst>
              <a:ext uri="{28A0092B-C50C-407E-A947-70E740481C1C}">
                <a14:useLocalDpi xmlns:a14="http://schemas.microsoft.com/office/drawing/2010/main" val="0"/>
              </a:ext>
            </a:extLst>
          </a:blip>
          <a:srcRect/>
          <a:stretch>
            <a:fillRect/>
          </a:stretch>
        </p:blipFill>
        <p:spPr>
          <a:xfrm>
            <a:off x="5940425" y="2362200"/>
            <a:ext cx="654050" cy="1770063"/>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sp>
        <p:nvSpPr>
          <p:cNvPr id="503818" name="AutoShape 10"/>
          <p:cNvSpPr>
            <a:spLocks noChangeArrowheads="1"/>
          </p:cNvSpPr>
          <p:nvPr/>
        </p:nvSpPr>
        <p:spPr bwMode="auto">
          <a:xfrm>
            <a:off x="3733800" y="4889500"/>
            <a:ext cx="365125" cy="449263"/>
          </a:xfrm>
          <a:prstGeom prst="smileyFace">
            <a:avLst>
              <a:gd name="adj" fmla="val 4653"/>
            </a:avLst>
          </a:prstGeom>
          <a:noFill/>
          <a:ln w="28575">
            <a:solidFill>
              <a:srgbClr val="FF0000"/>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altLang="en-US" sz="2400">
              <a:solidFill>
                <a:srgbClr val="00FF00"/>
              </a:solidFill>
              <a:latin typeface="Symbol" pitchFamily="18" charset="2"/>
            </a:endParaRPr>
          </a:p>
        </p:txBody>
      </p:sp>
      <p:sp>
        <p:nvSpPr>
          <p:cNvPr id="503819" name="AutoShape 11"/>
          <p:cNvSpPr>
            <a:spLocks noChangeArrowheads="1"/>
          </p:cNvSpPr>
          <p:nvPr/>
        </p:nvSpPr>
        <p:spPr bwMode="auto">
          <a:xfrm>
            <a:off x="8550275" y="4316413"/>
            <a:ext cx="365125" cy="449262"/>
          </a:xfrm>
          <a:prstGeom prst="smileyFace">
            <a:avLst>
              <a:gd name="adj" fmla="val 4653"/>
            </a:avLst>
          </a:prstGeom>
          <a:noFill/>
          <a:ln w="28575">
            <a:solidFill>
              <a:srgbClr val="9966FF"/>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altLang="en-US" sz="2400">
              <a:solidFill>
                <a:srgbClr val="00FF00"/>
              </a:solidFill>
              <a:latin typeface="Symbol" pitchFamily="18" charset="2"/>
            </a:endParaRPr>
          </a:p>
        </p:txBody>
      </p:sp>
      <p:sp>
        <p:nvSpPr>
          <p:cNvPr id="503820" name="AutoShape 12"/>
          <p:cNvSpPr>
            <a:spLocks noChangeArrowheads="1"/>
          </p:cNvSpPr>
          <p:nvPr/>
        </p:nvSpPr>
        <p:spPr bwMode="auto">
          <a:xfrm>
            <a:off x="6151563" y="6103938"/>
            <a:ext cx="365125" cy="449262"/>
          </a:xfrm>
          <a:prstGeom prst="smileyFace">
            <a:avLst>
              <a:gd name="adj" fmla="val 4653"/>
            </a:avLst>
          </a:prstGeom>
          <a:noFill/>
          <a:ln w="28575">
            <a:solidFill>
              <a:schemeClr val="accent2"/>
            </a:solidFill>
            <a:round/>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pPr algn="ctr" eaLnBrk="0" hangingPunct="0"/>
            <a:endParaRPr lang="en-US" altLang="en-US" sz="2400">
              <a:solidFill>
                <a:srgbClr val="00FF00"/>
              </a:solidFill>
              <a:latin typeface="Symbol" pitchFamily="18" charset="2"/>
            </a:endParaRPr>
          </a:p>
        </p:txBody>
      </p:sp>
      <p:sp>
        <p:nvSpPr>
          <p:cNvPr id="503827" name="Rectangle 19"/>
          <p:cNvSpPr>
            <a:spLocks noChangeArrowheads="1"/>
          </p:cNvSpPr>
          <p:nvPr/>
        </p:nvSpPr>
        <p:spPr bwMode="auto">
          <a:xfrm>
            <a:off x="152400" y="990600"/>
            <a:ext cx="44196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pPr>
            <a:r>
              <a:rPr lang="en-US" altLang="he-IL" sz="2400">
                <a:latin typeface="Arial Narrow" pitchFamily="34" charset="0"/>
              </a:rPr>
              <a:t>Sealed bid, second price auction:</a:t>
            </a:r>
          </a:p>
          <a:p>
            <a:pPr marL="342900" indent="-342900">
              <a:spcBef>
                <a:spcPct val="20000"/>
              </a:spcBef>
              <a:buFontTx/>
              <a:buChar char="•"/>
            </a:pPr>
            <a:r>
              <a:rPr lang="en-US" altLang="he-IL" sz="2400">
                <a:latin typeface="Arial Narrow" pitchFamily="34" charset="0"/>
              </a:rPr>
              <a:t>Winner is the </a:t>
            </a:r>
            <a:r>
              <a:rPr lang="en-US" altLang="he-IL" sz="2400" b="1">
                <a:solidFill>
                  <a:schemeClr val="accent2"/>
                </a:solidFill>
                <a:latin typeface="Arial Narrow" pitchFamily="34" charset="0"/>
              </a:rPr>
              <a:t>highest</a:t>
            </a:r>
            <a:r>
              <a:rPr lang="en-US" altLang="he-IL" sz="2400">
                <a:latin typeface="Arial Narrow" pitchFamily="34" charset="0"/>
              </a:rPr>
              <a:t> bidder, pays </a:t>
            </a:r>
            <a:r>
              <a:rPr lang="en-US" altLang="he-IL" sz="2400" b="1" i="1">
                <a:solidFill>
                  <a:schemeClr val="accent2"/>
                </a:solidFill>
                <a:latin typeface="Arial Narrow" pitchFamily="34" charset="0"/>
              </a:rPr>
              <a:t>second</a:t>
            </a:r>
            <a:r>
              <a:rPr lang="en-US" altLang="he-IL" sz="2400" b="1">
                <a:solidFill>
                  <a:schemeClr val="accent2"/>
                </a:solidFill>
                <a:latin typeface="Arial Narrow" pitchFamily="34" charset="0"/>
              </a:rPr>
              <a:t> highest</a:t>
            </a:r>
            <a:r>
              <a:rPr lang="en-US" altLang="he-IL" sz="2400">
                <a:latin typeface="Arial Narrow" pitchFamily="34" charset="0"/>
              </a:rPr>
              <a:t> bid</a:t>
            </a:r>
          </a:p>
          <a:p>
            <a:pPr marL="342900" indent="-342900">
              <a:spcBef>
                <a:spcPct val="20000"/>
              </a:spcBef>
              <a:buFontTx/>
              <a:buChar char="•"/>
            </a:pPr>
            <a:r>
              <a:rPr lang="en-US" altLang="he-IL" sz="2400">
                <a:solidFill>
                  <a:srgbClr val="CC0099"/>
                </a:solidFill>
                <a:latin typeface="Arial Narrow" pitchFamily="34" charset="0"/>
              </a:rPr>
              <a:t>Why?</a:t>
            </a:r>
          </a:p>
          <a:p>
            <a:pPr marL="742950" lvl="1" indent="-285750">
              <a:spcBef>
                <a:spcPct val="20000"/>
              </a:spcBef>
              <a:buFontTx/>
              <a:buChar char="–"/>
            </a:pPr>
            <a:r>
              <a:rPr lang="en-US" altLang="he-IL" sz="2400">
                <a:solidFill>
                  <a:srgbClr val="CC0099"/>
                </a:solidFill>
                <a:latin typeface="Arial Narrow" pitchFamily="34" charset="0"/>
              </a:rPr>
              <a:t>Bidding true value is a dominant (and simple) strategy</a:t>
            </a:r>
          </a:p>
          <a:p>
            <a:pPr marL="742950" lvl="1" indent="-285750">
              <a:spcBef>
                <a:spcPct val="20000"/>
              </a:spcBef>
              <a:buFontTx/>
              <a:buChar char="–"/>
            </a:pPr>
            <a:r>
              <a:rPr lang="en-US" altLang="he-IL" sz="2400">
                <a:solidFill>
                  <a:srgbClr val="CC0099"/>
                </a:solidFill>
                <a:latin typeface="Arial Narrow" pitchFamily="34" charset="0"/>
              </a:rPr>
              <a:t>Single round simulation of the</a:t>
            </a:r>
            <a:r>
              <a:rPr lang="en-US" altLang="he-IL" sz="2800">
                <a:solidFill>
                  <a:srgbClr val="CC0099"/>
                </a:solidFill>
                <a:latin typeface="Arial Narrow" pitchFamily="34" charset="0"/>
              </a:rPr>
              <a:t> English auction</a:t>
            </a:r>
            <a:r>
              <a:rPr lang="en-US" altLang="he-IL" sz="2800">
                <a:latin typeface="Arial Narrow" pitchFamily="34" charset="0"/>
              </a:rPr>
              <a:t> </a:t>
            </a:r>
          </a:p>
        </p:txBody>
      </p:sp>
    </p:spTree>
    <p:extLst>
      <p:ext uri="{BB962C8B-B14F-4D97-AF65-F5344CB8AC3E}">
        <p14:creationId xmlns:p14="http://schemas.microsoft.com/office/powerpoint/2010/main" val="259075107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03821"/>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1" nodeType="clickEffect">
                                  <p:stCondLst>
                                    <p:cond delay="0"/>
                                  </p:stCondLst>
                                  <p:childTnLst>
                                    <p:set>
                                      <p:cBhvr>
                                        <p:cTn id="10" dur="1" fill="hold">
                                          <p:stCondLst>
                                            <p:cond delay="0"/>
                                          </p:stCondLst>
                                        </p:cTn>
                                        <p:tgtEl>
                                          <p:spTgt spid="5038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03821" grpId="0"/>
      <p:bldP spid="503821" grpId="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2786" name="Rectangle 2"/>
          <p:cNvSpPr>
            <a:spLocks noGrp="1" noChangeArrowheads="1"/>
          </p:cNvSpPr>
          <p:nvPr>
            <p:ph type="title"/>
          </p:nvPr>
        </p:nvSpPr>
        <p:spPr>
          <a:xfrm>
            <a:off x="304800" y="76200"/>
            <a:ext cx="8153400" cy="1143000"/>
          </a:xfrm>
        </p:spPr>
        <p:txBody>
          <a:bodyPr/>
          <a:lstStyle/>
          <a:p>
            <a:r>
              <a:rPr lang="en-US" altLang="he-IL" sz="3600"/>
              <a:t>Problems with applying the Revelation Principle</a:t>
            </a:r>
            <a:endParaRPr lang="en-US" altLang="he-IL" sz="4000">
              <a:solidFill>
                <a:srgbClr val="FF0066"/>
              </a:solidFill>
            </a:endParaRPr>
          </a:p>
        </p:txBody>
      </p:sp>
      <p:sp>
        <p:nvSpPr>
          <p:cNvPr id="502787" name="Rectangle 3"/>
          <p:cNvSpPr>
            <a:spLocks noGrp="1" noChangeArrowheads="1"/>
          </p:cNvSpPr>
          <p:nvPr>
            <p:ph type="body" idx="1"/>
          </p:nvPr>
        </p:nvSpPr>
        <p:spPr>
          <a:xfrm>
            <a:off x="152400" y="1219200"/>
            <a:ext cx="8839200" cy="5486400"/>
          </a:xfrm>
        </p:spPr>
        <p:txBody>
          <a:bodyPr/>
          <a:lstStyle/>
          <a:p>
            <a:pPr lvl="1">
              <a:lnSpc>
                <a:spcPct val="80000"/>
              </a:lnSpc>
            </a:pPr>
            <a:r>
              <a:rPr lang="en-US" altLang="he-IL"/>
              <a:t>Utility functions (value of item) contain </a:t>
            </a:r>
            <a:r>
              <a:rPr lang="en-US" altLang="he-IL">
                <a:solidFill>
                  <a:srgbClr val="FF0000"/>
                </a:solidFill>
              </a:rPr>
              <a:t>sensitive</a:t>
            </a:r>
            <a:r>
              <a:rPr lang="en-US" altLang="he-IL"/>
              <a:t> information</a:t>
            </a:r>
          </a:p>
          <a:p>
            <a:pPr lvl="1">
              <a:lnSpc>
                <a:spcPct val="80000"/>
              </a:lnSpc>
            </a:pPr>
            <a:r>
              <a:rPr lang="en-US" altLang="he-IL"/>
              <a:t>Participants might cheat simply to avoid leaking this information</a:t>
            </a:r>
            <a:endParaRPr lang="en-US" altLang="he-IL" sz="3200">
              <a:solidFill>
                <a:srgbClr val="CC0099"/>
              </a:solidFill>
            </a:endParaRPr>
          </a:p>
          <a:p>
            <a:pPr>
              <a:lnSpc>
                <a:spcPct val="80000"/>
              </a:lnSpc>
              <a:buFontTx/>
              <a:buNone/>
            </a:pPr>
            <a:r>
              <a:rPr lang="en-US" altLang="he-IL">
                <a:solidFill>
                  <a:srgbClr val="CC0099"/>
                </a:solidFill>
              </a:rPr>
              <a:t>Hal Varian:</a:t>
            </a:r>
            <a:r>
              <a:rPr lang="en-US" altLang="he-IL"/>
              <a:t> </a:t>
            </a:r>
            <a:r>
              <a:rPr lang="en-US" altLang="he-IL" sz="2400" i="1"/>
              <a:t>“Even if current information can be safeguarded, records of past behavior can be extremely valuable, since historical data can be used to estimate the willingness to pay”</a:t>
            </a:r>
          </a:p>
          <a:p>
            <a:pPr>
              <a:lnSpc>
                <a:spcPct val="80000"/>
              </a:lnSpc>
              <a:buFontTx/>
              <a:buNone/>
            </a:pPr>
            <a:r>
              <a:rPr lang="en-US" altLang="he-IL" sz="2400" i="1"/>
              <a:t>   “...what should be the appropriate </a:t>
            </a:r>
            <a:r>
              <a:rPr lang="en-US" altLang="he-IL" sz="2400" i="1">
                <a:solidFill>
                  <a:srgbClr val="FF0000"/>
                </a:solidFill>
              </a:rPr>
              <a:t>technological</a:t>
            </a:r>
            <a:r>
              <a:rPr lang="en-US" altLang="he-IL" sz="2400" i="1"/>
              <a:t> and social safeguards to deal with this problem?”</a:t>
            </a:r>
            <a:endParaRPr lang="en-US" altLang="he-IL" sz="2800" i="1"/>
          </a:p>
          <a:p>
            <a:pPr>
              <a:lnSpc>
                <a:spcPct val="80000"/>
              </a:lnSpc>
              <a:buFontTx/>
              <a:buNone/>
            </a:pPr>
            <a:endParaRPr lang="en-US" altLang="he-IL"/>
          </a:p>
          <a:p>
            <a:pPr>
              <a:lnSpc>
                <a:spcPct val="80000"/>
              </a:lnSpc>
              <a:buFontTx/>
              <a:buNone/>
            </a:pPr>
            <a:r>
              <a:rPr lang="en-US" altLang="he-IL"/>
              <a:t>This lecture: </a:t>
            </a:r>
            <a:r>
              <a:rPr lang="en-US" altLang="he-IL">
                <a:solidFill>
                  <a:srgbClr val="FF0000"/>
                </a:solidFill>
              </a:rPr>
              <a:t>technological</a:t>
            </a:r>
            <a:r>
              <a:rPr lang="en-US" altLang="he-IL"/>
              <a:t> safeguards via cryptography</a:t>
            </a:r>
          </a:p>
          <a:p>
            <a:pPr algn="ctr">
              <a:lnSpc>
                <a:spcPct val="80000"/>
              </a:lnSpc>
              <a:buFontTx/>
              <a:buNone/>
            </a:pPr>
            <a:endParaRPr lang="en-US" altLang="he-IL" sz="2800">
              <a:solidFill>
                <a:srgbClr val="FF0000"/>
              </a:solidFill>
              <a:latin typeface="Comic Sans MS" pitchFamily="66" charset="0"/>
            </a:endParaRPr>
          </a:p>
          <a:p>
            <a:pPr algn="ctr">
              <a:lnSpc>
                <a:spcPct val="80000"/>
              </a:lnSpc>
              <a:buFontTx/>
              <a:buNone/>
            </a:pPr>
            <a:r>
              <a:rPr lang="en-US" altLang="he-IL" sz="2800">
                <a:solidFill>
                  <a:srgbClr val="FF0000"/>
                </a:solidFill>
                <a:latin typeface="Comic Sans MS" pitchFamily="66" charset="0"/>
              </a:rPr>
              <a:t>f(X</a:t>
            </a:r>
            <a:r>
              <a:rPr lang="en-US" altLang="he-IL" sz="2800" baseline="-25000">
                <a:solidFill>
                  <a:srgbClr val="FF0000"/>
                </a:solidFill>
                <a:latin typeface="Comic Sans MS" pitchFamily="66" charset="0"/>
              </a:rPr>
              <a:t>1</a:t>
            </a:r>
            <a:r>
              <a:rPr lang="en-US" altLang="he-IL" sz="2800">
                <a:solidFill>
                  <a:srgbClr val="FF0000"/>
                </a:solidFill>
                <a:latin typeface="Comic Sans MS" pitchFamily="66" charset="0"/>
              </a:rPr>
              <a:t>, X</a:t>
            </a:r>
            <a:r>
              <a:rPr lang="en-US" altLang="he-IL" sz="2800" baseline="-25000">
                <a:solidFill>
                  <a:srgbClr val="FF0000"/>
                </a:solidFill>
                <a:latin typeface="Comic Sans MS" pitchFamily="66" charset="0"/>
              </a:rPr>
              <a:t>2 </a:t>
            </a:r>
            <a:r>
              <a:rPr lang="en-US" altLang="he-IL" sz="2800">
                <a:solidFill>
                  <a:srgbClr val="FF0000"/>
                </a:solidFill>
                <a:latin typeface="Comic Sans MS" pitchFamily="66" charset="0"/>
              </a:rPr>
              <a:t>,</a:t>
            </a:r>
            <a:r>
              <a:rPr lang="en-US" altLang="he-IL" sz="2800" baseline="-25000">
                <a:solidFill>
                  <a:srgbClr val="FF0000"/>
                </a:solidFill>
                <a:latin typeface="Comic Sans MS" pitchFamily="66" charset="0"/>
              </a:rPr>
              <a:t> </a:t>
            </a:r>
            <a:r>
              <a:rPr lang="en-US" altLang="he-IL" sz="2800">
                <a:solidFill>
                  <a:srgbClr val="FF0000"/>
                </a:solidFill>
                <a:latin typeface="Comic Sans MS" pitchFamily="66" charset="0"/>
              </a:rPr>
              <a:t>…,X</a:t>
            </a:r>
            <a:r>
              <a:rPr lang="en-US" altLang="he-IL" sz="2800" baseline="-25000">
                <a:solidFill>
                  <a:srgbClr val="FF0000"/>
                </a:solidFill>
                <a:latin typeface="Comic Sans MS" pitchFamily="66" charset="0"/>
              </a:rPr>
              <a:t>n</a:t>
            </a:r>
            <a:r>
              <a:rPr lang="en-US" altLang="he-IL" sz="2800">
                <a:solidFill>
                  <a:srgbClr val="FF0000"/>
                </a:solidFill>
                <a:latin typeface="Comic Sans MS" pitchFamily="66" charset="0"/>
              </a:rPr>
              <a:t>) = (i, x</a:t>
            </a:r>
            <a:r>
              <a:rPr lang="en-US" altLang="he-IL" sz="2800" baseline="-25000">
                <a:solidFill>
                  <a:srgbClr val="FF0000"/>
                </a:solidFill>
                <a:latin typeface="Comic Sans MS" pitchFamily="66" charset="0"/>
              </a:rPr>
              <a:t>j</a:t>
            </a:r>
            <a:r>
              <a:rPr lang="en-US" altLang="he-IL" sz="2800">
                <a:solidFill>
                  <a:srgbClr val="FF0000"/>
                </a:solidFill>
                <a:latin typeface="Comic Sans MS" pitchFamily="66" charset="0"/>
              </a:rPr>
              <a:t>) </a:t>
            </a:r>
            <a:r>
              <a:rPr lang="en-US" altLang="he-IL" sz="2800">
                <a:solidFill>
                  <a:schemeClr val="tx2"/>
                </a:solidFill>
                <a:latin typeface="Comic Sans MS" pitchFamily="66" charset="0"/>
              </a:rPr>
              <a:t>,</a:t>
            </a:r>
          </a:p>
          <a:p>
            <a:pPr>
              <a:lnSpc>
                <a:spcPct val="80000"/>
              </a:lnSpc>
              <a:buFontTx/>
              <a:buNone/>
            </a:pPr>
            <a:r>
              <a:rPr lang="en-US" altLang="he-IL" sz="2800">
                <a:solidFill>
                  <a:schemeClr val="tx2"/>
                </a:solidFill>
              </a:rPr>
              <a:t>where</a:t>
            </a:r>
            <a:r>
              <a:rPr lang="en-US" altLang="he-IL" sz="2800">
                <a:solidFill>
                  <a:schemeClr val="tx2"/>
                </a:solidFill>
                <a:latin typeface="Comic Sans MS" pitchFamily="66" charset="0"/>
              </a:rPr>
              <a:t> x</a:t>
            </a:r>
            <a:r>
              <a:rPr lang="en-US" altLang="he-IL" sz="2800" baseline="-25000">
                <a:solidFill>
                  <a:schemeClr val="tx2"/>
                </a:solidFill>
                <a:latin typeface="Comic Sans MS" pitchFamily="66" charset="0"/>
              </a:rPr>
              <a:t>i</a:t>
            </a:r>
            <a:r>
              <a:rPr lang="en-US" altLang="he-IL" sz="2800">
                <a:solidFill>
                  <a:schemeClr val="tx2"/>
                </a:solidFill>
                <a:latin typeface="Comic Sans MS" pitchFamily="66" charset="0"/>
              </a:rPr>
              <a:t> = max</a:t>
            </a:r>
            <a:r>
              <a:rPr lang="en-US" altLang="he-IL" sz="2800" baseline="-25000">
                <a:solidFill>
                  <a:schemeClr val="tx2"/>
                </a:solidFill>
                <a:latin typeface="Comic Sans MS" pitchFamily="66" charset="0"/>
              </a:rPr>
              <a:t>k</a:t>
            </a:r>
            <a:r>
              <a:rPr lang="en-US" altLang="he-IL" sz="2800">
                <a:solidFill>
                  <a:schemeClr val="tx2"/>
                </a:solidFill>
                <a:latin typeface="Comic Sans MS" pitchFamily="66" charset="0"/>
              </a:rPr>
              <a:t> x</a:t>
            </a:r>
            <a:r>
              <a:rPr lang="en-US" altLang="he-IL" sz="2800" baseline="-25000">
                <a:solidFill>
                  <a:schemeClr val="tx2"/>
                </a:solidFill>
                <a:latin typeface="Comic Sans MS" pitchFamily="66" charset="0"/>
              </a:rPr>
              <a:t>k</a:t>
            </a:r>
            <a:r>
              <a:rPr lang="en-US" altLang="he-IL" sz="2800">
                <a:solidFill>
                  <a:schemeClr val="tx2"/>
                </a:solidFill>
                <a:latin typeface="Comic Sans MS" pitchFamily="66" charset="0"/>
              </a:rPr>
              <a:t> </a:t>
            </a:r>
            <a:r>
              <a:rPr lang="en-US" altLang="he-IL" sz="2800">
                <a:solidFill>
                  <a:schemeClr val="tx2"/>
                </a:solidFill>
              </a:rPr>
              <a:t>and</a:t>
            </a:r>
            <a:r>
              <a:rPr lang="en-US" altLang="he-IL" sz="2800">
                <a:solidFill>
                  <a:schemeClr val="tx2"/>
                </a:solidFill>
                <a:latin typeface="Comic Sans MS" pitchFamily="66" charset="0"/>
              </a:rPr>
              <a:t> x</a:t>
            </a:r>
            <a:r>
              <a:rPr lang="en-US" altLang="he-IL" sz="2800" baseline="-25000">
                <a:solidFill>
                  <a:schemeClr val="tx2"/>
                </a:solidFill>
                <a:latin typeface="Comic Sans MS" pitchFamily="66" charset="0"/>
              </a:rPr>
              <a:t>j</a:t>
            </a:r>
            <a:r>
              <a:rPr lang="en-US" altLang="he-IL" sz="2800">
                <a:solidFill>
                  <a:schemeClr val="tx2"/>
                </a:solidFill>
                <a:latin typeface="Comic Sans MS" pitchFamily="66" charset="0"/>
              </a:rPr>
              <a:t> = max</a:t>
            </a:r>
            <a:r>
              <a:rPr lang="en-US" altLang="he-IL" sz="2800" baseline="-25000">
                <a:solidFill>
                  <a:schemeClr val="tx2"/>
                </a:solidFill>
                <a:latin typeface="Comic Sans MS" pitchFamily="66" charset="0"/>
              </a:rPr>
              <a:t>k </a:t>
            </a:r>
            <a:r>
              <a:rPr lang="en-US" altLang="he-IL" sz="2800" baseline="-25000">
                <a:solidFill>
                  <a:schemeClr val="tx2"/>
                </a:solidFill>
                <a:latin typeface="Comic Sans MS" pitchFamily="66" charset="0"/>
                <a:sym typeface="Symbol" pitchFamily="18" charset="2"/>
              </a:rPr>
              <a:t> i</a:t>
            </a:r>
            <a:r>
              <a:rPr lang="en-US" altLang="he-IL" sz="2800">
                <a:solidFill>
                  <a:schemeClr val="tx2"/>
                </a:solidFill>
                <a:latin typeface="Comic Sans MS" pitchFamily="66" charset="0"/>
              </a:rPr>
              <a:t> x</a:t>
            </a:r>
            <a:r>
              <a:rPr lang="en-US" altLang="he-IL" sz="2800" baseline="-25000">
                <a:solidFill>
                  <a:schemeClr val="tx2"/>
                </a:solidFill>
                <a:latin typeface="Comic Sans MS" pitchFamily="66" charset="0"/>
              </a:rPr>
              <a:t>k</a:t>
            </a:r>
          </a:p>
        </p:txBody>
      </p:sp>
    </p:spTree>
    <p:extLst>
      <p:ext uri="{BB962C8B-B14F-4D97-AF65-F5344CB8AC3E}">
        <p14:creationId xmlns:p14="http://schemas.microsoft.com/office/powerpoint/2010/main" val="2989614297"/>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42" name="Rectangle 2"/>
          <p:cNvSpPr>
            <a:spLocks noGrp="1" noChangeArrowheads="1"/>
          </p:cNvSpPr>
          <p:nvPr>
            <p:ph type="title"/>
          </p:nvPr>
        </p:nvSpPr>
        <p:spPr>
          <a:noFill/>
          <a:ln/>
        </p:spPr>
        <p:txBody>
          <a:bodyPr/>
          <a:lstStyle/>
          <a:p>
            <a:r>
              <a:rPr lang="en-US" altLang="he-IL"/>
              <a:t>Major Result [Yao,GMW]</a:t>
            </a:r>
          </a:p>
        </p:txBody>
      </p:sp>
      <p:sp>
        <p:nvSpPr>
          <p:cNvPr id="471043" name="AutoShape 3"/>
          <p:cNvSpPr>
            <a:spLocks noChangeArrowheads="1"/>
          </p:cNvSpPr>
          <p:nvPr/>
        </p:nvSpPr>
        <p:spPr bwMode="auto">
          <a:xfrm>
            <a:off x="357188" y="1655763"/>
            <a:ext cx="8539162" cy="4675187"/>
          </a:xfrm>
          <a:prstGeom prst="cloudCallout">
            <a:avLst>
              <a:gd name="adj1" fmla="val -41449"/>
              <a:gd name="adj2" fmla="val 26843"/>
            </a:avLst>
          </a:prstGeom>
          <a:solidFill>
            <a:srgbClr val="FF99CC"/>
          </a:solidFill>
          <a:ln w="9525">
            <a:solidFill>
              <a:schemeClr val="tx1"/>
            </a:solidFill>
            <a:round/>
            <a:headEnd/>
            <a:tailEnd/>
          </a:ln>
          <a:effectLst/>
          <a:extLs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285750" eaLnBrk="0" hangingPunct="0">
              <a:spcBef>
                <a:spcPct val="20000"/>
              </a:spcBef>
              <a:tabLst>
                <a:tab pos="285750" algn="l"/>
              </a:tabLst>
            </a:pPr>
            <a:r>
              <a:rPr lang="en-US" altLang="en-US" sz="3600">
                <a:latin typeface="Tahoma" pitchFamily="34" charset="0"/>
              </a:rPr>
              <a:t/>
            </a:r>
            <a:br>
              <a:rPr lang="en-US" altLang="en-US" sz="3600">
                <a:latin typeface="Tahoma" pitchFamily="34" charset="0"/>
              </a:rPr>
            </a:br>
            <a:r>
              <a:rPr lang="en-US" altLang="en-US" sz="3600">
                <a:latin typeface="Tahoma" pitchFamily="34" charset="0"/>
              </a:rPr>
              <a:t>“</a:t>
            </a:r>
            <a:r>
              <a:rPr lang="en-US" altLang="en-US" sz="3600">
                <a:latin typeface="Arial Narrow" pitchFamily="34" charset="0"/>
              </a:rPr>
              <a:t>Any function </a:t>
            </a:r>
            <a:r>
              <a:rPr lang="en-US" altLang="en-US" sz="3600">
                <a:latin typeface="Comic Sans MS" pitchFamily="66" charset="0"/>
              </a:rPr>
              <a:t>f</a:t>
            </a:r>
            <a:r>
              <a:rPr lang="en-US" altLang="en-US" sz="3600">
                <a:latin typeface="Arial Narrow" pitchFamily="34" charset="0"/>
              </a:rPr>
              <a:t> that can be evaluated</a:t>
            </a:r>
          </a:p>
          <a:p>
            <a:pPr marL="285750" eaLnBrk="0" hangingPunct="0">
              <a:spcBef>
                <a:spcPct val="20000"/>
              </a:spcBef>
              <a:tabLst>
                <a:tab pos="285750" algn="l"/>
              </a:tabLst>
            </a:pPr>
            <a:r>
              <a:rPr lang="en-US" altLang="en-US" sz="3600">
                <a:latin typeface="Arial Narrow" pitchFamily="34" charset="0"/>
              </a:rPr>
              <a:t>using polynomial resources can </a:t>
            </a:r>
          </a:p>
          <a:p>
            <a:pPr marL="285750" eaLnBrk="0" hangingPunct="0">
              <a:spcBef>
                <a:spcPct val="20000"/>
              </a:spcBef>
              <a:tabLst>
                <a:tab pos="285750" algn="l"/>
              </a:tabLst>
            </a:pPr>
            <a:r>
              <a:rPr lang="en-US" altLang="en-US" sz="3600">
                <a:latin typeface="Arial Narrow" pitchFamily="34" charset="0"/>
              </a:rPr>
              <a:t>be securely evaluated using </a:t>
            </a:r>
          </a:p>
          <a:p>
            <a:pPr marL="285750" eaLnBrk="0" hangingPunct="0">
              <a:spcBef>
                <a:spcPct val="20000"/>
              </a:spcBef>
              <a:tabLst>
                <a:tab pos="285750" algn="l"/>
              </a:tabLst>
            </a:pPr>
            <a:r>
              <a:rPr lang="en-US" altLang="en-US" sz="3600">
                <a:latin typeface="Arial Narrow" pitchFamily="34" charset="0"/>
              </a:rPr>
              <a:t>polynomial resources”</a:t>
            </a:r>
            <a:br>
              <a:rPr lang="en-US" altLang="en-US" sz="3600">
                <a:latin typeface="Arial Narrow" pitchFamily="34" charset="0"/>
              </a:rPr>
            </a:br>
            <a:endParaRPr lang="en-US" altLang="en-US" sz="3000">
              <a:latin typeface="Arial Narrow" pitchFamily="34" charset="0"/>
            </a:endParaRPr>
          </a:p>
        </p:txBody>
      </p:sp>
    </p:spTree>
    <p:extLst>
      <p:ext uri="{BB962C8B-B14F-4D97-AF65-F5344CB8AC3E}">
        <p14:creationId xmlns:p14="http://schemas.microsoft.com/office/powerpoint/2010/main" val="355570622"/>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9" presetClass="entr" presetSubtype="0" fill="hold" grpId="0" nodeType="afterEffect">
                                  <p:stCondLst>
                                    <p:cond delay="0"/>
                                  </p:stCondLst>
                                  <p:childTnLst>
                                    <p:set>
                                      <p:cBhvr>
                                        <p:cTn id="6" dur="1" fill="hold">
                                          <p:stCondLst>
                                            <p:cond delay="0"/>
                                          </p:stCondLst>
                                        </p:cTn>
                                        <p:tgtEl>
                                          <p:spTgt spid="471043"/>
                                        </p:tgtEl>
                                        <p:attrNameLst>
                                          <p:attrName>style.visibility</p:attrName>
                                        </p:attrNameLst>
                                      </p:cBhvr>
                                      <p:to>
                                        <p:strVal val="visible"/>
                                      </p:to>
                                    </p:set>
                                    <p:animEffect transition="in" filter="dissolve">
                                      <p:cBhvr>
                                        <p:cTn id="7" dur="500"/>
                                        <p:tgtEl>
                                          <p:spTgt spid="4710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71043" grpId="0" animBg="1" autoUpdateAnimBg="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2066" name="Rectangle 2"/>
          <p:cNvSpPr>
            <a:spLocks noGrp="1" noChangeArrowheads="1"/>
          </p:cNvSpPr>
          <p:nvPr>
            <p:ph type="title"/>
          </p:nvPr>
        </p:nvSpPr>
        <p:spPr/>
        <p:txBody>
          <a:bodyPr/>
          <a:lstStyle/>
          <a:p>
            <a:r>
              <a:rPr lang="en-US" altLang="en-US"/>
              <a:t>SFE</a:t>
            </a:r>
            <a:endParaRPr lang="en-US" altLang="he-IL"/>
          </a:p>
        </p:txBody>
      </p:sp>
      <p:sp>
        <p:nvSpPr>
          <p:cNvPr id="472067" name="Rectangle 3"/>
          <p:cNvSpPr>
            <a:spLocks noGrp="1" noChangeArrowheads="1"/>
          </p:cNvSpPr>
          <p:nvPr>
            <p:ph type="body" idx="1"/>
          </p:nvPr>
        </p:nvSpPr>
        <p:spPr/>
        <p:txBody>
          <a:bodyPr/>
          <a:lstStyle/>
          <a:p>
            <a:r>
              <a:rPr lang="en-US" altLang="he-IL"/>
              <a:t>Many results depending on </a:t>
            </a:r>
          </a:p>
          <a:p>
            <a:pPr lvl="1"/>
            <a:r>
              <a:rPr lang="en-US" altLang="he-IL"/>
              <a:t>Number of players</a:t>
            </a:r>
          </a:p>
          <a:p>
            <a:pPr lvl="1"/>
            <a:r>
              <a:rPr lang="en-US" altLang="he-IL"/>
              <a:t>Means of communication</a:t>
            </a:r>
          </a:p>
          <a:p>
            <a:pPr lvl="1"/>
            <a:r>
              <a:rPr lang="en-US" altLang="he-IL"/>
              <a:t>the power and model of the adversary </a:t>
            </a:r>
          </a:p>
          <a:p>
            <a:pPr lvl="1"/>
            <a:r>
              <a:rPr lang="en-US" altLang="he-IL"/>
              <a:t>how the function is represented</a:t>
            </a:r>
          </a:p>
        </p:txBody>
      </p:sp>
    </p:spTree>
    <p:extLst>
      <p:ext uri="{BB962C8B-B14F-4D97-AF65-F5344CB8AC3E}">
        <p14:creationId xmlns:p14="http://schemas.microsoft.com/office/powerpoint/2010/main" val="409632075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3090" name="Rectangle 2"/>
          <p:cNvSpPr>
            <a:spLocks noGrp="1" noChangeArrowheads="1"/>
          </p:cNvSpPr>
          <p:nvPr>
            <p:ph type="title"/>
          </p:nvPr>
        </p:nvSpPr>
        <p:spPr/>
        <p:txBody>
          <a:bodyPr/>
          <a:lstStyle/>
          <a:p>
            <a:r>
              <a:rPr lang="en-US" altLang="he-IL">
                <a:solidFill>
                  <a:srgbClr val="FF0066"/>
                </a:solidFill>
              </a:rPr>
              <a:t>Simulation</a:t>
            </a:r>
            <a:endParaRPr lang="en-US" altLang="he-IL"/>
          </a:p>
        </p:txBody>
      </p:sp>
      <p:sp>
        <p:nvSpPr>
          <p:cNvPr id="473091" name="Rectangle 3"/>
          <p:cNvSpPr>
            <a:spLocks noGrp="1" noChangeArrowheads="1"/>
          </p:cNvSpPr>
          <p:nvPr>
            <p:ph type="body" idx="1"/>
          </p:nvPr>
        </p:nvSpPr>
        <p:spPr/>
        <p:txBody>
          <a:bodyPr/>
          <a:lstStyle/>
          <a:p>
            <a:pPr>
              <a:lnSpc>
                <a:spcPct val="90000"/>
              </a:lnSpc>
              <a:buFontTx/>
              <a:buNone/>
            </a:pPr>
            <a:r>
              <a:rPr lang="en-US" altLang="he-IL"/>
              <a:t>A protocol is considered secure if:</a:t>
            </a:r>
          </a:p>
          <a:p>
            <a:pPr>
              <a:lnSpc>
                <a:spcPct val="90000"/>
              </a:lnSpc>
            </a:pPr>
            <a:r>
              <a:rPr lang="en-US" altLang="he-IL"/>
              <a:t>For every  </a:t>
            </a:r>
            <a:r>
              <a:rPr lang="en-US" altLang="he-IL">
                <a:solidFill>
                  <a:schemeClr val="accent2"/>
                </a:solidFill>
              </a:rPr>
              <a:t>adversary</a:t>
            </a:r>
            <a:r>
              <a:rPr lang="en-US" altLang="he-IL">
                <a:solidFill>
                  <a:srgbClr val="FF3399"/>
                </a:solidFill>
              </a:rPr>
              <a:t>  </a:t>
            </a:r>
            <a:r>
              <a:rPr lang="en-US" altLang="he-IL"/>
              <a:t>(of a certain type)</a:t>
            </a:r>
            <a:endParaRPr lang="en-US" altLang="he-IL">
              <a:solidFill>
                <a:srgbClr val="FF3399"/>
              </a:solidFill>
            </a:endParaRPr>
          </a:p>
          <a:p>
            <a:pPr>
              <a:lnSpc>
                <a:spcPct val="90000"/>
              </a:lnSpc>
              <a:buFontTx/>
              <a:buNone/>
            </a:pPr>
            <a:r>
              <a:rPr lang="en-US" altLang="he-IL">
                <a:solidFill>
                  <a:srgbClr val="FF3399"/>
                </a:solidFill>
              </a:rPr>
              <a:t>   </a:t>
            </a:r>
            <a:r>
              <a:rPr lang="en-US" altLang="he-IL"/>
              <a:t>There exists a </a:t>
            </a:r>
            <a:r>
              <a:rPr lang="en-US" altLang="he-IL">
                <a:solidFill>
                  <a:schemeClr val="accent2"/>
                </a:solidFill>
              </a:rPr>
              <a:t>simulator</a:t>
            </a:r>
            <a:r>
              <a:rPr lang="en-US" altLang="he-IL"/>
              <a:t> that outputs an indistinguishable ``transcript” .</a:t>
            </a:r>
          </a:p>
          <a:p>
            <a:pPr>
              <a:lnSpc>
                <a:spcPct val="90000"/>
              </a:lnSpc>
              <a:buFontTx/>
              <a:buNone/>
            </a:pPr>
            <a:r>
              <a:rPr lang="en-US" altLang="he-IL"/>
              <a:t>Example:</a:t>
            </a:r>
          </a:p>
          <a:p>
            <a:pPr>
              <a:lnSpc>
                <a:spcPct val="90000"/>
              </a:lnSpc>
            </a:pPr>
            <a:r>
              <a:rPr lang="en-US" altLang="he-IL"/>
              <a:t>Encryption</a:t>
            </a:r>
          </a:p>
          <a:p>
            <a:pPr>
              <a:lnSpc>
                <a:spcPct val="90000"/>
              </a:lnSpc>
            </a:pPr>
            <a:r>
              <a:rPr lang="en-US" altLang="he-IL"/>
              <a:t>Zero-knowledge</a:t>
            </a:r>
          </a:p>
          <a:p>
            <a:pPr>
              <a:lnSpc>
                <a:spcPct val="90000"/>
              </a:lnSpc>
            </a:pPr>
            <a:r>
              <a:rPr lang="en-US" altLang="he-IL"/>
              <a:t>Next: secure function evaluation</a:t>
            </a:r>
            <a:endParaRPr lang="en-US" altLang="en-US"/>
          </a:p>
        </p:txBody>
      </p:sp>
    </p:spTree>
    <p:extLst>
      <p:ext uri="{BB962C8B-B14F-4D97-AF65-F5344CB8AC3E}">
        <p14:creationId xmlns:p14="http://schemas.microsoft.com/office/powerpoint/2010/main" val="2326909558"/>
      </p:ext>
    </p:extLst>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Planned Topics</a:t>
            </a:r>
            <a:endParaRPr lang="en-US" dirty="0"/>
          </a:p>
        </p:txBody>
      </p:sp>
      <p:sp>
        <p:nvSpPr>
          <p:cNvPr id="3" name="Content Placeholder 2"/>
          <p:cNvSpPr>
            <a:spLocks noGrp="1"/>
          </p:cNvSpPr>
          <p:nvPr>
            <p:ph sz="half" idx="1"/>
          </p:nvPr>
        </p:nvSpPr>
        <p:spPr>
          <a:xfrm>
            <a:off x="304800" y="1600200"/>
            <a:ext cx="4191000" cy="4525963"/>
          </a:xfrm>
        </p:spPr>
        <p:txBody>
          <a:bodyPr/>
          <a:lstStyle/>
          <a:p>
            <a:pPr>
              <a:buNone/>
            </a:pPr>
            <a:r>
              <a:rPr lang="en-US" b="1" dirty="0" smtClean="0">
                <a:solidFill>
                  <a:srgbClr val="0033CC"/>
                </a:solidFill>
              </a:rPr>
              <a:t>Privacy of Data Analysis</a:t>
            </a:r>
          </a:p>
          <a:p>
            <a:r>
              <a:rPr lang="en-US" b="1" dirty="0" smtClean="0">
                <a:solidFill>
                  <a:srgbClr val="0033CC"/>
                </a:solidFill>
              </a:rPr>
              <a:t>Differential Privacy</a:t>
            </a:r>
          </a:p>
          <a:p>
            <a:pPr lvl="1"/>
            <a:r>
              <a:rPr lang="en-US" b="1" dirty="0" smtClean="0">
                <a:solidFill>
                  <a:srgbClr val="0033CC"/>
                </a:solidFill>
              </a:rPr>
              <a:t>Definition and Properties</a:t>
            </a:r>
          </a:p>
          <a:p>
            <a:pPr lvl="1"/>
            <a:r>
              <a:rPr lang="en-US" b="1" dirty="0" smtClean="0">
                <a:solidFill>
                  <a:srgbClr val="0033CC"/>
                </a:solidFill>
              </a:rPr>
              <a:t>Statistical databases</a:t>
            </a:r>
          </a:p>
          <a:p>
            <a:pPr lvl="1"/>
            <a:r>
              <a:rPr lang="en-US" b="1" dirty="0" smtClean="0">
                <a:solidFill>
                  <a:srgbClr val="0033CC"/>
                </a:solidFill>
              </a:rPr>
              <a:t>Dynamic data</a:t>
            </a:r>
          </a:p>
          <a:p>
            <a:r>
              <a:rPr lang="en-US" b="1" dirty="0" smtClean="0">
                <a:solidFill>
                  <a:srgbClr val="0033CC"/>
                </a:solidFill>
              </a:rPr>
              <a:t>Privacy of learning algorithms</a:t>
            </a:r>
          </a:p>
          <a:p>
            <a:r>
              <a:rPr lang="en-US" b="1" dirty="0" smtClean="0">
                <a:solidFill>
                  <a:srgbClr val="0033CC"/>
                </a:solidFill>
              </a:rPr>
              <a:t>Privacy of genomic data</a:t>
            </a:r>
          </a:p>
        </p:txBody>
      </p:sp>
      <p:sp>
        <p:nvSpPr>
          <p:cNvPr id="4" name="Content Placeholder 3"/>
          <p:cNvSpPr>
            <a:spLocks noGrp="1"/>
          </p:cNvSpPr>
          <p:nvPr>
            <p:ph sz="half" idx="2"/>
          </p:nvPr>
        </p:nvSpPr>
        <p:spPr>
          <a:xfrm>
            <a:off x="4495800" y="1600200"/>
            <a:ext cx="4419600" cy="4525963"/>
          </a:xfrm>
        </p:spPr>
        <p:txBody>
          <a:bodyPr/>
          <a:lstStyle/>
          <a:p>
            <a:pPr>
              <a:buNone/>
            </a:pPr>
            <a:r>
              <a:rPr lang="en-US" b="1" dirty="0" smtClean="0">
                <a:solidFill>
                  <a:srgbClr val="0033CC"/>
                </a:solidFill>
              </a:rPr>
              <a:t>Interaction with cryptography</a:t>
            </a:r>
          </a:p>
          <a:p>
            <a:r>
              <a:rPr lang="en-US" b="1" dirty="0" smtClean="0">
                <a:solidFill>
                  <a:srgbClr val="0033CC"/>
                </a:solidFill>
              </a:rPr>
              <a:t>SFE</a:t>
            </a:r>
          </a:p>
          <a:p>
            <a:r>
              <a:rPr lang="en-US" b="1" dirty="0" smtClean="0">
                <a:solidFill>
                  <a:srgbClr val="0033CC"/>
                </a:solidFill>
              </a:rPr>
              <a:t>Voting</a:t>
            </a:r>
          </a:p>
          <a:p>
            <a:r>
              <a:rPr lang="en-US" b="1" dirty="0" smtClean="0">
                <a:solidFill>
                  <a:srgbClr val="0033CC"/>
                </a:solidFill>
              </a:rPr>
              <a:t>Entropic Security</a:t>
            </a:r>
          </a:p>
          <a:p>
            <a:r>
              <a:rPr lang="en-US" b="1" dirty="0" smtClean="0">
                <a:solidFill>
                  <a:srgbClr val="0033CC"/>
                </a:solidFill>
              </a:rPr>
              <a:t>Data Structures</a:t>
            </a:r>
          </a:p>
          <a:p>
            <a:r>
              <a:rPr lang="en-US" b="1" i="1" dirty="0" smtClean="0">
                <a:solidFill>
                  <a:srgbClr val="0033CC"/>
                </a:solidFill>
              </a:rPr>
              <a:t>Everlasting Security</a:t>
            </a:r>
          </a:p>
          <a:p>
            <a:r>
              <a:rPr lang="en-US" b="1" i="1" dirty="0" smtClean="0">
                <a:solidFill>
                  <a:srgbClr val="0033CC"/>
                </a:solidFill>
              </a:rPr>
              <a:t>Privacy Enhancing Tech.</a:t>
            </a:r>
          </a:p>
          <a:p>
            <a:pPr lvl="1"/>
            <a:r>
              <a:rPr lang="en-US" b="1" i="1" dirty="0" smtClean="0">
                <a:solidFill>
                  <a:srgbClr val="0033CC"/>
                </a:solidFill>
              </a:rPr>
              <a:t>Mixed nets</a:t>
            </a:r>
            <a:endParaRPr lang="en-US" dirty="0" smtClean="0"/>
          </a:p>
          <a:p>
            <a:endParaRPr lang="en-US" dirty="0"/>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4114" name="Rectangle 2"/>
          <p:cNvSpPr>
            <a:spLocks noGrp="1" noChangeArrowheads="1"/>
          </p:cNvSpPr>
          <p:nvPr>
            <p:ph type="title"/>
          </p:nvPr>
        </p:nvSpPr>
        <p:spPr/>
        <p:txBody>
          <a:bodyPr/>
          <a:lstStyle/>
          <a:p>
            <a:r>
              <a:rPr lang="en-US" altLang="he-IL">
                <a:solidFill>
                  <a:srgbClr val="FF0066"/>
                </a:solidFill>
              </a:rPr>
              <a:t>Simulating the ideal model</a:t>
            </a:r>
            <a:endParaRPr lang="en-US" altLang="he-IL"/>
          </a:p>
        </p:txBody>
      </p:sp>
      <p:sp>
        <p:nvSpPr>
          <p:cNvPr id="474115" name="Rectangle 3"/>
          <p:cNvSpPr>
            <a:spLocks noGrp="1" noChangeArrowheads="1"/>
          </p:cNvSpPr>
          <p:nvPr>
            <p:ph type="body" idx="1"/>
          </p:nvPr>
        </p:nvSpPr>
        <p:spPr/>
        <p:txBody>
          <a:bodyPr/>
          <a:lstStyle/>
          <a:p>
            <a:pPr>
              <a:buFontTx/>
              <a:buNone/>
            </a:pPr>
            <a:r>
              <a:rPr lang="en-US" altLang="he-IL"/>
              <a:t>A protocol is considered secure if:</a:t>
            </a:r>
          </a:p>
          <a:p>
            <a:r>
              <a:rPr lang="en-US" altLang="he-IL"/>
              <a:t>For every  </a:t>
            </a:r>
            <a:r>
              <a:rPr lang="en-US" altLang="he-IL">
                <a:solidFill>
                  <a:schemeClr val="accent2"/>
                </a:solidFill>
              </a:rPr>
              <a:t>adversary</a:t>
            </a:r>
            <a:r>
              <a:rPr lang="en-US" altLang="he-IL">
                <a:solidFill>
                  <a:srgbClr val="FF3399"/>
                </a:solidFill>
              </a:rPr>
              <a:t>  </a:t>
            </a:r>
            <a:r>
              <a:rPr lang="en-US" altLang="he-IL"/>
              <a:t>there exists a </a:t>
            </a:r>
            <a:r>
              <a:rPr lang="en-US" altLang="he-IL">
                <a:solidFill>
                  <a:schemeClr val="accent2"/>
                </a:solidFill>
              </a:rPr>
              <a:t>simulator</a:t>
            </a:r>
            <a:r>
              <a:rPr lang="en-US" altLang="he-IL"/>
              <a:t> operating in the ``ideal (trusted party) model that outputs an indistinguishable ``transcript” .</a:t>
            </a:r>
          </a:p>
          <a:p>
            <a:pPr>
              <a:buFontTx/>
              <a:buNone/>
            </a:pPr>
            <a:endParaRPr lang="en-US" altLang="he-IL"/>
          </a:p>
          <a:p>
            <a:endParaRPr lang="en-US" altLang="en-US"/>
          </a:p>
        </p:txBody>
      </p:sp>
    </p:spTree>
    <p:extLst>
      <p:ext uri="{BB962C8B-B14F-4D97-AF65-F5344CB8AC3E}">
        <p14:creationId xmlns:p14="http://schemas.microsoft.com/office/powerpoint/2010/main" val="101931891"/>
      </p:ext>
    </p:extLst>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5138" name="Rectangle 2"/>
          <p:cNvSpPr>
            <a:spLocks noGrp="1" noChangeArrowheads="1"/>
          </p:cNvSpPr>
          <p:nvPr>
            <p:ph type="title"/>
          </p:nvPr>
        </p:nvSpPr>
        <p:spPr>
          <a:xfrm>
            <a:off x="914400" y="609600"/>
            <a:ext cx="7620000" cy="1143000"/>
          </a:xfrm>
          <a:noFill/>
          <a:ln/>
        </p:spPr>
        <p:txBody>
          <a:bodyPr/>
          <a:lstStyle/>
          <a:p>
            <a:r>
              <a:rPr lang="en-US" altLang="he-IL" sz="4200">
                <a:solidFill>
                  <a:srgbClr val="FF0066"/>
                </a:solidFill>
              </a:rPr>
              <a:t>1-out-of 2 Oblivious Transfer</a:t>
            </a:r>
            <a:endParaRPr lang="en-US" altLang="he-IL" sz="4200"/>
          </a:p>
        </p:txBody>
      </p:sp>
      <p:grpSp>
        <p:nvGrpSpPr>
          <p:cNvPr id="475139" name="Group 3"/>
          <p:cNvGrpSpPr>
            <a:grpSpLocks/>
          </p:cNvGrpSpPr>
          <p:nvPr/>
        </p:nvGrpSpPr>
        <p:grpSpPr bwMode="auto">
          <a:xfrm>
            <a:off x="2116138" y="4818063"/>
            <a:ext cx="5062537" cy="1098550"/>
            <a:chOff x="1333" y="2747"/>
            <a:chExt cx="3189" cy="692"/>
          </a:xfrm>
        </p:grpSpPr>
        <p:sp>
          <p:nvSpPr>
            <p:cNvPr id="475140" name="Text Box 4"/>
            <p:cNvSpPr txBox="1">
              <a:spLocks noChangeArrowheads="1"/>
            </p:cNvSpPr>
            <p:nvPr/>
          </p:nvSpPr>
          <p:spPr bwMode="auto">
            <a:xfrm>
              <a:off x="3751" y="2747"/>
              <a:ext cx="771" cy="692"/>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spAutoFit/>
            </a:bodyPr>
            <a:lstStyle/>
            <a:p>
              <a:pPr algn="ctr" eaLnBrk="0" hangingPunct="0">
                <a:spcBef>
                  <a:spcPct val="20000"/>
                </a:spcBef>
              </a:pPr>
              <a:r>
                <a:rPr lang="en-US" altLang="he-IL" sz="3000">
                  <a:latin typeface="Arial Narrow" pitchFamily="34" charset="0"/>
                </a:rPr>
                <a:t>Learns </a:t>
              </a:r>
            </a:p>
            <a:p>
              <a:pPr algn="ctr" eaLnBrk="0" hangingPunct="0">
                <a:spcBef>
                  <a:spcPct val="20000"/>
                </a:spcBef>
              </a:pPr>
              <a:r>
                <a:rPr lang="en-US" altLang="he-IL" sz="3000">
                  <a:latin typeface="Arial Narrow" pitchFamily="34" charset="0"/>
                </a:rPr>
                <a:t>nothing</a:t>
              </a:r>
            </a:p>
          </p:txBody>
        </p:sp>
        <p:sp>
          <p:nvSpPr>
            <p:cNvPr id="475141" name="Text Box 5"/>
            <p:cNvSpPr txBox="1">
              <a:spLocks noChangeArrowheads="1"/>
            </p:cNvSpPr>
            <p:nvPr/>
          </p:nvSpPr>
          <p:spPr bwMode="auto">
            <a:xfrm>
              <a:off x="1333" y="2962"/>
              <a:ext cx="1192" cy="346"/>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p>
              <a:pPr algn="ctr" eaLnBrk="0" hangingPunct="0">
                <a:spcBef>
                  <a:spcPct val="20000"/>
                </a:spcBef>
              </a:pPr>
              <a:r>
                <a:rPr lang="en-US" altLang="he-IL" sz="3000">
                  <a:latin typeface="Comic Sans MS" pitchFamily="66" charset="0"/>
                </a:rPr>
                <a:t>Y</a:t>
              </a:r>
              <a:r>
                <a:rPr lang="en-US" altLang="he-IL" sz="3000" baseline="-25000">
                  <a:latin typeface="Comic Sans MS" pitchFamily="66" charset="0"/>
                </a:rPr>
                <a:t>j</a:t>
              </a:r>
              <a:endParaRPr lang="en-US" altLang="he-IL" sz="3000">
                <a:latin typeface="Comic Sans MS" pitchFamily="66" charset="0"/>
              </a:endParaRPr>
            </a:p>
          </p:txBody>
        </p:sp>
      </p:grpSp>
      <p:grpSp>
        <p:nvGrpSpPr>
          <p:cNvPr id="475142" name="Group 6"/>
          <p:cNvGrpSpPr>
            <a:grpSpLocks/>
          </p:cNvGrpSpPr>
          <p:nvPr/>
        </p:nvGrpSpPr>
        <p:grpSpPr bwMode="auto">
          <a:xfrm>
            <a:off x="3898900" y="3730625"/>
            <a:ext cx="1325563" cy="696913"/>
            <a:chOff x="2388" y="2761"/>
            <a:chExt cx="835" cy="439"/>
          </a:xfrm>
        </p:grpSpPr>
        <p:sp>
          <p:nvSpPr>
            <p:cNvPr id="475143" name="Line 7"/>
            <p:cNvSpPr>
              <a:spLocks noChangeShapeType="1"/>
            </p:cNvSpPr>
            <p:nvPr/>
          </p:nvSpPr>
          <p:spPr bwMode="auto">
            <a:xfrm>
              <a:off x="2388" y="2761"/>
              <a:ext cx="831"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75144" name="Line 8"/>
            <p:cNvSpPr>
              <a:spLocks noChangeShapeType="1"/>
            </p:cNvSpPr>
            <p:nvPr/>
          </p:nvSpPr>
          <p:spPr bwMode="auto">
            <a:xfrm flipH="1">
              <a:off x="2388" y="2910"/>
              <a:ext cx="83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75145" name="Line 9"/>
            <p:cNvSpPr>
              <a:spLocks noChangeShapeType="1"/>
            </p:cNvSpPr>
            <p:nvPr/>
          </p:nvSpPr>
          <p:spPr bwMode="auto">
            <a:xfrm>
              <a:off x="2388" y="3056"/>
              <a:ext cx="831"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sp>
          <p:nvSpPr>
            <p:cNvPr id="475146" name="Line 10"/>
            <p:cNvSpPr>
              <a:spLocks noChangeShapeType="1"/>
            </p:cNvSpPr>
            <p:nvPr/>
          </p:nvSpPr>
          <p:spPr bwMode="auto">
            <a:xfrm flipH="1">
              <a:off x="2388" y="3200"/>
              <a:ext cx="835" cy="0"/>
            </a:xfrm>
            <a:prstGeom prst="line">
              <a:avLst/>
            </a:prstGeom>
            <a:noFill/>
            <a:ln w="9525">
              <a:solidFill>
                <a:schemeClr val="tx1"/>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endParaRPr lang="en-US"/>
            </a:p>
          </p:txBody>
        </p:sp>
      </p:grpSp>
      <p:grpSp>
        <p:nvGrpSpPr>
          <p:cNvPr id="475147" name="Group 11"/>
          <p:cNvGrpSpPr>
            <a:grpSpLocks/>
          </p:cNvGrpSpPr>
          <p:nvPr/>
        </p:nvGrpSpPr>
        <p:grpSpPr bwMode="auto">
          <a:xfrm>
            <a:off x="2528888" y="2990850"/>
            <a:ext cx="1143000" cy="1554163"/>
            <a:chOff x="1200" y="1488"/>
            <a:chExt cx="720" cy="979"/>
          </a:xfrm>
        </p:grpSpPr>
        <p:pic>
          <p:nvPicPr>
            <p:cNvPr id="475148" name="Picture 12" descr="bd06790_"/>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200" y="1872"/>
              <a:ext cx="720" cy="595"/>
            </a:xfrm>
            <a:prstGeom prst="rect">
              <a:avLst/>
            </a:prstGeom>
            <a:noFill/>
            <a:extLst>
              <a:ext uri="{909E8E84-426E-40DD-AFC4-6F175D3DCCD1}">
                <a14:hiddenFill xmlns:a14="http://schemas.microsoft.com/office/drawing/2010/main">
                  <a:solidFill>
                    <a:srgbClr val="FFFFFF"/>
                  </a:solidFill>
                </a14:hiddenFill>
              </a:ext>
            </a:extLst>
          </p:spPr>
        </p:pic>
        <p:sp>
          <p:nvSpPr>
            <p:cNvPr id="475149" name="Text Box 13"/>
            <p:cNvSpPr txBox="1">
              <a:spLocks noChangeArrowheads="1"/>
            </p:cNvSpPr>
            <p:nvPr/>
          </p:nvSpPr>
          <p:spPr bwMode="auto">
            <a:xfrm>
              <a:off x="1200" y="1488"/>
              <a:ext cx="720" cy="346"/>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20000"/>
                </a:spcBef>
              </a:pPr>
              <a:r>
                <a:rPr lang="en-US" altLang="he-IL" sz="3000">
                  <a:latin typeface="Arial Narrow" pitchFamily="34" charset="0"/>
                </a:rPr>
                <a:t>Alice</a:t>
              </a:r>
            </a:p>
          </p:txBody>
        </p:sp>
      </p:grpSp>
      <p:sp>
        <p:nvSpPr>
          <p:cNvPr id="475150" name="AutoShape 14"/>
          <p:cNvSpPr>
            <a:spLocks noChangeArrowheads="1"/>
          </p:cNvSpPr>
          <p:nvPr/>
        </p:nvSpPr>
        <p:spPr bwMode="auto">
          <a:xfrm>
            <a:off x="793750" y="2393950"/>
            <a:ext cx="1500188" cy="1098550"/>
          </a:xfrm>
          <a:prstGeom prst="cloudCallout">
            <a:avLst>
              <a:gd name="adj1" fmla="val 71162"/>
              <a:gd name="adj2" fmla="val 67773"/>
            </a:avLst>
          </a:prstGeom>
          <a:noFill/>
          <a:ln w="9525">
            <a:solidFill>
              <a:srgbClr val="FF3300"/>
            </a:solidFill>
            <a:round/>
            <a:headEnd/>
            <a:tailEnd/>
          </a:ln>
          <a:effectLst/>
          <a:extLst>
            <a:ext uri="{909E8E84-426E-40DD-AFC4-6F175D3DCCD1}">
              <a14:hiddenFill xmlns:a14="http://schemas.microsoft.com/office/drawing/2010/main">
                <a:solidFill>
                  <a:srgbClr val="FF00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algn="ctr" eaLnBrk="0" hangingPunct="0">
              <a:spcBef>
                <a:spcPct val="20000"/>
              </a:spcBef>
            </a:pPr>
            <a:r>
              <a:rPr lang="en-US" altLang="he-IL" sz="3000">
                <a:latin typeface="Comic Sans MS" pitchFamily="66" charset="0"/>
              </a:rPr>
              <a:t>j</a:t>
            </a:r>
          </a:p>
        </p:txBody>
      </p:sp>
      <p:grpSp>
        <p:nvGrpSpPr>
          <p:cNvPr id="475151" name="Group 15"/>
          <p:cNvGrpSpPr>
            <a:grpSpLocks/>
          </p:cNvGrpSpPr>
          <p:nvPr/>
        </p:nvGrpSpPr>
        <p:grpSpPr bwMode="auto">
          <a:xfrm>
            <a:off x="5708650" y="2941638"/>
            <a:ext cx="1143000" cy="1603375"/>
            <a:chOff x="3840" y="1536"/>
            <a:chExt cx="720" cy="912"/>
          </a:xfrm>
        </p:grpSpPr>
        <p:pic>
          <p:nvPicPr>
            <p:cNvPr id="475152" name="Picture 16" descr="bd06784_"/>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3840" y="1872"/>
              <a:ext cx="720" cy="576"/>
            </a:xfrm>
            <a:prstGeom prst="rect">
              <a:avLst/>
            </a:prstGeom>
            <a:noFill/>
            <a:extLst>
              <a:ext uri="{909E8E84-426E-40DD-AFC4-6F175D3DCCD1}">
                <a14:hiddenFill xmlns:a14="http://schemas.microsoft.com/office/drawing/2010/main">
                  <a:solidFill>
                    <a:srgbClr val="FFFFFF"/>
                  </a:solidFill>
                </a14:hiddenFill>
              </a:ext>
            </a:extLst>
          </p:spPr>
        </p:pic>
        <p:sp>
          <p:nvSpPr>
            <p:cNvPr id="475153" name="Text Box 17"/>
            <p:cNvSpPr txBox="1">
              <a:spLocks noChangeArrowheads="1"/>
            </p:cNvSpPr>
            <p:nvPr/>
          </p:nvSpPr>
          <p:spPr bwMode="auto">
            <a:xfrm>
              <a:off x="3840" y="1536"/>
              <a:ext cx="720" cy="312"/>
            </a:xfrm>
            <a:prstGeom prst="rect">
              <a:avLst/>
            </a:prstGeom>
            <a:noFill/>
            <a:ln>
              <a:noFill/>
            </a:ln>
            <a:effectLst/>
            <a:extLst>
              <a:ext uri="{909E8E84-426E-40DD-AFC4-6F175D3DCCD1}">
                <a14:hiddenFill xmlns:a14="http://schemas.microsoft.com/office/drawing/2010/main">
                  <a:solidFill>
                    <a:srgbClr val="FF0000"/>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spAutoFit/>
            </a:bodyPr>
            <a:lstStyle/>
            <a:p>
              <a:pPr algn="ctr" eaLnBrk="0" hangingPunct="0">
                <a:spcBef>
                  <a:spcPct val="20000"/>
                </a:spcBef>
              </a:pPr>
              <a:r>
                <a:rPr lang="en-US" altLang="he-IL" sz="3000">
                  <a:latin typeface="Arial Narrow" pitchFamily="34" charset="0"/>
                </a:rPr>
                <a:t>Bob</a:t>
              </a:r>
            </a:p>
          </p:txBody>
        </p:sp>
      </p:grpSp>
      <p:sp>
        <p:nvSpPr>
          <p:cNvPr id="475154" name="AutoShape 18"/>
          <p:cNvSpPr>
            <a:spLocks noChangeArrowheads="1"/>
          </p:cNvSpPr>
          <p:nvPr/>
        </p:nvSpPr>
        <p:spPr bwMode="auto">
          <a:xfrm>
            <a:off x="6551613" y="2033588"/>
            <a:ext cx="2433637" cy="1368425"/>
          </a:xfrm>
          <a:prstGeom prst="cloudCallout">
            <a:avLst>
              <a:gd name="adj1" fmla="val -40542"/>
              <a:gd name="adj2" fmla="val 76449"/>
            </a:avLst>
          </a:prstGeom>
          <a:noFill/>
          <a:ln w="9525">
            <a:solidFill>
              <a:srgbClr val="339933"/>
            </a:solidFill>
            <a:round/>
            <a:headEnd/>
            <a:tailEnd/>
          </a:ln>
          <a:effectLst/>
          <a:extLst>
            <a:ext uri="{909E8E84-426E-40DD-AFC4-6F175D3DCCD1}">
              <a14:hiddenFill xmlns:a14="http://schemas.microsoft.com/office/drawing/2010/main">
                <a:solidFill>
                  <a:srgbClr val="00FF00"/>
                </a:solidFill>
              </a14:hiddenFill>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p>
            <a:pPr marL="193675" algn="ctr" eaLnBrk="0" hangingPunct="0">
              <a:spcBef>
                <a:spcPct val="20000"/>
              </a:spcBef>
            </a:pPr>
            <a:r>
              <a:rPr lang="en-US" altLang="he-IL" sz="3000">
                <a:solidFill>
                  <a:srgbClr val="339933"/>
                </a:solidFill>
                <a:latin typeface="Tahoma" pitchFamily="34" charset="0"/>
              </a:rPr>
              <a:t/>
            </a:r>
            <a:br>
              <a:rPr lang="en-US" altLang="he-IL" sz="3000">
                <a:solidFill>
                  <a:srgbClr val="339933"/>
                </a:solidFill>
                <a:latin typeface="Tahoma" pitchFamily="34" charset="0"/>
              </a:rPr>
            </a:br>
            <a:r>
              <a:rPr lang="en-US" altLang="he-IL" sz="3000">
                <a:solidFill>
                  <a:srgbClr val="339933"/>
                </a:solidFill>
                <a:latin typeface="Comic Sans MS" pitchFamily="66" charset="0"/>
              </a:rPr>
              <a:t>Y</a:t>
            </a:r>
            <a:r>
              <a:rPr lang="en-US" altLang="he-IL" sz="3000" baseline="-25000">
                <a:solidFill>
                  <a:srgbClr val="339933"/>
                </a:solidFill>
                <a:latin typeface="Comic Sans MS" pitchFamily="66" charset="0"/>
              </a:rPr>
              <a:t>0</a:t>
            </a:r>
            <a:r>
              <a:rPr lang="en-US" altLang="he-IL" sz="3000">
                <a:solidFill>
                  <a:srgbClr val="339933"/>
                </a:solidFill>
                <a:latin typeface="Comic Sans MS" pitchFamily="66" charset="0"/>
              </a:rPr>
              <a:t>, Y</a:t>
            </a:r>
            <a:r>
              <a:rPr lang="en-US" altLang="he-IL" sz="3000" baseline="-25000">
                <a:solidFill>
                  <a:srgbClr val="339933"/>
                </a:solidFill>
                <a:latin typeface="Comic Sans MS" pitchFamily="66" charset="0"/>
              </a:rPr>
              <a:t>1</a:t>
            </a:r>
            <a:r>
              <a:rPr lang="en-US" altLang="he-IL" sz="3000">
                <a:solidFill>
                  <a:srgbClr val="339933"/>
                </a:solidFill>
                <a:latin typeface="Tahoma" pitchFamily="34" charset="0"/>
              </a:rPr>
              <a:t> </a:t>
            </a:r>
            <a:endParaRPr lang="en-US" altLang="he-IL" sz="3000" baseline="-25000">
              <a:solidFill>
                <a:srgbClr val="339933"/>
              </a:solidFill>
              <a:latin typeface="Tahoma" pitchFamily="34" charset="0"/>
            </a:endParaRPr>
          </a:p>
          <a:p>
            <a:pPr marL="193675" algn="ctr" eaLnBrk="0" hangingPunct="0">
              <a:spcBef>
                <a:spcPct val="20000"/>
              </a:spcBef>
            </a:pPr>
            <a:endParaRPr lang="en-US" altLang="he-IL" sz="3000" baseline="-25000">
              <a:solidFill>
                <a:srgbClr val="339933"/>
              </a:solidFill>
              <a:latin typeface="Tahoma" pitchFamily="34" charset="0"/>
            </a:endParaRPr>
          </a:p>
        </p:txBody>
      </p:sp>
      <p:sp>
        <p:nvSpPr>
          <p:cNvPr id="475158" name="Text Box 22"/>
          <p:cNvSpPr txBox="1">
            <a:spLocks noChangeArrowheads="1"/>
          </p:cNvSpPr>
          <p:nvPr/>
        </p:nvSpPr>
        <p:spPr bwMode="auto">
          <a:xfrm>
            <a:off x="2459038" y="2133600"/>
            <a:ext cx="11985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solidFill>
                  <a:schemeClr val="accent2"/>
                </a:solidFill>
                <a:latin typeface="Arial Narrow" pitchFamily="34" charset="0"/>
                <a:cs typeface="Times New Roman" pitchFamily="18" charset="0"/>
              </a:rPr>
              <a:t>Chooser</a:t>
            </a:r>
          </a:p>
        </p:txBody>
      </p:sp>
      <p:sp>
        <p:nvSpPr>
          <p:cNvPr id="475159" name="Text Box 23"/>
          <p:cNvSpPr txBox="1">
            <a:spLocks noChangeArrowheads="1"/>
          </p:cNvSpPr>
          <p:nvPr/>
        </p:nvSpPr>
        <p:spPr bwMode="auto">
          <a:xfrm>
            <a:off x="5791200" y="2133600"/>
            <a:ext cx="103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solidFill>
                  <a:srgbClr val="009900"/>
                </a:solidFill>
                <a:latin typeface="Arial Narrow" pitchFamily="34" charset="0"/>
                <a:cs typeface="Times New Roman" pitchFamily="18" charset="0"/>
              </a:rPr>
              <a:t>Sender</a:t>
            </a:r>
          </a:p>
        </p:txBody>
      </p:sp>
    </p:spTree>
    <p:extLst>
      <p:ext uri="{BB962C8B-B14F-4D97-AF65-F5344CB8AC3E}">
        <p14:creationId xmlns:p14="http://schemas.microsoft.com/office/powerpoint/2010/main" val="398556523"/>
      </p:ext>
    </p:extLst>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2" presetClass="entr" presetSubtype="1" fill="hold" nodeType="clickEffect">
                                  <p:stCondLst>
                                    <p:cond delay="0"/>
                                  </p:stCondLst>
                                  <p:childTnLst>
                                    <p:set>
                                      <p:cBhvr>
                                        <p:cTn id="6" dur="1" fill="hold">
                                          <p:stCondLst>
                                            <p:cond delay="0"/>
                                          </p:stCondLst>
                                        </p:cTn>
                                        <p:tgtEl>
                                          <p:spTgt spid="475142"/>
                                        </p:tgtEl>
                                        <p:attrNameLst>
                                          <p:attrName>style.visibility</p:attrName>
                                        </p:attrNameLst>
                                      </p:cBhvr>
                                      <p:to>
                                        <p:strVal val="visible"/>
                                      </p:to>
                                    </p:set>
                                    <p:animEffect transition="in" filter="wipe(up)">
                                      <p:cBhvr>
                                        <p:cTn id="7" dur="500"/>
                                        <p:tgtEl>
                                          <p:spTgt spid="475142"/>
                                        </p:tgtEl>
                                      </p:cBhvr>
                                    </p:animEffect>
                                  </p:childTnLst>
                                </p:cTn>
                              </p:par>
                            </p:childTnLst>
                          </p:cTn>
                        </p:par>
                        <p:par>
                          <p:cTn id="8" fill="hold" nodeType="afterGroup">
                            <p:stCondLst>
                              <p:cond delay="500"/>
                            </p:stCondLst>
                            <p:childTnLst>
                              <p:par>
                                <p:cTn id="9" presetID="1" presetClass="entr" presetSubtype="0" fill="hold" nodeType="afterEffect">
                                  <p:stCondLst>
                                    <p:cond delay="0"/>
                                  </p:stCondLst>
                                  <p:childTnLst>
                                    <p:set>
                                      <p:cBhvr>
                                        <p:cTn id="10" dur="1" fill="hold">
                                          <p:stCondLst>
                                            <p:cond delay="499"/>
                                          </p:stCondLst>
                                        </p:cTn>
                                        <p:tgtEl>
                                          <p:spTgt spid="47513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7186" name="Rectangle 2"/>
          <p:cNvSpPr>
            <a:spLocks noGrp="1" noChangeArrowheads="1"/>
          </p:cNvSpPr>
          <p:nvPr>
            <p:ph type="title"/>
          </p:nvPr>
        </p:nvSpPr>
        <p:spPr/>
        <p:txBody>
          <a:bodyPr/>
          <a:lstStyle/>
          <a:p>
            <a:r>
              <a:rPr lang="en-US" altLang="he-IL">
                <a:solidFill>
                  <a:srgbClr val="FF0066"/>
                </a:solidFill>
              </a:rPr>
              <a:t>Implementations of OT</a:t>
            </a:r>
            <a:r>
              <a:rPr lang="en-US" altLang="he-IL" baseline="-25000">
                <a:solidFill>
                  <a:srgbClr val="FF0066"/>
                </a:solidFill>
              </a:rPr>
              <a:t>1</a:t>
            </a:r>
            <a:r>
              <a:rPr lang="en-US" altLang="he-IL" baseline="30000">
                <a:solidFill>
                  <a:srgbClr val="FF0066"/>
                </a:solidFill>
              </a:rPr>
              <a:t>2</a:t>
            </a:r>
            <a:endParaRPr lang="en-US" altLang="en-US" baseline="30000"/>
          </a:p>
        </p:txBody>
      </p:sp>
      <p:sp>
        <p:nvSpPr>
          <p:cNvPr id="477187" name="Rectangle 3"/>
          <p:cNvSpPr>
            <a:spLocks noGrp="1" noChangeArrowheads="1"/>
          </p:cNvSpPr>
          <p:nvPr>
            <p:ph type="body" idx="1"/>
          </p:nvPr>
        </p:nvSpPr>
        <p:spPr/>
        <p:txBody>
          <a:bodyPr/>
          <a:lstStyle/>
          <a:p>
            <a:r>
              <a:rPr lang="en-US" altLang="en-US"/>
              <a:t>Can be based on most public-key systems</a:t>
            </a:r>
          </a:p>
          <a:p>
            <a:r>
              <a:rPr lang="en-US" altLang="en-US"/>
              <a:t>There are implementations with two rounds of communication </a:t>
            </a:r>
            <a:endParaRPr lang="en-US" altLang="he-IL"/>
          </a:p>
        </p:txBody>
      </p:sp>
    </p:spTree>
    <p:extLst>
      <p:ext uri="{BB962C8B-B14F-4D97-AF65-F5344CB8AC3E}">
        <p14:creationId xmlns:p14="http://schemas.microsoft.com/office/powerpoint/2010/main" val="356623114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6882" name="Rectangle 2"/>
          <p:cNvSpPr>
            <a:spLocks noGrp="1" noChangeArrowheads="1"/>
          </p:cNvSpPr>
          <p:nvPr>
            <p:ph type="title"/>
          </p:nvPr>
        </p:nvSpPr>
        <p:spPr>
          <a:xfrm>
            <a:off x="685800" y="533400"/>
            <a:ext cx="7772400" cy="838200"/>
          </a:xfrm>
        </p:spPr>
        <p:txBody>
          <a:bodyPr/>
          <a:lstStyle/>
          <a:p>
            <a:r>
              <a:rPr lang="en-US" altLang="he-IL" sz="4800"/>
              <a:t>Oblivious Transfer</a:t>
            </a:r>
            <a:r>
              <a:rPr lang="en-US" altLang="he-IL"/>
              <a:t> </a:t>
            </a:r>
            <a:r>
              <a:rPr lang="en-US" altLang="he-IL" sz="3600"/>
              <a:t/>
            </a:r>
            <a:br>
              <a:rPr lang="en-US" altLang="he-IL" sz="3600"/>
            </a:br>
            <a:r>
              <a:rPr lang="en-US" altLang="he-IL" sz="3600">
                <a:solidFill>
                  <a:srgbClr val="CC0066"/>
                </a:solidFill>
              </a:rPr>
              <a:t>1-out-of-N   OT</a:t>
            </a:r>
            <a:endParaRPr lang="en-US" altLang="he-IL" sz="3600"/>
          </a:p>
        </p:txBody>
      </p:sp>
      <p:pic>
        <p:nvPicPr>
          <p:cNvPr id="506883"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9800" y="2209800"/>
            <a:ext cx="976313" cy="100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6884"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19800" y="2209800"/>
            <a:ext cx="817563"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6885" name="Text Box 5"/>
          <p:cNvSpPr txBox="1">
            <a:spLocks noChangeArrowheads="1"/>
          </p:cNvSpPr>
          <p:nvPr/>
        </p:nvSpPr>
        <p:spPr bwMode="auto">
          <a:xfrm>
            <a:off x="3260725" y="2435225"/>
            <a:ext cx="2505075"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800" i="1">
                <a:solidFill>
                  <a:srgbClr val="FF0000"/>
                </a:solidFill>
                <a:latin typeface="Comic Sans MS" pitchFamily="66" charset="0"/>
                <a:cs typeface="Times New Roman" pitchFamily="18" charset="0"/>
                <a:sym typeface="Symbol" pitchFamily="18" charset="2"/>
              </a:rPr>
              <a:t></a:t>
            </a:r>
            <a:r>
              <a:rPr lang="en-US" altLang="he-IL" sz="2800" i="1">
                <a:latin typeface="Comic Sans MS" pitchFamily="66" charset="0"/>
                <a:cs typeface="Times New Roman" pitchFamily="18" charset="0"/>
              </a:rPr>
              <a:t> </a:t>
            </a:r>
            <a:r>
              <a:rPr lang="en-US" altLang="he-IL" sz="2800" i="1">
                <a:latin typeface="Comic Sans MS" pitchFamily="66" charset="0"/>
                <a:cs typeface="Times New Roman" pitchFamily="18" charset="0"/>
                <a:sym typeface="Symbol" pitchFamily="18" charset="2"/>
              </a:rPr>
              <a:t></a:t>
            </a:r>
            <a:r>
              <a:rPr lang="en-US" altLang="he-IL" sz="2800">
                <a:latin typeface="Comic Sans MS" pitchFamily="66" charset="0"/>
                <a:cs typeface="Times New Roman" pitchFamily="18" charset="0"/>
              </a:rPr>
              <a:t>{0,1,…,N-1</a:t>
            </a:r>
            <a:r>
              <a:rPr lang="en-US" altLang="he-IL" sz="2400">
                <a:latin typeface="Comic Sans MS" pitchFamily="66" charset="0"/>
                <a:cs typeface="Times New Roman" pitchFamily="18" charset="0"/>
              </a:rPr>
              <a:t>}</a:t>
            </a:r>
          </a:p>
        </p:txBody>
      </p:sp>
      <p:sp>
        <p:nvSpPr>
          <p:cNvPr id="506886" name="Text Box 6"/>
          <p:cNvSpPr txBox="1">
            <a:spLocks noChangeArrowheads="1"/>
          </p:cNvSpPr>
          <p:nvPr/>
        </p:nvSpPr>
        <p:spPr bwMode="auto">
          <a:xfrm>
            <a:off x="7070725" y="2359025"/>
            <a:ext cx="172085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800">
                <a:latin typeface="Comic Sans MS" pitchFamily="66" charset="0"/>
                <a:cs typeface="Times New Roman" pitchFamily="18" charset="0"/>
              </a:rPr>
              <a:t>m</a:t>
            </a:r>
            <a:r>
              <a:rPr lang="en-US" altLang="he-IL" sz="2800" b="1" baseline="-25000">
                <a:latin typeface="Comic Sans MS" pitchFamily="66" charset="0"/>
                <a:cs typeface="Times New Roman" pitchFamily="18" charset="0"/>
              </a:rPr>
              <a:t>0</a:t>
            </a:r>
            <a:r>
              <a:rPr lang="en-US" altLang="he-IL" sz="2800">
                <a:latin typeface="Comic Sans MS" pitchFamily="66" charset="0"/>
                <a:cs typeface="Times New Roman" pitchFamily="18" charset="0"/>
              </a:rPr>
              <a:t>,…,m</a:t>
            </a:r>
            <a:r>
              <a:rPr lang="en-US" altLang="he-IL" sz="2800" baseline="-25000">
                <a:latin typeface="Comic Sans MS" pitchFamily="66" charset="0"/>
                <a:cs typeface="Times New Roman" pitchFamily="18" charset="0"/>
              </a:rPr>
              <a:t>N-1</a:t>
            </a:r>
          </a:p>
        </p:txBody>
      </p:sp>
      <p:pic>
        <p:nvPicPr>
          <p:cNvPr id="506887" name="Picture 7"/>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209800" y="3657600"/>
            <a:ext cx="976313" cy="100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6888" name="Picture 8"/>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040438" y="3810000"/>
            <a:ext cx="817562"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6889" name="Text Box 9"/>
          <p:cNvSpPr txBox="1">
            <a:spLocks noChangeArrowheads="1"/>
          </p:cNvSpPr>
          <p:nvPr/>
        </p:nvSpPr>
        <p:spPr bwMode="auto">
          <a:xfrm>
            <a:off x="3386138" y="3886200"/>
            <a:ext cx="881062" cy="5794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3200">
                <a:latin typeface="Comic Sans MS" pitchFamily="66" charset="0"/>
                <a:cs typeface="Times New Roman" pitchFamily="18" charset="0"/>
              </a:rPr>
              <a:t>m</a:t>
            </a:r>
            <a:r>
              <a:rPr lang="en-US" altLang="he-IL" sz="2800" baseline="-25000">
                <a:solidFill>
                  <a:srgbClr val="FF0000"/>
                </a:solidFill>
                <a:latin typeface="Comic Sans MS" pitchFamily="66" charset="0"/>
                <a:cs typeface="Times New Roman" pitchFamily="18" charset="0"/>
                <a:sym typeface="Symbol" pitchFamily="18" charset="2"/>
              </a:rPr>
              <a:t></a:t>
            </a:r>
            <a:r>
              <a:rPr lang="en-US" altLang="he-IL" sz="3200" i="1">
                <a:latin typeface="Times New Roman" pitchFamily="18" charset="0"/>
                <a:cs typeface="Times New Roman" pitchFamily="18" charset="0"/>
              </a:rPr>
              <a:t> </a:t>
            </a:r>
            <a:r>
              <a:rPr lang="en-US" altLang="he-IL" sz="3200" b="1" i="1" baseline="-25000">
                <a:latin typeface="Times New Roman" pitchFamily="18" charset="0"/>
                <a:cs typeface="Times New Roman" pitchFamily="18" charset="0"/>
              </a:rPr>
              <a:t>  </a:t>
            </a:r>
          </a:p>
        </p:txBody>
      </p:sp>
      <p:sp>
        <p:nvSpPr>
          <p:cNvPr id="506890" name="Text Box 10"/>
          <p:cNvSpPr txBox="1">
            <a:spLocks noChangeArrowheads="1"/>
          </p:cNvSpPr>
          <p:nvPr/>
        </p:nvSpPr>
        <p:spPr bwMode="auto">
          <a:xfrm>
            <a:off x="457200" y="2214563"/>
            <a:ext cx="11080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latin typeface="Comic Sans MS" pitchFamily="66" charset="0"/>
                <a:cs typeface="Times New Roman" pitchFamily="18" charset="0"/>
              </a:rPr>
              <a:t>Input:</a:t>
            </a:r>
          </a:p>
        </p:txBody>
      </p:sp>
      <p:sp>
        <p:nvSpPr>
          <p:cNvPr id="506891" name="Text Box 11"/>
          <p:cNvSpPr txBox="1">
            <a:spLocks noChangeArrowheads="1"/>
          </p:cNvSpPr>
          <p:nvPr/>
        </p:nvSpPr>
        <p:spPr bwMode="auto">
          <a:xfrm>
            <a:off x="457200" y="3957638"/>
            <a:ext cx="10842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latin typeface="Arial Narrow" pitchFamily="34" charset="0"/>
                <a:cs typeface="Times New Roman" pitchFamily="18" charset="0"/>
              </a:rPr>
              <a:t>Output:</a:t>
            </a:r>
          </a:p>
        </p:txBody>
      </p:sp>
      <p:sp>
        <p:nvSpPr>
          <p:cNvPr id="506892" name="Text Box 12"/>
          <p:cNvSpPr txBox="1">
            <a:spLocks noChangeArrowheads="1"/>
          </p:cNvSpPr>
          <p:nvPr/>
        </p:nvSpPr>
        <p:spPr bwMode="auto">
          <a:xfrm>
            <a:off x="762000" y="4800600"/>
            <a:ext cx="6629400" cy="1917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r>
              <a:rPr lang="en-US" altLang="he-IL" sz="2400">
                <a:latin typeface="Arial Narrow" pitchFamily="34" charset="0"/>
                <a:cs typeface="Times New Roman" pitchFamily="18" charset="0"/>
              </a:rPr>
              <a:t>The parties learn nothing else:</a:t>
            </a:r>
          </a:p>
          <a:p>
            <a:pPr>
              <a:buFontTx/>
              <a:buChar char="•"/>
            </a:pPr>
            <a:r>
              <a:rPr lang="en-US" altLang="he-IL" sz="2400">
                <a:latin typeface="Arial Narrow" pitchFamily="34" charset="0"/>
                <a:cs typeface="Times New Roman" pitchFamily="18" charset="0"/>
              </a:rPr>
              <a:t>Indistinguishable to </a:t>
            </a:r>
            <a:r>
              <a:rPr lang="en-US" altLang="he-IL" sz="2400">
                <a:solidFill>
                  <a:srgbClr val="009900"/>
                </a:solidFill>
                <a:latin typeface="Arial Narrow" pitchFamily="34" charset="0"/>
                <a:cs typeface="Times New Roman" pitchFamily="18" charset="0"/>
              </a:rPr>
              <a:t>Sender</a:t>
            </a:r>
            <a:r>
              <a:rPr lang="en-US" altLang="he-IL" sz="2400">
                <a:latin typeface="Arial Narrow" pitchFamily="34" charset="0"/>
                <a:cs typeface="Times New Roman" pitchFamily="18" charset="0"/>
              </a:rPr>
              <a:t> which </a:t>
            </a:r>
            <a:r>
              <a:rPr lang="en-US" altLang="he-IL" sz="2400" i="1">
                <a:solidFill>
                  <a:srgbClr val="FF0000"/>
                </a:solidFill>
                <a:latin typeface="Comic Sans MS" pitchFamily="66" charset="0"/>
                <a:sym typeface="Symbol" pitchFamily="18" charset="2"/>
              </a:rPr>
              <a:t></a:t>
            </a:r>
            <a:r>
              <a:rPr lang="en-US" altLang="he-IL" sz="2400">
                <a:latin typeface="Arial Narrow" pitchFamily="34" charset="0"/>
                <a:cs typeface="Times New Roman" pitchFamily="18" charset="0"/>
              </a:rPr>
              <a:t>  </a:t>
            </a:r>
            <a:r>
              <a:rPr lang="en-US" altLang="he-IL" sz="2400">
                <a:latin typeface="Arial Narrow" pitchFamily="34" charset="0"/>
              </a:rPr>
              <a:t>is used</a:t>
            </a:r>
          </a:p>
          <a:p>
            <a:pPr>
              <a:buFontTx/>
              <a:buChar char="•"/>
            </a:pPr>
            <a:r>
              <a:rPr lang="en-US" altLang="he-IL" sz="2400">
                <a:solidFill>
                  <a:schemeClr val="accent2"/>
                </a:solidFill>
                <a:latin typeface="Arial Narrow" pitchFamily="34" charset="0"/>
                <a:cs typeface="Times New Roman" pitchFamily="18" charset="0"/>
              </a:rPr>
              <a:t>Chooser</a:t>
            </a:r>
            <a:r>
              <a:rPr lang="en-US" altLang="he-IL" sz="2400">
                <a:latin typeface="Arial Narrow" pitchFamily="34" charset="0"/>
                <a:cs typeface="Times New Roman" pitchFamily="18" charset="0"/>
              </a:rPr>
              <a:t> learns no other value of </a:t>
            </a:r>
            <a:r>
              <a:rPr lang="en-US" altLang="he-IL" sz="2400">
                <a:latin typeface="Comic Sans MS" pitchFamily="66" charset="0"/>
              </a:rPr>
              <a:t>m</a:t>
            </a:r>
            <a:r>
              <a:rPr lang="en-US" altLang="he-IL" sz="2400" b="1" baseline="-25000">
                <a:latin typeface="Comic Sans MS" pitchFamily="66" charset="0"/>
              </a:rPr>
              <a:t>0</a:t>
            </a:r>
            <a:r>
              <a:rPr lang="en-US" altLang="he-IL" sz="2400">
                <a:latin typeface="Comic Sans MS" pitchFamily="66" charset="0"/>
              </a:rPr>
              <a:t>,…,m</a:t>
            </a:r>
            <a:r>
              <a:rPr lang="en-US" altLang="he-IL" sz="2400" baseline="-25000">
                <a:latin typeface="Comic Sans MS" pitchFamily="66" charset="0"/>
              </a:rPr>
              <a:t>N-1</a:t>
            </a:r>
          </a:p>
          <a:p>
            <a:endParaRPr lang="en-US" altLang="he-IL" sz="2400" b="1">
              <a:solidFill>
                <a:srgbClr val="0033CC"/>
              </a:solidFill>
              <a:latin typeface="Comic Sans MS" pitchFamily="66" charset="0"/>
            </a:endParaRPr>
          </a:p>
          <a:p>
            <a:r>
              <a:rPr lang="en-US" altLang="he-IL" sz="2400" b="1">
                <a:solidFill>
                  <a:srgbClr val="0033CC"/>
                </a:solidFill>
                <a:latin typeface="Arial Narrow" pitchFamily="34" charset="0"/>
              </a:rPr>
              <a:t>Precise definition?</a:t>
            </a:r>
            <a:endParaRPr lang="en-US" altLang="he-IL" sz="3200" b="1">
              <a:latin typeface="Arial Narrow" pitchFamily="34" charset="0"/>
              <a:cs typeface="Times New Roman" pitchFamily="18" charset="0"/>
            </a:endParaRPr>
          </a:p>
        </p:txBody>
      </p:sp>
      <p:sp>
        <p:nvSpPr>
          <p:cNvPr id="506893" name="Text Box 13"/>
          <p:cNvSpPr txBox="1">
            <a:spLocks noChangeArrowheads="1"/>
          </p:cNvSpPr>
          <p:nvPr/>
        </p:nvSpPr>
        <p:spPr bwMode="auto">
          <a:xfrm>
            <a:off x="5867400" y="1595438"/>
            <a:ext cx="103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solidFill>
                  <a:srgbClr val="009900"/>
                </a:solidFill>
                <a:latin typeface="Arial Narrow" pitchFamily="34" charset="0"/>
                <a:cs typeface="Times New Roman" pitchFamily="18" charset="0"/>
              </a:rPr>
              <a:t>Sender</a:t>
            </a:r>
          </a:p>
        </p:txBody>
      </p:sp>
      <p:sp>
        <p:nvSpPr>
          <p:cNvPr id="506894" name="Text Box 14"/>
          <p:cNvSpPr txBox="1">
            <a:spLocks noChangeArrowheads="1"/>
          </p:cNvSpPr>
          <p:nvPr/>
        </p:nvSpPr>
        <p:spPr bwMode="auto">
          <a:xfrm>
            <a:off x="2057400" y="1595438"/>
            <a:ext cx="1198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solidFill>
                  <a:schemeClr val="accent2"/>
                </a:solidFill>
                <a:latin typeface="Arial Narrow" pitchFamily="34" charset="0"/>
                <a:cs typeface="Times New Roman" pitchFamily="18" charset="0"/>
              </a:rPr>
              <a:t>Chooser</a:t>
            </a:r>
          </a:p>
        </p:txBody>
      </p:sp>
    </p:spTree>
    <p:extLst>
      <p:ext uri="{BB962C8B-B14F-4D97-AF65-F5344CB8AC3E}">
        <p14:creationId xmlns:p14="http://schemas.microsoft.com/office/powerpoint/2010/main" val="992149249"/>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8930" name="Rectangle 2"/>
          <p:cNvSpPr>
            <a:spLocks noGrp="1" noChangeArrowheads="1"/>
          </p:cNvSpPr>
          <p:nvPr>
            <p:ph type="title"/>
          </p:nvPr>
        </p:nvSpPr>
        <p:spPr>
          <a:xfrm>
            <a:off x="609600" y="228600"/>
            <a:ext cx="7772400" cy="1143000"/>
          </a:xfrm>
        </p:spPr>
        <p:txBody>
          <a:bodyPr/>
          <a:lstStyle/>
          <a:p>
            <a:r>
              <a:rPr lang="en-US" altLang="he-IL"/>
              <a:t>The EGL paradigm for OT</a:t>
            </a:r>
            <a:r>
              <a:rPr lang="en-US" altLang="he-IL" baseline="-25000"/>
              <a:t>1</a:t>
            </a:r>
            <a:r>
              <a:rPr lang="en-US" altLang="he-IL" baseline="30000"/>
              <a:t>2</a:t>
            </a:r>
          </a:p>
        </p:txBody>
      </p:sp>
      <p:pic>
        <p:nvPicPr>
          <p:cNvPr id="508931"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600200" y="1981200"/>
            <a:ext cx="976313" cy="100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08932"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9038" y="2209800"/>
            <a:ext cx="817562"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08933" name="Text Box 5"/>
          <p:cNvSpPr txBox="1">
            <a:spLocks noChangeArrowheads="1"/>
          </p:cNvSpPr>
          <p:nvPr/>
        </p:nvSpPr>
        <p:spPr bwMode="auto">
          <a:xfrm>
            <a:off x="2438400" y="3205163"/>
            <a:ext cx="3314700" cy="8318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a:latin typeface="Comic Sans MS" pitchFamily="66" charset="0"/>
                <a:cs typeface="Times New Roman" pitchFamily="18" charset="0"/>
              </a:rPr>
              <a:t>PK</a:t>
            </a:r>
            <a:r>
              <a:rPr lang="en-US" altLang="he-IL" sz="2400" b="1" baseline="-25000">
                <a:latin typeface="Comic Sans MS" pitchFamily="66" charset="0"/>
                <a:cs typeface="Times New Roman" pitchFamily="18" charset="0"/>
              </a:rPr>
              <a:t>0</a:t>
            </a:r>
            <a:r>
              <a:rPr lang="en-US" altLang="he-IL" sz="2400">
                <a:latin typeface="Comic Sans MS" pitchFamily="66" charset="0"/>
                <a:cs typeface="Times New Roman" pitchFamily="18" charset="0"/>
              </a:rPr>
              <a:t>,PK</a:t>
            </a:r>
            <a:r>
              <a:rPr lang="en-US" altLang="he-IL" sz="2400" b="1" baseline="-25000">
                <a:latin typeface="Comic Sans MS" pitchFamily="66" charset="0"/>
                <a:cs typeface="Times New Roman" pitchFamily="18" charset="0"/>
              </a:rPr>
              <a:t>1</a:t>
            </a:r>
            <a:r>
              <a:rPr lang="en-US" altLang="he-IL" sz="2400" i="1">
                <a:latin typeface="Times New Roman" pitchFamily="18" charset="0"/>
                <a:cs typeface="Times New Roman" pitchFamily="18" charset="0"/>
              </a:rPr>
              <a:t> </a:t>
            </a:r>
            <a:r>
              <a:rPr lang="en-US" altLang="he-IL" sz="2400">
                <a:latin typeface="Arial Narrow" pitchFamily="34" charset="0"/>
                <a:cs typeface="Times New Roman" pitchFamily="18" charset="0"/>
              </a:rPr>
              <a:t>and </a:t>
            </a:r>
            <a:r>
              <a:rPr lang="en-US" altLang="he-IL" sz="2400" i="1">
                <a:latin typeface="Arial Narrow" pitchFamily="34" charset="0"/>
                <a:cs typeface="Times New Roman" pitchFamily="18" charset="0"/>
              </a:rPr>
              <a:t>proof</a:t>
            </a:r>
            <a:r>
              <a:rPr lang="en-US" altLang="he-IL" sz="2400">
                <a:latin typeface="Arial Narrow" pitchFamily="34" charset="0"/>
                <a:cs typeface="Times New Roman" pitchFamily="18" charset="0"/>
              </a:rPr>
              <a:t> that she</a:t>
            </a:r>
          </a:p>
          <a:p>
            <a:r>
              <a:rPr lang="en-US" altLang="he-IL" sz="2400">
                <a:latin typeface="Arial Narrow" pitchFamily="34" charset="0"/>
                <a:cs typeface="Times New Roman" pitchFamily="18" charset="0"/>
              </a:rPr>
              <a:t>knows only one private key</a:t>
            </a:r>
          </a:p>
        </p:txBody>
      </p:sp>
      <p:sp>
        <p:nvSpPr>
          <p:cNvPr id="508934" name="Text Box 6"/>
          <p:cNvSpPr txBox="1">
            <a:spLocks noChangeArrowheads="1"/>
          </p:cNvSpPr>
          <p:nvPr/>
        </p:nvSpPr>
        <p:spPr bwMode="auto">
          <a:xfrm>
            <a:off x="3124200" y="4652963"/>
            <a:ext cx="2590800" cy="46672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a:latin typeface="Comic Sans MS" pitchFamily="66" charset="0"/>
                <a:cs typeface="Times New Roman" pitchFamily="18" charset="0"/>
              </a:rPr>
              <a:t>E</a:t>
            </a:r>
            <a:r>
              <a:rPr lang="en-US" altLang="he-IL" sz="2400" baseline="-14000">
                <a:latin typeface="Comic Sans MS" pitchFamily="66" charset="0"/>
                <a:cs typeface="Times New Roman" pitchFamily="18" charset="0"/>
              </a:rPr>
              <a:t>PK</a:t>
            </a:r>
            <a:r>
              <a:rPr lang="en-US" altLang="he-IL" sz="2400" baseline="-50000">
                <a:latin typeface="Comic Sans MS" pitchFamily="66" charset="0"/>
                <a:cs typeface="Times New Roman" pitchFamily="18" charset="0"/>
              </a:rPr>
              <a:t>0</a:t>
            </a:r>
            <a:r>
              <a:rPr lang="en-US" altLang="he-IL" sz="2400">
                <a:latin typeface="Comic Sans MS" pitchFamily="66" charset="0"/>
                <a:cs typeface="Times New Roman" pitchFamily="18" charset="0"/>
              </a:rPr>
              <a:t>(m</a:t>
            </a:r>
            <a:r>
              <a:rPr lang="en-US" altLang="he-IL" sz="2400" b="1" baseline="-25000">
                <a:latin typeface="Comic Sans MS" pitchFamily="66" charset="0"/>
                <a:cs typeface="Times New Roman" pitchFamily="18" charset="0"/>
              </a:rPr>
              <a:t>0</a:t>
            </a:r>
            <a:r>
              <a:rPr lang="en-US" altLang="he-IL" sz="2400">
                <a:latin typeface="Comic Sans MS" pitchFamily="66" charset="0"/>
                <a:cs typeface="Times New Roman" pitchFamily="18" charset="0"/>
              </a:rPr>
              <a:t>), E</a:t>
            </a:r>
            <a:r>
              <a:rPr lang="en-US" altLang="he-IL" sz="2400" baseline="-14000">
                <a:latin typeface="Comic Sans MS" pitchFamily="66" charset="0"/>
                <a:cs typeface="Times New Roman" pitchFamily="18" charset="0"/>
              </a:rPr>
              <a:t>PK</a:t>
            </a:r>
            <a:r>
              <a:rPr lang="en-US" altLang="he-IL" sz="2400" baseline="-50000">
                <a:latin typeface="Comic Sans MS" pitchFamily="66" charset="0"/>
                <a:cs typeface="Times New Roman" pitchFamily="18" charset="0"/>
              </a:rPr>
              <a:t>1</a:t>
            </a:r>
            <a:r>
              <a:rPr lang="en-US" altLang="he-IL" sz="2400">
                <a:latin typeface="Comic Sans MS" pitchFamily="66" charset="0"/>
                <a:cs typeface="Times New Roman" pitchFamily="18" charset="0"/>
              </a:rPr>
              <a:t>(m</a:t>
            </a:r>
            <a:r>
              <a:rPr lang="en-US" altLang="he-IL" sz="2400" b="1" baseline="-25000">
                <a:latin typeface="Comic Sans MS" pitchFamily="66" charset="0"/>
                <a:cs typeface="Times New Roman" pitchFamily="18" charset="0"/>
              </a:rPr>
              <a:t>1</a:t>
            </a:r>
            <a:r>
              <a:rPr lang="en-US" altLang="he-IL" sz="2400">
                <a:latin typeface="Comic Sans MS" pitchFamily="66" charset="0"/>
                <a:cs typeface="Times New Roman" pitchFamily="18" charset="0"/>
              </a:rPr>
              <a:t>)</a:t>
            </a:r>
          </a:p>
        </p:txBody>
      </p:sp>
      <p:sp>
        <p:nvSpPr>
          <p:cNvPr id="508935" name="Line 7"/>
          <p:cNvSpPr>
            <a:spLocks noChangeShapeType="1"/>
          </p:cNvSpPr>
          <p:nvPr/>
        </p:nvSpPr>
        <p:spPr bwMode="auto">
          <a:xfrm>
            <a:off x="1981200" y="4191000"/>
            <a:ext cx="4343400"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8936" name="Line 8"/>
          <p:cNvSpPr>
            <a:spLocks noChangeShapeType="1"/>
          </p:cNvSpPr>
          <p:nvPr/>
        </p:nvSpPr>
        <p:spPr bwMode="auto">
          <a:xfrm flipH="1">
            <a:off x="1981200" y="5257800"/>
            <a:ext cx="4419600" cy="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08937" name="Text Box 9"/>
          <p:cNvSpPr txBox="1">
            <a:spLocks noChangeArrowheads="1"/>
          </p:cNvSpPr>
          <p:nvPr/>
        </p:nvSpPr>
        <p:spPr bwMode="auto">
          <a:xfrm>
            <a:off x="7467600" y="1747838"/>
            <a:ext cx="103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solidFill>
                  <a:srgbClr val="009900"/>
                </a:solidFill>
                <a:latin typeface="Arial Narrow" pitchFamily="34" charset="0"/>
                <a:cs typeface="Times New Roman" pitchFamily="18" charset="0"/>
              </a:rPr>
              <a:t>Sender</a:t>
            </a:r>
          </a:p>
        </p:txBody>
      </p:sp>
      <p:sp>
        <p:nvSpPr>
          <p:cNvPr id="508940" name="Text Box 12"/>
          <p:cNvSpPr txBox="1">
            <a:spLocks noChangeArrowheads="1"/>
          </p:cNvSpPr>
          <p:nvPr/>
        </p:nvSpPr>
        <p:spPr bwMode="auto">
          <a:xfrm>
            <a:off x="152400" y="1524000"/>
            <a:ext cx="1198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solidFill>
                  <a:schemeClr val="accent2"/>
                </a:solidFill>
                <a:latin typeface="Arial Narrow" pitchFamily="34" charset="0"/>
                <a:cs typeface="Times New Roman" pitchFamily="18" charset="0"/>
              </a:rPr>
              <a:t>Chooser</a:t>
            </a:r>
          </a:p>
        </p:txBody>
      </p:sp>
      <p:sp>
        <p:nvSpPr>
          <p:cNvPr id="508941" name="Text Box 13"/>
          <p:cNvSpPr txBox="1">
            <a:spLocks noChangeArrowheads="1"/>
          </p:cNvSpPr>
          <p:nvPr/>
        </p:nvSpPr>
        <p:spPr bwMode="auto">
          <a:xfrm>
            <a:off x="7480300" y="2452688"/>
            <a:ext cx="11303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800">
                <a:latin typeface="Comic Sans MS" pitchFamily="66" charset="0"/>
                <a:cs typeface="Times New Roman" pitchFamily="18" charset="0"/>
              </a:rPr>
              <a:t>m</a:t>
            </a:r>
            <a:r>
              <a:rPr lang="en-US" altLang="he-IL" sz="2800" b="1" baseline="-25000">
                <a:latin typeface="Comic Sans MS" pitchFamily="66" charset="0"/>
                <a:cs typeface="Times New Roman" pitchFamily="18" charset="0"/>
              </a:rPr>
              <a:t>0</a:t>
            </a:r>
            <a:r>
              <a:rPr lang="en-US" altLang="he-IL" sz="2800">
                <a:latin typeface="Comic Sans MS" pitchFamily="66" charset="0"/>
                <a:cs typeface="Times New Roman" pitchFamily="18" charset="0"/>
              </a:rPr>
              <a:t>,m</a:t>
            </a:r>
            <a:r>
              <a:rPr lang="en-US" altLang="he-IL" sz="2800" b="1" baseline="-25000">
                <a:latin typeface="Comic Sans MS" pitchFamily="66" charset="0"/>
                <a:cs typeface="Times New Roman" pitchFamily="18" charset="0"/>
              </a:rPr>
              <a:t>1</a:t>
            </a:r>
            <a:endParaRPr lang="en-US" altLang="he-IL" sz="2800">
              <a:latin typeface="Comic Sans MS" pitchFamily="66" charset="0"/>
              <a:cs typeface="Times New Roman" pitchFamily="18" charset="0"/>
            </a:endParaRPr>
          </a:p>
        </p:txBody>
      </p:sp>
      <p:sp>
        <p:nvSpPr>
          <p:cNvPr id="508942" name="AutoShape 14"/>
          <p:cNvSpPr>
            <a:spLocks noChangeArrowheads="1"/>
          </p:cNvSpPr>
          <p:nvPr/>
        </p:nvSpPr>
        <p:spPr bwMode="auto">
          <a:xfrm rot="10800000">
            <a:off x="7162800" y="2649538"/>
            <a:ext cx="304800" cy="228600"/>
          </a:xfrm>
          <a:prstGeom prst="rightArrow">
            <a:avLst>
              <a:gd name="adj1" fmla="val 50000"/>
              <a:gd name="adj2" fmla="val 33333"/>
            </a:avLst>
          </a:prstGeom>
          <a:solidFill>
            <a:srgbClr val="E6EDB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08943" name="Text Box 15"/>
          <p:cNvSpPr txBox="1">
            <a:spLocks noChangeArrowheads="1"/>
          </p:cNvSpPr>
          <p:nvPr/>
        </p:nvSpPr>
        <p:spPr bwMode="auto">
          <a:xfrm>
            <a:off x="0" y="2300288"/>
            <a:ext cx="13716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800">
                <a:solidFill>
                  <a:srgbClr val="0033CC"/>
                </a:solidFill>
                <a:latin typeface="Comic Sans MS" pitchFamily="66" charset="0"/>
                <a:cs typeface="Times New Roman" pitchFamily="18" charset="0"/>
                <a:sym typeface="Symbol" pitchFamily="18" charset="2"/>
              </a:rPr>
              <a:t></a:t>
            </a:r>
            <a:r>
              <a:rPr lang="en-US" altLang="he-IL" sz="2400">
                <a:solidFill>
                  <a:srgbClr val="0033CC"/>
                </a:solidFill>
                <a:latin typeface="Comic Sans MS" pitchFamily="66" charset="0"/>
                <a:cs typeface="Times New Roman" pitchFamily="18" charset="0"/>
              </a:rPr>
              <a:t> </a:t>
            </a:r>
            <a:r>
              <a:rPr lang="en-US" altLang="he-IL" sz="2800">
                <a:solidFill>
                  <a:srgbClr val="0033CC"/>
                </a:solidFill>
                <a:latin typeface="Comic Sans MS" pitchFamily="66" charset="0"/>
                <a:cs typeface="Times New Roman" pitchFamily="18" charset="0"/>
                <a:sym typeface="Symbol" pitchFamily="18" charset="2"/>
              </a:rPr>
              <a:t></a:t>
            </a:r>
            <a:r>
              <a:rPr lang="en-US" altLang="he-IL" sz="2400">
                <a:solidFill>
                  <a:srgbClr val="0033CC"/>
                </a:solidFill>
                <a:latin typeface="Comic Sans MS" pitchFamily="66" charset="0"/>
                <a:cs typeface="Times New Roman" pitchFamily="18" charset="0"/>
              </a:rPr>
              <a:t>{0,1}</a:t>
            </a:r>
          </a:p>
        </p:txBody>
      </p:sp>
      <p:sp>
        <p:nvSpPr>
          <p:cNvPr id="508944" name="AutoShape 16"/>
          <p:cNvSpPr>
            <a:spLocks noChangeArrowheads="1"/>
          </p:cNvSpPr>
          <p:nvPr/>
        </p:nvSpPr>
        <p:spPr bwMode="auto">
          <a:xfrm>
            <a:off x="1371600" y="2452688"/>
            <a:ext cx="304800" cy="228600"/>
          </a:xfrm>
          <a:prstGeom prst="rightArrow">
            <a:avLst>
              <a:gd name="adj1" fmla="val 50000"/>
              <a:gd name="adj2" fmla="val 33333"/>
            </a:avLst>
          </a:prstGeom>
          <a:solidFill>
            <a:srgbClr val="E6EDB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3475603906"/>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0978" name="Rectangle 2"/>
          <p:cNvSpPr>
            <a:spLocks noGrp="1" noChangeArrowheads="1"/>
          </p:cNvSpPr>
          <p:nvPr>
            <p:ph type="title"/>
          </p:nvPr>
        </p:nvSpPr>
        <p:spPr>
          <a:xfrm>
            <a:off x="685800" y="304800"/>
            <a:ext cx="7772400" cy="762000"/>
          </a:xfrm>
        </p:spPr>
        <p:txBody>
          <a:bodyPr/>
          <a:lstStyle/>
          <a:p>
            <a:r>
              <a:rPr lang="en-US" altLang="he-IL"/>
              <a:t>The Bellare-Micali Protocol</a:t>
            </a:r>
          </a:p>
        </p:txBody>
      </p:sp>
      <p:pic>
        <p:nvPicPr>
          <p:cNvPr id="510979" name="Picture 3"/>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538288" y="1371600"/>
            <a:ext cx="976312" cy="1009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0980" name="Picture 4"/>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6269038" y="1447800"/>
            <a:ext cx="817562" cy="9144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10981" name="Text Box 5"/>
          <p:cNvSpPr txBox="1">
            <a:spLocks noChangeArrowheads="1"/>
          </p:cNvSpPr>
          <p:nvPr/>
        </p:nvSpPr>
        <p:spPr bwMode="auto">
          <a:xfrm>
            <a:off x="0" y="1600200"/>
            <a:ext cx="13716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800">
                <a:solidFill>
                  <a:srgbClr val="0033CC"/>
                </a:solidFill>
                <a:latin typeface="Comic Sans MS" pitchFamily="66" charset="0"/>
                <a:cs typeface="Times New Roman" pitchFamily="18" charset="0"/>
                <a:sym typeface="Symbol" pitchFamily="18" charset="2"/>
              </a:rPr>
              <a:t></a:t>
            </a:r>
            <a:r>
              <a:rPr lang="en-US" altLang="he-IL" sz="2400">
                <a:solidFill>
                  <a:srgbClr val="0033CC"/>
                </a:solidFill>
                <a:latin typeface="Comic Sans MS" pitchFamily="66" charset="0"/>
                <a:cs typeface="Times New Roman" pitchFamily="18" charset="0"/>
              </a:rPr>
              <a:t> </a:t>
            </a:r>
            <a:r>
              <a:rPr lang="en-US" altLang="he-IL" sz="2800">
                <a:solidFill>
                  <a:srgbClr val="0033CC"/>
                </a:solidFill>
                <a:latin typeface="Comic Sans MS" pitchFamily="66" charset="0"/>
                <a:cs typeface="Times New Roman" pitchFamily="18" charset="0"/>
                <a:sym typeface="Symbol" pitchFamily="18" charset="2"/>
              </a:rPr>
              <a:t></a:t>
            </a:r>
            <a:r>
              <a:rPr lang="en-US" altLang="he-IL" sz="2400">
                <a:solidFill>
                  <a:srgbClr val="0033CC"/>
                </a:solidFill>
                <a:latin typeface="Comic Sans MS" pitchFamily="66" charset="0"/>
                <a:cs typeface="Times New Roman" pitchFamily="18" charset="0"/>
              </a:rPr>
              <a:t>{0,1}</a:t>
            </a:r>
          </a:p>
        </p:txBody>
      </p:sp>
      <p:sp>
        <p:nvSpPr>
          <p:cNvPr id="510982" name="Text Box 6"/>
          <p:cNvSpPr txBox="1">
            <a:spLocks noChangeArrowheads="1"/>
          </p:cNvSpPr>
          <p:nvPr/>
        </p:nvSpPr>
        <p:spPr bwMode="auto">
          <a:xfrm>
            <a:off x="7480300" y="1631950"/>
            <a:ext cx="1130300" cy="51911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800">
                <a:latin typeface="Comic Sans MS" pitchFamily="66" charset="0"/>
                <a:cs typeface="Times New Roman" pitchFamily="18" charset="0"/>
              </a:rPr>
              <a:t>m</a:t>
            </a:r>
            <a:r>
              <a:rPr lang="en-US" altLang="he-IL" sz="2800" b="1" baseline="-25000">
                <a:latin typeface="Comic Sans MS" pitchFamily="66" charset="0"/>
                <a:cs typeface="Times New Roman" pitchFamily="18" charset="0"/>
              </a:rPr>
              <a:t>0</a:t>
            </a:r>
            <a:r>
              <a:rPr lang="en-US" altLang="he-IL" sz="2800">
                <a:latin typeface="Comic Sans MS" pitchFamily="66" charset="0"/>
                <a:cs typeface="Times New Roman" pitchFamily="18" charset="0"/>
              </a:rPr>
              <a:t>,m</a:t>
            </a:r>
            <a:r>
              <a:rPr lang="en-US" altLang="he-IL" sz="2800" b="1" baseline="-25000">
                <a:latin typeface="Comic Sans MS" pitchFamily="66" charset="0"/>
                <a:cs typeface="Times New Roman" pitchFamily="18" charset="0"/>
              </a:rPr>
              <a:t>1</a:t>
            </a:r>
            <a:endParaRPr lang="en-US" altLang="he-IL" sz="2800">
              <a:latin typeface="Comic Sans MS" pitchFamily="66" charset="0"/>
              <a:cs typeface="Times New Roman" pitchFamily="18" charset="0"/>
            </a:endParaRPr>
          </a:p>
        </p:txBody>
      </p:sp>
      <p:sp>
        <p:nvSpPr>
          <p:cNvPr id="510983" name="Text Box 7"/>
          <p:cNvSpPr txBox="1">
            <a:spLocks noChangeArrowheads="1"/>
          </p:cNvSpPr>
          <p:nvPr/>
        </p:nvSpPr>
        <p:spPr bwMode="auto">
          <a:xfrm>
            <a:off x="2476500" y="2754313"/>
            <a:ext cx="3351213" cy="8318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a:latin typeface="Arial Narrow" pitchFamily="34" charset="0"/>
                <a:cs typeface="Times New Roman" pitchFamily="18" charset="0"/>
              </a:rPr>
              <a:t>Picks a private key</a:t>
            </a:r>
            <a:r>
              <a:rPr lang="en-US" altLang="he-IL" sz="2400" i="1">
                <a:latin typeface="Arial Narrow" pitchFamily="34" charset="0"/>
                <a:cs typeface="Times New Roman" pitchFamily="18" charset="0"/>
              </a:rPr>
              <a:t> </a:t>
            </a:r>
            <a:r>
              <a:rPr lang="en-US" altLang="he-IL" sz="2400">
                <a:solidFill>
                  <a:srgbClr val="0033CC"/>
                </a:solidFill>
                <a:latin typeface="Comic Sans MS" pitchFamily="66" charset="0"/>
              </a:rPr>
              <a:t>k</a:t>
            </a:r>
            <a:r>
              <a:rPr lang="en-US" altLang="he-IL" sz="2400">
                <a:latin typeface="Arial Narrow" pitchFamily="34" charset="0"/>
                <a:cs typeface="Times New Roman" pitchFamily="18" charset="0"/>
              </a:rPr>
              <a:t>, sends</a:t>
            </a:r>
          </a:p>
          <a:p>
            <a:r>
              <a:rPr lang="en-US" altLang="he-IL" sz="2400">
                <a:solidFill>
                  <a:srgbClr val="0033CC"/>
                </a:solidFill>
                <a:latin typeface="Comic Sans MS" pitchFamily="66" charset="0"/>
                <a:cs typeface="Times New Roman" pitchFamily="18" charset="0"/>
              </a:rPr>
              <a:t>PK</a:t>
            </a:r>
            <a:r>
              <a:rPr lang="en-US" altLang="he-IL" sz="2800" baseline="-25000">
                <a:solidFill>
                  <a:srgbClr val="0033CC"/>
                </a:solidFill>
                <a:latin typeface="Comic Sans MS" pitchFamily="66" charset="0"/>
                <a:cs typeface="Times New Roman" pitchFamily="18" charset="0"/>
                <a:sym typeface="Symbol" pitchFamily="18" charset="2"/>
              </a:rPr>
              <a:t></a:t>
            </a:r>
            <a:r>
              <a:rPr lang="en-US" altLang="he-IL" sz="3200" b="1" baseline="-25000">
                <a:solidFill>
                  <a:srgbClr val="0033CC"/>
                </a:solidFill>
                <a:latin typeface="Comic Sans MS" pitchFamily="66" charset="0"/>
                <a:cs typeface="Times New Roman" pitchFamily="18" charset="0"/>
              </a:rPr>
              <a:t> </a:t>
            </a:r>
            <a:r>
              <a:rPr lang="en-US" altLang="he-IL" sz="2400">
                <a:solidFill>
                  <a:srgbClr val="0033CC"/>
                </a:solidFill>
                <a:latin typeface="Comic Sans MS" pitchFamily="66" charset="0"/>
                <a:cs typeface="Times New Roman" pitchFamily="18" charset="0"/>
              </a:rPr>
              <a:t>=g</a:t>
            </a:r>
            <a:r>
              <a:rPr lang="en-US" altLang="he-IL" sz="3200" b="1" baseline="30000">
                <a:solidFill>
                  <a:srgbClr val="0033CC"/>
                </a:solidFill>
                <a:latin typeface="Comic Sans MS" pitchFamily="66" charset="0"/>
                <a:cs typeface="Times New Roman" pitchFamily="18" charset="0"/>
              </a:rPr>
              <a:t>k</a:t>
            </a:r>
            <a:r>
              <a:rPr lang="en-US" altLang="he-IL" sz="2400">
                <a:solidFill>
                  <a:srgbClr val="0033CC"/>
                </a:solidFill>
                <a:latin typeface="Comic Sans MS" pitchFamily="66" charset="0"/>
                <a:cs typeface="Times New Roman" pitchFamily="18" charset="0"/>
              </a:rPr>
              <a:t>, PK</a:t>
            </a:r>
            <a:r>
              <a:rPr lang="en-US" altLang="he-IL" sz="3200" b="1" baseline="-25000">
                <a:solidFill>
                  <a:srgbClr val="0033CC"/>
                </a:solidFill>
                <a:latin typeface="Comic Sans MS" pitchFamily="66" charset="0"/>
                <a:cs typeface="Times New Roman" pitchFamily="18" charset="0"/>
              </a:rPr>
              <a:t>1-</a:t>
            </a:r>
            <a:r>
              <a:rPr lang="en-US" altLang="he-IL" sz="2800" baseline="-25000">
                <a:solidFill>
                  <a:srgbClr val="0033CC"/>
                </a:solidFill>
                <a:latin typeface="Comic Sans MS" pitchFamily="66" charset="0"/>
                <a:cs typeface="Times New Roman" pitchFamily="18" charset="0"/>
                <a:sym typeface="Symbol" pitchFamily="18" charset="2"/>
              </a:rPr>
              <a:t></a:t>
            </a:r>
            <a:r>
              <a:rPr lang="en-US" altLang="he-IL" sz="2400" baseline="-25000">
                <a:solidFill>
                  <a:srgbClr val="0033CC"/>
                </a:solidFill>
                <a:latin typeface="Comic Sans MS" pitchFamily="66" charset="0"/>
                <a:cs typeface="Times New Roman" pitchFamily="18" charset="0"/>
              </a:rPr>
              <a:t> </a:t>
            </a:r>
            <a:r>
              <a:rPr lang="en-US" altLang="he-IL" sz="2400">
                <a:solidFill>
                  <a:srgbClr val="0033CC"/>
                </a:solidFill>
                <a:latin typeface="Comic Sans MS" pitchFamily="66" charset="0"/>
                <a:cs typeface="Times New Roman" pitchFamily="18" charset="0"/>
              </a:rPr>
              <a:t>=C/PK</a:t>
            </a:r>
            <a:r>
              <a:rPr lang="en-US" altLang="he-IL" sz="2800" baseline="-25000">
                <a:solidFill>
                  <a:srgbClr val="0033CC"/>
                </a:solidFill>
                <a:latin typeface="Comic Sans MS" pitchFamily="66" charset="0"/>
                <a:cs typeface="Times New Roman" pitchFamily="18" charset="0"/>
                <a:sym typeface="Symbol" pitchFamily="18" charset="2"/>
              </a:rPr>
              <a:t></a:t>
            </a:r>
            <a:r>
              <a:rPr lang="en-US" altLang="he-IL" sz="2400" i="1" baseline="-25000">
                <a:latin typeface="Times New Roman" pitchFamily="18" charset="0"/>
                <a:cs typeface="Times New Roman" pitchFamily="18" charset="0"/>
              </a:rPr>
              <a:t> </a:t>
            </a:r>
          </a:p>
        </p:txBody>
      </p:sp>
      <p:sp>
        <p:nvSpPr>
          <p:cNvPr id="510984" name="Text Box 8"/>
          <p:cNvSpPr txBox="1">
            <a:spLocks noChangeArrowheads="1"/>
          </p:cNvSpPr>
          <p:nvPr/>
        </p:nvSpPr>
        <p:spPr bwMode="auto">
          <a:xfrm>
            <a:off x="2438400" y="4273550"/>
            <a:ext cx="4246563" cy="955675"/>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a:solidFill>
                  <a:srgbClr val="0033CC"/>
                </a:solidFill>
                <a:latin typeface="Comic Sans MS" pitchFamily="66" charset="0"/>
                <a:cs typeface="Times New Roman" pitchFamily="18" charset="0"/>
              </a:rPr>
              <a:t>E</a:t>
            </a:r>
            <a:r>
              <a:rPr lang="en-US" altLang="he-IL" sz="2400" baseline="-14000">
                <a:solidFill>
                  <a:srgbClr val="0033CC"/>
                </a:solidFill>
                <a:latin typeface="Comic Sans MS" pitchFamily="66" charset="0"/>
                <a:cs typeface="Times New Roman" pitchFamily="18" charset="0"/>
              </a:rPr>
              <a:t> </a:t>
            </a:r>
            <a:r>
              <a:rPr lang="en-US" altLang="he-IL" sz="2400">
                <a:solidFill>
                  <a:srgbClr val="0033CC"/>
                </a:solidFill>
                <a:latin typeface="Comic Sans MS" pitchFamily="66" charset="0"/>
                <a:cs typeface="Times New Roman" pitchFamily="18" charset="0"/>
              </a:rPr>
              <a:t>(m</a:t>
            </a:r>
            <a:r>
              <a:rPr lang="en-US" altLang="he-IL" sz="2400" baseline="-25000">
                <a:solidFill>
                  <a:srgbClr val="0033CC"/>
                </a:solidFill>
                <a:latin typeface="Comic Sans MS" pitchFamily="66" charset="0"/>
                <a:cs typeface="Times New Roman" pitchFamily="18" charset="0"/>
              </a:rPr>
              <a:t>0</a:t>
            </a:r>
            <a:r>
              <a:rPr lang="en-US" altLang="he-IL" sz="2400">
                <a:solidFill>
                  <a:srgbClr val="0033CC"/>
                </a:solidFill>
                <a:latin typeface="Comic Sans MS" pitchFamily="66" charset="0"/>
                <a:cs typeface="Times New Roman" pitchFamily="18" charset="0"/>
              </a:rPr>
              <a:t>)=(g</a:t>
            </a:r>
            <a:r>
              <a:rPr lang="en-US" altLang="he-IL" sz="3200" baseline="30000">
                <a:solidFill>
                  <a:srgbClr val="0033CC"/>
                </a:solidFill>
                <a:latin typeface="Comic Sans MS" pitchFamily="66" charset="0"/>
                <a:cs typeface="Times New Roman" pitchFamily="18" charset="0"/>
              </a:rPr>
              <a:t>r</a:t>
            </a:r>
            <a:r>
              <a:rPr lang="en-US" altLang="he-IL" sz="2800" baseline="18000">
                <a:solidFill>
                  <a:srgbClr val="0033CC"/>
                </a:solidFill>
                <a:latin typeface="Comic Sans MS" pitchFamily="66" charset="0"/>
                <a:cs typeface="Times New Roman" pitchFamily="18" charset="0"/>
              </a:rPr>
              <a:t>0</a:t>
            </a:r>
            <a:r>
              <a:rPr lang="en-US" altLang="he-IL" sz="2400">
                <a:solidFill>
                  <a:srgbClr val="0033CC"/>
                </a:solidFill>
                <a:latin typeface="Comic Sans MS" pitchFamily="66" charset="0"/>
                <a:cs typeface="Times New Roman" pitchFamily="18" charset="0"/>
              </a:rPr>
              <a:t>, H[(PK</a:t>
            </a:r>
            <a:r>
              <a:rPr lang="en-US" altLang="he-IL" sz="3200" baseline="-25000">
                <a:solidFill>
                  <a:srgbClr val="0033CC"/>
                </a:solidFill>
                <a:latin typeface="Comic Sans MS" pitchFamily="66" charset="0"/>
                <a:cs typeface="Times New Roman" pitchFamily="18" charset="0"/>
              </a:rPr>
              <a:t>0</a:t>
            </a:r>
            <a:r>
              <a:rPr lang="en-US" altLang="he-IL" sz="2400">
                <a:solidFill>
                  <a:srgbClr val="0033CC"/>
                </a:solidFill>
                <a:latin typeface="Comic Sans MS" pitchFamily="66" charset="0"/>
                <a:cs typeface="Times New Roman" pitchFamily="18" charset="0"/>
              </a:rPr>
              <a:t>)</a:t>
            </a:r>
            <a:r>
              <a:rPr lang="en-US" altLang="he-IL" sz="3200" baseline="30000">
                <a:solidFill>
                  <a:srgbClr val="0033CC"/>
                </a:solidFill>
                <a:latin typeface="Comic Sans MS" pitchFamily="66" charset="0"/>
                <a:cs typeface="Times New Roman" pitchFamily="18" charset="0"/>
              </a:rPr>
              <a:t>r</a:t>
            </a:r>
            <a:r>
              <a:rPr lang="en-US" altLang="he-IL" baseline="8000">
                <a:solidFill>
                  <a:srgbClr val="0033CC"/>
                </a:solidFill>
                <a:latin typeface="Comic Sans MS" pitchFamily="66" charset="0"/>
              </a:rPr>
              <a:t>0</a:t>
            </a:r>
            <a:r>
              <a:rPr lang="en-US" altLang="he-IL" sz="2400">
                <a:solidFill>
                  <a:srgbClr val="0033CC"/>
                </a:solidFill>
                <a:latin typeface="Comic Sans MS" pitchFamily="66" charset="0"/>
                <a:cs typeface="Times New Roman" pitchFamily="18" charset="0"/>
              </a:rPr>
              <a:t>]</a:t>
            </a:r>
            <a:r>
              <a:rPr lang="en-US" altLang="he-IL" sz="2800">
                <a:solidFill>
                  <a:srgbClr val="0033CC"/>
                </a:solidFill>
                <a:latin typeface="Comic Sans MS" pitchFamily="66" charset="0"/>
                <a:cs typeface="Times New Roman" pitchFamily="18" charset="0"/>
                <a:sym typeface="Symbol" pitchFamily="18" charset="2"/>
              </a:rPr>
              <a:t> </a:t>
            </a:r>
            <a:r>
              <a:rPr lang="en-US" altLang="he-IL" sz="2800">
                <a:latin typeface="Comic Sans MS" pitchFamily="66" charset="0"/>
                <a:cs typeface="Times New Roman" pitchFamily="18" charset="0"/>
              </a:rPr>
              <a:t>m</a:t>
            </a:r>
            <a:r>
              <a:rPr lang="en-US" altLang="he-IL" sz="2800" b="1" baseline="-25000">
                <a:latin typeface="Comic Sans MS" pitchFamily="66" charset="0"/>
                <a:cs typeface="Times New Roman" pitchFamily="18" charset="0"/>
              </a:rPr>
              <a:t>0</a:t>
            </a:r>
            <a:r>
              <a:rPr lang="en-US" altLang="he-IL" sz="2400">
                <a:solidFill>
                  <a:srgbClr val="0033CC"/>
                </a:solidFill>
                <a:latin typeface="Comic Sans MS" pitchFamily="66" charset="0"/>
                <a:cs typeface="Times New Roman" pitchFamily="18" charset="0"/>
              </a:rPr>
              <a:t>)</a:t>
            </a:r>
          </a:p>
          <a:p>
            <a:r>
              <a:rPr lang="en-US" altLang="he-IL" sz="2400">
                <a:solidFill>
                  <a:srgbClr val="0033CC"/>
                </a:solidFill>
                <a:latin typeface="Comic Sans MS" pitchFamily="66" charset="0"/>
                <a:cs typeface="Times New Roman" pitchFamily="18" charset="0"/>
              </a:rPr>
              <a:t>E</a:t>
            </a:r>
            <a:r>
              <a:rPr lang="en-US" altLang="he-IL" sz="2400" baseline="-14000">
                <a:solidFill>
                  <a:srgbClr val="0033CC"/>
                </a:solidFill>
                <a:latin typeface="Comic Sans MS" pitchFamily="66" charset="0"/>
                <a:cs typeface="Times New Roman" pitchFamily="18" charset="0"/>
              </a:rPr>
              <a:t> </a:t>
            </a:r>
            <a:r>
              <a:rPr lang="en-US" altLang="he-IL" sz="2400">
                <a:solidFill>
                  <a:srgbClr val="0033CC"/>
                </a:solidFill>
                <a:latin typeface="Comic Sans MS" pitchFamily="66" charset="0"/>
                <a:cs typeface="Times New Roman" pitchFamily="18" charset="0"/>
              </a:rPr>
              <a:t>(m</a:t>
            </a:r>
            <a:r>
              <a:rPr lang="en-US" altLang="he-IL" sz="2400" b="1" baseline="-25000">
                <a:solidFill>
                  <a:srgbClr val="0033CC"/>
                </a:solidFill>
                <a:latin typeface="Comic Sans MS" pitchFamily="66" charset="0"/>
                <a:cs typeface="Times New Roman" pitchFamily="18" charset="0"/>
              </a:rPr>
              <a:t>1</a:t>
            </a:r>
            <a:r>
              <a:rPr lang="en-US" altLang="he-IL" sz="2400">
                <a:solidFill>
                  <a:srgbClr val="0033CC"/>
                </a:solidFill>
                <a:latin typeface="Comic Sans MS" pitchFamily="66" charset="0"/>
                <a:cs typeface="Times New Roman" pitchFamily="18" charset="0"/>
              </a:rPr>
              <a:t>)=(g</a:t>
            </a:r>
            <a:r>
              <a:rPr lang="en-US" altLang="he-IL" sz="3200" baseline="30000">
                <a:solidFill>
                  <a:srgbClr val="0033CC"/>
                </a:solidFill>
                <a:latin typeface="Comic Sans MS" pitchFamily="66" charset="0"/>
                <a:cs typeface="Times New Roman" pitchFamily="18" charset="0"/>
              </a:rPr>
              <a:t>r</a:t>
            </a:r>
            <a:r>
              <a:rPr lang="en-US" altLang="he-IL">
                <a:solidFill>
                  <a:srgbClr val="0033CC"/>
                </a:solidFill>
                <a:latin typeface="Comic Sans MS" pitchFamily="66" charset="0"/>
              </a:rPr>
              <a:t>1</a:t>
            </a:r>
            <a:r>
              <a:rPr lang="en-US" altLang="he-IL" sz="2400">
                <a:solidFill>
                  <a:srgbClr val="0033CC"/>
                </a:solidFill>
                <a:latin typeface="Comic Sans MS" pitchFamily="66" charset="0"/>
                <a:cs typeface="Times New Roman" pitchFamily="18" charset="0"/>
              </a:rPr>
              <a:t>, H[(PK</a:t>
            </a:r>
            <a:r>
              <a:rPr lang="en-US" altLang="he-IL" sz="3200" b="1" baseline="-25000">
                <a:solidFill>
                  <a:srgbClr val="0033CC"/>
                </a:solidFill>
                <a:latin typeface="Comic Sans MS" pitchFamily="66" charset="0"/>
                <a:cs typeface="Times New Roman" pitchFamily="18" charset="0"/>
              </a:rPr>
              <a:t>1</a:t>
            </a:r>
            <a:r>
              <a:rPr lang="en-US" altLang="he-IL" sz="2400">
                <a:solidFill>
                  <a:srgbClr val="0033CC"/>
                </a:solidFill>
                <a:latin typeface="Comic Sans MS" pitchFamily="66" charset="0"/>
                <a:cs typeface="Times New Roman" pitchFamily="18" charset="0"/>
              </a:rPr>
              <a:t>)</a:t>
            </a:r>
            <a:r>
              <a:rPr lang="en-US" altLang="he-IL" sz="3200" baseline="30000">
                <a:solidFill>
                  <a:srgbClr val="0033CC"/>
                </a:solidFill>
                <a:latin typeface="Comic Sans MS" pitchFamily="66" charset="0"/>
              </a:rPr>
              <a:t>r</a:t>
            </a:r>
            <a:r>
              <a:rPr lang="en-US" altLang="he-IL" sz="2000" baseline="8000">
                <a:solidFill>
                  <a:srgbClr val="0033CC"/>
                </a:solidFill>
                <a:latin typeface="Comic Sans MS" pitchFamily="66" charset="0"/>
              </a:rPr>
              <a:t>1</a:t>
            </a:r>
            <a:r>
              <a:rPr lang="en-US" altLang="he-IL" sz="2400">
                <a:solidFill>
                  <a:srgbClr val="0033CC"/>
                </a:solidFill>
                <a:latin typeface="Comic Sans MS" pitchFamily="66" charset="0"/>
                <a:cs typeface="Times New Roman" pitchFamily="18" charset="0"/>
              </a:rPr>
              <a:t> ]</a:t>
            </a:r>
            <a:r>
              <a:rPr lang="en-US" altLang="he-IL" sz="2800">
                <a:solidFill>
                  <a:srgbClr val="0033CC"/>
                </a:solidFill>
                <a:latin typeface="Comic Sans MS" pitchFamily="66" charset="0"/>
                <a:cs typeface="Times New Roman" pitchFamily="18" charset="0"/>
                <a:sym typeface="Symbol" pitchFamily="18" charset="2"/>
              </a:rPr>
              <a:t></a:t>
            </a:r>
            <a:r>
              <a:rPr lang="en-US" altLang="he-IL" sz="2400">
                <a:solidFill>
                  <a:srgbClr val="0033CC"/>
                </a:solidFill>
                <a:latin typeface="Comic Sans MS" pitchFamily="66" charset="0"/>
                <a:cs typeface="Times New Roman" pitchFamily="18" charset="0"/>
                <a:sym typeface="Symbol" pitchFamily="18" charset="2"/>
              </a:rPr>
              <a:t> </a:t>
            </a:r>
            <a:r>
              <a:rPr lang="en-US" altLang="he-IL" sz="2800">
                <a:latin typeface="Comic Sans MS" pitchFamily="66" charset="0"/>
                <a:cs typeface="Times New Roman" pitchFamily="18" charset="0"/>
              </a:rPr>
              <a:t>m</a:t>
            </a:r>
            <a:r>
              <a:rPr lang="en-US" altLang="he-IL" sz="2800" b="1" baseline="-25000">
                <a:latin typeface="Comic Sans MS" pitchFamily="66" charset="0"/>
                <a:cs typeface="Times New Roman" pitchFamily="18" charset="0"/>
              </a:rPr>
              <a:t>1</a:t>
            </a:r>
            <a:r>
              <a:rPr lang="en-US" altLang="he-IL" sz="2400">
                <a:solidFill>
                  <a:srgbClr val="0033CC"/>
                </a:solidFill>
                <a:latin typeface="Comic Sans MS" pitchFamily="66" charset="0"/>
                <a:cs typeface="Times New Roman" pitchFamily="18" charset="0"/>
              </a:rPr>
              <a:t>)</a:t>
            </a:r>
          </a:p>
        </p:txBody>
      </p:sp>
      <p:sp>
        <p:nvSpPr>
          <p:cNvPr id="510985" name="Line 9"/>
          <p:cNvSpPr>
            <a:spLocks noChangeShapeType="1"/>
          </p:cNvSpPr>
          <p:nvPr/>
        </p:nvSpPr>
        <p:spPr bwMode="auto">
          <a:xfrm>
            <a:off x="2057400" y="3886200"/>
            <a:ext cx="4343400" cy="0"/>
          </a:xfrm>
          <a:prstGeom prst="line">
            <a:avLst/>
          </a:prstGeom>
          <a:noFill/>
          <a:ln w="381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0986" name="Line 10"/>
          <p:cNvSpPr>
            <a:spLocks noChangeShapeType="1"/>
          </p:cNvSpPr>
          <p:nvPr/>
        </p:nvSpPr>
        <p:spPr bwMode="auto">
          <a:xfrm flipH="1">
            <a:off x="1981200" y="5410200"/>
            <a:ext cx="4419600" cy="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0987" name="Text Box 11"/>
          <p:cNvSpPr txBox="1">
            <a:spLocks noChangeArrowheads="1"/>
          </p:cNvSpPr>
          <p:nvPr/>
        </p:nvSpPr>
        <p:spPr bwMode="auto">
          <a:xfrm>
            <a:off x="4419600" y="1604963"/>
            <a:ext cx="158591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a:latin typeface="Arial Narrow" pitchFamily="34" charset="0"/>
                <a:cs typeface="Times New Roman" pitchFamily="18" charset="0"/>
              </a:rPr>
              <a:t>Random </a:t>
            </a:r>
            <a:r>
              <a:rPr lang="en-US" altLang="he-IL" sz="2400">
                <a:latin typeface="Comic Sans MS" pitchFamily="66" charset="0"/>
                <a:cs typeface="Times New Roman" pitchFamily="18" charset="0"/>
              </a:rPr>
              <a:t>C</a:t>
            </a:r>
          </a:p>
          <a:p>
            <a:r>
              <a:rPr lang="en-US" altLang="he-IL" sz="2400">
                <a:latin typeface="Arial Narrow" pitchFamily="34" charset="0"/>
                <a:cs typeface="Times New Roman" pitchFamily="18" charset="0"/>
              </a:rPr>
              <a:t>in the group</a:t>
            </a:r>
            <a:r>
              <a:rPr lang="en-US" altLang="he-IL" sz="2400">
                <a:latin typeface="Times New Roman" pitchFamily="18" charset="0"/>
                <a:cs typeface="Times New Roman" pitchFamily="18" charset="0"/>
              </a:rPr>
              <a:t> </a:t>
            </a:r>
          </a:p>
        </p:txBody>
      </p:sp>
      <p:sp>
        <p:nvSpPr>
          <p:cNvPr id="510988" name="Text Box 12"/>
          <p:cNvSpPr txBox="1">
            <a:spLocks noChangeArrowheads="1"/>
          </p:cNvSpPr>
          <p:nvPr/>
        </p:nvSpPr>
        <p:spPr bwMode="auto">
          <a:xfrm>
            <a:off x="304800" y="5492750"/>
            <a:ext cx="1641475" cy="8318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a:latin typeface="Arial Narrow" pitchFamily="34" charset="0"/>
                <a:cs typeface="Times New Roman" pitchFamily="18" charset="0"/>
              </a:rPr>
              <a:t>Decrypts</a:t>
            </a:r>
            <a:r>
              <a:rPr lang="en-US" altLang="he-IL" sz="2400">
                <a:latin typeface="Times New Roman" pitchFamily="18" charset="0"/>
                <a:cs typeface="Times New Roman" pitchFamily="18" charset="0"/>
              </a:rPr>
              <a:t> </a:t>
            </a:r>
            <a:r>
              <a:rPr lang="en-US" altLang="he-IL" sz="2400">
                <a:latin typeface="Comic Sans MS" pitchFamily="66" charset="0"/>
                <a:cs typeface="Times New Roman" pitchFamily="18" charset="0"/>
              </a:rPr>
              <a:t>m</a:t>
            </a:r>
            <a:r>
              <a:rPr lang="en-US" altLang="he-IL" sz="2800" baseline="-25000">
                <a:latin typeface="Comic Sans MS" pitchFamily="66" charset="0"/>
                <a:cs typeface="Times New Roman" pitchFamily="18" charset="0"/>
                <a:sym typeface="Symbol" pitchFamily="18" charset="2"/>
              </a:rPr>
              <a:t></a:t>
            </a:r>
            <a:endParaRPr lang="en-US" altLang="he-IL" sz="2800" baseline="-25000">
              <a:latin typeface="Comic Sans MS" pitchFamily="66" charset="0"/>
              <a:cs typeface="Times New Roman" pitchFamily="18" charset="0"/>
            </a:endParaRPr>
          </a:p>
          <a:p>
            <a:r>
              <a:rPr lang="en-US" altLang="he-IL" sz="2400">
                <a:latin typeface="Arial Narrow" pitchFamily="34" charset="0"/>
                <a:cs typeface="Times New Roman" pitchFamily="18" charset="0"/>
              </a:rPr>
              <a:t>using </a:t>
            </a:r>
            <a:r>
              <a:rPr lang="en-US" altLang="he-IL" sz="2400">
                <a:latin typeface="Comic Sans MS" pitchFamily="66" charset="0"/>
                <a:cs typeface="Times New Roman" pitchFamily="18" charset="0"/>
              </a:rPr>
              <a:t>k</a:t>
            </a:r>
          </a:p>
        </p:txBody>
      </p:sp>
      <p:sp>
        <p:nvSpPr>
          <p:cNvPr id="510989" name="Text Box 13"/>
          <p:cNvSpPr txBox="1">
            <a:spLocks noChangeArrowheads="1"/>
          </p:cNvSpPr>
          <p:nvPr/>
        </p:nvSpPr>
        <p:spPr bwMode="auto">
          <a:xfrm>
            <a:off x="7620000" y="1138238"/>
            <a:ext cx="1031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solidFill>
                  <a:srgbClr val="339933"/>
                </a:solidFill>
                <a:latin typeface="Arial Narrow" pitchFamily="34" charset="0"/>
                <a:cs typeface="Times New Roman" pitchFamily="18" charset="0"/>
              </a:rPr>
              <a:t>Sender</a:t>
            </a:r>
          </a:p>
        </p:txBody>
      </p:sp>
      <p:sp>
        <p:nvSpPr>
          <p:cNvPr id="510990" name="Text Box 14"/>
          <p:cNvSpPr txBox="1">
            <a:spLocks noChangeArrowheads="1"/>
          </p:cNvSpPr>
          <p:nvPr/>
        </p:nvSpPr>
        <p:spPr bwMode="auto">
          <a:xfrm>
            <a:off x="152400" y="1143000"/>
            <a:ext cx="11985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b="1">
                <a:solidFill>
                  <a:schemeClr val="accent2"/>
                </a:solidFill>
                <a:latin typeface="Arial Narrow" pitchFamily="34" charset="0"/>
                <a:cs typeface="Times New Roman" pitchFamily="18" charset="0"/>
              </a:rPr>
              <a:t>Chooser</a:t>
            </a:r>
          </a:p>
        </p:txBody>
      </p:sp>
      <p:sp>
        <p:nvSpPr>
          <p:cNvPr id="510991" name="Text Box 15"/>
          <p:cNvSpPr txBox="1">
            <a:spLocks noChangeArrowheads="1"/>
          </p:cNvSpPr>
          <p:nvPr/>
        </p:nvSpPr>
        <p:spPr bwMode="auto">
          <a:xfrm>
            <a:off x="7086600" y="4419600"/>
            <a:ext cx="1781175" cy="831850"/>
          </a:xfrm>
          <a:prstGeom prst="rect">
            <a:avLst/>
          </a:prstGeom>
          <a:noFill/>
          <a:ln w="9525">
            <a:solidFill>
              <a:schemeClr val="tx1"/>
            </a:solidFill>
            <a:miter lim="800000"/>
            <a:headEnd/>
            <a:tailEnd/>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r>
              <a:rPr lang="en-US" altLang="he-IL" sz="2400">
                <a:latin typeface="Arial Narrow" pitchFamily="34" charset="0"/>
                <a:cs typeface="Times New Roman" pitchFamily="18" charset="0"/>
              </a:rPr>
              <a:t>Picks random</a:t>
            </a:r>
            <a:r>
              <a:rPr lang="en-US" altLang="he-IL" sz="2400" i="1">
                <a:latin typeface="Arial Narrow" pitchFamily="34" charset="0"/>
                <a:cs typeface="Times New Roman" pitchFamily="18" charset="0"/>
              </a:rPr>
              <a:t> </a:t>
            </a:r>
            <a:endParaRPr lang="en-US" altLang="he-IL" sz="2400">
              <a:latin typeface="Arial Narrow" pitchFamily="34" charset="0"/>
              <a:cs typeface="Times New Roman" pitchFamily="18" charset="0"/>
            </a:endParaRPr>
          </a:p>
          <a:p>
            <a:r>
              <a:rPr lang="en-US" altLang="he-IL" sz="2400">
                <a:solidFill>
                  <a:srgbClr val="0033CC"/>
                </a:solidFill>
                <a:latin typeface="Comic Sans MS" pitchFamily="66" charset="0"/>
                <a:cs typeface="Times New Roman" pitchFamily="18" charset="0"/>
              </a:rPr>
              <a:t>r</a:t>
            </a:r>
            <a:r>
              <a:rPr lang="en-US" altLang="he-IL" sz="2800" baseline="-25000">
                <a:solidFill>
                  <a:srgbClr val="0033CC"/>
                </a:solidFill>
                <a:latin typeface="Comic Sans MS" pitchFamily="66" charset="0"/>
                <a:cs typeface="Times New Roman" pitchFamily="18" charset="0"/>
                <a:sym typeface="Symbol" pitchFamily="18" charset="2"/>
              </a:rPr>
              <a:t>0</a:t>
            </a:r>
            <a:r>
              <a:rPr lang="en-US" altLang="he-IL" sz="2400">
                <a:solidFill>
                  <a:srgbClr val="0033CC"/>
                </a:solidFill>
                <a:latin typeface="Comic Sans MS" pitchFamily="66" charset="0"/>
                <a:cs typeface="Times New Roman" pitchFamily="18" charset="0"/>
              </a:rPr>
              <a:t>, r</a:t>
            </a:r>
            <a:r>
              <a:rPr lang="en-US" altLang="he-IL" sz="3200" b="1" baseline="-25000">
                <a:solidFill>
                  <a:srgbClr val="0033CC"/>
                </a:solidFill>
                <a:latin typeface="Comic Sans MS" pitchFamily="66" charset="0"/>
                <a:cs typeface="Times New Roman" pitchFamily="18" charset="0"/>
              </a:rPr>
              <a:t>1</a:t>
            </a:r>
            <a:r>
              <a:rPr lang="en-US" altLang="he-IL" sz="2400" i="1" baseline="-25000">
                <a:latin typeface="Times New Roman" pitchFamily="18" charset="0"/>
                <a:cs typeface="Times New Roman" pitchFamily="18" charset="0"/>
              </a:rPr>
              <a:t> </a:t>
            </a:r>
          </a:p>
        </p:txBody>
      </p:sp>
      <p:sp>
        <p:nvSpPr>
          <p:cNvPr id="510992" name="Line 16"/>
          <p:cNvSpPr>
            <a:spLocks noChangeShapeType="1"/>
          </p:cNvSpPr>
          <p:nvPr/>
        </p:nvSpPr>
        <p:spPr bwMode="auto">
          <a:xfrm flipH="1">
            <a:off x="2133600" y="2514600"/>
            <a:ext cx="4419600" cy="0"/>
          </a:xfrm>
          <a:prstGeom prst="line">
            <a:avLst/>
          </a:prstGeom>
          <a:noFill/>
          <a:ln w="38100">
            <a:solidFill>
              <a:schemeClr val="hlink"/>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n-US"/>
          </a:p>
        </p:txBody>
      </p:sp>
      <p:sp>
        <p:nvSpPr>
          <p:cNvPr id="510993" name="AutoShape 17"/>
          <p:cNvSpPr>
            <a:spLocks noChangeArrowheads="1"/>
          </p:cNvSpPr>
          <p:nvPr/>
        </p:nvSpPr>
        <p:spPr bwMode="auto">
          <a:xfrm>
            <a:off x="1371600" y="1752600"/>
            <a:ext cx="304800" cy="228600"/>
          </a:xfrm>
          <a:prstGeom prst="rightArrow">
            <a:avLst>
              <a:gd name="adj1" fmla="val 50000"/>
              <a:gd name="adj2" fmla="val 33333"/>
            </a:avLst>
          </a:prstGeom>
          <a:solidFill>
            <a:srgbClr val="E6EDB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510994" name="AutoShape 18"/>
          <p:cNvSpPr>
            <a:spLocks noChangeArrowheads="1"/>
          </p:cNvSpPr>
          <p:nvPr/>
        </p:nvSpPr>
        <p:spPr bwMode="auto">
          <a:xfrm rot="10800000">
            <a:off x="7162800" y="1828800"/>
            <a:ext cx="304800" cy="228600"/>
          </a:xfrm>
          <a:prstGeom prst="rightArrow">
            <a:avLst>
              <a:gd name="adj1" fmla="val 50000"/>
              <a:gd name="adj2" fmla="val 33333"/>
            </a:avLst>
          </a:prstGeom>
          <a:solidFill>
            <a:srgbClr val="E6EDB1"/>
          </a:solidFill>
          <a:ln w="19050">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171628923"/>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5314" name="Rectangle 2"/>
          <p:cNvSpPr>
            <a:spLocks noGrp="1" noChangeArrowheads="1"/>
          </p:cNvSpPr>
          <p:nvPr>
            <p:ph type="title"/>
          </p:nvPr>
        </p:nvSpPr>
        <p:spPr/>
        <p:txBody>
          <a:bodyPr/>
          <a:lstStyle/>
          <a:p>
            <a:r>
              <a:rPr lang="en-US"/>
              <a:t>Properties</a:t>
            </a:r>
          </a:p>
        </p:txBody>
      </p:sp>
      <p:sp>
        <p:nvSpPr>
          <p:cNvPr id="525315" name="Rectangle 3"/>
          <p:cNvSpPr>
            <a:spLocks noGrp="1" noChangeArrowheads="1"/>
          </p:cNvSpPr>
          <p:nvPr>
            <p:ph type="body" idx="1"/>
          </p:nvPr>
        </p:nvSpPr>
        <p:spPr>
          <a:xfrm>
            <a:off x="457200" y="1600200"/>
            <a:ext cx="8229600" cy="4876800"/>
          </a:xfrm>
        </p:spPr>
        <p:txBody>
          <a:bodyPr/>
          <a:lstStyle/>
          <a:p>
            <a:r>
              <a:rPr lang="en-US"/>
              <a:t>Chooser is protected  information-theoretically: </a:t>
            </a:r>
          </a:p>
          <a:p>
            <a:pPr lvl="1">
              <a:buFontTx/>
              <a:buNone/>
            </a:pPr>
            <a:r>
              <a:rPr lang="en-US" altLang="he-IL">
                <a:solidFill>
                  <a:srgbClr val="0033CC"/>
                </a:solidFill>
                <a:latin typeface="Comic Sans MS" pitchFamily="66" charset="0"/>
              </a:rPr>
              <a:t>PK</a:t>
            </a:r>
            <a:r>
              <a:rPr lang="en-US" altLang="he-IL" baseline="-25000">
                <a:solidFill>
                  <a:srgbClr val="0033CC"/>
                </a:solidFill>
                <a:latin typeface="Comic Sans MS" pitchFamily="66" charset="0"/>
              </a:rPr>
              <a:t>0</a:t>
            </a:r>
            <a:r>
              <a:rPr lang="en-US" altLang="he-IL">
                <a:solidFill>
                  <a:srgbClr val="0033CC"/>
                </a:solidFill>
              </a:rPr>
              <a:t> </a:t>
            </a:r>
            <a:r>
              <a:rPr lang="en-US"/>
              <a:t>and </a:t>
            </a:r>
            <a:r>
              <a:rPr lang="en-US" altLang="he-IL">
                <a:solidFill>
                  <a:srgbClr val="0033CC"/>
                </a:solidFill>
                <a:latin typeface="Comic Sans MS" pitchFamily="66" charset="0"/>
              </a:rPr>
              <a:t>PK</a:t>
            </a:r>
            <a:r>
              <a:rPr lang="en-US" altLang="he-IL" baseline="-25000">
                <a:solidFill>
                  <a:srgbClr val="0033CC"/>
                </a:solidFill>
                <a:latin typeface="Comic Sans MS" pitchFamily="66" charset="0"/>
              </a:rPr>
              <a:t>1</a:t>
            </a:r>
            <a:r>
              <a:rPr lang="en-US" altLang="he-IL">
                <a:solidFill>
                  <a:srgbClr val="0033CC"/>
                </a:solidFill>
              </a:rPr>
              <a:t> </a:t>
            </a:r>
            <a:r>
              <a:rPr lang="en-US"/>
              <a:t>are random elements in the group such that </a:t>
            </a:r>
          </a:p>
          <a:p>
            <a:pPr lvl="1" algn="ctr">
              <a:buFontTx/>
              <a:buNone/>
            </a:pPr>
            <a:r>
              <a:rPr lang="en-US" altLang="he-IL">
                <a:solidFill>
                  <a:srgbClr val="0033CC"/>
                </a:solidFill>
                <a:latin typeface="Comic Sans MS" pitchFamily="66" charset="0"/>
              </a:rPr>
              <a:t>PK</a:t>
            </a:r>
            <a:r>
              <a:rPr lang="en-US" altLang="he-IL" baseline="-25000">
                <a:solidFill>
                  <a:srgbClr val="0033CC"/>
                </a:solidFill>
                <a:latin typeface="Comic Sans MS" pitchFamily="66" charset="0"/>
              </a:rPr>
              <a:t>0 </a:t>
            </a:r>
            <a:r>
              <a:rPr lang="en-US" altLang="he-IL">
                <a:solidFill>
                  <a:srgbClr val="0033CC"/>
                </a:solidFill>
                <a:latin typeface="cmsy10" pitchFamily="34" charset="0"/>
              </a:rPr>
              <a:t>¢</a:t>
            </a:r>
            <a:r>
              <a:rPr lang="en-US" altLang="he-IL" baseline="-25000">
                <a:solidFill>
                  <a:srgbClr val="0033CC"/>
                </a:solidFill>
                <a:latin typeface="Comic Sans MS" pitchFamily="66" charset="0"/>
              </a:rPr>
              <a:t> </a:t>
            </a:r>
            <a:r>
              <a:rPr lang="en-US" altLang="he-IL">
                <a:solidFill>
                  <a:srgbClr val="0033CC"/>
                </a:solidFill>
                <a:latin typeface="Comic Sans MS" pitchFamily="66" charset="0"/>
              </a:rPr>
              <a:t>PK</a:t>
            </a:r>
            <a:r>
              <a:rPr lang="en-US" altLang="he-IL" baseline="-25000">
                <a:solidFill>
                  <a:srgbClr val="0033CC"/>
                </a:solidFill>
                <a:latin typeface="Comic Sans MS" pitchFamily="66" charset="0"/>
              </a:rPr>
              <a:t>1</a:t>
            </a:r>
            <a:r>
              <a:rPr lang="en-US" altLang="he-IL">
                <a:solidFill>
                  <a:srgbClr val="0033CC"/>
                </a:solidFill>
              </a:rPr>
              <a:t> </a:t>
            </a:r>
            <a:r>
              <a:rPr lang="en-US" altLang="he-IL">
                <a:solidFill>
                  <a:srgbClr val="0033CC"/>
                </a:solidFill>
                <a:latin typeface="Comic Sans MS" pitchFamily="66" charset="0"/>
              </a:rPr>
              <a:t>=C</a:t>
            </a:r>
            <a:r>
              <a:rPr lang="en-US" altLang="he-IL">
                <a:solidFill>
                  <a:srgbClr val="0033CC"/>
                </a:solidFill>
              </a:rPr>
              <a:t> </a:t>
            </a:r>
          </a:p>
          <a:p>
            <a:endParaRPr lang="en-US"/>
          </a:p>
          <a:p>
            <a:r>
              <a:rPr lang="en-US"/>
              <a:t>Chooser cannot know both </a:t>
            </a:r>
            <a:r>
              <a:rPr lang="en-US">
                <a:solidFill>
                  <a:srgbClr val="0033CC"/>
                </a:solidFill>
                <a:latin typeface="Comic Sans MS" pitchFamily="66" charset="0"/>
              </a:rPr>
              <a:t>log</a:t>
            </a:r>
            <a:r>
              <a:rPr lang="en-US" baseline="-25000">
                <a:solidFill>
                  <a:srgbClr val="0033CC"/>
                </a:solidFill>
                <a:latin typeface="Comic Sans MS" pitchFamily="66" charset="0"/>
              </a:rPr>
              <a:t>g</a:t>
            </a:r>
            <a:r>
              <a:rPr lang="en-US"/>
              <a:t> </a:t>
            </a:r>
            <a:r>
              <a:rPr lang="en-US" altLang="he-IL">
                <a:solidFill>
                  <a:srgbClr val="0033CC"/>
                </a:solidFill>
                <a:latin typeface="Comic Sans MS" pitchFamily="66" charset="0"/>
              </a:rPr>
              <a:t>PK</a:t>
            </a:r>
            <a:r>
              <a:rPr lang="en-US" altLang="he-IL" baseline="-25000">
                <a:solidFill>
                  <a:srgbClr val="0033CC"/>
                </a:solidFill>
                <a:latin typeface="Comic Sans MS" pitchFamily="66" charset="0"/>
              </a:rPr>
              <a:t>0</a:t>
            </a:r>
            <a:r>
              <a:rPr lang="en-US"/>
              <a:t> and </a:t>
            </a:r>
            <a:r>
              <a:rPr lang="en-US">
                <a:solidFill>
                  <a:srgbClr val="0033CC"/>
                </a:solidFill>
                <a:latin typeface="Comic Sans MS" pitchFamily="66" charset="0"/>
              </a:rPr>
              <a:t>log</a:t>
            </a:r>
            <a:r>
              <a:rPr lang="en-US" baseline="-25000">
                <a:solidFill>
                  <a:srgbClr val="0033CC"/>
                </a:solidFill>
                <a:latin typeface="Comic Sans MS" pitchFamily="66" charset="0"/>
              </a:rPr>
              <a:t>g</a:t>
            </a:r>
            <a:r>
              <a:rPr lang="en-US"/>
              <a:t> </a:t>
            </a:r>
            <a:r>
              <a:rPr lang="en-US" altLang="he-IL">
                <a:solidFill>
                  <a:srgbClr val="0033CC"/>
                </a:solidFill>
                <a:latin typeface="Comic Sans MS" pitchFamily="66" charset="0"/>
              </a:rPr>
              <a:t>PK</a:t>
            </a:r>
            <a:r>
              <a:rPr lang="en-US" altLang="he-IL" baseline="-25000">
                <a:solidFill>
                  <a:srgbClr val="0033CC"/>
                </a:solidFill>
                <a:latin typeface="Comic Sans MS" pitchFamily="66" charset="0"/>
              </a:rPr>
              <a:t>1</a:t>
            </a:r>
            <a:r>
              <a:rPr lang="en-US"/>
              <a:t> </a:t>
            </a:r>
          </a:p>
          <a:p>
            <a:pPr lvl="1"/>
            <a:r>
              <a:rPr lang="en-US"/>
              <a:t>This implies knowing </a:t>
            </a:r>
            <a:r>
              <a:rPr lang="en-US">
                <a:solidFill>
                  <a:srgbClr val="0033CC"/>
                </a:solidFill>
                <a:latin typeface="Comic Sans MS" pitchFamily="66" charset="0"/>
              </a:rPr>
              <a:t>log</a:t>
            </a:r>
            <a:r>
              <a:rPr lang="en-US" baseline="-25000">
                <a:solidFill>
                  <a:srgbClr val="0033CC"/>
                </a:solidFill>
                <a:latin typeface="Comic Sans MS" pitchFamily="66" charset="0"/>
              </a:rPr>
              <a:t>g</a:t>
            </a:r>
            <a:r>
              <a:rPr lang="en-US"/>
              <a:t> </a:t>
            </a:r>
            <a:r>
              <a:rPr lang="en-US" altLang="he-IL">
                <a:solidFill>
                  <a:srgbClr val="0033CC"/>
                </a:solidFill>
                <a:latin typeface="Comic Sans MS" pitchFamily="66" charset="0"/>
              </a:rPr>
              <a:t>C</a:t>
            </a:r>
          </a:p>
          <a:p>
            <a:pPr lvl="1"/>
            <a:r>
              <a:rPr lang="en-US"/>
              <a:t>If Chooser knows </a:t>
            </a:r>
            <a:r>
              <a:rPr lang="en-US" altLang="he-IL">
                <a:solidFill>
                  <a:srgbClr val="0033CC"/>
                </a:solidFill>
                <a:latin typeface="Comic Sans MS" pitchFamily="66" charset="0"/>
              </a:rPr>
              <a:t>PK</a:t>
            </a:r>
            <a:r>
              <a:rPr lang="en-US" altLang="he-IL" baseline="-25000">
                <a:solidFill>
                  <a:srgbClr val="0033CC"/>
                </a:solidFill>
                <a:latin typeface="Comic Sans MS" pitchFamily="66" charset="0"/>
                <a:sym typeface="Symbol" pitchFamily="18" charset="2"/>
              </a:rPr>
              <a:t></a:t>
            </a:r>
            <a:r>
              <a:rPr lang="en-US" altLang="he-IL"/>
              <a:t>: </a:t>
            </a:r>
            <a:r>
              <a:rPr lang="en-US"/>
              <a:t>then </a:t>
            </a:r>
            <a:r>
              <a:rPr lang="en-US" altLang="he-IL">
                <a:solidFill>
                  <a:srgbClr val="0033CC"/>
                </a:solidFill>
                <a:latin typeface="Comic Sans MS" pitchFamily="66" charset="0"/>
              </a:rPr>
              <a:t>(PK</a:t>
            </a:r>
            <a:r>
              <a:rPr lang="en-US" altLang="he-IL" baseline="-25000">
                <a:solidFill>
                  <a:srgbClr val="0033CC"/>
                </a:solidFill>
                <a:latin typeface="Comic Sans MS" pitchFamily="66" charset="0"/>
                <a:sym typeface="Symbol" pitchFamily="18" charset="2"/>
              </a:rPr>
              <a:t>1-</a:t>
            </a:r>
            <a:r>
              <a:rPr lang="en-US" altLang="he-IL">
                <a:solidFill>
                  <a:srgbClr val="0033CC"/>
                </a:solidFill>
                <a:latin typeface="Comic Sans MS" pitchFamily="66" charset="0"/>
              </a:rPr>
              <a:t>)</a:t>
            </a:r>
            <a:r>
              <a:rPr lang="en-US" altLang="he-IL" sz="3200" baseline="30000">
                <a:solidFill>
                  <a:srgbClr val="0033CC"/>
                </a:solidFill>
                <a:latin typeface="Comic Sans MS" pitchFamily="66" charset="0"/>
              </a:rPr>
              <a:t>r</a:t>
            </a:r>
            <a:r>
              <a:rPr lang="en-US" altLang="he-IL" baseline="8000">
                <a:solidFill>
                  <a:srgbClr val="0033CC"/>
                </a:solidFill>
                <a:latin typeface="Comic Sans MS" pitchFamily="66" charset="0"/>
                <a:sym typeface="Symbol" pitchFamily="18" charset="2"/>
              </a:rPr>
              <a:t>1-</a:t>
            </a:r>
            <a:r>
              <a:rPr lang="en-US" altLang="he-IL">
                <a:solidFill>
                  <a:srgbClr val="0033CC"/>
                </a:solidFill>
                <a:latin typeface="Comic Sans MS" pitchFamily="66" charset="0"/>
              </a:rPr>
              <a:t> </a:t>
            </a:r>
            <a:r>
              <a:rPr lang="en-US"/>
              <a:t>is an unknown Diffie-Hellman value  </a:t>
            </a:r>
          </a:p>
          <a:p>
            <a:pPr lvl="1">
              <a:buFontTx/>
              <a:buNone/>
            </a:pPr>
            <a:r>
              <a:rPr lang="en-US"/>
              <a:t>Therefore  </a:t>
            </a:r>
            <a:r>
              <a:rPr lang="en-US" altLang="he-IL">
                <a:solidFill>
                  <a:srgbClr val="0033CC"/>
                </a:solidFill>
                <a:latin typeface="Comic Sans MS" pitchFamily="66" charset="0"/>
              </a:rPr>
              <a:t>m</a:t>
            </a:r>
            <a:r>
              <a:rPr lang="en-US" altLang="he-IL" baseline="-25000">
                <a:solidFill>
                  <a:srgbClr val="0033CC"/>
                </a:solidFill>
                <a:latin typeface="Comic Sans MS" pitchFamily="66" charset="0"/>
                <a:sym typeface="Symbol" pitchFamily="18" charset="2"/>
              </a:rPr>
              <a:t>1-</a:t>
            </a:r>
            <a:r>
              <a:rPr lang="en-US"/>
              <a:t> is computationally protected</a:t>
            </a:r>
          </a:p>
        </p:txBody>
      </p:sp>
    </p:spTree>
    <p:extLst>
      <p:ext uri="{BB962C8B-B14F-4D97-AF65-F5344CB8AC3E}">
        <p14:creationId xmlns:p14="http://schemas.microsoft.com/office/powerpoint/2010/main" val="124814791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3026" name="Rectangle 2"/>
          <p:cNvSpPr>
            <a:spLocks noGrp="1" noChangeArrowheads="1"/>
          </p:cNvSpPr>
          <p:nvPr>
            <p:ph type="title"/>
          </p:nvPr>
        </p:nvSpPr>
        <p:spPr>
          <a:xfrm>
            <a:off x="685800" y="381000"/>
            <a:ext cx="7772400" cy="1143000"/>
          </a:xfrm>
        </p:spPr>
        <p:txBody>
          <a:bodyPr/>
          <a:lstStyle/>
          <a:p>
            <a:r>
              <a:rPr lang="en-US" altLang="he-IL"/>
              <a:t>Idea</a:t>
            </a:r>
          </a:p>
        </p:txBody>
      </p:sp>
      <p:sp>
        <p:nvSpPr>
          <p:cNvPr id="513027" name="Rectangle 3"/>
          <p:cNvSpPr>
            <a:spLocks noGrp="1" noChangeArrowheads="1"/>
          </p:cNvSpPr>
          <p:nvPr>
            <p:ph type="body" idx="1"/>
          </p:nvPr>
        </p:nvSpPr>
        <p:spPr>
          <a:xfrm>
            <a:off x="685800" y="1828800"/>
            <a:ext cx="7772400" cy="4114800"/>
          </a:xfrm>
        </p:spPr>
        <p:txBody>
          <a:bodyPr/>
          <a:lstStyle/>
          <a:p>
            <a:r>
              <a:rPr lang="en-US" altLang="he-IL"/>
              <a:t>Chooser gives two ciphertexts - a </a:t>
            </a:r>
            <a:r>
              <a:rPr lang="en-US" altLang="he-IL">
                <a:solidFill>
                  <a:schemeClr val="hlink"/>
                </a:solidFill>
              </a:rPr>
              <a:t>good</a:t>
            </a:r>
            <a:r>
              <a:rPr lang="en-US" altLang="he-IL"/>
              <a:t> and a </a:t>
            </a:r>
            <a:r>
              <a:rPr lang="en-US" altLang="he-IL">
                <a:solidFill>
                  <a:schemeClr val="tx2"/>
                </a:solidFill>
              </a:rPr>
              <a:t>bad</a:t>
            </a:r>
            <a:r>
              <a:rPr lang="en-US" altLang="he-IL"/>
              <a:t> one - and proves consistency</a:t>
            </a:r>
          </a:p>
          <a:p>
            <a:pPr lvl="1"/>
            <a:r>
              <a:rPr lang="en-US" altLang="he-IL"/>
              <a:t>Here: make it trivial to verify</a:t>
            </a:r>
          </a:p>
          <a:p>
            <a:r>
              <a:rPr lang="en-US" altLang="he-IL"/>
              <a:t>Sender </a:t>
            </a:r>
            <a:r>
              <a:rPr lang="en-US" altLang="he-IL" i="1"/>
              <a:t>randomizes </a:t>
            </a:r>
            <a:r>
              <a:rPr lang="en-US" altLang="he-IL"/>
              <a:t>ciphertexts </a:t>
            </a:r>
          </a:p>
          <a:p>
            <a:pPr lvl="1"/>
            <a:r>
              <a:rPr lang="en-US" altLang="he-IL">
                <a:solidFill>
                  <a:schemeClr val="hlink"/>
                </a:solidFill>
              </a:rPr>
              <a:t>Good</a:t>
            </a:r>
            <a:r>
              <a:rPr lang="en-US" altLang="he-IL"/>
              <a:t> ciphertext remains consistent</a:t>
            </a:r>
          </a:p>
          <a:p>
            <a:pPr lvl="1"/>
            <a:r>
              <a:rPr lang="en-US" altLang="he-IL">
                <a:solidFill>
                  <a:schemeClr val="tx2"/>
                </a:solidFill>
              </a:rPr>
              <a:t>Bad</a:t>
            </a:r>
            <a:r>
              <a:rPr lang="en-US" altLang="he-IL"/>
              <a:t> ciphertext - maps to random value</a:t>
            </a:r>
          </a:p>
          <a:p>
            <a:pPr lvl="1"/>
            <a:r>
              <a:rPr lang="en-US" altLang="he-IL"/>
              <a:t>Based on random self-reducibility of DDH</a:t>
            </a:r>
          </a:p>
        </p:txBody>
      </p:sp>
    </p:spTree>
    <p:extLst>
      <p:ext uri="{BB962C8B-B14F-4D97-AF65-F5344CB8AC3E}">
        <p14:creationId xmlns:p14="http://schemas.microsoft.com/office/powerpoint/2010/main" val="1916659454"/>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5074" name="Rectangle 2"/>
          <p:cNvSpPr>
            <a:spLocks noGrp="1" noChangeArrowheads="1"/>
          </p:cNvSpPr>
          <p:nvPr>
            <p:ph type="title"/>
          </p:nvPr>
        </p:nvSpPr>
        <p:spPr>
          <a:xfrm>
            <a:off x="685800" y="228600"/>
            <a:ext cx="7772400" cy="685800"/>
          </a:xfrm>
        </p:spPr>
        <p:txBody>
          <a:bodyPr/>
          <a:lstStyle/>
          <a:p>
            <a:r>
              <a:rPr lang="en-US" altLang="he-IL"/>
              <a:t>The OT protocol </a:t>
            </a:r>
          </a:p>
        </p:txBody>
      </p:sp>
      <p:sp>
        <p:nvSpPr>
          <p:cNvPr id="515075" name="Rectangle 3"/>
          <p:cNvSpPr>
            <a:spLocks noGrp="1" noChangeArrowheads="1"/>
          </p:cNvSpPr>
          <p:nvPr>
            <p:ph type="body" idx="1"/>
          </p:nvPr>
        </p:nvSpPr>
        <p:spPr>
          <a:xfrm>
            <a:off x="457200" y="1143000"/>
            <a:ext cx="8458200" cy="5410200"/>
          </a:xfrm>
        </p:spPr>
        <p:txBody>
          <a:bodyPr/>
          <a:lstStyle/>
          <a:p>
            <a:r>
              <a:rPr lang="en-US" altLang="he-IL"/>
              <a:t>Chooser defines </a:t>
            </a:r>
            <a:r>
              <a:rPr lang="en-US" altLang="he-IL">
                <a:solidFill>
                  <a:srgbClr val="0033CC"/>
                </a:solidFill>
                <a:latin typeface="Comic Sans MS" pitchFamily="66" charset="0"/>
              </a:rPr>
              <a:t>x=g</a:t>
            </a:r>
            <a:r>
              <a:rPr lang="en-US" altLang="he-IL" baseline="30000">
                <a:solidFill>
                  <a:srgbClr val="0033CC"/>
                </a:solidFill>
                <a:latin typeface="Comic Sans MS" pitchFamily="66" charset="0"/>
              </a:rPr>
              <a:t>a</a:t>
            </a:r>
            <a:r>
              <a:rPr lang="en-US" altLang="he-IL">
                <a:solidFill>
                  <a:srgbClr val="0033CC"/>
                </a:solidFill>
                <a:latin typeface="Comic Sans MS" pitchFamily="66" charset="0"/>
              </a:rPr>
              <a:t>, y=g</a:t>
            </a:r>
            <a:r>
              <a:rPr lang="en-US" altLang="he-IL" baseline="30000">
                <a:solidFill>
                  <a:srgbClr val="0033CC"/>
                </a:solidFill>
                <a:latin typeface="Comic Sans MS" pitchFamily="66" charset="0"/>
              </a:rPr>
              <a:t>b</a:t>
            </a:r>
            <a:r>
              <a:rPr lang="en-US" altLang="he-IL">
                <a:solidFill>
                  <a:srgbClr val="0033CC"/>
                </a:solidFill>
                <a:latin typeface="Comic Sans MS" pitchFamily="66" charset="0"/>
              </a:rPr>
              <a:t>, z</a:t>
            </a:r>
            <a:r>
              <a:rPr lang="en-US" altLang="he-IL" baseline="-25000">
                <a:solidFill>
                  <a:srgbClr val="0033CC"/>
                </a:solidFill>
                <a:latin typeface="Comic Sans MS" pitchFamily="66" charset="0"/>
                <a:sym typeface="Symbol" pitchFamily="18" charset="2"/>
              </a:rPr>
              <a:t></a:t>
            </a:r>
            <a:r>
              <a:rPr lang="en-US" altLang="he-IL" baseline="-25000">
                <a:solidFill>
                  <a:srgbClr val="0033CC"/>
                </a:solidFill>
                <a:latin typeface="Comic Sans MS" pitchFamily="66" charset="0"/>
              </a:rPr>
              <a:t> </a:t>
            </a:r>
            <a:r>
              <a:rPr lang="en-US" altLang="he-IL">
                <a:solidFill>
                  <a:srgbClr val="0033CC"/>
                </a:solidFill>
                <a:latin typeface="Comic Sans MS" pitchFamily="66" charset="0"/>
              </a:rPr>
              <a:t>=g</a:t>
            </a:r>
            <a:r>
              <a:rPr lang="en-US" altLang="he-IL" baseline="30000">
                <a:solidFill>
                  <a:srgbClr val="0033CC"/>
                </a:solidFill>
                <a:latin typeface="Comic Sans MS" pitchFamily="66" charset="0"/>
              </a:rPr>
              <a:t>ab</a:t>
            </a:r>
            <a:r>
              <a:rPr lang="en-US" altLang="he-IL" i="1" baseline="30000"/>
              <a:t> </a:t>
            </a:r>
            <a:r>
              <a:rPr lang="en-US" altLang="he-IL"/>
              <a:t>and</a:t>
            </a:r>
            <a:r>
              <a:rPr lang="en-US" altLang="he-IL" i="1"/>
              <a:t> </a:t>
            </a:r>
            <a:r>
              <a:rPr lang="en-US" altLang="he-IL">
                <a:solidFill>
                  <a:srgbClr val="0033CC"/>
                </a:solidFill>
                <a:latin typeface="Comic Sans MS" pitchFamily="66" charset="0"/>
              </a:rPr>
              <a:t>z</a:t>
            </a:r>
            <a:r>
              <a:rPr lang="en-US" altLang="he-IL" baseline="-25000">
                <a:solidFill>
                  <a:srgbClr val="0033CC"/>
                </a:solidFill>
                <a:latin typeface="Comic Sans MS" pitchFamily="66" charset="0"/>
              </a:rPr>
              <a:t>1-</a:t>
            </a:r>
            <a:r>
              <a:rPr lang="en-US" altLang="he-IL" baseline="-25000">
                <a:solidFill>
                  <a:srgbClr val="0033CC"/>
                </a:solidFill>
                <a:latin typeface="Comic Sans MS" pitchFamily="66" charset="0"/>
                <a:sym typeface="Symbol" pitchFamily="18" charset="2"/>
              </a:rPr>
              <a:t></a:t>
            </a:r>
            <a:r>
              <a:rPr lang="en-US" altLang="he-IL" baseline="-25000">
                <a:solidFill>
                  <a:srgbClr val="0033CC"/>
                </a:solidFill>
                <a:latin typeface="Comic Sans MS" pitchFamily="66" charset="0"/>
              </a:rPr>
              <a:t> </a:t>
            </a:r>
            <a:r>
              <a:rPr lang="en-US" altLang="he-IL" sz="2800">
                <a:solidFill>
                  <a:srgbClr val="0033CC"/>
                </a:solidFill>
                <a:latin typeface="Comic Sans MS" pitchFamily="66" charset="0"/>
                <a:sym typeface="Symbol" pitchFamily="18" charset="2"/>
              </a:rPr>
              <a:t> </a:t>
            </a:r>
            <a:r>
              <a:rPr lang="en-US" altLang="he-IL">
                <a:solidFill>
                  <a:srgbClr val="0033CC"/>
                </a:solidFill>
                <a:latin typeface="Comic Sans MS" pitchFamily="66" charset="0"/>
              </a:rPr>
              <a:t>z</a:t>
            </a:r>
            <a:r>
              <a:rPr lang="en-US" altLang="he-IL" baseline="-25000">
                <a:solidFill>
                  <a:srgbClr val="0033CC"/>
                </a:solidFill>
                <a:latin typeface="Comic Sans MS" pitchFamily="66" charset="0"/>
                <a:sym typeface="Symbol" pitchFamily="18" charset="2"/>
              </a:rPr>
              <a:t></a:t>
            </a:r>
            <a:r>
              <a:rPr lang="en-US" altLang="he-IL"/>
              <a:t>  </a:t>
            </a:r>
          </a:p>
          <a:p>
            <a:pPr lvl="1"/>
            <a:r>
              <a:rPr lang="en-US" altLang="he-IL">
                <a:solidFill>
                  <a:srgbClr val="CC0066"/>
                </a:solidFill>
              </a:rPr>
              <a:t>Sends </a:t>
            </a:r>
            <a:r>
              <a:rPr lang="en-US" altLang="he-IL">
                <a:solidFill>
                  <a:srgbClr val="0033CC"/>
                </a:solidFill>
                <a:latin typeface="Comic Sans MS" pitchFamily="66" charset="0"/>
              </a:rPr>
              <a:t>(</a:t>
            </a:r>
            <a:r>
              <a:rPr lang="en-US" altLang="he-IL" sz="3200">
                <a:solidFill>
                  <a:srgbClr val="0033CC"/>
                </a:solidFill>
                <a:latin typeface="Comic Sans MS" pitchFamily="66" charset="0"/>
              </a:rPr>
              <a:t>x,y,z</a:t>
            </a:r>
            <a:r>
              <a:rPr lang="en-US" altLang="he-IL" sz="3200" baseline="-25000">
                <a:solidFill>
                  <a:srgbClr val="0033CC"/>
                </a:solidFill>
                <a:latin typeface="Comic Sans MS" pitchFamily="66" charset="0"/>
              </a:rPr>
              <a:t>0, </a:t>
            </a:r>
            <a:r>
              <a:rPr lang="en-US" altLang="he-IL" sz="3200">
                <a:solidFill>
                  <a:srgbClr val="0033CC"/>
                </a:solidFill>
                <a:latin typeface="Comic Sans MS" pitchFamily="66" charset="0"/>
              </a:rPr>
              <a:t>z</a:t>
            </a:r>
            <a:r>
              <a:rPr lang="en-US" altLang="he-IL" sz="3200" baseline="-25000">
                <a:solidFill>
                  <a:srgbClr val="0033CC"/>
                </a:solidFill>
                <a:latin typeface="Comic Sans MS" pitchFamily="66" charset="0"/>
              </a:rPr>
              <a:t>1</a:t>
            </a:r>
            <a:r>
              <a:rPr lang="en-US" altLang="he-IL">
                <a:solidFill>
                  <a:srgbClr val="0033CC"/>
                </a:solidFill>
                <a:latin typeface="Comic Sans MS" pitchFamily="66" charset="0"/>
              </a:rPr>
              <a:t>)</a:t>
            </a:r>
            <a:r>
              <a:rPr lang="en-US" altLang="he-IL" i="1" baseline="-25000">
                <a:solidFill>
                  <a:srgbClr val="CC0066"/>
                </a:solidFill>
              </a:rPr>
              <a:t> </a:t>
            </a:r>
            <a:r>
              <a:rPr lang="en-US" altLang="he-IL">
                <a:solidFill>
                  <a:srgbClr val="CC0066"/>
                </a:solidFill>
              </a:rPr>
              <a:t>to sender.</a:t>
            </a:r>
          </a:p>
          <a:p>
            <a:pPr>
              <a:buFontTx/>
              <a:buNone/>
            </a:pPr>
            <a:r>
              <a:rPr lang="en-US" altLang="he-IL"/>
              <a:t>	note that  </a:t>
            </a:r>
            <a:r>
              <a:rPr lang="en-US" altLang="he-IL">
                <a:solidFill>
                  <a:srgbClr val="0033CC"/>
                </a:solidFill>
                <a:latin typeface="Comic Sans MS" pitchFamily="66" charset="0"/>
              </a:rPr>
              <a:t>z</a:t>
            </a:r>
            <a:r>
              <a:rPr lang="en-US" altLang="he-IL" baseline="-25000">
                <a:solidFill>
                  <a:srgbClr val="0033CC"/>
                </a:solidFill>
                <a:latin typeface="Comic Sans MS" pitchFamily="66" charset="0"/>
                <a:sym typeface="Symbol" pitchFamily="18" charset="2"/>
              </a:rPr>
              <a:t></a:t>
            </a:r>
            <a:r>
              <a:rPr lang="en-US" altLang="he-IL" baseline="-25000">
                <a:solidFill>
                  <a:srgbClr val="0033CC"/>
                </a:solidFill>
                <a:latin typeface="Comic Sans MS" pitchFamily="66" charset="0"/>
              </a:rPr>
              <a:t> </a:t>
            </a:r>
            <a:r>
              <a:rPr lang="en-US" altLang="he-IL">
                <a:solidFill>
                  <a:srgbClr val="0033CC"/>
                </a:solidFill>
                <a:latin typeface="Comic Sans MS" pitchFamily="66" charset="0"/>
              </a:rPr>
              <a:t>=x</a:t>
            </a:r>
            <a:r>
              <a:rPr lang="en-US" altLang="he-IL" baseline="30000">
                <a:solidFill>
                  <a:srgbClr val="0033CC"/>
                </a:solidFill>
                <a:latin typeface="Comic Sans MS" pitchFamily="66" charset="0"/>
              </a:rPr>
              <a:t>b</a:t>
            </a:r>
            <a:r>
              <a:rPr lang="en-US" altLang="he-IL">
                <a:latin typeface="Comic Sans MS" pitchFamily="66" charset="0"/>
              </a:rPr>
              <a:t> </a:t>
            </a:r>
            <a:r>
              <a:rPr lang="en-US" altLang="he-IL"/>
              <a:t>and</a:t>
            </a:r>
            <a:r>
              <a:rPr lang="en-US" altLang="he-IL">
                <a:latin typeface="Comic Sans MS" pitchFamily="66" charset="0"/>
              </a:rPr>
              <a:t> </a:t>
            </a:r>
            <a:r>
              <a:rPr lang="en-US" altLang="he-IL">
                <a:solidFill>
                  <a:srgbClr val="0033CC"/>
                </a:solidFill>
                <a:latin typeface="Comic Sans MS" pitchFamily="66" charset="0"/>
              </a:rPr>
              <a:t>y=g</a:t>
            </a:r>
            <a:r>
              <a:rPr lang="en-US" altLang="he-IL" baseline="30000">
                <a:solidFill>
                  <a:srgbClr val="0033CC"/>
                </a:solidFill>
                <a:latin typeface="Comic Sans MS" pitchFamily="66" charset="0"/>
              </a:rPr>
              <a:t>b</a:t>
            </a:r>
            <a:endParaRPr lang="en-US" altLang="he-IL">
              <a:solidFill>
                <a:srgbClr val="0033CC"/>
              </a:solidFill>
              <a:latin typeface="Comic Sans MS" pitchFamily="66" charset="0"/>
            </a:endParaRPr>
          </a:p>
          <a:p>
            <a:r>
              <a:rPr lang="en-US" altLang="he-IL"/>
              <a:t>Sender </a:t>
            </a:r>
          </a:p>
          <a:p>
            <a:pPr lvl="1"/>
            <a:r>
              <a:rPr lang="en-US" altLang="he-IL"/>
              <a:t>Chooses random </a:t>
            </a:r>
            <a:r>
              <a:rPr lang="en-US" altLang="he-IL">
                <a:latin typeface="Comic Sans MS" pitchFamily="66" charset="0"/>
              </a:rPr>
              <a:t>(r</a:t>
            </a:r>
            <a:r>
              <a:rPr lang="en-US" altLang="he-IL" baseline="-25000">
                <a:latin typeface="Comic Sans MS" pitchFamily="66" charset="0"/>
              </a:rPr>
              <a:t>0 </a:t>
            </a:r>
            <a:r>
              <a:rPr lang="en-US" altLang="he-IL">
                <a:latin typeface="Comic Sans MS" pitchFamily="66" charset="0"/>
              </a:rPr>
              <a:t>,s</a:t>
            </a:r>
            <a:r>
              <a:rPr lang="en-US" altLang="he-IL" baseline="-25000">
                <a:latin typeface="Comic Sans MS" pitchFamily="66" charset="0"/>
              </a:rPr>
              <a:t>0</a:t>
            </a:r>
            <a:r>
              <a:rPr lang="en-US" altLang="he-IL">
                <a:latin typeface="Comic Sans MS" pitchFamily="66" charset="0"/>
              </a:rPr>
              <a:t>), (r</a:t>
            </a:r>
            <a:r>
              <a:rPr lang="en-US" altLang="he-IL" baseline="-25000">
                <a:latin typeface="Comic Sans MS" pitchFamily="66" charset="0"/>
              </a:rPr>
              <a:t>1</a:t>
            </a:r>
            <a:r>
              <a:rPr lang="en-US" altLang="he-IL">
                <a:latin typeface="Comic Sans MS" pitchFamily="66" charset="0"/>
              </a:rPr>
              <a:t>,s</a:t>
            </a:r>
            <a:r>
              <a:rPr lang="en-US" altLang="he-IL" baseline="-25000">
                <a:latin typeface="Comic Sans MS" pitchFamily="66" charset="0"/>
              </a:rPr>
              <a:t>1</a:t>
            </a:r>
            <a:r>
              <a:rPr lang="en-US" altLang="he-IL">
                <a:latin typeface="Comic Sans MS" pitchFamily="66" charset="0"/>
              </a:rPr>
              <a:t>).</a:t>
            </a:r>
          </a:p>
          <a:p>
            <a:pPr lvl="1"/>
            <a:r>
              <a:rPr lang="en-US" altLang="he-IL"/>
              <a:t>Computes </a:t>
            </a:r>
            <a:r>
              <a:rPr lang="en-US" altLang="he-IL">
                <a:solidFill>
                  <a:srgbClr val="0033CC"/>
                </a:solidFill>
                <a:latin typeface="Comic Sans MS" pitchFamily="66" charset="0"/>
              </a:rPr>
              <a:t>w</a:t>
            </a:r>
            <a:r>
              <a:rPr lang="en-US" altLang="he-IL" baseline="-25000">
                <a:solidFill>
                  <a:srgbClr val="0033CC"/>
                </a:solidFill>
                <a:latin typeface="Comic Sans MS" pitchFamily="66" charset="0"/>
              </a:rPr>
              <a:t>0 </a:t>
            </a:r>
            <a:r>
              <a:rPr lang="en-US" altLang="he-IL">
                <a:solidFill>
                  <a:srgbClr val="0033CC"/>
                </a:solidFill>
                <a:latin typeface="Comic Sans MS" pitchFamily="66" charset="0"/>
              </a:rPr>
              <a:t>= x</a:t>
            </a:r>
            <a:r>
              <a:rPr lang="en-US" altLang="he-IL" baseline="30000">
                <a:solidFill>
                  <a:srgbClr val="0033CC"/>
                </a:solidFill>
                <a:latin typeface="Comic Sans MS" pitchFamily="66" charset="0"/>
              </a:rPr>
              <a:t>s</a:t>
            </a:r>
            <a:r>
              <a:rPr lang="en-US" altLang="he-IL" sz="2400" baseline="6000">
                <a:solidFill>
                  <a:srgbClr val="0033CC"/>
                </a:solidFill>
                <a:latin typeface="Comic Sans MS" pitchFamily="66" charset="0"/>
              </a:rPr>
              <a:t>0</a:t>
            </a:r>
            <a:r>
              <a:rPr lang="en-US" altLang="he-IL" baseline="30000">
                <a:solidFill>
                  <a:srgbClr val="0033CC"/>
                </a:solidFill>
                <a:latin typeface="Comic Sans MS" pitchFamily="66" charset="0"/>
              </a:rPr>
              <a:t> .</a:t>
            </a:r>
            <a:r>
              <a:rPr lang="en-US" altLang="he-IL">
                <a:solidFill>
                  <a:srgbClr val="0033CC"/>
                </a:solidFill>
                <a:latin typeface="Comic Sans MS" pitchFamily="66" charset="0"/>
              </a:rPr>
              <a:t>g</a:t>
            </a:r>
            <a:r>
              <a:rPr lang="en-US" altLang="he-IL" baseline="30000">
                <a:solidFill>
                  <a:srgbClr val="0033CC"/>
                </a:solidFill>
                <a:latin typeface="Comic Sans MS" pitchFamily="66" charset="0"/>
              </a:rPr>
              <a:t>r</a:t>
            </a:r>
            <a:r>
              <a:rPr lang="en-US" altLang="he-IL" sz="2400" baseline="6000">
                <a:solidFill>
                  <a:srgbClr val="0033CC"/>
                </a:solidFill>
                <a:latin typeface="Comic Sans MS" pitchFamily="66" charset="0"/>
              </a:rPr>
              <a:t>0</a:t>
            </a:r>
            <a:r>
              <a:rPr lang="en-US" altLang="he-IL"/>
              <a:t> and </a:t>
            </a:r>
            <a:r>
              <a:rPr lang="en-US" altLang="he-IL">
                <a:solidFill>
                  <a:srgbClr val="0033CC"/>
                </a:solidFill>
                <a:latin typeface="Comic Sans MS" pitchFamily="66" charset="0"/>
              </a:rPr>
              <a:t>w</a:t>
            </a:r>
            <a:r>
              <a:rPr lang="en-US" altLang="he-IL" baseline="-25000">
                <a:solidFill>
                  <a:srgbClr val="0033CC"/>
                </a:solidFill>
                <a:latin typeface="Comic Sans MS" pitchFamily="66" charset="0"/>
              </a:rPr>
              <a:t>1 </a:t>
            </a:r>
            <a:r>
              <a:rPr lang="en-US" altLang="he-IL">
                <a:solidFill>
                  <a:srgbClr val="0033CC"/>
                </a:solidFill>
                <a:latin typeface="Comic Sans MS" pitchFamily="66" charset="0"/>
              </a:rPr>
              <a:t>= x</a:t>
            </a:r>
            <a:r>
              <a:rPr lang="en-US" altLang="he-IL" baseline="30000">
                <a:solidFill>
                  <a:srgbClr val="0033CC"/>
                </a:solidFill>
                <a:latin typeface="Comic Sans MS" pitchFamily="66" charset="0"/>
              </a:rPr>
              <a:t>s</a:t>
            </a:r>
            <a:r>
              <a:rPr lang="en-US" altLang="he-IL" sz="2400" baseline="6000">
                <a:solidFill>
                  <a:srgbClr val="0033CC"/>
                </a:solidFill>
                <a:latin typeface="Comic Sans MS" pitchFamily="66" charset="0"/>
              </a:rPr>
              <a:t>1</a:t>
            </a:r>
            <a:r>
              <a:rPr lang="en-US" altLang="he-IL" baseline="30000">
                <a:solidFill>
                  <a:srgbClr val="0033CC"/>
                </a:solidFill>
                <a:latin typeface="Comic Sans MS" pitchFamily="66" charset="0"/>
              </a:rPr>
              <a:t>.</a:t>
            </a:r>
            <a:r>
              <a:rPr lang="en-US" altLang="he-IL">
                <a:solidFill>
                  <a:srgbClr val="0033CC"/>
                </a:solidFill>
                <a:latin typeface="Comic Sans MS" pitchFamily="66" charset="0"/>
              </a:rPr>
              <a:t>g</a:t>
            </a:r>
            <a:r>
              <a:rPr lang="en-US" altLang="he-IL" baseline="30000">
                <a:solidFill>
                  <a:srgbClr val="0033CC"/>
                </a:solidFill>
                <a:latin typeface="Comic Sans MS" pitchFamily="66" charset="0"/>
              </a:rPr>
              <a:t>r</a:t>
            </a:r>
            <a:r>
              <a:rPr lang="en-US" altLang="he-IL" sz="2400" baseline="6000">
                <a:solidFill>
                  <a:srgbClr val="0033CC"/>
                </a:solidFill>
                <a:latin typeface="Comic Sans MS" pitchFamily="66" charset="0"/>
              </a:rPr>
              <a:t>1</a:t>
            </a:r>
            <a:endParaRPr lang="en-US" altLang="he-IL">
              <a:solidFill>
                <a:srgbClr val="0033CC"/>
              </a:solidFill>
              <a:latin typeface="Comic Sans MS" pitchFamily="66" charset="0"/>
            </a:endParaRPr>
          </a:p>
          <a:p>
            <a:pPr lvl="1"/>
            <a:r>
              <a:rPr lang="en-US" altLang="he-IL"/>
              <a:t>encrypts </a:t>
            </a:r>
            <a:r>
              <a:rPr lang="en-US" altLang="he-IL">
                <a:solidFill>
                  <a:srgbClr val="0033CC"/>
                </a:solidFill>
                <a:latin typeface="Comic Sans MS" pitchFamily="66" charset="0"/>
              </a:rPr>
              <a:t>m</a:t>
            </a:r>
            <a:r>
              <a:rPr lang="en-US" altLang="he-IL" baseline="-25000">
                <a:solidFill>
                  <a:srgbClr val="0033CC"/>
                </a:solidFill>
                <a:latin typeface="Comic Sans MS" pitchFamily="66" charset="0"/>
              </a:rPr>
              <a:t>0</a:t>
            </a:r>
            <a:r>
              <a:rPr lang="en-US" altLang="he-IL"/>
              <a:t> with </a:t>
            </a:r>
            <a:r>
              <a:rPr lang="en-US" altLang="he-IL">
                <a:solidFill>
                  <a:srgbClr val="0033CC"/>
                </a:solidFill>
                <a:latin typeface="Comic Sans MS" pitchFamily="66" charset="0"/>
              </a:rPr>
              <a:t>z</a:t>
            </a:r>
            <a:r>
              <a:rPr lang="en-US" altLang="he-IL" baseline="-25000">
                <a:solidFill>
                  <a:srgbClr val="0033CC"/>
                </a:solidFill>
                <a:latin typeface="Comic Sans MS" pitchFamily="66" charset="0"/>
              </a:rPr>
              <a:t>0</a:t>
            </a:r>
            <a:r>
              <a:rPr lang="en-US" altLang="he-IL" baseline="30000">
                <a:solidFill>
                  <a:srgbClr val="0033CC"/>
                </a:solidFill>
                <a:latin typeface="Comic Sans MS" pitchFamily="66" charset="0"/>
              </a:rPr>
              <a:t>s</a:t>
            </a:r>
            <a:r>
              <a:rPr lang="en-US" altLang="he-IL" sz="2400" baseline="6000">
                <a:solidFill>
                  <a:srgbClr val="0033CC"/>
                </a:solidFill>
                <a:latin typeface="Comic Sans MS" pitchFamily="66" charset="0"/>
              </a:rPr>
              <a:t>0</a:t>
            </a:r>
            <a:r>
              <a:rPr lang="en-US" altLang="he-IL" baseline="30000">
                <a:solidFill>
                  <a:srgbClr val="0033CC"/>
                </a:solidFill>
                <a:latin typeface="Comic Sans MS" pitchFamily="66" charset="0"/>
              </a:rPr>
              <a:t>.</a:t>
            </a:r>
            <a:r>
              <a:rPr lang="en-US" altLang="he-IL">
                <a:solidFill>
                  <a:srgbClr val="0033CC"/>
                </a:solidFill>
                <a:latin typeface="Comic Sans MS" pitchFamily="66" charset="0"/>
              </a:rPr>
              <a:t>y</a:t>
            </a:r>
            <a:r>
              <a:rPr lang="en-US" altLang="he-IL" baseline="30000">
                <a:solidFill>
                  <a:srgbClr val="0033CC"/>
                </a:solidFill>
                <a:latin typeface="Comic Sans MS" pitchFamily="66" charset="0"/>
              </a:rPr>
              <a:t>r</a:t>
            </a:r>
            <a:r>
              <a:rPr lang="en-US" altLang="he-IL" sz="2400" baseline="6000">
                <a:solidFill>
                  <a:srgbClr val="0033CC"/>
                </a:solidFill>
                <a:latin typeface="Comic Sans MS" pitchFamily="66" charset="0"/>
              </a:rPr>
              <a:t>0</a:t>
            </a:r>
            <a:r>
              <a:rPr lang="en-US" altLang="he-IL"/>
              <a:t> and </a:t>
            </a:r>
            <a:r>
              <a:rPr lang="en-US" altLang="he-IL">
                <a:solidFill>
                  <a:srgbClr val="0033CC"/>
                </a:solidFill>
                <a:latin typeface="Comic Sans MS" pitchFamily="66" charset="0"/>
              </a:rPr>
              <a:t>m</a:t>
            </a:r>
            <a:r>
              <a:rPr lang="en-US" altLang="he-IL" baseline="-25000">
                <a:solidFill>
                  <a:srgbClr val="0033CC"/>
                </a:solidFill>
                <a:latin typeface="Comic Sans MS" pitchFamily="66" charset="0"/>
              </a:rPr>
              <a:t>1</a:t>
            </a:r>
            <a:r>
              <a:rPr lang="en-US" altLang="he-IL"/>
              <a:t> with </a:t>
            </a:r>
            <a:r>
              <a:rPr lang="en-US" altLang="he-IL">
                <a:solidFill>
                  <a:srgbClr val="0033CC"/>
                </a:solidFill>
                <a:latin typeface="Comic Sans MS" pitchFamily="66" charset="0"/>
              </a:rPr>
              <a:t>z</a:t>
            </a:r>
            <a:r>
              <a:rPr lang="en-US" altLang="he-IL" baseline="-25000">
                <a:solidFill>
                  <a:srgbClr val="0033CC"/>
                </a:solidFill>
                <a:latin typeface="Comic Sans MS" pitchFamily="66" charset="0"/>
              </a:rPr>
              <a:t>1</a:t>
            </a:r>
            <a:r>
              <a:rPr lang="en-US" altLang="he-IL" baseline="30000">
                <a:solidFill>
                  <a:srgbClr val="0033CC"/>
                </a:solidFill>
                <a:latin typeface="Comic Sans MS" pitchFamily="66" charset="0"/>
              </a:rPr>
              <a:t>s</a:t>
            </a:r>
            <a:r>
              <a:rPr lang="en-US" altLang="he-IL" sz="2400" baseline="6000">
                <a:solidFill>
                  <a:srgbClr val="0033CC"/>
                </a:solidFill>
                <a:latin typeface="Comic Sans MS" pitchFamily="66" charset="0"/>
              </a:rPr>
              <a:t>1</a:t>
            </a:r>
            <a:r>
              <a:rPr lang="en-US" altLang="he-IL" baseline="30000">
                <a:solidFill>
                  <a:srgbClr val="0033CC"/>
                </a:solidFill>
                <a:latin typeface="Comic Sans MS" pitchFamily="66" charset="0"/>
              </a:rPr>
              <a:t> . </a:t>
            </a:r>
            <a:r>
              <a:rPr lang="en-US" altLang="he-IL">
                <a:solidFill>
                  <a:srgbClr val="0033CC"/>
                </a:solidFill>
                <a:latin typeface="Comic Sans MS" pitchFamily="66" charset="0"/>
              </a:rPr>
              <a:t>y</a:t>
            </a:r>
            <a:r>
              <a:rPr lang="en-US" altLang="he-IL" baseline="30000">
                <a:solidFill>
                  <a:srgbClr val="0033CC"/>
                </a:solidFill>
                <a:latin typeface="Comic Sans MS" pitchFamily="66" charset="0"/>
              </a:rPr>
              <a:t>r</a:t>
            </a:r>
            <a:r>
              <a:rPr lang="en-US" altLang="he-IL" sz="2400" baseline="6000">
                <a:solidFill>
                  <a:srgbClr val="0033CC"/>
                </a:solidFill>
                <a:latin typeface="Comic Sans MS" pitchFamily="66" charset="0"/>
              </a:rPr>
              <a:t>1</a:t>
            </a:r>
            <a:endParaRPr lang="en-US" altLang="he-IL">
              <a:solidFill>
                <a:srgbClr val="0033CC"/>
              </a:solidFill>
              <a:latin typeface="Comic Sans MS" pitchFamily="66" charset="0"/>
            </a:endParaRPr>
          </a:p>
          <a:p>
            <a:pPr lvl="1"/>
            <a:r>
              <a:rPr lang="en-US" altLang="he-IL">
                <a:solidFill>
                  <a:srgbClr val="CC0066"/>
                </a:solidFill>
              </a:rPr>
              <a:t>Sends </a:t>
            </a:r>
            <a:r>
              <a:rPr lang="en-US" altLang="he-IL">
                <a:solidFill>
                  <a:srgbClr val="0033CC"/>
                </a:solidFill>
                <a:latin typeface="Comic Sans MS" pitchFamily="66" charset="0"/>
              </a:rPr>
              <a:t>w</a:t>
            </a:r>
            <a:r>
              <a:rPr lang="en-US" altLang="he-IL" baseline="-25000">
                <a:solidFill>
                  <a:srgbClr val="0033CC"/>
                </a:solidFill>
                <a:latin typeface="Comic Sans MS" pitchFamily="66" charset="0"/>
              </a:rPr>
              <a:t>0</a:t>
            </a:r>
            <a:r>
              <a:rPr lang="en-US" altLang="he-IL">
                <a:solidFill>
                  <a:srgbClr val="0033CC"/>
                </a:solidFill>
                <a:latin typeface="Comic Sans MS" pitchFamily="66" charset="0"/>
              </a:rPr>
              <a:t>,w</a:t>
            </a:r>
            <a:r>
              <a:rPr lang="en-US" altLang="he-IL" baseline="-25000">
                <a:solidFill>
                  <a:srgbClr val="0033CC"/>
                </a:solidFill>
                <a:latin typeface="Comic Sans MS" pitchFamily="66" charset="0"/>
              </a:rPr>
              <a:t>1</a:t>
            </a:r>
            <a:r>
              <a:rPr lang="en-US" altLang="he-IL" i="1" baseline="-25000">
                <a:solidFill>
                  <a:srgbClr val="CC0066"/>
                </a:solidFill>
              </a:rPr>
              <a:t> </a:t>
            </a:r>
            <a:r>
              <a:rPr lang="en-US" altLang="he-IL">
                <a:solidFill>
                  <a:srgbClr val="CC0066"/>
                </a:solidFill>
              </a:rPr>
              <a:t>and encryptions.</a:t>
            </a:r>
          </a:p>
          <a:p>
            <a:r>
              <a:rPr lang="en-US" altLang="he-IL"/>
              <a:t>Chooser recovers key as </a:t>
            </a:r>
            <a:r>
              <a:rPr lang="en-US" altLang="he-IL">
                <a:solidFill>
                  <a:srgbClr val="0033CC"/>
                </a:solidFill>
                <a:latin typeface="Comic Sans MS" pitchFamily="66" charset="0"/>
              </a:rPr>
              <a:t>(w</a:t>
            </a:r>
            <a:r>
              <a:rPr lang="en-US" altLang="he-IL" baseline="-25000">
                <a:solidFill>
                  <a:srgbClr val="0033CC"/>
                </a:solidFill>
                <a:latin typeface="Comic Sans MS" pitchFamily="66" charset="0"/>
                <a:sym typeface="Symbol" pitchFamily="18" charset="2"/>
              </a:rPr>
              <a:t></a:t>
            </a:r>
            <a:r>
              <a:rPr lang="en-US" altLang="he-IL">
                <a:solidFill>
                  <a:srgbClr val="0033CC"/>
                </a:solidFill>
                <a:latin typeface="Comic Sans MS" pitchFamily="66" charset="0"/>
              </a:rPr>
              <a:t>)</a:t>
            </a:r>
            <a:r>
              <a:rPr lang="en-US" altLang="he-IL" baseline="30000">
                <a:solidFill>
                  <a:srgbClr val="0033CC"/>
                </a:solidFill>
                <a:latin typeface="Comic Sans MS" pitchFamily="66" charset="0"/>
              </a:rPr>
              <a:t>b</a:t>
            </a:r>
            <a:r>
              <a:rPr lang="en-US" altLang="he-IL"/>
              <a:t>, decrypts </a:t>
            </a:r>
            <a:r>
              <a:rPr lang="en-US" altLang="he-IL">
                <a:solidFill>
                  <a:srgbClr val="0033CC"/>
                </a:solidFill>
                <a:latin typeface="Comic Sans MS" pitchFamily="66" charset="0"/>
              </a:rPr>
              <a:t>m</a:t>
            </a:r>
            <a:r>
              <a:rPr lang="en-US" altLang="he-IL" baseline="-25000">
                <a:solidFill>
                  <a:srgbClr val="0033CC"/>
                </a:solidFill>
                <a:latin typeface="Comic Sans MS" pitchFamily="66" charset="0"/>
                <a:sym typeface="Symbol" pitchFamily="18" charset="2"/>
              </a:rPr>
              <a:t></a:t>
            </a:r>
            <a:r>
              <a:rPr lang="en-US" altLang="he-IL" i="1" baseline="-25000"/>
              <a:t> </a:t>
            </a:r>
            <a:r>
              <a:rPr lang="en-US" altLang="he-IL" i="1"/>
              <a:t>.</a:t>
            </a:r>
          </a:p>
        </p:txBody>
      </p:sp>
    </p:spTree>
    <p:extLst>
      <p:ext uri="{BB962C8B-B14F-4D97-AF65-F5344CB8AC3E}">
        <p14:creationId xmlns:p14="http://schemas.microsoft.com/office/powerpoint/2010/main" val="217224464"/>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6098" name="Rectangle 2"/>
          <p:cNvSpPr>
            <a:spLocks noGrp="1" noChangeArrowheads="1"/>
          </p:cNvSpPr>
          <p:nvPr>
            <p:ph type="title"/>
          </p:nvPr>
        </p:nvSpPr>
        <p:spPr/>
        <p:txBody>
          <a:bodyPr/>
          <a:lstStyle/>
          <a:p>
            <a:r>
              <a:rPr lang="en-US" altLang="he-IL"/>
              <a:t>The OT protocol: Properties</a:t>
            </a:r>
          </a:p>
        </p:txBody>
      </p:sp>
      <p:sp>
        <p:nvSpPr>
          <p:cNvPr id="516099" name="Rectangle 3"/>
          <p:cNvSpPr>
            <a:spLocks noGrp="1" noChangeArrowheads="1"/>
          </p:cNvSpPr>
          <p:nvPr>
            <p:ph type="body" idx="1"/>
          </p:nvPr>
        </p:nvSpPr>
        <p:spPr>
          <a:xfrm>
            <a:off x="685800" y="1752600"/>
            <a:ext cx="7772400" cy="4114800"/>
          </a:xfrm>
          <a:ln/>
          <a:extLst>
            <a:ext uri="{91240B29-F687-4F45-9708-019B960494DF}">
              <a14:hiddenLine xmlns:a14="http://schemas.microsoft.com/office/drawing/2010/main" w="9525">
                <a:solidFill>
                  <a:schemeClr val="hlink"/>
                </a:solidFill>
                <a:miter lim="800000"/>
                <a:headEnd/>
                <a:tailEnd/>
              </a14:hiddenLine>
            </a:ext>
          </a:extLst>
        </p:spPr>
        <p:txBody>
          <a:bodyPr/>
          <a:lstStyle/>
          <a:p>
            <a:r>
              <a:rPr lang="en-US" altLang="he-IL"/>
              <a:t>Security:</a:t>
            </a:r>
          </a:p>
          <a:p>
            <a:pPr lvl="1"/>
            <a:r>
              <a:rPr lang="en-US" altLang="he-IL">
                <a:solidFill>
                  <a:schemeClr val="accent2"/>
                </a:solidFill>
              </a:rPr>
              <a:t>Chooser</a:t>
            </a:r>
            <a:r>
              <a:rPr lang="en-US" altLang="he-IL"/>
              <a:t>: DDH assumption implies that </a:t>
            </a:r>
            <a:r>
              <a:rPr lang="en-US" altLang="he-IL">
                <a:solidFill>
                  <a:srgbClr val="009900"/>
                </a:solidFill>
              </a:rPr>
              <a:t>sender</a:t>
            </a:r>
            <a:r>
              <a:rPr lang="en-US" altLang="he-IL"/>
              <a:t> cannot distinguish between </a:t>
            </a:r>
            <a:r>
              <a:rPr lang="en-US" altLang="he-IL">
                <a:solidFill>
                  <a:srgbClr val="0033CC"/>
                </a:solidFill>
                <a:latin typeface="Comic Sans MS" pitchFamily="66" charset="0"/>
              </a:rPr>
              <a:t>z</a:t>
            </a:r>
            <a:r>
              <a:rPr lang="en-US" altLang="he-IL" baseline="-25000">
                <a:solidFill>
                  <a:srgbClr val="0033CC"/>
                </a:solidFill>
                <a:latin typeface="Comic Sans MS" pitchFamily="66" charset="0"/>
                <a:sym typeface="Symbol" pitchFamily="18" charset="2"/>
              </a:rPr>
              <a:t></a:t>
            </a:r>
            <a:r>
              <a:rPr lang="en-US" altLang="he-IL" baseline="-25000">
                <a:solidFill>
                  <a:srgbClr val="0033CC"/>
                </a:solidFill>
                <a:latin typeface="Comic Sans MS" pitchFamily="66" charset="0"/>
              </a:rPr>
              <a:t> </a:t>
            </a:r>
            <a:r>
              <a:rPr lang="en-US" altLang="he-IL">
                <a:solidFill>
                  <a:srgbClr val="0033CC"/>
                </a:solidFill>
                <a:latin typeface="Comic Sans MS" pitchFamily="66" charset="0"/>
              </a:rPr>
              <a:t>=g</a:t>
            </a:r>
            <a:r>
              <a:rPr lang="en-US" altLang="he-IL" baseline="30000">
                <a:solidFill>
                  <a:srgbClr val="0033CC"/>
                </a:solidFill>
                <a:latin typeface="Comic Sans MS" pitchFamily="66" charset="0"/>
              </a:rPr>
              <a:t>ab</a:t>
            </a:r>
            <a:r>
              <a:rPr lang="en-US" altLang="he-IL" i="1" baseline="30000"/>
              <a:t> </a:t>
            </a:r>
            <a:r>
              <a:rPr lang="en-US" altLang="he-IL"/>
              <a:t>and </a:t>
            </a:r>
            <a:r>
              <a:rPr lang="en-US" altLang="he-IL">
                <a:solidFill>
                  <a:srgbClr val="0033CC"/>
                </a:solidFill>
                <a:latin typeface="Comic Sans MS" pitchFamily="66" charset="0"/>
              </a:rPr>
              <a:t>z</a:t>
            </a:r>
            <a:r>
              <a:rPr lang="en-US" altLang="he-IL" baseline="-25000">
                <a:solidFill>
                  <a:srgbClr val="0033CC"/>
                </a:solidFill>
                <a:latin typeface="Comic Sans MS" pitchFamily="66" charset="0"/>
              </a:rPr>
              <a:t>1-</a:t>
            </a:r>
            <a:r>
              <a:rPr lang="en-US" altLang="he-IL" baseline="-25000">
                <a:solidFill>
                  <a:srgbClr val="0033CC"/>
                </a:solidFill>
                <a:latin typeface="Comic Sans MS" pitchFamily="66" charset="0"/>
                <a:sym typeface="Symbol" pitchFamily="18" charset="2"/>
              </a:rPr>
              <a:t></a:t>
            </a:r>
            <a:r>
              <a:rPr lang="en-US" altLang="he-IL"/>
              <a:t>.</a:t>
            </a:r>
          </a:p>
          <a:p>
            <a:pPr lvl="1"/>
            <a:r>
              <a:rPr lang="en-US" altLang="he-IL">
                <a:solidFill>
                  <a:srgbClr val="009900"/>
                </a:solidFill>
              </a:rPr>
              <a:t>Sender</a:t>
            </a:r>
            <a:r>
              <a:rPr lang="en-US" altLang="he-IL"/>
              <a:t>: If </a:t>
            </a:r>
            <a:r>
              <a:rPr lang="en-US" altLang="he-IL">
                <a:solidFill>
                  <a:srgbClr val="0033CC"/>
                </a:solidFill>
                <a:latin typeface="Comic Sans MS" pitchFamily="66" charset="0"/>
              </a:rPr>
              <a:t>z</a:t>
            </a:r>
            <a:r>
              <a:rPr lang="en-US" altLang="he-IL" baseline="-25000">
                <a:solidFill>
                  <a:srgbClr val="0033CC"/>
                </a:solidFill>
                <a:latin typeface="Comic Sans MS" pitchFamily="66" charset="0"/>
              </a:rPr>
              <a:t>1-</a:t>
            </a:r>
            <a:r>
              <a:rPr lang="en-US" altLang="he-IL" baseline="-25000">
                <a:solidFill>
                  <a:srgbClr val="0033CC"/>
                </a:solidFill>
                <a:latin typeface="Comic Sans MS" pitchFamily="66" charset="0"/>
                <a:sym typeface="Symbol" pitchFamily="18" charset="2"/>
              </a:rPr>
              <a:t></a:t>
            </a:r>
            <a:r>
              <a:rPr lang="en-US" altLang="he-IL" baseline="-25000">
                <a:solidFill>
                  <a:srgbClr val="0033CC"/>
                </a:solidFill>
                <a:latin typeface="Comic Sans MS" pitchFamily="66" charset="0"/>
              </a:rPr>
              <a:t> </a:t>
            </a:r>
            <a:r>
              <a:rPr lang="en-US" altLang="he-IL">
                <a:solidFill>
                  <a:srgbClr val="0033CC"/>
                </a:solidFill>
                <a:latin typeface="Comic Sans MS" pitchFamily="66" charset="0"/>
                <a:sym typeface="Symbol" pitchFamily="18" charset="2"/>
              </a:rPr>
              <a:t> </a:t>
            </a:r>
            <a:r>
              <a:rPr lang="en-US" altLang="he-IL">
                <a:solidFill>
                  <a:srgbClr val="0033CC"/>
                </a:solidFill>
                <a:latin typeface="Comic Sans MS" pitchFamily="66" charset="0"/>
              </a:rPr>
              <a:t>g</a:t>
            </a:r>
            <a:r>
              <a:rPr lang="en-US" altLang="he-IL" baseline="30000">
                <a:solidFill>
                  <a:srgbClr val="0033CC"/>
                </a:solidFill>
                <a:latin typeface="Comic Sans MS" pitchFamily="66" charset="0"/>
              </a:rPr>
              <a:t>ab</a:t>
            </a:r>
            <a:r>
              <a:rPr lang="en-US" altLang="he-IL" i="1" baseline="30000"/>
              <a:t> </a:t>
            </a:r>
            <a:r>
              <a:rPr lang="en-US" altLang="he-IL"/>
              <a:t> given </a:t>
            </a:r>
            <a:r>
              <a:rPr lang="en-US" altLang="he-IL">
                <a:solidFill>
                  <a:srgbClr val="0033CC"/>
                </a:solidFill>
                <a:latin typeface="Comic Sans MS" pitchFamily="66" charset="0"/>
              </a:rPr>
              <a:t>(m</a:t>
            </a:r>
            <a:r>
              <a:rPr lang="en-US" altLang="he-IL" baseline="-25000">
                <a:solidFill>
                  <a:srgbClr val="0033CC"/>
                </a:solidFill>
                <a:latin typeface="Comic Sans MS" pitchFamily="66" charset="0"/>
              </a:rPr>
              <a:t>1-</a:t>
            </a:r>
            <a:r>
              <a:rPr lang="en-US" altLang="he-IL" baseline="-25000">
                <a:solidFill>
                  <a:srgbClr val="0033CC"/>
                </a:solidFill>
                <a:latin typeface="Comic Sans MS" pitchFamily="66" charset="0"/>
                <a:sym typeface="Symbol" pitchFamily="18" charset="2"/>
              </a:rPr>
              <a:t></a:t>
            </a:r>
            <a:r>
              <a:rPr lang="en-US" altLang="he-IL" baseline="-25000">
                <a:solidFill>
                  <a:srgbClr val="0033CC"/>
                </a:solidFill>
                <a:latin typeface="Comic Sans MS" pitchFamily="66" charset="0"/>
              </a:rPr>
              <a:t> </a:t>
            </a:r>
            <a:r>
              <a:rPr lang="en-US" altLang="he-IL">
                <a:solidFill>
                  <a:srgbClr val="0033CC"/>
                </a:solidFill>
                <a:latin typeface="Comic Sans MS" pitchFamily="66" charset="0"/>
              </a:rPr>
              <a:t>, w</a:t>
            </a:r>
            <a:r>
              <a:rPr lang="en-US" altLang="he-IL" baseline="-25000">
                <a:solidFill>
                  <a:srgbClr val="0033CC"/>
                </a:solidFill>
                <a:latin typeface="Comic Sans MS" pitchFamily="66" charset="0"/>
              </a:rPr>
              <a:t>1-</a:t>
            </a:r>
            <a:r>
              <a:rPr lang="en-US" altLang="he-IL" baseline="-25000">
                <a:solidFill>
                  <a:srgbClr val="0033CC"/>
                </a:solidFill>
                <a:latin typeface="Comic Sans MS" pitchFamily="66" charset="0"/>
                <a:sym typeface="Symbol" pitchFamily="18" charset="2"/>
              </a:rPr>
              <a:t></a:t>
            </a:r>
            <a:r>
              <a:rPr lang="en-US" altLang="he-IL" baseline="-25000">
                <a:solidFill>
                  <a:srgbClr val="0033CC"/>
                </a:solidFill>
                <a:latin typeface="Comic Sans MS" pitchFamily="66" charset="0"/>
              </a:rPr>
              <a:t> </a:t>
            </a:r>
            <a:r>
              <a:rPr lang="en-US" altLang="he-IL">
                <a:solidFill>
                  <a:srgbClr val="0033CC"/>
                </a:solidFill>
                <a:latin typeface="Comic Sans MS" pitchFamily="66" charset="0"/>
              </a:rPr>
              <a:t>)</a:t>
            </a:r>
            <a:r>
              <a:rPr lang="en-US" altLang="he-IL"/>
              <a:t> </a:t>
            </a:r>
            <a:r>
              <a:rPr lang="en-US" altLang="he-IL" i="1" baseline="-25000"/>
              <a:t> </a:t>
            </a:r>
            <a:r>
              <a:rPr lang="en-US" altLang="he-IL"/>
              <a:t>then     </a:t>
            </a:r>
            <a:r>
              <a:rPr lang="en-US" altLang="he-IL">
                <a:solidFill>
                  <a:srgbClr val="0033CC"/>
                </a:solidFill>
                <a:latin typeface="Comic Sans MS" pitchFamily="66" charset="0"/>
              </a:rPr>
              <a:t>z</a:t>
            </a:r>
            <a:r>
              <a:rPr lang="en-US" altLang="he-IL" sz="2000" baseline="-25000">
                <a:solidFill>
                  <a:srgbClr val="0033CC"/>
                </a:solidFill>
                <a:latin typeface="Comic Sans MS" pitchFamily="66" charset="0"/>
              </a:rPr>
              <a:t>1</a:t>
            </a:r>
            <a:r>
              <a:rPr lang="en-US" altLang="he-IL" baseline="-25000">
                <a:solidFill>
                  <a:srgbClr val="0033CC"/>
                </a:solidFill>
                <a:latin typeface="Comic Sans MS" pitchFamily="66" charset="0"/>
              </a:rPr>
              <a:t>-</a:t>
            </a:r>
            <a:r>
              <a:rPr lang="en-US" altLang="he-IL" baseline="-25000">
                <a:solidFill>
                  <a:srgbClr val="0033CC"/>
                </a:solidFill>
                <a:latin typeface="Comic Sans MS" pitchFamily="66" charset="0"/>
                <a:sym typeface="Symbol" pitchFamily="18" charset="2"/>
              </a:rPr>
              <a:t></a:t>
            </a:r>
            <a:r>
              <a:rPr lang="en-US" altLang="he-IL" baseline="-25000">
                <a:solidFill>
                  <a:srgbClr val="0033CC"/>
                </a:solidFill>
                <a:latin typeface="Comic Sans MS" pitchFamily="66" charset="0"/>
              </a:rPr>
              <a:t> </a:t>
            </a:r>
            <a:r>
              <a:rPr lang="en-US" altLang="he-IL" baseline="30000">
                <a:solidFill>
                  <a:srgbClr val="0033CC"/>
                </a:solidFill>
                <a:latin typeface="Comic Sans MS" pitchFamily="66" charset="0"/>
              </a:rPr>
              <a:t>s</a:t>
            </a:r>
            <a:r>
              <a:rPr lang="en-US" altLang="he-IL" sz="2000" baseline="10000">
                <a:solidFill>
                  <a:srgbClr val="0033CC"/>
                </a:solidFill>
                <a:latin typeface="Comic Sans MS" pitchFamily="66" charset="0"/>
              </a:rPr>
              <a:t>1</a:t>
            </a:r>
            <a:r>
              <a:rPr lang="en-US" altLang="he-IL" baseline="10000">
                <a:solidFill>
                  <a:srgbClr val="0033CC"/>
                </a:solidFill>
                <a:latin typeface="Comic Sans MS" pitchFamily="66" charset="0"/>
              </a:rPr>
              <a:t>-</a:t>
            </a:r>
            <a:r>
              <a:rPr lang="en-US" altLang="he-IL" baseline="10000">
                <a:solidFill>
                  <a:srgbClr val="0033CC"/>
                </a:solidFill>
                <a:latin typeface="Comic Sans MS" pitchFamily="66" charset="0"/>
                <a:sym typeface="Symbol" pitchFamily="18" charset="2"/>
              </a:rPr>
              <a:t></a:t>
            </a:r>
            <a:r>
              <a:rPr lang="en-US" altLang="he-IL">
                <a:solidFill>
                  <a:srgbClr val="0033CC"/>
                </a:solidFill>
                <a:latin typeface="Comic Sans MS" pitchFamily="66" charset="0"/>
              </a:rPr>
              <a:t> </a:t>
            </a:r>
            <a:r>
              <a:rPr lang="en-US" altLang="he-IL" baseline="30000">
                <a:solidFill>
                  <a:srgbClr val="0033CC"/>
                </a:solidFill>
                <a:latin typeface="Comic Sans MS" pitchFamily="66" charset="0"/>
              </a:rPr>
              <a:t>.</a:t>
            </a:r>
            <a:r>
              <a:rPr lang="en-US" altLang="he-IL">
                <a:solidFill>
                  <a:srgbClr val="0033CC"/>
                </a:solidFill>
                <a:latin typeface="Comic Sans MS" pitchFamily="66" charset="0"/>
              </a:rPr>
              <a:t>y</a:t>
            </a:r>
            <a:r>
              <a:rPr lang="en-US" altLang="he-IL" baseline="30000">
                <a:solidFill>
                  <a:srgbClr val="0033CC"/>
                </a:solidFill>
                <a:latin typeface="Comic Sans MS" pitchFamily="66" charset="0"/>
              </a:rPr>
              <a:t>r</a:t>
            </a:r>
            <a:r>
              <a:rPr lang="en-US" altLang="he-IL" sz="2000" baseline="10000">
                <a:solidFill>
                  <a:srgbClr val="0033CC"/>
                </a:solidFill>
                <a:latin typeface="Comic Sans MS" pitchFamily="66" charset="0"/>
              </a:rPr>
              <a:t>1</a:t>
            </a:r>
            <a:r>
              <a:rPr lang="en-US" altLang="he-IL" baseline="10000">
                <a:solidFill>
                  <a:srgbClr val="0033CC"/>
                </a:solidFill>
                <a:latin typeface="Comic Sans MS" pitchFamily="66" charset="0"/>
              </a:rPr>
              <a:t>-</a:t>
            </a:r>
            <a:r>
              <a:rPr lang="en-US" altLang="he-IL" baseline="10000">
                <a:solidFill>
                  <a:srgbClr val="0033CC"/>
                </a:solidFill>
                <a:latin typeface="Comic Sans MS" pitchFamily="66" charset="0"/>
                <a:sym typeface="Symbol" pitchFamily="18" charset="2"/>
              </a:rPr>
              <a:t></a:t>
            </a:r>
            <a:r>
              <a:rPr lang="en-US" altLang="he-IL"/>
              <a:t>   is uniformly distributed.</a:t>
            </a:r>
          </a:p>
          <a:p>
            <a:r>
              <a:rPr lang="en-US" altLang="he-IL"/>
              <a:t>Overhead: </a:t>
            </a:r>
            <a:r>
              <a:rPr lang="en-US" altLang="he-IL">
                <a:solidFill>
                  <a:srgbClr val="0033CC"/>
                </a:solidFill>
                <a:latin typeface="Comic Sans MS" pitchFamily="66" charset="0"/>
              </a:rPr>
              <a:t>O(1)</a:t>
            </a:r>
            <a:r>
              <a:rPr lang="en-US" altLang="he-IL" i="1"/>
              <a:t> </a:t>
            </a:r>
            <a:r>
              <a:rPr lang="en-US" altLang="he-IL"/>
              <a:t>exponentiations. </a:t>
            </a:r>
          </a:p>
          <a:p>
            <a:r>
              <a:rPr lang="en-US" altLang="he-IL"/>
              <a:t>Generalization to </a:t>
            </a:r>
            <a:r>
              <a:rPr lang="en-US" altLang="he-IL" sz="2400">
                <a:solidFill>
                  <a:schemeClr val="hlink"/>
                </a:solidFill>
                <a:latin typeface="Comic Sans MS" pitchFamily="66" charset="0"/>
              </a:rPr>
              <a:t>OT</a:t>
            </a:r>
            <a:r>
              <a:rPr lang="en-US" altLang="he-IL" sz="2400" baseline="-25000">
                <a:solidFill>
                  <a:schemeClr val="hlink"/>
                </a:solidFill>
                <a:latin typeface="Comic Sans MS" pitchFamily="66" charset="0"/>
              </a:rPr>
              <a:t>1</a:t>
            </a:r>
            <a:r>
              <a:rPr lang="en-US" altLang="he-IL" sz="2400" baseline="30000">
                <a:solidFill>
                  <a:schemeClr val="hlink"/>
                </a:solidFill>
                <a:latin typeface="Comic Sans MS" pitchFamily="66" charset="0"/>
              </a:rPr>
              <a:t>N</a:t>
            </a:r>
            <a:r>
              <a:rPr lang="en-US" altLang="he-IL" sz="2400" baseline="30000">
                <a:solidFill>
                  <a:schemeClr val="hlink"/>
                </a:solidFill>
              </a:rPr>
              <a:t> </a:t>
            </a:r>
            <a:r>
              <a:rPr lang="en-US" altLang="he-IL">
                <a:solidFill>
                  <a:schemeClr val="hlink"/>
                </a:solidFill>
              </a:rPr>
              <a:t> </a:t>
            </a:r>
            <a:r>
              <a:rPr lang="en-US" altLang="he-IL"/>
              <a:t>without increasing chooser’s complexity. </a:t>
            </a:r>
          </a:p>
        </p:txBody>
      </p:sp>
      <p:sp>
        <p:nvSpPr>
          <p:cNvPr id="516100" name="AutoShape 4"/>
          <p:cNvSpPr>
            <a:spLocks noChangeArrowheads="1"/>
          </p:cNvSpPr>
          <p:nvPr/>
        </p:nvSpPr>
        <p:spPr bwMode="auto">
          <a:xfrm>
            <a:off x="5867400" y="5638800"/>
            <a:ext cx="1981200" cy="838200"/>
          </a:xfrm>
          <a:prstGeom prst="wedgeRoundRectCallout">
            <a:avLst>
              <a:gd name="adj1" fmla="val -91829"/>
              <a:gd name="adj2" fmla="val -80491"/>
              <a:gd name="adj3" fmla="val 16667"/>
            </a:avLst>
          </a:prstGeom>
          <a:solidFill>
            <a:srgbClr val="E6EDB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algn="ctr"/>
            <a:r>
              <a:rPr lang="en-US" sz="2000">
                <a:latin typeface="Arial Narrow" pitchFamily="34" charset="0"/>
              </a:rPr>
              <a:t>Question: how to do</a:t>
            </a:r>
          </a:p>
        </p:txBody>
      </p:sp>
    </p:spTree>
    <p:extLst>
      <p:ext uri="{BB962C8B-B14F-4D97-AF65-F5344CB8AC3E}">
        <p14:creationId xmlns:p14="http://schemas.microsoft.com/office/powerpoint/2010/main" val="415599788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1610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1610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2050" name="Rectangle 2"/>
          <p:cNvSpPr>
            <a:spLocks noGrp="1" noChangeArrowheads="1"/>
          </p:cNvSpPr>
          <p:nvPr>
            <p:ph type="title"/>
          </p:nvPr>
        </p:nvSpPr>
        <p:spPr/>
        <p:txBody>
          <a:bodyPr/>
          <a:lstStyle/>
          <a:p>
            <a:r>
              <a:rPr lang="en-US" dirty="0"/>
              <a:t>Course Information</a:t>
            </a:r>
          </a:p>
        </p:txBody>
      </p:sp>
      <p:sp>
        <p:nvSpPr>
          <p:cNvPr id="642051" name="Rectangle 3"/>
          <p:cNvSpPr>
            <a:spLocks noGrp="1" noChangeArrowheads="1"/>
          </p:cNvSpPr>
          <p:nvPr>
            <p:ph type="body" idx="1"/>
          </p:nvPr>
        </p:nvSpPr>
        <p:spPr>
          <a:xfrm>
            <a:off x="228600" y="1066800"/>
            <a:ext cx="8610600" cy="5638800"/>
          </a:xfrm>
        </p:spPr>
        <p:txBody>
          <a:bodyPr/>
          <a:lstStyle/>
          <a:p>
            <a:pPr algn="ctr">
              <a:lnSpc>
                <a:spcPct val="80000"/>
              </a:lnSpc>
              <a:buFontTx/>
              <a:buNone/>
            </a:pPr>
            <a:r>
              <a:rPr lang="en-US" sz="2400" b="1" dirty="0" smtClean="0"/>
              <a:t>Foundation </a:t>
            </a:r>
            <a:r>
              <a:rPr lang="en-US" sz="2400" b="1" dirty="0"/>
              <a:t>of Privacy  - </a:t>
            </a:r>
            <a:r>
              <a:rPr lang="en-US" sz="2400" b="1" dirty="0" smtClean="0"/>
              <a:t>Spring 2012</a:t>
            </a:r>
            <a:endParaRPr lang="en-US" sz="2000" b="1" dirty="0"/>
          </a:p>
          <a:p>
            <a:pPr lvl="1">
              <a:lnSpc>
                <a:spcPct val="80000"/>
              </a:lnSpc>
              <a:buFontTx/>
              <a:buNone/>
            </a:pPr>
            <a:r>
              <a:rPr lang="en-US" sz="2000" dirty="0"/>
              <a:t>Instructor:  </a:t>
            </a:r>
            <a:r>
              <a:rPr lang="en-US" sz="2000" b="1" dirty="0" err="1">
                <a:solidFill>
                  <a:schemeClr val="hlink"/>
                </a:solidFill>
              </a:rPr>
              <a:t>Moni</a:t>
            </a:r>
            <a:r>
              <a:rPr lang="en-US" sz="2000" b="1" dirty="0">
                <a:solidFill>
                  <a:schemeClr val="hlink"/>
                </a:solidFill>
              </a:rPr>
              <a:t> </a:t>
            </a:r>
            <a:r>
              <a:rPr lang="en-US" sz="2000" b="1" dirty="0" smtClean="0">
                <a:solidFill>
                  <a:schemeClr val="hlink"/>
                </a:solidFill>
              </a:rPr>
              <a:t>Naor</a:t>
            </a:r>
            <a:endParaRPr lang="en-US" sz="2000" dirty="0"/>
          </a:p>
          <a:p>
            <a:pPr lvl="1">
              <a:lnSpc>
                <a:spcPct val="80000"/>
              </a:lnSpc>
              <a:buFontTx/>
              <a:buNone/>
            </a:pPr>
            <a:r>
              <a:rPr lang="en-US" sz="2000" dirty="0"/>
              <a:t>When:        </a:t>
            </a:r>
            <a:r>
              <a:rPr lang="en-US" sz="2000" dirty="0" smtClean="0"/>
              <a:t>Sundays</a:t>
            </a:r>
            <a:r>
              <a:rPr lang="en-US" sz="2000" dirty="0"/>
              <a:t>, </a:t>
            </a:r>
            <a:r>
              <a:rPr lang="en-US" sz="2000" dirty="0" smtClean="0"/>
              <a:t>16:00-</a:t>
            </a:r>
            <a:r>
              <a:rPr lang="en-US" sz="2000" dirty="0"/>
              <a:t>-</a:t>
            </a:r>
            <a:r>
              <a:rPr lang="en-US" sz="2000" dirty="0" smtClean="0"/>
              <a:t>18:00 </a:t>
            </a:r>
            <a:r>
              <a:rPr lang="en-US" sz="2000" dirty="0"/>
              <a:t>(2 points)</a:t>
            </a:r>
          </a:p>
          <a:p>
            <a:pPr lvl="1">
              <a:lnSpc>
                <a:spcPct val="80000"/>
              </a:lnSpc>
              <a:buFontTx/>
              <a:buNone/>
            </a:pPr>
            <a:r>
              <a:rPr lang="en-US" sz="2000" dirty="0"/>
              <a:t>Where:       </a:t>
            </a:r>
            <a:r>
              <a:rPr lang="en-US" sz="2000" dirty="0" err="1"/>
              <a:t>Ziskind</a:t>
            </a:r>
            <a:r>
              <a:rPr lang="en-US" sz="2000" dirty="0"/>
              <a:t> 1 </a:t>
            </a:r>
          </a:p>
          <a:p>
            <a:pPr lvl="1">
              <a:lnSpc>
                <a:spcPct val="80000"/>
              </a:lnSpc>
              <a:buFontTx/>
              <a:buNone/>
            </a:pPr>
            <a:endParaRPr lang="en-US" sz="1800" dirty="0"/>
          </a:p>
          <a:p>
            <a:pPr>
              <a:lnSpc>
                <a:spcPct val="80000"/>
              </a:lnSpc>
            </a:pPr>
            <a:r>
              <a:rPr lang="en-US" sz="2000" b="1" dirty="0"/>
              <a:t>Course web page</a:t>
            </a:r>
            <a:r>
              <a:rPr lang="en-US" sz="2000" dirty="0"/>
              <a:t>: www.wisdom.weizmann.ac.il/~</a:t>
            </a:r>
            <a:r>
              <a:rPr lang="en-US" sz="2000" dirty="0" smtClean="0"/>
              <a:t>naor/COURSE/foundations_of_privacy.html</a:t>
            </a:r>
            <a:endParaRPr lang="en-US" sz="2000" dirty="0"/>
          </a:p>
          <a:p>
            <a:pPr>
              <a:lnSpc>
                <a:spcPct val="80000"/>
              </a:lnSpc>
            </a:pPr>
            <a:endParaRPr lang="en-US" sz="2000" b="1" dirty="0"/>
          </a:p>
          <a:p>
            <a:pPr>
              <a:lnSpc>
                <a:spcPct val="80000"/>
              </a:lnSpc>
            </a:pPr>
            <a:r>
              <a:rPr lang="en-US" sz="2000" b="1" dirty="0"/>
              <a:t>Prerequisites:</a:t>
            </a:r>
            <a:r>
              <a:rPr lang="en-US" sz="2000" dirty="0"/>
              <a:t> familiarity with algorithms, data structures, probability theory, and linear algebra, at an </a:t>
            </a:r>
            <a:r>
              <a:rPr lang="en-US" sz="2000" i="1" dirty="0"/>
              <a:t>undergraduate</a:t>
            </a:r>
            <a:r>
              <a:rPr lang="en-US" sz="2000" dirty="0"/>
              <a:t> level; a basic course in computability is assumed. </a:t>
            </a:r>
            <a:endParaRPr lang="en-US" sz="2000" b="1" dirty="0"/>
          </a:p>
          <a:p>
            <a:pPr>
              <a:lnSpc>
                <a:spcPct val="80000"/>
              </a:lnSpc>
            </a:pPr>
            <a:endParaRPr lang="en-US" sz="2000" b="1" dirty="0"/>
          </a:p>
          <a:p>
            <a:pPr>
              <a:lnSpc>
                <a:spcPct val="80000"/>
              </a:lnSpc>
            </a:pPr>
            <a:r>
              <a:rPr lang="en-US" sz="2400" b="1" dirty="0"/>
              <a:t>Requirements</a:t>
            </a:r>
            <a:r>
              <a:rPr lang="en-US" sz="2400" b="1" dirty="0" smtClean="0"/>
              <a:t>:</a:t>
            </a:r>
            <a:endParaRPr lang="en-US" sz="1800" b="1" dirty="0"/>
          </a:p>
          <a:p>
            <a:pPr lvl="1">
              <a:lnSpc>
                <a:spcPct val="80000"/>
              </a:lnSpc>
            </a:pPr>
            <a:r>
              <a:rPr lang="en-US" sz="2000" b="1" dirty="0"/>
              <a:t>Participation in discussion in </a:t>
            </a:r>
            <a:r>
              <a:rPr lang="en-US" sz="2000" b="1" dirty="0" smtClean="0"/>
              <a:t>class</a:t>
            </a:r>
            <a:endParaRPr lang="en-US" sz="2000" b="1" dirty="0"/>
          </a:p>
          <a:p>
            <a:pPr lvl="2">
              <a:lnSpc>
                <a:spcPct val="80000"/>
              </a:lnSpc>
            </a:pPr>
            <a:r>
              <a:rPr lang="en-US" sz="1800" b="1" dirty="0"/>
              <a:t>Best: read the papers ahead of </a:t>
            </a:r>
            <a:r>
              <a:rPr lang="en-US" sz="1800" b="1" dirty="0" smtClean="0"/>
              <a:t>time</a:t>
            </a:r>
          </a:p>
          <a:p>
            <a:pPr lvl="1">
              <a:lnSpc>
                <a:spcPct val="80000"/>
              </a:lnSpc>
            </a:pPr>
            <a:r>
              <a:rPr lang="en-US" sz="2000" b="1" dirty="0" smtClean="0"/>
              <a:t>Homework</a:t>
            </a:r>
            <a:r>
              <a:rPr lang="en-US" sz="2000" dirty="0" smtClean="0"/>
              <a:t>: There will be several</a:t>
            </a:r>
            <a:r>
              <a:rPr lang="en-US" sz="2000" b="1" dirty="0" smtClean="0"/>
              <a:t> </a:t>
            </a:r>
            <a:r>
              <a:rPr lang="en-US" sz="2000" dirty="0" smtClean="0"/>
              <a:t>homework assignments</a:t>
            </a:r>
          </a:p>
          <a:p>
            <a:pPr lvl="2">
              <a:lnSpc>
                <a:spcPct val="80000"/>
              </a:lnSpc>
            </a:pPr>
            <a:r>
              <a:rPr lang="en-US" sz="1800" dirty="0" smtClean="0"/>
              <a:t>Homework assignments should be turned in on time (usually</a:t>
            </a:r>
            <a:r>
              <a:rPr lang="en-US" sz="1800" i="1" dirty="0" smtClean="0"/>
              <a:t> two weeks</a:t>
            </a:r>
            <a:r>
              <a:rPr lang="en-US" sz="1800" dirty="0" smtClean="0"/>
              <a:t> after they are given)! </a:t>
            </a:r>
            <a:endParaRPr lang="en-US" sz="2000" b="1" dirty="0" smtClean="0"/>
          </a:p>
          <a:p>
            <a:pPr lvl="1">
              <a:lnSpc>
                <a:spcPct val="80000"/>
              </a:lnSpc>
            </a:pPr>
            <a:r>
              <a:rPr lang="en-US" sz="2000" b="1" dirty="0" smtClean="0"/>
              <a:t>Class Project and presentation</a:t>
            </a:r>
          </a:p>
          <a:p>
            <a:pPr lvl="1">
              <a:lnSpc>
                <a:spcPct val="80000"/>
              </a:lnSpc>
            </a:pPr>
            <a:r>
              <a:rPr lang="en-US" sz="2000" b="1" dirty="0" smtClean="0"/>
              <a:t>Exam </a:t>
            </a:r>
            <a:r>
              <a:rPr lang="en-US" sz="2000" b="1" dirty="0"/>
              <a:t>:</a:t>
            </a:r>
            <a:r>
              <a:rPr lang="en-US" sz="2000" dirty="0"/>
              <a:t> none planned</a:t>
            </a:r>
          </a:p>
        </p:txBody>
      </p:sp>
      <p:sp>
        <p:nvSpPr>
          <p:cNvPr id="4" name="Rounded Rectangular Callout 3"/>
          <p:cNvSpPr/>
          <p:nvPr/>
        </p:nvSpPr>
        <p:spPr bwMode="auto">
          <a:xfrm>
            <a:off x="228600" y="304800"/>
            <a:ext cx="2057400" cy="990600"/>
          </a:xfrm>
          <a:prstGeom prst="wedgeRoundRectCallout">
            <a:avLst>
              <a:gd name="adj1" fmla="val 30917"/>
              <a:gd name="adj2" fmla="val 62500"/>
              <a:gd name="adj3" fmla="val 16667"/>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lang="en-US" sz="2000" dirty="0" smtClean="0">
                <a:latin typeface="+mn-lt"/>
              </a:rPr>
              <a:t>Office: </a:t>
            </a:r>
            <a:r>
              <a:rPr lang="en-US" sz="2000" dirty="0" err="1" smtClean="0">
                <a:latin typeface="+mn-lt"/>
              </a:rPr>
              <a:t>Ziskind</a:t>
            </a:r>
            <a:r>
              <a:rPr lang="en-US" sz="2000" dirty="0" smtClean="0">
                <a:latin typeface="+mn-lt"/>
              </a:rPr>
              <a:t> 248</a:t>
            </a:r>
          </a:p>
          <a:p>
            <a:pPr marL="0" marR="0" indent="0" algn="l" defTabSz="914400" rtl="0" eaLnBrk="1" fontAlgn="base" latinLnBrk="0" hangingPunct="1">
              <a:lnSpc>
                <a:spcPct val="100000"/>
              </a:lnSpc>
              <a:spcBef>
                <a:spcPct val="0"/>
              </a:spcBef>
              <a:spcAft>
                <a:spcPct val="0"/>
              </a:spcAft>
              <a:buClrTx/>
              <a:buSzTx/>
              <a:buFontTx/>
              <a:buNone/>
              <a:tabLst/>
            </a:pPr>
            <a:r>
              <a:rPr kumimoji="0" lang="en-US" sz="2000" b="0" i="0" u="none" strike="noStrike" cap="none" normalizeH="0" baseline="0" dirty="0" smtClean="0">
                <a:ln>
                  <a:noFill/>
                </a:ln>
                <a:solidFill>
                  <a:schemeClr val="tx1"/>
                </a:solidFill>
                <a:effectLst/>
                <a:latin typeface="+mn-lt"/>
                <a:cs typeface="Arial" charset="0"/>
              </a:rPr>
              <a:t>Phone:</a:t>
            </a:r>
            <a:r>
              <a:rPr kumimoji="0" lang="en-US" sz="2000" b="0" i="0" u="none" strike="noStrike" cap="none" normalizeH="0" dirty="0" smtClean="0">
                <a:ln>
                  <a:noFill/>
                </a:ln>
                <a:solidFill>
                  <a:schemeClr val="tx1"/>
                </a:solidFill>
                <a:effectLst/>
                <a:latin typeface="+mn-lt"/>
                <a:cs typeface="Arial" charset="0"/>
              </a:rPr>
              <a:t> 3701</a:t>
            </a:r>
          </a:p>
          <a:p>
            <a:pPr marL="0" marR="0" indent="0" algn="l" defTabSz="914400" rtl="0" eaLnBrk="1" fontAlgn="base" latinLnBrk="0" hangingPunct="1">
              <a:lnSpc>
                <a:spcPct val="100000"/>
              </a:lnSpc>
              <a:spcBef>
                <a:spcPct val="0"/>
              </a:spcBef>
              <a:spcAft>
                <a:spcPct val="0"/>
              </a:spcAft>
              <a:buClrTx/>
              <a:buSzTx/>
              <a:buFontTx/>
              <a:buNone/>
              <a:tabLst/>
            </a:pPr>
            <a:r>
              <a:rPr lang="en-US" sz="2000" baseline="0" dirty="0" smtClean="0">
                <a:latin typeface="+mn-lt"/>
              </a:rPr>
              <a:t>E-mail:</a:t>
            </a:r>
            <a:r>
              <a:rPr lang="en-US" sz="2000" dirty="0" smtClean="0">
                <a:latin typeface="+mn-lt"/>
              </a:rPr>
              <a:t> </a:t>
            </a:r>
            <a:r>
              <a:rPr lang="en-US" sz="2000" dirty="0" err="1" smtClean="0">
                <a:latin typeface="+mn-lt"/>
              </a:rPr>
              <a:t>moni.naor</a:t>
            </a:r>
            <a:r>
              <a:rPr lang="en-US" sz="2000" dirty="0" smtClean="0">
                <a:latin typeface="+mn-lt"/>
              </a:rPr>
              <a:t>@</a:t>
            </a:r>
            <a:endParaRPr kumimoji="0" lang="en-US" sz="2000" b="0" i="0" u="none" strike="noStrike" cap="none" normalizeH="0" baseline="0" dirty="0" smtClean="0">
              <a:ln>
                <a:noFill/>
              </a:ln>
              <a:solidFill>
                <a:schemeClr val="tx1"/>
              </a:solidFill>
              <a:effectLst/>
              <a:latin typeface="+mn-l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8210" name="Rectangle 2"/>
          <p:cNvSpPr>
            <a:spLocks noGrp="1" noChangeArrowheads="1"/>
          </p:cNvSpPr>
          <p:nvPr>
            <p:ph type="title"/>
          </p:nvPr>
        </p:nvSpPr>
        <p:spPr>
          <a:xfrm>
            <a:off x="685800" y="228600"/>
            <a:ext cx="7772400" cy="1143000"/>
          </a:xfrm>
        </p:spPr>
        <p:txBody>
          <a:bodyPr/>
          <a:lstStyle/>
          <a:p>
            <a:r>
              <a:rPr lang="en-US" altLang="he-IL"/>
              <a:t>Secret Sharing</a:t>
            </a:r>
          </a:p>
        </p:txBody>
      </p:sp>
      <p:sp>
        <p:nvSpPr>
          <p:cNvPr id="478211" name="Rectangle 3"/>
          <p:cNvSpPr>
            <a:spLocks noGrp="1" noChangeArrowheads="1"/>
          </p:cNvSpPr>
          <p:nvPr>
            <p:ph type="body" idx="1"/>
          </p:nvPr>
        </p:nvSpPr>
        <p:spPr>
          <a:xfrm>
            <a:off x="685800" y="1371600"/>
            <a:ext cx="8153400" cy="5257800"/>
          </a:xfrm>
        </p:spPr>
        <p:txBody>
          <a:bodyPr/>
          <a:lstStyle/>
          <a:p>
            <a:pPr>
              <a:buFontTx/>
              <a:buNone/>
            </a:pPr>
            <a:r>
              <a:rPr lang="en-US" altLang="he-IL">
                <a:solidFill>
                  <a:schemeClr val="accent2"/>
                </a:solidFill>
              </a:rPr>
              <a:t>Threshold Secret Sharing</a:t>
            </a:r>
            <a:r>
              <a:rPr lang="en-US" altLang="he-IL"/>
              <a:t> - how to split a secret </a:t>
            </a:r>
            <a:r>
              <a:rPr lang="en-US" altLang="he-IL">
                <a:solidFill>
                  <a:srgbClr val="FF0000"/>
                </a:solidFill>
                <a:latin typeface="Comic Sans MS" pitchFamily="66" charset="0"/>
              </a:rPr>
              <a:t>S</a:t>
            </a:r>
            <a:r>
              <a:rPr lang="en-US" altLang="he-IL"/>
              <a:t> into </a:t>
            </a:r>
            <a:r>
              <a:rPr lang="en-US" altLang="he-IL">
                <a:latin typeface="Comic Sans MS" pitchFamily="66" charset="0"/>
              </a:rPr>
              <a:t>N</a:t>
            </a:r>
            <a:r>
              <a:rPr lang="en-US" altLang="he-IL"/>
              <a:t> shares so that</a:t>
            </a:r>
          </a:p>
          <a:p>
            <a:pPr lvl="1"/>
            <a:r>
              <a:rPr lang="en-US" altLang="he-IL" b="1"/>
              <a:t>No</a:t>
            </a:r>
            <a:r>
              <a:rPr lang="en-US" altLang="he-IL">
                <a:solidFill>
                  <a:schemeClr val="bg2"/>
                </a:solidFill>
              </a:rPr>
              <a:t> </a:t>
            </a:r>
            <a:r>
              <a:rPr lang="en-US" altLang="he-IL">
                <a:solidFill>
                  <a:srgbClr val="D60093"/>
                </a:solidFill>
                <a:latin typeface="Comic Sans MS" pitchFamily="66" charset="0"/>
              </a:rPr>
              <a:t>k-1</a:t>
            </a:r>
            <a:r>
              <a:rPr lang="en-US" altLang="he-IL">
                <a:solidFill>
                  <a:schemeClr val="hlink"/>
                </a:solidFill>
              </a:rPr>
              <a:t> </a:t>
            </a:r>
            <a:r>
              <a:rPr lang="en-US" altLang="he-IL"/>
              <a:t>shares yield any information about</a:t>
            </a:r>
            <a:r>
              <a:rPr lang="en-US" altLang="he-IL">
                <a:solidFill>
                  <a:schemeClr val="hlink"/>
                </a:solidFill>
              </a:rPr>
              <a:t> </a:t>
            </a:r>
            <a:r>
              <a:rPr lang="en-US" altLang="he-IL"/>
              <a:t>the secret</a:t>
            </a:r>
            <a:r>
              <a:rPr lang="en-US" altLang="he-IL">
                <a:solidFill>
                  <a:schemeClr val="hlink"/>
                </a:solidFill>
              </a:rPr>
              <a:t> </a:t>
            </a:r>
            <a:r>
              <a:rPr lang="en-US" altLang="he-IL">
                <a:solidFill>
                  <a:srgbClr val="FF0000"/>
                </a:solidFill>
              </a:rPr>
              <a:t>S</a:t>
            </a:r>
            <a:endParaRPr lang="en-US" altLang="he-IL"/>
          </a:p>
          <a:p>
            <a:pPr lvl="1"/>
            <a:r>
              <a:rPr lang="en-US" altLang="he-IL" b="1" i="1"/>
              <a:t>Any</a:t>
            </a:r>
            <a:r>
              <a:rPr lang="en-US" altLang="he-IL"/>
              <a:t> </a:t>
            </a:r>
            <a:r>
              <a:rPr lang="en-US" altLang="he-IL">
                <a:solidFill>
                  <a:srgbClr val="D60093"/>
                </a:solidFill>
                <a:latin typeface="Comic Sans MS" pitchFamily="66" charset="0"/>
              </a:rPr>
              <a:t>k</a:t>
            </a:r>
            <a:r>
              <a:rPr lang="en-US" altLang="he-IL"/>
              <a:t> shares sufficient to reconstruct the secret </a:t>
            </a:r>
          </a:p>
          <a:p>
            <a:pPr>
              <a:buFontTx/>
              <a:buNone/>
            </a:pPr>
            <a:r>
              <a:rPr lang="en-US" altLang="he-IL">
                <a:solidFill>
                  <a:schemeClr val="accent2"/>
                </a:solidFill>
              </a:rPr>
              <a:t>Best known example</a:t>
            </a:r>
            <a:r>
              <a:rPr lang="en-US" altLang="he-IL"/>
              <a:t>: Shamir’s polynomials based scheme.</a:t>
            </a:r>
          </a:p>
          <a:p>
            <a:pPr>
              <a:buFontTx/>
              <a:buNone/>
            </a:pPr>
            <a:endParaRPr lang="en-US" altLang="he-IL"/>
          </a:p>
          <a:p>
            <a:pPr>
              <a:buFontTx/>
              <a:buNone/>
            </a:pPr>
            <a:r>
              <a:rPr lang="en-US" altLang="he-IL"/>
              <a:t>Simplest  example </a:t>
            </a:r>
            <a:r>
              <a:rPr lang="en-US" altLang="he-IL">
                <a:solidFill>
                  <a:srgbClr val="0033CC"/>
                </a:solidFill>
              </a:rPr>
              <a:t>2 out-of 2</a:t>
            </a:r>
            <a:r>
              <a:rPr lang="en-US" altLang="he-IL"/>
              <a:t>: choose random</a:t>
            </a:r>
          </a:p>
          <a:p>
            <a:pPr>
              <a:buFontTx/>
              <a:buNone/>
            </a:pPr>
            <a:r>
              <a:rPr lang="en-US" altLang="he-IL">
                <a:latin typeface="Comic Sans MS" pitchFamily="66" charset="0"/>
              </a:rPr>
              <a:t>S</a:t>
            </a:r>
            <a:r>
              <a:rPr lang="en-US" altLang="he-IL" baseline="-25000">
                <a:latin typeface="Comic Sans MS" pitchFamily="66" charset="0"/>
              </a:rPr>
              <a:t>1</a:t>
            </a:r>
            <a:r>
              <a:rPr lang="en-US" altLang="he-IL"/>
              <a:t>  and let </a:t>
            </a:r>
            <a:r>
              <a:rPr lang="en-US" altLang="he-IL">
                <a:solidFill>
                  <a:srgbClr val="FF0000"/>
                </a:solidFill>
              </a:rPr>
              <a:t> </a:t>
            </a:r>
            <a:r>
              <a:rPr lang="en-US" altLang="he-IL">
                <a:latin typeface="Comic Sans MS" pitchFamily="66" charset="0"/>
              </a:rPr>
              <a:t>S</a:t>
            </a:r>
            <a:r>
              <a:rPr lang="en-US" altLang="he-IL" baseline="-25000">
                <a:latin typeface="Comic Sans MS" pitchFamily="66" charset="0"/>
              </a:rPr>
              <a:t>2 </a:t>
            </a:r>
            <a:r>
              <a:rPr lang="en-US" altLang="he-IL">
                <a:solidFill>
                  <a:srgbClr val="FF0000"/>
                </a:solidFill>
                <a:latin typeface="Comic Sans MS" pitchFamily="66" charset="0"/>
              </a:rPr>
              <a:t>= S </a:t>
            </a:r>
            <a:r>
              <a:rPr lang="en-US" altLang="he-IL">
                <a:solidFill>
                  <a:srgbClr val="FF0000"/>
                </a:solidFill>
                <a:latin typeface="cmsy10" pitchFamily="34" charset="0"/>
                <a:sym typeface="Math B" pitchFamily="2" charset="2"/>
              </a:rPr>
              <a:t>©</a:t>
            </a:r>
            <a:r>
              <a:rPr lang="en-US" altLang="he-IL">
                <a:solidFill>
                  <a:srgbClr val="FF0000"/>
                </a:solidFill>
                <a:latin typeface="Comic Sans MS" pitchFamily="66" charset="0"/>
                <a:sym typeface="Math B" pitchFamily="2" charset="2"/>
              </a:rPr>
              <a:t> </a:t>
            </a:r>
            <a:r>
              <a:rPr lang="en-US" altLang="he-IL">
                <a:latin typeface="Comic Sans MS" pitchFamily="66" charset="0"/>
              </a:rPr>
              <a:t>S</a:t>
            </a:r>
            <a:r>
              <a:rPr lang="en-US" altLang="he-IL" baseline="-25000">
                <a:latin typeface="Comic Sans MS" pitchFamily="66" charset="0"/>
              </a:rPr>
              <a:t>1</a:t>
            </a:r>
            <a:r>
              <a:rPr lang="en-US" altLang="he-IL" baseline="-25000"/>
              <a:t> </a:t>
            </a:r>
          </a:p>
        </p:txBody>
      </p:sp>
    </p:spTree>
    <p:extLst>
      <p:ext uri="{BB962C8B-B14F-4D97-AF65-F5344CB8AC3E}">
        <p14:creationId xmlns:p14="http://schemas.microsoft.com/office/powerpoint/2010/main" val="1618164471"/>
      </p:ext>
    </p:extLst>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9234" name="Rectangle 2"/>
          <p:cNvSpPr>
            <a:spLocks noGrp="1" noChangeArrowheads="1"/>
          </p:cNvSpPr>
          <p:nvPr>
            <p:ph type="title"/>
          </p:nvPr>
        </p:nvSpPr>
        <p:spPr/>
        <p:txBody>
          <a:bodyPr/>
          <a:lstStyle/>
          <a:p>
            <a:r>
              <a:rPr lang="en-US" altLang="he-IL"/>
              <a:t>Two party Computation</a:t>
            </a:r>
          </a:p>
        </p:txBody>
      </p:sp>
      <p:sp>
        <p:nvSpPr>
          <p:cNvPr id="479235" name="Rectangle 3"/>
          <p:cNvSpPr>
            <a:spLocks noGrp="1" noChangeArrowheads="1"/>
          </p:cNvSpPr>
          <p:nvPr>
            <p:ph type="body" idx="1"/>
          </p:nvPr>
        </p:nvSpPr>
        <p:spPr/>
        <p:txBody>
          <a:bodyPr/>
          <a:lstStyle/>
          <a:p>
            <a:pPr>
              <a:buFontTx/>
              <a:buNone/>
            </a:pPr>
            <a:r>
              <a:rPr lang="en-US" altLang="he-IL" sz="3600"/>
              <a:t>Two party protocol</a:t>
            </a:r>
          </a:p>
          <a:p>
            <a:r>
              <a:rPr lang="en-US" altLang="he-IL" sz="3600">
                <a:solidFill>
                  <a:srgbClr val="CC0099"/>
                </a:solidFill>
              </a:rPr>
              <a:t>Input:</a:t>
            </a:r>
          </a:p>
          <a:p>
            <a:pPr lvl="1"/>
            <a:r>
              <a:rPr lang="en-US" altLang="he-IL" sz="3200"/>
              <a:t>Sender: Function </a:t>
            </a:r>
            <a:r>
              <a:rPr lang="en-US" altLang="he-IL" sz="3200">
                <a:solidFill>
                  <a:srgbClr val="FF0000"/>
                </a:solidFill>
                <a:latin typeface="Comic Sans MS" pitchFamily="66" charset="0"/>
              </a:rPr>
              <a:t>P</a:t>
            </a:r>
            <a:r>
              <a:rPr lang="en-US" altLang="he-IL" sz="3200"/>
              <a:t> (some representation)</a:t>
            </a:r>
          </a:p>
          <a:p>
            <a:pPr lvl="1"/>
            <a:r>
              <a:rPr lang="en-US" altLang="he-IL" sz="3200"/>
              <a:t>Receiver:</a:t>
            </a:r>
            <a:r>
              <a:rPr lang="en-US" altLang="he-IL" sz="3200">
                <a:solidFill>
                  <a:srgbClr val="FF0000"/>
                </a:solidFill>
              </a:rPr>
              <a:t> </a:t>
            </a:r>
            <a:r>
              <a:rPr lang="en-US" altLang="he-IL" sz="3200">
                <a:solidFill>
                  <a:srgbClr val="FF0000"/>
                </a:solidFill>
                <a:latin typeface="Comic Sans MS" pitchFamily="66" charset="0"/>
              </a:rPr>
              <a:t>X </a:t>
            </a:r>
            <a:r>
              <a:rPr lang="en-US" altLang="he-IL" sz="3200">
                <a:solidFill>
                  <a:srgbClr val="FF0000"/>
                </a:solidFill>
                <a:latin typeface="cmsy10" pitchFamily="34" charset="0"/>
                <a:sym typeface="Math B" pitchFamily="2" charset="2"/>
              </a:rPr>
              <a:t>2</a:t>
            </a:r>
            <a:r>
              <a:rPr lang="en-US" altLang="he-IL" sz="3600">
                <a:solidFill>
                  <a:srgbClr val="FF0000"/>
                </a:solidFill>
                <a:latin typeface="Comic Sans MS" pitchFamily="66" charset="0"/>
                <a:sym typeface="Symbol" pitchFamily="18" charset="2"/>
              </a:rPr>
              <a:t>0,1</a:t>
            </a:r>
            <a:r>
              <a:rPr lang="en-US" altLang="he-IL" sz="3600" baseline="30000">
                <a:solidFill>
                  <a:srgbClr val="FF0000"/>
                </a:solidFill>
                <a:latin typeface="Comic Sans MS" pitchFamily="66" charset="0"/>
                <a:sym typeface="Symbol" pitchFamily="18" charset="2"/>
              </a:rPr>
              <a:t>n</a:t>
            </a:r>
            <a:r>
              <a:rPr lang="en-US" altLang="he-IL" sz="3200">
                <a:solidFill>
                  <a:srgbClr val="FF0000"/>
                </a:solidFill>
                <a:sym typeface="Symbol" pitchFamily="18" charset="2"/>
              </a:rPr>
              <a:t> </a:t>
            </a:r>
            <a:endParaRPr lang="en-US" altLang="he-IL" sz="3200">
              <a:solidFill>
                <a:srgbClr val="CC0099"/>
              </a:solidFill>
            </a:endParaRPr>
          </a:p>
          <a:p>
            <a:r>
              <a:rPr lang="en-US" altLang="he-IL" sz="3600">
                <a:solidFill>
                  <a:srgbClr val="CC0099"/>
                </a:solidFill>
              </a:rPr>
              <a:t>Output:</a:t>
            </a:r>
          </a:p>
          <a:p>
            <a:pPr lvl="1"/>
            <a:r>
              <a:rPr lang="en-US" altLang="he-IL" sz="3200"/>
              <a:t>Receiver:</a:t>
            </a:r>
            <a:r>
              <a:rPr lang="en-US" altLang="he-IL" sz="3200">
                <a:solidFill>
                  <a:srgbClr val="CC0099"/>
                </a:solidFill>
              </a:rPr>
              <a:t> </a:t>
            </a:r>
            <a:r>
              <a:rPr lang="en-US" altLang="he-IL" sz="3200">
                <a:solidFill>
                  <a:srgbClr val="FF0000"/>
                </a:solidFill>
              </a:rPr>
              <a:t> </a:t>
            </a:r>
            <a:r>
              <a:rPr lang="en-US" altLang="he-IL" sz="3200">
                <a:solidFill>
                  <a:srgbClr val="FF0000"/>
                </a:solidFill>
                <a:latin typeface="Comic Sans MS" pitchFamily="66" charset="0"/>
              </a:rPr>
              <a:t>P(x)</a:t>
            </a:r>
            <a:r>
              <a:rPr lang="en-US" altLang="he-IL" sz="3200">
                <a:solidFill>
                  <a:srgbClr val="FF0000"/>
                </a:solidFill>
              </a:rPr>
              <a:t> </a:t>
            </a:r>
            <a:r>
              <a:rPr lang="en-US" altLang="he-IL" sz="3200"/>
              <a:t>and nothing else about </a:t>
            </a:r>
            <a:r>
              <a:rPr lang="en-US" altLang="he-IL" sz="3200">
                <a:solidFill>
                  <a:srgbClr val="FF0000"/>
                </a:solidFill>
                <a:latin typeface="Comic Sans MS" pitchFamily="66" charset="0"/>
              </a:rPr>
              <a:t>P</a:t>
            </a:r>
            <a:endParaRPr lang="en-US" altLang="he-IL" sz="3200"/>
          </a:p>
          <a:p>
            <a:pPr lvl="1"/>
            <a:r>
              <a:rPr lang="en-US" altLang="he-IL" sz="3200"/>
              <a:t>Sender: nothing about</a:t>
            </a:r>
            <a:r>
              <a:rPr lang="en-US" altLang="he-IL" sz="3200">
                <a:solidFill>
                  <a:srgbClr val="FF0000"/>
                </a:solidFill>
              </a:rPr>
              <a:t> </a:t>
            </a:r>
            <a:r>
              <a:rPr lang="en-US" altLang="he-IL" sz="3200">
                <a:solidFill>
                  <a:srgbClr val="FF0000"/>
                </a:solidFill>
                <a:latin typeface="Comic Sans MS" pitchFamily="66" charset="0"/>
              </a:rPr>
              <a:t>x</a:t>
            </a:r>
            <a:endParaRPr lang="en-US" altLang="en-US"/>
          </a:p>
        </p:txBody>
      </p:sp>
    </p:spTree>
    <p:extLst>
      <p:ext uri="{BB962C8B-B14F-4D97-AF65-F5344CB8AC3E}">
        <p14:creationId xmlns:p14="http://schemas.microsoft.com/office/powerpoint/2010/main" val="373376543"/>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0258" name="Rectangle 2"/>
          <p:cNvSpPr>
            <a:spLocks noGrp="1" noChangeArrowheads="1"/>
          </p:cNvSpPr>
          <p:nvPr>
            <p:ph type="title"/>
          </p:nvPr>
        </p:nvSpPr>
        <p:spPr/>
        <p:txBody>
          <a:bodyPr/>
          <a:lstStyle/>
          <a:p>
            <a:r>
              <a:rPr lang="en-US" altLang="he-IL"/>
              <a:t>Representations of </a:t>
            </a:r>
            <a:r>
              <a:rPr lang="en-US" altLang="he-IL" sz="4800">
                <a:latin typeface="Comic Sans MS" pitchFamily="66" charset="0"/>
              </a:rPr>
              <a:t>P</a:t>
            </a:r>
          </a:p>
        </p:txBody>
      </p:sp>
      <p:sp>
        <p:nvSpPr>
          <p:cNvPr id="480259" name="Rectangle 3"/>
          <p:cNvSpPr>
            <a:spLocks noGrp="1" noChangeArrowheads="1"/>
          </p:cNvSpPr>
          <p:nvPr>
            <p:ph type="body" idx="1"/>
          </p:nvPr>
        </p:nvSpPr>
        <p:spPr>
          <a:xfrm>
            <a:off x="609600" y="2114550"/>
            <a:ext cx="8058150" cy="3524250"/>
          </a:xfrm>
        </p:spPr>
        <p:txBody>
          <a:bodyPr/>
          <a:lstStyle/>
          <a:p>
            <a:pPr marL="285750" indent="-285750"/>
            <a:r>
              <a:rPr lang="en-US" altLang="he-IL"/>
              <a:t>Boolean circuits [Yao,GMW,…]</a:t>
            </a:r>
          </a:p>
          <a:p>
            <a:pPr marL="285750" indent="-285750"/>
            <a:r>
              <a:rPr lang="en-US" altLang="he-IL"/>
              <a:t>Algebraic circuits [BGW,…]</a:t>
            </a:r>
          </a:p>
          <a:p>
            <a:pPr marL="285750" indent="-285750"/>
            <a:r>
              <a:rPr lang="en-US" altLang="he-IL"/>
              <a:t>Low deg polynomials [BFKR]</a:t>
            </a:r>
          </a:p>
          <a:p>
            <a:pPr marL="285750" indent="-285750"/>
            <a:r>
              <a:rPr lang="en-US" altLang="he-IL"/>
              <a:t>Matrices product over a large field [FKN,IK]</a:t>
            </a:r>
          </a:p>
          <a:p>
            <a:pPr marL="285750" indent="-285750"/>
            <a:r>
              <a:rPr lang="en-US" altLang="he-IL"/>
              <a:t>Randomizing polynomials [IK]</a:t>
            </a:r>
          </a:p>
          <a:p>
            <a:pPr marL="285750" indent="-285750"/>
            <a:r>
              <a:rPr lang="en-US" altLang="he-IL"/>
              <a:t>Communication Complexity Protocol [NN]</a:t>
            </a:r>
          </a:p>
        </p:txBody>
      </p:sp>
    </p:spTree>
    <p:extLst>
      <p:ext uri="{BB962C8B-B14F-4D97-AF65-F5344CB8AC3E}">
        <p14:creationId xmlns:p14="http://schemas.microsoft.com/office/powerpoint/2010/main" val="2625443738"/>
      </p:ext>
    </p:extLst>
  </p:cSld>
  <p:clrMapOvr>
    <a:masterClrMapping/>
  </p:clrMapOvr>
  <p:transition/>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82" name="Rectangle 2"/>
          <p:cNvSpPr>
            <a:spLocks noGrp="1" noChangeArrowheads="1"/>
          </p:cNvSpPr>
          <p:nvPr>
            <p:ph type="title"/>
          </p:nvPr>
        </p:nvSpPr>
        <p:spPr>
          <a:xfrm>
            <a:off x="762000" y="0"/>
            <a:ext cx="7772400" cy="1143000"/>
          </a:xfrm>
        </p:spPr>
        <p:txBody>
          <a:bodyPr/>
          <a:lstStyle/>
          <a:p>
            <a:r>
              <a:rPr lang="en-US" altLang="en-US"/>
              <a:t>Garbling </a:t>
            </a:r>
            <a:r>
              <a:rPr lang="en-US" altLang="he-IL" sz="4800">
                <a:latin typeface="Comic Sans MS" pitchFamily="66" charset="0"/>
              </a:rPr>
              <a:t>P</a:t>
            </a:r>
          </a:p>
        </p:txBody>
      </p:sp>
      <p:sp>
        <p:nvSpPr>
          <p:cNvPr id="481283" name="Rectangle 3"/>
          <p:cNvSpPr>
            <a:spLocks noGrp="1" noChangeArrowheads="1"/>
          </p:cNvSpPr>
          <p:nvPr>
            <p:ph type="body" idx="1"/>
          </p:nvPr>
        </p:nvSpPr>
        <p:spPr>
          <a:xfrm>
            <a:off x="762000" y="1219200"/>
            <a:ext cx="8077200" cy="4876800"/>
          </a:xfrm>
        </p:spPr>
        <p:txBody>
          <a:bodyPr/>
          <a:lstStyle/>
          <a:p>
            <a:r>
              <a:rPr lang="en-US" altLang="he-IL"/>
              <a:t>Input: description of </a:t>
            </a:r>
            <a:r>
              <a:rPr lang="en-US" altLang="he-IL" sz="3600">
                <a:solidFill>
                  <a:srgbClr val="FF0000"/>
                </a:solidFill>
                <a:latin typeface="Comic Sans MS" pitchFamily="66" charset="0"/>
              </a:rPr>
              <a:t>P</a:t>
            </a:r>
            <a:r>
              <a:rPr lang="en-US" altLang="he-IL"/>
              <a:t> as a Boolean circuit </a:t>
            </a:r>
            <a:r>
              <a:rPr lang="en-US" altLang="he-IL" b="1"/>
              <a:t>C</a:t>
            </a:r>
            <a:r>
              <a:rPr lang="en-US" altLang="he-IL"/>
              <a:t> over basis </a:t>
            </a:r>
            <a:r>
              <a:rPr lang="en-US" altLang="he-IL">
                <a:solidFill>
                  <a:schemeClr val="bg2"/>
                </a:solidFill>
                <a:effectLst>
                  <a:outerShdw blurRad="38100" dist="38100" dir="2700000" algn="tl">
                    <a:srgbClr val="C0C0C0"/>
                  </a:outerShdw>
                </a:effectLst>
              </a:rPr>
              <a:t>B</a:t>
            </a:r>
            <a:endParaRPr lang="en-US" altLang="he-IL"/>
          </a:p>
          <a:p>
            <a:r>
              <a:rPr lang="en-US" altLang="he-IL"/>
              <a:t>Output: </a:t>
            </a:r>
          </a:p>
          <a:p>
            <a:pPr lvl="1"/>
            <a:r>
              <a:rPr lang="en-US" altLang="he-IL"/>
              <a:t>Garbled circuit </a:t>
            </a:r>
            <a:r>
              <a:rPr lang="en-US" altLang="he-IL" u="sng">
                <a:effectLst>
                  <a:outerShdw blurRad="38100" dist="38100" dir="2700000" algn="tl">
                    <a:srgbClr val="C0C0C0"/>
                  </a:outerShdw>
                </a:effectLst>
              </a:rPr>
              <a:t>C</a:t>
            </a:r>
            <a:r>
              <a:rPr lang="en-US" altLang="he-IL"/>
              <a:t> - tables</a:t>
            </a:r>
          </a:p>
          <a:p>
            <a:pPr lvl="1"/>
            <a:r>
              <a:rPr lang="en-US" altLang="he-IL"/>
              <a:t> Pairs of garbled inputs</a:t>
            </a:r>
          </a:p>
          <a:p>
            <a:pPr algn="ctr">
              <a:buFontTx/>
              <a:buNone/>
            </a:pPr>
            <a:r>
              <a:rPr lang="en-US" altLang="he-IL" sz="2800" b="1">
                <a:solidFill>
                  <a:schemeClr val="accent2"/>
                </a:solidFill>
                <a:latin typeface="Comic Sans MS" pitchFamily="66" charset="0"/>
                <a:sym typeface="Symbol" pitchFamily="18" charset="2"/>
              </a:rPr>
              <a:t></a:t>
            </a:r>
            <a:r>
              <a:rPr lang="en-US" altLang="he-IL" sz="2800">
                <a:solidFill>
                  <a:schemeClr val="accent2"/>
                </a:solidFill>
                <a:latin typeface="Comic Sans MS" pitchFamily="66" charset="0"/>
                <a:sym typeface="Math B" pitchFamily="2" charset="2"/>
              </a:rPr>
              <a:t>I</a:t>
            </a:r>
            <a:r>
              <a:rPr lang="en-US" altLang="he-IL" sz="2800" baseline="-25000">
                <a:solidFill>
                  <a:schemeClr val="accent2"/>
                </a:solidFill>
                <a:latin typeface="Comic Sans MS" pitchFamily="66" charset="0"/>
                <a:sym typeface="Math B" pitchFamily="2" charset="2"/>
              </a:rPr>
              <a:t>1</a:t>
            </a:r>
            <a:r>
              <a:rPr lang="en-US" altLang="he-IL" sz="2800" baseline="30000">
                <a:solidFill>
                  <a:schemeClr val="accent2"/>
                </a:solidFill>
                <a:latin typeface="Comic Sans MS" pitchFamily="66" charset="0"/>
                <a:sym typeface="Math B" pitchFamily="2" charset="2"/>
              </a:rPr>
              <a:t>0 </a:t>
            </a:r>
            <a:r>
              <a:rPr lang="en-US" altLang="he-IL" sz="2800">
                <a:solidFill>
                  <a:schemeClr val="accent2"/>
                </a:solidFill>
                <a:latin typeface="Comic Sans MS" pitchFamily="66" charset="0"/>
                <a:sym typeface="Math B" pitchFamily="2" charset="2"/>
              </a:rPr>
              <a:t>, I</a:t>
            </a:r>
            <a:r>
              <a:rPr lang="en-US" altLang="he-IL" sz="2800" baseline="-25000">
                <a:solidFill>
                  <a:schemeClr val="accent2"/>
                </a:solidFill>
                <a:latin typeface="Comic Sans MS" pitchFamily="66" charset="0"/>
                <a:sym typeface="Math B" pitchFamily="2" charset="2"/>
              </a:rPr>
              <a:t>1</a:t>
            </a:r>
            <a:r>
              <a:rPr lang="en-US" altLang="he-IL" sz="2800" baseline="30000">
                <a:solidFill>
                  <a:schemeClr val="accent2"/>
                </a:solidFill>
                <a:latin typeface="Comic Sans MS" pitchFamily="66" charset="0"/>
                <a:sym typeface="Math B" pitchFamily="2" charset="2"/>
              </a:rPr>
              <a:t>1</a:t>
            </a:r>
            <a:r>
              <a:rPr lang="en-US" altLang="he-IL" sz="2800" b="1">
                <a:solidFill>
                  <a:schemeClr val="accent2"/>
                </a:solidFill>
                <a:latin typeface="Comic Sans MS" pitchFamily="66" charset="0"/>
                <a:sym typeface="Symbol" pitchFamily="18" charset="2"/>
              </a:rPr>
              <a:t></a:t>
            </a:r>
            <a:r>
              <a:rPr lang="en-US" altLang="he-IL" sz="2800" b="1">
                <a:solidFill>
                  <a:schemeClr val="accent2"/>
                </a:solidFill>
                <a:latin typeface="Comic Sans MS" pitchFamily="66" charset="0"/>
                <a:sym typeface="Math B" pitchFamily="2" charset="2"/>
              </a:rPr>
              <a:t>,  </a:t>
            </a:r>
            <a:r>
              <a:rPr lang="en-US" altLang="he-IL" sz="2800" b="1">
                <a:solidFill>
                  <a:schemeClr val="accent2"/>
                </a:solidFill>
                <a:latin typeface="Comic Sans MS" pitchFamily="66" charset="0"/>
                <a:sym typeface="Symbol" pitchFamily="18" charset="2"/>
              </a:rPr>
              <a:t></a:t>
            </a:r>
            <a:r>
              <a:rPr lang="en-US" altLang="he-IL" sz="2800">
                <a:solidFill>
                  <a:schemeClr val="accent2"/>
                </a:solidFill>
                <a:latin typeface="Comic Sans MS" pitchFamily="66" charset="0"/>
                <a:sym typeface="Math B" pitchFamily="2" charset="2"/>
              </a:rPr>
              <a:t>I</a:t>
            </a:r>
            <a:r>
              <a:rPr lang="en-US" altLang="he-IL" sz="2800" baseline="-25000">
                <a:solidFill>
                  <a:schemeClr val="accent2"/>
                </a:solidFill>
                <a:latin typeface="Comic Sans MS" pitchFamily="66" charset="0"/>
                <a:sym typeface="Math B" pitchFamily="2" charset="2"/>
              </a:rPr>
              <a:t>2</a:t>
            </a:r>
            <a:r>
              <a:rPr lang="en-US" altLang="he-IL" sz="2800" baseline="30000">
                <a:solidFill>
                  <a:schemeClr val="accent2"/>
                </a:solidFill>
                <a:latin typeface="Comic Sans MS" pitchFamily="66" charset="0"/>
                <a:sym typeface="Math B" pitchFamily="2" charset="2"/>
              </a:rPr>
              <a:t>0 </a:t>
            </a:r>
            <a:r>
              <a:rPr lang="en-US" altLang="he-IL" sz="2800">
                <a:solidFill>
                  <a:schemeClr val="accent2"/>
                </a:solidFill>
                <a:latin typeface="Comic Sans MS" pitchFamily="66" charset="0"/>
                <a:sym typeface="Math B" pitchFamily="2" charset="2"/>
              </a:rPr>
              <a:t>, I</a:t>
            </a:r>
            <a:r>
              <a:rPr lang="en-US" altLang="he-IL" sz="2800" baseline="-25000">
                <a:solidFill>
                  <a:schemeClr val="accent2"/>
                </a:solidFill>
                <a:latin typeface="Comic Sans MS" pitchFamily="66" charset="0"/>
                <a:sym typeface="Math B" pitchFamily="2" charset="2"/>
              </a:rPr>
              <a:t>2</a:t>
            </a:r>
            <a:r>
              <a:rPr lang="en-US" altLang="he-IL" sz="2800" baseline="30000">
                <a:solidFill>
                  <a:schemeClr val="accent2"/>
                </a:solidFill>
                <a:latin typeface="Comic Sans MS" pitchFamily="66" charset="0"/>
                <a:sym typeface="Math B" pitchFamily="2" charset="2"/>
              </a:rPr>
              <a:t>1</a:t>
            </a:r>
            <a:r>
              <a:rPr lang="en-US" altLang="he-IL" sz="2800" b="1">
                <a:solidFill>
                  <a:schemeClr val="accent2"/>
                </a:solidFill>
                <a:latin typeface="Comic Sans MS" pitchFamily="66" charset="0"/>
                <a:sym typeface="Symbol" pitchFamily="18" charset="2"/>
              </a:rPr>
              <a:t></a:t>
            </a:r>
            <a:r>
              <a:rPr lang="en-US" altLang="he-IL" sz="2800" baseline="30000">
                <a:solidFill>
                  <a:schemeClr val="accent2"/>
                </a:solidFill>
                <a:latin typeface="Comic Sans MS" pitchFamily="66" charset="0"/>
                <a:sym typeface="Math B" pitchFamily="2" charset="2"/>
              </a:rPr>
              <a:t> </a:t>
            </a:r>
            <a:r>
              <a:rPr lang="en-US" altLang="he-IL" sz="2800" b="1">
                <a:solidFill>
                  <a:schemeClr val="accent2"/>
                </a:solidFill>
                <a:latin typeface="Comic Sans MS" pitchFamily="66" charset="0"/>
                <a:sym typeface="Math B" pitchFamily="2" charset="2"/>
              </a:rPr>
              <a:t>, …, </a:t>
            </a:r>
            <a:r>
              <a:rPr lang="en-US" altLang="he-IL" sz="2800" b="1">
                <a:solidFill>
                  <a:schemeClr val="accent2"/>
                </a:solidFill>
                <a:latin typeface="Comic Sans MS" pitchFamily="66" charset="0"/>
                <a:sym typeface="Symbol" pitchFamily="18" charset="2"/>
              </a:rPr>
              <a:t></a:t>
            </a:r>
            <a:r>
              <a:rPr lang="en-US" altLang="he-IL" sz="2800">
                <a:solidFill>
                  <a:schemeClr val="accent2"/>
                </a:solidFill>
                <a:latin typeface="Comic Sans MS" pitchFamily="66" charset="0"/>
                <a:sym typeface="Math B" pitchFamily="2" charset="2"/>
              </a:rPr>
              <a:t>I</a:t>
            </a:r>
            <a:r>
              <a:rPr lang="en-US" altLang="he-IL" sz="2800" baseline="-25000">
                <a:solidFill>
                  <a:schemeClr val="accent2"/>
                </a:solidFill>
                <a:latin typeface="Comic Sans MS" pitchFamily="66" charset="0"/>
                <a:sym typeface="Math B" pitchFamily="2" charset="2"/>
              </a:rPr>
              <a:t>n</a:t>
            </a:r>
            <a:r>
              <a:rPr lang="en-US" altLang="he-IL" sz="2800" baseline="30000">
                <a:solidFill>
                  <a:schemeClr val="accent2"/>
                </a:solidFill>
                <a:latin typeface="Comic Sans MS" pitchFamily="66" charset="0"/>
                <a:sym typeface="Math B" pitchFamily="2" charset="2"/>
              </a:rPr>
              <a:t>0</a:t>
            </a:r>
            <a:r>
              <a:rPr lang="en-US" altLang="he-IL" sz="2800">
                <a:solidFill>
                  <a:schemeClr val="accent2"/>
                </a:solidFill>
                <a:latin typeface="Comic Sans MS" pitchFamily="66" charset="0"/>
                <a:sym typeface="Math B" pitchFamily="2" charset="2"/>
              </a:rPr>
              <a:t>, I</a:t>
            </a:r>
            <a:r>
              <a:rPr lang="en-US" altLang="he-IL" sz="2800" baseline="-25000">
                <a:solidFill>
                  <a:schemeClr val="accent2"/>
                </a:solidFill>
                <a:latin typeface="Comic Sans MS" pitchFamily="66" charset="0"/>
                <a:sym typeface="Math B" pitchFamily="2" charset="2"/>
              </a:rPr>
              <a:t>n</a:t>
            </a:r>
            <a:r>
              <a:rPr lang="en-US" altLang="he-IL" sz="2800" baseline="30000">
                <a:solidFill>
                  <a:schemeClr val="accent2"/>
                </a:solidFill>
                <a:latin typeface="Comic Sans MS" pitchFamily="66" charset="0"/>
                <a:sym typeface="Math B" pitchFamily="2" charset="2"/>
              </a:rPr>
              <a:t>1</a:t>
            </a:r>
            <a:r>
              <a:rPr lang="en-US" altLang="he-IL" sz="2800" b="1">
                <a:solidFill>
                  <a:schemeClr val="accent2"/>
                </a:solidFill>
                <a:latin typeface="Comic Sans MS" pitchFamily="66" charset="0"/>
                <a:sym typeface="Symbol" pitchFamily="18" charset="2"/>
              </a:rPr>
              <a:t></a:t>
            </a:r>
            <a:r>
              <a:rPr lang="en-US" altLang="he-IL" sz="2800" baseline="30000">
                <a:solidFill>
                  <a:schemeClr val="accent2"/>
                </a:solidFill>
                <a:sym typeface="Math B" pitchFamily="2" charset="2"/>
              </a:rPr>
              <a:t> </a:t>
            </a:r>
            <a:endParaRPr lang="en-US" altLang="he-IL">
              <a:solidFill>
                <a:schemeClr val="accent2"/>
              </a:solidFill>
            </a:endParaRPr>
          </a:p>
          <a:p>
            <a:pPr lvl="1"/>
            <a:r>
              <a:rPr lang="en-US" altLang="he-IL"/>
              <a:t>Pairs of Garbled outputs</a:t>
            </a:r>
          </a:p>
          <a:p>
            <a:pPr algn="ctr">
              <a:buFontTx/>
              <a:buNone/>
            </a:pPr>
            <a:r>
              <a:rPr lang="en-US" altLang="he-IL" sz="2800" b="1">
                <a:solidFill>
                  <a:srgbClr val="993300"/>
                </a:solidFill>
                <a:latin typeface="Comic Sans MS" pitchFamily="66" charset="0"/>
                <a:sym typeface="Symbol" pitchFamily="18" charset="2"/>
              </a:rPr>
              <a:t></a:t>
            </a:r>
            <a:r>
              <a:rPr lang="en-US" altLang="he-IL" sz="2800">
                <a:solidFill>
                  <a:srgbClr val="800000"/>
                </a:solidFill>
                <a:latin typeface="Comic Sans MS" pitchFamily="66" charset="0"/>
                <a:sym typeface="Math B" pitchFamily="2" charset="2"/>
              </a:rPr>
              <a:t>Z</a:t>
            </a:r>
            <a:r>
              <a:rPr lang="en-US" altLang="he-IL" sz="2800" baseline="-25000">
                <a:solidFill>
                  <a:srgbClr val="800000"/>
                </a:solidFill>
                <a:latin typeface="Comic Sans MS" pitchFamily="66" charset="0"/>
                <a:sym typeface="Math B" pitchFamily="2" charset="2"/>
              </a:rPr>
              <a:t>1</a:t>
            </a:r>
            <a:r>
              <a:rPr lang="en-US" altLang="he-IL" sz="2800" baseline="30000">
                <a:solidFill>
                  <a:srgbClr val="800000"/>
                </a:solidFill>
                <a:latin typeface="Comic Sans MS" pitchFamily="66" charset="0"/>
                <a:sym typeface="Math B" pitchFamily="2" charset="2"/>
              </a:rPr>
              <a:t>0</a:t>
            </a:r>
            <a:r>
              <a:rPr lang="en-US" altLang="he-IL" sz="2800">
                <a:solidFill>
                  <a:srgbClr val="800000"/>
                </a:solidFill>
                <a:latin typeface="Comic Sans MS" pitchFamily="66" charset="0"/>
                <a:sym typeface="Math B" pitchFamily="2" charset="2"/>
              </a:rPr>
              <a:t>, Z</a:t>
            </a:r>
            <a:r>
              <a:rPr lang="en-US" altLang="he-IL" sz="2800" baseline="-25000">
                <a:solidFill>
                  <a:srgbClr val="800000"/>
                </a:solidFill>
                <a:latin typeface="Comic Sans MS" pitchFamily="66" charset="0"/>
                <a:sym typeface="Math B" pitchFamily="2" charset="2"/>
              </a:rPr>
              <a:t>1</a:t>
            </a:r>
            <a:r>
              <a:rPr lang="en-US" altLang="he-IL" sz="2800" baseline="30000">
                <a:solidFill>
                  <a:srgbClr val="800000"/>
                </a:solidFill>
                <a:latin typeface="Comic Sans MS" pitchFamily="66" charset="0"/>
                <a:sym typeface="Math B" pitchFamily="2" charset="2"/>
              </a:rPr>
              <a:t>1</a:t>
            </a:r>
            <a:r>
              <a:rPr lang="en-US" altLang="he-IL" sz="2800" b="1">
                <a:solidFill>
                  <a:srgbClr val="993300"/>
                </a:solidFill>
                <a:latin typeface="Comic Sans MS" pitchFamily="66" charset="0"/>
                <a:sym typeface="Symbol" pitchFamily="18" charset="2"/>
              </a:rPr>
              <a:t></a:t>
            </a:r>
            <a:r>
              <a:rPr lang="en-US" altLang="he-IL" sz="2800" b="1">
                <a:solidFill>
                  <a:srgbClr val="800000"/>
                </a:solidFill>
                <a:latin typeface="Comic Sans MS" pitchFamily="66" charset="0"/>
                <a:sym typeface="Math B" pitchFamily="2" charset="2"/>
              </a:rPr>
              <a:t>, </a:t>
            </a:r>
            <a:r>
              <a:rPr lang="en-US" altLang="he-IL" sz="2800" b="1">
                <a:solidFill>
                  <a:srgbClr val="993300"/>
                </a:solidFill>
                <a:latin typeface="Comic Sans MS" pitchFamily="66" charset="0"/>
                <a:sym typeface="Symbol" pitchFamily="18" charset="2"/>
              </a:rPr>
              <a:t></a:t>
            </a:r>
            <a:r>
              <a:rPr lang="en-US" altLang="he-IL" sz="2800">
                <a:solidFill>
                  <a:srgbClr val="800000"/>
                </a:solidFill>
                <a:latin typeface="Comic Sans MS" pitchFamily="66" charset="0"/>
                <a:sym typeface="Math B" pitchFamily="2" charset="2"/>
              </a:rPr>
              <a:t>Z</a:t>
            </a:r>
            <a:r>
              <a:rPr lang="en-US" altLang="he-IL" sz="2800" baseline="-25000">
                <a:solidFill>
                  <a:srgbClr val="800000"/>
                </a:solidFill>
                <a:latin typeface="Comic Sans MS" pitchFamily="66" charset="0"/>
                <a:sym typeface="Math B" pitchFamily="2" charset="2"/>
              </a:rPr>
              <a:t>2</a:t>
            </a:r>
            <a:r>
              <a:rPr lang="en-US" altLang="he-IL" sz="2800" baseline="30000">
                <a:solidFill>
                  <a:srgbClr val="800000"/>
                </a:solidFill>
                <a:latin typeface="Comic Sans MS" pitchFamily="66" charset="0"/>
                <a:sym typeface="Math B" pitchFamily="2" charset="2"/>
              </a:rPr>
              <a:t>0</a:t>
            </a:r>
            <a:r>
              <a:rPr lang="en-US" altLang="he-IL" sz="2800">
                <a:solidFill>
                  <a:srgbClr val="800000"/>
                </a:solidFill>
                <a:latin typeface="Comic Sans MS" pitchFamily="66" charset="0"/>
                <a:sym typeface="Math B" pitchFamily="2" charset="2"/>
              </a:rPr>
              <a:t>, Z</a:t>
            </a:r>
            <a:r>
              <a:rPr lang="en-US" altLang="he-IL" sz="2800" baseline="-25000">
                <a:solidFill>
                  <a:srgbClr val="800000"/>
                </a:solidFill>
                <a:latin typeface="Comic Sans MS" pitchFamily="66" charset="0"/>
                <a:sym typeface="Math B" pitchFamily="2" charset="2"/>
              </a:rPr>
              <a:t>2</a:t>
            </a:r>
            <a:r>
              <a:rPr lang="en-US" altLang="he-IL" sz="2800" baseline="30000">
                <a:solidFill>
                  <a:srgbClr val="800000"/>
                </a:solidFill>
                <a:latin typeface="Comic Sans MS" pitchFamily="66" charset="0"/>
                <a:sym typeface="Math B" pitchFamily="2" charset="2"/>
              </a:rPr>
              <a:t>1</a:t>
            </a:r>
            <a:r>
              <a:rPr lang="en-US" altLang="he-IL" sz="2800" b="1">
                <a:solidFill>
                  <a:srgbClr val="993300"/>
                </a:solidFill>
                <a:latin typeface="Comic Sans MS" pitchFamily="66" charset="0"/>
                <a:sym typeface="Symbol" pitchFamily="18" charset="2"/>
              </a:rPr>
              <a:t></a:t>
            </a:r>
            <a:r>
              <a:rPr lang="en-US" altLang="he-IL" sz="2800" b="1">
                <a:solidFill>
                  <a:srgbClr val="800000"/>
                </a:solidFill>
                <a:latin typeface="Comic Sans MS" pitchFamily="66" charset="0"/>
                <a:sym typeface="Math B" pitchFamily="2" charset="2"/>
              </a:rPr>
              <a:t>, …, </a:t>
            </a:r>
            <a:r>
              <a:rPr lang="en-US" altLang="he-IL" sz="2800" b="1">
                <a:solidFill>
                  <a:srgbClr val="993300"/>
                </a:solidFill>
                <a:latin typeface="Comic Sans MS" pitchFamily="66" charset="0"/>
                <a:sym typeface="Symbol" pitchFamily="18" charset="2"/>
              </a:rPr>
              <a:t></a:t>
            </a:r>
            <a:r>
              <a:rPr lang="en-US" altLang="he-IL" sz="2800">
                <a:solidFill>
                  <a:srgbClr val="800000"/>
                </a:solidFill>
                <a:latin typeface="Comic Sans MS" pitchFamily="66" charset="0"/>
                <a:sym typeface="Math B" pitchFamily="2" charset="2"/>
              </a:rPr>
              <a:t>Z</a:t>
            </a:r>
            <a:r>
              <a:rPr lang="en-US" altLang="he-IL" sz="2800" baseline="-25000">
                <a:solidFill>
                  <a:srgbClr val="800000"/>
                </a:solidFill>
                <a:latin typeface="Comic Sans MS" pitchFamily="66" charset="0"/>
                <a:sym typeface="Math B" pitchFamily="2" charset="2"/>
              </a:rPr>
              <a:t>n</a:t>
            </a:r>
            <a:r>
              <a:rPr lang="en-US" altLang="he-IL" sz="2800" baseline="30000">
                <a:solidFill>
                  <a:srgbClr val="800000"/>
                </a:solidFill>
                <a:latin typeface="Comic Sans MS" pitchFamily="66" charset="0"/>
                <a:sym typeface="Math B" pitchFamily="2" charset="2"/>
              </a:rPr>
              <a:t>0</a:t>
            </a:r>
            <a:r>
              <a:rPr lang="en-US" altLang="he-IL" sz="2800">
                <a:solidFill>
                  <a:srgbClr val="800000"/>
                </a:solidFill>
                <a:latin typeface="Comic Sans MS" pitchFamily="66" charset="0"/>
                <a:sym typeface="Math B" pitchFamily="2" charset="2"/>
              </a:rPr>
              <a:t>, Z</a:t>
            </a:r>
            <a:r>
              <a:rPr lang="en-US" altLang="he-IL" sz="2800" baseline="-25000">
                <a:solidFill>
                  <a:srgbClr val="800000"/>
                </a:solidFill>
                <a:latin typeface="Comic Sans MS" pitchFamily="66" charset="0"/>
                <a:sym typeface="Math B" pitchFamily="2" charset="2"/>
              </a:rPr>
              <a:t>n</a:t>
            </a:r>
            <a:r>
              <a:rPr lang="en-US" altLang="he-IL" sz="2800" baseline="30000">
                <a:solidFill>
                  <a:srgbClr val="800000"/>
                </a:solidFill>
                <a:latin typeface="Comic Sans MS" pitchFamily="66" charset="0"/>
                <a:sym typeface="Math B" pitchFamily="2" charset="2"/>
              </a:rPr>
              <a:t>1</a:t>
            </a:r>
            <a:r>
              <a:rPr lang="en-US" altLang="he-IL" sz="2800" b="1">
                <a:solidFill>
                  <a:srgbClr val="993300"/>
                </a:solidFill>
                <a:latin typeface="Comic Sans MS" pitchFamily="66" charset="0"/>
                <a:sym typeface="Symbol" pitchFamily="18" charset="2"/>
              </a:rPr>
              <a:t></a:t>
            </a:r>
            <a:endParaRPr lang="en-US" altLang="he-IL" sz="2800" b="1">
              <a:solidFill>
                <a:srgbClr val="800000"/>
              </a:solidFill>
              <a:latin typeface="Comic Sans MS" pitchFamily="66" charset="0"/>
              <a:sym typeface="Math B" pitchFamily="2" charset="2"/>
            </a:endParaRPr>
          </a:p>
        </p:txBody>
      </p:sp>
    </p:spTree>
    <p:extLst>
      <p:ext uri="{BB962C8B-B14F-4D97-AF65-F5344CB8AC3E}">
        <p14:creationId xmlns:p14="http://schemas.microsoft.com/office/powerpoint/2010/main" val="321798903"/>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2306" name="Rectangle 2"/>
          <p:cNvSpPr>
            <a:spLocks noGrp="1" noChangeArrowheads="1"/>
          </p:cNvSpPr>
          <p:nvPr>
            <p:ph type="title"/>
          </p:nvPr>
        </p:nvSpPr>
        <p:spPr>
          <a:xfrm>
            <a:off x="685800" y="304800"/>
            <a:ext cx="7772400" cy="1143000"/>
          </a:xfrm>
        </p:spPr>
        <p:txBody>
          <a:bodyPr/>
          <a:lstStyle/>
          <a:p>
            <a:r>
              <a:rPr lang="en-US" altLang="en-US"/>
              <a:t>Garbling Requirements</a:t>
            </a:r>
          </a:p>
        </p:txBody>
      </p:sp>
      <p:sp>
        <p:nvSpPr>
          <p:cNvPr id="482307" name="Rectangle 3"/>
          <p:cNvSpPr>
            <a:spLocks noGrp="1" noChangeArrowheads="1"/>
          </p:cNvSpPr>
          <p:nvPr>
            <p:ph type="body" idx="1"/>
          </p:nvPr>
        </p:nvSpPr>
        <p:spPr>
          <a:xfrm>
            <a:off x="304800" y="1600200"/>
            <a:ext cx="8534400" cy="4114800"/>
          </a:xfrm>
        </p:spPr>
        <p:txBody>
          <a:bodyPr/>
          <a:lstStyle/>
          <a:p>
            <a:pPr>
              <a:buFontTx/>
              <a:buNone/>
            </a:pPr>
            <a:r>
              <a:rPr lang="en-US" altLang="he-IL"/>
              <a:t>For  </a:t>
            </a:r>
            <a:r>
              <a:rPr lang="en-US" altLang="he-IL" sz="2400">
                <a:solidFill>
                  <a:srgbClr val="FF0000"/>
                </a:solidFill>
                <a:latin typeface="Comic Sans MS" pitchFamily="66" charset="0"/>
              </a:rPr>
              <a:t>X </a:t>
            </a:r>
            <a:r>
              <a:rPr lang="en-US" altLang="he-IL" sz="2400">
                <a:solidFill>
                  <a:srgbClr val="FF0000"/>
                </a:solidFill>
                <a:latin typeface="cmsy10" pitchFamily="34" charset="0"/>
              </a:rPr>
              <a:t>2</a:t>
            </a:r>
            <a:r>
              <a:rPr lang="en-US" altLang="he-IL" sz="2400">
                <a:solidFill>
                  <a:srgbClr val="FF0000"/>
                </a:solidFill>
                <a:latin typeface="Comic Sans MS" pitchFamily="66" charset="0"/>
                <a:sym typeface="Math B" pitchFamily="2" charset="2"/>
              </a:rPr>
              <a:t> </a:t>
            </a:r>
            <a:r>
              <a:rPr lang="en-US" altLang="he-IL" sz="2800">
                <a:solidFill>
                  <a:srgbClr val="FF0000"/>
                </a:solidFill>
                <a:latin typeface="Comic Sans MS" pitchFamily="66" charset="0"/>
                <a:sym typeface="Symbol" pitchFamily="18" charset="2"/>
              </a:rPr>
              <a:t>0,1</a:t>
            </a:r>
            <a:r>
              <a:rPr lang="en-US" altLang="he-IL" sz="2800" baseline="30000">
                <a:solidFill>
                  <a:srgbClr val="FF0000"/>
                </a:solidFill>
                <a:latin typeface="Comic Sans MS" pitchFamily="66" charset="0"/>
                <a:sym typeface="Symbol" pitchFamily="18" charset="2"/>
              </a:rPr>
              <a:t>n</a:t>
            </a:r>
            <a:r>
              <a:rPr lang="en-US" altLang="he-IL" sz="3600">
                <a:solidFill>
                  <a:srgbClr val="FF0000"/>
                </a:solidFill>
                <a:sym typeface="Symbol" pitchFamily="18" charset="2"/>
              </a:rPr>
              <a:t> </a:t>
            </a:r>
            <a:r>
              <a:rPr lang="en-US" altLang="he-IL" sz="3600">
                <a:solidFill>
                  <a:schemeClr val="tx2"/>
                </a:solidFill>
                <a:sym typeface="Symbol" pitchFamily="18" charset="2"/>
              </a:rPr>
              <a:t>and</a:t>
            </a:r>
            <a:r>
              <a:rPr lang="en-US" altLang="he-IL" sz="3600">
                <a:solidFill>
                  <a:srgbClr val="FF0000"/>
                </a:solidFill>
                <a:sym typeface="Symbol" pitchFamily="18" charset="2"/>
              </a:rPr>
              <a:t> </a:t>
            </a:r>
            <a:r>
              <a:rPr lang="en-US" altLang="he-IL">
                <a:solidFill>
                  <a:srgbClr val="FF0000"/>
                </a:solidFill>
                <a:latin typeface="Comic Sans MS" pitchFamily="66" charset="0"/>
                <a:sym typeface="Symbol" pitchFamily="18" charset="2"/>
              </a:rPr>
              <a:t>Y</a:t>
            </a:r>
            <a:r>
              <a:rPr lang="en-US" altLang="he-IL" sz="3600">
                <a:solidFill>
                  <a:srgbClr val="FF0000"/>
                </a:solidFill>
                <a:latin typeface="Comic Sans MS" pitchFamily="66" charset="0"/>
                <a:sym typeface="Symbol" pitchFamily="18" charset="2"/>
              </a:rPr>
              <a:t>=</a:t>
            </a:r>
            <a:r>
              <a:rPr lang="en-US" altLang="he-IL" sz="3600">
                <a:solidFill>
                  <a:srgbClr val="FF0000"/>
                </a:solidFill>
                <a:latin typeface="Comic Sans MS" pitchFamily="66" charset="0"/>
              </a:rPr>
              <a:t>P</a:t>
            </a:r>
            <a:r>
              <a:rPr lang="en-US" altLang="he-IL" sz="3600">
                <a:solidFill>
                  <a:srgbClr val="FF0000"/>
                </a:solidFill>
                <a:latin typeface="Comic Sans MS" pitchFamily="66" charset="0"/>
                <a:sym typeface="Symbol" pitchFamily="18" charset="2"/>
              </a:rPr>
              <a:t>(x)</a:t>
            </a:r>
            <a:r>
              <a:rPr lang="en-US" altLang="he-IL" sz="3600">
                <a:solidFill>
                  <a:srgbClr val="FF0000"/>
                </a:solidFill>
                <a:sym typeface="Symbol" pitchFamily="18" charset="2"/>
              </a:rPr>
              <a:t>  </a:t>
            </a:r>
            <a:r>
              <a:rPr lang="en-US" altLang="he-IL"/>
              <a:t>Given</a:t>
            </a:r>
          </a:p>
          <a:p>
            <a:pPr lvl="1"/>
            <a:r>
              <a:rPr lang="en-US" altLang="he-IL" u="sng">
                <a:effectLst>
                  <a:outerShdw blurRad="38100" dist="38100" dir="2700000" algn="tl">
                    <a:srgbClr val="C0C0C0"/>
                  </a:outerShdw>
                </a:effectLst>
              </a:rPr>
              <a:t>C</a:t>
            </a:r>
            <a:r>
              <a:rPr lang="en-US" altLang="he-IL"/>
              <a:t> - tables</a:t>
            </a:r>
          </a:p>
          <a:p>
            <a:pPr lvl="1"/>
            <a:r>
              <a:rPr lang="en-US" altLang="he-IL"/>
              <a:t> Selection by </a:t>
            </a:r>
            <a:r>
              <a:rPr lang="en-US" altLang="he-IL" sz="2000">
                <a:solidFill>
                  <a:schemeClr val="accent2"/>
                </a:solidFill>
                <a:latin typeface="Comic Sans MS" pitchFamily="66" charset="0"/>
              </a:rPr>
              <a:t>X</a:t>
            </a:r>
            <a:r>
              <a:rPr lang="en-US" altLang="he-IL">
                <a:solidFill>
                  <a:schemeClr val="accent2"/>
                </a:solidFill>
              </a:rPr>
              <a:t> </a:t>
            </a:r>
            <a:r>
              <a:rPr lang="en-US" altLang="he-IL"/>
              <a:t>of garbled inputs </a:t>
            </a:r>
            <a:r>
              <a:rPr lang="en-US" altLang="he-IL" sz="2000">
                <a:solidFill>
                  <a:schemeClr val="accent2"/>
                </a:solidFill>
                <a:latin typeface="Comic Sans MS" pitchFamily="66" charset="0"/>
              </a:rPr>
              <a:t>X</a:t>
            </a:r>
            <a:r>
              <a:rPr lang="en-US" altLang="he-IL">
                <a:solidFill>
                  <a:schemeClr val="accent2"/>
                </a:solidFill>
                <a:latin typeface="Comic Sans MS" pitchFamily="66" charset="0"/>
              </a:rPr>
              <a:t> = (x</a:t>
            </a:r>
            <a:r>
              <a:rPr lang="en-US" altLang="he-IL" baseline="-25000">
                <a:solidFill>
                  <a:schemeClr val="accent2"/>
                </a:solidFill>
                <a:latin typeface="Comic Sans MS" pitchFamily="66" charset="0"/>
              </a:rPr>
              <a:t>1</a:t>
            </a:r>
            <a:r>
              <a:rPr lang="en-US" altLang="he-IL">
                <a:solidFill>
                  <a:schemeClr val="accent2"/>
                </a:solidFill>
                <a:latin typeface="Comic Sans MS" pitchFamily="66" charset="0"/>
              </a:rPr>
              <a:t>, x</a:t>
            </a:r>
            <a:r>
              <a:rPr lang="en-US" altLang="he-IL" baseline="-25000">
                <a:solidFill>
                  <a:schemeClr val="accent2"/>
                </a:solidFill>
                <a:latin typeface="Comic Sans MS" pitchFamily="66" charset="0"/>
              </a:rPr>
              <a:t>2</a:t>
            </a:r>
            <a:r>
              <a:rPr lang="en-US" altLang="he-IL">
                <a:solidFill>
                  <a:schemeClr val="accent2"/>
                </a:solidFill>
                <a:latin typeface="Comic Sans MS" pitchFamily="66" charset="0"/>
              </a:rPr>
              <a:t>, … x</a:t>
            </a:r>
            <a:r>
              <a:rPr lang="en-US" altLang="he-IL" baseline="-25000">
                <a:solidFill>
                  <a:schemeClr val="accent2"/>
                </a:solidFill>
                <a:latin typeface="Comic Sans MS" pitchFamily="66" charset="0"/>
              </a:rPr>
              <a:t>n</a:t>
            </a:r>
            <a:r>
              <a:rPr lang="en-US" altLang="he-IL">
                <a:solidFill>
                  <a:schemeClr val="accent2"/>
                </a:solidFill>
                <a:latin typeface="Comic Sans MS" pitchFamily="66" charset="0"/>
              </a:rPr>
              <a:t>)</a:t>
            </a:r>
            <a:endParaRPr lang="en-US" altLang="he-IL">
              <a:latin typeface="Comic Sans MS" pitchFamily="66" charset="0"/>
            </a:endParaRPr>
          </a:p>
          <a:p>
            <a:pPr algn="ctr">
              <a:buFontTx/>
              <a:buNone/>
            </a:pPr>
            <a:r>
              <a:rPr lang="en-US" altLang="he-IL" sz="2800" b="1">
                <a:solidFill>
                  <a:schemeClr val="accent2"/>
                </a:solidFill>
                <a:latin typeface="Comic Sans MS" pitchFamily="66" charset="0"/>
                <a:sym typeface="Symbol" pitchFamily="18" charset="2"/>
              </a:rPr>
              <a:t></a:t>
            </a:r>
            <a:r>
              <a:rPr lang="en-US" altLang="he-IL" sz="2800">
                <a:solidFill>
                  <a:schemeClr val="accent2"/>
                </a:solidFill>
                <a:latin typeface="Comic Sans MS" pitchFamily="66" charset="0"/>
                <a:sym typeface="Math B" pitchFamily="2" charset="2"/>
              </a:rPr>
              <a:t>I</a:t>
            </a:r>
            <a:r>
              <a:rPr lang="en-US" altLang="he-IL" sz="2800" baseline="-25000">
                <a:solidFill>
                  <a:schemeClr val="accent2"/>
                </a:solidFill>
                <a:latin typeface="Comic Sans MS" pitchFamily="66" charset="0"/>
                <a:sym typeface="Math B" pitchFamily="2" charset="2"/>
              </a:rPr>
              <a:t>1</a:t>
            </a:r>
            <a:r>
              <a:rPr lang="en-US" altLang="he-IL" baseline="54000">
                <a:solidFill>
                  <a:schemeClr val="accent2"/>
                </a:solidFill>
                <a:latin typeface="Comic Sans MS" pitchFamily="66" charset="0"/>
                <a:sym typeface="Math B" pitchFamily="2" charset="2"/>
              </a:rPr>
              <a:t>x</a:t>
            </a:r>
            <a:r>
              <a:rPr lang="en-US" altLang="he-IL" sz="2800" baseline="30000">
                <a:solidFill>
                  <a:schemeClr val="accent2"/>
                </a:solidFill>
                <a:latin typeface="Comic Sans MS" pitchFamily="66" charset="0"/>
                <a:sym typeface="Math B" pitchFamily="2" charset="2"/>
              </a:rPr>
              <a:t>1</a:t>
            </a:r>
            <a:r>
              <a:rPr lang="en-US" altLang="he-IL" sz="2800">
                <a:solidFill>
                  <a:schemeClr val="accent2"/>
                </a:solidFill>
                <a:latin typeface="Comic Sans MS" pitchFamily="66" charset="0"/>
                <a:sym typeface="Math B" pitchFamily="2" charset="2"/>
              </a:rPr>
              <a:t>,</a:t>
            </a:r>
            <a:r>
              <a:rPr lang="en-US" altLang="he-IL" sz="2800" b="1">
                <a:solidFill>
                  <a:schemeClr val="accent2"/>
                </a:solidFill>
                <a:latin typeface="Comic Sans MS" pitchFamily="66" charset="0"/>
                <a:sym typeface="Math B" pitchFamily="2" charset="2"/>
              </a:rPr>
              <a:t>  </a:t>
            </a:r>
            <a:r>
              <a:rPr lang="en-US" altLang="he-IL" sz="2800">
                <a:solidFill>
                  <a:schemeClr val="accent2"/>
                </a:solidFill>
                <a:latin typeface="Comic Sans MS" pitchFamily="66" charset="0"/>
                <a:sym typeface="Math B" pitchFamily="2" charset="2"/>
              </a:rPr>
              <a:t>I</a:t>
            </a:r>
            <a:r>
              <a:rPr lang="en-US" altLang="he-IL" sz="2800" baseline="-25000">
                <a:solidFill>
                  <a:schemeClr val="accent2"/>
                </a:solidFill>
                <a:latin typeface="Comic Sans MS" pitchFamily="66" charset="0"/>
                <a:sym typeface="Math B" pitchFamily="2" charset="2"/>
              </a:rPr>
              <a:t>2</a:t>
            </a:r>
            <a:r>
              <a:rPr lang="en-US" altLang="he-IL" baseline="54000">
                <a:solidFill>
                  <a:schemeClr val="accent2"/>
                </a:solidFill>
                <a:latin typeface="Comic Sans MS" pitchFamily="66" charset="0"/>
                <a:sym typeface="Math B" pitchFamily="2" charset="2"/>
              </a:rPr>
              <a:t>x</a:t>
            </a:r>
            <a:r>
              <a:rPr lang="en-US" altLang="he-IL" sz="2800" baseline="30000">
                <a:solidFill>
                  <a:schemeClr val="accent2"/>
                </a:solidFill>
                <a:latin typeface="Comic Sans MS" pitchFamily="66" charset="0"/>
                <a:sym typeface="Math B" pitchFamily="2" charset="2"/>
              </a:rPr>
              <a:t>2</a:t>
            </a:r>
            <a:r>
              <a:rPr lang="en-US" altLang="he-IL" sz="2800">
                <a:solidFill>
                  <a:schemeClr val="accent2"/>
                </a:solidFill>
                <a:latin typeface="Comic Sans MS" pitchFamily="66" charset="0"/>
                <a:sym typeface="Math B" pitchFamily="2" charset="2"/>
              </a:rPr>
              <a:t>, </a:t>
            </a:r>
            <a:r>
              <a:rPr lang="en-US" altLang="he-IL" sz="2800" b="1">
                <a:solidFill>
                  <a:schemeClr val="accent2"/>
                </a:solidFill>
                <a:latin typeface="Comic Sans MS" pitchFamily="66" charset="0"/>
                <a:sym typeface="Math B" pitchFamily="2" charset="2"/>
              </a:rPr>
              <a:t>…</a:t>
            </a:r>
            <a:r>
              <a:rPr lang="en-US" altLang="he-IL" sz="2800">
                <a:solidFill>
                  <a:schemeClr val="accent2"/>
                </a:solidFill>
                <a:latin typeface="Comic Sans MS" pitchFamily="66" charset="0"/>
                <a:sym typeface="Math B" pitchFamily="2" charset="2"/>
              </a:rPr>
              <a:t>, I</a:t>
            </a:r>
            <a:r>
              <a:rPr lang="en-US" altLang="he-IL" sz="2800" baseline="-25000">
                <a:solidFill>
                  <a:schemeClr val="accent2"/>
                </a:solidFill>
                <a:latin typeface="Comic Sans MS" pitchFamily="66" charset="0"/>
                <a:sym typeface="Math B" pitchFamily="2" charset="2"/>
              </a:rPr>
              <a:t>n</a:t>
            </a:r>
            <a:r>
              <a:rPr lang="en-US" altLang="he-IL" baseline="54000">
                <a:solidFill>
                  <a:schemeClr val="accent2"/>
                </a:solidFill>
                <a:latin typeface="Comic Sans MS" pitchFamily="66" charset="0"/>
                <a:sym typeface="Math B" pitchFamily="2" charset="2"/>
              </a:rPr>
              <a:t>x</a:t>
            </a:r>
            <a:r>
              <a:rPr lang="en-US" altLang="he-IL" sz="2800" baseline="30000">
                <a:solidFill>
                  <a:schemeClr val="accent2"/>
                </a:solidFill>
                <a:latin typeface="Comic Sans MS" pitchFamily="66" charset="0"/>
                <a:sym typeface="Math B" pitchFamily="2" charset="2"/>
              </a:rPr>
              <a:t>n </a:t>
            </a:r>
            <a:r>
              <a:rPr lang="en-US" altLang="he-IL" sz="2800" b="1">
                <a:solidFill>
                  <a:schemeClr val="accent2"/>
                </a:solidFill>
                <a:latin typeface="Comic Sans MS" pitchFamily="66" charset="0"/>
                <a:sym typeface="Symbol" pitchFamily="18" charset="2"/>
              </a:rPr>
              <a:t></a:t>
            </a:r>
            <a:endParaRPr lang="en-US" altLang="he-IL">
              <a:solidFill>
                <a:schemeClr val="accent2"/>
              </a:solidFill>
              <a:latin typeface="Comic Sans MS" pitchFamily="66" charset="0"/>
            </a:endParaRPr>
          </a:p>
          <a:p>
            <a:pPr>
              <a:buFontTx/>
              <a:buNone/>
            </a:pPr>
            <a:r>
              <a:rPr lang="en-US" altLang="he-IL"/>
              <a:t> </a:t>
            </a:r>
          </a:p>
          <a:p>
            <a:r>
              <a:rPr lang="en-US" altLang="he-IL"/>
              <a:t>Possible to compute selection by </a:t>
            </a:r>
            <a:r>
              <a:rPr lang="en-US" altLang="he-IL" sz="3600">
                <a:solidFill>
                  <a:srgbClr val="993300"/>
                </a:solidFill>
                <a:latin typeface="Comic Sans MS" pitchFamily="66" charset="0"/>
                <a:sym typeface="Symbol" pitchFamily="18" charset="2"/>
              </a:rPr>
              <a:t>y</a:t>
            </a:r>
            <a:r>
              <a:rPr lang="en-US" altLang="he-IL">
                <a:solidFill>
                  <a:srgbClr val="993300"/>
                </a:solidFill>
                <a:latin typeface="Comic Sans MS" pitchFamily="66" charset="0"/>
              </a:rPr>
              <a:t> = (y</a:t>
            </a:r>
            <a:r>
              <a:rPr lang="en-US" altLang="he-IL" baseline="-25000">
                <a:solidFill>
                  <a:srgbClr val="993300"/>
                </a:solidFill>
                <a:latin typeface="Comic Sans MS" pitchFamily="66" charset="0"/>
              </a:rPr>
              <a:t>1</a:t>
            </a:r>
            <a:r>
              <a:rPr lang="en-US" altLang="he-IL">
                <a:solidFill>
                  <a:srgbClr val="993300"/>
                </a:solidFill>
                <a:latin typeface="Comic Sans MS" pitchFamily="66" charset="0"/>
              </a:rPr>
              <a:t>, y</a:t>
            </a:r>
            <a:r>
              <a:rPr lang="en-US" altLang="he-IL" baseline="-25000">
                <a:solidFill>
                  <a:srgbClr val="993300"/>
                </a:solidFill>
                <a:latin typeface="Comic Sans MS" pitchFamily="66" charset="0"/>
              </a:rPr>
              <a:t>2</a:t>
            </a:r>
            <a:r>
              <a:rPr lang="en-US" altLang="he-IL">
                <a:solidFill>
                  <a:srgbClr val="993300"/>
                </a:solidFill>
                <a:latin typeface="Comic Sans MS" pitchFamily="66" charset="0"/>
              </a:rPr>
              <a:t>, … y</a:t>
            </a:r>
            <a:r>
              <a:rPr lang="en-US" altLang="he-IL" baseline="-25000">
                <a:solidFill>
                  <a:srgbClr val="993300"/>
                </a:solidFill>
                <a:latin typeface="Comic Sans MS" pitchFamily="66" charset="0"/>
              </a:rPr>
              <a:t>n</a:t>
            </a:r>
            <a:r>
              <a:rPr lang="en-US" altLang="he-IL">
                <a:solidFill>
                  <a:srgbClr val="993300"/>
                </a:solidFill>
                <a:latin typeface="Comic Sans MS" pitchFamily="66" charset="0"/>
              </a:rPr>
              <a:t>)</a:t>
            </a:r>
          </a:p>
          <a:p>
            <a:pPr algn="ctr">
              <a:buFontTx/>
              <a:buNone/>
            </a:pPr>
            <a:r>
              <a:rPr lang="en-US" altLang="he-IL" sz="2800" b="1">
                <a:solidFill>
                  <a:srgbClr val="800000"/>
                </a:solidFill>
                <a:sym typeface="Math B" pitchFamily="2" charset="2"/>
              </a:rPr>
              <a:t> </a:t>
            </a:r>
            <a:r>
              <a:rPr lang="en-US" altLang="he-IL" sz="2800" b="1">
                <a:solidFill>
                  <a:srgbClr val="993300"/>
                </a:solidFill>
                <a:latin typeface="Comic Sans MS" pitchFamily="66" charset="0"/>
                <a:sym typeface="Symbol" pitchFamily="18" charset="2"/>
              </a:rPr>
              <a:t></a:t>
            </a:r>
            <a:r>
              <a:rPr lang="en-US" altLang="he-IL" sz="2800">
                <a:solidFill>
                  <a:srgbClr val="993300"/>
                </a:solidFill>
                <a:latin typeface="Comic Sans MS" pitchFamily="66" charset="0"/>
                <a:sym typeface="Math B" pitchFamily="2" charset="2"/>
              </a:rPr>
              <a:t>Z</a:t>
            </a:r>
            <a:r>
              <a:rPr lang="en-US" altLang="he-IL" sz="2800" baseline="-25000">
                <a:solidFill>
                  <a:srgbClr val="993300"/>
                </a:solidFill>
                <a:latin typeface="Comic Sans MS" pitchFamily="66" charset="0"/>
                <a:sym typeface="Math B" pitchFamily="2" charset="2"/>
              </a:rPr>
              <a:t>1</a:t>
            </a:r>
            <a:r>
              <a:rPr lang="en-US" altLang="he-IL" baseline="54000">
                <a:solidFill>
                  <a:srgbClr val="993300"/>
                </a:solidFill>
                <a:latin typeface="Comic Sans MS" pitchFamily="66" charset="0"/>
                <a:sym typeface="Math B" pitchFamily="2" charset="2"/>
              </a:rPr>
              <a:t>y</a:t>
            </a:r>
            <a:r>
              <a:rPr lang="en-US" altLang="he-IL" sz="2800" baseline="30000">
                <a:solidFill>
                  <a:srgbClr val="993300"/>
                </a:solidFill>
                <a:latin typeface="Comic Sans MS" pitchFamily="66" charset="0"/>
                <a:sym typeface="Math B" pitchFamily="2" charset="2"/>
              </a:rPr>
              <a:t>1</a:t>
            </a:r>
            <a:r>
              <a:rPr lang="en-US" altLang="he-IL" sz="2800">
                <a:solidFill>
                  <a:srgbClr val="993300"/>
                </a:solidFill>
                <a:latin typeface="Comic Sans MS" pitchFamily="66" charset="0"/>
                <a:sym typeface="Math B" pitchFamily="2" charset="2"/>
              </a:rPr>
              <a:t>,  Z</a:t>
            </a:r>
            <a:r>
              <a:rPr lang="en-US" altLang="he-IL" sz="2800" baseline="-25000">
                <a:solidFill>
                  <a:srgbClr val="993300"/>
                </a:solidFill>
                <a:latin typeface="Comic Sans MS" pitchFamily="66" charset="0"/>
                <a:sym typeface="Math B" pitchFamily="2" charset="2"/>
              </a:rPr>
              <a:t>2</a:t>
            </a:r>
            <a:r>
              <a:rPr lang="en-US" altLang="he-IL" baseline="54000">
                <a:solidFill>
                  <a:srgbClr val="993300"/>
                </a:solidFill>
                <a:latin typeface="Comic Sans MS" pitchFamily="66" charset="0"/>
                <a:sym typeface="Math B" pitchFamily="2" charset="2"/>
              </a:rPr>
              <a:t>y</a:t>
            </a:r>
            <a:r>
              <a:rPr lang="en-US" altLang="he-IL" sz="2800" baseline="30000">
                <a:solidFill>
                  <a:srgbClr val="993300"/>
                </a:solidFill>
                <a:latin typeface="Comic Sans MS" pitchFamily="66" charset="0"/>
                <a:sym typeface="Math B" pitchFamily="2" charset="2"/>
              </a:rPr>
              <a:t>2</a:t>
            </a:r>
            <a:r>
              <a:rPr lang="en-US" altLang="he-IL" sz="2800">
                <a:solidFill>
                  <a:srgbClr val="993300"/>
                </a:solidFill>
                <a:latin typeface="Comic Sans MS" pitchFamily="66" charset="0"/>
                <a:sym typeface="Math B" pitchFamily="2" charset="2"/>
              </a:rPr>
              <a:t>, </a:t>
            </a:r>
            <a:r>
              <a:rPr lang="en-US" altLang="he-IL" sz="2800" b="1">
                <a:solidFill>
                  <a:srgbClr val="993300"/>
                </a:solidFill>
                <a:latin typeface="Comic Sans MS" pitchFamily="66" charset="0"/>
                <a:sym typeface="Math B" pitchFamily="2" charset="2"/>
              </a:rPr>
              <a:t> …</a:t>
            </a:r>
            <a:r>
              <a:rPr lang="en-US" altLang="he-IL" sz="2800">
                <a:solidFill>
                  <a:srgbClr val="993300"/>
                </a:solidFill>
                <a:latin typeface="Comic Sans MS" pitchFamily="66" charset="0"/>
                <a:sym typeface="Math B" pitchFamily="2" charset="2"/>
              </a:rPr>
              <a:t>, Z</a:t>
            </a:r>
            <a:r>
              <a:rPr lang="en-US" altLang="he-IL" sz="2800" baseline="-25000">
                <a:solidFill>
                  <a:srgbClr val="993300"/>
                </a:solidFill>
                <a:latin typeface="Comic Sans MS" pitchFamily="66" charset="0"/>
                <a:sym typeface="Math B" pitchFamily="2" charset="2"/>
              </a:rPr>
              <a:t>n</a:t>
            </a:r>
            <a:r>
              <a:rPr lang="en-US" altLang="he-IL" baseline="54000">
                <a:solidFill>
                  <a:srgbClr val="993300"/>
                </a:solidFill>
                <a:latin typeface="Comic Sans MS" pitchFamily="66" charset="0"/>
                <a:sym typeface="Math B" pitchFamily="2" charset="2"/>
              </a:rPr>
              <a:t>y</a:t>
            </a:r>
            <a:r>
              <a:rPr lang="en-US" altLang="he-IL" sz="2800" baseline="30000">
                <a:solidFill>
                  <a:srgbClr val="993300"/>
                </a:solidFill>
                <a:latin typeface="Comic Sans MS" pitchFamily="66" charset="0"/>
                <a:sym typeface="Math B" pitchFamily="2" charset="2"/>
              </a:rPr>
              <a:t>n</a:t>
            </a:r>
            <a:r>
              <a:rPr lang="en-US" altLang="he-IL" sz="2800" b="1">
                <a:solidFill>
                  <a:srgbClr val="993300"/>
                </a:solidFill>
                <a:latin typeface="Comic Sans MS" pitchFamily="66" charset="0"/>
                <a:sym typeface="Symbol" pitchFamily="18" charset="2"/>
              </a:rPr>
              <a:t></a:t>
            </a:r>
            <a:endParaRPr lang="en-US" altLang="he-IL">
              <a:solidFill>
                <a:srgbClr val="993300"/>
              </a:solidFill>
              <a:latin typeface="Comic Sans MS" pitchFamily="66" charset="0"/>
            </a:endParaRPr>
          </a:p>
          <a:p>
            <a:r>
              <a:rPr lang="en-US" altLang="he-IL"/>
              <a:t>Impossible to deduce anything about </a:t>
            </a:r>
            <a:r>
              <a:rPr lang="en-US" altLang="he-IL" sz="3600">
                <a:solidFill>
                  <a:srgbClr val="FF0000"/>
                </a:solidFill>
                <a:latin typeface="Comic Sans MS" pitchFamily="66" charset="0"/>
                <a:sym typeface="Symbol" pitchFamily="18" charset="2"/>
              </a:rPr>
              <a:t>x</a:t>
            </a:r>
            <a:r>
              <a:rPr lang="en-US" altLang="he-IL"/>
              <a:t> or </a:t>
            </a:r>
            <a:r>
              <a:rPr lang="en-US" altLang="he-IL" sz="3600">
                <a:solidFill>
                  <a:srgbClr val="FF0000"/>
                </a:solidFill>
                <a:latin typeface="Comic Sans MS" pitchFamily="66" charset="0"/>
                <a:sym typeface="Symbol" pitchFamily="18" charset="2"/>
              </a:rPr>
              <a:t>y</a:t>
            </a:r>
            <a:endParaRPr lang="en-US" altLang="he-IL" sz="2800">
              <a:solidFill>
                <a:srgbClr val="0033CC"/>
              </a:solidFill>
            </a:endParaRPr>
          </a:p>
          <a:p>
            <a:pPr>
              <a:buFontTx/>
              <a:buNone/>
            </a:pPr>
            <a:r>
              <a:rPr lang="en-US" altLang="he-IL" sz="2800">
                <a:solidFill>
                  <a:srgbClr val="0033CC"/>
                </a:solidFill>
              </a:rPr>
              <a:t>Sender and Receiver </a:t>
            </a:r>
            <a:r>
              <a:rPr lang="en-US" altLang="he-IL" sz="2800" b="1">
                <a:solidFill>
                  <a:srgbClr val="0033CC"/>
                </a:solidFill>
              </a:rPr>
              <a:t>share</a:t>
            </a:r>
            <a:r>
              <a:rPr lang="en-US" altLang="he-IL" sz="2800">
                <a:solidFill>
                  <a:srgbClr val="0033CC"/>
                </a:solidFill>
              </a:rPr>
              <a:t> the output</a:t>
            </a:r>
            <a:endParaRPr lang="en-US" altLang="en-US" sz="2800">
              <a:solidFill>
                <a:srgbClr val="0033CC"/>
              </a:solidFill>
            </a:endParaRPr>
          </a:p>
        </p:txBody>
      </p:sp>
    </p:spTree>
    <p:extLst>
      <p:ext uri="{BB962C8B-B14F-4D97-AF65-F5344CB8AC3E}">
        <p14:creationId xmlns:p14="http://schemas.microsoft.com/office/powerpoint/2010/main" val="256125848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3330" name="Rectangle 2"/>
          <p:cNvSpPr>
            <a:spLocks noGrp="1" noChangeArrowheads="1"/>
          </p:cNvSpPr>
          <p:nvPr>
            <p:ph type="title"/>
          </p:nvPr>
        </p:nvSpPr>
        <p:spPr/>
        <p:txBody>
          <a:bodyPr/>
          <a:lstStyle/>
          <a:p>
            <a:r>
              <a:rPr lang="en-US" altLang="he-IL"/>
              <a:t>Garbling</a:t>
            </a:r>
          </a:p>
        </p:txBody>
      </p:sp>
      <p:sp>
        <p:nvSpPr>
          <p:cNvPr id="483331" name="Rectangle 3"/>
          <p:cNvSpPr>
            <a:spLocks noGrp="1" noChangeArrowheads="1"/>
          </p:cNvSpPr>
          <p:nvPr>
            <p:ph type="body" idx="1"/>
          </p:nvPr>
        </p:nvSpPr>
        <p:spPr>
          <a:xfrm>
            <a:off x="457200" y="1600200"/>
            <a:ext cx="8229600" cy="4800600"/>
          </a:xfrm>
        </p:spPr>
        <p:txBody>
          <a:bodyPr/>
          <a:lstStyle/>
          <a:p>
            <a:pPr>
              <a:lnSpc>
                <a:spcPct val="90000"/>
              </a:lnSpc>
              <a:buFontTx/>
              <a:buNone/>
            </a:pPr>
            <a:r>
              <a:rPr lang="en-US" altLang="en-US" sz="2800"/>
              <a:t>We construct the garbled circuit </a:t>
            </a:r>
          </a:p>
          <a:p>
            <a:pPr>
              <a:lnSpc>
                <a:spcPct val="90000"/>
              </a:lnSpc>
            </a:pPr>
            <a:r>
              <a:rPr lang="en-US" altLang="en-US" sz="2800"/>
              <a:t>Gate by gate </a:t>
            </a:r>
          </a:p>
          <a:p>
            <a:pPr>
              <a:lnSpc>
                <a:spcPct val="90000"/>
              </a:lnSpc>
            </a:pPr>
            <a:r>
              <a:rPr lang="en-US" altLang="en-US" sz="2800"/>
              <a:t>Some topological sort (from inputs to outputs)</a:t>
            </a:r>
          </a:p>
          <a:p>
            <a:pPr>
              <a:lnSpc>
                <a:spcPct val="90000"/>
              </a:lnSpc>
            </a:pPr>
            <a:endParaRPr lang="en-US" altLang="en-US" sz="2800"/>
          </a:p>
          <a:p>
            <a:pPr>
              <a:lnSpc>
                <a:spcPct val="90000"/>
              </a:lnSpc>
              <a:buFontTx/>
              <a:buNone/>
            </a:pPr>
            <a:r>
              <a:rPr lang="en-US" altLang="en-US" sz="2800"/>
              <a:t>Start by choosing random values for inputs</a:t>
            </a:r>
          </a:p>
          <a:p>
            <a:pPr algn="ctr">
              <a:lnSpc>
                <a:spcPct val="90000"/>
              </a:lnSpc>
              <a:buFontTx/>
              <a:buNone/>
            </a:pPr>
            <a:r>
              <a:rPr lang="en-US" altLang="he-IL" sz="2400" b="1">
                <a:solidFill>
                  <a:schemeClr val="accent2"/>
                </a:solidFill>
                <a:latin typeface="Comic Sans MS" pitchFamily="66" charset="0"/>
                <a:sym typeface="Symbol" pitchFamily="18" charset="2"/>
              </a:rPr>
              <a:t></a:t>
            </a:r>
            <a:r>
              <a:rPr lang="en-US" altLang="he-IL" sz="2400">
                <a:solidFill>
                  <a:schemeClr val="accent2"/>
                </a:solidFill>
                <a:latin typeface="Comic Sans MS" pitchFamily="66" charset="0"/>
                <a:sym typeface="Math B" pitchFamily="2" charset="2"/>
              </a:rPr>
              <a:t>I</a:t>
            </a:r>
            <a:r>
              <a:rPr lang="en-US" altLang="he-IL" sz="2400" baseline="-25000">
                <a:solidFill>
                  <a:schemeClr val="accent2"/>
                </a:solidFill>
                <a:latin typeface="Comic Sans MS" pitchFamily="66" charset="0"/>
                <a:sym typeface="Math B" pitchFamily="2" charset="2"/>
              </a:rPr>
              <a:t>1</a:t>
            </a:r>
            <a:r>
              <a:rPr lang="en-US" altLang="he-IL" sz="2400" baseline="30000">
                <a:solidFill>
                  <a:schemeClr val="accent2"/>
                </a:solidFill>
                <a:latin typeface="Comic Sans MS" pitchFamily="66" charset="0"/>
                <a:sym typeface="Math B" pitchFamily="2" charset="2"/>
              </a:rPr>
              <a:t>0 </a:t>
            </a:r>
            <a:r>
              <a:rPr lang="en-US" altLang="he-IL" sz="2400">
                <a:solidFill>
                  <a:schemeClr val="accent2"/>
                </a:solidFill>
                <a:latin typeface="Comic Sans MS" pitchFamily="66" charset="0"/>
                <a:sym typeface="Math B" pitchFamily="2" charset="2"/>
              </a:rPr>
              <a:t>, I</a:t>
            </a:r>
            <a:r>
              <a:rPr lang="en-US" altLang="he-IL" sz="2400" baseline="-25000">
                <a:solidFill>
                  <a:schemeClr val="accent2"/>
                </a:solidFill>
                <a:latin typeface="Comic Sans MS" pitchFamily="66" charset="0"/>
                <a:sym typeface="Math B" pitchFamily="2" charset="2"/>
              </a:rPr>
              <a:t>1</a:t>
            </a:r>
            <a:r>
              <a:rPr lang="en-US" altLang="he-IL" sz="2400" baseline="30000">
                <a:solidFill>
                  <a:schemeClr val="accent2"/>
                </a:solidFill>
                <a:latin typeface="Comic Sans MS" pitchFamily="66" charset="0"/>
                <a:sym typeface="Math B" pitchFamily="2" charset="2"/>
              </a:rPr>
              <a:t>1 </a:t>
            </a:r>
            <a:r>
              <a:rPr lang="en-US" altLang="he-IL" sz="2400" b="1">
                <a:solidFill>
                  <a:schemeClr val="accent2"/>
                </a:solidFill>
                <a:latin typeface="Comic Sans MS" pitchFamily="66" charset="0"/>
                <a:sym typeface="Symbol" pitchFamily="18" charset="2"/>
              </a:rPr>
              <a:t></a:t>
            </a:r>
            <a:r>
              <a:rPr lang="en-US" altLang="he-IL" sz="2400" b="1">
                <a:solidFill>
                  <a:schemeClr val="accent2"/>
                </a:solidFill>
                <a:latin typeface="Comic Sans MS" pitchFamily="66" charset="0"/>
                <a:sym typeface="Math B" pitchFamily="2" charset="2"/>
              </a:rPr>
              <a:t>, </a:t>
            </a:r>
            <a:r>
              <a:rPr lang="en-US" altLang="he-IL" sz="2400" b="1">
                <a:solidFill>
                  <a:schemeClr val="accent2"/>
                </a:solidFill>
                <a:latin typeface="Comic Sans MS" pitchFamily="66" charset="0"/>
                <a:sym typeface="Symbol" pitchFamily="18" charset="2"/>
              </a:rPr>
              <a:t></a:t>
            </a:r>
            <a:r>
              <a:rPr lang="en-US" altLang="he-IL" sz="2400">
                <a:solidFill>
                  <a:schemeClr val="accent2"/>
                </a:solidFill>
                <a:latin typeface="Comic Sans MS" pitchFamily="66" charset="0"/>
                <a:sym typeface="Math B" pitchFamily="2" charset="2"/>
              </a:rPr>
              <a:t>I</a:t>
            </a:r>
            <a:r>
              <a:rPr lang="en-US" altLang="he-IL" sz="2400" baseline="-25000">
                <a:solidFill>
                  <a:schemeClr val="accent2"/>
                </a:solidFill>
                <a:latin typeface="Comic Sans MS" pitchFamily="66" charset="0"/>
                <a:sym typeface="Math B" pitchFamily="2" charset="2"/>
              </a:rPr>
              <a:t>2</a:t>
            </a:r>
            <a:r>
              <a:rPr lang="en-US" altLang="he-IL" sz="2400" baseline="30000">
                <a:solidFill>
                  <a:schemeClr val="accent2"/>
                </a:solidFill>
                <a:latin typeface="Comic Sans MS" pitchFamily="66" charset="0"/>
                <a:sym typeface="Math B" pitchFamily="2" charset="2"/>
              </a:rPr>
              <a:t>0 </a:t>
            </a:r>
            <a:r>
              <a:rPr lang="en-US" altLang="he-IL" sz="2400">
                <a:solidFill>
                  <a:schemeClr val="accent2"/>
                </a:solidFill>
                <a:latin typeface="Comic Sans MS" pitchFamily="66" charset="0"/>
                <a:sym typeface="Math B" pitchFamily="2" charset="2"/>
              </a:rPr>
              <a:t>, I</a:t>
            </a:r>
            <a:r>
              <a:rPr lang="en-US" altLang="he-IL" sz="2400" baseline="-25000">
                <a:solidFill>
                  <a:schemeClr val="accent2"/>
                </a:solidFill>
                <a:latin typeface="Comic Sans MS" pitchFamily="66" charset="0"/>
                <a:sym typeface="Math B" pitchFamily="2" charset="2"/>
              </a:rPr>
              <a:t>2</a:t>
            </a:r>
            <a:r>
              <a:rPr lang="en-US" altLang="he-IL" sz="2400" baseline="30000">
                <a:solidFill>
                  <a:schemeClr val="accent2"/>
                </a:solidFill>
                <a:latin typeface="Comic Sans MS" pitchFamily="66" charset="0"/>
                <a:sym typeface="Math B" pitchFamily="2" charset="2"/>
              </a:rPr>
              <a:t>1</a:t>
            </a:r>
            <a:r>
              <a:rPr lang="en-US" altLang="he-IL" sz="2400" b="1">
                <a:solidFill>
                  <a:schemeClr val="accent2"/>
                </a:solidFill>
                <a:latin typeface="Comic Sans MS" pitchFamily="66" charset="0"/>
                <a:sym typeface="Symbol" pitchFamily="18" charset="2"/>
              </a:rPr>
              <a:t></a:t>
            </a:r>
            <a:r>
              <a:rPr lang="en-US" altLang="he-IL" sz="2400" b="1">
                <a:solidFill>
                  <a:schemeClr val="accent2"/>
                </a:solidFill>
                <a:latin typeface="Comic Sans MS" pitchFamily="66" charset="0"/>
                <a:sym typeface="Math B" pitchFamily="2" charset="2"/>
              </a:rPr>
              <a:t>, … </a:t>
            </a:r>
            <a:r>
              <a:rPr lang="en-US" altLang="he-IL" sz="2400" b="1">
                <a:solidFill>
                  <a:schemeClr val="accent2"/>
                </a:solidFill>
                <a:latin typeface="Comic Sans MS" pitchFamily="66" charset="0"/>
                <a:sym typeface="Symbol" pitchFamily="18" charset="2"/>
              </a:rPr>
              <a:t></a:t>
            </a:r>
            <a:r>
              <a:rPr lang="en-US" altLang="he-IL" sz="2400">
                <a:solidFill>
                  <a:schemeClr val="accent2"/>
                </a:solidFill>
                <a:latin typeface="Comic Sans MS" pitchFamily="66" charset="0"/>
                <a:sym typeface="Math B" pitchFamily="2" charset="2"/>
              </a:rPr>
              <a:t>I</a:t>
            </a:r>
            <a:r>
              <a:rPr lang="en-US" altLang="he-IL" sz="2400" baseline="-25000">
                <a:solidFill>
                  <a:schemeClr val="accent2"/>
                </a:solidFill>
                <a:latin typeface="Comic Sans MS" pitchFamily="66" charset="0"/>
                <a:sym typeface="Math B" pitchFamily="2" charset="2"/>
              </a:rPr>
              <a:t>n</a:t>
            </a:r>
            <a:r>
              <a:rPr lang="en-US" altLang="he-IL" sz="2400" baseline="30000">
                <a:solidFill>
                  <a:schemeClr val="accent2"/>
                </a:solidFill>
                <a:latin typeface="Comic Sans MS" pitchFamily="66" charset="0"/>
                <a:sym typeface="Math B" pitchFamily="2" charset="2"/>
              </a:rPr>
              <a:t>0 </a:t>
            </a:r>
            <a:r>
              <a:rPr lang="en-US" altLang="he-IL" sz="2400">
                <a:solidFill>
                  <a:schemeClr val="accent2"/>
                </a:solidFill>
                <a:latin typeface="Comic Sans MS" pitchFamily="66" charset="0"/>
                <a:sym typeface="Math B" pitchFamily="2" charset="2"/>
              </a:rPr>
              <a:t>, I</a:t>
            </a:r>
            <a:r>
              <a:rPr lang="en-US" altLang="he-IL" sz="2400" baseline="-25000">
                <a:solidFill>
                  <a:schemeClr val="accent2"/>
                </a:solidFill>
                <a:latin typeface="Comic Sans MS" pitchFamily="66" charset="0"/>
                <a:sym typeface="Math B" pitchFamily="2" charset="2"/>
              </a:rPr>
              <a:t>n</a:t>
            </a:r>
            <a:r>
              <a:rPr lang="en-US" altLang="he-IL" sz="2400" baseline="30000">
                <a:solidFill>
                  <a:schemeClr val="accent2"/>
                </a:solidFill>
                <a:latin typeface="Comic Sans MS" pitchFamily="66" charset="0"/>
                <a:sym typeface="Math B" pitchFamily="2" charset="2"/>
              </a:rPr>
              <a:t>1</a:t>
            </a:r>
            <a:r>
              <a:rPr lang="en-US" altLang="he-IL" sz="2400" b="1">
                <a:solidFill>
                  <a:schemeClr val="accent2"/>
                </a:solidFill>
                <a:latin typeface="Comic Sans MS" pitchFamily="66" charset="0"/>
                <a:sym typeface="Symbol" pitchFamily="18" charset="2"/>
              </a:rPr>
              <a:t></a:t>
            </a:r>
          </a:p>
          <a:p>
            <a:pPr algn="ctr">
              <a:lnSpc>
                <a:spcPct val="90000"/>
              </a:lnSpc>
              <a:buFontTx/>
              <a:buNone/>
            </a:pPr>
            <a:endParaRPr lang="en-US" altLang="en-US" sz="2400" b="1">
              <a:solidFill>
                <a:schemeClr val="accent2"/>
              </a:solidFill>
              <a:latin typeface="Comic Sans MS" pitchFamily="66" charset="0"/>
              <a:sym typeface="Symbol" pitchFamily="18" charset="2"/>
            </a:endParaRPr>
          </a:p>
          <a:p>
            <a:pPr>
              <a:lnSpc>
                <a:spcPct val="90000"/>
              </a:lnSpc>
              <a:buFontTx/>
              <a:buNone/>
            </a:pPr>
            <a:endParaRPr lang="en-US" altLang="en-US" sz="2800"/>
          </a:p>
          <a:p>
            <a:pPr>
              <a:lnSpc>
                <a:spcPct val="90000"/>
              </a:lnSpc>
              <a:buFontTx/>
              <a:buNone/>
            </a:pPr>
            <a:r>
              <a:rPr lang="en-US" altLang="en-US" sz="2800"/>
              <a:t>Let </a:t>
            </a:r>
            <a:r>
              <a:rPr lang="en-US" altLang="en-US" sz="2800">
                <a:latin typeface="Comic Sans MS" pitchFamily="66" charset="0"/>
              </a:rPr>
              <a:t>F</a:t>
            </a:r>
            <a:r>
              <a:rPr lang="en-US" altLang="en-US" sz="2800" baseline="-25000">
                <a:latin typeface="Comic Sans MS" pitchFamily="66" charset="0"/>
              </a:rPr>
              <a:t>W</a:t>
            </a:r>
            <a:r>
              <a:rPr lang="en-US" altLang="en-US" sz="2800">
                <a:latin typeface="Comic Sans MS" pitchFamily="66" charset="0"/>
              </a:rPr>
              <a:t>: {0,1}</a:t>
            </a:r>
            <a:r>
              <a:rPr lang="en-US" altLang="en-US" sz="2800" baseline="30000">
                <a:latin typeface="Comic Sans MS" pitchFamily="66" charset="0"/>
              </a:rPr>
              <a:t>2|C|</a:t>
            </a:r>
            <a:r>
              <a:rPr lang="en-US" altLang="en-US" sz="2800">
                <a:latin typeface="Comic Sans MS" pitchFamily="66" charset="0"/>
              </a:rPr>
              <a:t> </a:t>
            </a:r>
            <a:r>
              <a:rPr lang="en-US" altLang="en-US" sz="2800">
                <a:latin typeface="Comic Sans MS" pitchFamily="66" charset="0"/>
                <a:sym typeface="MT Extra" pitchFamily="18" charset="2"/>
              </a:rPr>
              <a:t></a:t>
            </a:r>
            <a:r>
              <a:rPr lang="en-US" altLang="en-US" sz="2800">
                <a:latin typeface="Comic Sans MS" pitchFamily="66" charset="0"/>
              </a:rPr>
              <a:t> {0,1}</a:t>
            </a:r>
            <a:r>
              <a:rPr lang="en-US" altLang="en-US" sz="2800" baseline="30000">
                <a:latin typeface="Comic Sans MS" pitchFamily="66" charset="0"/>
              </a:rPr>
              <a:t>n+1 </a:t>
            </a:r>
            <a:r>
              <a:rPr lang="en-US" altLang="en-US" sz="2800"/>
              <a:t>Let be a pseudo-random function. </a:t>
            </a:r>
            <a:r>
              <a:rPr lang="en-US" altLang="en-US" sz="2800">
                <a:latin typeface="Comic Sans MS" pitchFamily="66" charset="0"/>
              </a:rPr>
              <a:t>|W| =n</a:t>
            </a:r>
          </a:p>
        </p:txBody>
      </p:sp>
    </p:spTree>
    <p:extLst>
      <p:ext uri="{BB962C8B-B14F-4D97-AF65-F5344CB8AC3E}">
        <p14:creationId xmlns:p14="http://schemas.microsoft.com/office/powerpoint/2010/main" val="3677325835"/>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4354" name="Rectangle 2"/>
          <p:cNvSpPr>
            <a:spLocks noGrp="1" noChangeArrowheads="1"/>
          </p:cNvSpPr>
          <p:nvPr>
            <p:ph type="title"/>
          </p:nvPr>
        </p:nvSpPr>
        <p:spPr>
          <a:xfrm>
            <a:off x="711200" y="422275"/>
            <a:ext cx="7772400" cy="1054100"/>
          </a:xfrm>
        </p:spPr>
        <p:txBody>
          <a:bodyPr/>
          <a:lstStyle/>
          <a:p>
            <a:r>
              <a:rPr lang="en-US" altLang="he-IL" sz="3600"/>
              <a:t>Garbled Circuits</a:t>
            </a:r>
            <a:br>
              <a:rPr lang="en-US" altLang="he-IL" sz="3600"/>
            </a:br>
            <a:r>
              <a:rPr lang="en-US" altLang="he-IL" sz="3600"/>
              <a:t> Original circuit</a:t>
            </a:r>
            <a:endParaRPr lang="en-US" altLang="he-IL"/>
          </a:p>
        </p:txBody>
      </p:sp>
      <p:sp>
        <p:nvSpPr>
          <p:cNvPr id="484355" name="AutoShape 3"/>
          <p:cNvSpPr>
            <a:spLocks noChangeArrowheads="1"/>
          </p:cNvSpPr>
          <p:nvPr/>
        </p:nvSpPr>
        <p:spPr bwMode="auto">
          <a:xfrm>
            <a:off x="1625600" y="2479675"/>
            <a:ext cx="1619250" cy="474663"/>
          </a:xfrm>
          <a:custGeom>
            <a:avLst/>
            <a:gdLst>
              <a:gd name="G0" fmla="+- 4489 0 0"/>
              <a:gd name="G1" fmla="+- 21600 0 4489"/>
              <a:gd name="G2" fmla="*/ 4489 1 2"/>
              <a:gd name="G3" fmla="+- 21600 0 G2"/>
              <a:gd name="G4" fmla="+/ 4489 21600 2"/>
              <a:gd name="G5" fmla="+/ G1 0 2"/>
              <a:gd name="G6" fmla="*/ 21600 21600 4489"/>
              <a:gd name="G7" fmla="*/ G6 1 2"/>
              <a:gd name="G8" fmla="+- 21600 0 G7"/>
              <a:gd name="G9" fmla="*/ 21600 1 2"/>
              <a:gd name="G10" fmla="+- 4489 0 G9"/>
              <a:gd name="G11" fmla="?: G10 G8 0"/>
              <a:gd name="G12" fmla="?: G10 G7 21600"/>
              <a:gd name="T0" fmla="*/ 19355 w 21600"/>
              <a:gd name="T1" fmla="*/ 10800 h 21600"/>
              <a:gd name="T2" fmla="*/ 10800 w 21600"/>
              <a:gd name="T3" fmla="*/ 21600 h 21600"/>
              <a:gd name="T4" fmla="*/ 2245 w 21600"/>
              <a:gd name="T5" fmla="*/ 10800 h 21600"/>
              <a:gd name="T6" fmla="*/ 10800 w 21600"/>
              <a:gd name="T7" fmla="*/ 0 h 21600"/>
              <a:gd name="T8" fmla="*/ 4045 w 21600"/>
              <a:gd name="T9" fmla="*/ 4045 h 21600"/>
              <a:gd name="T10" fmla="*/ 17555 w 21600"/>
              <a:gd name="T11" fmla="*/ 17555 h 21600"/>
            </a:gdLst>
            <a:ahLst/>
            <a:cxnLst>
              <a:cxn ang="0">
                <a:pos x="T0" y="T1"/>
              </a:cxn>
              <a:cxn ang="0">
                <a:pos x="T2" y="T3"/>
              </a:cxn>
              <a:cxn ang="0">
                <a:pos x="T4" y="T5"/>
              </a:cxn>
              <a:cxn ang="0">
                <a:pos x="T6" y="T7"/>
              </a:cxn>
            </a:cxnLst>
            <a:rect l="T8" t="T9" r="T10" b="T11"/>
            <a:pathLst>
              <a:path w="21600" h="21600">
                <a:moveTo>
                  <a:pt x="0" y="0"/>
                </a:moveTo>
                <a:lnTo>
                  <a:pt x="4489" y="21600"/>
                </a:lnTo>
                <a:lnTo>
                  <a:pt x="17111"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56" name="Line 4"/>
          <p:cNvSpPr>
            <a:spLocks noChangeShapeType="1"/>
          </p:cNvSpPr>
          <p:nvPr/>
        </p:nvSpPr>
        <p:spPr bwMode="auto">
          <a:xfrm flipV="1">
            <a:off x="1930400" y="2162175"/>
            <a:ext cx="0" cy="3175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57" name="Line 5"/>
          <p:cNvSpPr>
            <a:spLocks noChangeShapeType="1"/>
          </p:cNvSpPr>
          <p:nvPr/>
        </p:nvSpPr>
        <p:spPr bwMode="auto">
          <a:xfrm flipV="1">
            <a:off x="2946400" y="2162175"/>
            <a:ext cx="0" cy="3175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58" name="Text Box 6"/>
          <p:cNvSpPr txBox="1">
            <a:spLocks noChangeArrowheads="1"/>
          </p:cNvSpPr>
          <p:nvPr/>
        </p:nvSpPr>
        <p:spPr bwMode="auto">
          <a:xfrm>
            <a:off x="1968500" y="2116138"/>
            <a:ext cx="269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i</a:t>
            </a:r>
            <a:endParaRPr lang="en-US" altLang="he-IL" sz="2400">
              <a:latin typeface="Comic Sans MS" pitchFamily="66" charset="0"/>
            </a:endParaRPr>
          </a:p>
        </p:txBody>
      </p:sp>
      <p:sp>
        <p:nvSpPr>
          <p:cNvPr id="484359" name="Text Box 7"/>
          <p:cNvSpPr txBox="1">
            <a:spLocks noChangeArrowheads="1"/>
          </p:cNvSpPr>
          <p:nvPr/>
        </p:nvSpPr>
        <p:spPr bwMode="auto">
          <a:xfrm>
            <a:off x="2971800" y="2057400"/>
            <a:ext cx="3063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j</a:t>
            </a:r>
            <a:endParaRPr lang="en-US" altLang="he-IL" sz="2400">
              <a:latin typeface="Comic Sans MS" pitchFamily="66" charset="0"/>
            </a:endParaRPr>
          </a:p>
        </p:txBody>
      </p:sp>
      <p:sp>
        <p:nvSpPr>
          <p:cNvPr id="484360" name="Text Box 8"/>
          <p:cNvSpPr txBox="1">
            <a:spLocks noChangeArrowheads="1"/>
          </p:cNvSpPr>
          <p:nvPr/>
        </p:nvSpPr>
        <p:spPr bwMode="auto">
          <a:xfrm>
            <a:off x="1846263" y="3013075"/>
            <a:ext cx="349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k</a:t>
            </a:r>
            <a:endParaRPr lang="en-US" altLang="he-IL" sz="2400">
              <a:latin typeface="Comic Sans MS" pitchFamily="66" charset="0"/>
            </a:endParaRPr>
          </a:p>
        </p:txBody>
      </p:sp>
      <p:sp>
        <p:nvSpPr>
          <p:cNvPr id="484361" name="Text Box 9"/>
          <p:cNvSpPr txBox="1">
            <a:spLocks noChangeArrowheads="1"/>
          </p:cNvSpPr>
          <p:nvPr/>
        </p:nvSpPr>
        <p:spPr bwMode="auto">
          <a:xfrm>
            <a:off x="1016000" y="2590800"/>
            <a:ext cx="515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0033CC"/>
                </a:solidFill>
                <a:latin typeface="Comic Sans MS" pitchFamily="66" charset="0"/>
              </a:rPr>
              <a:t>G</a:t>
            </a:r>
            <a:r>
              <a:rPr lang="en-US" altLang="he-IL" sz="2400" b="1" baseline="-25000">
                <a:solidFill>
                  <a:srgbClr val="0033CC"/>
                </a:solidFill>
                <a:latin typeface="Comic Sans MS" pitchFamily="66" charset="0"/>
              </a:rPr>
              <a:t>1</a:t>
            </a:r>
          </a:p>
        </p:txBody>
      </p:sp>
      <p:sp>
        <p:nvSpPr>
          <p:cNvPr id="484362" name="AutoShape 10"/>
          <p:cNvSpPr>
            <a:spLocks noChangeArrowheads="1"/>
          </p:cNvSpPr>
          <p:nvPr/>
        </p:nvSpPr>
        <p:spPr bwMode="auto">
          <a:xfrm>
            <a:off x="5638800" y="2438400"/>
            <a:ext cx="1619250" cy="474663"/>
          </a:xfrm>
          <a:custGeom>
            <a:avLst/>
            <a:gdLst>
              <a:gd name="G0" fmla="+- 4489 0 0"/>
              <a:gd name="G1" fmla="+- 21600 0 4489"/>
              <a:gd name="G2" fmla="*/ 4489 1 2"/>
              <a:gd name="G3" fmla="+- 21600 0 G2"/>
              <a:gd name="G4" fmla="+/ 4489 21600 2"/>
              <a:gd name="G5" fmla="+/ G1 0 2"/>
              <a:gd name="G6" fmla="*/ 21600 21600 4489"/>
              <a:gd name="G7" fmla="*/ G6 1 2"/>
              <a:gd name="G8" fmla="+- 21600 0 G7"/>
              <a:gd name="G9" fmla="*/ 21600 1 2"/>
              <a:gd name="G10" fmla="+- 4489 0 G9"/>
              <a:gd name="G11" fmla="?: G10 G8 0"/>
              <a:gd name="G12" fmla="?: G10 G7 21600"/>
              <a:gd name="T0" fmla="*/ 19355 w 21600"/>
              <a:gd name="T1" fmla="*/ 10800 h 21600"/>
              <a:gd name="T2" fmla="*/ 10800 w 21600"/>
              <a:gd name="T3" fmla="*/ 21600 h 21600"/>
              <a:gd name="T4" fmla="*/ 2245 w 21600"/>
              <a:gd name="T5" fmla="*/ 10800 h 21600"/>
              <a:gd name="T6" fmla="*/ 10800 w 21600"/>
              <a:gd name="T7" fmla="*/ 0 h 21600"/>
              <a:gd name="T8" fmla="*/ 4045 w 21600"/>
              <a:gd name="T9" fmla="*/ 4045 h 21600"/>
              <a:gd name="T10" fmla="*/ 17555 w 21600"/>
              <a:gd name="T11" fmla="*/ 17555 h 21600"/>
            </a:gdLst>
            <a:ahLst/>
            <a:cxnLst>
              <a:cxn ang="0">
                <a:pos x="T0" y="T1"/>
              </a:cxn>
              <a:cxn ang="0">
                <a:pos x="T2" y="T3"/>
              </a:cxn>
              <a:cxn ang="0">
                <a:pos x="T4" y="T5"/>
              </a:cxn>
              <a:cxn ang="0">
                <a:pos x="T6" y="T7"/>
              </a:cxn>
            </a:cxnLst>
            <a:rect l="T8" t="T9" r="T10" b="T11"/>
            <a:pathLst>
              <a:path w="21600" h="21600">
                <a:moveTo>
                  <a:pt x="0" y="0"/>
                </a:moveTo>
                <a:lnTo>
                  <a:pt x="4489" y="21600"/>
                </a:lnTo>
                <a:lnTo>
                  <a:pt x="17111"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63" name="Line 11"/>
          <p:cNvSpPr>
            <a:spLocks noChangeShapeType="1"/>
          </p:cNvSpPr>
          <p:nvPr/>
        </p:nvSpPr>
        <p:spPr bwMode="auto">
          <a:xfrm flipV="1">
            <a:off x="5972175" y="2162175"/>
            <a:ext cx="0" cy="3175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64" name="Line 12"/>
          <p:cNvSpPr>
            <a:spLocks noChangeShapeType="1"/>
          </p:cNvSpPr>
          <p:nvPr/>
        </p:nvSpPr>
        <p:spPr bwMode="auto">
          <a:xfrm flipV="1">
            <a:off x="6989763" y="2162175"/>
            <a:ext cx="0" cy="3175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65" name="Line 13"/>
          <p:cNvSpPr>
            <a:spLocks noChangeShapeType="1"/>
          </p:cNvSpPr>
          <p:nvPr/>
        </p:nvSpPr>
        <p:spPr bwMode="auto">
          <a:xfrm flipV="1">
            <a:off x="6481763" y="2954338"/>
            <a:ext cx="0" cy="3159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66" name="Text Box 14"/>
          <p:cNvSpPr txBox="1">
            <a:spLocks noChangeArrowheads="1"/>
          </p:cNvSpPr>
          <p:nvPr/>
        </p:nvSpPr>
        <p:spPr bwMode="auto">
          <a:xfrm>
            <a:off x="6010275" y="2116138"/>
            <a:ext cx="268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l</a:t>
            </a:r>
            <a:endParaRPr lang="en-US" altLang="he-IL" sz="2400">
              <a:latin typeface="Comic Sans MS" pitchFamily="66" charset="0"/>
            </a:endParaRPr>
          </a:p>
        </p:txBody>
      </p:sp>
      <p:sp>
        <p:nvSpPr>
          <p:cNvPr id="484367" name="Text Box 15"/>
          <p:cNvSpPr txBox="1">
            <a:spLocks noChangeArrowheads="1"/>
          </p:cNvSpPr>
          <p:nvPr/>
        </p:nvSpPr>
        <p:spPr bwMode="auto">
          <a:xfrm>
            <a:off x="7104063" y="2116138"/>
            <a:ext cx="4206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m</a:t>
            </a:r>
            <a:endParaRPr lang="en-US" altLang="he-IL" sz="2400">
              <a:latin typeface="Comic Sans MS" pitchFamily="66" charset="0"/>
            </a:endParaRPr>
          </a:p>
        </p:txBody>
      </p:sp>
      <p:sp>
        <p:nvSpPr>
          <p:cNvPr id="484368" name="Text Box 16"/>
          <p:cNvSpPr txBox="1">
            <a:spLocks noChangeArrowheads="1"/>
          </p:cNvSpPr>
          <p:nvPr/>
        </p:nvSpPr>
        <p:spPr bwMode="auto">
          <a:xfrm>
            <a:off x="5888038" y="3013075"/>
            <a:ext cx="344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n</a:t>
            </a:r>
            <a:endParaRPr lang="en-US" altLang="he-IL" sz="2400">
              <a:latin typeface="Comic Sans MS" pitchFamily="66" charset="0"/>
            </a:endParaRPr>
          </a:p>
        </p:txBody>
      </p:sp>
      <p:sp>
        <p:nvSpPr>
          <p:cNvPr id="484369" name="Text Box 17"/>
          <p:cNvSpPr txBox="1">
            <a:spLocks noChangeArrowheads="1"/>
          </p:cNvSpPr>
          <p:nvPr/>
        </p:nvSpPr>
        <p:spPr bwMode="auto">
          <a:xfrm>
            <a:off x="4978400" y="2590800"/>
            <a:ext cx="515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0033CC"/>
                </a:solidFill>
                <a:latin typeface="Comic Sans MS" pitchFamily="66" charset="0"/>
              </a:rPr>
              <a:t>G</a:t>
            </a:r>
            <a:r>
              <a:rPr lang="en-US" altLang="he-IL" sz="2400" b="1" baseline="-25000">
                <a:solidFill>
                  <a:srgbClr val="0033CC"/>
                </a:solidFill>
                <a:latin typeface="Comic Sans MS" pitchFamily="66" charset="0"/>
              </a:rPr>
              <a:t>2</a:t>
            </a:r>
          </a:p>
        </p:txBody>
      </p:sp>
      <p:sp>
        <p:nvSpPr>
          <p:cNvPr id="484370" name="AutoShape 18"/>
          <p:cNvSpPr>
            <a:spLocks noChangeArrowheads="1"/>
          </p:cNvSpPr>
          <p:nvPr/>
        </p:nvSpPr>
        <p:spPr bwMode="auto">
          <a:xfrm>
            <a:off x="3556000" y="4010025"/>
            <a:ext cx="1619250" cy="474663"/>
          </a:xfrm>
          <a:custGeom>
            <a:avLst/>
            <a:gdLst>
              <a:gd name="G0" fmla="+- 4489 0 0"/>
              <a:gd name="G1" fmla="+- 21600 0 4489"/>
              <a:gd name="G2" fmla="*/ 4489 1 2"/>
              <a:gd name="G3" fmla="+- 21600 0 G2"/>
              <a:gd name="G4" fmla="+/ 4489 21600 2"/>
              <a:gd name="G5" fmla="+/ G1 0 2"/>
              <a:gd name="G6" fmla="*/ 21600 21600 4489"/>
              <a:gd name="G7" fmla="*/ G6 1 2"/>
              <a:gd name="G8" fmla="+- 21600 0 G7"/>
              <a:gd name="G9" fmla="*/ 21600 1 2"/>
              <a:gd name="G10" fmla="+- 4489 0 G9"/>
              <a:gd name="G11" fmla="?: G10 G8 0"/>
              <a:gd name="G12" fmla="?: G10 G7 21600"/>
              <a:gd name="T0" fmla="*/ 19355 w 21600"/>
              <a:gd name="T1" fmla="*/ 10800 h 21600"/>
              <a:gd name="T2" fmla="*/ 10800 w 21600"/>
              <a:gd name="T3" fmla="*/ 21600 h 21600"/>
              <a:gd name="T4" fmla="*/ 2245 w 21600"/>
              <a:gd name="T5" fmla="*/ 10800 h 21600"/>
              <a:gd name="T6" fmla="*/ 10800 w 21600"/>
              <a:gd name="T7" fmla="*/ 0 h 21600"/>
              <a:gd name="T8" fmla="*/ 4045 w 21600"/>
              <a:gd name="T9" fmla="*/ 4045 h 21600"/>
              <a:gd name="T10" fmla="*/ 17555 w 21600"/>
              <a:gd name="T11" fmla="*/ 17555 h 21600"/>
            </a:gdLst>
            <a:ahLst/>
            <a:cxnLst>
              <a:cxn ang="0">
                <a:pos x="T0" y="T1"/>
              </a:cxn>
              <a:cxn ang="0">
                <a:pos x="T2" y="T3"/>
              </a:cxn>
              <a:cxn ang="0">
                <a:pos x="T4" y="T5"/>
              </a:cxn>
              <a:cxn ang="0">
                <a:pos x="T6" y="T7"/>
              </a:cxn>
            </a:cxnLst>
            <a:rect l="T8" t="T9" r="T10" b="T11"/>
            <a:pathLst>
              <a:path w="21600" h="21600">
                <a:moveTo>
                  <a:pt x="0" y="0"/>
                </a:moveTo>
                <a:lnTo>
                  <a:pt x="4489" y="21600"/>
                </a:lnTo>
                <a:lnTo>
                  <a:pt x="17111"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71" name="Line 19"/>
          <p:cNvSpPr>
            <a:spLocks noChangeShapeType="1"/>
          </p:cNvSpPr>
          <p:nvPr/>
        </p:nvSpPr>
        <p:spPr bwMode="auto">
          <a:xfrm flipV="1">
            <a:off x="4368800" y="4484688"/>
            <a:ext cx="0" cy="3159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72" name="Text Box 20"/>
          <p:cNvSpPr txBox="1">
            <a:spLocks noChangeArrowheads="1"/>
          </p:cNvSpPr>
          <p:nvPr/>
        </p:nvSpPr>
        <p:spPr bwMode="auto">
          <a:xfrm>
            <a:off x="3454400" y="4543425"/>
            <a:ext cx="6461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out</a:t>
            </a:r>
            <a:endParaRPr lang="en-US" altLang="he-IL" sz="2400">
              <a:latin typeface="Comic Sans MS" pitchFamily="66" charset="0"/>
            </a:endParaRPr>
          </a:p>
        </p:txBody>
      </p:sp>
      <p:sp>
        <p:nvSpPr>
          <p:cNvPr id="484373" name="Text Box 21"/>
          <p:cNvSpPr txBox="1">
            <a:spLocks noChangeArrowheads="1"/>
          </p:cNvSpPr>
          <p:nvPr/>
        </p:nvSpPr>
        <p:spPr bwMode="auto">
          <a:xfrm>
            <a:off x="2946400" y="4121150"/>
            <a:ext cx="515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0033CC"/>
                </a:solidFill>
                <a:latin typeface="Comic Sans MS" pitchFamily="66" charset="0"/>
              </a:rPr>
              <a:t>G</a:t>
            </a:r>
            <a:r>
              <a:rPr lang="en-US" altLang="he-IL" sz="2400" b="1" baseline="-25000">
                <a:solidFill>
                  <a:srgbClr val="0033CC"/>
                </a:solidFill>
                <a:latin typeface="Comic Sans MS" pitchFamily="66" charset="0"/>
              </a:rPr>
              <a:t>3</a:t>
            </a:r>
          </a:p>
        </p:txBody>
      </p:sp>
      <p:sp>
        <p:nvSpPr>
          <p:cNvPr id="484374" name="Line 22"/>
          <p:cNvSpPr>
            <a:spLocks noChangeShapeType="1"/>
          </p:cNvSpPr>
          <p:nvPr/>
        </p:nvSpPr>
        <p:spPr bwMode="auto">
          <a:xfrm>
            <a:off x="6477000" y="2971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75" name="Line 23"/>
          <p:cNvSpPr>
            <a:spLocks noChangeShapeType="1"/>
          </p:cNvSpPr>
          <p:nvPr/>
        </p:nvSpPr>
        <p:spPr bwMode="auto">
          <a:xfrm flipH="1">
            <a:off x="4724400" y="3505200"/>
            <a:ext cx="1752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76" name="Line 24"/>
          <p:cNvSpPr>
            <a:spLocks noChangeShapeType="1"/>
          </p:cNvSpPr>
          <p:nvPr/>
        </p:nvSpPr>
        <p:spPr bwMode="auto">
          <a:xfrm>
            <a:off x="4724400" y="35052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484377" name="Group 25"/>
          <p:cNvGrpSpPr>
            <a:grpSpLocks/>
          </p:cNvGrpSpPr>
          <p:nvPr/>
        </p:nvGrpSpPr>
        <p:grpSpPr bwMode="auto">
          <a:xfrm>
            <a:off x="2438400" y="3030538"/>
            <a:ext cx="1752600" cy="1008062"/>
            <a:chOff x="1536" y="1861"/>
            <a:chExt cx="1104" cy="635"/>
          </a:xfrm>
        </p:grpSpPr>
        <p:sp>
          <p:nvSpPr>
            <p:cNvPr id="484378" name="Line 26"/>
            <p:cNvSpPr>
              <a:spLocks noChangeShapeType="1"/>
            </p:cNvSpPr>
            <p:nvPr/>
          </p:nvSpPr>
          <p:spPr bwMode="auto">
            <a:xfrm flipV="1">
              <a:off x="1536" y="1861"/>
              <a:ext cx="0" cy="199"/>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79" name="Line 27"/>
            <p:cNvSpPr>
              <a:spLocks noChangeShapeType="1"/>
            </p:cNvSpPr>
            <p:nvPr/>
          </p:nvSpPr>
          <p:spPr bwMode="auto">
            <a:xfrm>
              <a:off x="2640" y="2160"/>
              <a:ext cx="0" cy="336"/>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4380" name="Line 28"/>
            <p:cNvSpPr>
              <a:spLocks noChangeShapeType="1"/>
            </p:cNvSpPr>
            <p:nvPr/>
          </p:nvSpPr>
          <p:spPr bwMode="auto">
            <a:xfrm flipH="1">
              <a:off x="1536" y="2160"/>
              <a:ext cx="1104"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84381" name="Line 29"/>
          <p:cNvSpPr>
            <a:spLocks noChangeShapeType="1"/>
          </p:cNvSpPr>
          <p:nvPr/>
        </p:nvSpPr>
        <p:spPr bwMode="auto">
          <a:xfrm>
            <a:off x="2438400" y="2971800"/>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Tree>
    <p:extLst>
      <p:ext uri="{BB962C8B-B14F-4D97-AF65-F5344CB8AC3E}">
        <p14:creationId xmlns:p14="http://schemas.microsoft.com/office/powerpoint/2010/main" val="120131162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5378" name="AutoShape 2"/>
          <p:cNvSpPr>
            <a:spLocks noChangeArrowheads="1"/>
          </p:cNvSpPr>
          <p:nvPr/>
        </p:nvSpPr>
        <p:spPr bwMode="auto">
          <a:xfrm>
            <a:off x="1625600" y="2690813"/>
            <a:ext cx="1619250" cy="474662"/>
          </a:xfrm>
          <a:custGeom>
            <a:avLst/>
            <a:gdLst>
              <a:gd name="G0" fmla="+- 4489 0 0"/>
              <a:gd name="G1" fmla="+- 21600 0 4489"/>
              <a:gd name="G2" fmla="*/ 4489 1 2"/>
              <a:gd name="G3" fmla="+- 21600 0 G2"/>
              <a:gd name="G4" fmla="+/ 4489 21600 2"/>
              <a:gd name="G5" fmla="+/ G1 0 2"/>
              <a:gd name="G6" fmla="*/ 21600 21600 4489"/>
              <a:gd name="G7" fmla="*/ G6 1 2"/>
              <a:gd name="G8" fmla="+- 21600 0 G7"/>
              <a:gd name="G9" fmla="*/ 21600 1 2"/>
              <a:gd name="G10" fmla="+- 4489 0 G9"/>
              <a:gd name="G11" fmla="?: G10 G8 0"/>
              <a:gd name="G12" fmla="?: G10 G7 21600"/>
              <a:gd name="T0" fmla="*/ 19355 w 21600"/>
              <a:gd name="T1" fmla="*/ 10800 h 21600"/>
              <a:gd name="T2" fmla="*/ 10800 w 21600"/>
              <a:gd name="T3" fmla="*/ 21600 h 21600"/>
              <a:gd name="T4" fmla="*/ 2245 w 21600"/>
              <a:gd name="T5" fmla="*/ 10800 h 21600"/>
              <a:gd name="T6" fmla="*/ 10800 w 21600"/>
              <a:gd name="T7" fmla="*/ 0 h 21600"/>
              <a:gd name="T8" fmla="*/ 4045 w 21600"/>
              <a:gd name="T9" fmla="*/ 4045 h 21600"/>
              <a:gd name="T10" fmla="*/ 17555 w 21600"/>
              <a:gd name="T11" fmla="*/ 17555 h 21600"/>
            </a:gdLst>
            <a:ahLst/>
            <a:cxnLst>
              <a:cxn ang="0">
                <a:pos x="T0" y="T1"/>
              </a:cxn>
              <a:cxn ang="0">
                <a:pos x="T2" y="T3"/>
              </a:cxn>
              <a:cxn ang="0">
                <a:pos x="T4" y="T5"/>
              </a:cxn>
              <a:cxn ang="0">
                <a:pos x="T6" y="T7"/>
              </a:cxn>
            </a:cxnLst>
            <a:rect l="T8" t="T9" r="T10" b="T11"/>
            <a:pathLst>
              <a:path w="21600" h="21600">
                <a:moveTo>
                  <a:pt x="0" y="0"/>
                </a:moveTo>
                <a:lnTo>
                  <a:pt x="4489" y="21600"/>
                </a:lnTo>
                <a:lnTo>
                  <a:pt x="17111"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379" name="Line 3"/>
          <p:cNvSpPr>
            <a:spLocks noChangeShapeType="1"/>
          </p:cNvSpPr>
          <p:nvPr/>
        </p:nvSpPr>
        <p:spPr bwMode="auto">
          <a:xfrm flipV="1">
            <a:off x="1930400" y="2373313"/>
            <a:ext cx="0" cy="3175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380" name="Line 4"/>
          <p:cNvSpPr>
            <a:spLocks noChangeShapeType="1"/>
          </p:cNvSpPr>
          <p:nvPr/>
        </p:nvSpPr>
        <p:spPr bwMode="auto">
          <a:xfrm flipV="1">
            <a:off x="2946400" y="2373313"/>
            <a:ext cx="0" cy="3175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381" name="Text Box 5"/>
          <p:cNvSpPr txBox="1">
            <a:spLocks noChangeArrowheads="1"/>
          </p:cNvSpPr>
          <p:nvPr/>
        </p:nvSpPr>
        <p:spPr bwMode="auto">
          <a:xfrm>
            <a:off x="1968500" y="2327275"/>
            <a:ext cx="269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i</a:t>
            </a:r>
            <a:endParaRPr lang="en-US" altLang="he-IL" sz="2400">
              <a:latin typeface="Comic Sans MS" pitchFamily="66" charset="0"/>
            </a:endParaRPr>
          </a:p>
        </p:txBody>
      </p:sp>
      <p:sp>
        <p:nvSpPr>
          <p:cNvPr id="485382" name="Text Box 6"/>
          <p:cNvSpPr txBox="1">
            <a:spLocks noChangeArrowheads="1"/>
          </p:cNvSpPr>
          <p:nvPr/>
        </p:nvSpPr>
        <p:spPr bwMode="auto">
          <a:xfrm>
            <a:off x="3060700" y="2327275"/>
            <a:ext cx="3063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j</a:t>
            </a:r>
            <a:endParaRPr lang="en-US" altLang="he-IL" sz="2400">
              <a:latin typeface="Comic Sans MS" pitchFamily="66" charset="0"/>
            </a:endParaRPr>
          </a:p>
        </p:txBody>
      </p:sp>
      <p:sp>
        <p:nvSpPr>
          <p:cNvPr id="485383" name="Text Box 7"/>
          <p:cNvSpPr txBox="1">
            <a:spLocks noChangeArrowheads="1"/>
          </p:cNvSpPr>
          <p:nvPr/>
        </p:nvSpPr>
        <p:spPr bwMode="auto">
          <a:xfrm>
            <a:off x="1846263" y="3224213"/>
            <a:ext cx="349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k</a:t>
            </a:r>
            <a:endParaRPr lang="en-US" altLang="he-IL" sz="2400">
              <a:latin typeface="Comic Sans MS" pitchFamily="66" charset="0"/>
            </a:endParaRPr>
          </a:p>
        </p:txBody>
      </p:sp>
      <p:sp>
        <p:nvSpPr>
          <p:cNvPr id="485384" name="Text Box 8"/>
          <p:cNvSpPr txBox="1">
            <a:spLocks noChangeArrowheads="1"/>
          </p:cNvSpPr>
          <p:nvPr/>
        </p:nvSpPr>
        <p:spPr bwMode="auto">
          <a:xfrm>
            <a:off x="711200" y="2062163"/>
            <a:ext cx="13128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i</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i</a:t>
            </a:r>
            <a:r>
              <a:rPr lang="en-US" altLang="he-IL" sz="2400" b="1" baseline="30000">
                <a:solidFill>
                  <a:srgbClr val="FF0000"/>
                </a:solidFill>
                <a:latin typeface="Comic Sans MS" pitchFamily="66" charset="0"/>
              </a:rPr>
              <a:t>1</a:t>
            </a:r>
            <a:endParaRPr lang="en-US" altLang="he-IL" sz="2400">
              <a:solidFill>
                <a:schemeClr val="hlink"/>
              </a:solidFill>
              <a:latin typeface="Comic Sans MS" pitchFamily="66" charset="0"/>
            </a:endParaRPr>
          </a:p>
        </p:txBody>
      </p:sp>
      <p:sp>
        <p:nvSpPr>
          <p:cNvPr id="485385" name="Text Box 9"/>
          <p:cNvSpPr txBox="1">
            <a:spLocks noChangeArrowheads="1"/>
          </p:cNvSpPr>
          <p:nvPr/>
        </p:nvSpPr>
        <p:spPr bwMode="auto">
          <a:xfrm>
            <a:off x="2743200" y="2062163"/>
            <a:ext cx="136366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j</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j</a:t>
            </a:r>
            <a:r>
              <a:rPr lang="en-US" altLang="he-IL" sz="2400" b="1" baseline="30000">
                <a:solidFill>
                  <a:srgbClr val="FF0000"/>
                </a:solidFill>
                <a:latin typeface="Comic Sans MS" pitchFamily="66" charset="0"/>
              </a:rPr>
              <a:t>1</a:t>
            </a:r>
            <a:endParaRPr lang="en-US" altLang="he-IL" sz="2400">
              <a:solidFill>
                <a:srgbClr val="FF0000"/>
              </a:solidFill>
              <a:latin typeface="Comic Sans MS" pitchFamily="66" charset="0"/>
            </a:endParaRPr>
          </a:p>
        </p:txBody>
      </p:sp>
      <p:sp>
        <p:nvSpPr>
          <p:cNvPr id="485386" name="Text Box 10"/>
          <p:cNvSpPr txBox="1">
            <a:spLocks noChangeArrowheads="1"/>
          </p:cNvSpPr>
          <p:nvPr/>
        </p:nvSpPr>
        <p:spPr bwMode="auto">
          <a:xfrm>
            <a:off x="2540000" y="3222625"/>
            <a:ext cx="14176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k</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k</a:t>
            </a:r>
            <a:r>
              <a:rPr lang="en-US" altLang="he-IL" sz="2400" b="1" baseline="30000">
                <a:solidFill>
                  <a:srgbClr val="FF0000"/>
                </a:solidFill>
                <a:latin typeface="Comic Sans MS" pitchFamily="66" charset="0"/>
              </a:rPr>
              <a:t>1</a:t>
            </a:r>
            <a:endParaRPr lang="en-US" altLang="he-IL" sz="2400">
              <a:solidFill>
                <a:srgbClr val="FF0000"/>
              </a:solidFill>
              <a:latin typeface="Comic Sans MS" pitchFamily="66" charset="0"/>
            </a:endParaRPr>
          </a:p>
        </p:txBody>
      </p:sp>
      <p:sp>
        <p:nvSpPr>
          <p:cNvPr id="485387" name="Text Box 11"/>
          <p:cNvSpPr txBox="1">
            <a:spLocks noChangeArrowheads="1"/>
          </p:cNvSpPr>
          <p:nvPr/>
        </p:nvSpPr>
        <p:spPr bwMode="auto">
          <a:xfrm>
            <a:off x="1016000" y="2797175"/>
            <a:ext cx="51752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i="1">
                <a:solidFill>
                  <a:schemeClr val="accent1"/>
                </a:solidFill>
                <a:latin typeface="Times New Roman (Hebrew)" charset="0"/>
              </a:rPr>
              <a:t> </a:t>
            </a:r>
            <a:r>
              <a:rPr lang="en-US" altLang="he-IL" b="1">
                <a:solidFill>
                  <a:srgbClr val="0033CC"/>
                </a:solidFill>
                <a:latin typeface="Comic Sans MS" pitchFamily="66" charset="0"/>
              </a:rPr>
              <a:t>G</a:t>
            </a:r>
            <a:r>
              <a:rPr lang="en-US" altLang="he-IL" b="1" baseline="-25000">
                <a:solidFill>
                  <a:srgbClr val="0033CC"/>
                </a:solidFill>
                <a:latin typeface="Comic Sans MS" pitchFamily="66" charset="0"/>
              </a:rPr>
              <a:t>1</a:t>
            </a:r>
          </a:p>
        </p:txBody>
      </p:sp>
      <p:sp>
        <p:nvSpPr>
          <p:cNvPr id="485388" name="AutoShape 12"/>
          <p:cNvSpPr>
            <a:spLocks noChangeArrowheads="1"/>
          </p:cNvSpPr>
          <p:nvPr/>
        </p:nvSpPr>
        <p:spPr bwMode="auto">
          <a:xfrm>
            <a:off x="5667375" y="2690813"/>
            <a:ext cx="1619250" cy="474662"/>
          </a:xfrm>
          <a:custGeom>
            <a:avLst/>
            <a:gdLst>
              <a:gd name="G0" fmla="+- 4489 0 0"/>
              <a:gd name="G1" fmla="+- 21600 0 4489"/>
              <a:gd name="G2" fmla="*/ 4489 1 2"/>
              <a:gd name="G3" fmla="+- 21600 0 G2"/>
              <a:gd name="G4" fmla="+/ 4489 21600 2"/>
              <a:gd name="G5" fmla="+/ G1 0 2"/>
              <a:gd name="G6" fmla="*/ 21600 21600 4489"/>
              <a:gd name="G7" fmla="*/ G6 1 2"/>
              <a:gd name="G8" fmla="+- 21600 0 G7"/>
              <a:gd name="G9" fmla="*/ 21600 1 2"/>
              <a:gd name="G10" fmla="+- 4489 0 G9"/>
              <a:gd name="G11" fmla="?: G10 G8 0"/>
              <a:gd name="G12" fmla="?: G10 G7 21600"/>
              <a:gd name="T0" fmla="*/ 19355 w 21600"/>
              <a:gd name="T1" fmla="*/ 10800 h 21600"/>
              <a:gd name="T2" fmla="*/ 10800 w 21600"/>
              <a:gd name="T3" fmla="*/ 21600 h 21600"/>
              <a:gd name="T4" fmla="*/ 2245 w 21600"/>
              <a:gd name="T5" fmla="*/ 10800 h 21600"/>
              <a:gd name="T6" fmla="*/ 10800 w 21600"/>
              <a:gd name="T7" fmla="*/ 0 h 21600"/>
              <a:gd name="T8" fmla="*/ 4045 w 21600"/>
              <a:gd name="T9" fmla="*/ 4045 h 21600"/>
              <a:gd name="T10" fmla="*/ 17555 w 21600"/>
              <a:gd name="T11" fmla="*/ 17555 h 21600"/>
            </a:gdLst>
            <a:ahLst/>
            <a:cxnLst>
              <a:cxn ang="0">
                <a:pos x="T0" y="T1"/>
              </a:cxn>
              <a:cxn ang="0">
                <a:pos x="T2" y="T3"/>
              </a:cxn>
              <a:cxn ang="0">
                <a:pos x="T4" y="T5"/>
              </a:cxn>
              <a:cxn ang="0">
                <a:pos x="T6" y="T7"/>
              </a:cxn>
            </a:cxnLst>
            <a:rect l="T8" t="T9" r="T10" b="T11"/>
            <a:pathLst>
              <a:path w="21600" h="21600">
                <a:moveTo>
                  <a:pt x="0" y="0"/>
                </a:moveTo>
                <a:lnTo>
                  <a:pt x="4489" y="21600"/>
                </a:lnTo>
                <a:lnTo>
                  <a:pt x="17111"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389" name="Line 13"/>
          <p:cNvSpPr>
            <a:spLocks noChangeShapeType="1"/>
          </p:cNvSpPr>
          <p:nvPr/>
        </p:nvSpPr>
        <p:spPr bwMode="auto">
          <a:xfrm flipV="1">
            <a:off x="5972175" y="2373313"/>
            <a:ext cx="0" cy="3175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390" name="Line 14"/>
          <p:cNvSpPr>
            <a:spLocks noChangeShapeType="1"/>
          </p:cNvSpPr>
          <p:nvPr/>
        </p:nvSpPr>
        <p:spPr bwMode="auto">
          <a:xfrm flipV="1">
            <a:off x="6989763" y="2373313"/>
            <a:ext cx="0" cy="3175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391" name="Line 15"/>
          <p:cNvSpPr>
            <a:spLocks noChangeShapeType="1"/>
          </p:cNvSpPr>
          <p:nvPr/>
        </p:nvSpPr>
        <p:spPr bwMode="auto">
          <a:xfrm flipV="1">
            <a:off x="6481763" y="3165475"/>
            <a:ext cx="0" cy="31591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392" name="Text Box 16"/>
          <p:cNvSpPr txBox="1">
            <a:spLocks noChangeArrowheads="1"/>
          </p:cNvSpPr>
          <p:nvPr/>
        </p:nvSpPr>
        <p:spPr bwMode="auto">
          <a:xfrm>
            <a:off x="6010275" y="2327275"/>
            <a:ext cx="268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l</a:t>
            </a:r>
            <a:endParaRPr lang="en-US" altLang="he-IL" sz="2400">
              <a:latin typeface="Comic Sans MS" pitchFamily="66" charset="0"/>
            </a:endParaRPr>
          </a:p>
        </p:txBody>
      </p:sp>
      <p:sp>
        <p:nvSpPr>
          <p:cNvPr id="485393" name="Text Box 17"/>
          <p:cNvSpPr txBox="1">
            <a:spLocks noChangeArrowheads="1"/>
          </p:cNvSpPr>
          <p:nvPr/>
        </p:nvSpPr>
        <p:spPr bwMode="auto">
          <a:xfrm>
            <a:off x="7104063" y="2327275"/>
            <a:ext cx="4206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m</a:t>
            </a:r>
            <a:endParaRPr lang="en-US" altLang="he-IL" sz="2400">
              <a:latin typeface="Comic Sans MS" pitchFamily="66" charset="0"/>
            </a:endParaRPr>
          </a:p>
        </p:txBody>
      </p:sp>
      <p:sp>
        <p:nvSpPr>
          <p:cNvPr id="485394" name="Text Box 18"/>
          <p:cNvSpPr txBox="1">
            <a:spLocks noChangeArrowheads="1"/>
          </p:cNvSpPr>
          <p:nvPr/>
        </p:nvSpPr>
        <p:spPr bwMode="auto">
          <a:xfrm>
            <a:off x="5888038" y="3224213"/>
            <a:ext cx="3444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n</a:t>
            </a:r>
            <a:endParaRPr lang="en-US" altLang="he-IL" sz="2400">
              <a:latin typeface="Comic Sans MS" pitchFamily="66" charset="0"/>
            </a:endParaRPr>
          </a:p>
        </p:txBody>
      </p:sp>
      <p:sp>
        <p:nvSpPr>
          <p:cNvPr id="485395" name="Text Box 19"/>
          <p:cNvSpPr txBox="1">
            <a:spLocks noChangeArrowheads="1"/>
          </p:cNvSpPr>
          <p:nvPr/>
        </p:nvSpPr>
        <p:spPr bwMode="auto">
          <a:xfrm>
            <a:off x="4957763" y="2062163"/>
            <a:ext cx="13096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l</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l</a:t>
            </a:r>
            <a:r>
              <a:rPr lang="en-US" altLang="he-IL" sz="2400" b="1" baseline="30000">
                <a:solidFill>
                  <a:srgbClr val="FF0000"/>
                </a:solidFill>
                <a:latin typeface="Comic Sans MS" pitchFamily="66" charset="0"/>
              </a:rPr>
              <a:t>1</a:t>
            </a:r>
            <a:endParaRPr lang="en-US" altLang="he-IL" sz="2400">
              <a:solidFill>
                <a:schemeClr val="hlink"/>
              </a:solidFill>
              <a:latin typeface="Comic Sans MS" pitchFamily="66" charset="0"/>
            </a:endParaRPr>
          </a:p>
        </p:txBody>
      </p:sp>
      <p:sp>
        <p:nvSpPr>
          <p:cNvPr id="485396" name="Text Box 20"/>
          <p:cNvSpPr txBox="1">
            <a:spLocks noChangeArrowheads="1"/>
          </p:cNvSpPr>
          <p:nvPr/>
        </p:nvSpPr>
        <p:spPr bwMode="auto">
          <a:xfrm>
            <a:off x="6786563" y="2062163"/>
            <a:ext cx="15128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m</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m</a:t>
            </a:r>
            <a:r>
              <a:rPr lang="en-US" altLang="he-IL" sz="2400" b="1" baseline="30000">
                <a:solidFill>
                  <a:srgbClr val="FF0000"/>
                </a:solidFill>
                <a:latin typeface="Comic Sans MS" pitchFamily="66" charset="0"/>
              </a:rPr>
              <a:t>1</a:t>
            </a:r>
            <a:endParaRPr lang="en-US" altLang="he-IL" sz="2400">
              <a:solidFill>
                <a:srgbClr val="FF0000"/>
              </a:solidFill>
              <a:latin typeface="Comic Sans MS" pitchFamily="66" charset="0"/>
            </a:endParaRPr>
          </a:p>
        </p:txBody>
      </p:sp>
      <p:sp>
        <p:nvSpPr>
          <p:cNvPr id="485397" name="Text Box 21"/>
          <p:cNvSpPr txBox="1">
            <a:spLocks noChangeArrowheads="1"/>
          </p:cNvSpPr>
          <p:nvPr/>
        </p:nvSpPr>
        <p:spPr bwMode="auto">
          <a:xfrm>
            <a:off x="6581775" y="3222625"/>
            <a:ext cx="141128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n</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n</a:t>
            </a:r>
            <a:r>
              <a:rPr lang="en-US" altLang="he-IL" sz="2400" b="1" baseline="30000">
                <a:solidFill>
                  <a:srgbClr val="FF0000"/>
                </a:solidFill>
                <a:latin typeface="Comic Sans MS" pitchFamily="66" charset="0"/>
              </a:rPr>
              <a:t>1</a:t>
            </a:r>
            <a:endParaRPr lang="en-US" altLang="he-IL" sz="2400">
              <a:solidFill>
                <a:srgbClr val="FF0000"/>
              </a:solidFill>
              <a:latin typeface="Comic Sans MS" pitchFamily="66" charset="0"/>
            </a:endParaRPr>
          </a:p>
        </p:txBody>
      </p:sp>
      <p:sp>
        <p:nvSpPr>
          <p:cNvPr id="485398" name="Text Box 22"/>
          <p:cNvSpPr txBox="1">
            <a:spLocks noChangeArrowheads="1"/>
          </p:cNvSpPr>
          <p:nvPr/>
        </p:nvSpPr>
        <p:spPr bwMode="auto">
          <a:xfrm>
            <a:off x="4978400" y="2801938"/>
            <a:ext cx="515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0033CC"/>
                </a:solidFill>
                <a:latin typeface="Comic Sans MS" pitchFamily="66" charset="0"/>
              </a:rPr>
              <a:t>G</a:t>
            </a:r>
            <a:r>
              <a:rPr lang="en-US" altLang="he-IL" sz="2400" b="1" baseline="-25000">
                <a:solidFill>
                  <a:srgbClr val="0033CC"/>
                </a:solidFill>
                <a:latin typeface="Comic Sans MS" pitchFamily="66" charset="0"/>
              </a:rPr>
              <a:t>2</a:t>
            </a:r>
          </a:p>
        </p:txBody>
      </p:sp>
      <p:sp>
        <p:nvSpPr>
          <p:cNvPr id="485399" name="AutoShape 23"/>
          <p:cNvSpPr>
            <a:spLocks noChangeArrowheads="1"/>
          </p:cNvSpPr>
          <p:nvPr/>
        </p:nvSpPr>
        <p:spPr bwMode="auto">
          <a:xfrm>
            <a:off x="3556000" y="4219575"/>
            <a:ext cx="1619250" cy="476250"/>
          </a:xfrm>
          <a:custGeom>
            <a:avLst/>
            <a:gdLst>
              <a:gd name="G0" fmla="+- 4489 0 0"/>
              <a:gd name="G1" fmla="+- 21600 0 4489"/>
              <a:gd name="G2" fmla="*/ 4489 1 2"/>
              <a:gd name="G3" fmla="+- 21600 0 G2"/>
              <a:gd name="G4" fmla="+/ 4489 21600 2"/>
              <a:gd name="G5" fmla="+/ G1 0 2"/>
              <a:gd name="G6" fmla="*/ 21600 21600 4489"/>
              <a:gd name="G7" fmla="*/ G6 1 2"/>
              <a:gd name="G8" fmla="+- 21600 0 G7"/>
              <a:gd name="G9" fmla="*/ 21600 1 2"/>
              <a:gd name="G10" fmla="+- 4489 0 G9"/>
              <a:gd name="G11" fmla="?: G10 G8 0"/>
              <a:gd name="G12" fmla="?: G10 G7 21600"/>
              <a:gd name="T0" fmla="*/ 19355 w 21600"/>
              <a:gd name="T1" fmla="*/ 10800 h 21600"/>
              <a:gd name="T2" fmla="*/ 10800 w 21600"/>
              <a:gd name="T3" fmla="*/ 21600 h 21600"/>
              <a:gd name="T4" fmla="*/ 2245 w 21600"/>
              <a:gd name="T5" fmla="*/ 10800 h 21600"/>
              <a:gd name="T6" fmla="*/ 10800 w 21600"/>
              <a:gd name="T7" fmla="*/ 0 h 21600"/>
              <a:gd name="T8" fmla="*/ 4045 w 21600"/>
              <a:gd name="T9" fmla="*/ 4045 h 21600"/>
              <a:gd name="T10" fmla="*/ 17555 w 21600"/>
              <a:gd name="T11" fmla="*/ 17555 h 21600"/>
            </a:gdLst>
            <a:ahLst/>
            <a:cxnLst>
              <a:cxn ang="0">
                <a:pos x="T0" y="T1"/>
              </a:cxn>
              <a:cxn ang="0">
                <a:pos x="T2" y="T3"/>
              </a:cxn>
              <a:cxn ang="0">
                <a:pos x="T4" y="T5"/>
              </a:cxn>
              <a:cxn ang="0">
                <a:pos x="T6" y="T7"/>
              </a:cxn>
            </a:cxnLst>
            <a:rect l="T8" t="T9" r="T10" b="T11"/>
            <a:pathLst>
              <a:path w="21600" h="21600">
                <a:moveTo>
                  <a:pt x="0" y="0"/>
                </a:moveTo>
                <a:lnTo>
                  <a:pt x="4489" y="21600"/>
                </a:lnTo>
                <a:lnTo>
                  <a:pt x="17111"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400" name="Line 24"/>
          <p:cNvSpPr>
            <a:spLocks noChangeShapeType="1"/>
          </p:cNvSpPr>
          <p:nvPr/>
        </p:nvSpPr>
        <p:spPr bwMode="auto">
          <a:xfrm flipV="1">
            <a:off x="4368800" y="4695825"/>
            <a:ext cx="0" cy="315913"/>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401" name="Text Box 25"/>
          <p:cNvSpPr txBox="1">
            <a:spLocks noChangeArrowheads="1"/>
          </p:cNvSpPr>
          <p:nvPr/>
        </p:nvSpPr>
        <p:spPr bwMode="auto">
          <a:xfrm>
            <a:off x="3454400" y="4746625"/>
            <a:ext cx="5715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Arial Narrow" pitchFamily="34" charset="0"/>
              </a:rPr>
              <a:t>out</a:t>
            </a:r>
            <a:endParaRPr lang="en-US" altLang="he-IL" sz="2400">
              <a:latin typeface="Arial Narrow" pitchFamily="34" charset="0"/>
            </a:endParaRPr>
          </a:p>
        </p:txBody>
      </p:sp>
      <p:sp>
        <p:nvSpPr>
          <p:cNvPr id="485402" name="Text Box 26"/>
          <p:cNvSpPr txBox="1">
            <a:spLocks noChangeArrowheads="1"/>
          </p:cNvSpPr>
          <p:nvPr/>
        </p:nvSpPr>
        <p:spPr bwMode="auto">
          <a:xfrm>
            <a:off x="4470400" y="4752975"/>
            <a:ext cx="18145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out</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out</a:t>
            </a:r>
            <a:r>
              <a:rPr lang="en-US" altLang="he-IL" sz="2400" b="1" baseline="30000">
                <a:solidFill>
                  <a:srgbClr val="FF0000"/>
                </a:solidFill>
                <a:latin typeface="Comic Sans MS" pitchFamily="66" charset="0"/>
              </a:rPr>
              <a:t>1</a:t>
            </a:r>
            <a:endParaRPr lang="en-US" altLang="he-IL" sz="2400">
              <a:solidFill>
                <a:srgbClr val="FF0000"/>
              </a:solidFill>
              <a:latin typeface="Comic Sans MS" pitchFamily="66" charset="0"/>
            </a:endParaRPr>
          </a:p>
        </p:txBody>
      </p:sp>
      <p:sp>
        <p:nvSpPr>
          <p:cNvPr id="485403" name="Text Box 27"/>
          <p:cNvSpPr txBox="1">
            <a:spLocks noChangeArrowheads="1"/>
          </p:cNvSpPr>
          <p:nvPr/>
        </p:nvSpPr>
        <p:spPr bwMode="auto">
          <a:xfrm>
            <a:off x="2946400" y="4332288"/>
            <a:ext cx="5159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0033CC"/>
                </a:solidFill>
                <a:latin typeface="Comic Sans MS" pitchFamily="66" charset="0"/>
              </a:rPr>
              <a:t>G</a:t>
            </a:r>
            <a:r>
              <a:rPr lang="en-US" altLang="he-IL" sz="2400" b="1" baseline="-25000">
                <a:solidFill>
                  <a:srgbClr val="0033CC"/>
                </a:solidFill>
                <a:latin typeface="Comic Sans MS" pitchFamily="66" charset="0"/>
              </a:rPr>
              <a:t>3</a:t>
            </a:r>
          </a:p>
        </p:txBody>
      </p:sp>
      <p:sp>
        <p:nvSpPr>
          <p:cNvPr id="485404" name="Rectangle 28"/>
          <p:cNvSpPr>
            <a:spLocks noGrp="1" noChangeArrowheads="1"/>
          </p:cNvSpPr>
          <p:nvPr>
            <p:ph type="title"/>
          </p:nvPr>
        </p:nvSpPr>
        <p:spPr>
          <a:xfrm>
            <a:off x="711200" y="422275"/>
            <a:ext cx="7772400" cy="1054100"/>
          </a:xfrm>
          <a:noFill/>
          <a:ln/>
        </p:spPr>
        <p:txBody>
          <a:bodyPr/>
          <a:lstStyle/>
          <a:p>
            <a:r>
              <a:rPr lang="en-US" altLang="he-IL" sz="3600"/>
              <a:t>Garbled Circuits </a:t>
            </a:r>
            <a:br>
              <a:rPr lang="en-US" altLang="he-IL" sz="3600"/>
            </a:br>
            <a:r>
              <a:rPr lang="en-US" altLang="he-IL" sz="3600"/>
              <a:t>Garbled values for wires</a:t>
            </a:r>
            <a:endParaRPr lang="en-US" altLang="he-IL"/>
          </a:p>
        </p:txBody>
      </p:sp>
      <p:sp>
        <p:nvSpPr>
          <p:cNvPr id="485405" name="Text Box 29"/>
          <p:cNvSpPr txBox="1">
            <a:spLocks noChangeArrowheads="1"/>
          </p:cNvSpPr>
          <p:nvPr/>
        </p:nvSpPr>
        <p:spPr bwMode="auto">
          <a:xfrm>
            <a:off x="0" y="4479925"/>
            <a:ext cx="2008188"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a:solidFill>
                  <a:schemeClr val="accent2"/>
                </a:solidFill>
                <a:latin typeface="Arial Narrow" pitchFamily="34" charset="0"/>
              </a:rPr>
              <a:t>Assign</a:t>
            </a:r>
          </a:p>
          <a:p>
            <a:pPr eaLnBrk="0" hangingPunct="0"/>
            <a:r>
              <a:rPr lang="en-US" altLang="he-IL" sz="2400">
                <a:solidFill>
                  <a:schemeClr val="accent2"/>
                </a:solidFill>
                <a:latin typeface="Arial Narrow" pitchFamily="34" charset="0"/>
              </a:rPr>
              <a:t>random pairs for</a:t>
            </a:r>
          </a:p>
          <a:p>
            <a:pPr eaLnBrk="0" hangingPunct="0"/>
            <a:r>
              <a:rPr lang="en-US" altLang="he-IL" sz="2400">
                <a:solidFill>
                  <a:schemeClr val="accent2"/>
                </a:solidFill>
                <a:latin typeface="Arial Narrow" pitchFamily="34" charset="0"/>
              </a:rPr>
              <a:t>each wire</a:t>
            </a:r>
            <a:endParaRPr lang="en-US" altLang="he-IL" sz="2400">
              <a:latin typeface="Arial Narrow" pitchFamily="34" charset="0"/>
            </a:endParaRPr>
          </a:p>
        </p:txBody>
      </p:sp>
      <p:sp>
        <p:nvSpPr>
          <p:cNvPr id="485406" name="Line 30"/>
          <p:cNvSpPr>
            <a:spLocks noChangeShapeType="1"/>
          </p:cNvSpPr>
          <p:nvPr/>
        </p:nvSpPr>
        <p:spPr bwMode="auto">
          <a:xfrm flipV="1">
            <a:off x="812800" y="2373313"/>
            <a:ext cx="304800" cy="2111375"/>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nvGrpSpPr>
          <p:cNvPr id="485407" name="Group 31"/>
          <p:cNvGrpSpPr>
            <a:grpSpLocks/>
          </p:cNvGrpSpPr>
          <p:nvPr/>
        </p:nvGrpSpPr>
        <p:grpSpPr bwMode="auto">
          <a:xfrm>
            <a:off x="4724400" y="3200400"/>
            <a:ext cx="1752600" cy="1066800"/>
            <a:chOff x="3888" y="2832"/>
            <a:chExt cx="576" cy="864"/>
          </a:xfrm>
        </p:grpSpPr>
        <p:sp>
          <p:nvSpPr>
            <p:cNvPr id="485408" name="Line 32"/>
            <p:cNvSpPr>
              <a:spLocks noChangeShapeType="1"/>
            </p:cNvSpPr>
            <p:nvPr/>
          </p:nvSpPr>
          <p:spPr bwMode="auto">
            <a:xfrm>
              <a:off x="4464" y="2832"/>
              <a:ext cx="0" cy="4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409" name="Line 33"/>
            <p:cNvSpPr>
              <a:spLocks noChangeShapeType="1"/>
            </p:cNvSpPr>
            <p:nvPr/>
          </p:nvSpPr>
          <p:spPr bwMode="auto">
            <a:xfrm flipH="1">
              <a:off x="3888" y="3264"/>
              <a:ext cx="576"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410" name="Line 34"/>
            <p:cNvSpPr>
              <a:spLocks noChangeShapeType="1"/>
            </p:cNvSpPr>
            <p:nvPr/>
          </p:nvSpPr>
          <p:spPr bwMode="auto">
            <a:xfrm>
              <a:off x="3888" y="3264"/>
              <a:ext cx="0" cy="43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grpSp>
      <p:sp>
        <p:nvSpPr>
          <p:cNvPr id="485411" name="Line 35"/>
          <p:cNvSpPr>
            <a:spLocks noChangeShapeType="1"/>
          </p:cNvSpPr>
          <p:nvPr/>
        </p:nvSpPr>
        <p:spPr bwMode="auto">
          <a:xfrm flipV="1">
            <a:off x="2286000" y="3200400"/>
            <a:ext cx="0" cy="3810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412" name="Line 36"/>
          <p:cNvSpPr>
            <a:spLocks noChangeShapeType="1"/>
          </p:cNvSpPr>
          <p:nvPr/>
        </p:nvSpPr>
        <p:spPr bwMode="auto">
          <a:xfrm>
            <a:off x="4038600" y="3675063"/>
            <a:ext cx="0" cy="5334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413" name="Line 37"/>
          <p:cNvSpPr>
            <a:spLocks noChangeShapeType="1"/>
          </p:cNvSpPr>
          <p:nvPr/>
        </p:nvSpPr>
        <p:spPr bwMode="auto">
          <a:xfrm flipH="1">
            <a:off x="2286000" y="3675063"/>
            <a:ext cx="1752600" cy="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414" name="Line 38"/>
          <p:cNvSpPr>
            <a:spLocks noChangeShapeType="1"/>
          </p:cNvSpPr>
          <p:nvPr/>
        </p:nvSpPr>
        <p:spPr bwMode="auto">
          <a:xfrm flipV="1">
            <a:off x="2362200" y="3886200"/>
            <a:ext cx="304800" cy="2111375"/>
          </a:xfrm>
          <a:prstGeom prst="line">
            <a:avLst/>
          </a:prstGeom>
          <a:noFill/>
          <a:ln w="25400">
            <a:solidFill>
              <a:srgbClr val="FF0000"/>
            </a:solidFill>
            <a:round/>
            <a:headEnd/>
            <a:tailEnd type="triangle" w="med" len="me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5415" name="Text Box 39"/>
          <p:cNvSpPr txBox="1">
            <a:spLocks noChangeArrowheads="1"/>
          </p:cNvSpPr>
          <p:nvPr/>
        </p:nvSpPr>
        <p:spPr bwMode="auto">
          <a:xfrm>
            <a:off x="2590800" y="5881688"/>
            <a:ext cx="3644900"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a:solidFill>
                  <a:schemeClr val="accent2"/>
                </a:solidFill>
                <a:latin typeface="Arial Narrow" pitchFamily="34" charset="0"/>
              </a:rPr>
              <a:t>Assign random “permutation”</a:t>
            </a:r>
            <a:r>
              <a:rPr lang="en-US" altLang="he-IL" sz="2400">
                <a:solidFill>
                  <a:schemeClr val="accent2"/>
                </a:solidFill>
                <a:latin typeface="Times New Roman" pitchFamily="18" charset="0"/>
              </a:rPr>
              <a:t> </a:t>
            </a:r>
          </a:p>
          <a:p>
            <a:pPr eaLnBrk="0" hangingPunct="0"/>
            <a:r>
              <a:rPr lang="en-US" altLang="he-IL" sz="2400">
                <a:solidFill>
                  <a:srgbClr val="FF0000"/>
                </a:solidFill>
                <a:latin typeface="Symbol" pitchFamily="18" charset="2"/>
                <a:sym typeface="Symbol" pitchFamily="18" charset="2"/>
              </a:rPr>
              <a:t></a:t>
            </a:r>
            <a:r>
              <a:rPr lang="en-US" altLang="he-IL" sz="2400">
                <a:solidFill>
                  <a:srgbClr val="FF0000"/>
                </a:solidFill>
                <a:latin typeface="Comic Sans MS" pitchFamily="66" charset="0"/>
                <a:sym typeface="Math A" pitchFamily="18" charset="2"/>
              </a:rPr>
              <a:t>: </a:t>
            </a:r>
            <a:r>
              <a:rPr lang="en-US" altLang="he-IL" sz="2000">
                <a:solidFill>
                  <a:srgbClr val="FF0000"/>
                </a:solidFill>
                <a:latin typeface="Comic Sans MS" pitchFamily="66" charset="0"/>
                <a:sym typeface="Symbol" pitchFamily="18" charset="2"/>
              </a:rPr>
              <a:t>0,1  0,1</a:t>
            </a:r>
            <a:r>
              <a:rPr lang="en-US" altLang="he-IL" sz="2400">
                <a:solidFill>
                  <a:schemeClr val="accent2"/>
                </a:solidFill>
                <a:latin typeface="Times New Roman" pitchFamily="18" charset="0"/>
                <a:sym typeface="Math A" pitchFamily="18" charset="2"/>
              </a:rPr>
              <a:t> </a:t>
            </a:r>
            <a:r>
              <a:rPr lang="en-US" altLang="he-IL" sz="2400">
                <a:solidFill>
                  <a:schemeClr val="accent2"/>
                </a:solidFill>
                <a:latin typeface="Arial Narrow" pitchFamily="34" charset="0"/>
              </a:rPr>
              <a:t>for each gate</a:t>
            </a:r>
          </a:p>
        </p:txBody>
      </p:sp>
    </p:spTree>
    <p:extLst>
      <p:ext uri="{BB962C8B-B14F-4D97-AF65-F5344CB8AC3E}">
        <p14:creationId xmlns:p14="http://schemas.microsoft.com/office/powerpoint/2010/main" val="2147446440"/>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538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499"/>
                                          </p:stCondLst>
                                        </p:cTn>
                                        <p:tgtEl>
                                          <p:spTgt spid="485395"/>
                                        </p:tgtEl>
                                        <p:attrNameLst>
                                          <p:attrName>style.visibility</p:attrName>
                                        </p:attrNameLst>
                                      </p:cBhvr>
                                      <p:to>
                                        <p:strVal val="visible"/>
                                      </p:to>
                                    </p:set>
                                  </p:childTnLst>
                                </p:cTn>
                              </p:par>
                            </p:childTnLst>
                          </p:cTn>
                        </p:par>
                        <p:par>
                          <p:cTn id="11" fill="hold" nodeType="afterGroup">
                            <p:stCondLst>
                              <p:cond delay="500"/>
                            </p:stCondLst>
                            <p:childTnLst>
                              <p:par>
                                <p:cTn id="12" presetID="1" presetClass="entr" presetSubtype="0" fill="hold" grpId="0" nodeType="afterEffect">
                                  <p:stCondLst>
                                    <p:cond delay="0"/>
                                  </p:stCondLst>
                                  <p:childTnLst>
                                    <p:set>
                                      <p:cBhvr>
                                        <p:cTn id="13" dur="1" fill="hold">
                                          <p:stCondLst>
                                            <p:cond delay="499"/>
                                          </p:stCondLst>
                                        </p:cTn>
                                        <p:tgtEl>
                                          <p:spTgt spid="485385"/>
                                        </p:tgtEl>
                                        <p:attrNameLst>
                                          <p:attrName>style.visibility</p:attrName>
                                        </p:attrNameLst>
                                      </p:cBhvr>
                                      <p:to>
                                        <p:strVal val="visible"/>
                                      </p:to>
                                    </p:set>
                                  </p:childTnLst>
                                </p:cTn>
                              </p:par>
                            </p:childTnLst>
                          </p:cTn>
                        </p:par>
                        <p:par>
                          <p:cTn id="14" fill="hold" nodeType="afterGroup">
                            <p:stCondLst>
                              <p:cond delay="1000"/>
                            </p:stCondLst>
                            <p:childTnLst>
                              <p:par>
                                <p:cTn id="15" presetID="1" presetClass="entr" presetSubtype="0" fill="hold" grpId="0" nodeType="afterEffect">
                                  <p:stCondLst>
                                    <p:cond delay="0"/>
                                  </p:stCondLst>
                                  <p:childTnLst>
                                    <p:set>
                                      <p:cBhvr>
                                        <p:cTn id="16" dur="1" fill="hold">
                                          <p:stCondLst>
                                            <p:cond delay="499"/>
                                          </p:stCondLst>
                                        </p:cTn>
                                        <p:tgtEl>
                                          <p:spTgt spid="485396"/>
                                        </p:tgtEl>
                                        <p:attrNameLst>
                                          <p:attrName>style.visibility</p:attrName>
                                        </p:attrNameLst>
                                      </p:cBhvr>
                                      <p:to>
                                        <p:strVal val="visible"/>
                                      </p:to>
                                    </p:set>
                                  </p:childTnLst>
                                </p:cTn>
                              </p:par>
                            </p:childTnLst>
                          </p:cTn>
                        </p:par>
                        <p:par>
                          <p:cTn id="17" fill="hold" nodeType="afterGroup">
                            <p:stCondLst>
                              <p:cond delay="1500"/>
                            </p:stCondLst>
                            <p:childTnLst>
                              <p:par>
                                <p:cTn id="18" presetID="1" presetClass="entr" presetSubtype="0" fill="hold" grpId="0" nodeType="afterEffect">
                                  <p:stCondLst>
                                    <p:cond delay="0"/>
                                  </p:stCondLst>
                                  <p:childTnLst>
                                    <p:set>
                                      <p:cBhvr>
                                        <p:cTn id="19" dur="1" fill="hold">
                                          <p:stCondLst>
                                            <p:cond delay="499"/>
                                          </p:stCondLst>
                                        </p:cTn>
                                        <p:tgtEl>
                                          <p:spTgt spid="485386"/>
                                        </p:tgtEl>
                                        <p:attrNameLst>
                                          <p:attrName>style.visibility</p:attrName>
                                        </p:attrNameLst>
                                      </p:cBhvr>
                                      <p:to>
                                        <p:strVal val="visible"/>
                                      </p:to>
                                    </p:set>
                                  </p:childTnLst>
                                </p:cTn>
                              </p:par>
                            </p:childTnLst>
                          </p:cTn>
                        </p:par>
                        <p:par>
                          <p:cTn id="20" fill="hold" nodeType="afterGroup">
                            <p:stCondLst>
                              <p:cond delay="2000"/>
                            </p:stCondLst>
                            <p:childTnLst>
                              <p:par>
                                <p:cTn id="21" presetID="1" presetClass="entr" presetSubtype="0" fill="hold" grpId="0" nodeType="afterEffect">
                                  <p:stCondLst>
                                    <p:cond delay="0"/>
                                  </p:stCondLst>
                                  <p:childTnLst>
                                    <p:set>
                                      <p:cBhvr>
                                        <p:cTn id="22" dur="1" fill="hold">
                                          <p:stCondLst>
                                            <p:cond delay="499"/>
                                          </p:stCondLst>
                                        </p:cTn>
                                        <p:tgtEl>
                                          <p:spTgt spid="485397"/>
                                        </p:tgtEl>
                                        <p:attrNameLst>
                                          <p:attrName>style.visibility</p:attrName>
                                        </p:attrNameLst>
                                      </p:cBhvr>
                                      <p:to>
                                        <p:strVal val="visible"/>
                                      </p:to>
                                    </p:set>
                                  </p:childTnLst>
                                </p:cTn>
                              </p:par>
                            </p:childTnLst>
                          </p:cTn>
                        </p:par>
                        <p:par>
                          <p:cTn id="23" fill="hold" nodeType="afterGroup">
                            <p:stCondLst>
                              <p:cond delay="2500"/>
                            </p:stCondLst>
                            <p:childTnLst>
                              <p:par>
                                <p:cTn id="24" presetID="1" presetClass="entr" presetSubtype="0" fill="hold" grpId="0" nodeType="afterEffect">
                                  <p:stCondLst>
                                    <p:cond delay="0"/>
                                  </p:stCondLst>
                                  <p:childTnLst>
                                    <p:set>
                                      <p:cBhvr>
                                        <p:cTn id="25" dur="1" fill="hold">
                                          <p:stCondLst>
                                            <p:cond delay="499"/>
                                          </p:stCondLst>
                                        </p:cTn>
                                        <p:tgtEl>
                                          <p:spTgt spid="48540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5384" grpId="0" autoUpdateAnimBg="0"/>
      <p:bldP spid="485385" grpId="0" autoUpdateAnimBg="0"/>
      <p:bldP spid="485386" grpId="0" autoUpdateAnimBg="0"/>
      <p:bldP spid="485395" grpId="0" autoUpdateAnimBg="0"/>
      <p:bldP spid="485396" grpId="0" autoUpdateAnimBg="0"/>
      <p:bldP spid="485397" grpId="0" autoUpdateAnimBg="0"/>
      <p:bldP spid="485402" grpId="0" autoUpdateAnimBg="0"/>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6402" name="Rectangle 2"/>
          <p:cNvSpPr>
            <a:spLocks noGrp="1" noChangeArrowheads="1"/>
          </p:cNvSpPr>
          <p:nvPr>
            <p:ph type="title"/>
          </p:nvPr>
        </p:nvSpPr>
        <p:spPr/>
        <p:txBody>
          <a:bodyPr/>
          <a:lstStyle/>
          <a:p>
            <a:r>
              <a:rPr lang="en-US" altLang="he-IL"/>
              <a:t>Tables for a Gate</a:t>
            </a:r>
          </a:p>
        </p:txBody>
      </p:sp>
      <p:sp>
        <p:nvSpPr>
          <p:cNvPr id="486403" name="Rectangle 3"/>
          <p:cNvSpPr>
            <a:spLocks noGrp="1" noChangeArrowheads="1"/>
          </p:cNvSpPr>
          <p:nvPr>
            <p:ph type="body" sz="half" idx="1"/>
          </p:nvPr>
        </p:nvSpPr>
        <p:spPr>
          <a:xfrm>
            <a:off x="457200" y="1600200"/>
            <a:ext cx="4033838" cy="4525963"/>
          </a:xfrm>
        </p:spPr>
        <p:txBody>
          <a:bodyPr/>
          <a:lstStyle/>
          <a:p>
            <a:r>
              <a:rPr lang="en-US" altLang="he-IL" sz="2800">
                <a:solidFill>
                  <a:srgbClr val="FF0066"/>
                </a:solidFill>
                <a:latin typeface="Comic Sans MS" pitchFamily="66" charset="0"/>
              </a:rPr>
              <a:t>b</a:t>
            </a:r>
            <a:r>
              <a:rPr lang="en-US" altLang="he-IL" sz="2800" baseline="-25000">
                <a:solidFill>
                  <a:srgbClr val="FF0066"/>
                </a:solidFill>
                <a:latin typeface="Comic Sans MS" pitchFamily="66" charset="0"/>
              </a:rPr>
              <a:t>i</a:t>
            </a:r>
            <a:r>
              <a:rPr lang="en-US" altLang="he-IL" sz="2800">
                <a:solidFill>
                  <a:srgbClr val="FF0000"/>
                </a:solidFill>
                <a:latin typeface="Comic Sans MS" pitchFamily="66" charset="0"/>
              </a:rPr>
              <a:t>,</a:t>
            </a:r>
            <a:r>
              <a:rPr lang="en-US" altLang="he-IL" sz="2800">
                <a:latin typeface="Comic Sans MS" pitchFamily="66" charset="0"/>
              </a:rPr>
              <a:t> </a:t>
            </a:r>
            <a:r>
              <a:rPr lang="en-US" altLang="he-IL" sz="2800">
                <a:solidFill>
                  <a:srgbClr val="FF0066"/>
                </a:solidFill>
                <a:latin typeface="Comic Sans MS" pitchFamily="66" charset="0"/>
              </a:rPr>
              <a:t>b</a:t>
            </a:r>
            <a:r>
              <a:rPr lang="en-US" altLang="he-IL" sz="2800" baseline="-25000">
                <a:solidFill>
                  <a:srgbClr val="FF0066"/>
                </a:solidFill>
                <a:latin typeface="Comic Sans MS" pitchFamily="66" charset="0"/>
              </a:rPr>
              <a:t>j</a:t>
            </a:r>
            <a:r>
              <a:rPr lang="en-US" altLang="he-IL" sz="2800"/>
              <a:t> are the true values </a:t>
            </a:r>
          </a:p>
          <a:p>
            <a:r>
              <a:rPr lang="en-US" altLang="he-IL" sz="2800">
                <a:solidFill>
                  <a:srgbClr val="FF0066"/>
                </a:solidFill>
                <a:latin typeface="Comic Sans MS" pitchFamily="66" charset="0"/>
              </a:rPr>
              <a:t>c</a:t>
            </a:r>
            <a:r>
              <a:rPr lang="en-US" altLang="he-IL" sz="2800" baseline="-25000">
                <a:solidFill>
                  <a:srgbClr val="FF0066"/>
                </a:solidFill>
                <a:latin typeface="Comic Sans MS" pitchFamily="66" charset="0"/>
              </a:rPr>
              <a:t>i</a:t>
            </a:r>
            <a:r>
              <a:rPr lang="en-US" altLang="he-IL" sz="2800">
                <a:solidFill>
                  <a:srgbClr val="FF0000"/>
                </a:solidFill>
                <a:latin typeface="Comic Sans MS" pitchFamily="66" charset="0"/>
              </a:rPr>
              <a:t>,</a:t>
            </a:r>
            <a:r>
              <a:rPr lang="en-US" altLang="he-IL" sz="2800">
                <a:latin typeface="Comic Sans MS" pitchFamily="66" charset="0"/>
              </a:rPr>
              <a:t> </a:t>
            </a:r>
            <a:r>
              <a:rPr lang="en-US" altLang="he-IL" sz="2800">
                <a:solidFill>
                  <a:srgbClr val="FF0066"/>
                </a:solidFill>
                <a:latin typeface="Comic Sans MS" pitchFamily="66" charset="0"/>
              </a:rPr>
              <a:t>c</a:t>
            </a:r>
            <a:r>
              <a:rPr lang="en-US" altLang="he-IL" sz="2800" baseline="-25000">
                <a:solidFill>
                  <a:srgbClr val="FF0066"/>
                </a:solidFill>
                <a:latin typeface="Comic Sans MS" pitchFamily="66" charset="0"/>
              </a:rPr>
              <a:t>j</a:t>
            </a:r>
            <a:r>
              <a:rPr lang="en-US" altLang="he-IL" sz="2800"/>
              <a:t>  permutated values</a:t>
            </a:r>
          </a:p>
          <a:p>
            <a:r>
              <a:rPr lang="en-US" altLang="he-IL" sz="2800">
                <a:solidFill>
                  <a:srgbClr val="FF0000"/>
                </a:solidFill>
                <a:latin typeface="Comic Sans MS" pitchFamily="66" charset="0"/>
              </a:rPr>
              <a:t>b</a:t>
            </a:r>
            <a:r>
              <a:rPr lang="en-US" altLang="he-IL" sz="2800" baseline="-25000">
                <a:solidFill>
                  <a:srgbClr val="FF0000"/>
                </a:solidFill>
                <a:latin typeface="Comic Sans MS" pitchFamily="66" charset="0"/>
              </a:rPr>
              <a:t>k </a:t>
            </a:r>
            <a:r>
              <a:rPr lang="en-US" altLang="he-IL" sz="2800" b="1">
                <a:solidFill>
                  <a:srgbClr val="FF0000"/>
                </a:solidFill>
                <a:latin typeface="Comic Sans MS" pitchFamily="66" charset="0"/>
              </a:rPr>
              <a:t>=G</a:t>
            </a:r>
            <a:r>
              <a:rPr lang="en-US" altLang="he-IL" sz="2800">
                <a:solidFill>
                  <a:srgbClr val="FF0000"/>
                </a:solidFill>
                <a:latin typeface="Comic Sans MS" pitchFamily="66" charset="0"/>
              </a:rPr>
              <a:t>(b</a:t>
            </a:r>
            <a:r>
              <a:rPr lang="en-US" altLang="he-IL" sz="2800" baseline="-25000">
                <a:solidFill>
                  <a:srgbClr val="FF0000"/>
                </a:solidFill>
                <a:latin typeface="Comic Sans MS" pitchFamily="66" charset="0"/>
              </a:rPr>
              <a:t>i</a:t>
            </a:r>
            <a:r>
              <a:rPr lang="en-US" altLang="he-IL" sz="2800">
                <a:solidFill>
                  <a:srgbClr val="FF0000"/>
                </a:solidFill>
                <a:latin typeface="Comic Sans MS" pitchFamily="66" charset="0"/>
              </a:rPr>
              <a:t>, b</a:t>
            </a:r>
            <a:r>
              <a:rPr lang="en-US" altLang="he-IL" sz="2800" baseline="-25000">
                <a:solidFill>
                  <a:srgbClr val="FF0000"/>
                </a:solidFill>
                <a:latin typeface="Comic Sans MS" pitchFamily="66" charset="0"/>
              </a:rPr>
              <a:t>j </a:t>
            </a:r>
            <a:r>
              <a:rPr lang="en-US" altLang="he-IL" sz="2800">
                <a:solidFill>
                  <a:srgbClr val="FF0000"/>
                </a:solidFill>
                <a:latin typeface="Comic Sans MS" pitchFamily="66" charset="0"/>
              </a:rPr>
              <a:t>)</a:t>
            </a:r>
          </a:p>
          <a:p>
            <a:r>
              <a:rPr lang="en-US" altLang="he-IL" sz="2800"/>
              <a:t>If we know </a:t>
            </a:r>
            <a:r>
              <a:rPr lang="en-US" altLang="he-IL" sz="2800">
                <a:solidFill>
                  <a:srgbClr val="FF0000"/>
                </a:solidFill>
                <a:latin typeface="Comic Sans MS" pitchFamily="66" charset="0"/>
              </a:rPr>
              <a:t>(c</a:t>
            </a:r>
            <a:r>
              <a:rPr lang="en-US" altLang="he-IL" sz="2800" baseline="-25000">
                <a:solidFill>
                  <a:srgbClr val="FF0000"/>
                </a:solidFill>
                <a:latin typeface="Comic Sans MS" pitchFamily="66" charset="0"/>
              </a:rPr>
              <a:t>i</a:t>
            </a:r>
            <a:r>
              <a:rPr lang="en-US" altLang="he-IL" sz="2800">
                <a:solidFill>
                  <a:srgbClr val="FF0000"/>
                </a:solidFill>
                <a:latin typeface="Comic Sans MS" pitchFamily="66" charset="0"/>
              </a:rPr>
              <a:t>, </a:t>
            </a:r>
            <a:r>
              <a:rPr lang="en-US" altLang="he-IL" sz="2800" b="1">
                <a:solidFill>
                  <a:srgbClr val="FF0000"/>
                </a:solidFill>
                <a:latin typeface="Comic Sans MS" pitchFamily="66" charset="0"/>
              </a:rPr>
              <a:t>W</a:t>
            </a:r>
            <a:r>
              <a:rPr lang="en-US" altLang="he-IL" sz="2800" b="1" baseline="-25000">
                <a:solidFill>
                  <a:srgbClr val="FF0000"/>
                </a:solidFill>
                <a:latin typeface="Comic Sans MS" pitchFamily="66" charset="0"/>
              </a:rPr>
              <a:t>i</a:t>
            </a:r>
            <a:r>
              <a:rPr lang="en-US" altLang="he-IL" sz="2800" b="1" baseline="30000">
                <a:solidFill>
                  <a:srgbClr val="FF0000"/>
                </a:solidFill>
                <a:latin typeface="Comic Sans MS" pitchFamily="66" charset="0"/>
              </a:rPr>
              <a:t>b</a:t>
            </a:r>
            <a:r>
              <a:rPr lang="en-US" altLang="he-IL" sz="2800" b="1" baseline="-5000">
                <a:solidFill>
                  <a:srgbClr val="FF0000"/>
                </a:solidFill>
                <a:latin typeface="Comic Sans MS" pitchFamily="66" charset="0"/>
              </a:rPr>
              <a:t>i</a:t>
            </a:r>
            <a:r>
              <a:rPr lang="en-US" altLang="he-IL" sz="2800">
                <a:solidFill>
                  <a:srgbClr val="FF0000"/>
                </a:solidFill>
                <a:latin typeface="Comic Sans MS" pitchFamily="66" charset="0"/>
              </a:rPr>
              <a:t>)</a:t>
            </a:r>
            <a:r>
              <a:rPr lang="en-US" altLang="he-IL" sz="2800"/>
              <a:t> and </a:t>
            </a:r>
            <a:r>
              <a:rPr lang="en-US" altLang="he-IL" sz="2800">
                <a:solidFill>
                  <a:srgbClr val="FF0000"/>
                </a:solidFill>
                <a:latin typeface="Comic Sans MS" pitchFamily="66" charset="0"/>
              </a:rPr>
              <a:t>(c</a:t>
            </a:r>
            <a:r>
              <a:rPr lang="en-US" altLang="he-IL" sz="2800" baseline="-25000">
                <a:solidFill>
                  <a:srgbClr val="FF0000"/>
                </a:solidFill>
                <a:latin typeface="Comic Sans MS" pitchFamily="66" charset="0"/>
              </a:rPr>
              <a:t>j</a:t>
            </a:r>
            <a:r>
              <a:rPr lang="en-US" altLang="he-IL" sz="2800">
                <a:solidFill>
                  <a:srgbClr val="FF0000"/>
                </a:solidFill>
                <a:latin typeface="Comic Sans MS" pitchFamily="66" charset="0"/>
              </a:rPr>
              <a:t>, </a:t>
            </a:r>
            <a:r>
              <a:rPr lang="en-US" altLang="he-IL" sz="2800" b="1">
                <a:solidFill>
                  <a:srgbClr val="FF0000"/>
                </a:solidFill>
                <a:latin typeface="Comic Sans MS" pitchFamily="66" charset="0"/>
              </a:rPr>
              <a:t>W</a:t>
            </a:r>
            <a:r>
              <a:rPr lang="en-US" altLang="he-IL" sz="2800" b="1" baseline="-25000">
                <a:solidFill>
                  <a:srgbClr val="FF0000"/>
                </a:solidFill>
                <a:latin typeface="Comic Sans MS" pitchFamily="66" charset="0"/>
              </a:rPr>
              <a:t>j</a:t>
            </a:r>
            <a:r>
              <a:rPr lang="en-US" altLang="he-IL" sz="2800" b="1" baseline="30000">
                <a:solidFill>
                  <a:srgbClr val="FF0000"/>
                </a:solidFill>
                <a:latin typeface="Comic Sans MS" pitchFamily="66" charset="0"/>
              </a:rPr>
              <a:t>b</a:t>
            </a:r>
            <a:r>
              <a:rPr lang="en-US" altLang="he-IL" sz="2800" b="1" baseline="-5000">
                <a:solidFill>
                  <a:srgbClr val="FF0000"/>
                </a:solidFill>
                <a:latin typeface="Comic Sans MS" pitchFamily="66" charset="0"/>
              </a:rPr>
              <a:t>j</a:t>
            </a:r>
            <a:r>
              <a:rPr lang="en-US" altLang="he-IL" sz="2800">
                <a:solidFill>
                  <a:srgbClr val="FF0000"/>
                </a:solidFill>
                <a:latin typeface="Comic Sans MS" pitchFamily="66" charset="0"/>
              </a:rPr>
              <a:t>)</a:t>
            </a:r>
            <a:r>
              <a:rPr lang="en-US" altLang="he-IL" sz="2800"/>
              <a:t>  </a:t>
            </a:r>
          </a:p>
          <a:p>
            <a:pPr>
              <a:buFontTx/>
              <a:buNone/>
            </a:pPr>
            <a:r>
              <a:rPr lang="en-US" altLang="he-IL" sz="2800"/>
              <a:t>want to know  </a:t>
            </a:r>
            <a:r>
              <a:rPr lang="en-US" altLang="he-IL" sz="2800">
                <a:solidFill>
                  <a:srgbClr val="FF0000"/>
                </a:solidFill>
                <a:latin typeface="Comic Sans MS" pitchFamily="66" charset="0"/>
              </a:rPr>
              <a:t>(c</a:t>
            </a:r>
            <a:r>
              <a:rPr lang="en-US" altLang="he-IL" sz="2800" baseline="-25000">
                <a:solidFill>
                  <a:srgbClr val="FF0000"/>
                </a:solidFill>
                <a:latin typeface="Comic Sans MS" pitchFamily="66" charset="0"/>
              </a:rPr>
              <a:t>k</a:t>
            </a:r>
            <a:r>
              <a:rPr lang="en-US" altLang="he-IL" sz="2800">
                <a:solidFill>
                  <a:srgbClr val="FF0000"/>
                </a:solidFill>
                <a:latin typeface="Comic Sans MS" pitchFamily="66" charset="0"/>
              </a:rPr>
              <a:t>, W</a:t>
            </a:r>
            <a:r>
              <a:rPr lang="en-US" altLang="he-IL" sz="2800" baseline="-25000">
                <a:solidFill>
                  <a:srgbClr val="FF0000"/>
                </a:solidFill>
                <a:latin typeface="Comic Sans MS" pitchFamily="66" charset="0"/>
              </a:rPr>
              <a:t>k</a:t>
            </a:r>
            <a:r>
              <a:rPr lang="en-US" altLang="he-IL" sz="2800" baseline="30000">
                <a:solidFill>
                  <a:srgbClr val="FF0000"/>
                </a:solidFill>
                <a:latin typeface="Comic Sans MS" pitchFamily="66" charset="0"/>
              </a:rPr>
              <a:t>b</a:t>
            </a:r>
            <a:r>
              <a:rPr lang="en-US" altLang="he-IL" sz="2800" baseline="-5000">
                <a:solidFill>
                  <a:srgbClr val="FF0000"/>
                </a:solidFill>
                <a:latin typeface="Comic Sans MS" pitchFamily="66" charset="0"/>
              </a:rPr>
              <a:t>k</a:t>
            </a:r>
            <a:r>
              <a:rPr lang="en-US" altLang="he-IL" sz="2800">
                <a:solidFill>
                  <a:srgbClr val="FF0000"/>
                </a:solidFill>
                <a:latin typeface="Comic Sans MS" pitchFamily="66" charset="0"/>
              </a:rPr>
              <a:t>)</a:t>
            </a:r>
            <a:r>
              <a:rPr lang="en-US" altLang="he-IL" sz="2800"/>
              <a:t> </a:t>
            </a:r>
          </a:p>
          <a:p>
            <a:endParaRPr lang="en-US" altLang="en-US" sz="2800" b="1" i="1">
              <a:solidFill>
                <a:srgbClr val="FF0066"/>
              </a:solidFill>
            </a:endParaRPr>
          </a:p>
        </p:txBody>
      </p:sp>
      <p:sp>
        <p:nvSpPr>
          <p:cNvPr id="486404" name="Rectangle 4"/>
          <p:cNvSpPr>
            <a:spLocks noGrp="1" noChangeAspect="1" noChangeArrowheads="1" noTextEdit="1"/>
          </p:cNvSpPr>
          <p:nvPr>
            <p:ph type="clipArt" sz="half" idx="2"/>
          </p:nvPr>
        </p:nvSpPr>
        <p:spPr>
          <a:xfrm>
            <a:off x="4572000" y="1905000"/>
            <a:ext cx="3810000" cy="4114800"/>
          </a:xfrm>
        </p:spPr>
      </p:sp>
      <p:grpSp>
        <p:nvGrpSpPr>
          <p:cNvPr id="486405" name="Group 5"/>
          <p:cNvGrpSpPr>
            <a:grpSpLocks/>
          </p:cNvGrpSpPr>
          <p:nvPr/>
        </p:nvGrpSpPr>
        <p:grpSpPr bwMode="auto">
          <a:xfrm>
            <a:off x="5334000" y="2825750"/>
            <a:ext cx="2735263" cy="2133600"/>
            <a:chOff x="960" y="964"/>
            <a:chExt cx="1723" cy="1344"/>
          </a:xfrm>
        </p:grpSpPr>
        <p:sp>
          <p:nvSpPr>
            <p:cNvPr id="486406" name="AutoShape 6"/>
            <p:cNvSpPr>
              <a:spLocks noChangeArrowheads="1"/>
            </p:cNvSpPr>
            <p:nvPr/>
          </p:nvSpPr>
          <p:spPr bwMode="auto">
            <a:xfrm>
              <a:off x="1296" y="1536"/>
              <a:ext cx="765" cy="432"/>
            </a:xfrm>
            <a:custGeom>
              <a:avLst/>
              <a:gdLst>
                <a:gd name="G0" fmla="+- 4489 0 0"/>
                <a:gd name="G1" fmla="+- 21600 0 4489"/>
                <a:gd name="G2" fmla="*/ 4489 1 2"/>
                <a:gd name="G3" fmla="+- 21600 0 G2"/>
                <a:gd name="G4" fmla="+/ 4489 21600 2"/>
                <a:gd name="G5" fmla="+/ G1 0 2"/>
                <a:gd name="G6" fmla="*/ 21600 21600 4489"/>
                <a:gd name="G7" fmla="*/ G6 1 2"/>
                <a:gd name="G8" fmla="+- 21600 0 G7"/>
                <a:gd name="G9" fmla="*/ 21600 1 2"/>
                <a:gd name="G10" fmla="+- 4489 0 G9"/>
                <a:gd name="G11" fmla="?: G10 G8 0"/>
                <a:gd name="G12" fmla="?: G10 G7 21600"/>
                <a:gd name="T0" fmla="*/ 19355 w 21600"/>
                <a:gd name="T1" fmla="*/ 10800 h 21600"/>
                <a:gd name="T2" fmla="*/ 10800 w 21600"/>
                <a:gd name="T3" fmla="*/ 21600 h 21600"/>
                <a:gd name="T4" fmla="*/ 2245 w 21600"/>
                <a:gd name="T5" fmla="*/ 10800 h 21600"/>
                <a:gd name="T6" fmla="*/ 10800 w 21600"/>
                <a:gd name="T7" fmla="*/ 0 h 21600"/>
                <a:gd name="T8" fmla="*/ 4045 w 21600"/>
                <a:gd name="T9" fmla="*/ 4045 h 21600"/>
                <a:gd name="T10" fmla="*/ 17555 w 21600"/>
                <a:gd name="T11" fmla="*/ 17555 h 21600"/>
              </a:gdLst>
              <a:ahLst/>
              <a:cxnLst>
                <a:cxn ang="0">
                  <a:pos x="T0" y="T1"/>
                </a:cxn>
                <a:cxn ang="0">
                  <a:pos x="T2" y="T3"/>
                </a:cxn>
                <a:cxn ang="0">
                  <a:pos x="T4" y="T5"/>
                </a:cxn>
                <a:cxn ang="0">
                  <a:pos x="T6" y="T7"/>
                </a:cxn>
              </a:cxnLst>
              <a:rect l="T8" t="T9" r="T10" b="T11"/>
              <a:pathLst>
                <a:path w="21600" h="21600">
                  <a:moveTo>
                    <a:pt x="0" y="0"/>
                  </a:moveTo>
                  <a:lnTo>
                    <a:pt x="4489" y="21600"/>
                  </a:lnTo>
                  <a:lnTo>
                    <a:pt x="17111"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6407" name="Line 7"/>
            <p:cNvSpPr>
              <a:spLocks noChangeShapeType="1"/>
            </p:cNvSpPr>
            <p:nvPr/>
          </p:nvSpPr>
          <p:spPr bwMode="auto">
            <a:xfrm flipV="1">
              <a:off x="1440" y="1248"/>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6408" name="Line 8"/>
            <p:cNvSpPr>
              <a:spLocks noChangeShapeType="1"/>
            </p:cNvSpPr>
            <p:nvPr/>
          </p:nvSpPr>
          <p:spPr bwMode="auto">
            <a:xfrm flipV="1">
              <a:off x="1920" y="1248"/>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6409" name="Line 9"/>
            <p:cNvSpPr>
              <a:spLocks noChangeShapeType="1"/>
            </p:cNvSpPr>
            <p:nvPr/>
          </p:nvSpPr>
          <p:spPr bwMode="auto">
            <a:xfrm flipV="1">
              <a:off x="1680" y="1968"/>
              <a:ext cx="0" cy="288"/>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6410" name="Text Box 10"/>
            <p:cNvSpPr txBox="1">
              <a:spLocks noChangeArrowheads="1"/>
            </p:cNvSpPr>
            <p:nvPr/>
          </p:nvSpPr>
          <p:spPr bwMode="auto">
            <a:xfrm>
              <a:off x="1458" y="1204"/>
              <a:ext cx="17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i</a:t>
              </a:r>
              <a:endParaRPr lang="en-US" altLang="he-IL" sz="2400">
                <a:latin typeface="Comic Sans MS" pitchFamily="66" charset="0"/>
              </a:endParaRPr>
            </a:p>
          </p:txBody>
        </p:sp>
        <p:sp>
          <p:nvSpPr>
            <p:cNvPr id="486411" name="Text Box 11"/>
            <p:cNvSpPr txBox="1">
              <a:spLocks noChangeArrowheads="1"/>
            </p:cNvSpPr>
            <p:nvPr/>
          </p:nvSpPr>
          <p:spPr bwMode="auto">
            <a:xfrm>
              <a:off x="1974" y="1204"/>
              <a:ext cx="19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j</a:t>
              </a:r>
              <a:endParaRPr lang="en-US" altLang="he-IL" sz="2400">
                <a:latin typeface="Comic Sans MS" pitchFamily="66" charset="0"/>
              </a:endParaRPr>
            </a:p>
          </p:txBody>
        </p:sp>
        <p:sp>
          <p:nvSpPr>
            <p:cNvPr id="486412" name="Text Box 12"/>
            <p:cNvSpPr txBox="1">
              <a:spLocks noChangeArrowheads="1"/>
            </p:cNvSpPr>
            <p:nvPr/>
          </p:nvSpPr>
          <p:spPr bwMode="auto">
            <a:xfrm>
              <a:off x="1400" y="2020"/>
              <a:ext cx="220"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a:latin typeface="Comic Sans MS" pitchFamily="66" charset="0"/>
                </a:rPr>
                <a:t>k</a:t>
              </a:r>
            </a:p>
          </p:txBody>
        </p:sp>
        <p:sp>
          <p:nvSpPr>
            <p:cNvPr id="486413" name="Text Box 13"/>
            <p:cNvSpPr txBox="1">
              <a:spLocks noChangeArrowheads="1"/>
            </p:cNvSpPr>
            <p:nvPr/>
          </p:nvSpPr>
          <p:spPr bwMode="auto">
            <a:xfrm>
              <a:off x="960" y="964"/>
              <a:ext cx="82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chemeClr val="bg2"/>
                  </a:solidFill>
                  <a:latin typeface="Comic Sans MS" pitchFamily="66" charset="0"/>
                </a:rPr>
                <a:t>W</a:t>
              </a:r>
              <a:r>
                <a:rPr lang="en-US" altLang="he-IL" sz="2400" b="1" baseline="-25000">
                  <a:solidFill>
                    <a:schemeClr val="bg2"/>
                  </a:solidFill>
                  <a:latin typeface="Comic Sans MS" pitchFamily="66" charset="0"/>
                </a:rPr>
                <a:t>i</a:t>
              </a:r>
              <a:r>
                <a:rPr lang="en-US" altLang="he-IL" sz="2400" b="1" baseline="30000">
                  <a:solidFill>
                    <a:schemeClr val="bg2"/>
                  </a:solidFill>
                  <a:latin typeface="Comic Sans MS" pitchFamily="66" charset="0"/>
                </a:rPr>
                <a:t>0</a:t>
              </a:r>
              <a:r>
                <a:rPr lang="en-US" altLang="he-IL" sz="2400" b="1">
                  <a:solidFill>
                    <a:schemeClr val="bg2"/>
                  </a:solidFill>
                  <a:latin typeface="Comic Sans MS" pitchFamily="66" charset="0"/>
                </a:rPr>
                <a:t>,W</a:t>
              </a:r>
              <a:r>
                <a:rPr lang="en-US" altLang="he-IL" sz="2400" b="1" baseline="-25000">
                  <a:solidFill>
                    <a:schemeClr val="bg2"/>
                  </a:solidFill>
                  <a:latin typeface="Comic Sans MS" pitchFamily="66" charset="0"/>
                </a:rPr>
                <a:t>i</a:t>
              </a:r>
              <a:r>
                <a:rPr lang="en-US" altLang="he-IL" sz="2400" b="1" baseline="30000">
                  <a:solidFill>
                    <a:schemeClr val="bg2"/>
                  </a:solidFill>
                  <a:latin typeface="Comic Sans MS" pitchFamily="66" charset="0"/>
                </a:rPr>
                <a:t>1</a:t>
              </a:r>
              <a:endParaRPr lang="en-US" altLang="he-IL" sz="2400">
                <a:solidFill>
                  <a:schemeClr val="bg2"/>
                </a:solidFill>
                <a:latin typeface="Comic Sans MS" pitchFamily="66" charset="0"/>
              </a:endParaRPr>
            </a:p>
          </p:txBody>
        </p:sp>
        <p:sp>
          <p:nvSpPr>
            <p:cNvPr id="486414" name="Text Box 14"/>
            <p:cNvSpPr txBox="1">
              <a:spLocks noChangeArrowheads="1"/>
            </p:cNvSpPr>
            <p:nvPr/>
          </p:nvSpPr>
          <p:spPr bwMode="auto">
            <a:xfrm>
              <a:off x="1824" y="964"/>
              <a:ext cx="859"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chemeClr val="bg2"/>
                  </a:solidFill>
                  <a:latin typeface="Comic Sans MS" pitchFamily="66" charset="0"/>
                </a:rPr>
                <a:t>W</a:t>
              </a:r>
              <a:r>
                <a:rPr lang="en-US" altLang="he-IL" sz="2400" b="1" baseline="-25000">
                  <a:solidFill>
                    <a:schemeClr val="bg2"/>
                  </a:solidFill>
                  <a:latin typeface="Comic Sans MS" pitchFamily="66" charset="0"/>
                </a:rPr>
                <a:t>j</a:t>
              </a:r>
              <a:r>
                <a:rPr lang="en-US" altLang="he-IL" sz="2400" b="1" baseline="30000">
                  <a:solidFill>
                    <a:schemeClr val="bg2"/>
                  </a:solidFill>
                  <a:latin typeface="Comic Sans MS" pitchFamily="66" charset="0"/>
                </a:rPr>
                <a:t>0</a:t>
              </a:r>
              <a:r>
                <a:rPr lang="en-US" altLang="he-IL" sz="2400" b="1">
                  <a:solidFill>
                    <a:schemeClr val="bg2"/>
                  </a:solidFill>
                  <a:latin typeface="Comic Sans MS" pitchFamily="66" charset="0"/>
                </a:rPr>
                <a:t>,W</a:t>
              </a:r>
              <a:r>
                <a:rPr lang="en-US" altLang="he-IL" sz="2400" b="1" baseline="-25000">
                  <a:solidFill>
                    <a:schemeClr val="bg2"/>
                  </a:solidFill>
                  <a:latin typeface="Comic Sans MS" pitchFamily="66" charset="0"/>
                </a:rPr>
                <a:t>j</a:t>
              </a:r>
              <a:r>
                <a:rPr lang="en-US" altLang="he-IL" sz="2400" b="1" baseline="30000">
                  <a:solidFill>
                    <a:schemeClr val="bg2"/>
                  </a:solidFill>
                  <a:latin typeface="Comic Sans MS" pitchFamily="66" charset="0"/>
                </a:rPr>
                <a:t>1</a:t>
              </a:r>
              <a:endParaRPr lang="en-US" altLang="he-IL" sz="2400">
                <a:solidFill>
                  <a:schemeClr val="hlink"/>
                </a:solidFill>
                <a:latin typeface="Comic Sans MS" pitchFamily="66" charset="0"/>
              </a:endParaRPr>
            </a:p>
          </p:txBody>
        </p:sp>
        <p:sp>
          <p:nvSpPr>
            <p:cNvPr id="486415" name="Text Box 15"/>
            <p:cNvSpPr txBox="1">
              <a:spLocks noChangeArrowheads="1"/>
            </p:cNvSpPr>
            <p:nvPr/>
          </p:nvSpPr>
          <p:spPr bwMode="auto">
            <a:xfrm>
              <a:off x="1728" y="2020"/>
              <a:ext cx="893"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chemeClr val="bg2"/>
                  </a:solidFill>
                  <a:latin typeface="Comic Sans MS" pitchFamily="66" charset="0"/>
                </a:rPr>
                <a:t>W</a:t>
              </a:r>
              <a:r>
                <a:rPr lang="en-US" altLang="he-IL" sz="2400" b="1" baseline="-25000">
                  <a:solidFill>
                    <a:schemeClr val="bg2"/>
                  </a:solidFill>
                  <a:latin typeface="Comic Sans MS" pitchFamily="66" charset="0"/>
                </a:rPr>
                <a:t>k</a:t>
              </a:r>
              <a:r>
                <a:rPr lang="en-US" altLang="he-IL" sz="2400" b="1" baseline="30000">
                  <a:solidFill>
                    <a:schemeClr val="bg2"/>
                  </a:solidFill>
                  <a:latin typeface="Comic Sans MS" pitchFamily="66" charset="0"/>
                </a:rPr>
                <a:t>0</a:t>
              </a:r>
              <a:r>
                <a:rPr lang="en-US" altLang="he-IL" sz="2400" b="1">
                  <a:solidFill>
                    <a:schemeClr val="bg2"/>
                  </a:solidFill>
                  <a:latin typeface="Comic Sans MS" pitchFamily="66" charset="0"/>
                </a:rPr>
                <a:t>,W</a:t>
              </a:r>
              <a:r>
                <a:rPr lang="en-US" altLang="he-IL" sz="2400" b="1" baseline="-25000">
                  <a:solidFill>
                    <a:schemeClr val="bg2"/>
                  </a:solidFill>
                  <a:latin typeface="Comic Sans MS" pitchFamily="66" charset="0"/>
                </a:rPr>
                <a:t>k</a:t>
              </a:r>
              <a:r>
                <a:rPr lang="en-US" altLang="he-IL" sz="2400" b="1" baseline="30000">
                  <a:solidFill>
                    <a:schemeClr val="bg2"/>
                  </a:solidFill>
                  <a:latin typeface="Comic Sans MS" pitchFamily="66" charset="0"/>
                </a:rPr>
                <a:t>1</a:t>
              </a:r>
              <a:endParaRPr lang="en-US" altLang="he-IL" sz="2400">
                <a:solidFill>
                  <a:schemeClr val="hlink"/>
                </a:solidFill>
                <a:latin typeface="Comic Sans MS" pitchFamily="66" charset="0"/>
              </a:endParaRPr>
            </a:p>
          </p:txBody>
        </p:sp>
        <p:sp>
          <p:nvSpPr>
            <p:cNvPr id="486416" name="Text Box 16"/>
            <p:cNvSpPr txBox="1">
              <a:spLocks noChangeArrowheads="1"/>
            </p:cNvSpPr>
            <p:nvPr/>
          </p:nvSpPr>
          <p:spPr bwMode="auto">
            <a:xfrm>
              <a:off x="1089" y="1636"/>
              <a:ext cx="247" cy="2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chemeClr val="accent1"/>
                  </a:solidFill>
                  <a:latin typeface="Comic Sans MS" pitchFamily="66" charset="0"/>
                </a:rPr>
                <a:t>G</a:t>
              </a:r>
              <a:endParaRPr lang="en-US" altLang="he-IL" sz="2400">
                <a:latin typeface="Comic Sans MS" pitchFamily="66" charset="0"/>
              </a:endParaRPr>
            </a:p>
          </p:txBody>
        </p:sp>
      </p:grpSp>
      <p:sp>
        <p:nvSpPr>
          <p:cNvPr id="486417" name="Text Box 17"/>
          <p:cNvSpPr txBox="1">
            <a:spLocks noChangeArrowheads="1"/>
          </p:cNvSpPr>
          <p:nvPr/>
        </p:nvSpPr>
        <p:spPr bwMode="auto">
          <a:xfrm>
            <a:off x="914400" y="6042025"/>
            <a:ext cx="7599363" cy="822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Arial Narrow" pitchFamily="34" charset="0"/>
              </a:rPr>
              <a:t>Typical entry:</a:t>
            </a:r>
            <a:r>
              <a:rPr lang="en-US" altLang="he-IL" sz="2400" b="1" i="1">
                <a:solidFill>
                  <a:schemeClr val="hlink"/>
                </a:solidFill>
                <a:latin typeface="Arial Narrow" pitchFamily="34" charset="0"/>
              </a:rPr>
              <a:t>  </a:t>
            </a:r>
            <a:r>
              <a:rPr lang="en-US" altLang="he-IL" sz="2400" b="1">
                <a:solidFill>
                  <a:srgbClr val="FF0000"/>
                </a:solidFill>
                <a:latin typeface="Comic Sans MS" pitchFamily="66" charset="0"/>
              </a:rPr>
              <a:t>[</a:t>
            </a:r>
            <a:r>
              <a:rPr lang="en-US" altLang="he-IL" sz="2400">
                <a:solidFill>
                  <a:srgbClr val="FF0000"/>
                </a:solidFill>
                <a:latin typeface="Comic Sans MS" pitchFamily="66" charset="0"/>
              </a:rPr>
              <a:t>(c</a:t>
            </a:r>
            <a:r>
              <a:rPr lang="en-US" altLang="he-IL" sz="2400" baseline="-25000">
                <a:solidFill>
                  <a:srgbClr val="FF0000"/>
                </a:solidFill>
                <a:latin typeface="Comic Sans MS" pitchFamily="66" charset="0"/>
              </a:rPr>
              <a:t>k</a:t>
            </a:r>
            <a:r>
              <a:rPr lang="en-US" altLang="he-IL" sz="2400">
                <a:solidFill>
                  <a:srgbClr val="FF0000"/>
                </a:solidFill>
                <a:latin typeface="Comic Sans MS" pitchFamily="66" charset="0"/>
              </a:rPr>
              <a:t>, </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k</a:t>
            </a:r>
            <a:r>
              <a:rPr lang="en-US" altLang="he-IL" sz="2400" b="1" baseline="30000">
                <a:solidFill>
                  <a:srgbClr val="FF0000"/>
                </a:solidFill>
                <a:latin typeface="Comic Sans MS" pitchFamily="66" charset="0"/>
              </a:rPr>
              <a:t>G(b</a:t>
            </a:r>
            <a:r>
              <a:rPr lang="en-US" altLang="he-IL" sz="2400" b="1" baseline="14000">
                <a:solidFill>
                  <a:srgbClr val="FF0000"/>
                </a:solidFill>
                <a:latin typeface="Comic Sans MS" pitchFamily="66" charset="0"/>
              </a:rPr>
              <a:t>i</a:t>
            </a:r>
            <a:r>
              <a:rPr lang="en-US" altLang="he-IL" sz="2400" b="1" baseline="30000">
                <a:solidFill>
                  <a:srgbClr val="FF0000"/>
                </a:solidFill>
                <a:latin typeface="Comic Sans MS" pitchFamily="66" charset="0"/>
              </a:rPr>
              <a:t>,b</a:t>
            </a:r>
            <a:r>
              <a:rPr lang="en-US" altLang="he-IL" sz="2400" b="1" baseline="14000">
                <a:solidFill>
                  <a:srgbClr val="FF0000"/>
                </a:solidFill>
                <a:latin typeface="Comic Sans MS" pitchFamily="66" charset="0"/>
              </a:rPr>
              <a:t>j</a:t>
            </a:r>
            <a:r>
              <a:rPr lang="en-US" altLang="he-IL" sz="2400" b="1" baseline="30000">
                <a:solidFill>
                  <a:srgbClr val="FF0000"/>
                </a:solidFill>
                <a:latin typeface="Comic Sans MS" pitchFamily="66" charset="0"/>
              </a:rPr>
              <a:t>) </a:t>
            </a:r>
            <a:r>
              <a:rPr lang="en-US" altLang="he-IL" sz="2400">
                <a:solidFill>
                  <a:srgbClr val="FF0000"/>
                </a:solidFill>
                <a:latin typeface="Comic Sans MS" pitchFamily="66" charset="0"/>
              </a:rPr>
              <a:t>) </a:t>
            </a:r>
            <a:r>
              <a:rPr lang="en-US" altLang="he-IL" sz="2400" b="1">
                <a:solidFill>
                  <a:srgbClr val="FF0000"/>
                </a:solidFill>
                <a:latin typeface="Comic Sans MS" pitchFamily="66" charset="0"/>
              </a:rPr>
              <a:t>+F</a:t>
            </a:r>
            <a:r>
              <a:rPr lang="en-US" altLang="he-IL" sz="2400" b="1" baseline="-25000">
                <a:solidFill>
                  <a:srgbClr val="FF0000"/>
                </a:solidFill>
                <a:latin typeface="Comic Sans MS" pitchFamily="66" charset="0"/>
              </a:rPr>
              <a:t>W</a:t>
            </a:r>
            <a:r>
              <a:rPr lang="en-US" altLang="he-IL" sz="2400" b="1" baseline="-48000">
                <a:solidFill>
                  <a:srgbClr val="FF0000"/>
                </a:solidFill>
                <a:latin typeface="Comic Sans MS" pitchFamily="66" charset="0"/>
              </a:rPr>
              <a:t>i</a:t>
            </a:r>
            <a:r>
              <a:rPr lang="en-US" altLang="he-IL" sz="2400" b="1" baseline="-10000">
                <a:solidFill>
                  <a:srgbClr val="FF0000"/>
                </a:solidFill>
                <a:latin typeface="Comic Sans MS" pitchFamily="66" charset="0"/>
              </a:rPr>
              <a:t>b</a:t>
            </a:r>
            <a:r>
              <a:rPr lang="en-US" altLang="he-IL" sz="2400" b="1" baseline="-20000">
                <a:solidFill>
                  <a:srgbClr val="FF0000"/>
                </a:solidFill>
                <a:latin typeface="Comic Sans MS" pitchFamily="66" charset="0"/>
              </a:rPr>
              <a:t>i</a:t>
            </a:r>
            <a:r>
              <a:rPr lang="en-US" altLang="he-IL" sz="2400" b="1">
                <a:solidFill>
                  <a:srgbClr val="FF0000"/>
                </a:solidFill>
                <a:latin typeface="Comic Sans MS" pitchFamily="66" charset="0"/>
              </a:rPr>
              <a:t>(c</a:t>
            </a:r>
            <a:r>
              <a:rPr lang="en-US" altLang="he-IL" sz="2400" b="1" baseline="-25000">
                <a:solidFill>
                  <a:srgbClr val="FF0000"/>
                </a:solidFill>
                <a:latin typeface="Comic Sans MS" pitchFamily="66" charset="0"/>
              </a:rPr>
              <a:t>j</a:t>
            </a:r>
            <a:r>
              <a:rPr lang="en-US" altLang="he-IL" sz="2400" b="1">
                <a:solidFill>
                  <a:srgbClr val="FF0000"/>
                </a:solidFill>
                <a:latin typeface="Comic Sans MS" pitchFamily="66" charset="0"/>
              </a:rPr>
              <a:t>,k) + F</a:t>
            </a:r>
            <a:r>
              <a:rPr lang="en-US" altLang="he-IL" sz="2400" b="1" baseline="-25000">
                <a:solidFill>
                  <a:srgbClr val="FF0000"/>
                </a:solidFill>
                <a:latin typeface="Comic Sans MS" pitchFamily="66" charset="0"/>
              </a:rPr>
              <a:t>W</a:t>
            </a:r>
            <a:r>
              <a:rPr lang="en-US" altLang="he-IL" sz="2400" b="1" baseline="-48000">
                <a:solidFill>
                  <a:srgbClr val="FF0000"/>
                </a:solidFill>
                <a:latin typeface="Comic Sans MS" pitchFamily="66" charset="0"/>
              </a:rPr>
              <a:t>j</a:t>
            </a:r>
            <a:r>
              <a:rPr lang="en-US" altLang="he-IL" sz="2400" b="1" baseline="-10000">
                <a:solidFill>
                  <a:srgbClr val="FF0000"/>
                </a:solidFill>
                <a:latin typeface="Comic Sans MS" pitchFamily="66" charset="0"/>
              </a:rPr>
              <a:t>b</a:t>
            </a:r>
            <a:r>
              <a:rPr lang="en-US" altLang="he-IL" sz="2000" b="1" baseline="-20000">
                <a:solidFill>
                  <a:srgbClr val="FF0000"/>
                </a:solidFill>
                <a:latin typeface="Comic Sans MS" pitchFamily="66" charset="0"/>
              </a:rPr>
              <a:t>j</a:t>
            </a:r>
            <a:r>
              <a:rPr lang="en-US" altLang="he-IL" sz="2400" b="1">
                <a:solidFill>
                  <a:srgbClr val="FF0000"/>
                </a:solidFill>
                <a:latin typeface="Comic Sans MS" pitchFamily="66" charset="0"/>
              </a:rPr>
              <a:t>(c</a:t>
            </a:r>
            <a:r>
              <a:rPr lang="en-US" altLang="he-IL" sz="2400" b="1" baseline="-25000">
                <a:solidFill>
                  <a:srgbClr val="FF0000"/>
                </a:solidFill>
                <a:latin typeface="Comic Sans MS" pitchFamily="66" charset="0"/>
              </a:rPr>
              <a:t>i</a:t>
            </a:r>
            <a:r>
              <a:rPr lang="en-US" altLang="he-IL" b="1">
                <a:solidFill>
                  <a:srgbClr val="FF0000"/>
                </a:solidFill>
                <a:latin typeface="Comic Sans MS" pitchFamily="66" charset="0"/>
              </a:rPr>
              <a:t>,</a:t>
            </a:r>
            <a:r>
              <a:rPr lang="en-US" altLang="he-IL" sz="2400" b="1">
                <a:solidFill>
                  <a:srgbClr val="FF0000"/>
                </a:solidFill>
                <a:latin typeface="Comic Sans MS" pitchFamily="66" charset="0"/>
              </a:rPr>
              <a:t>k)]</a:t>
            </a:r>
            <a:endParaRPr lang="en-US" altLang="en-US" sz="2400" b="1">
              <a:solidFill>
                <a:srgbClr val="FF0000"/>
              </a:solidFill>
              <a:latin typeface="Comic Sans MS" pitchFamily="66" charset="0"/>
            </a:endParaRPr>
          </a:p>
          <a:p>
            <a:pPr eaLnBrk="0" hangingPunct="0"/>
            <a:endParaRPr lang="en-US" altLang="en-US" sz="2400">
              <a:latin typeface="Comic Sans MS" pitchFamily="66" charset="0"/>
            </a:endParaRPr>
          </a:p>
        </p:txBody>
      </p:sp>
    </p:spTree>
    <p:extLst>
      <p:ext uri="{BB962C8B-B14F-4D97-AF65-F5344CB8AC3E}">
        <p14:creationId xmlns:p14="http://schemas.microsoft.com/office/powerpoint/2010/main" val="1397796532"/>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64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6417" grpId="0" autoUpdateAnimBg="0"/>
    </p:bld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7426" name="Rectangle 2"/>
          <p:cNvSpPr>
            <a:spLocks noGrp="1" noChangeArrowheads="1"/>
          </p:cNvSpPr>
          <p:nvPr>
            <p:ph type="title"/>
          </p:nvPr>
        </p:nvSpPr>
        <p:spPr>
          <a:xfrm>
            <a:off x="508000" y="369888"/>
            <a:ext cx="8331200" cy="614362"/>
          </a:xfrm>
        </p:spPr>
        <p:txBody>
          <a:bodyPr/>
          <a:lstStyle/>
          <a:p>
            <a:r>
              <a:rPr lang="en-US" altLang="he-IL" sz="3600">
                <a:solidFill>
                  <a:srgbClr val="993300"/>
                </a:solidFill>
              </a:rPr>
              <a:t>Translation table for an OR gate</a:t>
            </a:r>
            <a:endParaRPr lang="en-US" altLang="he-IL">
              <a:solidFill>
                <a:srgbClr val="993300"/>
              </a:solidFill>
            </a:endParaRPr>
          </a:p>
        </p:txBody>
      </p:sp>
      <p:sp>
        <p:nvSpPr>
          <p:cNvPr id="487427" name="AutoShape 3"/>
          <p:cNvSpPr>
            <a:spLocks noChangeArrowheads="1"/>
          </p:cNvSpPr>
          <p:nvPr/>
        </p:nvSpPr>
        <p:spPr bwMode="auto">
          <a:xfrm>
            <a:off x="1095375" y="1635125"/>
            <a:ext cx="1619250" cy="474663"/>
          </a:xfrm>
          <a:custGeom>
            <a:avLst/>
            <a:gdLst>
              <a:gd name="G0" fmla="+- 4489 0 0"/>
              <a:gd name="G1" fmla="+- 21600 0 4489"/>
              <a:gd name="G2" fmla="*/ 4489 1 2"/>
              <a:gd name="G3" fmla="+- 21600 0 G2"/>
              <a:gd name="G4" fmla="+/ 4489 21600 2"/>
              <a:gd name="G5" fmla="+/ G1 0 2"/>
              <a:gd name="G6" fmla="*/ 21600 21600 4489"/>
              <a:gd name="G7" fmla="*/ G6 1 2"/>
              <a:gd name="G8" fmla="+- 21600 0 G7"/>
              <a:gd name="G9" fmla="*/ 21600 1 2"/>
              <a:gd name="G10" fmla="+- 4489 0 G9"/>
              <a:gd name="G11" fmla="?: G10 G8 0"/>
              <a:gd name="G12" fmla="?: G10 G7 21600"/>
              <a:gd name="T0" fmla="*/ 19355 w 21600"/>
              <a:gd name="T1" fmla="*/ 10800 h 21600"/>
              <a:gd name="T2" fmla="*/ 10800 w 21600"/>
              <a:gd name="T3" fmla="*/ 21600 h 21600"/>
              <a:gd name="T4" fmla="*/ 2245 w 21600"/>
              <a:gd name="T5" fmla="*/ 10800 h 21600"/>
              <a:gd name="T6" fmla="*/ 10800 w 21600"/>
              <a:gd name="T7" fmla="*/ 0 h 21600"/>
              <a:gd name="T8" fmla="*/ 4045 w 21600"/>
              <a:gd name="T9" fmla="*/ 4045 h 21600"/>
              <a:gd name="T10" fmla="*/ 17555 w 21600"/>
              <a:gd name="T11" fmla="*/ 17555 h 21600"/>
            </a:gdLst>
            <a:ahLst/>
            <a:cxnLst>
              <a:cxn ang="0">
                <a:pos x="T0" y="T1"/>
              </a:cxn>
              <a:cxn ang="0">
                <a:pos x="T2" y="T3"/>
              </a:cxn>
              <a:cxn ang="0">
                <a:pos x="T4" y="T5"/>
              </a:cxn>
              <a:cxn ang="0">
                <a:pos x="T6" y="T7"/>
              </a:cxn>
            </a:cxnLst>
            <a:rect l="T8" t="T9" r="T10" b="T11"/>
            <a:pathLst>
              <a:path w="21600" h="21600">
                <a:moveTo>
                  <a:pt x="0" y="0"/>
                </a:moveTo>
                <a:lnTo>
                  <a:pt x="4489" y="21600"/>
                </a:lnTo>
                <a:lnTo>
                  <a:pt x="17111" y="21600"/>
                </a:lnTo>
                <a:lnTo>
                  <a:pt x="21600" y="0"/>
                </a:lnTo>
                <a:close/>
              </a:path>
            </a:pathLst>
          </a:custGeom>
          <a:solidFill>
            <a:schemeClr val="accent1"/>
          </a:solidFill>
          <a:ln w="9525">
            <a:solidFill>
              <a:schemeClr val="tx1"/>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7428" name="Line 4"/>
          <p:cNvSpPr>
            <a:spLocks noChangeShapeType="1"/>
          </p:cNvSpPr>
          <p:nvPr/>
        </p:nvSpPr>
        <p:spPr bwMode="auto">
          <a:xfrm flipV="1">
            <a:off x="1400175" y="1319213"/>
            <a:ext cx="0" cy="3159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7429" name="Line 5"/>
          <p:cNvSpPr>
            <a:spLocks noChangeShapeType="1"/>
          </p:cNvSpPr>
          <p:nvPr/>
        </p:nvSpPr>
        <p:spPr bwMode="auto">
          <a:xfrm flipV="1">
            <a:off x="2417763" y="1319213"/>
            <a:ext cx="0" cy="315912"/>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7430" name="Line 6"/>
          <p:cNvSpPr>
            <a:spLocks noChangeShapeType="1"/>
          </p:cNvSpPr>
          <p:nvPr/>
        </p:nvSpPr>
        <p:spPr bwMode="auto">
          <a:xfrm flipV="1">
            <a:off x="1909763" y="2109788"/>
            <a:ext cx="0" cy="317500"/>
          </a:xfrm>
          <a:prstGeom prst="line">
            <a:avLst/>
          </a:prstGeom>
          <a:noFill/>
          <a:ln w="28575">
            <a:solidFill>
              <a:schemeClr val="tx1"/>
            </a:solidFill>
            <a:round/>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n-US"/>
          </a:p>
        </p:txBody>
      </p:sp>
      <p:sp>
        <p:nvSpPr>
          <p:cNvPr id="487431" name="Text Box 7"/>
          <p:cNvSpPr txBox="1">
            <a:spLocks noChangeArrowheads="1"/>
          </p:cNvSpPr>
          <p:nvPr/>
        </p:nvSpPr>
        <p:spPr bwMode="auto">
          <a:xfrm>
            <a:off x="1438275" y="1273175"/>
            <a:ext cx="269875"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i</a:t>
            </a:r>
            <a:endParaRPr lang="en-US" altLang="he-IL" sz="2400">
              <a:latin typeface="Comic Sans MS" pitchFamily="66" charset="0"/>
            </a:endParaRPr>
          </a:p>
        </p:txBody>
      </p:sp>
      <p:sp>
        <p:nvSpPr>
          <p:cNvPr id="487432" name="Text Box 8"/>
          <p:cNvSpPr txBox="1">
            <a:spLocks noChangeArrowheads="1"/>
          </p:cNvSpPr>
          <p:nvPr/>
        </p:nvSpPr>
        <p:spPr bwMode="auto">
          <a:xfrm>
            <a:off x="2532063" y="1273175"/>
            <a:ext cx="306387"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j</a:t>
            </a:r>
            <a:endParaRPr lang="en-US" altLang="he-IL" sz="2400">
              <a:latin typeface="Comic Sans MS" pitchFamily="66" charset="0"/>
            </a:endParaRPr>
          </a:p>
        </p:txBody>
      </p:sp>
      <p:sp>
        <p:nvSpPr>
          <p:cNvPr id="487433" name="Text Box 9"/>
          <p:cNvSpPr txBox="1">
            <a:spLocks noChangeArrowheads="1"/>
          </p:cNvSpPr>
          <p:nvPr/>
        </p:nvSpPr>
        <p:spPr bwMode="auto">
          <a:xfrm>
            <a:off x="1316038" y="2168525"/>
            <a:ext cx="34925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latin typeface="Comic Sans MS" pitchFamily="66" charset="0"/>
              </a:rPr>
              <a:t>k</a:t>
            </a:r>
            <a:endParaRPr lang="en-US" altLang="he-IL" sz="2400">
              <a:latin typeface="Comic Sans MS" pitchFamily="66" charset="0"/>
            </a:endParaRPr>
          </a:p>
        </p:txBody>
      </p:sp>
      <p:sp>
        <p:nvSpPr>
          <p:cNvPr id="487434" name="Text Box 10"/>
          <p:cNvSpPr txBox="1">
            <a:spLocks noChangeArrowheads="1"/>
          </p:cNvSpPr>
          <p:nvPr/>
        </p:nvSpPr>
        <p:spPr bwMode="auto">
          <a:xfrm>
            <a:off x="385763" y="1006475"/>
            <a:ext cx="13128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i</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i</a:t>
            </a:r>
            <a:r>
              <a:rPr lang="en-US" altLang="he-IL" sz="2400" b="1" baseline="30000">
                <a:solidFill>
                  <a:srgbClr val="FF0000"/>
                </a:solidFill>
                <a:latin typeface="Comic Sans MS" pitchFamily="66" charset="0"/>
              </a:rPr>
              <a:t>1</a:t>
            </a:r>
            <a:endParaRPr lang="en-US" altLang="he-IL" sz="2400">
              <a:solidFill>
                <a:schemeClr val="hlink"/>
              </a:solidFill>
              <a:latin typeface="Comic Sans MS" pitchFamily="66" charset="0"/>
            </a:endParaRPr>
          </a:p>
        </p:txBody>
      </p:sp>
      <p:sp>
        <p:nvSpPr>
          <p:cNvPr id="487435" name="Text Box 11"/>
          <p:cNvSpPr txBox="1">
            <a:spLocks noChangeArrowheads="1"/>
          </p:cNvSpPr>
          <p:nvPr/>
        </p:nvSpPr>
        <p:spPr bwMode="auto">
          <a:xfrm>
            <a:off x="2214563" y="1006475"/>
            <a:ext cx="1363662"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j</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j</a:t>
            </a:r>
            <a:r>
              <a:rPr lang="en-US" altLang="he-IL" sz="2400" b="1" baseline="30000">
                <a:solidFill>
                  <a:srgbClr val="FF0000"/>
                </a:solidFill>
                <a:latin typeface="Comic Sans MS" pitchFamily="66" charset="0"/>
              </a:rPr>
              <a:t>1</a:t>
            </a:r>
            <a:endParaRPr lang="en-US" altLang="he-IL" sz="2400">
              <a:solidFill>
                <a:srgbClr val="FF0000"/>
              </a:solidFill>
              <a:latin typeface="Comic Sans MS" pitchFamily="66" charset="0"/>
            </a:endParaRPr>
          </a:p>
        </p:txBody>
      </p:sp>
      <p:sp>
        <p:nvSpPr>
          <p:cNvPr id="487436" name="Text Box 12"/>
          <p:cNvSpPr txBox="1">
            <a:spLocks noChangeArrowheads="1"/>
          </p:cNvSpPr>
          <p:nvPr/>
        </p:nvSpPr>
        <p:spPr bwMode="auto">
          <a:xfrm>
            <a:off x="2009775" y="2166938"/>
            <a:ext cx="1417638"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k</a:t>
            </a:r>
            <a:r>
              <a:rPr lang="en-US" altLang="he-IL" sz="2400" b="1" baseline="30000">
                <a:solidFill>
                  <a:srgbClr val="FF0000"/>
                </a:solidFill>
                <a:latin typeface="Comic Sans MS" pitchFamily="66" charset="0"/>
              </a:rPr>
              <a:t>0</a:t>
            </a:r>
            <a:r>
              <a:rPr lang="en-US" altLang="he-IL" sz="2400" b="1">
                <a:solidFill>
                  <a:srgbClr val="FF0000"/>
                </a:solidFill>
                <a:latin typeface="Comic Sans MS" pitchFamily="66" charset="0"/>
              </a:rPr>
              <a:t>,W</a:t>
            </a:r>
            <a:r>
              <a:rPr lang="en-US" altLang="he-IL" sz="2400" b="1" baseline="-25000">
                <a:solidFill>
                  <a:srgbClr val="FF0000"/>
                </a:solidFill>
                <a:latin typeface="Comic Sans MS" pitchFamily="66" charset="0"/>
              </a:rPr>
              <a:t>k</a:t>
            </a:r>
            <a:r>
              <a:rPr lang="en-US" altLang="he-IL" sz="2400" b="1" baseline="30000">
                <a:solidFill>
                  <a:srgbClr val="FF0000"/>
                </a:solidFill>
                <a:latin typeface="Comic Sans MS" pitchFamily="66" charset="0"/>
              </a:rPr>
              <a:t>1</a:t>
            </a:r>
            <a:endParaRPr lang="en-US" altLang="he-IL" sz="2400">
              <a:solidFill>
                <a:srgbClr val="FF0000"/>
              </a:solidFill>
              <a:latin typeface="Comic Sans MS" pitchFamily="66" charset="0"/>
            </a:endParaRPr>
          </a:p>
        </p:txBody>
      </p:sp>
      <p:sp>
        <p:nvSpPr>
          <p:cNvPr id="487437" name="Text Box 13"/>
          <p:cNvSpPr txBox="1">
            <a:spLocks noChangeArrowheads="1"/>
          </p:cNvSpPr>
          <p:nvPr/>
        </p:nvSpPr>
        <p:spPr bwMode="auto">
          <a:xfrm>
            <a:off x="657225" y="1747838"/>
            <a:ext cx="392113"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400" b="1">
                <a:solidFill>
                  <a:srgbClr val="0033CC"/>
                </a:solidFill>
                <a:latin typeface="Comic Sans MS" pitchFamily="66" charset="0"/>
              </a:rPr>
              <a:t>G</a:t>
            </a:r>
            <a:endParaRPr lang="en-US" altLang="he-IL" sz="2400">
              <a:solidFill>
                <a:srgbClr val="0033CC"/>
              </a:solidFill>
              <a:latin typeface="Comic Sans MS" pitchFamily="66" charset="0"/>
            </a:endParaRPr>
          </a:p>
        </p:txBody>
      </p:sp>
      <p:sp>
        <p:nvSpPr>
          <p:cNvPr id="487438" name="Rectangle 14"/>
          <p:cNvSpPr>
            <a:spLocks noChangeArrowheads="1"/>
          </p:cNvSpPr>
          <p:nvPr/>
        </p:nvSpPr>
        <p:spPr bwMode="auto">
          <a:xfrm>
            <a:off x="812800" y="5583238"/>
            <a:ext cx="6756400" cy="51911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spAutoFit/>
          </a:bodyPr>
          <a:lstStyle/>
          <a:p>
            <a:pPr eaLnBrk="0" hangingPunct="0"/>
            <a:r>
              <a:rPr lang="en-US" altLang="he-IL" sz="2800">
                <a:latin typeface="Arial Narrow" pitchFamily="34" charset="0"/>
              </a:rPr>
              <a:t>Encrypt</a:t>
            </a:r>
            <a:r>
              <a:rPr lang="en-US" altLang="he-IL" sz="2800">
                <a:solidFill>
                  <a:srgbClr val="CC0099"/>
                </a:solidFill>
                <a:latin typeface="Arial Narrow" pitchFamily="34" charset="0"/>
              </a:rPr>
              <a:t> </a:t>
            </a:r>
            <a:r>
              <a:rPr lang="en-US" altLang="he-IL" sz="2800">
                <a:solidFill>
                  <a:srgbClr val="FF0000"/>
                </a:solidFill>
                <a:latin typeface="Comic Sans MS" pitchFamily="66" charset="0"/>
              </a:rPr>
              <a:t>(</a:t>
            </a:r>
            <a:r>
              <a:rPr lang="en-US" altLang="he-IL" sz="2400">
                <a:solidFill>
                  <a:srgbClr val="FF0066"/>
                </a:solidFill>
                <a:latin typeface="Symbol" pitchFamily="18" charset="2"/>
                <a:sym typeface="Symbol" pitchFamily="18" charset="2"/>
              </a:rPr>
              <a:t></a:t>
            </a:r>
            <a:r>
              <a:rPr lang="en-US" altLang="he-IL" sz="2400">
                <a:solidFill>
                  <a:srgbClr val="FF0000"/>
                </a:solidFill>
                <a:latin typeface="Comic Sans MS" pitchFamily="66" charset="0"/>
                <a:sym typeface="Math A" pitchFamily="18" charset="2"/>
              </a:rPr>
              <a:t> </a:t>
            </a:r>
            <a:r>
              <a:rPr lang="en-US" altLang="he-IL" sz="2800" baseline="-25000">
                <a:solidFill>
                  <a:srgbClr val="FF0000"/>
                </a:solidFill>
                <a:latin typeface="Comic Sans MS" pitchFamily="66" charset="0"/>
              </a:rPr>
              <a:t>k </a:t>
            </a:r>
            <a:r>
              <a:rPr lang="en-US" altLang="he-IL" sz="2800">
                <a:solidFill>
                  <a:srgbClr val="FF0000"/>
                </a:solidFill>
                <a:latin typeface="Comic Sans MS" pitchFamily="66" charset="0"/>
              </a:rPr>
              <a:t>(b</a:t>
            </a:r>
            <a:r>
              <a:rPr lang="en-US" altLang="he-IL" sz="2800" baseline="-25000">
                <a:solidFill>
                  <a:srgbClr val="FF0000"/>
                </a:solidFill>
                <a:latin typeface="Comic Sans MS" pitchFamily="66" charset="0"/>
              </a:rPr>
              <a:t>i</a:t>
            </a:r>
            <a:r>
              <a:rPr lang="en-US" altLang="he-IL" sz="2800">
                <a:solidFill>
                  <a:srgbClr val="FF0000"/>
                </a:solidFill>
                <a:latin typeface="Comic Sans MS" pitchFamily="66" charset="0"/>
              </a:rPr>
              <a:t>,b</a:t>
            </a:r>
            <a:r>
              <a:rPr lang="en-US" altLang="he-IL" sz="2800" baseline="-5000">
                <a:solidFill>
                  <a:srgbClr val="FF0000"/>
                </a:solidFill>
                <a:latin typeface="Comic Sans MS" pitchFamily="66" charset="0"/>
              </a:rPr>
              <a:t>j</a:t>
            </a:r>
            <a:r>
              <a:rPr lang="en-US" altLang="he-IL" sz="2800">
                <a:solidFill>
                  <a:srgbClr val="FF0000"/>
                </a:solidFill>
                <a:latin typeface="Comic Sans MS" pitchFamily="66" charset="0"/>
              </a:rPr>
              <a:t>), W</a:t>
            </a:r>
            <a:r>
              <a:rPr lang="en-US" altLang="he-IL" sz="2800" baseline="-25000">
                <a:solidFill>
                  <a:srgbClr val="FF0000"/>
                </a:solidFill>
                <a:latin typeface="Comic Sans MS" pitchFamily="66" charset="0"/>
              </a:rPr>
              <a:t>k</a:t>
            </a:r>
            <a:r>
              <a:rPr lang="en-US" altLang="he-IL" sz="2800" baseline="30000">
                <a:solidFill>
                  <a:srgbClr val="FF0000"/>
                </a:solidFill>
                <a:latin typeface="Comic Sans MS" pitchFamily="66" charset="0"/>
              </a:rPr>
              <a:t>G(b</a:t>
            </a:r>
            <a:r>
              <a:rPr lang="en-US" altLang="he-IL">
                <a:solidFill>
                  <a:srgbClr val="FF0000"/>
                </a:solidFill>
              </a:rPr>
              <a:t>i</a:t>
            </a:r>
            <a:r>
              <a:rPr lang="en-US" altLang="he-IL" sz="2800" baseline="30000">
                <a:solidFill>
                  <a:srgbClr val="FF0000"/>
                </a:solidFill>
                <a:latin typeface="Comic Sans MS" pitchFamily="66" charset="0"/>
              </a:rPr>
              <a:t>,b</a:t>
            </a:r>
            <a:r>
              <a:rPr lang="en-US" altLang="he-IL" sz="2800" baseline="-5000">
                <a:solidFill>
                  <a:srgbClr val="FF0000"/>
                </a:solidFill>
                <a:latin typeface="Times New Roman" pitchFamily="18" charset="0"/>
                <a:cs typeface="Times New Roman" pitchFamily="18" charset="0"/>
              </a:rPr>
              <a:t>j</a:t>
            </a:r>
            <a:r>
              <a:rPr lang="en-US" altLang="he-IL" sz="2800" baseline="30000">
                <a:solidFill>
                  <a:srgbClr val="FF0000"/>
                </a:solidFill>
                <a:latin typeface="Comic Sans MS" pitchFamily="66" charset="0"/>
              </a:rPr>
              <a:t>) </a:t>
            </a:r>
            <a:r>
              <a:rPr lang="en-US" altLang="he-IL" sz="2800">
                <a:solidFill>
                  <a:srgbClr val="FF0000"/>
                </a:solidFill>
                <a:latin typeface="Comic Sans MS" pitchFamily="66" charset="0"/>
              </a:rPr>
              <a:t>)</a:t>
            </a:r>
            <a:r>
              <a:rPr lang="en-US" altLang="he-IL" sz="2800">
                <a:solidFill>
                  <a:srgbClr val="CC0099"/>
                </a:solidFill>
                <a:latin typeface="Times New Roman" pitchFamily="18" charset="0"/>
              </a:rPr>
              <a:t> </a:t>
            </a:r>
            <a:r>
              <a:rPr lang="en-US" altLang="he-IL" sz="2800">
                <a:latin typeface="Arial Narrow" pitchFamily="34" charset="0"/>
              </a:rPr>
              <a:t>with</a:t>
            </a:r>
            <a:r>
              <a:rPr lang="en-US" altLang="he-IL" sz="2800">
                <a:solidFill>
                  <a:srgbClr val="CC0099"/>
                </a:solidFill>
                <a:latin typeface="Arial Narrow" pitchFamily="34" charset="0"/>
              </a:rPr>
              <a:t> </a:t>
            </a:r>
            <a:r>
              <a:rPr lang="en-US" altLang="he-IL" sz="2800">
                <a:solidFill>
                  <a:srgbClr val="FF0000"/>
                </a:solidFill>
                <a:latin typeface="Comic Sans MS" pitchFamily="66" charset="0"/>
              </a:rPr>
              <a:t>W</a:t>
            </a:r>
            <a:r>
              <a:rPr lang="en-US" altLang="he-IL" sz="2800" baseline="-25000">
                <a:solidFill>
                  <a:srgbClr val="FF0000"/>
                </a:solidFill>
                <a:latin typeface="Comic Sans MS" pitchFamily="66" charset="0"/>
              </a:rPr>
              <a:t>i</a:t>
            </a:r>
            <a:r>
              <a:rPr lang="en-US" altLang="he-IL" sz="2800" baseline="30000">
                <a:solidFill>
                  <a:srgbClr val="FF0000"/>
                </a:solidFill>
                <a:latin typeface="Comic Sans MS" pitchFamily="66" charset="0"/>
              </a:rPr>
              <a:t>b</a:t>
            </a:r>
            <a:r>
              <a:rPr lang="en-US" altLang="he-IL" sz="2800" baseline="-5000">
                <a:solidFill>
                  <a:srgbClr val="FF0000"/>
                </a:solidFill>
                <a:latin typeface="Comic Sans MS" pitchFamily="66" charset="0"/>
              </a:rPr>
              <a:t>i</a:t>
            </a:r>
            <a:r>
              <a:rPr lang="en-US" altLang="he-IL" sz="2800">
                <a:solidFill>
                  <a:srgbClr val="FF0000"/>
                </a:solidFill>
                <a:latin typeface="Comic Sans MS" pitchFamily="66" charset="0"/>
              </a:rPr>
              <a:t>, W</a:t>
            </a:r>
            <a:r>
              <a:rPr lang="en-US" altLang="he-IL" sz="2800" baseline="-25000">
                <a:solidFill>
                  <a:srgbClr val="FF0000"/>
                </a:solidFill>
                <a:latin typeface="Comic Sans MS" pitchFamily="66" charset="0"/>
              </a:rPr>
              <a:t>j</a:t>
            </a:r>
            <a:r>
              <a:rPr lang="en-US" altLang="he-IL" sz="2800" baseline="30000">
                <a:solidFill>
                  <a:srgbClr val="FF0000"/>
                </a:solidFill>
                <a:latin typeface="Comic Sans MS" pitchFamily="66" charset="0"/>
              </a:rPr>
              <a:t>b</a:t>
            </a:r>
            <a:r>
              <a:rPr lang="en-US" altLang="he-IL" sz="2800" baseline="-5000">
                <a:solidFill>
                  <a:srgbClr val="FF0000"/>
                </a:solidFill>
                <a:latin typeface="Comic Sans MS" pitchFamily="66" charset="0"/>
              </a:rPr>
              <a:t>j</a:t>
            </a:r>
            <a:endParaRPr lang="en-US" altLang="en-US" sz="2800" baseline="-5000">
              <a:solidFill>
                <a:srgbClr val="FF0000"/>
              </a:solidFill>
              <a:latin typeface="Comic Sans MS" pitchFamily="66" charset="0"/>
            </a:endParaRPr>
          </a:p>
        </p:txBody>
      </p:sp>
      <p:sp>
        <p:nvSpPr>
          <p:cNvPr id="487439" name="Text Box 15"/>
          <p:cNvSpPr txBox="1">
            <a:spLocks noChangeArrowheads="1"/>
          </p:cNvSpPr>
          <p:nvPr/>
        </p:nvSpPr>
        <p:spPr bwMode="auto">
          <a:xfrm>
            <a:off x="4572000" y="1174750"/>
            <a:ext cx="3200400" cy="11874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eaLnBrk="0" hangingPunct="0"/>
            <a:r>
              <a:rPr lang="en-US" altLang="he-IL" sz="2400">
                <a:solidFill>
                  <a:schemeClr val="accent2"/>
                </a:solidFill>
                <a:latin typeface="Arial Narrow" pitchFamily="34" charset="0"/>
              </a:rPr>
              <a:t>Sender constructs a translation table from input values to  output values</a:t>
            </a:r>
            <a:endParaRPr lang="en-US" altLang="he-IL" sz="2400">
              <a:latin typeface="Arial Narrow" pitchFamily="34" charset="0"/>
            </a:endParaRPr>
          </a:p>
        </p:txBody>
      </p:sp>
      <p:graphicFrame>
        <p:nvGraphicFramePr>
          <p:cNvPr id="487440" name="Object 16"/>
          <p:cNvGraphicFramePr>
            <a:graphicFrameLocks noChangeAspect="1"/>
          </p:cNvGraphicFramePr>
          <p:nvPr/>
        </p:nvGraphicFramePr>
        <p:xfrm>
          <a:off x="2817813" y="2743200"/>
          <a:ext cx="3254375" cy="3170238"/>
        </p:xfrm>
        <a:graphic>
          <a:graphicData uri="http://schemas.openxmlformats.org/presentationml/2006/ole">
            <mc:AlternateContent xmlns:mc="http://schemas.openxmlformats.org/markup-compatibility/2006">
              <mc:Choice xmlns:v="urn:schemas-microsoft-com:vml" Requires="v">
                <p:oleObj spid="_x0000_s1029" name="Document" r:id="rId3" imgW="4701600" imgH="4581360" progId="Word.Document.8">
                  <p:embed/>
                </p:oleObj>
              </mc:Choice>
              <mc:Fallback>
                <p:oleObj name="Document" r:id="rId3" imgW="4701600" imgH="4581360" progId="Word.Document.8">
                  <p:embed/>
                  <p:pic>
                    <p:nvPicPr>
                      <p:cNvPr id="0" nam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17813" y="2743200"/>
                        <a:ext cx="3254375" cy="31702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extLst>
      <p:ext uri="{BB962C8B-B14F-4D97-AF65-F5344CB8AC3E}">
        <p14:creationId xmlns:p14="http://schemas.microsoft.com/office/powerpoint/2010/main" val="194844778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499"/>
                                          </p:stCondLst>
                                        </p:cTn>
                                        <p:tgtEl>
                                          <p:spTgt spid="487434"/>
                                        </p:tgtEl>
                                        <p:attrNameLst>
                                          <p:attrName>style.visibility</p:attrName>
                                        </p:attrNameLst>
                                      </p:cBhvr>
                                      <p:to>
                                        <p:strVal val="visible"/>
                                      </p:to>
                                    </p:set>
                                  </p:childTnLst>
                                </p:cTn>
                              </p:par>
                            </p:childTnLst>
                          </p:cTn>
                        </p:par>
                        <p:par>
                          <p:cTn id="7" fill="hold" nodeType="afterGroup">
                            <p:stCondLst>
                              <p:cond delay="500"/>
                            </p:stCondLst>
                            <p:childTnLst>
                              <p:par>
                                <p:cTn id="8" presetID="1" presetClass="entr" presetSubtype="0" fill="hold" grpId="0" nodeType="afterEffect">
                                  <p:stCondLst>
                                    <p:cond delay="0"/>
                                  </p:stCondLst>
                                  <p:childTnLst>
                                    <p:set>
                                      <p:cBhvr>
                                        <p:cTn id="9" dur="1" fill="hold">
                                          <p:stCondLst>
                                            <p:cond delay="499"/>
                                          </p:stCondLst>
                                        </p:cTn>
                                        <p:tgtEl>
                                          <p:spTgt spid="487435"/>
                                        </p:tgtEl>
                                        <p:attrNameLst>
                                          <p:attrName>style.visibility</p:attrName>
                                        </p:attrNameLst>
                                      </p:cBhvr>
                                      <p:to>
                                        <p:strVal val="visible"/>
                                      </p:to>
                                    </p:set>
                                  </p:childTnLst>
                                </p:cTn>
                              </p:par>
                            </p:childTnLst>
                          </p:cTn>
                        </p:par>
                        <p:par>
                          <p:cTn id="10" fill="hold" nodeType="afterGroup">
                            <p:stCondLst>
                              <p:cond delay="1000"/>
                            </p:stCondLst>
                            <p:childTnLst>
                              <p:par>
                                <p:cTn id="11" presetID="1" presetClass="entr" presetSubtype="0" fill="hold" grpId="0" nodeType="afterEffect">
                                  <p:stCondLst>
                                    <p:cond delay="0"/>
                                  </p:stCondLst>
                                  <p:childTnLst>
                                    <p:set>
                                      <p:cBhvr>
                                        <p:cTn id="12" dur="1" fill="hold">
                                          <p:stCondLst>
                                            <p:cond delay="499"/>
                                          </p:stCondLst>
                                        </p:cTn>
                                        <p:tgtEl>
                                          <p:spTgt spid="48743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87434" grpId="0" autoUpdateAnimBg="0"/>
      <p:bldP spid="487435" grpId="0" autoUpdateAnimBg="0"/>
      <p:bldP spid="487436" grpId="0"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Projects</a:t>
            </a:r>
            <a:endParaRPr lang="en-US" dirty="0"/>
          </a:p>
        </p:txBody>
      </p:sp>
      <p:sp>
        <p:nvSpPr>
          <p:cNvPr id="3" name="Content Placeholder 2"/>
          <p:cNvSpPr>
            <a:spLocks noGrp="1"/>
          </p:cNvSpPr>
          <p:nvPr>
            <p:ph idx="1"/>
          </p:nvPr>
        </p:nvSpPr>
        <p:spPr/>
        <p:txBody>
          <a:bodyPr/>
          <a:lstStyle/>
          <a:p>
            <a:r>
              <a:rPr lang="en-US" dirty="0" smtClean="0"/>
              <a:t>Report on a paper</a:t>
            </a:r>
          </a:p>
          <a:p>
            <a:r>
              <a:rPr lang="en-US" dirty="0" smtClean="0"/>
              <a:t>Apply a notion studied to some known domain</a:t>
            </a:r>
          </a:p>
          <a:p>
            <a:r>
              <a:rPr lang="en-US" dirty="0" smtClean="0"/>
              <a:t>Checking the state of privacy is some setting </a:t>
            </a:r>
            <a:endParaRPr lang="en-US" dirty="0"/>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8450" name="Rectangle 2"/>
          <p:cNvSpPr>
            <a:spLocks noChangeArrowheads="1"/>
          </p:cNvSpPr>
          <p:nvPr/>
        </p:nvSpPr>
        <p:spPr bwMode="auto">
          <a:xfrm>
            <a:off x="711200" y="527050"/>
            <a:ext cx="7772400" cy="5810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p>
            <a:pPr algn="ctr"/>
            <a:r>
              <a:rPr lang="en-US" altLang="he-IL" sz="4400">
                <a:solidFill>
                  <a:srgbClr val="FF0000"/>
                </a:solidFill>
                <a:latin typeface="Arial Narrow" pitchFamily="34" charset="0"/>
              </a:rPr>
              <a:t>The protocol</a:t>
            </a:r>
          </a:p>
        </p:txBody>
      </p:sp>
      <p:sp>
        <p:nvSpPr>
          <p:cNvPr id="488451" name="Rectangle 3"/>
          <p:cNvSpPr>
            <a:spLocks noChangeArrowheads="1"/>
          </p:cNvSpPr>
          <p:nvPr/>
        </p:nvSpPr>
        <p:spPr bwMode="auto">
          <a:xfrm>
            <a:off x="685800" y="1266825"/>
            <a:ext cx="8077200" cy="4800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pPr marL="342900" indent="-342900">
              <a:spcBef>
                <a:spcPct val="20000"/>
              </a:spcBef>
              <a:buFontTx/>
              <a:buChar char="•"/>
            </a:pPr>
            <a:r>
              <a:rPr lang="en-US" altLang="he-IL" sz="3200">
                <a:solidFill>
                  <a:srgbClr val="CC0099"/>
                </a:solidFill>
                <a:latin typeface="Arial Narrow" pitchFamily="34" charset="0"/>
              </a:rPr>
              <a:t>Initialization:</a:t>
            </a:r>
          </a:p>
          <a:p>
            <a:pPr marL="742950" lvl="1" indent="-285750">
              <a:spcBef>
                <a:spcPct val="20000"/>
              </a:spcBef>
              <a:buFontTx/>
              <a:buChar char="–"/>
            </a:pPr>
            <a:r>
              <a:rPr lang="en-US" altLang="he-IL" sz="2800">
                <a:solidFill>
                  <a:srgbClr val="FF0000"/>
                </a:solidFill>
                <a:latin typeface="Arial Narrow" pitchFamily="34" charset="0"/>
              </a:rPr>
              <a:t>For every wire</a:t>
            </a:r>
            <a:r>
              <a:rPr lang="en-US" altLang="he-IL" sz="2800">
                <a:latin typeface="Arial Narrow" pitchFamily="34" charset="0"/>
              </a:rPr>
              <a:t>, Sender assigns random (garbled) values to the </a:t>
            </a:r>
            <a:r>
              <a:rPr lang="en-US" altLang="he-IL" sz="2800">
                <a:latin typeface="Comic Sans MS" pitchFamily="66" charset="0"/>
              </a:rPr>
              <a:t>0/1</a:t>
            </a:r>
            <a:r>
              <a:rPr lang="en-US" altLang="he-IL" sz="2800">
                <a:latin typeface="Arial Narrow" pitchFamily="34" charset="0"/>
              </a:rPr>
              <a:t> values</a:t>
            </a:r>
          </a:p>
          <a:p>
            <a:pPr marL="742950" lvl="1" indent="-285750">
              <a:spcBef>
                <a:spcPct val="20000"/>
              </a:spcBef>
              <a:buFontTx/>
              <a:buChar char="–"/>
            </a:pPr>
            <a:r>
              <a:rPr lang="en-US" altLang="he-IL" sz="2800">
                <a:solidFill>
                  <a:srgbClr val="FF0000"/>
                </a:solidFill>
                <a:latin typeface="Arial Narrow" pitchFamily="34" charset="0"/>
              </a:rPr>
              <a:t>For every gate</a:t>
            </a:r>
            <a:r>
              <a:rPr lang="en-US" altLang="he-IL" sz="2800">
                <a:latin typeface="Arial Narrow" pitchFamily="34" charset="0"/>
              </a:rPr>
              <a:t>, Sender constructs a table,</a:t>
            </a:r>
            <a:r>
              <a:rPr lang="en-US" altLang="he-IL" sz="3200">
                <a:latin typeface="Arial Narrow" pitchFamily="34" charset="0"/>
              </a:rPr>
              <a:t> </a:t>
            </a:r>
            <a:r>
              <a:rPr lang="en-US" altLang="he-IL" sz="2800">
                <a:latin typeface="Arial Narrow" pitchFamily="34" charset="0"/>
              </a:rPr>
              <a:t>s.t. </a:t>
            </a:r>
          </a:p>
          <a:p>
            <a:pPr marL="1143000" lvl="2" indent="-228600">
              <a:spcBef>
                <a:spcPct val="20000"/>
              </a:spcBef>
              <a:buFontTx/>
              <a:buChar char="•"/>
            </a:pPr>
            <a:r>
              <a:rPr lang="en-US" altLang="he-IL" sz="2400">
                <a:latin typeface="Arial Narrow" pitchFamily="34" charset="0"/>
              </a:rPr>
              <a:t>given </a:t>
            </a:r>
            <a:r>
              <a:rPr lang="en-US" altLang="he-IL" sz="2400">
                <a:solidFill>
                  <a:schemeClr val="accent2"/>
                </a:solidFill>
                <a:latin typeface="Arial Narrow" pitchFamily="34" charset="0"/>
              </a:rPr>
              <a:t>garbled values of input wires</a:t>
            </a:r>
            <a:r>
              <a:rPr lang="en-US" altLang="he-IL" sz="2400">
                <a:latin typeface="Arial Narrow" pitchFamily="34" charset="0"/>
              </a:rPr>
              <a:t> enables to compute </a:t>
            </a:r>
            <a:r>
              <a:rPr lang="en-US" altLang="he-IL" sz="2400">
                <a:solidFill>
                  <a:schemeClr val="accent2"/>
                </a:solidFill>
                <a:latin typeface="Arial Narrow" pitchFamily="34" charset="0"/>
              </a:rPr>
              <a:t>garbled values of output wire</a:t>
            </a:r>
            <a:r>
              <a:rPr lang="en-US" altLang="he-IL" sz="2400">
                <a:latin typeface="Arial Narrow" pitchFamily="34" charset="0"/>
              </a:rPr>
              <a:t> and </a:t>
            </a:r>
            <a:r>
              <a:rPr lang="en-US" altLang="he-IL" sz="2400">
                <a:solidFill>
                  <a:srgbClr val="FF0000"/>
                </a:solidFill>
                <a:latin typeface="Arial Narrow" pitchFamily="34" charset="0"/>
              </a:rPr>
              <a:t>nothing else</a:t>
            </a:r>
            <a:r>
              <a:rPr lang="en-US" altLang="he-IL" sz="2400">
                <a:latin typeface="Arial Narrow" pitchFamily="34" charset="0"/>
              </a:rPr>
              <a:t> </a:t>
            </a:r>
          </a:p>
          <a:p>
            <a:pPr marL="342900" indent="-342900">
              <a:spcBef>
                <a:spcPct val="20000"/>
              </a:spcBef>
              <a:buFontTx/>
              <a:buChar char="•"/>
            </a:pPr>
            <a:endParaRPr lang="en-US" altLang="he-IL" sz="3200">
              <a:solidFill>
                <a:srgbClr val="CC0099"/>
              </a:solidFill>
              <a:latin typeface="Arial Narrow" pitchFamily="34" charset="0"/>
            </a:endParaRPr>
          </a:p>
          <a:p>
            <a:pPr marL="342900" indent="-342900">
              <a:spcBef>
                <a:spcPct val="20000"/>
              </a:spcBef>
              <a:buFontTx/>
              <a:buChar char="•"/>
            </a:pPr>
            <a:r>
              <a:rPr lang="en-US" altLang="he-IL" sz="3200">
                <a:solidFill>
                  <a:srgbClr val="CC0099"/>
                </a:solidFill>
                <a:latin typeface="Arial Narrow" pitchFamily="34" charset="0"/>
              </a:rPr>
              <a:t>Computation:</a:t>
            </a:r>
            <a:r>
              <a:rPr lang="en-US" altLang="he-IL" sz="3200">
                <a:latin typeface="Arial Narrow" pitchFamily="34" charset="0"/>
              </a:rPr>
              <a:t> </a:t>
            </a:r>
            <a:r>
              <a:rPr lang="en-US" altLang="he-IL" sz="2800">
                <a:latin typeface="Arial Narrow" pitchFamily="34" charset="0"/>
              </a:rPr>
              <a:t>receiver </a:t>
            </a:r>
            <a:r>
              <a:rPr lang="en-US" altLang="he-IL" sz="2800">
                <a:solidFill>
                  <a:srgbClr val="FF0000"/>
                </a:solidFill>
                <a:latin typeface="Arial Narrow" pitchFamily="34" charset="0"/>
              </a:rPr>
              <a:t>obtains</a:t>
            </a:r>
            <a:r>
              <a:rPr lang="en-US" altLang="he-IL" sz="2800">
                <a:latin typeface="Arial Narrow" pitchFamily="34" charset="0"/>
              </a:rPr>
              <a:t> garbled values of input wires of circuit, and propagates them to the output wires</a:t>
            </a:r>
            <a:endParaRPr lang="en-US" altLang="he-IL" sz="3200">
              <a:solidFill>
                <a:srgbClr val="CC0099"/>
              </a:solidFill>
              <a:latin typeface="Arial Narrow" pitchFamily="34" charset="0"/>
            </a:endParaRPr>
          </a:p>
        </p:txBody>
      </p:sp>
    </p:spTree>
    <p:extLst>
      <p:ext uri="{BB962C8B-B14F-4D97-AF65-F5344CB8AC3E}">
        <p14:creationId xmlns:p14="http://schemas.microsoft.com/office/powerpoint/2010/main" val="4109884836"/>
      </p:ext>
    </p:extLst>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9474" name="Rectangle 2"/>
          <p:cNvSpPr>
            <a:spLocks noGrp="1" noChangeArrowheads="1"/>
          </p:cNvSpPr>
          <p:nvPr>
            <p:ph type="title"/>
          </p:nvPr>
        </p:nvSpPr>
        <p:spPr/>
        <p:txBody>
          <a:bodyPr/>
          <a:lstStyle/>
          <a:p>
            <a:r>
              <a:rPr lang="en-US" altLang="en-US"/>
              <a:t>Choosing the garbled Inputs</a:t>
            </a:r>
            <a:endParaRPr lang="en-US" altLang="he-IL"/>
          </a:p>
        </p:txBody>
      </p:sp>
      <p:sp>
        <p:nvSpPr>
          <p:cNvPr id="489475" name="Rectangle 3"/>
          <p:cNvSpPr>
            <a:spLocks noGrp="1" noChangeArrowheads="1"/>
          </p:cNvSpPr>
          <p:nvPr>
            <p:ph type="body" idx="1"/>
          </p:nvPr>
        </p:nvSpPr>
        <p:spPr/>
        <p:txBody>
          <a:bodyPr/>
          <a:lstStyle/>
          <a:p>
            <a:r>
              <a:rPr lang="en-US" altLang="he-IL" sz="3600"/>
              <a:t>For each </a:t>
            </a:r>
            <a:r>
              <a:rPr lang="en-US" altLang="he-IL" sz="3600">
                <a:solidFill>
                  <a:srgbClr val="FF0000"/>
                </a:solidFill>
                <a:latin typeface="Comic Sans MS" pitchFamily="66" charset="0"/>
              </a:rPr>
              <a:t>1 </a:t>
            </a:r>
            <a:r>
              <a:rPr lang="en-US" altLang="he-IL" sz="3600">
                <a:solidFill>
                  <a:srgbClr val="FF0000"/>
                </a:solidFill>
                <a:latin typeface="cmsy10" pitchFamily="34" charset="0"/>
              </a:rPr>
              <a:t>·</a:t>
            </a:r>
            <a:r>
              <a:rPr lang="en-US" altLang="he-IL" sz="3600">
                <a:solidFill>
                  <a:srgbClr val="FF0000"/>
                </a:solidFill>
                <a:latin typeface="Comic Sans MS" pitchFamily="66" charset="0"/>
              </a:rPr>
              <a:t> </a:t>
            </a:r>
            <a:r>
              <a:rPr lang="en-US" altLang="he-IL" sz="3600">
                <a:solidFill>
                  <a:srgbClr val="FF0000"/>
                </a:solidFill>
                <a:latin typeface="Comic Sans MS" pitchFamily="66" charset="0"/>
                <a:sym typeface="Math B" pitchFamily="2" charset="2"/>
              </a:rPr>
              <a:t>j </a:t>
            </a:r>
            <a:r>
              <a:rPr lang="en-US" altLang="he-IL" sz="3600">
                <a:solidFill>
                  <a:srgbClr val="FF0000"/>
                </a:solidFill>
                <a:latin typeface="cmsy10" pitchFamily="34" charset="0"/>
                <a:sym typeface="Math B" pitchFamily="2" charset="2"/>
              </a:rPr>
              <a:t>·</a:t>
            </a:r>
            <a:r>
              <a:rPr lang="en-US" altLang="he-IL" sz="3600">
                <a:solidFill>
                  <a:srgbClr val="FF0000"/>
                </a:solidFill>
                <a:latin typeface="Comic Sans MS" pitchFamily="66" charset="0"/>
                <a:sym typeface="Math B" pitchFamily="2" charset="2"/>
              </a:rPr>
              <a:t> </a:t>
            </a:r>
            <a:r>
              <a:rPr lang="en-US" altLang="he-IL" sz="3600">
                <a:solidFill>
                  <a:srgbClr val="FF0000"/>
                </a:solidFill>
                <a:latin typeface="Comic Sans MS" pitchFamily="66" charset="0"/>
              </a:rPr>
              <a:t>n</a:t>
            </a:r>
            <a:r>
              <a:rPr lang="en-US" altLang="he-IL" sz="3600">
                <a:solidFill>
                  <a:srgbClr val="FF0000"/>
                </a:solidFill>
              </a:rPr>
              <a:t> </a:t>
            </a:r>
            <a:r>
              <a:rPr lang="en-US" altLang="he-IL">
                <a:sym typeface="Math B" pitchFamily="2" charset="2"/>
              </a:rPr>
              <a:t>run a 1-out-of-2 OT where</a:t>
            </a:r>
          </a:p>
          <a:p>
            <a:pPr lvl="1"/>
            <a:r>
              <a:rPr lang="en-US" altLang="he-IL">
                <a:solidFill>
                  <a:schemeClr val="accent2"/>
                </a:solidFill>
                <a:sym typeface="Math B" pitchFamily="2" charset="2"/>
              </a:rPr>
              <a:t>Sender</a:t>
            </a:r>
            <a:r>
              <a:rPr lang="en-US" altLang="he-IL">
                <a:sym typeface="Math B" pitchFamily="2" charset="2"/>
              </a:rPr>
              <a:t>: </a:t>
            </a:r>
            <a:r>
              <a:rPr lang="en-US" altLang="he-IL" sz="2400" b="1">
                <a:solidFill>
                  <a:schemeClr val="accent2"/>
                </a:solidFill>
                <a:latin typeface="Comic Sans MS" pitchFamily="66" charset="0"/>
                <a:sym typeface="Symbol" pitchFamily="18" charset="2"/>
              </a:rPr>
              <a:t></a:t>
            </a:r>
            <a:r>
              <a:rPr lang="en-US" altLang="he-IL">
                <a:solidFill>
                  <a:schemeClr val="accent2"/>
                </a:solidFill>
                <a:latin typeface="Comic Sans MS" pitchFamily="66" charset="0"/>
                <a:sym typeface="Math B" pitchFamily="2" charset="2"/>
              </a:rPr>
              <a:t>I</a:t>
            </a:r>
            <a:r>
              <a:rPr lang="en-US" altLang="he-IL" baseline="-25000">
                <a:solidFill>
                  <a:srgbClr val="FF0000"/>
                </a:solidFill>
                <a:latin typeface="Comic Sans MS" pitchFamily="66" charset="0"/>
                <a:sym typeface="Math B" pitchFamily="2" charset="2"/>
              </a:rPr>
              <a:t>j</a:t>
            </a:r>
            <a:r>
              <a:rPr lang="en-US" altLang="he-IL" baseline="30000">
                <a:solidFill>
                  <a:schemeClr val="accent2"/>
                </a:solidFill>
                <a:latin typeface="Comic Sans MS" pitchFamily="66" charset="0"/>
                <a:sym typeface="Math B" pitchFamily="2" charset="2"/>
              </a:rPr>
              <a:t>0</a:t>
            </a:r>
            <a:r>
              <a:rPr lang="en-US" altLang="he-IL">
                <a:solidFill>
                  <a:schemeClr val="accent2"/>
                </a:solidFill>
                <a:latin typeface="Comic Sans MS" pitchFamily="66" charset="0"/>
                <a:sym typeface="Math B" pitchFamily="2" charset="2"/>
              </a:rPr>
              <a:t>, I</a:t>
            </a:r>
            <a:r>
              <a:rPr lang="en-US" altLang="he-IL" baseline="-25000">
                <a:solidFill>
                  <a:srgbClr val="FF0000"/>
                </a:solidFill>
                <a:latin typeface="Comic Sans MS" pitchFamily="66" charset="0"/>
                <a:sym typeface="Math B" pitchFamily="2" charset="2"/>
              </a:rPr>
              <a:t>j</a:t>
            </a:r>
            <a:r>
              <a:rPr lang="en-US" altLang="he-IL" baseline="30000">
                <a:solidFill>
                  <a:schemeClr val="accent2"/>
                </a:solidFill>
                <a:latin typeface="Comic Sans MS" pitchFamily="66" charset="0"/>
                <a:sym typeface="Math B" pitchFamily="2" charset="2"/>
              </a:rPr>
              <a:t>1</a:t>
            </a:r>
            <a:r>
              <a:rPr lang="en-US" altLang="he-IL" sz="2400" b="1">
                <a:solidFill>
                  <a:schemeClr val="accent2"/>
                </a:solidFill>
                <a:latin typeface="Comic Sans MS" pitchFamily="66" charset="0"/>
                <a:sym typeface="Symbol" pitchFamily="18" charset="2"/>
              </a:rPr>
              <a:t></a:t>
            </a:r>
            <a:endParaRPr lang="en-US" altLang="he-IL" b="1" baseline="-25000">
              <a:solidFill>
                <a:schemeClr val="accent2"/>
              </a:solidFill>
              <a:latin typeface="Comic Sans MS" pitchFamily="66" charset="0"/>
              <a:sym typeface="Math B" pitchFamily="2" charset="2"/>
            </a:endParaRPr>
          </a:p>
          <a:p>
            <a:pPr lvl="1"/>
            <a:r>
              <a:rPr lang="en-US" altLang="he-IL">
                <a:solidFill>
                  <a:srgbClr val="800000"/>
                </a:solidFill>
                <a:sym typeface="Math B" pitchFamily="2" charset="2"/>
              </a:rPr>
              <a:t>Receiver</a:t>
            </a:r>
            <a:r>
              <a:rPr lang="en-US" altLang="he-IL">
                <a:sym typeface="Math B" pitchFamily="2" charset="2"/>
              </a:rPr>
              <a:t> : </a:t>
            </a:r>
            <a:r>
              <a:rPr lang="en-US" altLang="he-IL" sz="2400">
                <a:solidFill>
                  <a:srgbClr val="FF0000"/>
                </a:solidFill>
                <a:latin typeface="Comic Sans MS" pitchFamily="66" charset="0"/>
              </a:rPr>
              <a:t>X</a:t>
            </a:r>
            <a:r>
              <a:rPr lang="en-US" altLang="he-IL" sz="2400" baseline="-25000">
                <a:solidFill>
                  <a:srgbClr val="FF0000"/>
                </a:solidFill>
                <a:latin typeface="Comic Sans MS" pitchFamily="66" charset="0"/>
              </a:rPr>
              <a:t>j</a:t>
            </a:r>
          </a:p>
          <a:p>
            <a:r>
              <a:rPr lang="en-US" altLang="he-IL">
                <a:solidFill>
                  <a:schemeClr val="accent2"/>
                </a:solidFill>
              </a:rPr>
              <a:t>Sender</a:t>
            </a:r>
            <a:r>
              <a:rPr lang="en-US" altLang="he-IL"/>
              <a:t> provides the </a:t>
            </a:r>
            <a:r>
              <a:rPr lang="en-US" altLang="he-IL">
                <a:solidFill>
                  <a:srgbClr val="800000"/>
                </a:solidFill>
              </a:rPr>
              <a:t>receiver </a:t>
            </a:r>
            <a:r>
              <a:rPr lang="en-US" altLang="he-IL"/>
              <a:t> </a:t>
            </a:r>
          </a:p>
          <a:p>
            <a:pPr lvl="1"/>
            <a:r>
              <a:rPr lang="en-US" altLang="he-IL"/>
              <a:t>The gates tables, </a:t>
            </a:r>
          </a:p>
          <a:p>
            <a:pPr lvl="1"/>
            <a:r>
              <a:rPr lang="en-US" altLang="he-IL"/>
              <a:t>A translation table from garbled output values.</a:t>
            </a:r>
            <a:endParaRPr lang="en-US" altLang="he-IL">
              <a:solidFill>
                <a:srgbClr val="FF0000"/>
              </a:solidFill>
            </a:endParaRPr>
          </a:p>
          <a:p>
            <a:r>
              <a:rPr lang="en-US" altLang="he-IL">
                <a:solidFill>
                  <a:srgbClr val="800000"/>
                </a:solidFill>
              </a:rPr>
              <a:t>Receiver</a:t>
            </a:r>
            <a:r>
              <a:rPr lang="en-US" altLang="he-IL"/>
              <a:t> computes result of  </a:t>
            </a:r>
            <a:r>
              <a:rPr lang="en-US" altLang="he-IL" sz="3600">
                <a:solidFill>
                  <a:srgbClr val="FF0000"/>
                </a:solidFill>
                <a:latin typeface="Comic Sans MS" pitchFamily="66" charset="0"/>
                <a:sym typeface="Symbol" pitchFamily="18" charset="2"/>
              </a:rPr>
              <a:t>P</a:t>
            </a:r>
            <a:r>
              <a:rPr lang="en-US" altLang="he-IL" sz="4000">
                <a:solidFill>
                  <a:srgbClr val="FF0000"/>
                </a:solidFill>
                <a:latin typeface="Comic Sans MS" pitchFamily="66" charset="0"/>
                <a:sym typeface="Symbol" pitchFamily="18" charset="2"/>
              </a:rPr>
              <a:t>(x)</a:t>
            </a:r>
            <a:r>
              <a:rPr lang="en-US" altLang="he-IL" sz="4000">
                <a:solidFill>
                  <a:srgbClr val="FF0000"/>
                </a:solidFill>
                <a:sym typeface="Symbol" pitchFamily="18" charset="2"/>
              </a:rPr>
              <a:t> </a:t>
            </a:r>
          </a:p>
        </p:txBody>
      </p:sp>
    </p:spTree>
    <p:extLst>
      <p:ext uri="{BB962C8B-B14F-4D97-AF65-F5344CB8AC3E}">
        <p14:creationId xmlns:p14="http://schemas.microsoft.com/office/powerpoint/2010/main" val="1147992875"/>
      </p:ext>
    </p:extLst>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0242" name="Rectangle 2"/>
          <p:cNvSpPr>
            <a:spLocks noGrp="1" noChangeArrowheads="1"/>
          </p:cNvSpPr>
          <p:nvPr>
            <p:ph type="title"/>
          </p:nvPr>
        </p:nvSpPr>
        <p:spPr/>
        <p:txBody>
          <a:bodyPr/>
          <a:lstStyle/>
          <a:p>
            <a:r>
              <a:rPr lang="en-US"/>
              <a:t>The Problem with SFE</a:t>
            </a:r>
          </a:p>
        </p:txBody>
      </p:sp>
      <p:sp>
        <p:nvSpPr>
          <p:cNvPr id="650243" name="Rectangle 3"/>
          <p:cNvSpPr>
            <a:spLocks noGrp="1" noChangeArrowheads="1"/>
          </p:cNvSpPr>
          <p:nvPr>
            <p:ph type="body" idx="1"/>
          </p:nvPr>
        </p:nvSpPr>
        <p:spPr>
          <a:xfrm>
            <a:off x="685800" y="1143000"/>
            <a:ext cx="8229600" cy="4953000"/>
          </a:xfrm>
        </p:spPr>
        <p:txBody>
          <a:bodyPr/>
          <a:lstStyle/>
          <a:p>
            <a:pPr>
              <a:buFontTx/>
              <a:buNone/>
            </a:pPr>
            <a:r>
              <a:rPr lang="en-US" dirty="0"/>
              <a:t>SFE does not imply privacy: </a:t>
            </a:r>
          </a:p>
          <a:p>
            <a:r>
              <a:rPr lang="en-US" dirty="0"/>
              <a:t>The problem is with </a:t>
            </a:r>
            <a:r>
              <a:rPr lang="en-US" b="1" dirty="0"/>
              <a:t>ideal</a:t>
            </a:r>
            <a:r>
              <a:rPr lang="en-US" dirty="0"/>
              <a:t> model </a:t>
            </a:r>
          </a:p>
          <a:p>
            <a:pPr lvl="1"/>
            <a:r>
              <a:rPr lang="en-US" dirty="0"/>
              <a:t>E.g., </a:t>
            </a:r>
            <a:r>
              <a:rPr lang="en-US" dirty="0">
                <a:latin typeface="Comic Sans MS" pitchFamily="66" charset="0"/>
                <a:sym typeface="Symbol" pitchFamily="18" charset="2"/>
              </a:rPr>
              <a:t> = sum(</a:t>
            </a:r>
            <a:r>
              <a:rPr lang="en-US" dirty="0" err="1">
                <a:latin typeface="Comic Sans MS" pitchFamily="66" charset="0"/>
                <a:sym typeface="Symbol" pitchFamily="18" charset="2"/>
              </a:rPr>
              <a:t>a,b</a:t>
            </a:r>
            <a:r>
              <a:rPr lang="en-US" dirty="0">
                <a:latin typeface="Comic Sans MS" pitchFamily="66" charset="0"/>
                <a:sym typeface="Symbol" pitchFamily="18" charset="2"/>
              </a:rPr>
              <a:t>)</a:t>
            </a:r>
            <a:endParaRPr lang="en-US" dirty="0">
              <a:latin typeface="Comic Sans MS" pitchFamily="66" charset="0"/>
            </a:endParaRPr>
          </a:p>
          <a:p>
            <a:pPr lvl="1"/>
            <a:r>
              <a:rPr lang="en-US" dirty="0"/>
              <a:t>Each player learns only what can be deduced from </a:t>
            </a:r>
            <a:r>
              <a:rPr lang="en-US" dirty="0">
                <a:sym typeface="Symbol" pitchFamily="18" charset="2"/>
              </a:rPr>
              <a:t></a:t>
            </a:r>
            <a:r>
              <a:rPr lang="en-US" dirty="0"/>
              <a:t> and her own input to </a:t>
            </a:r>
            <a:r>
              <a:rPr lang="en-US" dirty="0">
                <a:latin typeface="Comic Sans MS" pitchFamily="66" charset="0"/>
              </a:rPr>
              <a:t>f</a:t>
            </a:r>
            <a:endParaRPr lang="en-US" dirty="0"/>
          </a:p>
          <a:p>
            <a:pPr lvl="1"/>
            <a:r>
              <a:rPr lang="en-US" dirty="0"/>
              <a:t>if </a:t>
            </a:r>
            <a:r>
              <a:rPr lang="en-US" dirty="0">
                <a:sym typeface="Symbol" pitchFamily="18" charset="2"/>
              </a:rPr>
              <a:t></a:t>
            </a:r>
            <a:r>
              <a:rPr lang="en-US" dirty="0"/>
              <a:t> and </a:t>
            </a:r>
            <a:r>
              <a:rPr lang="en-US" dirty="0">
                <a:latin typeface="Comic Sans MS" pitchFamily="66" charset="0"/>
              </a:rPr>
              <a:t>a</a:t>
            </a:r>
            <a:r>
              <a:rPr lang="en-US" dirty="0"/>
              <a:t> yield </a:t>
            </a:r>
            <a:r>
              <a:rPr lang="en-US" dirty="0">
                <a:latin typeface="Comic Sans MS" pitchFamily="66" charset="0"/>
              </a:rPr>
              <a:t>b</a:t>
            </a:r>
            <a:r>
              <a:rPr lang="en-US" dirty="0"/>
              <a:t>, so be it.</a:t>
            </a:r>
          </a:p>
          <a:p>
            <a:pPr lvl="1"/>
            <a:endParaRPr lang="en-US" dirty="0"/>
          </a:p>
          <a:p>
            <a:pPr lvl="1">
              <a:buFontTx/>
              <a:buNone/>
            </a:pPr>
            <a:r>
              <a:rPr lang="en-US" b="1" dirty="0">
                <a:solidFill>
                  <a:srgbClr val="0033CC"/>
                </a:solidFill>
              </a:rPr>
              <a:t>Need ways of talking about leakage even in the ideal model</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5024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650243">
                                            <p:txEl>
                                              <p:pRg st="1" end="1"/>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65024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650243">
                                            <p:txEl>
                                              <p:pRg st="3" end="3"/>
                                            </p:txEl>
                                          </p:spTgt>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650243">
                                            <p:txEl>
                                              <p:pRg st="4" end="4"/>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65024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7170" name="Rectangle 2"/>
          <p:cNvSpPr>
            <a:spLocks noGrp="1" noChangeArrowheads="1"/>
          </p:cNvSpPr>
          <p:nvPr>
            <p:ph type="title"/>
          </p:nvPr>
        </p:nvSpPr>
        <p:spPr/>
        <p:txBody>
          <a:bodyPr/>
          <a:lstStyle/>
          <a:p>
            <a:r>
              <a:rPr lang="en-US" dirty="0" smtClean="0"/>
              <a:t>Cryptography and Privacy </a:t>
            </a:r>
            <a:endParaRPr lang="en-US" dirty="0"/>
          </a:p>
        </p:txBody>
      </p:sp>
      <p:sp>
        <p:nvSpPr>
          <p:cNvPr id="647171" name="Rectangle 3"/>
          <p:cNvSpPr>
            <a:spLocks noGrp="1" noChangeArrowheads="1"/>
          </p:cNvSpPr>
          <p:nvPr>
            <p:ph type="body" idx="1"/>
          </p:nvPr>
        </p:nvSpPr>
        <p:spPr>
          <a:xfrm>
            <a:off x="228600" y="1600200"/>
            <a:ext cx="8686800" cy="4525963"/>
          </a:xfrm>
        </p:spPr>
        <p:txBody>
          <a:bodyPr/>
          <a:lstStyle/>
          <a:p>
            <a:pPr>
              <a:lnSpc>
                <a:spcPct val="90000"/>
              </a:lnSpc>
              <a:buFontTx/>
              <a:buNone/>
            </a:pPr>
            <a:r>
              <a:rPr lang="en-US" sz="2800" dirty="0" smtClean="0"/>
              <a:t>Extremely relevant - </a:t>
            </a:r>
            <a:r>
              <a:rPr lang="en-US" sz="2800" b="1" dirty="0" smtClean="0"/>
              <a:t>but does not solve the privacy problem</a:t>
            </a:r>
          </a:p>
          <a:p>
            <a:pPr>
              <a:lnSpc>
                <a:spcPct val="90000"/>
              </a:lnSpc>
              <a:buFontTx/>
              <a:buNone/>
            </a:pPr>
            <a:r>
              <a:rPr lang="en-US" sz="2800" dirty="0" smtClean="0"/>
              <a:t>Secure </a:t>
            </a:r>
            <a:r>
              <a:rPr lang="en-US" sz="2800" dirty="0"/>
              <a:t>function Evaluation</a:t>
            </a:r>
          </a:p>
          <a:p>
            <a:pPr>
              <a:lnSpc>
                <a:spcPct val="90000"/>
              </a:lnSpc>
            </a:pPr>
            <a:r>
              <a:rPr lang="en-US" altLang="he-IL" sz="2800" dirty="0"/>
              <a:t>How to </a:t>
            </a:r>
            <a:r>
              <a:rPr lang="en-US" altLang="he-IL" sz="2800" b="1" dirty="0" err="1">
                <a:solidFill>
                  <a:schemeClr val="tx2"/>
                </a:solidFill>
              </a:rPr>
              <a:t>distributively</a:t>
            </a:r>
            <a:r>
              <a:rPr lang="en-US" altLang="he-IL" sz="2800" b="1" dirty="0">
                <a:solidFill>
                  <a:schemeClr val="tx2"/>
                </a:solidFill>
              </a:rPr>
              <a:t> </a:t>
            </a:r>
            <a:r>
              <a:rPr lang="en-US" altLang="he-IL" sz="2800" dirty="0"/>
              <a:t>compute  </a:t>
            </a:r>
            <a:r>
              <a:rPr lang="en-US" altLang="he-IL" sz="2800" dirty="0">
                <a:solidFill>
                  <a:schemeClr val="tx2"/>
                </a:solidFill>
              </a:rPr>
              <a:t>a function </a:t>
            </a:r>
            <a:r>
              <a:rPr lang="en-US" altLang="he-IL" sz="2800" dirty="0" smtClean="0">
                <a:solidFill>
                  <a:schemeClr val="tx2"/>
                </a:solidFill>
              </a:rPr>
              <a:t> </a:t>
            </a:r>
            <a:r>
              <a:rPr lang="en-US" altLang="he-IL" sz="2800" dirty="0">
                <a:solidFill>
                  <a:srgbClr val="FF0000"/>
                </a:solidFill>
                <a:latin typeface="Comic Sans MS" pitchFamily="66" charset="0"/>
              </a:rPr>
              <a:t>f(X</a:t>
            </a:r>
            <a:r>
              <a:rPr lang="en-US" altLang="he-IL" sz="2800" baseline="-25000" dirty="0">
                <a:solidFill>
                  <a:srgbClr val="FF0000"/>
                </a:solidFill>
                <a:latin typeface="Comic Sans MS" pitchFamily="66" charset="0"/>
              </a:rPr>
              <a:t>1</a:t>
            </a:r>
            <a:r>
              <a:rPr lang="en-US" altLang="he-IL" sz="2800" dirty="0">
                <a:solidFill>
                  <a:srgbClr val="FF0000"/>
                </a:solidFill>
                <a:latin typeface="Comic Sans MS" pitchFamily="66" charset="0"/>
              </a:rPr>
              <a:t>, X</a:t>
            </a:r>
            <a:r>
              <a:rPr lang="en-US" altLang="he-IL" sz="2800" baseline="-25000" dirty="0">
                <a:solidFill>
                  <a:srgbClr val="FF0000"/>
                </a:solidFill>
                <a:latin typeface="Comic Sans MS" pitchFamily="66" charset="0"/>
              </a:rPr>
              <a:t>2</a:t>
            </a:r>
            <a:r>
              <a:rPr lang="en-US" altLang="he-IL" sz="2800" dirty="0">
                <a:solidFill>
                  <a:srgbClr val="FF0000"/>
                </a:solidFill>
                <a:latin typeface="Comic Sans MS" pitchFamily="66" charset="0"/>
              </a:rPr>
              <a:t>, …,</a:t>
            </a:r>
            <a:r>
              <a:rPr lang="en-US" altLang="he-IL" sz="2800" dirty="0" err="1">
                <a:solidFill>
                  <a:srgbClr val="FF0000"/>
                </a:solidFill>
                <a:latin typeface="Comic Sans MS" pitchFamily="66" charset="0"/>
              </a:rPr>
              <a:t>X</a:t>
            </a:r>
            <a:r>
              <a:rPr lang="en-US" altLang="he-IL" sz="2800" baseline="-25000" dirty="0" err="1">
                <a:solidFill>
                  <a:srgbClr val="FF0000"/>
                </a:solidFill>
                <a:latin typeface="Comic Sans MS" pitchFamily="66" charset="0"/>
              </a:rPr>
              <a:t>n</a:t>
            </a:r>
            <a:r>
              <a:rPr lang="en-US" altLang="he-IL" sz="2800" dirty="0">
                <a:solidFill>
                  <a:srgbClr val="FF0000"/>
                </a:solidFill>
                <a:latin typeface="Comic Sans MS" pitchFamily="66" charset="0"/>
              </a:rPr>
              <a:t>)</a:t>
            </a:r>
            <a:r>
              <a:rPr lang="en-US" altLang="he-IL" sz="2800" dirty="0">
                <a:solidFill>
                  <a:schemeClr val="tx2"/>
                </a:solidFill>
                <a:latin typeface="Comic Sans MS" pitchFamily="66" charset="0"/>
              </a:rPr>
              <a:t>,</a:t>
            </a:r>
            <a:r>
              <a:rPr lang="en-US" altLang="he-IL" sz="2800" dirty="0">
                <a:solidFill>
                  <a:schemeClr val="tx2"/>
                </a:solidFill>
              </a:rPr>
              <a:t> </a:t>
            </a:r>
          </a:p>
          <a:p>
            <a:pPr lvl="1">
              <a:lnSpc>
                <a:spcPct val="90000"/>
              </a:lnSpc>
            </a:pPr>
            <a:r>
              <a:rPr lang="en-US" altLang="he-IL" sz="2400" dirty="0">
                <a:solidFill>
                  <a:schemeClr val="tx2"/>
                </a:solidFill>
              </a:rPr>
              <a:t>where </a:t>
            </a:r>
            <a:r>
              <a:rPr lang="en-US" altLang="he-IL" sz="2400" dirty="0" err="1">
                <a:solidFill>
                  <a:srgbClr val="FF0000"/>
                </a:solidFill>
                <a:latin typeface="Comic Sans MS" pitchFamily="66" charset="0"/>
              </a:rPr>
              <a:t>X</a:t>
            </a:r>
            <a:r>
              <a:rPr lang="en-US" altLang="he-IL" sz="2400" baseline="-25000" dirty="0" err="1">
                <a:solidFill>
                  <a:srgbClr val="FF0000"/>
                </a:solidFill>
                <a:latin typeface="Comic Sans MS" pitchFamily="66" charset="0"/>
              </a:rPr>
              <a:t>j</a:t>
            </a:r>
            <a:r>
              <a:rPr lang="en-US" altLang="he-IL" sz="2400" dirty="0">
                <a:solidFill>
                  <a:srgbClr val="FF0000"/>
                </a:solidFill>
                <a:latin typeface="Comic Sans MS" pitchFamily="66" charset="0"/>
              </a:rPr>
              <a:t> </a:t>
            </a:r>
            <a:r>
              <a:rPr lang="en-US" altLang="he-IL" sz="2400" dirty="0">
                <a:solidFill>
                  <a:schemeClr val="tx2"/>
                </a:solidFill>
              </a:rPr>
              <a:t>known to party </a:t>
            </a:r>
            <a:r>
              <a:rPr lang="en-US" altLang="he-IL" sz="2400" dirty="0">
                <a:solidFill>
                  <a:srgbClr val="FF0000"/>
                </a:solidFill>
                <a:latin typeface="Comic Sans MS" pitchFamily="66" charset="0"/>
              </a:rPr>
              <a:t>j</a:t>
            </a:r>
            <a:r>
              <a:rPr lang="en-US" altLang="he-IL" sz="2400" dirty="0">
                <a:solidFill>
                  <a:schemeClr val="tx2"/>
                </a:solidFill>
              </a:rPr>
              <a:t>.</a:t>
            </a:r>
          </a:p>
          <a:p>
            <a:pPr lvl="2">
              <a:lnSpc>
                <a:spcPct val="90000"/>
              </a:lnSpc>
            </a:pPr>
            <a:r>
              <a:rPr lang="en-US" dirty="0"/>
              <a:t>E.g., </a:t>
            </a:r>
            <a:r>
              <a:rPr lang="en-US" dirty="0">
                <a:latin typeface="Comic Sans MS" pitchFamily="66" charset="0"/>
                <a:sym typeface="Symbol" pitchFamily="18" charset="2"/>
              </a:rPr>
              <a:t> = sum(</a:t>
            </a:r>
            <a:r>
              <a:rPr lang="en-US" dirty="0" err="1">
                <a:latin typeface="Comic Sans MS" pitchFamily="66" charset="0"/>
                <a:sym typeface="Symbol" pitchFamily="18" charset="2"/>
              </a:rPr>
              <a:t>a,b,c</a:t>
            </a:r>
            <a:r>
              <a:rPr lang="en-US" dirty="0">
                <a:latin typeface="Comic Sans MS" pitchFamily="66" charset="0"/>
                <a:sym typeface="Symbol" pitchFamily="18" charset="2"/>
              </a:rPr>
              <a:t>, …)</a:t>
            </a:r>
            <a:endParaRPr lang="en-US" altLang="he-IL" dirty="0">
              <a:solidFill>
                <a:schemeClr val="tx2"/>
              </a:solidFill>
            </a:endParaRPr>
          </a:p>
          <a:p>
            <a:pPr lvl="1">
              <a:lnSpc>
                <a:spcPct val="90000"/>
              </a:lnSpc>
            </a:pPr>
            <a:r>
              <a:rPr lang="en-US" altLang="he-IL" sz="2400" dirty="0"/>
              <a:t>Parties should only learn </a:t>
            </a:r>
            <a:r>
              <a:rPr lang="en-US" altLang="he-IL" sz="2400" dirty="0" smtClean="0"/>
              <a:t>final </a:t>
            </a:r>
            <a:r>
              <a:rPr lang="en-US" altLang="he-IL" sz="2400" dirty="0"/>
              <a:t>output (</a:t>
            </a:r>
            <a:r>
              <a:rPr lang="en-US" sz="2400" dirty="0">
                <a:latin typeface="Comic Sans MS" pitchFamily="66" charset="0"/>
                <a:sym typeface="Symbol" pitchFamily="18" charset="2"/>
              </a:rPr>
              <a:t></a:t>
            </a:r>
            <a:r>
              <a:rPr lang="en-US" altLang="he-IL" sz="2400" dirty="0"/>
              <a:t>)</a:t>
            </a:r>
          </a:p>
          <a:p>
            <a:pPr>
              <a:lnSpc>
                <a:spcPct val="90000"/>
              </a:lnSpc>
            </a:pPr>
            <a:r>
              <a:rPr lang="en-US" altLang="he-IL" sz="2800" dirty="0"/>
              <a:t>Many results depending on </a:t>
            </a:r>
          </a:p>
          <a:p>
            <a:pPr lvl="1">
              <a:lnSpc>
                <a:spcPct val="90000"/>
              </a:lnSpc>
            </a:pPr>
            <a:r>
              <a:rPr lang="en-US" altLang="he-IL" sz="2400" dirty="0"/>
              <a:t>Number of players</a:t>
            </a:r>
          </a:p>
          <a:p>
            <a:pPr lvl="1">
              <a:lnSpc>
                <a:spcPct val="90000"/>
              </a:lnSpc>
            </a:pPr>
            <a:r>
              <a:rPr lang="en-US" altLang="he-IL" sz="2400" dirty="0"/>
              <a:t>Means of communication</a:t>
            </a:r>
          </a:p>
          <a:p>
            <a:pPr lvl="1">
              <a:lnSpc>
                <a:spcPct val="90000"/>
              </a:lnSpc>
            </a:pPr>
            <a:r>
              <a:rPr lang="en-US" altLang="he-IL" sz="2400" dirty="0"/>
              <a:t>T</a:t>
            </a:r>
            <a:r>
              <a:rPr lang="en-US" altLang="he-IL" sz="2400" dirty="0" smtClean="0"/>
              <a:t>he </a:t>
            </a:r>
            <a:r>
              <a:rPr lang="en-US" altLang="he-IL" sz="2400" dirty="0"/>
              <a:t>power and model of the adversary </a:t>
            </a:r>
          </a:p>
          <a:p>
            <a:pPr lvl="1">
              <a:lnSpc>
                <a:spcPct val="90000"/>
              </a:lnSpc>
            </a:pPr>
            <a:r>
              <a:rPr lang="en-US" altLang="he-IL" sz="2400" dirty="0"/>
              <a:t>H</a:t>
            </a:r>
            <a:r>
              <a:rPr lang="en-US" altLang="he-IL" sz="2400" dirty="0" smtClean="0"/>
              <a:t>ow </a:t>
            </a:r>
            <a:r>
              <a:rPr lang="en-US" altLang="he-IL" sz="2400" dirty="0"/>
              <a:t>the function is represented</a:t>
            </a:r>
            <a:endParaRPr lang="en-US" sz="2400" dirty="0"/>
          </a:p>
        </p:txBody>
      </p:sp>
      <p:sp>
        <p:nvSpPr>
          <p:cNvPr id="4" name="Rounded Rectangular Callout 3"/>
          <p:cNvSpPr/>
          <p:nvPr/>
        </p:nvSpPr>
        <p:spPr bwMode="auto">
          <a:xfrm>
            <a:off x="4648200" y="4267200"/>
            <a:ext cx="4343400" cy="1295400"/>
          </a:xfrm>
          <a:prstGeom prst="wedgeRoundRectCallout">
            <a:avLst>
              <a:gd name="adj1" fmla="val -56126"/>
              <a:gd name="adj2" fmla="val -222949"/>
              <a:gd name="adj3" fmla="val 16667"/>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mn-lt"/>
                <a:cs typeface="Arial" charset="0"/>
              </a:rPr>
              <a:t>More worried what to compute</a:t>
            </a:r>
          </a:p>
          <a:p>
            <a:pPr marL="0" marR="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mn-lt"/>
                <a:cs typeface="Arial" charset="0"/>
              </a:rPr>
              <a:t> than how to compute</a:t>
            </a: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Example: Securely Computing Sums</a:t>
            </a:r>
            <a:endParaRPr lang="en-US" dirty="0"/>
          </a:p>
        </p:txBody>
      </p:sp>
      <p:sp>
        <p:nvSpPr>
          <p:cNvPr id="3" name="Oval 2"/>
          <p:cNvSpPr/>
          <p:nvPr/>
        </p:nvSpPr>
        <p:spPr bwMode="auto">
          <a:xfrm>
            <a:off x="2133600" y="3124200"/>
            <a:ext cx="609600" cy="457200"/>
          </a:xfrm>
          <a:prstGeom prst="ellipse">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4" name="Oval 3"/>
          <p:cNvSpPr/>
          <p:nvPr/>
        </p:nvSpPr>
        <p:spPr bwMode="auto">
          <a:xfrm>
            <a:off x="6477000" y="3124200"/>
            <a:ext cx="609600" cy="457200"/>
          </a:xfrm>
          <a:prstGeom prst="ellipse">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5" name="Oval 4"/>
          <p:cNvSpPr/>
          <p:nvPr/>
        </p:nvSpPr>
        <p:spPr bwMode="auto">
          <a:xfrm>
            <a:off x="3219450" y="3124200"/>
            <a:ext cx="609600" cy="457200"/>
          </a:xfrm>
          <a:prstGeom prst="ellipse">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6" name="Oval 5"/>
          <p:cNvSpPr/>
          <p:nvPr/>
        </p:nvSpPr>
        <p:spPr bwMode="auto">
          <a:xfrm>
            <a:off x="4305300" y="3124200"/>
            <a:ext cx="609600" cy="457200"/>
          </a:xfrm>
          <a:prstGeom prst="ellipse">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7" name="Oval 6"/>
          <p:cNvSpPr/>
          <p:nvPr/>
        </p:nvSpPr>
        <p:spPr bwMode="auto">
          <a:xfrm>
            <a:off x="5391150" y="3124200"/>
            <a:ext cx="609600" cy="457200"/>
          </a:xfrm>
          <a:prstGeom prst="ellipse">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cxnSp>
        <p:nvCxnSpPr>
          <p:cNvPr id="9" name="Straight Arrow Connector 8"/>
          <p:cNvCxnSpPr>
            <a:stCxn id="3" idx="6"/>
            <a:endCxn id="5" idx="2"/>
          </p:cNvCxnSpPr>
          <p:nvPr/>
        </p:nvCxnSpPr>
        <p:spPr bwMode="auto">
          <a:xfrm>
            <a:off x="2743200" y="3352800"/>
            <a:ext cx="476250" cy="1588"/>
          </a:xfrm>
          <a:prstGeom prst="straightConnector1">
            <a:avLst/>
          </a:prstGeom>
          <a:noFill/>
          <a:ln w="28575" cap="flat" cmpd="sng" algn="ctr">
            <a:solidFill>
              <a:schemeClr val="tx1"/>
            </a:solidFill>
            <a:prstDash val="solid"/>
            <a:round/>
            <a:headEnd type="none" w="med" len="med"/>
            <a:tailEnd type="arrow"/>
          </a:ln>
          <a:effectLst/>
        </p:spPr>
      </p:cxnSp>
      <p:cxnSp>
        <p:nvCxnSpPr>
          <p:cNvPr id="10" name="Straight Arrow Connector 9"/>
          <p:cNvCxnSpPr/>
          <p:nvPr/>
        </p:nvCxnSpPr>
        <p:spPr bwMode="auto">
          <a:xfrm>
            <a:off x="3867150" y="3352800"/>
            <a:ext cx="476250" cy="1588"/>
          </a:xfrm>
          <a:prstGeom prst="straightConnector1">
            <a:avLst/>
          </a:prstGeom>
          <a:noFill/>
          <a:ln w="28575" cap="flat" cmpd="sng" algn="ctr">
            <a:solidFill>
              <a:schemeClr val="tx1"/>
            </a:solidFill>
            <a:prstDash val="solid"/>
            <a:round/>
            <a:headEnd type="none" w="med" len="med"/>
            <a:tailEnd type="arrow"/>
          </a:ln>
          <a:effectLst/>
        </p:spPr>
      </p:cxnSp>
      <p:cxnSp>
        <p:nvCxnSpPr>
          <p:cNvPr id="11" name="Straight Arrow Connector 10"/>
          <p:cNvCxnSpPr/>
          <p:nvPr/>
        </p:nvCxnSpPr>
        <p:spPr bwMode="auto">
          <a:xfrm>
            <a:off x="4933950" y="3352800"/>
            <a:ext cx="476250" cy="1588"/>
          </a:xfrm>
          <a:prstGeom prst="straightConnector1">
            <a:avLst/>
          </a:prstGeom>
          <a:noFill/>
          <a:ln w="28575" cap="flat" cmpd="sng" algn="ctr">
            <a:solidFill>
              <a:schemeClr val="tx1"/>
            </a:solidFill>
            <a:prstDash val="solid"/>
            <a:round/>
            <a:headEnd type="none" w="med" len="med"/>
            <a:tailEnd type="arrow"/>
          </a:ln>
          <a:effectLst/>
        </p:spPr>
      </p:cxnSp>
      <p:cxnSp>
        <p:nvCxnSpPr>
          <p:cNvPr id="12" name="Straight Arrow Connector 11"/>
          <p:cNvCxnSpPr/>
          <p:nvPr/>
        </p:nvCxnSpPr>
        <p:spPr bwMode="auto">
          <a:xfrm>
            <a:off x="6019800" y="3352800"/>
            <a:ext cx="476250" cy="1588"/>
          </a:xfrm>
          <a:prstGeom prst="straightConnector1">
            <a:avLst/>
          </a:prstGeom>
          <a:noFill/>
          <a:ln w="28575" cap="flat" cmpd="sng" algn="ctr">
            <a:solidFill>
              <a:schemeClr val="tx1"/>
            </a:solidFill>
            <a:prstDash val="solid"/>
            <a:round/>
            <a:headEnd type="none" w="med" len="med"/>
            <a:tailEnd type="arrow"/>
          </a:ln>
          <a:effectLst/>
        </p:spPr>
      </p:cxnSp>
      <p:sp>
        <p:nvSpPr>
          <p:cNvPr id="13" name="TextBox 12"/>
          <p:cNvSpPr txBox="1"/>
          <p:nvPr/>
        </p:nvSpPr>
        <p:spPr>
          <a:xfrm>
            <a:off x="2133600" y="2133600"/>
            <a:ext cx="685800" cy="523220"/>
          </a:xfrm>
          <a:prstGeom prst="rect">
            <a:avLst/>
          </a:prstGeom>
          <a:noFill/>
        </p:spPr>
        <p:txBody>
          <a:bodyPr wrap="square" rtlCol="0">
            <a:spAutoFit/>
          </a:bodyPr>
          <a:lstStyle/>
          <a:p>
            <a:r>
              <a:rPr lang="en-US" dirty="0" smtClean="0">
                <a:solidFill>
                  <a:srgbClr val="7030A0"/>
                </a:solidFill>
                <a:latin typeface="Comic Sans MS" pitchFamily="66" charset="0"/>
              </a:rPr>
              <a:t>X</a:t>
            </a:r>
            <a:r>
              <a:rPr lang="en-US" baseline="-25000" dirty="0" smtClean="0">
                <a:solidFill>
                  <a:srgbClr val="7030A0"/>
                </a:solidFill>
                <a:latin typeface="Comic Sans MS"/>
              </a:rPr>
              <a:t>1</a:t>
            </a:r>
            <a:endParaRPr lang="en-US" baseline="-25000" dirty="0">
              <a:solidFill>
                <a:srgbClr val="7030A0"/>
              </a:solidFill>
              <a:latin typeface="Comic Sans MS"/>
            </a:endParaRPr>
          </a:p>
        </p:txBody>
      </p:sp>
      <p:sp>
        <p:nvSpPr>
          <p:cNvPr id="14" name="TextBox 13"/>
          <p:cNvSpPr txBox="1"/>
          <p:nvPr/>
        </p:nvSpPr>
        <p:spPr>
          <a:xfrm>
            <a:off x="3200400" y="2133600"/>
            <a:ext cx="685800" cy="523220"/>
          </a:xfrm>
          <a:prstGeom prst="rect">
            <a:avLst/>
          </a:prstGeom>
          <a:noFill/>
        </p:spPr>
        <p:txBody>
          <a:bodyPr wrap="square" rtlCol="0">
            <a:spAutoFit/>
          </a:bodyPr>
          <a:lstStyle/>
          <a:p>
            <a:r>
              <a:rPr lang="en-US" dirty="0" smtClean="0">
                <a:solidFill>
                  <a:srgbClr val="7030A0"/>
                </a:solidFill>
                <a:latin typeface="Comic Sans MS" pitchFamily="66" charset="0"/>
              </a:rPr>
              <a:t>X</a:t>
            </a:r>
            <a:r>
              <a:rPr lang="en-US" baseline="-25000" dirty="0" smtClean="0">
                <a:solidFill>
                  <a:srgbClr val="7030A0"/>
                </a:solidFill>
                <a:latin typeface="Comic Sans MS"/>
              </a:rPr>
              <a:t>2</a:t>
            </a:r>
            <a:endParaRPr lang="en-US" baseline="-25000" dirty="0">
              <a:solidFill>
                <a:srgbClr val="7030A0"/>
              </a:solidFill>
              <a:latin typeface="Comic Sans MS"/>
            </a:endParaRPr>
          </a:p>
        </p:txBody>
      </p:sp>
      <p:sp>
        <p:nvSpPr>
          <p:cNvPr id="15" name="TextBox 14"/>
          <p:cNvSpPr txBox="1"/>
          <p:nvPr/>
        </p:nvSpPr>
        <p:spPr>
          <a:xfrm>
            <a:off x="4267200" y="2133600"/>
            <a:ext cx="685800" cy="523220"/>
          </a:xfrm>
          <a:prstGeom prst="rect">
            <a:avLst/>
          </a:prstGeom>
          <a:noFill/>
        </p:spPr>
        <p:txBody>
          <a:bodyPr wrap="square" rtlCol="0">
            <a:spAutoFit/>
          </a:bodyPr>
          <a:lstStyle/>
          <a:p>
            <a:r>
              <a:rPr lang="en-US" dirty="0" smtClean="0">
                <a:solidFill>
                  <a:srgbClr val="7030A0"/>
                </a:solidFill>
                <a:latin typeface="Comic Sans MS" pitchFamily="66" charset="0"/>
              </a:rPr>
              <a:t>X</a:t>
            </a:r>
            <a:r>
              <a:rPr lang="en-US" baseline="-25000" dirty="0" smtClean="0">
                <a:solidFill>
                  <a:srgbClr val="7030A0"/>
                </a:solidFill>
                <a:latin typeface="Comic Sans MS"/>
              </a:rPr>
              <a:t>3</a:t>
            </a:r>
            <a:endParaRPr lang="en-US" baseline="-25000" dirty="0">
              <a:solidFill>
                <a:srgbClr val="7030A0"/>
              </a:solidFill>
              <a:latin typeface="Comic Sans MS"/>
            </a:endParaRPr>
          </a:p>
        </p:txBody>
      </p:sp>
      <p:sp>
        <p:nvSpPr>
          <p:cNvPr id="16" name="TextBox 15"/>
          <p:cNvSpPr txBox="1"/>
          <p:nvPr/>
        </p:nvSpPr>
        <p:spPr>
          <a:xfrm>
            <a:off x="5334000" y="2133600"/>
            <a:ext cx="685800" cy="523220"/>
          </a:xfrm>
          <a:prstGeom prst="rect">
            <a:avLst/>
          </a:prstGeom>
          <a:noFill/>
        </p:spPr>
        <p:txBody>
          <a:bodyPr wrap="square" rtlCol="0">
            <a:spAutoFit/>
          </a:bodyPr>
          <a:lstStyle/>
          <a:p>
            <a:r>
              <a:rPr lang="en-US" dirty="0" smtClean="0">
                <a:solidFill>
                  <a:srgbClr val="7030A0"/>
                </a:solidFill>
                <a:latin typeface="Comic Sans MS" pitchFamily="66" charset="0"/>
              </a:rPr>
              <a:t>X</a:t>
            </a:r>
            <a:r>
              <a:rPr lang="en-US" baseline="-25000" dirty="0" smtClean="0">
                <a:solidFill>
                  <a:srgbClr val="7030A0"/>
                </a:solidFill>
                <a:latin typeface="Comic Sans MS"/>
              </a:rPr>
              <a:t>4</a:t>
            </a:r>
            <a:endParaRPr lang="en-US" baseline="-25000" dirty="0">
              <a:solidFill>
                <a:srgbClr val="7030A0"/>
              </a:solidFill>
              <a:latin typeface="Comic Sans MS"/>
            </a:endParaRPr>
          </a:p>
        </p:txBody>
      </p:sp>
      <p:sp>
        <p:nvSpPr>
          <p:cNvPr id="17" name="TextBox 16"/>
          <p:cNvSpPr txBox="1"/>
          <p:nvPr/>
        </p:nvSpPr>
        <p:spPr>
          <a:xfrm>
            <a:off x="6400800" y="2133600"/>
            <a:ext cx="685800" cy="523220"/>
          </a:xfrm>
          <a:prstGeom prst="rect">
            <a:avLst/>
          </a:prstGeom>
          <a:noFill/>
        </p:spPr>
        <p:txBody>
          <a:bodyPr wrap="square" rtlCol="0">
            <a:spAutoFit/>
          </a:bodyPr>
          <a:lstStyle/>
          <a:p>
            <a:r>
              <a:rPr lang="en-US" dirty="0" smtClean="0">
                <a:solidFill>
                  <a:srgbClr val="7030A0"/>
                </a:solidFill>
                <a:latin typeface="Comic Sans MS" pitchFamily="66" charset="0"/>
              </a:rPr>
              <a:t>X</a:t>
            </a:r>
            <a:r>
              <a:rPr lang="en-US" baseline="-25000" dirty="0" smtClean="0">
                <a:solidFill>
                  <a:srgbClr val="7030A0"/>
                </a:solidFill>
                <a:latin typeface="Comic Sans MS"/>
              </a:rPr>
              <a:t>5</a:t>
            </a:r>
            <a:endParaRPr lang="en-US" baseline="-25000" dirty="0">
              <a:solidFill>
                <a:srgbClr val="7030A0"/>
              </a:solidFill>
              <a:latin typeface="Comic Sans MS"/>
            </a:endParaRPr>
          </a:p>
        </p:txBody>
      </p:sp>
      <p:sp>
        <p:nvSpPr>
          <p:cNvPr id="18" name="Down Arrow 17"/>
          <p:cNvSpPr/>
          <p:nvPr/>
        </p:nvSpPr>
        <p:spPr bwMode="auto">
          <a:xfrm>
            <a:off x="2362200" y="2667000"/>
            <a:ext cx="228600" cy="381000"/>
          </a:xfrm>
          <a:prstGeom prst="downArrow">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19" name="Down Arrow 18"/>
          <p:cNvSpPr/>
          <p:nvPr/>
        </p:nvSpPr>
        <p:spPr bwMode="auto">
          <a:xfrm>
            <a:off x="3352800" y="2667000"/>
            <a:ext cx="228600" cy="381000"/>
          </a:xfrm>
          <a:prstGeom prst="downArrow">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20" name="Down Arrow 19"/>
          <p:cNvSpPr/>
          <p:nvPr/>
        </p:nvSpPr>
        <p:spPr bwMode="auto">
          <a:xfrm>
            <a:off x="4419600" y="2667000"/>
            <a:ext cx="228600" cy="381000"/>
          </a:xfrm>
          <a:prstGeom prst="downArrow">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21" name="Down Arrow 20"/>
          <p:cNvSpPr/>
          <p:nvPr/>
        </p:nvSpPr>
        <p:spPr bwMode="auto">
          <a:xfrm>
            <a:off x="5562600" y="2667000"/>
            <a:ext cx="228600" cy="381000"/>
          </a:xfrm>
          <a:prstGeom prst="downArrow">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22" name="Down Arrow 21"/>
          <p:cNvSpPr/>
          <p:nvPr/>
        </p:nvSpPr>
        <p:spPr bwMode="auto">
          <a:xfrm>
            <a:off x="6629400" y="2667000"/>
            <a:ext cx="228600" cy="381000"/>
          </a:xfrm>
          <a:prstGeom prst="downArrow">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24" name="Freeform 23"/>
          <p:cNvSpPr/>
          <p:nvPr/>
        </p:nvSpPr>
        <p:spPr bwMode="auto">
          <a:xfrm>
            <a:off x="2508422" y="3583459"/>
            <a:ext cx="4275437" cy="1089455"/>
          </a:xfrm>
          <a:custGeom>
            <a:avLst/>
            <a:gdLst>
              <a:gd name="connsiteX0" fmla="*/ 4275437 w 4275437"/>
              <a:gd name="connsiteY0" fmla="*/ 0 h 1089455"/>
              <a:gd name="connsiteX1" fmla="*/ 2199502 w 4275437"/>
              <a:gd name="connsiteY1" fmla="*/ 1087395 h 1089455"/>
              <a:gd name="connsiteX2" fmla="*/ 0 w 4275437"/>
              <a:gd name="connsiteY2" fmla="*/ 12357 h 1089455"/>
            </a:gdLst>
            <a:ahLst/>
            <a:cxnLst>
              <a:cxn ang="0">
                <a:pos x="connsiteX0" y="connsiteY0"/>
              </a:cxn>
              <a:cxn ang="0">
                <a:pos x="connsiteX1" y="connsiteY1"/>
              </a:cxn>
              <a:cxn ang="0">
                <a:pos x="connsiteX2" y="connsiteY2"/>
              </a:cxn>
            </a:cxnLst>
            <a:rect l="l" t="t" r="r" b="b"/>
            <a:pathLst>
              <a:path w="4275437" h="1089455">
                <a:moveTo>
                  <a:pt x="4275437" y="0"/>
                </a:moveTo>
                <a:cubicBezTo>
                  <a:pt x="3593756" y="542668"/>
                  <a:pt x="2912075" y="1085336"/>
                  <a:pt x="2199502" y="1087395"/>
                </a:cubicBezTo>
                <a:cubicBezTo>
                  <a:pt x="1486929" y="1089455"/>
                  <a:pt x="743464" y="550906"/>
                  <a:pt x="0" y="12357"/>
                </a:cubicBezTo>
              </a:path>
            </a:pathLst>
          </a:custGeom>
          <a:noFill/>
          <a:ln w="28575" cap="flat" cmpd="sng" algn="ctr">
            <a:solidFill>
              <a:schemeClr val="tx1"/>
            </a:solidFill>
            <a:prstDash val="solid"/>
            <a:round/>
            <a:headEnd type="none" w="med" len="med"/>
            <a:tailEnd type="arrow" w="med" len="med"/>
          </a:ln>
          <a:effectLst/>
        </p:spPr>
        <p:txBody>
          <a:bodyPr vert="horz" wrap="none" lIns="91440" tIns="45720" rIns="91440" bIns="45720" numCol="1" rtlCol="0" anchor="ctr"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2800" b="0" i="0" u="none" strike="noStrike" cap="none" normalizeH="0" baseline="0" smtClean="0">
              <a:ln>
                <a:noFill/>
              </a:ln>
              <a:solidFill>
                <a:schemeClr val="tx1"/>
              </a:solidFill>
              <a:effectLst/>
              <a:latin typeface="Arial" charset="0"/>
              <a:cs typeface="Arial" charset="0"/>
            </a:endParaRPr>
          </a:p>
        </p:txBody>
      </p:sp>
      <p:sp>
        <p:nvSpPr>
          <p:cNvPr id="25" name="TextBox 24"/>
          <p:cNvSpPr txBox="1"/>
          <p:nvPr/>
        </p:nvSpPr>
        <p:spPr>
          <a:xfrm>
            <a:off x="1981200" y="1371600"/>
            <a:ext cx="6400800" cy="523220"/>
          </a:xfrm>
          <a:prstGeom prst="rect">
            <a:avLst/>
          </a:prstGeom>
          <a:noFill/>
        </p:spPr>
        <p:txBody>
          <a:bodyPr wrap="square" rtlCol="0">
            <a:spAutoFit/>
          </a:bodyPr>
          <a:lstStyle/>
          <a:p>
            <a:r>
              <a:rPr lang="en-US" dirty="0" smtClean="0">
                <a:solidFill>
                  <a:srgbClr val="7030A0"/>
                </a:solidFill>
                <a:latin typeface="Comic Sans MS" pitchFamily="66" charset="0"/>
              </a:rPr>
              <a:t>0 </a:t>
            </a:r>
            <a:r>
              <a:rPr lang="en-US" dirty="0" smtClean="0">
                <a:solidFill>
                  <a:srgbClr val="7030A0"/>
                </a:solidFill>
                <a:latin typeface="cmsy10"/>
              </a:rPr>
              <a:t>·</a:t>
            </a:r>
            <a:r>
              <a:rPr lang="en-US" dirty="0" smtClean="0">
                <a:solidFill>
                  <a:srgbClr val="7030A0"/>
                </a:solidFill>
                <a:latin typeface="Comic Sans MS" pitchFamily="66" charset="0"/>
              </a:rPr>
              <a:t> X</a:t>
            </a:r>
            <a:r>
              <a:rPr lang="en-US" baseline="-25000" dirty="0" smtClean="0">
                <a:solidFill>
                  <a:srgbClr val="7030A0"/>
                </a:solidFill>
                <a:latin typeface="Comic Sans MS"/>
              </a:rPr>
              <a:t>i</a:t>
            </a:r>
            <a:r>
              <a:rPr lang="en-US" dirty="0" smtClean="0">
                <a:solidFill>
                  <a:srgbClr val="7030A0"/>
                </a:solidFill>
                <a:latin typeface="Comic Sans MS" pitchFamily="66" charset="0"/>
              </a:rPr>
              <a:t> </a:t>
            </a:r>
            <a:r>
              <a:rPr lang="en-US" dirty="0" smtClean="0">
                <a:solidFill>
                  <a:srgbClr val="7030A0"/>
                </a:solidFill>
                <a:latin typeface="cmsy10"/>
              </a:rPr>
              <a:t>·</a:t>
            </a:r>
            <a:r>
              <a:rPr lang="en-US" dirty="0" smtClean="0">
                <a:solidFill>
                  <a:srgbClr val="7030A0"/>
                </a:solidFill>
                <a:latin typeface="Comic Sans MS" pitchFamily="66" charset="0"/>
              </a:rPr>
              <a:t> P-1. </a:t>
            </a:r>
            <a:r>
              <a:rPr lang="en-US" dirty="0" smtClean="0">
                <a:latin typeface="+mn-lt"/>
              </a:rPr>
              <a:t>Want to compute </a:t>
            </a:r>
            <a:r>
              <a:rPr lang="en-US" dirty="0" smtClean="0">
                <a:latin typeface="Comic Sans MS" pitchFamily="66" charset="0"/>
                <a:sym typeface="Symbol"/>
              </a:rPr>
              <a:t></a:t>
            </a:r>
            <a:r>
              <a:rPr lang="en-US" dirty="0" smtClean="0">
                <a:latin typeface="Comic Sans MS" pitchFamily="66" charset="0"/>
                <a:sym typeface="Symbol" pitchFamily="18" charset="2"/>
              </a:rPr>
              <a:t> </a:t>
            </a:r>
            <a:r>
              <a:rPr lang="en-US" dirty="0" smtClean="0">
                <a:solidFill>
                  <a:srgbClr val="7030A0"/>
                </a:solidFill>
                <a:latin typeface="Comic Sans MS" pitchFamily="66" charset="0"/>
              </a:rPr>
              <a:t>X</a:t>
            </a:r>
            <a:r>
              <a:rPr lang="en-US" baseline="-25000" dirty="0" smtClean="0">
                <a:solidFill>
                  <a:srgbClr val="7030A0"/>
                </a:solidFill>
                <a:latin typeface="Comic Sans MS"/>
              </a:rPr>
              <a:t>i</a:t>
            </a:r>
            <a:r>
              <a:rPr lang="en-US" dirty="0" smtClean="0">
                <a:solidFill>
                  <a:srgbClr val="7030A0"/>
                </a:solidFill>
                <a:latin typeface="Comic Sans MS" pitchFamily="66" charset="0"/>
              </a:rPr>
              <a:t> </a:t>
            </a:r>
            <a:endParaRPr lang="en-US" baseline="-25000" dirty="0">
              <a:solidFill>
                <a:srgbClr val="7030A0"/>
              </a:solidFill>
              <a:latin typeface="Comic Sans MS"/>
            </a:endParaRPr>
          </a:p>
        </p:txBody>
      </p:sp>
      <p:sp>
        <p:nvSpPr>
          <p:cNvPr id="26" name="TextBox 25"/>
          <p:cNvSpPr txBox="1"/>
          <p:nvPr/>
        </p:nvSpPr>
        <p:spPr>
          <a:xfrm>
            <a:off x="533400" y="4953000"/>
            <a:ext cx="7620000" cy="2534027"/>
          </a:xfrm>
          <a:prstGeom prst="rect">
            <a:avLst/>
          </a:prstGeom>
          <a:noFill/>
        </p:spPr>
        <p:txBody>
          <a:bodyPr wrap="square" rtlCol="0">
            <a:spAutoFit/>
          </a:bodyPr>
          <a:lstStyle/>
          <a:p>
            <a:pPr algn="l"/>
            <a:r>
              <a:rPr lang="en-US" dirty="0" smtClean="0">
                <a:latin typeface="+mn-lt"/>
              </a:rPr>
              <a:t>Party </a:t>
            </a:r>
            <a:r>
              <a:rPr lang="en-US" dirty="0" smtClean="0">
                <a:latin typeface="Comic Sans MS" pitchFamily="66" charset="0"/>
              </a:rPr>
              <a:t>1</a:t>
            </a:r>
            <a:r>
              <a:rPr lang="en-US" dirty="0" smtClean="0">
                <a:latin typeface="+mn-lt"/>
              </a:rPr>
              <a:t> selects </a:t>
            </a:r>
            <a:r>
              <a:rPr lang="en-US" dirty="0" smtClean="0">
                <a:latin typeface="Comic Sans MS" pitchFamily="66" charset="0"/>
              </a:rPr>
              <a:t>r </a:t>
            </a:r>
            <a:r>
              <a:rPr lang="en-US" dirty="0" smtClean="0">
                <a:latin typeface="cmsy10"/>
              </a:rPr>
              <a:t>2</a:t>
            </a:r>
            <a:r>
              <a:rPr lang="en-US" baseline="-25000" dirty="0" smtClean="0">
                <a:latin typeface="Comic Sans MS"/>
              </a:rPr>
              <a:t>R</a:t>
            </a:r>
            <a:r>
              <a:rPr lang="en-US" dirty="0" smtClean="0">
                <a:latin typeface="Comic Sans MS" pitchFamily="66" charset="0"/>
              </a:rPr>
              <a:t> [0..P-1]. </a:t>
            </a:r>
            <a:r>
              <a:rPr lang="en-US" dirty="0" smtClean="0">
                <a:solidFill>
                  <a:srgbClr val="000000"/>
                </a:solidFill>
                <a:latin typeface="Arial Narrow"/>
              </a:rPr>
              <a:t>Sends </a:t>
            </a:r>
            <a:r>
              <a:rPr lang="en-US" dirty="0" smtClean="0">
                <a:solidFill>
                  <a:srgbClr val="00B050"/>
                </a:solidFill>
                <a:latin typeface="Comic Sans MS" pitchFamily="66" charset="0"/>
              </a:rPr>
              <a:t>Y</a:t>
            </a:r>
            <a:r>
              <a:rPr lang="en-US" baseline="-25000" dirty="0" smtClean="0">
                <a:solidFill>
                  <a:srgbClr val="00B050"/>
                </a:solidFill>
                <a:latin typeface="Comic Sans MS"/>
              </a:rPr>
              <a:t>1</a:t>
            </a:r>
            <a:r>
              <a:rPr lang="en-US" baseline="-25000" dirty="0" smtClean="0">
                <a:solidFill>
                  <a:srgbClr val="7030A0"/>
                </a:solidFill>
                <a:latin typeface="Comic Sans MS"/>
              </a:rPr>
              <a:t> </a:t>
            </a:r>
            <a:r>
              <a:rPr lang="en-US" dirty="0" smtClean="0">
                <a:solidFill>
                  <a:srgbClr val="7030A0"/>
                </a:solidFill>
                <a:latin typeface="Comic Sans MS" pitchFamily="66" charset="0"/>
              </a:rPr>
              <a:t>= X</a:t>
            </a:r>
            <a:r>
              <a:rPr lang="en-US" baseline="-25000" dirty="0" smtClean="0">
                <a:solidFill>
                  <a:srgbClr val="7030A0"/>
                </a:solidFill>
                <a:latin typeface="Comic Sans MS"/>
              </a:rPr>
              <a:t>1</a:t>
            </a:r>
            <a:r>
              <a:rPr lang="en-US" dirty="0" smtClean="0">
                <a:latin typeface="Comic Sans MS" pitchFamily="66" charset="0"/>
              </a:rPr>
              <a:t>+r</a:t>
            </a:r>
          </a:p>
          <a:p>
            <a:pPr algn="l"/>
            <a:r>
              <a:rPr lang="en-US" dirty="0" smtClean="0">
                <a:solidFill>
                  <a:srgbClr val="000000"/>
                </a:solidFill>
                <a:latin typeface="Arial Narrow"/>
              </a:rPr>
              <a:t>Party </a:t>
            </a:r>
            <a:r>
              <a:rPr lang="en-US" dirty="0" err="1" smtClean="0">
                <a:latin typeface="Comic Sans MS" pitchFamily="66" charset="0"/>
              </a:rPr>
              <a:t>i</a:t>
            </a:r>
            <a:r>
              <a:rPr lang="en-US" dirty="0" smtClean="0">
                <a:solidFill>
                  <a:srgbClr val="000000"/>
                </a:solidFill>
                <a:latin typeface="Arial Narrow"/>
              </a:rPr>
              <a:t> received </a:t>
            </a:r>
            <a:r>
              <a:rPr lang="en-US" dirty="0" smtClean="0">
                <a:solidFill>
                  <a:srgbClr val="00B050"/>
                </a:solidFill>
                <a:latin typeface="Comic Sans MS" pitchFamily="66" charset="0"/>
              </a:rPr>
              <a:t>Y</a:t>
            </a:r>
            <a:r>
              <a:rPr lang="en-US" baseline="-25000" dirty="0" smtClean="0">
                <a:solidFill>
                  <a:srgbClr val="00B050"/>
                </a:solidFill>
                <a:latin typeface="Comic Sans MS"/>
              </a:rPr>
              <a:t>i-1</a:t>
            </a:r>
            <a:r>
              <a:rPr lang="en-US" dirty="0" smtClean="0">
                <a:solidFill>
                  <a:srgbClr val="000000"/>
                </a:solidFill>
                <a:latin typeface="Arial Narrow"/>
              </a:rPr>
              <a:t> and sends </a:t>
            </a:r>
            <a:r>
              <a:rPr lang="en-US" dirty="0" smtClean="0">
                <a:solidFill>
                  <a:srgbClr val="00B050"/>
                </a:solidFill>
                <a:latin typeface="Comic Sans MS" pitchFamily="66" charset="0"/>
              </a:rPr>
              <a:t>Y</a:t>
            </a:r>
            <a:r>
              <a:rPr lang="en-US" baseline="-25000" dirty="0" smtClean="0">
                <a:solidFill>
                  <a:srgbClr val="00B050"/>
                </a:solidFill>
                <a:latin typeface="Comic Sans MS"/>
              </a:rPr>
              <a:t>i</a:t>
            </a:r>
            <a:r>
              <a:rPr lang="en-US" baseline="-25000" dirty="0" smtClean="0">
                <a:solidFill>
                  <a:srgbClr val="7030A0"/>
                </a:solidFill>
                <a:latin typeface="Comic Sans MS"/>
              </a:rPr>
              <a:t> </a:t>
            </a:r>
            <a:r>
              <a:rPr lang="en-US" dirty="0" smtClean="0">
                <a:solidFill>
                  <a:srgbClr val="7030A0"/>
                </a:solidFill>
                <a:latin typeface="Comic Sans MS" pitchFamily="66" charset="0"/>
              </a:rPr>
              <a:t>= </a:t>
            </a:r>
            <a:r>
              <a:rPr lang="en-US" dirty="0" smtClean="0">
                <a:solidFill>
                  <a:srgbClr val="00B050"/>
                </a:solidFill>
                <a:latin typeface="Comic Sans MS" pitchFamily="66" charset="0"/>
              </a:rPr>
              <a:t>Y</a:t>
            </a:r>
            <a:r>
              <a:rPr lang="en-US" baseline="-25000" dirty="0" smtClean="0">
                <a:solidFill>
                  <a:srgbClr val="00B050"/>
                </a:solidFill>
                <a:latin typeface="Comic Sans MS"/>
              </a:rPr>
              <a:t>i-1</a:t>
            </a:r>
            <a:r>
              <a:rPr lang="en-US" dirty="0" smtClean="0">
                <a:solidFill>
                  <a:srgbClr val="7030A0"/>
                </a:solidFill>
                <a:latin typeface="Comic Sans MS" pitchFamily="66" charset="0"/>
              </a:rPr>
              <a:t>+ X</a:t>
            </a:r>
            <a:r>
              <a:rPr lang="en-US" baseline="-25000" dirty="0" smtClean="0">
                <a:solidFill>
                  <a:srgbClr val="7030A0"/>
                </a:solidFill>
                <a:latin typeface="Comic Sans MS"/>
              </a:rPr>
              <a:t>i</a:t>
            </a:r>
            <a:r>
              <a:rPr lang="en-US" dirty="0" smtClean="0">
                <a:solidFill>
                  <a:srgbClr val="000000"/>
                </a:solidFill>
                <a:latin typeface="Arial Narrow"/>
              </a:rPr>
              <a:t>  </a:t>
            </a:r>
          </a:p>
          <a:p>
            <a:pPr algn="l"/>
            <a:r>
              <a:rPr lang="en-US" dirty="0" smtClean="0">
                <a:solidFill>
                  <a:srgbClr val="000000"/>
                </a:solidFill>
                <a:latin typeface="Arial Narrow"/>
              </a:rPr>
              <a:t>Party </a:t>
            </a:r>
            <a:r>
              <a:rPr lang="en-US" dirty="0" smtClean="0">
                <a:latin typeface="Comic Sans MS" pitchFamily="66" charset="0"/>
              </a:rPr>
              <a:t>1</a:t>
            </a:r>
            <a:r>
              <a:rPr lang="en-US" dirty="0" smtClean="0">
                <a:solidFill>
                  <a:srgbClr val="000000"/>
                </a:solidFill>
                <a:latin typeface="Arial Narrow"/>
              </a:rPr>
              <a:t> received </a:t>
            </a:r>
            <a:r>
              <a:rPr lang="en-US" dirty="0" err="1" smtClean="0">
                <a:solidFill>
                  <a:srgbClr val="00B050"/>
                </a:solidFill>
                <a:latin typeface="Comic Sans MS" pitchFamily="66" charset="0"/>
              </a:rPr>
              <a:t>Y</a:t>
            </a:r>
            <a:r>
              <a:rPr lang="en-US" baseline="-25000" dirty="0" err="1" smtClean="0">
                <a:solidFill>
                  <a:srgbClr val="00B050"/>
                </a:solidFill>
                <a:latin typeface="Comic Sans MS"/>
              </a:rPr>
              <a:t>n</a:t>
            </a:r>
            <a:r>
              <a:rPr lang="en-US" dirty="0" smtClean="0">
                <a:solidFill>
                  <a:srgbClr val="000000"/>
                </a:solidFill>
                <a:latin typeface="Arial Narrow"/>
              </a:rPr>
              <a:t> and </a:t>
            </a:r>
            <a:r>
              <a:rPr lang="en-US" b="1" dirty="0" smtClean="0">
                <a:solidFill>
                  <a:srgbClr val="000000"/>
                </a:solidFill>
                <a:latin typeface="Arial Narrow"/>
              </a:rPr>
              <a:t>announces</a:t>
            </a:r>
            <a:r>
              <a:rPr lang="en-US" dirty="0" smtClean="0">
                <a:solidFill>
                  <a:srgbClr val="000000"/>
                </a:solidFill>
                <a:latin typeface="Arial Narrow"/>
              </a:rPr>
              <a:t>  </a:t>
            </a:r>
            <a:r>
              <a:rPr lang="en-US" dirty="0" smtClean="0">
                <a:latin typeface="Comic Sans MS" pitchFamily="66" charset="0"/>
                <a:sym typeface="Symbol" pitchFamily="18" charset="2"/>
              </a:rPr>
              <a:t> </a:t>
            </a:r>
            <a:r>
              <a:rPr lang="en-US" b="1" dirty="0" smtClean="0">
                <a:latin typeface="Comic Sans MS" pitchFamily="66" charset="0"/>
                <a:sym typeface="Symbol" pitchFamily="18" charset="2"/>
              </a:rPr>
              <a:t></a:t>
            </a:r>
            <a:r>
              <a:rPr lang="en-US" dirty="0" smtClean="0">
                <a:latin typeface="Comic Sans MS" pitchFamily="66" charset="0"/>
                <a:sym typeface="Symbol" pitchFamily="18" charset="2"/>
              </a:rPr>
              <a:t> = </a:t>
            </a:r>
            <a:r>
              <a:rPr lang="en-US" dirty="0" smtClean="0">
                <a:latin typeface="Comic Sans MS" pitchFamily="66" charset="0"/>
                <a:sym typeface="Symbol"/>
              </a:rPr>
              <a:t></a:t>
            </a:r>
            <a:r>
              <a:rPr lang="en-US" dirty="0" smtClean="0">
                <a:latin typeface="Comic Sans MS" pitchFamily="66" charset="0"/>
                <a:sym typeface="Symbol" pitchFamily="18" charset="2"/>
              </a:rPr>
              <a:t> </a:t>
            </a:r>
            <a:r>
              <a:rPr lang="en-US" dirty="0" smtClean="0">
                <a:solidFill>
                  <a:srgbClr val="7030A0"/>
                </a:solidFill>
                <a:latin typeface="Comic Sans MS" pitchFamily="66" charset="0"/>
              </a:rPr>
              <a:t>X</a:t>
            </a:r>
            <a:r>
              <a:rPr lang="en-US" baseline="-25000" dirty="0" smtClean="0">
                <a:solidFill>
                  <a:srgbClr val="7030A0"/>
                </a:solidFill>
                <a:latin typeface="Comic Sans MS"/>
              </a:rPr>
              <a:t>i </a:t>
            </a:r>
            <a:r>
              <a:rPr lang="en-US" dirty="0" smtClean="0">
                <a:solidFill>
                  <a:srgbClr val="7030A0"/>
                </a:solidFill>
                <a:latin typeface="Comic Sans MS" pitchFamily="66" charset="0"/>
              </a:rPr>
              <a:t>= </a:t>
            </a:r>
            <a:r>
              <a:rPr lang="en-US" dirty="0" err="1" smtClean="0">
                <a:solidFill>
                  <a:srgbClr val="00B050"/>
                </a:solidFill>
                <a:latin typeface="Comic Sans MS" pitchFamily="66" charset="0"/>
              </a:rPr>
              <a:t>Y</a:t>
            </a:r>
            <a:r>
              <a:rPr lang="en-US" baseline="-25000" dirty="0" err="1" smtClean="0">
                <a:solidFill>
                  <a:srgbClr val="00B050"/>
                </a:solidFill>
                <a:latin typeface="Comic Sans MS"/>
              </a:rPr>
              <a:t>n</a:t>
            </a:r>
            <a:r>
              <a:rPr lang="en-US" dirty="0" smtClean="0">
                <a:solidFill>
                  <a:srgbClr val="7030A0"/>
                </a:solidFill>
                <a:latin typeface="Comic Sans MS" pitchFamily="66" charset="0"/>
              </a:rPr>
              <a:t>-</a:t>
            </a:r>
            <a:r>
              <a:rPr lang="en-US" dirty="0" smtClean="0">
                <a:latin typeface="Comic Sans MS" pitchFamily="66" charset="0"/>
              </a:rPr>
              <a:t>r</a:t>
            </a:r>
            <a:r>
              <a:rPr lang="en-US" dirty="0" smtClean="0">
                <a:solidFill>
                  <a:srgbClr val="000000"/>
                </a:solidFill>
                <a:latin typeface="Arial Narrow"/>
              </a:rPr>
              <a:t>  </a:t>
            </a:r>
            <a:endParaRPr lang="en-US" dirty="0" smtClean="0">
              <a:solidFill>
                <a:srgbClr val="7030A0"/>
              </a:solidFill>
              <a:latin typeface="Comic Sans MS" pitchFamily="66" charset="0"/>
            </a:endParaRPr>
          </a:p>
          <a:p>
            <a:pPr algn="l"/>
            <a:endParaRPr lang="en-US" dirty="0" smtClean="0">
              <a:solidFill>
                <a:srgbClr val="7030A0"/>
              </a:solidFill>
              <a:latin typeface="Comic Sans MS" pitchFamily="66" charset="0"/>
            </a:endParaRPr>
          </a:p>
          <a:p>
            <a:pPr algn="l"/>
            <a:endParaRPr lang="en-US" baseline="-25000" dirty="0" smtClean="0">
              <a:solidFill>
                <a:srgbClr val="7030A0"/>
              </a:solidFill>
              <a:latin typeface="Comic Sans MS"/>
            </a:endParaRPr>
          </a:p>
          <a:p>
            <a:endParaRPr lang="en-US" dirty="0">
              <a:latin typeface="Comic Sans MS" pitchFamily="66" charset="0"/>
            </a:endParaRPr>
          </a:p>
        </p:txBody>
      </p:sp>
      <p:sp>
        <p:nvSpPr>
          <p:cNvPr id="27" name="TextBox 26"/>
          <p:cNvSpPr txBox="1"/>
          <p:nvPr/>
        </p:nvSpPr>
        <p:spPr>
          <a:xfrm>
            <a:off x="2667000" y="2667000"/>
            <a:ext cx="609600" cy="523220"/>
          </a:xfrm>
          <a:prstGeom prst="rect">
            <a:avLst/>
          </a:prstGeom>
          <a:noFill/>
        </p:spPr>
        <p:txBody>
          <a:bodyPr wrap="square" rtlCol="0">
            <a:spAutoFit/>
          </a:bodyPr>
          <a:lstStyle/>
          <a:p>
            <a:r>
              <a:rPr lang="en-US" dirty="0" smtClean="0">
                <a:solidFill>
                  <a:srgbClr val="00B050"/>
                </a:solidFill>
                <a:latin typeface="Comic Sans MS" pitchFamily="66" charset="0"/>
              </a:rPr>
              <a:t>Y</a:t>
            </a:r>
            <a:r>
              <a:rPr lang="en-US" baseline="-25000" dirty="0" smtClean="0">
                <a:solidFill>
                  <a:srgbClr val="00B050"/>
                </a:solidFill>
                <a:latin typeface="Comic Sans MS"/>
              </a:rPr>
              <a:t>1</a:t>
            </a:r>
            <a:r>
              <a:rPr lang="en-US" baseline="-25000" dirty="0" smtClean="0">
                <a:solidFill>
                  <a:srgbClr val="7030A0"/>
                </a:solidFill>
                <a:latin typeface="Comic Sans MS"/>
              </a:rPr>
              <a:t> </a:t>
            </a:r>
            <a:endParaRPr lang="en-US" dirty="0"/>
          </a:p>
        </p:txBody>
      </p:sp>
      <p:sp>
        <p:nvSpPr>
          <p:cNvPr id="28" name="TextBox 27"/>
          <p:cNvSpPr txBox="1"/>
          <p:nvPr/>
        </p:nvSpPr>
        <p:spPr>
          <a:xfrm>
            <a:off x="3810000" y="2667000"/>
            <a:ext cx="609600" cy="523220"/>
          </a:xfrm>
          <a:prstGeom prst="rect">
            <a:avLst/>
          </a:prstGeom>
          <a:noFill/>
        </p:spPr>
        <p:txBody>
          <a:bodyPr wrap="square" rtlCol="0">
            <a:spAutoFit/>
          </a:bodyPr>
          <a:lstStyle/>
          <a:p>
            <a:r>
              <a:rPr lang="en-US" dirty="0" smtClean="0">
                <a:solidFill>
                  <a:srgbClr val="00B050"/>
                </a:solidFill>
                <a:latin typeface="Comic Sans MS" pitchFamily="66" charset="0"/>
              </a:rPr>
              <a:t>Y</a:t>
            </a:r>
            <a:r>
              <a:rPr lang="en-US" baseline="-25000" dirty="0" smtClean="0">
                <a:solidFill>
                  <a:srgbClr val="00B050"/>
                </a:solidFill>
                <a:latin typeface="Comic Sans MS"/>
              </a:rPr>
              <a:t>2</a:t>
            </a:r>
            <a:r>
              <a:rPr lang="en-US" baseline="-25000" dirty="0" smtClean="0">
                <a:solidFill>
                  <a:srgbClr val="7030A0"/>
                </a:solidFill>
                <a:latin typeface="Comic Sans MS"/>
              </a:rPr>
              <a:t> </a:t>
            </a:r>
            <a:endParaRPr lang="en-US" dirty="0"/>
          </a:p>
        </p:txBody>
      </p:sp>
      <p:sp>
        <p:nvSpPr>
          <p:cNvPr id="29" name="TextBox 28"/>
          <p:cNvSpPr txBox="1"/>
          <p:nvPr/>
        </p:nvSpPr>
        <p:spPr>
          <a:xfrm>
            <a:off x="4876800" y="2667000"/>
            <a:ext cx="609600" cy="523220"/>
          </a:xfrm>
          <a:prstGeom prst="rect">
            <a:avLst/>
          </a:prstGeom>
          <a:noFill/>
        </p:spPr>
        <p:txBody>
          <a:bodyPr wrap="square" rtlCol="0">
            <a:spAutoFit/>
          </a:bodyPr>
          <a:lstStyle/>
          <a:p>
            <a:r>
              <a:rPr lang="en-US" dirty="0" smtClean="0">
                <a:solidFill>
                  <a:srgbClr val="00B050"/>
                </a:solidFill>
                <a:latin typeface="Comic Sans MS" pitchFamily="66" charset="0"/>
              </a:rPr>
              <a:t>Y</a:t>
            </a:r>
            <a:r>
              <a:rPr lang="en-US" baseline="-25000" dirty="0" smtClean="0">
                <a:solidFill>
                  <a:srgbClr val="00B050"/>
                </a:solidFill>
                <a:latin typeface="Comic Sans MS"/>
              </a:rPr>
              <a:t>3</a:t>
            </a:r>
            <a:r>
              <a:rPr lang="en-US" baseline="-25000" dirty="0" smtClean="0">
                <a:solidFill>
                  <a:srgbClr val="7030A0"/>
                </a:solidFill>
                <a:latin typeface="Comic Sans MS"/>
              </a:rPr>
              <a:t> </a:t>
            </a:r>
            <a:endParaRPr lang="en-US" dirty="0"/>
          </a:p>
        </p:txBody>
      </p:sp>
      <p:sp>
        <p:nvSpPr>
          <p:cNvPr id="30" name="TextBox 29"/>
          <p:cNvSpPr txBox="1"/>
          <p:nvPr/>
        </p:nvSpPr>
        <p:spPr>
          <a:xfrm>
            <a:off x="6019800" y="2667000"/>
            <a:ext cx="609600" cy="523220"/>
          </a:xfrm>
          <a:prstGeom prst="rect">
            <a:avLst/>
          </a:prstGeom>
          <a:noFill/>
        </p:spPr>
        <p:txBody>
          <a:bodyPr wrap="square" rtlCol="0">
            <a:spAutoFit/>
          </a:bodyPr>
          <a:lstStyle/>
          <a:p>
            <a:r>
              <a:rPr lang="en-US" dirty="0" smtClean="0">
                <a:solidFill>
                  <a:srgbClr val="00B050"/>
                </a:solidFill>
                <a:latin typeface="Comic Sans MS" pitchFamily="66" charset="0"/>
              </a:rPr>
              <a:t>Y</a:t>
            </a:r>
            <a:r>
              <a:rPr lang="en-US" baseline="-25000" dirty="0" smtClean="0">
                <a:solidFill>
                  <a:srgbClr val="00B050"/>
                </a:solidFill>
                <a:latin typeface="Comic Sans MS"/>
              </a:rPr>
              <a:t>4</a:t>
            </a:r>
            <a:r>
              <a:rPr lang="en-US" baseline="-25000" dirty="0" smtClean="0">
                <a:solidFill>
                  <a:srgbClr val="7030A0"/>
                </a:solidFill>
                <a:latin typeface="Comic Sans MS"/>
              </a:rPr>
              <a:t> </a:t>
            </a:r>
            <a:endParaRPr lang="en-US" dirty="0"/>
          </a:p>
        </p:txBody>
      </p:sp>
      <p:sp>
        <p:nvSpPr>
          <p:cNvPr id="31" name="TextBox 30"/>
          <p:cNvSpPr txBox="1"/>
          <p:nvPr/>
        </p:nvSpPr>
        <p:spPr>
          <a:xfrm>
            <a:off x="4495800" y="4114800"/>
            <a:ext cx="609600" cy="523220"/>
          </a:xfrm>
          <a:prstGeom prst="rect">
            <a:avLst/>
          </a:prstGeom>
          <a:noFill/>
        </p:spPr>
        <p:txBody>
          <a:bodyPr wrap="square" rtlCol="0">
            <a:spAutoFit/>
          </a:bodyPr>
          <a:lstStyle/>
          <a:p>
            <a:r>
              <a:rPr lang="en-US" dirty="0" smtClean="0">
                <a:solidFill>
                  <a:srgbClr val="00B050"/>
                </a:solidFill>
                <a:latin typeface="Comic Sans MS" pitchFamily="66" charset="0"/>
              </a:rPr>
              <a:t>Y</a:t>
            </a:r>
            <a:r>
              <a:rPr lang="en-US" baseline="-25000" dirty="0" smtClean="0">
                <a:solidFill>
                  <a:srgbClr val="00B050"/>
                </a:solidFill>
                <a:latin typeface="Comic Sans MS"/>
              </a:rPr>
              <a:t>5</a:t>
            </a:r>
            <a:r>
              <a:rPr lang="en-US" baseline="-25000" dirty="0" smtClean="0">
                <a:solidFill>
                  <a:srgbClr val="7030A0"/>
                </a:solidFill>
                <a:latin typeface="Comic Sans MS"/>
              </a:rPr>
              <a:t> </a:t>
            </a:r>
            <a:endParaRPr lang="en-US" dirty="0"/>
          </a:p>
        </p:txBody>
      </p:sp>
      <p:sp>
        <p:nvSpPr>
          <p:cNvPr id="33" name="Explosion 1 32"/>
          <p:cNvSpPr/>
          <p:nvPr/>
        </p:nvSpPr>
        <p:spPr bwMode="auto">
          <a:xfrm>
            <a:off x="685800" y="2057400"/>
            <a:ext cx="1371600" cy="1295400"/>
          </a:xfrm>
          <a:prstGeom prst="irregularSeal1">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r>
              <a:rPr lang="en-US" b="1" dirty="0" smtClean="0">
                <a:latin typeface="Comic Sans MS" pitchFamily="66" charset="0"/>
                <a:sym typeface="Symbol" pitchFamily="18" charset="2"/>
              </a:rPr>
              <a:t></a:t>
            </a:r>
            <a:endParaRPr kumimoji="0" lang="en-US" sz="2800" b="0" i="0" u="none" strike="noStrike" cap="none" normalizeH="0" baseline="0" dirty="0" smtClean="0">
              <a:ln>
                <a:noFill/>
              </a:ln>
              <a:solidFill>
                <a:schemeClr val="tx1"/>
              </a:solidFill>
              <a:effectLst/>
              <a:latin typeface="Arial" charset="0"/>
              <a:cs typeface="Arial" charset="0"/>
            </a:endParaRPr>
          </a:p>
        </p:txBody>
      </p:sp>
      <p:sp>
        <p:nvSpPr>
          <p:cNvPr id="34" name="TextBox 33"/>
          <p:cNvSpPr txBox="1"/>
          <p:nvPr/>
        </p:nvSpPr>
        <p:spPr>
          <a:xfrm>
            <a:off x="7543800" y="4876800"/>
            <a:ext cx="1295400" cy="523220"/>
          </a:xfrm>
          <a:prstGeom prst="rect">
            <a:avLst/>
          </a:prstGeom>
          <a:noFill/>
        </p:spPr>
        <p:txBody>
          <a:bodyPr wrap="square" rtlCol="0">
            <a:spAutoFit/>
          </a:bodyPr>
          <a:lstStyle/>
          <a:p>
            <a:r>
              <a:rPr lang="en-US" dirty="0" smtClean="0">
                <a:latin typeface="Comic Sans MS" pitchFamily="66" charset="0"/>
              </a:rPr>
              <a:t>mod P</a:t>
            </a:r>
            <a:endParaRPr lang="en-US" dirty="0">
              <a:latin typeface="Comic Sans MS" pitchFamily="66"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9"/>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0"/>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11"/>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1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4"/>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26">
                                            <p:txEl>
                                              <p:pRg st="0" end="0"/>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7"/>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nodeType="clickEffect">
                                  <p:stCondLst>
                                    <p:cond delay="0"/>
                                  </p:stCondLst>
                                  <p:childTnLst>
                                    <p:set>
                                      <p:cBhvr>
                                        <p:cTn id="24" dur="1" fill="hold">
                                          <p:stCondLst>
                                            <p:cond delay="0"/>
                                          </p:stCondLst>
                                        </p:cTn>
                                        <p:tgtEl>
                                          <p:spTgt spid="26">
                                            <p:txEl>
                                              <p:pRg st="1" end="1"/>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28"/>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29"/>
                                        </p:tgtEl>
                                        <p:attrNameLst>
                                          <p:attrName>style.visibility</p:attrName>
                                        </p:attrNameLst>
                                      </p:cBhvr>
                                      <p:to>
                                        <p:strVal val="visible"/>
                                      </p:to>
                                    </p:set>
                                  </p:childTnLst>
                                </p:cTn>
                              </p:par>
                              <p:par>
                                <p:cTn id="29" presetID="1" presetClass="entr" presetSubtype="0" fill="hold" grpId="0" nodeType="withEffect">
                                  <p:stCondLst>
                                    <p:cond delay="0"/>
                                  </p:stCondLst>
                                  <p:childTnLst>
                                    <p:set>
                                      <p:cBhvr>
                                        <p:cTn id="30" dur="1" fill="hold">
                                          <p:stCondLst>
                                            <p:cond delay="0"/>
                                          </p:stCondLst>
                                        </p:cTn>
                                        <p:tgtEl>
                                          <p:spTgt spid="30"/>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31"/>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26">
                                            <p:txEl>
                                              <p:pRg st="2" end="2"/>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grpId="0" nodeType="clickEffect">
                                  <p:stCondLst>
                                    <p:cond delay="0"/>
                                  </p:stCondLst>
                                  <p:childTnLst>
                                    <p:set>
                                      <p:cBhvr>
                                        <p:cTn id="40" dur="1" fill="hold">
                                          <p:stCondLst>
                                            <p:cond delay="0"/>
                                          </p:stCondLst>
                                        </p:cTn>
                                        <p:tgtEl>
                                          <p:spTgt spid="33"/>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3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4" grpId="0" animBg="1"/>
      <p:bldP spid="27" grpId="0"/>
      <p:bldP spid="28" grpId="0"/>
      <p:bldP spid="29" grpId="0"/>
      <p:bldP spid="30" grpId="0"/>
      <p:bldP spid="31" grpId="0"/>
      <p:bldP spid="33" grpId="0" animBg="1"/>
      <p:bldP spid="34"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9586" name="Rectangle 2"/>
          <p:cNvSpPr>
            <a:spLocks noGrp="1" noChangeArrowheads="1"/>
          </p:cNvSpPr>
          <p:nvPr>
            <p:ph type="title"/>
          </p:nvPr>
        </p:nvSpPr>
        <p:spPr>
          <a:xfrm>
            <a:off x="0" y="228600"/>
            <a:ext cx="9144000" cy="914400"/>
          </a:xfrm>
        </p:spPr>
        <p:txBody>
          <a:bodyPr/>
          <a:lstStyle/>
          <a:p>
            <a:r>
              <a:rPr lang="en-US" sz="3600" b="1" dirty="0" smtClean="0"/>
              <a:t>Is this Protocol Secure?</a:t>
            </a:r>
            <a:r>
              <a:rPr lang="en-US" sz="3600" dirty="0"/>
              <a:t/>
            </a:r>
            <a:br>
              <a:rPr lang="en-US" sz="3600" dirty="0"/>
            </a:br>
            <a:endParaRPr lang="en-US" sz="3200" dirty="0"/>
          </a:p>
        </p:txBody>
      </p:sp>
      <p:sp>
        <p:nvSpPr>
          <p:cNvPr id="579587" name="Rectangle 3"/>
          <p:cNvSpPr>
            <a:spLocks noGrp="1" noChangeArrowheads="1"/>
          </p:cNvSpPr>
          <p:nvPr>
            <p:ph type="body" idx="1"/>
          </p:nvPr>
        </p:nvSpPr>
        <p:spPr>
          <a:xfrm>
            <a:off x="381000" y="1371600"/>
            <a:ext cx="8229600" cy="5181600"/>
          </a:xfrm>
        </p:spPr>
        <p:txBody>
          <a:bodyPr/>
          <a:lstStyle/>
          <a:p>
            <a:pPr>
              <a:buNone/>
            </a:pPr>
            <a:r>
              <a:rPr lang="en-US" dirty="0" smtClean="0"/>
              <a:t>To talk rigorously about cryptographic security:</a:t>
            </a:r>
          </a:p>
          <a:p>
            <a:r>
              <a:rPr lang="en-US" dirty="0" smtClean="0"/>
              <a:t>Specify </a:t>
            </a:r>
            <a:r>
              <a:rPr lang="en-US" dirty="0"/>
              <a:t>the Power of the Adversary</a:t>
            </a:r>
          </a:p>
          <a:p>
            <a:pPr lvl="1"/>
            <a:r>
              <a:rPr lang="en-US" dirty="0"/>
              <a:t>Access to the </a:t>
            </a:r>
            <a:r>
              <a:rPr lang="en-US" dirty="0" smtClean="0"/>
              <a:t>data/system</a:t>
            </a:r>
            <a:endParaRPr lang="en-US" dirty="0"/>
          </a:p>
          <a:p>
            <a:pPr lvl="1"/>
            <a:r>
              <a:rPr lang="en-US" dirty="0"/>
              <a:t>Computational power? </a:t>
            </a:r>
          </a:p>
          <a:p>
            <a:pPr lvl="1"/>
            <a:r>
              <a:rPr lang="en-US" dirty="0"/>
              <a:t> “Auxiliary” information</a:t>
            </a:r>
            <a:r>
              <a:rPr lang="en-US" dirty="0" smtClean="0"/>
              <a:t>?</a:t>
            </a:r>
          </a:p>
          <a:p>
            <a:r>
              <a:rPr lang="en-US" dirty="0" smtClean="0"/>
              <a:t>Define a Break of the System</a:t>
            </a:r>
          </a:p>
          <a:p>
            <a:pPr lvl="1"/>
            <a:r>
              <a:rPr lang="en-US" dirty="0" smtClean="0"/>
              <a:t>What is compromise</a:t>
            </a:r>
          </a:p>
          <a:p>
            <a:pPr lvl="1"/>
            <a:r>
              <a:rPr lang="en-US" dirty="0" smtClean="0"/>
              <a:t>What is a “win” for the adversary?</a:t>
            </a:r>
          </a:p>
          <a:p>
            <a:pPr lvl="1"/>
            <a:endParaRPr lang="en-US" dirty="0"/>
          </a:p>
        </p:txBody>
      </p:sp>
      <p:grpSp>
        <p:nvGrpSpPr>
          <p:cNvPr id="2" name="Group 12"/>
          <p:cNvGrpSpPr>
            <a:grpSpLocks/>
          </p:cNvGrpSpPr>
          <p:nvPr/>
        </p:nvGrpSpPr>
        <p:grpSpPr bwMode="auto">
          <a:xfrm>
            <a:off x="7239000" y="3581400"/>
            <a:ext cx="1663700" cy="1627188"/>
            <a:chOff x="462" y="1849"/>
            <a:chExt cx="1454" cy="1373"/>
          </a:xfrm>
        </p:grpSpPr>
        <p:grpSp>
          <p:nvGrpSpPr>
            <p:cNvPr id="3" name="Group 13"/>
            <p:cNvGrpSpPr>
              <a:grpSpLocks/>
            </p:cNvGrpSpPr>
            <p:nvPr/>
          </p:nvGrpSpPr>
          <p:grpSpPr bwMode="auto">
            <a:xfrm rot="1406501" flipH="1">
              <a:off x="462" y="2437"/>
              <a:ext cx="781" cy="614"/>
              <a:chOff x="3783" y="932"/>
              <a:chExt cx="1110" cy="728"/>
            </a:xfrm>
          </p:grpSpPr>
          <p:sp>
            <p:nvSpPr>
              <p:cNvPr id="17" name="Freeform 14"/>
              <p:cNvSpPr>
                <a:spLocks/>
              </p:cNvSpPr>
              <p:nvPr/>
            </p:nvSpPr>
            <p:spPr bwMode="auto">
              <a:xfrm>
                <a:off x="3823" y="1063"/>
                <a:ext cx="993" cy="597"/>
              </a:xfrm>
              <a:custGeom>
                <a:avLst/>
                <a:gdLst>
                  <a:gd name="T0" fmla="*/ 118 w 993"/>
                  <a:gd name="T1" fmla="*/ 432 h 597"/>
                  <a:gd name="T2" fmla="*/ 161 w 993"/>
                  <a:gd name="T3" fmla="*/ 484 h 597"/>
                  <a:gd name="T4" fmla="*/ 209 w 993"/>
                  <a:gd name="T5" fmla="*/ 513 h 597"/>
                  <a:gd name="T6" fmla="*/ 268 w 993"/>
                  <a:gd name="T7" fmla="*/ 517 h 597"/>
                  <a:gd name="T8" fmla="*/ 337 w 993"/>
                  <a:gd name="T9" fmla="*/ 509 h 597"/>
                  <a:gd name="T10" fmla="*/ 356 w 993"/>
                  <a:gd name="T11" fmla="*/ 502 h 597"/>
                  <a:gd name="T12" fmla="*/ 381 w 993"/>
                  <a:gd name="T13" fmla="*/ 484 h 597"/>
                  <a:gd name="T14" fmla="*/ 403 w 993"/>
                  <a:gd name="T15" fmla="*/ 458 h 597"/>
                  <a:gd name="T16" fmla="*/ 421 w 993"/>
                  <a:gd name="T17" fmla="*/ 407 h 597"/>
                  <a:gd name="T18" fmla="*/ 432 w 993"/>
                  <a:gd name="T19" fmla="*/ 333 h 597"/>
                  <a:gd name="T20" fmla="*/ 440 w 993"/>
                  <a:gd name="T21" fmla="*/ 264 h 597"/>
                  <a:gd name="T22" fmla="*/ 454 w 993"/>
                  <a:gd name="T23" fmla="*/ 202 h 597"/>
                  <a:gd name="T24" fmla="*/ 476 w 993"/>
                  <a:gd name="T25" fmla="*/ 154 h 597"/>
                  <a:gd name="T26" fmla="*/ 513 w 993"/>
                  <a:gd name="T27" fmla="*/ 117 h 597"/>
                  <a:gd name="T28" fmla="*/ 564 w 993"/>
                  <a:gd name="T29" fmla="*/ 85 h 597"/>
                  <a:gd name="T30" fmla="*/ 605 w 993"/>
                  <a:gd name="T31" fmla="*/ 70 h 597"/>
                  <a:gd name="T32" fmla="*/ 718 w 993"/>
                  <a:gd name="T33" fmla="*/ 37 h 597"/>
                  <a:gd name="T34" fmla="*/ 788 w 993"/>
                  <a:gd name="T35" fmla="*/ 19 h 597"/>
                  <a:gd name="T36" fmla="*/ 857 w 993"/>
                  <a:gd name="T37" fmla="*/ 4 h 597"/>
                  <a:gd name="T38" fmla="*/ 927 w 993"/>
                  <a:gd name="T39" fmla="*/ 4 h 597"/>
                  <a:gd name="T40" fmla="*/ 993 w 993"/>
                  <a:gd name="T41" fmla="*/ 30 h 597"/>
                  <a:gd name="T42" fmla="*/ 967 w 993"/>
                  <a:gd name="T43" fmla="*/ 52 h 597"/>
                  <a:gd name="T44" fmla="*/ 905 w 993"/>
                  <a:gd name="T45" fmla="*/ 77 h 597"/>
                  <a:gd name="T46" fmla="*/ 799 w 993"/>
                  <a:gd name="T47" fmla="*/ 99 h 597"/>
                  <a:gd name="T48" fmla="*/ 733 w 993"/>
                  <a:gd name="T49" fmla="*/ 110 h 597"/>
                  <a:gd name="T50" fmla="*/ 638 w 993"/>
                  <a:gd name="T51" fmla="*/ 143 h 597"/>
                  <a:gd name="T52" fmla="*/ 550 w 993"/>
                  <a:gd name="T53" fmla="*/ 187 h 597"/>
                  <a:gd name="T54" fmla="*/ 542 w 993"/>
                  <a:gd name="T55" fmla="*/ 191 h 597"/>
                  <a:gd name="T56" fmla="*/ 539 w 993"/>
                  <a:gd name="T57" fmla="*/ 198 h 597"/>
                  <a:gd name="T58" fmla="*/ 524 w 993"/>
                  <a:gd name="T59" fmla="*/ 246 h 597"/>
                  <a:gd name="T60" fmla="*/ 509 w 993"/>
                  <a:gd name="T61" fmla="*/ 359 h 597"/>
                  <a:gd name="T62" fmla="*/ 495 w 993"/>
                  <a:gd name="T63" fmla="*/ 447 h 597"/>
                  <a:gd name="T64" fmla="*/ 476 w 993"/>
                  <a:gd name="T65" fmla="*/ 498 h 597"/>
                  <a:gd name="T66" fmla="*/ 447 w 993"/>
                  <a:gd name="T67" fmla="*/ 538 h 597"/>
                  <a:gd name="T68" fmla="*/ 407 w 993"/>
                  <a:gd name="T69" fmla="*/ 571 h 597"/>
                  <a:gd name="T70" fmla="*/ 378 w 993"/>
                  <a:gd name="T71" fmla="*/ 582 h 597"/>
                  <a:gd name="T72" fmla="*/ 286 w 993"/>
                  <a:gd name="T73" fmla="*/ 597 h 597"/>
                  <a:gd name="T74" fmla="*/ 253 w 993"/>
                  <a:gd name="T75" fmla="*/ 597 h 597"/>
                  <a:gd name="T76" fmla="*/ 194 w 993"/>
                  <a:gd name="T77" fmla="*/ 590 h 597"/>
                  <a:gd name="T78" fmla="*/ 143 w 993"/>
                  <a:gd name="T79" fmla="*/ 571 h 597"/>
                  <a:gd name="T80" fmla="*/ 103 w 993"/>
                  <a:gd name="T81" fmla="*/ 542 h 597"/>
                  <a:gd name="T82" fmla="*/ 70 w 993"/>
                  <a:gd name="T83" fmla="*/ 502 h 597"/>
                  <a:gd name="T84" fmla="*/ 30 w 993"/>
                  <a:gd name="T85" fmla="*/ 425 h 597"/>
                  <a:gd name="T86" fmla="*/ 0 w 993"/>
                  <a:gd name="T87" fmla="*/ 312 h 597"/>
                  <a:gd name="T88" fmla="*/ 77 w 993"/>
                  <a:gd name="T89" fmla="*/ 293 h 597"/>
                  <a:gd name="T90" fmla="*/ 92 w 993"/>
                  <a:gd name="T91" fmla="*/ 363 h 597"/>
                  <a:gd name="T92" fmla="*/ 118 w 993"/>
                  <a:gd name="T93" fmla="*/ 432 h 597"/>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93"/>
                  <a:gd name="T142" fmla="*/ 0 h 597"/>
                  <a:gd name="T143" fmla="*/ 993 w 993"/>
                  <a:gd name="T144" fmla="*/ 597 h 597"/>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93" h="597">
                    <a:moveTo>
                      <a:pt x="118" y="432"/>
                    </a:moveTo>
                    <a:lnTo>
                      <a:pt x="118" y="432"/>
                    </a:lnTo>
                    <a:lnTo>
                      <a:pt x="140" y="462"/>
                    </a:lnTo>
                    <a:lnTo>
                      <a:pt x="161" y="484"/>
                    </a:lnTo>
                    <a:lnTo>
                      <a:pt x="183" y="502"/>
                    </a:lnTo>
                    <a:lnTo>
                      <a:pt x="209" y="513"/>
                    </a:lnTo>
                    <a:lnTo>
                      <a:pt x="238" y="517"/>
                    </a:lnTo>
                    <a:lnTo>
                      <a:pt x="268" y="517"/>
                    </a:lnTo>
                    <a:lnTo>
                      <a:pt x="301" y="517"/>
                    </a:lnTo>
                    <a:lnTo>
                      <a:pt x="337" y="509"/>
                    </a:lnTo>
                    <a:lnTo>
                      <a:pt x="356" y="502"/>
                    </a:lnTo>
                    <a:lnTo>
                      <a:pt x="370" y="495"/>
                    </a:lnTo>
                    <a:lnTo>
                      <a:pt x="381" y="484"/>
                    </a:lnTo>
                    <a:lnTo>
                      <a:pt x="392" y="473"/>
                    </a:lnTo>
                    <a:lnTo>
                      <a:pt x="403" y="458"/>
                    </a:lnTo>
                    <a:lnTo>
                      <a:pt x="411" y="443"/>
                    </a:lnTo>
                    <a:lnTo>
                      <a:pt x="421" y="407"/>
                    </a:lnTo>
                    <a:lnTo>
                      <a:pt x="429" y="370"/>
                    </a:lnTo>
                    <a:lnTo>
                      <a:pt x="432" y="333"/>
                    </a:lnTo>
                    <a:lnTo>
                      <a:pt x="440" y="264"/>
                    </a:lnTo>
                    <a:lnTo>
                      <a:pt x="447" y="231"/>
                    </a:lnTo>
                    <a:lnTo>
                      <a:pt x="454" y="202"/>
                    </a:lnTo>
                    <a:lnTo>
                      <a:pt x="465" y="176"/>
                    </a:lnTo>
                    <a:lnTo>
                      <a:pt x="476" y="154"/>
                    </a:lnTo>
                    <a:lnTo>
                      <a:pt x="495" y="136"/>
                    </a:lnTo>
                    <a:lnTo>
                      <a:pt x="513" y="117"/>
                    </a:lnTo>
                    <a:lnTo>
                      <a:pt x="535" y="99"/>
                    </a:lnTo>
                    <a:lnTo>
                      <a:pt x="564" y="85"/>
                    </a:lnTo>
                    <a:lnTo>
                      <a:pt x="605" y="70"/>
                    </a:lnTo>
                    <a:lnTo>
                      <a:pt x="641" y="59"/>
                    </a:lnTo>
                    <a:lnTo>
                      <a:pt x="718" y="37"/>
                    </a:lnTo>
                    <a:lnTo>
                      <a:pt x="788" y="19"/>
                    </a:lnTo>
                    <a:lnTo>
                      <a:pt x="821" y="11"/>
                    </a:lnTo>
                    <a:lnTo>
                      <a:pt x="857" y="4"/>
                    </a:lnTo>
                    <a:lnTo>
                      <a:pt x="894" y="0"/>
                    </a:lnTo>
                    <a:lnTo>
                      <a:pt x="927" y="4"/>
                    </a:lnTo>
                    <a:lnTo>
                      <a:pt x="963" y="15"/>
                    </a:lnTo>
                    <a:lnTo>
                      <a:pt x="993" y="30"/>
                    </a:lnTo>
                    <a:lnTo>
                      <a:pt x="967" y="52"/>
                    </a:lnTo>
                    <a:lnTo>
                      <a:pt x="938" y="66"/>
                    </a:lnTo>
                    <a:lnTo>
                      <a:pt x="905" y="77"/>
                    </a:lnTo>
                    <a:lnTo>
                      <a:pt x="868" y="85"/>
                    </a:lnTo>
                    <a:lnTo>
                      <a:pt x="799" y="99"/>
                    </a:lnTo>
                    <a:lnTo>
                      <a:pt x="733" y="110"/>
                    </a:lnTo>
                    <a:lnTo>
                      <a:pt x="685" y="128"/>
                    </a:lnTo>
                    <a:lnTo>
                      <a:pt x="638" y="143"/>
                    </a:lnTo>
                    <a:lnTo>
                      <a:pt x="594" y="165"/>
                    </a:lnTo>
                    <a:lnTo>
                      <a:pt x="550" y="187"/>
                    </a:lnTo>
                    <a:lnTo>
                      <a:pt x="542" y="191"/>
                    </a:lnTo>
                    <a:lnTo>
                      <a:pt x="539" y="198"/>
                    </a:lnTo>
                    <a:lnTo>
                      <a:pt x="531" y="220"/>
                    </a:lnTo>
                    <a:lnTo>
                      <a:pt x="524" y="246"/>
                    </a:lnTo>
                    <a:lnTo>
                      <a:pt x="517" y="301"/>
                    </a:lnTo>
                    <a:lnTo>
                      <a:pt x="509" y="359"/>
                    </a:lnTo>
                    <a:lnTo>
                      <a:pt x="502" y="418"/>
                    </a:lnTo>
                    <a:lnTo>
                      <a:pt x="495" y="447"/>
                    </a:lnTo>
                    <a:lnTo>
                      <a:pt x="487" y="473"/>
                    </a:lnTo>
                    <a:lnTo>
                      <a:pt x="476" y="498"/>
                    </a:lnTo>
                    <a:lnTo>
                      <a:pt x="465" y="520"/>
                    </a:lnTo>
                    <a:lnTo>
                      <a:pt x="447" y="538"/>
                    </a:lnTo>
                    <a:lnTo>
                      <a:pt x="429" y="557"/>
                    </a:lnTo>
                    <a:lnTo>
                      <a:pt x="407" y="571"/>
                    </a:lnTo>
                    <a:lnTo>
                      <a:pt x="378" y="582"/>
                    </a:lnTo>
                    <a:lnTo>
                      <a:pt x="334" y="590"/>
                    </a:lnTo>
                    <a:lnTo>
                      <a:pt x="286" y="597"/>
                    </a:lnTo>
                    <a:lnTo>
                      <a:pt x="253" y="597"/>
                    </a:lnTo>
                    <a:lnTo>
                      <a:pt x="224" y="597"/>
                    </a:lnTo>
                    <a:lnTo>
                      <a:pt x="194" y="590"/>
                    </a:lnTo>
                    <a:lnTo>
                      <a:pt x="169" y="582"/>
                    </a:lnTo>
                    <a:lnTo>
                      <a:pt x="143" y="571"/>
                    </a:lnTo>
                    <a:lnTo>
                      <a:pt x="121" y="557"/>
                    </a:lnTo>
                    <a:lnTo>
                      <a:pt x="103" y="542"/>
                    </a:lnTo>
                    <a:lnTo>
                      <a:pt x="85" y="520"/>
                    </a:lnTo>
                    <a:lnTo>
                      <a:pt x="70" y="502"/>
                    </a:lnTo>
                    <a:lnTo>
                      <a:pt x="55" y="476"/>
                    </a:lnTo>
                    <a:lnTo>
                      <a:pt x="30" y="425"/>
                    </a:lnTo>
                    <a:lnTo>
                      <a:pt x="11" y="370"/>
                    </a:lnTo>
                    <a:lnTo>
                      <a:pt x="0" y="312"/>
                    </a:lnTo>
                    <a:lnTo>
                      <a:pt x="77" y="293"/>
                    </a:lnTo>
                    <a:lnTo>
                      <a:pt x="85" y="330"/>
                    </a:lnTo>
                    <a:lnTo>
                      <a:pt x="92" y="363"/>
                    </a:lnTo>
                    <a:lnTo>
                      <a:pt x="103" y="399"/>
                    </a:lnTo>
                    <a:lnTo>
                      <a:pt x="118" y="432"/>
                    </a:lnTo>
                    <a:close/>
                  </a:path>
                </a:pathLst>
              </a:custGeom>
              <a:solidFill>
                <a:srgbClr val="000000"/>
              </a:solidFill>
              <a:ln w="9525">
                <a:noFill/>
                <a:round/>
                <a:headEnd/>
                <a:tailEnd/>
              </a:ln>
            </p:spPr>
            <p:txBody>
              <a:bodyPr/>
              <a:lstStyle/>
              <a:p>
                <a:endParaRPr lang="en-US">
                  <a:solidFill>
                    <a:srgbClr val="000000"/>
                  </a:solidFill>
                </a:endParaRPr>
              </a:p>
            </p:txBody>
          </p:sp>
          <p:sp>
            <p:nvSpPr>
              <p:cNvPr id="18" name="Freeform 15"/>
              <p:cNvSpPr>
                <a:spLocks/>
              </p:cNvSpPr>
              <p:nvPr/>
            </p:nvSpPr>
            <p:spPr bwMode="auto">
              <a:xfrm>
                <a:off x="3838" y="1078"/>
                <a:ext cx="974" cy="571"/>
              </a:xfrm>
              <a:custGeom>
                <a:avLst/>
                <a:gdLst>
                  <a:gd name="T0" fmla="*/ 84 w 974"/>
                  <a:gd name="T1" fmla="*/ 410 h 571"/>
                  <a:gd name="T2" fmla="*/ 114 w 974"/>
                  <a:gd name="T3" fmla="*/ 454 h 571"/>
                  <a:gd name="T4" fmla="*/ 146 w 974"/>
                  <a:gd name="T5" fmla="*/ 491 h 571"/>
                  <a:gd name="T6" fmla="*/ 187 w 974"/>
                  <a:gd name="T7" fmla="*/ 512 h 571"/>
                  <a:gd name="T8" fmla="*/ 242 w 974"/>
                  <a:gd name="T9" fmla="*/ 516 h 571"/>
                  <a:gd name="T10" fmla="*/ 304 w 974"/>
                  <a:gd name="T11" fmla="*/ 509 h 571"/>
                  <a:gd name="T12" fmla="*/ 355 w 974"/>
                  <a:gd name="T13" fmla="*/ 498 h 571"/>
                  <a:gd name="T14" fmla="*/ 392 w 974"/>
                  <a:gd name="T15" fmla="*/ 469 h 571"/>
                  <a:gd name="T16" fmla="*/ 414 w 974"/>
                  <a:gd name="T17" fmla="*/ 414 h 571"/>
                  <a:gd name="T18" fmla="*/ 425 w 974"/>
                  <a:gd name="T19" fmla="*/ 355 h 571"/>
                  <a:gd name="T20" fmla="*/ 439 w 974"/>
                  <a:gd name="T21" fmla="*/ 242 h 571"/>
                  <a:gd name="T22" fmla="*/ 450 w 974"/>
                  <a:gd name="T23" fmla="*/ 187 h 571"/>
                  <a:gd name="T24" fmla="*/ 465 w 974"/>
                  <a:gd name="T25" fmla="*/ 154 h 571"/>
                  <a:gd name="T26" fmla="*/ 491 w 974"/>
                  <a:gd name="T27" fmla="*/ 124 h 571"/>
                  <a:gd name="T28" fmla="*/ 557 w 974"/>
                  <a:gd name="T29" fmla="*/ 81 h 571"/>
                  <a:gd name="T30" fmla="*/ 634 w 974"/>
                  <a:gd name="T31" fmla="*/ 55 h 571"/>
                  <a:gd name="T32" fmla="*/ 707 w 974"/>
                  <a:gd name="T33" fmla="*/ 33 h 571"/>
                  <a:gd name="T34" fmla="*/ 809 w 974"/>
                  <a:gd name="T35" fmla="*/ 7 h 571"/>
                  <a:gd name="T36" fmla="*/ 879 w 974"/>
                  <a:gd name="T37" fmla="*/ 0 h 571"/>
                  <a:gd name="T38" fmla="*/ 945 w 974"/>
                  <a:gd name="T39" fmla="*/ 11 h 571"/>
                  <a:gd name="T40" fmla="*/ 963 w 974"/>
                  <a:gd name="T41" fmla="*/ 44 h 571"/>
                  <a:gd name="T42" fmla="*/ 948 w 974"/>
                  <a:gd name="T43" fmla="*/ 44 h 571"/>
                  <a:gd name="T44" fmla="*/ 923 w 974"/>
                  <a:gd name="T45" fmla="*/ 55 h 571"/>
                  <a:gd name="T46" fmla="*/ 908 w 974"/>
                  <a:gd name="T47" fmla="*/ 55 h 571"/>
                  <a:gd name="T48" fmla="*/ 813 w 974"/>
                  <a:gd name="T49" fmla="*/ 62 h 571"/>
                  <a:gd name="T50" fmla="*/ 714 w 974"/>
                  <a:gd name="T51" fmla="*/ 84 h 571"/>
                  <a:gd name="T52" fmla="*/ 615 w 974"/>
                  <a:gd name="T53" fmla="*/ 117 h 571"/>
                  <a:gd name="T54" fmla="*/ 527 w 974"/>
                  <a:gd name="T55" fmla="*/ 157 h 571"/>
                  <a:gd name="T56" fmla="*/ 520 w 974"/>
                  <a:gd name="T57" fmla="*/ 165 h 571"/>
                  <a:gd name="T58" fmla="*/ 513 w 974"/>
                  <a:gd name="T59" fmla="*/ 176 h 571"/>
                  <a:gd name="T60" fmla="*/ 498 w 974"/>
                  <a:gd name="T61" fmla="*/ 227 h 571"/>
                  <a:gd name="T62" fmla="*/ 480 w 974"/>
                  <a:gd name="T63" fmla="*/ 337 h 571"/>
                  <a:gd name="T64" fmla="*/ 461 w 974"/>
                  <a:gd name="T65" fmla="*/ 443 h 571"/>
                  <a:gd name="T66" fmla="*/ 443 w 974"/>
                  <a:gd name="T67" fmla="*/ 491 h 571"/>
                  <a:gd name="T68" fmla="*/ 410 w 974"/>
                  <a:gd name="T69" fmla="*/ 527 h 571"/>
                  <a:gd name="T70" fmla="*/ 363 w 974"/>
                  <a:gd name="T71" fmla="*/ 553 h 571"/>
                  <a:gd name="T72" fmla="*/ 304 w 974"/>
                  <a:gd name="T73" fmla="*/ 564 h 571"/>
                  <a:gd name="T74" fmla="*/ 245 w 974"/>
                  <a:gd name="T75" fmla="*/ 571 h 571"/>
                  <a:gd name="T76" fmla="*/ 190 w 974"/>
                  <a:gd name="T77" fmla="*/ 567 h 571"/>
                  <a:gd name="T78" fmla="*/ 146 w 974"/>
                  <a:gd name="T79" fmla="*/ 553 h 571"/>
                  <a:gd name="T80" fmla="*/ 106 w 974"/>
                  <a:gd name="T81" fmla="*/ 527 h 571"/>
                  <a:gd name="T82" fmla="*/ 73 w 974"/>
                  <a:gd name="T83" fmla="*/ 491 h 571"/>
                  <a:gd name="T84" fmla="*/ 26 w 974"/>
                  <a:gd name="T85" fmla="*/ 406 h 571"/>
                  <a:gd name="T86" fmla="*/ 0 w 974"/>
                  <a:gd name="T87" fmla="*/ 307 h 571"/>
                  <a:gd name="T88" fmla="*/ 51 w 974"/>
                  <a:gd name="T89" fmla="*/ 297 h 571"/>
                  <a:gd name="T90" fmla="*/ 73 w 974"/>
                  <a:gd name="T91" fmla="*/ 381 h 571"/>
                  <a:gd name="T92" fmla="*/ 84 w 974"/>
                  <a:gd name="T93" fmla="*/ 410 h 571"/>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60000 65536"/>
                  <a:gd name="T130" fmla="*/ 0 60000 65536"/>
                  <a:gd name="T131" fmla="*/ 0 60000 65536"/>
                  <a:gd name="T132" fmla="*/ 0 60000 65536"/>
                  <a:gd name="T133" fmla="*/ 0 60000 65536"/>
                  <a:gd name="T134" fmla="*/ 0 60000 65536"/>
                  <a:gd name="T135" fmla="*/ 0 60000 65536"/>
                  <a:gd name="T136" fmla="*/ 0 60000 65536"/>
                  <a:gd name="T137" fmla="*/ 0 60000 65536"/>
                  <a:gd name="T138" fmla="*/ 0 60000 65536"/>
                  <a:gd name="T139" fmla="*/ 0 60000 65536"/>
                  <a:gd name="T140" fmla="*/ 0 60000 65536"/>
                  <a:gd name="T141" fmla="*/ 0 w 974"/>
                  <a:gd name="T142" fmla="*/ 0 h 571"/>
                  <a:gd name="T143" fmla="*/ 974 w 974"/>
                  <a:gd name="T144" fmla="*/ 571 h 571"/>
                </a:gdLst>
                <a:ahLst/>
                <a:cxnLst>
                  <a:cxn ang="T94">
                    <a:pos x="T0" y="T1"/>
                  </a:cxn>
                  <a:cxn ang="T95">
                    <a:pos x="T2" y="T3"/>
                  </a:cxn>
                  <a:cxn ang="T96">
                    <a:pos x="T4" y="T5"/>
                  </a:cxn>
                  <a:cxn ang="T97">
                    <a:pos x="T6" y="T7"/>
                  </a:cxn>
                  <a:cxn ang="T98">
                    <a:pos x="T8" y="T9"/>
                  </a:cxn>
                  <a:cxn ang="T99">
                    <a:pos x="T10" y="T11"/>
                  </a:cxn>
                  <a:cxn ang="T100">
                    <a:pos x="T12" y="T13"/>
                  </a:cxn>
                  <a:cxn ang="T101">
                    <a:pos x="T14" y="T15"/>
                  </a:cxn>
                  <a:cxn ang="T102">
                    <a:pos x="T16" y="T17"/>
                  </a:cxn>
                  <a:cxn ang="T103">
                    <a:pos x="T18" y="T19"/>
                  </a:cxn>
                  <a:cxn ang="T104">
                    <a:pos x="T20" y="T21"/>
                  </a:cxn>
                  <a:cxn ang="T105">
                    <a:pos x="T22" y="T23"/>
                  </a:cxn>
                  <a:cxn ang="T106">
                    <a:pos x="T24" y="T25"/>
                  </a:cxn>
                  <a:cxn ang="T107">
                    <a:pos x="T26" y="T27"/>
                  </a:cxn>
                  <a:cxn ang="T108">
                    <a:pos x="T28" y="T29"/>
                  </a:cxn>
                  <a:cxn ang="T109">
                    <a:pos x="T30" y="T31"/>
                  </a:cxn>
                  <a:cxn ang="T110">
                    <a:pos x="T32" y="T33"/>
                  </a:cxn>
                  <a:cxn ang="T111">
                    <a:pos x="T34" y="T35"/>
                  </a:cxn>
                  <a:cxn ang="T112">
                    <a:pos x="T36" y="T37"/>
                  </a:cxn>
                  <a:cxn ang="T113">
                    <a:pos x="T38" y="T39"/>
                  </a:cxn>
                  <a:cxn ang="T114">
                    <a:pos x="T40" y="T41"/>
                  </a:cxn>
                  <a:cxn ang="T115">
                    <a:pos x="T42" y="T43"/>
                  </a:cxn>
                  <a:cxn ang="T116">
                    <a:pos x="T44" y="T45"/>
                  </a:cxn>
                  <a:cxn ang="T117">
                    <a:pos x="T46" y="T47"/>
                  </a:cxn>
                  <a:cxn ang="T118">
                    <a:pos x="T48" y="T49"/>
                  </a:cxn>
                  <a:cxn ang="T119">
                    <a:pos x="T50" y="T51"/>
                  </a:cxn>
                  <a:cxn ang="T120">
                    <a:pos x="T52" y="T53"/>
                  </a:cxn>
                  <a:cxn ang="T121">
                    <a:pos x="T54" y="T55"/>
                  </a:cxn>
                  <a:cxn ang="T122">
                    <a:pos x="T56" y="T57"/>
                  </a:cxn>
                  <a:cxn ang="T123">
                    <a:pos x="T58" y="T59"/>
                  </a:cxn>
                  <a:cxn ang="T124">
                    <a:pos x="T60" y="T61"/>
                  </a:cxn>
                  <a:cxn ang="T125">
                    <a:pos x="T62" y="T63"/>
                  </a:cxn>
                  <a:cxn ang="T126">
                    <a:pos x="T64" y="T65"/>
                  </a:cxn>
                  <a:cxn ang="T127">
                    <a:pos x="T66" y="T67"/>
                  </a:cxn>
                  <a:cxn ang="T128">
                    <a:pos x="T68" y="T69"/>
                  </a:cxn>
                  <a:cxn ang="T129">
                    <a:pos x="T70" y="T71"/>
                  </a:cxn>
                  <a:cxn ang="T130">
                    <a:pos x="T72" y="T73"/>
                  </a:cxn>
                  <a:cxn ang="T131">
                    <a:pos x="T74" y="T75"/>
                  </a:cxn>
                  <a:cxn ang="T132">
                    <a:pos x="T76" y="T77"/>
                  </a:cxn>
                  <a:cxn ang="T133">
                    <a:pos x="T78" y="T79"/>
                  </a:cxn>
                  <a:cxn ang="T134">
                    <a:pos x="T80" y="T81"/>
                  </a:cxn>
                  <a:cxn ang="T135">
                    <a:pos x="T82" y="T83"/>
                  </a:cxn>
                  <a:cxn ang="T136">
                    <a:pos x="T84" y="T85"/>
                  </a:cxn>
                  <a:cxn ang="T137">
                    <a:pos x="T86" y="T87"/>
                  </a:cxn>
                  <a:cxn ang="T138">
                    <a:pos x="T88" y="T89"/>
                  </a:cxn>
                  <a:cxn ang="T139">
                    <a:pos x="T90" y="T91"/>
                  </a:cxn>
                  <a:cxn ang="T140">
                    <a:pos x="T92" y="T93"/>
                  </a:cxn>
                </a:cxnLst>
                <a:rect l="T141" t="T142" r="T143" b="T144"/>
                <a:pathLst>
                  <a:path w="974" h="571">
                    <a:moveTo>
                      <a:pt x="84" y="410"/>
                    </a:moveTo>
                    <a:lnTo>
                      <a:pt x="84" y="410"/>
                    </a:lnTo>
                    <a:lnTo>
                      <a:pt x="99" y="432"/>
                    </a:lnTo>
                    <a:lnTo>
                      <a:pt x="114" y="454"/>
                    </a:lnTo>
                    <a:lnTo>
                      <a:pt x="128" y="476"/>
                    </a:lnTo>
                    <a:lnTo>
                      <a:pt x="146" y="491"/>
                    </a:lnTo>
                    <a:lnTo>
                      <a:pt x="165" y="502"/>
                    </a:lnTo>
                    <a:lnTo>
                      <a:pt x="187" y="512"/>
                    </a:lnTo>
                    <a:lnTo>
                      <a:pt x="212" y="516"/>
                    </a:lnTo>
                    <a:lnTo>
                      <a:pt x="242" y="516"/>
                    </a:lnTo>
                    <a:lnTo>
                      <a:pt x="304" y="509"/>
                    </a:lnTo>
                    <a:lnTo>
                      <a:pt x="330" y="505"/>
                    </a:lnTo>
                    <a:lnTo>
                      <a:pt x="355" y="498"/>
                    </a:lnTo>
                    <a:lnTo>
                      <a:pt x="374" y="487"/>
                    </a:lnTo>
                    <a:lnTo>
                      <a:pt x="392" y="469"/>
                    </a:lnTo>
                    <a:lnTo>
                      <a:pt x="403" y="443"/>
                    </a:lnTo>
                    <a:lnTo>
                      <a:pt x="414" y="414"/>
                    </a:lnTo>
                    <a:lnTo>
                      <a:pt x="425" y="355"/>
                    </a:lnTo>
                    <a:lnTo>
                      <a:pt x="432" y="300"/>
                    </a:lnTo>
                    <a:lnTo>
                      <a:pt x="439" y="242"/>
                    </a:lnTo>
                    <a:lnTo>
                      <a:pt x="450" y="187"/>
                    </a:lnTo>
                    <a:lnTo>
                      <a:pt x="458" y="168"/>
                    </a:lnTo>
                    <a:lnTo>
                      <a:pt x="465" y="154"/>
                    </a:lnTo>
                    <a:lnTo>
                      <a:pt x="476" y="139"/>
                    </a:lnTo>
                    <a:lnTo>
                      <a:pt x="491" y="124"/>
                    </a:lnTo>
                    <a:lnTo>
                      <a:pt x="520" y="99"/>
                    </a:lnTo>
                    <a:lnTo>
                      <a:pt x="557" y="81"/>
                    </a:lnTo>
                    <a:lnTo>
                      <a:pt x="593" y="66"/>
                    </a:lnTo>
                    <a:lnTo>
                      <a:pt x="634" y="55"/>
                    </a:lnTo>
                    <a:lnTo>
                      <a:pt x="707" y="33"/>
                    </a:lnTo>
                    <a:lnTo>
                      <a:pt x="773" y="15"/>
                    </a:lnTo>
                    <a:lnTo>
                      <a:pt x="809" y="7"/>
                    </a:lnTo>
                    <a:lnTo>
                      <a:pt x="842" y="4"/>
                    </a:lnTo>
                    <a:lnTo>
                      <a:pt x="879" y="0"/>
                    </a:lnTo>
                    <a:lnTo>
                      <a:pt x="912" y="4"/>
                    </a:lnTo>
                    <a:lnTo>
                      <a:pt x="945" y="11"/>
                    </a:lnTo>
                    <a:lnTo>
                      <a:pt x="974" y="26"/>
                    </a:lnTo>
                    <a:lnTo>
                      <a:pt x="963" y="44"/>
                    </a:lnTo>
                    <a:lnTo>
                      <a:pt x="948" y="44"/>
                    </a:lnTo>
                    <a:lnTo>
                      <a:pt x="934" y="51"/>
                    </a:lnTo>
                    <a:lnTo>
                      <a:pt x="923" y="55"/>
                    </a:lnTo>
                    <a:lnTo>
                      <a:pt x="908" y="55"/>
                    </a:lnTo>
                    <a:lnTo>
                      <a:pt x="861" y="55"/>
                    </a:lnTo>
                    <a:lnTo>
                      <a:pt x="813" y="62"/>
                    </a:lnTo>
                    <a:lnTo>
                      <a:pt x="762" y="73"/>
                    </a:lnTo>
                    <a:lnTo>
                      <a:pt x="714" y="84"/>
                    </a:lnTo>
                    <a:lnTo>
                      <a:pt x="663" y="99"/>
                    </a:lnTo>
                    <a:lnTo>
                      <a:pt x="615" y="117"/>
                    </a:lnTo>
                    <a:lnTo>
                      <a:pt x="571" y="139"/>
                    </a:lnTo>
                    <a:lnTo>
                      <a:pt x="527" y="157"/>
                    </a:lnTo>
                    <a:lnTo>
                      <a:pt x="520" y="165"/>
                    </a:lnTo>
                    <a:lnTo>
                      <a:pt x="513" y="176"/>
                    </a:lnTo>
                    <a:lnTo>
                      <a:pt x="502" y="201"/>
                    </a:lnTo>
                    <a:lnTo>
                      <a:pt x="498" y="227"/>
                    </a:lnTo>
                    <a:lnTo>
                      <a:pt x="487" y="278"/>
                    </a:lnTo>
                    <a:lnTo>
                      <a:pt x="480" y="337"/>
                    </a:lnTo>
                    <a:lnTo>
                      <a:pt x="472" y="392"/>
                    </a:lnTo>
                    <a:lnTo>
                      <a:pt x="461" y="443"/>
                    </a:lnTo>
                    <a:lnTo>
                      <a:pt x="454" y="469"/>
                    </a:lnTo>
                    <a:lnTo>
                      <a:pt x="443" y="491"/>
                    </a:lnTo>
                    <a:lnTo>
                      <a:pt x="428" y="509"/>
                    </a:lnTo>
                    <a:lnTo>
                      <a:pt x="410" y="527"/>
                    </a:lnTo>
                    <a:lnTo>
                      <a:pt x="388" y="542"/>
                    </a:lnTo>
                    <a:lnTo>
                      <a:pt x="363" y="553"/>
                    </a:lnTo>
                    <a:lnTo>
                      <a:pt x="304" y="564"/>
                    </a:lnTo>
                    <a:lnTo>
                      <a:pt x="245" y="571"/>
                    </a:lnTo>
                    <a:lnTo>
                      <a:pt x="220" y="571"/>
                    </a:lnTo>
                    <a:lnTo>
                      <a:pt x="190" y="567"/>
                    </a:lnTo>
                    <a:lnTo>
                      <a:pt x="168" y="560"/>
                    </a:lnTo>
                    <a:lnTo>
                      <a:pt x="146" y="553"/>
                    </a:lnTo>
                    <a:lnTo>
                      <a:pt x="125" y="542"/>
                    </a:lnTo>
                    <a:lnTo>
                      <a:pt x="106" y="527"/>
                    </a:lnTo>
                    <a:lnTo>
                      <a:pt x="88" y="509"/>
                    </a:lnTo>
                    <a:lnTo>
                      <a:pt x="73" y="491"/>
                    </a:lnTo>
                    <a:lnTo>
                      <a:pt x="48" y="450"/>
                    </a:lnTo>
                    <a:lnTo>
                      <a:pt x="26" y="406"/>
                    </a:lnTo>
                    <a:lnTo>
                      <a:pt x="11" y="359"/>
                    </a:lnTo>
                    <a:lnTo>
                      <a:pt x="0" y="307"/>
                    </a:lnTo>
                    <a:lnTo>
                      <a:pt x="51" y="297"/>
                    </a:lnTo>
                    <a:lnTo>
                      <a:pt x="66" y="351"/>
                    </a:lnTo>
                    <a:lnTo>
                      <a:pt x="73" y="381"/>
                    </a:lnTo>
                    <a:lnTo>
                      <a:pt x="84" y="410"/>
                    </a:lnTo>
                    <a:close/>
                  </a:path>
                </a:pathLst>
              </a:custGeom>
              <a:solidFill>
                <a:srgbClr val="FF0000"/>
              </a:solidFill>
              <a:ln w="9525">
                <a:noFill/>
                <a:round/>
                <a:headEnd/>
                <a:tailEnd/>
              </a:ln>
            </p:spPr>
            <p:txBody>
              <a:bodyPr/>
              <a:lstStyle/>
              <a:p>
                <a:endParaRPr lang="en-US">
                  <a:solidFill>
                    <a:srgbClr val="000000"/>
                  </a:solidFill>
                </a:endParaRPr>
              </a:p>
            </p:txBody>
          </p:sp>
          <p:sp>
            <p:nvSpPr>
              <p:cNvPr id="19" name="Freeform 16"/>
              <p:cNvSpPr>
                <a:spLocks/>
              </p:cNvSpPr>
              <p:nvPr/>
            </p:nvSpPr>
            <p:spPr bwMode="auto">
              <a:xfrm>
                <a:off x="4512" y="1001"/>
                <a:ext cx="381" cy="238"/>
              </a:xfrm>
              <a:custGeom>
                <a:avLst/>
                <a:gdLst>
                  <a:gd name="T0" fmla="*/ 0 w 381"/>
                  <a:gd name="T1" fmla="*/ 0 h 238"/>
                  <a:gd name="T2" fmla="*/ 0 w 381"/>
                  <a:gd name="T3" fmla="*/ 0 h 238"/>
                  <a:gd name="T4" fmla="*/ 7 w 381"/>
                  <a:gd name="T5" fmla="*/ 0 h 238"/>
                  <a:gd name="T6" fmla="*/ 22 w 381"/>
                  <a:gd name="T7" fmla="*/ 11 h 238"/>
                  <a:gd name="T8" fmla="*/ 33 w 381"/>
                  <a:gd name="T9" fmla="*/ 22 h 238"/>
                  <a:gd name="T10" fmla="*/ 44 w 381"/>
                  <a:gd name="T11" fmla="*/ 37 h 238"/>
                  <a:gd name="T12" fmla="*/ 58 w 381"/>
                  <a:gd name="T13" fmla="*/ 59 h 238"/>
                  <a:gd name="T14" fmla="*/ 66 w 381"/>
                  <a:gd name="T15" fmla="*/ 88 h 238"/>
                  <a:gd name="T16" fmla="*/ 66 w 381"/>
                  <a:gd name="T17" fmla="*/ 88 h 238"/>
                  <a:gd name="T18" fmla="*/ 73 w 381"/>
                  <a:gd name="T19" fmla="*/ 117 h 238"/>
                  <a:gd name="T20" fmla="*/ 77 w 381"/>
                  <a:gd name="T21" fmla="*/ 147 h 238"/>
                  <a:gd name="T22" fmla="*/ 77 w 381"/>
                  <a:gd name="T23" fmla="*/ 172 h 238"/>
                  <a:gd name="T24" fmla="*/ 77 w 381"/>
                  <a:gd name="T25" fmla="*/ 194 h 238"/>
                  <a:gd name="T26" fmla="*/ 69 w 381"/>
                  <a:gd name="T27" fmla="*/ 227 h 238"/>
                  <a:gd name="T28" fmla="*/ 66 w 381"/>
                  <a:gd name="T29" fmla="*/ 238 h 238"/>
                  <a:gd name="T30" fmla="*/ 381 w 381"/>
                  <a:gd name="T31" fmla="*/ 70 h 238"/>
                  <a:gd name="T32" fmla="*/ 0 w 381"/>
                  <a:gd name="T33" fmla="*/ 0 h 238"/>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60000 65536"/>
                  <a:gd name="T49" fmla="*/ 0 60000 65536"/>
                  <a:gd name="T50" fmla="*/ 0 60000 65536"/>
                  <a:gd name="T51" fmla="*/ 0 w 381"/>
                  <a:gd name="T52" fmla="*/ 0 h 238"/>
                  <a:gd name="T53" fmla="*/ 381 w 381"/>
                  <a:gd name="T54" fmla="*/ 238 h 238"/>
                </a:gdLst>
                <a:ahLst/>
                <a:cxnLst>
                  <a:cxn ang="T34">
                    <a:pos x="T0" y="T1"/>
                  </a:cxn>
                  <a:cxn ang="T35">
                    <a:pos x="T2" y="T3"/>
                  </a:cxn>
                  <a:cxn ang="T36">
                    <a:pos x="T4" y="T5"/>
                  </a:cxn>
                  <a:cxn ang="T37">
                    <a:pos x="T6" y="T7"/>
                  </a:cxn>
                  <a:cxn ang="T38">
                    <a:pos x="T8" y="T9"/>
                  </a:cxn>
                  <a:cxn ang="T39">
                    <a:pos x="T10" y="T11"/>
                  </a:cxn>
                  <a:cxn ang="T40">
                    <a:pos x="T12" y="T13"/>
                  </a:cxn>
                  <a:cxn ang="T41">
                    <a:pos x="T14" y="T15"/>
                  </a:cxn>
                  <a:cxn ang="T42">
                    <a:pos x="T16" y="T17"/>
                  </a:cxn>
                  <a:cxn ang="T43">
                    <a:pos x="T18" y="T19"/>
                  </a:cxn>
                  <a:cxn ang="T44">
                    <a:pos x="T20" y="T21"/>
                  </a:cxn>
                  <a:cxn ang="T45">
                    <a:pos x="T22" y="T23"/>
                  </a:cxn>
                  <a:cxn ang="T46">
                    <a:pos x="T24" y="T25"/>
                  </a:cxn>
                  <a:cxn ang="T47">
                    <a:pos x="T26" y="T27"/>
                  </a:cxn>
                  <a:cxn ang="T48">
                    <a:pos x="T28" y="T29"/>
                  </a:cxn>
                  <a:cxn ang="T49">
                    <a:pos x="T30" y="T31"/>
                  </a:cxn>
                  <a:cxn ang="T50">
                    <a:pos x="T32" y="T33"/>
                  </a:cxn>
                </a:cxnLst>
                <a:rect l="T51" t="T52" r="T53" b="T54"/>
                <a:pathLst>
                  <a:path w="381" h="238">
                    <a:moveTo>
                      <a:pt x="0" y="0"/>
                    </a:moveTo>
                    <a:lnTo>
                      <a:pt x="0" y="0"/>
                    </a:lnTo>
                    <a:lnTo>
                      <a:pt x="7" y="0"/>
                    </a:lnTo>
                    <a:lnTo>
                      <a:pt x="22" y="11"/>
                    </a:lnTo>
                    <a:lnTo>
                      <a:pt x="33" y="22"/>
                    </a:lnTo>
                    <a:lnTo>
                      <a:pt x="44" y="37"/>
                    </a:lnTo>
                    <a:lnTo>
                      <a:pt x="58" y="59"/>
                    </a:lnTo>
                    <a:lnTo>
                      <a:pt x="66" y="88"/>
                    </a:lnTo>
                    <a:lnTo>
                      <a:pt x="73" y="117"/>
                    </a:lnTo>
                    <a:lnTo>
                      <a:pt x="77" y="147"/>
                    </a:lnTo>
                    <a:lnTo>
                      <a:pt x="77" y="172"/>
                    </a:lnTo>
                    <a:lnTo>
                      <a:pt x="77" y="194"/>
                    </a:lnTo>
                    <a:lnTo>
                      <a:pt x="69" y="227"/>
                    </a:lnTo>
                    <a:lnTo>
                      <a:pt x="66" y="238"/>
                    </a:lnTo>
                    <a:lnTo>
                      <a:pt x="381" y="70"/>
                    </a:lnTo>
                    <a:lnTo>
                      <a:pt x="0" y="0"/>
                    </a:lnTo>
                    <a:close/>
                  </a:path>
                </a:pathLst>
              </a:custGeom>
              <a:solidFill>
                <a:srgbClr val="000000"/>
              </a:solidFill>
              <a:ln w="9525">
                <a:noFill/>
                <a:round/>
                <a:headEnd/>
                <a:tailEnd/>
              </a:ln>
            </p:spPr>
            <p:txBody>
              <a:bodyPr/>
              <a:lstStyle/>
              <a:p>
                <a:endParaRPr lang="en-US">
                  <a:solidFill>
                    <a:srgbClr val="000000"/>
                  </a:solidFill>
                </a:endParaRPr>
              </a:p>
            </p:txBody>
          </p:sp>
          <p:sp>
            <p:nvSpPr>
              <p:cNvPr id="20" name="Freeform 17"/>
              <p:cNvSpPr>
                <a:spLocks/>
              </p:cNvSpPr>
              <p:nvPr/>
            </p:nvSpPr>
            <p:spPr bwMode="auto">
              <a:xfrm>
                <a:off x="4585" y="1038"/>
                <a:ext cx="227" cy="150"/>
              </a:xfrm>
              <a:custGeom>
                <a:avLst/>
                <a:gdLst>
                  <a:gd name="T0" fmla="*/ 18 w 227"/>
                  <a:gd name="T1" fmla="*/ 84 h 150"/>
                  <a:gd name="T2" fmla="*/ 22 w 227"/>
                  <a:gd name="T3" fmla="*/ 95 h 150"/>
                  <a:gd name="T4" fmla="*/ 22 w 227"/>
                  <a:gd name="T5" fmla="*/ 106 h 150"/>
                  <a:gd name="T6" fmla="*/ 22 w 227"/>
                  <a:gd name="T7" fmla="*/ 117 h 150"/>
                  <a:gd name="T8" fmla="*/ 22 w 227"/>
                  <a:gd name="T9" fmla="*/ 128 h 150"/>
                  <a:gd name="T10" fmla="*/ 22 w 227"/>
                  <a:gd name="T11" fmla="*/ 139 h 150"/>
                  <a:gd name="T12" fmla="*/ 22 w 227"/>
                  <a:gd name="T13" fmla="*/ 150 h 150"/>
                  <a:gd name="T14" fmla="*/ 227 w 227"/>
                  <a:gd name="T15" fmla="*/ 40 h 150"/>
                  <a:gd name="T16" fmla="*/ 0 w 227"/>
                  <a:gd name="T17" fmla="*/ 0 h 150"/>
                  <a:gd name="T18" fmla="*/ 4 w 227"/>
                  <a:gd name="T19" fmla="*/ 7 h 150"/>
                  <a:gd name="T20" fmla="*/ 7 w 227"/>
                  <a:gd name="T21" fmla="*/ 22 h 150"/>
                  <a:gd name="T22" fmla="*/ 11 w 227"/>
                  <a:gd name="T23" fmla="*/ 33 h 150"/>
                  <a:gd name="T24" fmla="*/ 11 w 227"/>
                  <a:gd name="T25" fmla="*/ 47 h 150"/>
                  <a:gd name="T26" fmla="*/ 15 w 227"/>
                  <a:gd name="T27" fmla="*/ 58 h 150"/>
                  <a:gd name="T28" fmla="*/ 18 w 227"/>
                  <a:gd name="T29" fmla="*/ 69 h 150"/>
                  <a:gd name="T30" fmla="*/ 18 w 227"/>
                  <a:gd name="T31" fmla="*/ 84 h 150"/>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27"/>
                  <a:gd name="T49" fmla="*/ 0 h 150"/>
                  <a:gd name="T50" fmla="*/ 227 w 227"/>
                  <a:gd name="T51" fmla="*/ 150 h 150"/>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27" h="150">
                    <a:moveTo>
                      <a:pt x="18" y="84"/>
                    </a:moveTo>
                    <a:lnTo>
                      <a:pt x="22" y="95"/>
                    </a:lnTo>
                    <a:lnTo>
                      <a:pt x="22" y="106"/>
                    </a:lnTo>
                    <a:lnTo>
                      <a:pt x="22" y="117"/>
                    </a:lnTo>
                    <a:lnTo>
                      <a:pt x="22" y="128"/>
                    </a:lnTo>
                    <a:lnTo>
                      <a:pt x="22" y="139"/>
                    </a:lnTo>
                    <a:lnTo>
                      <a:pt x="22" y="150"/>
                    </a:lnTo>
                    <a:lnTo>
                      <a:pt x="227" y="40"/>
                    </a:lnTo>
                    <a:lnTo>
                      <a:pt x="0" y="0"/>
                    </a:lnTo>
                    <a:lnTo>
                      <a:pt x="4" y="7"/>
                    </a:lnTo>
                    <a:lnTo>
                      <a:pt x="7" y="22"/>
                    </a:lnTo>
                    <a:lnTo>
                      <a:pt x="11" y="33"/>
                    </a:lnTo>
                    <a:lnTo>
                      <a:pt x="11" y="47"/>
                    </a:lnTo>
                    <a:lnTo>
                      <a:pt x="15" y="58"/>
                    </a:lnTo>
                    <a:lnTo>
                      <a:pt x="18" y="69"/>
                    </a:lnTo>
                    <a:lnTo>
                      <a:pt x="18" y="84"/>
                    </a:lnTo>
                    <a:close/>
                  </a:path>
                </a:pathLst>
              </a:custGeom>
              <a:solidFill>
                <a:srgbClr val="FF0000"/>
              </a:solidFill>
              <a:ln w="9525">
                <a:noFill/>
                <a:round/>
                <a:headEnd/>
                <a:tailEnd/>
              </a:ln>
            </p:spPr>
            <p:txBody>
              <a:bodyPr/>
              <a:lstStyle/>
              <a:p>
                <a:endParaRPr lang="en-US">
                  <a:solidFill>
                    <a:srgbClr val="000000"/>
                  </a:solidFill>
                </a:endParaRPr>
              </a:p>
            </p:txBody>
          </p:sp>
          <p:sp>
            <p:nvSpPr>
              <p:cNvPr id="21" name="Freeform 18"/>
              <p:cNvSpPr>
                <a:spLocks/>
              </p:cNvSpPr>
              <p:nvPr/>
            </p:nvSpPr>
            <p:spPr bwMode="auto">
              <a:xfrm>
                <a:off x="3783" y="932"/>
                <a:ext cx="22" cy="32"/>
              </a:xfrm>
              <a:custGeom>
                <a:avLst/>
                <a:gdLst>
                  <a:gd name="T0" fmla="*/ 22 w 22"/>
                  <a:gd name="T1" fmla="*/ 18 h 32"/>
                  <a:gd name="T2" fmla="*/ 22 w 22"/>
                  <a:gd name="T3" fmla="*/ 18 h 32"/>
                  <a:gd name="T4" fmla="*/ 18 w 22"/>
                  <a:gd name="T5" fmla="*/ 29 h 32"/>
                  <a:gd name="T6" fmla="*/ 7 w 22"/>
                  <a:gd name="T7" fmla="*/ 32 h 32"/>
                  <a:gd name="T8" fmla="*/ 7 w 22"/>
                  <a:gd name="T9" fmla="*/ 32 h 32"/>
                  <a:gd name="T10" fmla="*/ 4 w 22"/>
                  <a:gd name="T11" fmla="*/ 29 h 32"/>
                  <a:gd name="T12" fmla="*/ 0 w 22"/>
                  <a:gd name="T13" fmla="*/ 25 h 32"/>
                  <a:gd name="T14" fmla="*/ 0 w 22"/>
                  <a:gd name="T15" fmla="*/ 14 h 32"/>
                  <a:gd name="T16" fmla="*/ 0 w 22"/>
                  <a:gd name="T17" fmla="*/ 14 h 32"/>
                  <a:gd name="T18" fmla="*/ 4 w 22"/>
                  <a:gd name="T19" fmla="*/ 3 h 32"/>
                  <a:gd name="T20" fmla="*/ 7 w 22"/>
                  <a:gd name="T21" fmla="*/ 0 h 32"/>
                  <a:gd name="T22" fmla="*/ 11 w 22"/>
                  <a:gd name="T23" fmla="*/ 0 h 32"/>
                  <a:gd name="T24" fmla="*/ 11 w 22"/>
                  <a:gd name="T25" fmla="*/ 0 h 32"/>
                  <a:gd name="T26" fmla="*/ 22 w 22"/>
                  <a:gd name="T27" fmla="*/ 7 h 32"/>
                  <a:gd name="T28" fmla="*/ 22 w 22"/>
                  <a:gd name="T29" fmla="*/ 18 h 32"/>
                  <a:gd name="T30" fmla="*/ 22 w 22"/>
                  <a:gd name="T31" fmla="*/ 18 h 32"/>
                  <a:gd name="T32" fmla="*/ 0 60000 65536"/>
                  <a:gd name="T33" fmla="*/ 0 60000 65536"/>
                  <a:gd name="T34" fmla="*/ 0 60000 65536"/>
                  <a:gd name="T35" fmla="*/ 0 60000 65536"/>
                  <a:gd name="T36" fmla="*/ 0 60000 65536"/>
                  <a:gd name="T37" fmla="*/ 0 60000 65536"/>
                  <a:gd name="T38" fmla="*/ 0 60000 65536"/>
                  <a:gd name="T39" fmla="*/ 0 60000 65536"/>
                  <a:gd name="T40" fmla="*/ 0 60000 65536"/>
                  <a:gd name="T41" fmla="*/ 0 60000 65536"/>
                  <a:gd name="T42" fmla="*/ 0 60000 65536"/>
                  <a:gd name="T43" fmla="*/ 0 60000 65536"/>
                  <a:gd name="T44" fmla="*/ 0 60000 65536"/>
                  <a:gd name="T45" fmla="*/ 0 60000 65536"/>
                  <a:gd name="T46" fmla="*/ 0 60000 65536"/>
                  <a:gd name="T47" fmla="*/ 0 60000 65536"/>
                  <a:gd name="T48" fmla="*/ 0 w 22"/>
                  <a:gd name="T49" fmla="*/ 0 h 32"/>
                  <a:gd name="T50" fmla="*/ 22 w 22"/>
                  <a:gd name="T51" fmla="*/ 32 h 32"/>
                </a:gdLst>
                <a:ahLst/>
                <a:cxnLst>
                  <a:cxn ang="T32">
                    <a:pos x="T0" y="T1"/>
                  </a:cxn>
                  <a:cxn ang="T33">
                    <a:pos x="T2" y="T3"/>
                  </a:cxn>
                  <a:cxn ang="T34">
                    <a:pos x="T4" y="T5"/>
                  </a:cxn>
                  <a:cxn ang="T35">
                    <a:pos x="T6" y="T7"/>
                  </a:cxn>
                  <a:cxn ang="T36">
                    <a:pos x="T8" y="T9"/>
                  </a:cxn>
                  <a:cxn ang="T37">
                    <a:pos x="T10" y="T11"/>
                  </a:cxn>
                  <a:cxn ang="T38">
                    <a:pos x="T12" y="T13"/>
                  </a:cxn>
                  <a:cxn ang="T39">
                    <a:pos x="T14" y="T15"/>
                  </a:cxn>
                  <a:cxn ang="T40">
                    <a:pos x="T16" y="T17"/>
                  </a:cxn>
                  <a:cxn ang="T41">
                    <a:pos x="T18" y="T19"/>
                  </a:cxn>
                  <a:cxn ang="T42">
                    <a:pos x="T20" y="T21"/>
                  </a:cxn>
                  <a:cxn ang="T43">
                    <a:pos x="T22" y="T23"/>
                  </a:cxn>
                  <a:cxn ang="T44">
                    <a:pos x="T24" y="T25"/>
                  </a:cxn>
                  <a:cxn ang="T45">
                    <a:pos x="T26" y="T27"/>
                  </a:cxn>
                  <a:cxn ang="T46">
                    <a:pos x="T28" y="T29"/>
                  </a:cxn>
                  <a:cxn ang="T47">
                    <a:pos x="T30" y="T31"/>
                  </a:cxn>
                </a:cxnLst>
                <a:rect l="T48" t="T49" r="T50" b="T51"/>
                <a:pathLst>
                  <a:path w="22" h="32">
                    <a:moveTo>
                      <a:pt x="22" y="18"/>
                    </a:moveTo>
                    <a:lnTo>
                      <a:pt x="22" y="18"/>
                    </a:lnTo>
                    <a:lnTo>
                      <a:pt x="18" y="29"/>
                    </a:lnTo>
                    <a:lnTo>
                      <a:pt x="7" y="32"/>
                    </a:lnTo>
                    <a:lnTo>
                      <a:pt x="4" y="29"/>
                    </a:lnTo>
                    <a:lnTo>
                      <a:pt x="0" y="25"/>
                    </a:lnTo>
                    <a:lnTo>
                      <a:pt x="0" y="14"/>
                    </a:lnTo>
                    <a:lnTo>
                      <a:pt x="4" y="3"/>
                    </a:lnTo>
                    <a:lnTo>
                      <a:pt x="7" y="0"/>
                    </a:lnTo>
                    <a:lnTo>
                      <a:pt x="11" y="0"/>
                    </a:lnTo>
                    <a:lnTo>
                      <a:pt x="22" y="7"/>
                    </a:lnTo>
                    <a:lnTo>
                      <a:pt x="22" y="18"/>
                    </a:lnTo>
                    <a:close/>
                  </a:path>
                </a:pathLst>
              </a:custGeom>
              <a:solidFill>
                <a:srgbClr val="FFFFFF"/>
              </a:solidFill>
              <a:ln w="9525">
                <a:noFill/>
                <a:round/>
                <a:headEnd/>
                <a:tailEnd/>
              </a:ln>
            </p:spPr>
            <p:txBody>
              <a:bodyPr/>
              <a:lstStyle/>
              <a:p>
                <a:endParaRPr lang="en-US">
                  <a:solidFill>
                    <a:srgbClr val="000000"/>
                  </a:solidFill>
                </a:endParaRPr>
              </a:p>
            </p:txBody>
          </p:sp>
          <p:sp>
            <p:nvSpPr>
              <p:cNvPr id="22" name="Freeform 19"/>
              <p:cNvSpPr>
                <a:spLocks/>
              </p:cNvSpPr>
              <p:nvPr/>
            </p:nvSpPr>
            <p:spPr bwMode="auto">
              <a:xfrm>
                <a:off x="4622" y="1063"/>
                <a:ext cx="161" cy="30"/>
              </a:xfrm>
              <a:custGeom>
                <a:avLst/>
                <a:gdLst>
                  <a:gd name="T0" fmla="*/ 0 w 161"/>
                  <a:gd name="T1" fmla="*/ 0 h 30"/>
                  <a:gd name="T2" fmla="*/ 161 w 161"/>
                  <a:gd name="T3" fmla="*/ 19 h 30"/>
                  <a:gd name="T4" fmla="*/ 18 w 161"/>
                  <a:gd name="T5" fmla="*/ 30 h 30"/>
                  <a:gd name="T6" fmla="*/ 0 w 161"/>
                  <a:gd name="T7" fmla="*/ 0 h 30"/>
                  <a:gd name="T8" fmla="*/ 0 60000 65536"/>
                  <a:gd name="T9" fmla="*/ 0 60000 65536"/>
                  <a:gd name="T10" fmla="*/ 0 60000 65536"/>
                  <a:gd name="T11" fmla="*/ 0 60000 65536"/>
                  <a:gd name="T12" fmla="*/ 0 w 161"/>
                  <a:gd name="T13" fmla="*/ 0 h 30"/>
                  <a:gd name="T14" fmla="*/ 161 w 161"/>
                  <a:gd name="T15" fmla="*/ 30 h 30"/>
                </a:gdLst>
                <a:ahLst/>
                <a:cxnLst>
                  <a:cxn ang="T8">
                    <a:pos x="T0" y="T1"/>
                  </a:cxn>
                  <a:cxn ang="T9">
                    <a:pos x="T2" y="T3"/>
                  </a:cxn>
                  <a:cxn ang="T10">
                    <a:pos x="T4" y="T5"/>
                  </a:cxn>
                  <a:cxn ang="T11">
                    <a:pos x="T6" y="T7"/>
                  </a:cxn>
                </a:cxnLst>
                <a:rect l="T12" t="T13" r="T14" b="T15"/>
                <a:pathLst>
                  <a:path w="161" h="30">
                    <a:moveTo>
                      <a:pt x="0" y="0"/>
                    </a:moveTo>
                    <a:lnTo>
                      <a:pt x="161" y="19"/>
                    </a:lnTo>
                    <a:lnTo>
                      <a:pt x="18" y="30"/>
                    </a:lnTo>
                    <a:lnTo>
                      <a:pt x="0" y="0"/>
                    </a:lnTo>
                    <a:close/>
                  </a:path>
                </a:pathLst>
              </a:custGeom>
              <a:solidFill>
                <a:srgbClr val="FC5733"/>
              </a:solidFill>
              <a:ln w="9525">
                <a:noFill/>
                <a:round/>
                <a:headEnd/>
                <a:tailEnd/>
              </a:ln>
            </p:spPr>
            <p:txBody>
              <a:bodyPr/>
              <a:lstStyle/>
              <a:p>
                <a:endParaRPr lang="en-US">
                  <a:solidFill>
                    <a:srgbClr val="000000"/>
                  </a:solidFill>
                </a:endParaRPr>
              </a:p>
            </p:txBody>
          </p:sp>
        </p:grpSp>
        <p:grpSp>
          <p:nvGrpSpPr>
            <p:cNvPr id="4" name="Group 20"/>
            <p:cNvGrpSpPr>
              <a:grpSpLocks/>
            </p:cNvGrpSpPr>
            <p:nvPr/>
          </p:nvGrpSpPr>
          <p:grpSpPr bwMode="auto">
            <a:xfrm>
              <a:off x="1470" y="1849"/>
              <a:ext cx="231" cy="322"/>
              <a:chOff x="3265" y="516"/>
              <a:chExt cx="231" cy="322"/>
            </a:xfrm>
          </p:grpSpPr>
          <p:sp>
            <p:nvSpPr>
              <p:cNvPr id="13" name="Freeform 21"/>
              <p:cNvSpPr>
                <a:spLocks/>
              </p:cNvSpPr>
              <p:nvPr/>
            </p:nvSpPr>
            <p:spPr bwMode="auto">
              <a:xfrm>
                <a:off x="3265" y="516"/>
                <a:ext cx="231" cy="322"/>
              </a:xfrm>
              <a:custGeom>
                <a:avLst/>
                <a:gdLst>
                  <a:gd name="T0" fmla="*/ 18 w 231"/>
                  <a:gd name="T1" fmla="*/ 194 h 322"/>
                  <a:gd name="T2" fmla="*/ 18 w 231"/>
                  <a:gd name="T3" fmla="*/ 194 h 322"/>
                  <a:gd name="T4" fmla="*/ 44 w 231"/>
                  <a:gd name="T5" fmla="*/ 180 h 322"/>
                  <a:gd name="T6" fmla="*/ 66 w 231"/>
                  <a:gd name="T7" fmla="*/ 161 h 322"/>
                  <a:gd name="T8" fmla="*/ 88 w 231"/>
                  <a:gd name="T9" fmla="*/ 143 h 322"/>
                  <a:gd name="T10" fmla="*/ 106 w 231"/>
                  <a:gd name="T11" fmla="*/ 125 h 322"/>
                  <a:gd name="T12" fmla="*/ 143 w 231"/>
                  <a:gd name="T13" fmla="*/ 77 h 322"/>
                  <a:gd name="T14" fmla="*/ 172 w 231"/>
                  <a:gd name="T15" fmla="*/ 30 h 322"/>
                  <a:gd name="T16" fmla="*/ 172 w 231"/>
                  <a:gd name="T17" fmla="*/ 30 h 322"/>
                  <a:gd name="T18" fmla="*/ 187 w 231"/>
                  <a:gd name="T19" fmla="*/ 8 h 322"/>
                  <a:gd name="T20" fmla="*/ 191 w 231"/>
                  <a:gd name="T21" fmla="*/ 0 h 322"/>
                  <a:gd name="T22" fmla="*/ 198 w 231"/>
                  <a:gd name="T23" fmla="*/ 0 h 322"/>
                  <a:gd name="T24" fmla="*/ 202 w 231"/>
                  <a:gd name="T25" fmla="*/ 0 h 322"/>
                  <a:gd name="T26" fmla="*/ 205 w 231"/>
                  <a:gd name="T27" fmla="*/ 0 h 322"/>
                  <a:gd name="T28" fmla="*/ 213 w 231"/>
                  <a:gd name="T29" fmla="*/ 15 h 322"/>
                  <a:gd name="T30" fmla="*/ 216 w 231"/>
                  <a:gd name="T31" fmla="*/ 30 h 322"/>
                  <a:gd name="T32" fmla="*/ 220 w 231"/>
                  <a:gd name="T33" fmla="*/ 48 h 322"/>
                  <a:gd name="T34" fmla="*/ 227 w 231"/>
                  <a:gd name="T35" fmla="*/ 81 h 322"/>
                  <a:gd name="T36" fmla="*/ 227 w 231"/>
                  <a:gd name="T37" fmla="*/ 81 h 322"/>
                  <a:gd name="T38" fmla="*/ 231 w 231"/>
                  <a:gd name="T39" fmla="*/ 147 h 322"/>
                  <a:gd name="T40" fmla="*/ 231 w 231"/>
                  <a:gd name="T41" fmla="*/ 176 h 322"/>
                  <a:gd name="T42" fmla="*/ 227 w 231"/>
                  <a:gd name="T43" fmla="*/ 205 h 322"/>
                  <a:gd name="T44" fmla="*/ 220 w 231"/>
                  <a:gd name="T45" fmla="*/ 231 h 322"/>
                  <a:gd name="T46" fmla="*/ 213 w 231"/>
                  <a:gd name="T47" fmla="*/ 257 h 322"/>
                  <a:gd name="T48" fmla="*/ 198 w 231"/>
                  <a:gd name="T49" fmla="*/ 286 h 322"/>
                  <a:gd name="T50" fmla="*/ 183 w 231"/>
                  <a:gd name="T51" fmla="*/ 315 h 322"/>
                  <a:gd name="T52" fmla="*/ 183 w 231"/>
                  <a:gd name="T53" fmla="*/ 315 h 322"/>
                  <a:gd name="T54" fmla="*/ 165 w 231"/>
                  <a:gd name="T55" fmla="*/ 322 h 322"/>
                  <a:gd name="T56" fmla="*/ 143 w 231"/>
                  <a:gd name="T57" fmla="*/ 322 h 322"/>
                  <a:gd name="T58" fmla="*/ 121 w 231"/>
                  <a:gd name="T59" fmla="*/ 322 h 322"/>
                  <a:gd name="T60" fmla="*/ 103 w 231"/>
                  <a:gd name="T61" fmla="*/ 319 h 322"/>
                  <a:gd name="T62" fmla="*/ 103 w 231"/>
                  <a:gd name="T63" fmla="*/ 319 h 322"/>
                  <a:gd name="T64" fmla="*/ 77 w 231"/>
                  <a:gd name="T65" fmla="*/ 315 h 322"/>
                  <a:gd name="T66" fmla="*/ 59 w 231"/>
                  <a:gd name="T67" fmla="*/ 304 h 322"/>
                  <a:gd name="T68" fmla="*/ 40 w 231"/>
                  <a:gd name="T69" fmla="*/ 293 h 322"/>
                  <a:gd name="T70" fmla="*/ 26 w 231"/>
                  <a:gd name="T71" fmla="*/ 282 h 322"/>
                  <a:gd name="T72" fmla="*/ 15 w 231"/>
                  <a:gd name="T73" fmla="*/ 268 h 322"/>
                  <a:gd name="T74" fmla="*/ 7 w 231"/>
                  <a:gd name="T75" fmla="*/ 249 h 322"/>
                  <a:gd name="T76" fmla="*/ 4 w 231"/>
                  <a:gd name="T77" fmla="*/ 227 h 322"/>
                  <a:gd name="T78" fmla="*/ 0 w 231"/>
                  <a:gd name="T79" fmla="*/ 202 h 322"/>
                  <a:gd name="T80" fmla="*/ 0 w 231"/>
                  <a:gd name="T81" fmla="*/ 202 h 322"/>
                  <a:gd name="T82" fmla="*/ 18 w 231"/>
                  <a:gd name="T83" fmla="*/ 194 h 322"/>
                  <a:gd name="T84" fmla="*/ 18 w 231"/>
                  <a:gd name="T85" fmla="*/ 194 h 3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31"/>
                  <a:gd name="T130" fmla="*/ 0 h 322"/>
                  <a:gd name="T131" fmla="*/ 231 w 231"/>
                  <a:gd name="T132" fmla="*/ 322 h 32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31" h="322">
                    <a:moveTo>
                      <a:pt x="18" y="194"/>
                    </a:moveTo>
                    <a:lnTo>
                      <a:pt x="18" y="194"/>
                    </a:lnTo>
                    <a:lnTo>
                      <a:pt x="44" y="180"/>
                    </a:lnTo>
                    <a:lnTo>
                      <a:pt x="66" y="161"/>
                    </a:lnTo>
                    <a:lnTo>
                      <a:pt x="88" y="143"/>
                    </a:lnTo>
                    <a:lnTo>
                      <a:pt x="106" y="125"/>
                    </a:lnTo>
                    <a:lnTo>
                      <a:pt x="143" y="77"/>
                    </a:lnTo>
                    <a:lnTo>
                      <a:pt x="172" y="30"/>
                    </a:lnTo>
                    <a:lnTo>
                      <a:pt x="187" y="8"/>
                    </a:lnTo>
                    <a:lnTo>
                      <a:pt x="191" y="0"/>
                    </a:lnTo>
                    <a:lnTo>
                      <a:pt x="198" y="0"/>
                    </a:lnTo>
                    <a:lnTo>
                      <a:pt x="202" y="0"/>
                    </a:lnTo>
                    <a:lnTo>
                      <a:pt x="205" y="0"/>
                    </a:lnTo>
                    <a:lnTo>
                      <a:pt x="213" y="15"/>
                    </a:lnTo>
                    <a:lnTo>
                      <a:pt x="216" y="30"/>
                    </a:lnTo>
                    <a:lnTo>
                      <a:pt x="220" y="48"/>
                    </a:lnTo>
                    <a:lnTo>
                      <a:pt x="227" y="81"/>
                    </a:lnTo>
                    <a:lnTo>
                      <a:pt x="231" y="147"/>
                    </a:lnTo>
                    <a:lnTo>
                      <a:pt x="231" y="176"/>
                    </a:lnTo>
                    <a:lnTo>
                      <a:pt x="227" y="205"/>
                    </a:lnTo>
                    <a:lnTo>
                      <a:pt x="220" y="231"/>
                    </a:lnTo>
                    <a:lnTo>
                      <a:pt x="213" y="257"/>
                    </a:lnTo>
                    <a:lnTo>
                      <a:pt x="198" y="286"/>
                    </a:lnTo>
                    <a:lnTo>
                      <a:pt x="183" y="315"/>
                    </a:lnTo>
                    <a:lnTo>
                      <a:pt x="165" y="322"/>
                    </a:lnTo>
                    <a:lnTo>
                      <a:pt x="143" y="322"/>
                    </a:lnTo>
                    <a:lnTo>
                      <a:pt x="121" y="322"/>
                    </a:lnTo>
                    <a:lnTo>
                      <a:pt x="103" y="319"/>
                    </a:lnTo>
                    <a:lnTo>
                      <a:pt x="77" y="315"/>
                    </a:lnTo>
                    <a:lnTo>
                      <a:pt x="59" y="304"/>
                    </a:lnTo>
                    <a:lnTo>
                      <a:pt x="40" y="293"/>
                    </a:lnTo>
                    <a:lnTo>
                      <a:pt x="26" y="282"/>
                    </a:lnTo>
                    <a:lnTo>
                      <a:pt x="15" y="268"/>
                    </a:lnTo>
                    <a:lnTo>
                      <a:pt x="7" y="249"/>
                    </a:lnTo>
                    <a:lnTo>
                      <a:pt x="4" y="227"/>
                    </a:lnTo>
                    <a:lnTo>
                      <a:pt x="0" y="202"/>
                    </a:lnTo>
                    <a:lnTo>
                      <a:pt x="18" y="194"/>
                    </a:lnTo>
                    <a:close/>
                  </a:path>
                </a:pathLst>
              </a:custGeom>
              <a:solidFill>
                <a:srgbClr val="000000"/>
              </a:solidFill>
              <a:ln w="9525">
                <a:noFill/>
                <a:round/>
                <a:headEnd/>
                <a:tailEnd/>
              </a:ln>
            </p:spPr>
            <p:txBody>
              <a:bodyPr/>
              <a:lstStyle/>
              <a:p>
                <a:endParaRPr lang="en-US">
                  <a:solidFill>
                    <a:srgbClr val="000000"/>
                  </a:solidFill>
                </a:endParaRPr>
              </a:p>
            </p:txBody>
          </p:sp>
          <p:sp>
            <p:nvSpPr>
              <p:cNvPr id="14" name="Freeform 22"/>
              <p:cNvSpPr>
                <a:spLocks/>
              </p:cNvSpPr>
              <p:nvPr/>
            </p:nvSpPr>
            <p:spPr bwMode="auto">
              <a:xfrm>
                <a:off x="3283" y="527"/>
                <a:ext cx="198" cy="293"/>
              </a:xfrm>
              <a:custGeom>
                <a:avLst/>
                <a:gdLst>
                  <a:gd name="T0" fmla="*/ 0 w 198"/>
                  <a:gd name="T1" fmla="*/ 202 h 293"/>
                  <a:gd name="T2" fmla="*/ 0 w 198"/>
                  <a:gd name="T3" fmla="*/ 202 h 293"/>
                  <a:gd name="T4" fmla="*/ 11 w 198"/>
                  <a:gd name="T5" fmla="*/ 198 h 293"/>
                  <a:gd name="T6" fmla="*/ 41 w 198"/>
                  <a:gd name="T7" fmla="*/ 180 h 293"/>
                  <a:gd name="T8" fmla="*/ 81 w 198"/>
                  <a:gd name="T9" fmla="*/ 147 h 293"/>
                  <a:gd name="T10" fmla="*/ 103 w 198"/>
                  <a:gd name="T11" fmla="*/ 125 h 293"/>
                  <a:gd name="T12" fmla="*/ 125 w 198"/>
                  <a:gd name="T13" fmla="*/ 95 h 293"/>
                  <a:gd name="T14" fmla="*/ 125 w 198"/>
                  <a:gd name="T15" fmla="*/ 95 h 293"/>
                  <a:gd name="T16" fmla="*/ 158 w 198"/>
                  <a:gd name="T17" fmla="*/ 48 h 293"/>
                  <a:gd name="T18" fmla="*/ 173 w 198"/>
                  <a:gd name="T19" fmla="*/ 19 h 293"/>
                  <a:gd name="T20" fmla="*/ 180 w 198"/>
                  <a:gd name="T21" fmla="*/ 4 h 293"/>
                  <a:gd name="T22" fmla="*/ 180 w 198"/>
                  <a:gd name="T23" fmla="*/ 0 h 293"/>
                  <a:gd name="T24" fmla="*/ 180 w 198"/>
                  <a:gd name="T25" fmla="*/ 0 h 293"/>
                  <a:gd name="T26" fmla="*/ 191 w 198"/>
                  <a:gd name="T27" fmla="*/ 66 h 293"/>
                  <a:gd name="T28" fmla="*/ 195 w 198"/>
                  <a:gd name="T29" fmla="*/ 125 h 293"/>
                  <a:gd name="T30" fmla="*/ 198 w 198"/>
                  <a:gd name="T31" fmla="*/ 154 h 293"/>
                  <a:gd name="T32" fmla="*/ 195 w 198"/>
                  <a:gd name="T33" fmla="*/ 183 h 293"/>
                  <a:gd name="T34" fmla="*/ 195 w 198"/>
                  <a:gd name="T35" fmla="*/ 183 h 293"/>
                  <a:gd name="T36" fmla="*/ 191 w 198"/>
                  <a:gd name="T37" fmla="*/ 205 h 293"/>
                  <a:gd name="T38" fmla="*/ 187 w 198"/>
                  <a:gd name="T39" fmla="*/ 227 h 293"/>
                  <a:gd name="T40" fmla="*/ 173 w 198"/>
                  <a:gd name="T41" fmla="*/ 260 h 293"/>
                  <a:gd name="T42" fmla="*/ 154 w 198"/>
                  <a:gd name="T43" fmla="*/ 290 h 293"/>
                  <a:gd name="T44" fmla="*/ 154 w 198"/>
                  <a:gd name="T45" fmla="*/ 290 h 293"/>
                  <a:gd name="T46" fmla="*/ 147 w 198"/>
                  <a:gd name="T47" fmla="*/ 293 h 293"/>
                  <a:gd name="T48" fmla="*/ 129 w 198"/>
                  <a:gd name="T49" fmla="*/ 293 h 293"/>
                  <a:gd name="T50" fmla="*/ 107 w 198"/>
                  <a:gd name="T51" fmla="*/ 293 h 293"/>
                  <a:gd name="T52" fmla="*/ 77 w 198"/>
                  <a:gd name="T53" fmla="*/ 290 h 293"/>
                  <a:gd name="T54" fmla="*/ 77 w 198"/>
                  <a:gd name="T55" fmla="*/ 290 h 293"/>
                  <a:gd name="T56" fmla="*/ 48 w 198"/>
                  <a:gd name="T57" fmla="*/ 279 h 293"/>
                  <a:gd name="T58" fmla="*/ 33 w 198"/>
                  <a:gd name="T59" fmla="*/ 271 h 293"/>
                  <a:gd name="T60" fmla="*/ 22 w 198"/>
                  <a:gd name="T61" fmla="*/ 260 h 293"/>
                  <a:gd name="T62" fmla="*/ 11 w 198"/>
                  <a:gd name="T63" fmla="*/ 249 h 293"/>
                  <a:gd name="T64" fmla="*/ 4 w 198"/>
                  <a:gd name="T65" fmla="*/ 235 h 293"/>
                  <a:gd name="T66" fmla="*/ 0 w 198"/>
                  <a:gd name="T67" fmla="*/ 220 h 293"/>
                  <a:gd name="T68" fmla="*/ 0 w 198"/>
                  <a:gd name="T69" fmla="*/ 202 h 293"/>
                  <a:gd name="T70" fmla="*/ 0 w 198"/>
                  <a:gd name="T71" fmla="*/ 202 h 293"/>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8"/>
                  <a:gd name="T109" fmla="*/ 0 h 293"/>
                  <a:gd name="T110" fmla="*/ 198 w 198"/>
                  <a:gd name="T111" fmla="*/ 293 h 293"/>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8" h="293">
                    <a:moveTo>
                      <a:pt x="0" y="202"/>
                    </a:moveTo>
                    <a:lnTo>
                      <a:pt x="0" y="202"/>
                    </a:lnTo>
                    <a:lnTo>
                      <a:pt x="11" y="198"/>
                    </a:lnTo>
                    <a:lnTo>
                      <a:pt x="41" y="180"/>
                    </a:lnTo>
                    <a:lnTo>
                      <a:pt x="81" y="147"/>
                    </a:lnTo>
                    <a:lnTo>
                      <a:pt x="103" y="125"/>
                    </a:lnTo>
                    <a:lnTo>
                      <a:pt x="125" y="95"/>
                    </a:lnTo>
                    <a:lnTo>
                      <a:pt x="158" y="48"/>
                    </a:lnTo>
                    <a:lnTo>
                      <a:pt x="173" y="19"/>
                    </a:lnTo>
                    <a:lnTo>
                      <a:pt x="180" y="4"/>
                    </a:lnTo>
                    <a:lnTo>
                      <a:pt x="180" y="0"/>
                    </a:lnTo>
                    <a:lnTo>
                      <a:pt x="191" y="66"/>
                    </a:lnTo>
                    <a:lnTo>
                      <a:pt x="195" y="125"/>
                    </a:lnTo>
                    <a:lnTo>
                      <a:pt x="198" y="154"/>
                    </a:lnTo>
                    <a:lnTo>
                      <a:pt x="195" y="183"/>
                    </a:lnTo>
                    <a:lnTo>
                      <a:pt x="191" y="205"/>
                    </a:lnTo>
                    <a:lnTo>
                      <a:pt x="187" y="227"/>
                    </a:lnTo>
                    <a:lnTo>
                      <a:pt x="173" y="260"/>
                    </a:lnTo>
                    <a:lnTo>
                      <a:pt x="154" y="290"/>
                    </a:lnTo>
                    <a:lnTo>
                      <a:pt x="147" y="293"/>
                    </a:lnTo>
                    <a:lnTo>
                      <a:pt x="129" y="293"/>
                    </a:lnTo>
                    <a:lnTo>
                      <a:pt x="107" y="293"/>
                    </a:lnTo>
                    <a:lnTo>
                      <a:pt x="77" y="290"/>
                    </a:lnTo>
                    <a:lnTo>
                      <a:pt x="48" y="279"/>
                    </a:lnTo>
                    <a:lnTo>
                      <a:pt x="33" y="271"/>
                    </a:lnTo>
                    <a:lnTo>
                      <a:pt x="22" y="260"/>
                    </a:lnTo>
                    <a:lnTo>
                      <a:pt x="11" y="249"/>
                    </a:lnTo>
                    <a:lnTo>
                      <a:pt x="4" y="235"/>
                    </a:lnTo>
                    <a:lnTo>
                      <a:pt x="0" y="220"/>
                    </a:lnTo>
                    <a:lnTo>
                      <a:pt x="0" y="202"/>
                    </a:lnTo>
                    <a:close/>
                  </a:path>
                </a:pathLst>
              </a:custGeom>
              <a:solidFill>
                <a:srgbClr val="FF0000"/>
              </a:solidFill>
              <a:ln w="9525">
                <a:noFill/>
                <a:round/>
                <a:headEnd/>
                <a:tailEnd/>
              </a:ln>
            </p:spPr>
            <p:txBody>
              <a:bodyPr/>
              <a:lstStyle/>
              <a:p>
                <a:endParaRPr lang="en-US">
                  <a:solidFill>
                    <a:srgbClr val="000000"/>
                  </a:solidFill>
                </a:endParaRPr>
              </a:p>
            </p:txBody>
          </p:sp>
          <p:sp>
            <p:nvSpPr>
              <p:cNvPr id="15" name="Freeform 23"/>
              <p:cNvSpPr>
                <a:spLocks/>
              </p:cNvSpPr>
              <p:nvPr/>
            </p:nvSpPr>
            <p:spPr bwMode="auto">
              <a:xfrm>
                <a:off x="3309" y="527"/>
                <a:ext cx="172" cy="293"/>
              </a:xfrm>
              <a:custGeom>
                <a:avLst/>
                <a:gdLst>
                  <a:gd name="T0" fmla="*/ 147 w 172"/>
                  <a:gd name="T1" fmla="*/ 19 h 293"/>
                  <a:gd name="T2" fmla="*/ 147 w 172"/>
                  <a:gd name="T3" fmla="*/ 19 h 293"/>
                  <a:gd name="T4" fmla="*/ 154 w 172"/>
                  <a:gd name="T5" fmla="*/ 4 h 293"/>
                  <a:gd name="T6" fmla="*/ 154 w 172"/>
                  <a:gd name="T7" fmla="*/ 0 h 293"/>
                  <a:gd name="T8" fmla="*/ 154 w 172"/>
                  <a:gd name="T9" fmla="*/ 0 h 293"/>
                  <a:gd name="T10" fmla="*/ 165 w 172"/>
                  <a:gd name="T11" fmla="*/ 66 h 293"/>
                  <a:gd name="T12" fmla="*/ 169 w 172"/>
                  <a:gd name="T13" fmla="*/ 125 h 293"/>
                  <a:gd name="T14" fmla="*/ 172 w 172"/>
                  <a:gd name="T15" fmla="*/ 154 h 293"/>
                  <a:gd name="T16" fmla="*/ 169 w 172"/>
                  <a:gd name="T17" fmla="*/ 183 h 293"/>
                  <a:gd name="T18" fmla="*/ 169 w 172"/>
                  <a:gd name="T19" fmla="*/ 183 h 293"/>
                  <a:gd name="T20" fmla="*/ 165 w 172"/>
                  <a:gd name="T21" fmla="*/ 205 h 293"/>
                  <a:gd name="T22" fmla="*/ 161 w 172"/>
                  <a:gd name="T23" fmla="*/ 227 h 293"/>
                  <a:gd name="T24" fmla="*/ 147 w 172"/>
                  <a:gd name="T25" fmla="*/ 260 h 293"/>
                  <a:gd name="T26" fmla="*/ 128 w 172"/>
                  <a:gd name="T27" fmla="*/ 290 h 293"/>
                  <a:gd name="T28" fmla="*/ 128 w 172"/>
                  <a:gd name="T29" fmla="*/ 290 h 293"/>
                  <a:gd name="T30" fmla="*/ 121 w 172"/>
                  <a:gd name="T31" fmla="*/ 293 h 293"/>
                  <a:gd name="T32" fmla="*/ 103 w 172"/>
                  <a:gd name="T33" fmla="*/ 293 h 293"/>
                  <a:gd name="T34" fmla="*/ 81 w 172"/>
                  <a:gd name="T35" fmla="*/ 293 h 293"/>
                  <a:gd name="T36" fmla="*/ 51 w 172"/>
                  <a:gd name="T37" fmla="*/ 290 h 293"/>
                  <a:gd name="T38" fmla="*/ 51 w 172"/>
                  <a:gd name="T39" fmla="*/ 290 h 293"/>
                  <a:gd name="T40" fmla="*/ 22 w 172"/>
                  <a:gd name="T41" fmla="*/ 282 h 293"/>
                  <a:gd name="T42" fmla="*/ 0 w 172"/>
                  <a:gd name="T43" fmla="*/ 264 h 293"/>
                  <a:gd name="T44" fmla="*/ 0 w 172"/>
                  <a:gd name="T45" fmla="*/ 264 h 293"/>
                  <a:gd name="T46" fmla="*/ 22 w 172"/>
                  <a:gd name="T47" fmla="*/ 268 h 293"/>
                  <a:gd name="T48" fmla="*/ 48 w 172"/>
                  <a:gd name="T49" fmla="*/ 268 h 293"/>
                  <a:gd name="T50" fmla="*/ 62 w 172"/>
                  <a:gd name="T51" fmla="*/ 264 h 293"/>
                  <a:gd name="T52" fmla="*/ 81 w 172"/>
                  <a:gd name="T53" fmla="*/ 260 h 293"/>
                  <a:gd name="T54" fmla="*/ 95 w 172"/>
                  <a:gd name="T55" fmla="*/ 253 h 293"/>
                  <a:gd name="T56" fmla="*/ 110 w 172"/>
                  <a:gd name="T57" fmla="*/ 242 h 293"/>
                  <a:gd name="T58" fmla="*/ 110 w 172"/>
                  <a:gd name="T59" fmla="*/ 242 h 293"/>
                  <a:gd name="T60" fmla="*/ 125 w 172"/>
                  <a:gd name="T61" fmla="*/ 224 h 293"/>
                  <a:gd name="T62" fmla="*/ 139 w 172"/>
                  <a:gd name="T63" fmla="*/ 198 h 293"/>
                  <a:gd name="T64" fmla="*/ 147 w 172"/>
                  <a:gd name="T65" fmla="*/ 172 h 293"/>
                  <a:gd name="T66" fmla="*/ 154 w 172"/>
                  <a:gd name="T67" fmla="*/ 143 h 293"/>
                  <a:gd name="T68" fmla="*/ 154 w 172"/>
                  <a:gd name="T69" fmla="*/ 114 h 293"/>
                  <a:gd name="T70" fmla="*/ 154 w 172"/>
                  <a:gd name="T71" fmla="*/ 85 h 293"/>
                  <a:gd name="T72" fmla="*/ 150 w 172"/>
                  <a:gd name="T73" fmla="*/ 37 h 293"/>
                  <a:gd name="T74" fmla="*/ 150 w 172"/>
                  <a:gd name="T75" fmla="*/ 37 h 293"/>
                  <a:gd name="T76" fmla="*/ 147 w 172"/>
                  <a:gd name="T77" fmla="*/ 19 h 293"/>
                  <a:gd name="T78" fmla="*/ 147 w 172"/>
                  <a:gd name="T79" fmla="*/ 19 h 293"/>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w 172"/>
                  <a:gd name="T121" fmla="*/ 0 h 293"/>
                  <a:gd name="T122" fmla="*/ 172 w 172"/>
                  <a:gd name="T123" fmla="*/ 293 h 293"/>
                </a:gdLst>
                <a:ahLst/>
                <a:cxnLst>
                  <a:cxn ang="T80">
                    <a:pos x="T0" y="T1"/>
                  </a:cxn>
                  <a:cxn ang="T81">
                    <a:pos x="T2" y="T3"/>
                  </a:cxn>
                  <a:cxn ang="T82">
                    <a:pos x="T4" y="T5"/>
                  </a:cxn>
                  <a:cxn ang="T83">
                    <a:pos x="T6" y="T7"/>
                  </a:cxn>
                  <a:cxn ang="T84">
                    <a:pos x="T8" y="T9"/>
                  </a:cxn>
                  <a:cxn ang="T85">
                    <a:pos x="T10" y="T11"/>
                  </a:cxn>
                  <a:cxn ang="T86">
                    <a:pos x="T12" y="T13"/>
                  </a:cxn>
                  <a:cxn ang="T87">
                    <a:pos x="T14" y="T15"/>
                  </a:cxn>
                  <a:cxn ang="T88">
                    <a:pos x="T16" y="T17"/>
                  </a:cxn>
                  <a:cxn ang="T89">
                    <a:pos x="T18" y="T19"/>
                  </a:cxn>
                  <a:cxn ang="T90">
                    <a:pos x="T20" y="T21"/>
                  </a:cxn>
                  <a:cxn ang="T91">
                    <a:pos x="T22" y="T23"/>
                  </a:cxn>
                  <a:cxn ang="T92">
                    <a:pos x="T24" y="T25"/>
                  </a:cxn>
                  <a:cxn ang="T93">
                    <a:pos x="T26" y="T27"/>
                  </a:cxn>
                  <a:cxn ang="T94">
                    <a:pos x="T28" y="T29"/>
                  </a:cxn>
                  <a:cxn ang="T95">
                    <a:pos x="T30" y="T31"/>
                  </a:cxn>
                  <a:cxn ang="T96">
                    <a:pos x="T32" y="T33"/>
                  </a:cxn>
                  <a:cxn ang="T97">
                    <a:pos x="T34" y="T35"/>
                  </a:cxn>
                  <a:cxn ang="T98">
                    <a:pos x="T36" y="T37"/>
                  </a:cxn>
                  <a:cxn ang="T99">
                    <a:pos x="T38" y="T39"/>
                  </a:cxn>
                  <a:cxn ang="T100">
                    <a:pos x="T40" y="T41"/>
                  </a:cxn>
                  <a:cxn ang="T101">
                    <a:pos x="T42" y="T43"/>
                  </a:cxn>
                  <a:cxn ang="T102">
                    <a:pos x="T44" y="T45"/>
                  </a:cxn>
                  <a:cxn ang="T103">
                    <a:pos x="T46" y="T47"/>
                  </a:cxn>
                  <a:cxn ang="T104">
                    <a:pos x="T48" y="T49"/>
                  </a:cxn>
                  <a:cxn ang="T105">
                    <a:pos x="T50" y="T51"/>
                  </a:cxn>
                  <a:cxn ang="T106">
                    <a:pos x="T52" y="T53"/>
                  </a:cxn>
                  <a:cxn ang="T107">
                    <a:pos x="T54" y="T55"/>
                  </a:cxn>
                  <a:cxn ang="T108">
                    <a:pos x="T56" y="T57"/>
                  </a:cxn>
                  <a:cxn ang="T109">
                    <a:pos x="T58" y="T59"/>
                  </a:cxn>
                  <a:cxn ang="T110">
                    <a:pos x="T60" y="T61"/>
                  </a:cxn>
                  <a:cxn ang="T111">
                    <a:pos x="T62" y="T63"/>
                  </a:cxn>
                  <a:cxn ang="T112">
                    <a:pos x="T64" y="T65"/>
                  </a:cxn>
                  <a:cxn ang="T113">
                    <a:pos x="T66" y="T67"/>
                  </a:cxn>
                  <a:cxn ang="T114">
                    <a:pos x="T68" y="T69"/>
                  </a:cxn>
                  <a:cxn ang="T115">
                    <a:pos x="T70" y="T71"/>
                  </a:cxn>
                  <a:cxn ang="T116">
                    <a:pos x="T72" y="T73"/>
                  </a:cxn>
                  <a:cxn ang="T117">
                    <a:pos x="T74" y="T75"/>
                  </a:cxn>
                  <a:cxn ang="T118">
                    <a:pos x="T76" y="T77"/>
                  </a:cxn>
                  <a:cxn ang="T119">
                    <a:pos x="T78" y="T79"/>
                  </a:cxn>
                </a:cxnLst>
                <a:rect l="T120" t="T121" r="T122" b="T123"/>
                <a:pathLst>
                  <a:path w="172" h="293">
                    <a:moveTo>
                      <a:pt x="147" y="19"/>
                    </a:moveTo>
                    <a:lnTo>
                      <a:pt x="147" y="19"/>
                    </a:lnTo>
                    <a:lnTo>
                      <a:pt x="154" y="4"/>
                    </a:lnTo>
                    <a:lnTo>
                      <a:pt x="154" y="0"/>
                    </a:lnTo>
                    <a:lnTo>
                      <a:pt x="165" y="66"/>
                    </a:lnTo>
                    <a:lnTo>
                      <a:pt x="169" y="125"/>
                    </a:lnTo>
                    <a:lnTo>
                      <a:pt x="172" y="154"/>
                    </a:lnTo>
                    <a:lnTo>
                      <a:pt x="169" y="183"/>
                    </a:lnTo>
                    <a:lnTo>
                      <a:pt x="165" y="205"/>
                    </a:lnTo>
                    <a:lnTo>
                      <a:pt x="161" y="227"/>
                    </a:lnTo>
                    <a:lnTo>
                      <a:pt x="147" y="260"/>
                    </a:lnTo>
                    <a:lnTo>
                      <a:pt x="128" y="290"/>
                    </a:lnTo>
                    <a:lnTo>
                      <a:pt x="121" y="293"/>
                    </a:lnTo>
                    <a:lnTo>
                      <a:pt x="103" y="293"/>
                    </a:lnTo>
                    <a:lnTo>
                      <a:pt x="81" y="293"/>
                    </a:lnTo>
                    <a:lnTo>
                      <a:pt x="51" y="290"/>
                    </a:lnTo>
                    <a:lnTo>
                      <a:pt x="22" y="282"/>
                    </a:lnTo>
                    <a:lnTo>
                      <a:pt x="0" y="264"/>
                    </a:lnTo>
                    <a:lnTo>
                      <a:pt x="22" y="268"/>
                    </a:lnTo>
                    <a:lnTo>
                      <a:pt x="48" y="268"/>
                    </a:lnTo>
                    <a:lnTo>
                      <a:pt x="62" y="264"/>
                    </a:lnTo>
                    <a:lnTo>
                      <a:pt x="81" y="260"/>
                    </a:lnTo>
                    <a:lnTo>
                      <a:pt x="95" y="253"/>
                    </a:lnTo>
                    <a:lnTo>
                      <a:pt x="110" y="242"/>
                    </a:lnTo>
                    <a:lnTo>
                      <a:pt x="125" y="224"/>
                    </a:lnTo>
                    <a:lnTo>
                      <a:pt x="139" y="198"/>
                    </a:lnTo>
                    <a:lnTo>
                      <a:pt x="147" y="172"/>
                    </a:lnTo>
                    <a:lnTo>
                      <a:pt x="154" y="143"/>
                    </a:lnTo>
                    <a:lnTo>
                      <a:pt x="154" y="114"/>
                    </a:lnTo>
                    <a:lnTo>
                      <a:pt x="154" y="85"/>
                    </a:lnTo>
                    <a:lnTo>
                      <a:pt x="150" y="37"/>
                    </a:lnTo>
                    <a:lnTo>
                      <a:pt x="147" y="19"/>
                    </a:lnTo>
                    <a:close/>
                  </a:path>
                </a:pathLst>
              </a:custGeom>
              <a:solidFill>
                <a:srgbClr val="CF0000"/>
              </a:solidFill>
              <a:ln w="9525">
                <a:noFill/>
                <a:round/>
                <a:headEnd/>
                <a:tailEnd/>
              </a:ln>
            </p:spPr>
            <p:txBody>
              <a:bodyPr/>
              <a:lstStyle/>
              <a:p>
                <a:endParaRPr lang="en-US">
                  <a:solidFill>
                    <a:srgbClr val="000000"/>
                  </a:solidFill>
                </a:endParaRPr>
              </a:p>
            </p:txBody>
          </p:sp>
          <p:sp>
            <p:nvSpPr>
              <p:cNvPr id="16" name="Freeform 24"/>
              <p:cNvSpPr>
                <a:spLocks/>
              </p:cNvSpPr>
              <p:nvPr/>
            </p:nvSpPr>
            <p:spPr bwMode="auto">
              <a:xfrm>
                <a:off x="3335" y="601"/>
                <a:ext cx="121" cy="157"/>
              </a:xfrm>
              <a:custGeom>
                <a:avLst/>
                <a:gdLst>
                  <a:gd name="T0" fmla="*/ 0 w 121"/>
                  <a:gd name="T1" fmla="*/ 139 h 157"/>
                  <a:gd name="T2" fmla="*/ 0 w 121"/>
                  <a:gd name="T3" fmla="*/ 139 h 157"/>
                  <a:gd name="T4" fmla="*/ 29 w 121"/>
                  <a:gd name="T5" fmla="*/ 117 h 157"/>
                  <a:gd name="T6" fmla="*/ 58 w 121"/>
                  <a:gd name="T7" fmla="*/ 87 h 157"/>
                  <a:gd name="T8" fmla="*/ 73 w 121"/>
                  <a:gd name="T9" fmla="*/ 73 h 157"/>
                  <a:gd name="T10" fmla="*/ 88 w 121"/>
                  <a:gd name="T11" fmla="*/ 54 h 157"/>
                  <a:gd name="T12" fmla="*/ 88 w 121"/>
                  <a:gd name="T13" fmla="*/ 54 h 157"/>
                  <a:gd name="T14" fmla="*/ 121 w 121"/>
                  <a:gd name="T15" fmla="*/ 0 h 157"/>
                  <a:gd name="T16" fmla="*/ 121 w 121"/>
                  <a:gd name="T17" fmla="*/ 0 h 157"/>
                  <a:gd name="T18" fmla="*/ 113 w 121"/>
                  <a:gd name="T19" fmla="*/ 21 h 157"/>
                  <a:gd name="T20" fmla="*/ 91 w 121"/>
                  <a:gd name="T21" fmla="*/ 69 h 157"/>
                  <a:gd name="T22" fmla="*/ 66 w 121"/>
                  <a:gd name="T23" fmla="*/ 120 h 157"/>
                  <a:gd name="T24" fmla="*/ 55 w 121"/>
                  <a:gd name="T25" fmla="*/ 139 h 157"/>
                  <a:gd name="T26" fmla="*/ 40 w 121"/>
                  <a:gd name="T27" fmla="*/ 150 h 157"/>
                  <a:gd name="T28" fmla="*/ 40 w 121"/>
                  <a:gd name="T29" fmla="*/ 150 h 157"/>
                  <a:gd name="T30" fmla="*/ 29 w 121"/>
                  <a:gd name="T31" fmla="*/ 157 h 157"/>
                  <a:gd name="T32" fmla="*/ 18 w 121"/>
                  <a:gd name="T33" fmla="*/ 157 h 157"/>
                  <a:gd name="T34" fmla="*/ 11 w 121"/>
                  <a:gd name="T35" fmla="*/ 153 h 157"/>
                  <a:gd name="T36" fmla="*/ 7 w 121"/>
                  <a:gd name="T37" fmla="*/ 150 h 157"/>
                  <a:gd name="T38" fmla="*/ 0 w 121"/>
                  <a:gd name="T39" fmla="*/ 142 h 157"/>
                  <a:gd name="T40" fmla="*/ 0 w 121"/>
                  <a:gd name="T41" fmla="*/ 139 h 157"/>
                  <a:gd name="T42" fmla="*/ 0 w 121"/>
                  <a:gd name="T43" fmla="*/ 139 h 157"/>
                  <a:gd name="T44" fmla="*/ 0 60000 65536"/>
                  <a:gd name="T45" fmla="*/ 0 60000 65536"/>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w 121"/>
                  <a:gd name="T67" fmla="*/ 0 h 157"/>
                  <a:gd name="T68" fmla="*/ 121 w 121"/>
                  <a:gd name="T69" fmla="*/ 157 h 157"/>
                </a:gdLst>
                <a:ahLst/>
                <a:cxnLst>
                  <a:cxn ang="T44">
                    <a:pos x="T0" y="T1"/>
                  </a:cxn>
                  <a:cxn ang="T45">
                    <a:pos x="T2" y="T3"/>
                  </a:cxn>
                  <a:cxn ang="T46">
                    <a:pos x="T4" y="T5"/>
                  </a:cxn>
                  <a:cxn ang="T47">
                    <a:pos x="T6" y="T7"/>
                  </a:cxn>
                  <a:cxn ang="T48">
                    <a:pos x="T8" y="T9"/>
                  </a:cxn>
                  <a:cxn ang="T49">
                    <a:pos x="T10" y="T11"/>
                  </a:cxn>
                  <a:cxn ang="T50">
                    <a:pos x="T12" y="T13"/>
                  </a:cxn>
                  <a:cxn ang="T51">
                    <a:pos x="T14" y="T15"/>
                  </a:cxn>
                  <a:cxn ang="T52">
                    <a:pos x="T16" y="T17"/>
                  </a:cxn>
                  <a:cxn ang="T53">
                    <a:pos x="T18" y="T19"/>
                  </a:cxn>
                  <a:cxn ang="T54">
                    <a:pos x="T20" y="T21"/>
                  </a:cxn>
                  <a:cxn ang="T55">
                    <a:pos x="T22" y="T23"/>
                  </a:cxn>
                  <a:cxn ang="T56">
                    <a:pos x="T24" y="T25"/>
                  </a:cxn>
                  <a:cxn ang="T57">
                    <a:pos x="T26" y="T27"/>
                  </a:cxn>
                  <a:cxn ang="T58">
                    <a:pos x="T28" y="T29"/>
                  </a:cxn>
                  <a:cxn ang="T59">
                    <a:pos x="T30" y="T31"/>
                  </a:cxn>
                  <a:cxn ang="T60">
                    <a:pos x="T32" y="T33"/>
                  </a:cxn>
                  <a:cxn ang="T61">
                    <a:pos x="T34" y="T35"/>
                  </a:cxn>
                  <a:cxn ang="T62">
                    <a:pos x="T36" y="T37"/>
                  </a:cxn>
                  <a:cxn ang="T63">
                    <a:pos x="T38" y="T39"/>
                  </a:cxn>
                  <a:cxn ang="T64">
                    <a:pos x="T40" y="T41"/>
                  </a:cxn>
                  <a:cxn ang="T65">
                    <a:pos x="T42" y="T43"/>
                  </a:cxn>
                </a:cxnLst>
                <a:rect l="T66" t="T67" r="T68" b="T69"/>
                <a:pathLst>
                  <a:path w="121" h="157">
                    <a:moveTo>
                      <a:pt x="0" y="139"/>
                    </a:moveTo>
                    <a:lnTo>
                      <a:pt x="0" y="139"/>
                    </a:lnTo>
                    <a:lnTo>
                      <a:pt x="29" y="117"/>
                    </a:lnTo>
                    <a:lnTo>
                      <a:pt x="58" y="87"/>
                    </a:lnTo>
                    <a:lnTo>
                      <a:pt x="73" y="73"/>
                    </a:lnTo>
                    <a:lnTo>
                      <a:pt x="88" y="54"/>
                    </a:lnTo>
                    <a:lnTo>
                      <a:pt x="121" y="0"/>
                    </a:lnTo>
                    <a:lnTo>
                      <a:pt x="113" y="21"/>
                    </a:lnTo>
                    <a:lnTo>
                      <a:pt x="91" y="69"/>
                    </a:lnTo>
                    <a:lnTo>
                      <a:pt x="66" y="120"/>
                    </a:lnTo>
                    <a:lnTo>
                      <a:pt x="55" y="139"/>
                    </a:lnTo>
                    <a:lnTo>
                      <a:pt x="40" y="150"/>
                    </a:lnTo>
                    <a:lnTo>
                      <a:pt x="29" y="157"/>
                    </a:lnTo>
                    <a:lnTo>
                      <a:pt x="18" y="157"/>
                    </a:lnTo>
                    <a:lnTo>
                      <a:pt x="11" y="153"/>
                    </a:lnTo>
                    <a:lnTo>
                      <a:pt x="7" y="150"/>
                    </a:lnTo>
                    <a:lnTo>
                      <a:pt x="0" y="142"/>
                    </a:lnTo>
                    <a:lnTo>
                      <a:pt x="0" y="139"/>
                    </a:lnTo>
                    <a:close/>
                  </a:path>
                </a:pathLst>
              </a:custGeom>
              <a:solidFill>
                <a:srgbClr val="FC5733"/>
              </a:solidFill>
              <a:ln w="9525">
                <a:noFill/>
                <a:round/>
                <a:headEnd/>
                <a:tailEnd/>
              </a:ln>
            </p:spPr>
            <p:txBody>
              <a:bodyPr/>
              <a:lstStyle/>
              <a:p>
                <a:endParaRPr lang="en-US">
                  <a:solidFill>
                    <a:srgbClr val="000000"/>
                  </a:solidFill>
                </a:endParaRPr>
              </a:p>
            </p:txBody>
          </p:sp>
        </p:grpSp>
        <p:pic>
          <p:nvPicPr>
            <p:cNvPr id="7" name="Picture 25" descr="MCj04348450000[1]"/>
            <p:cNvPicPr>
              <a:picLocks noChangeAspect="1" noChangeArrowheads="1"/>
            </p:cNvPicPr>
            <p:nvPr/>
          </p:nvPicPr>
          <p:blipFill>
            <a:blip r:embed="rId3" cstate="print"/>
            <a:srcRect/>
            <a:stretch>
              <a:fillRect/>
            </a:stretch>
          </p:blipFill>
          <p:spPr bwMode="auto">
            <a:xfrm>
              <a:off x="640" y="1946"/>
              <a:ext cx="1276" cy="1276"/>
            </a:xfrm>
            <a:prstGeom prst="rect">
              <a:avLst/>
            </a:prstGeom>
            <a:noFill/>
            <a:ln w="9525">
              <a:noFill/>
              <a:miter lim="800000"/>
              <a:headEnd/>
              <a:tailEnd/>
            </a:ln>
          </p:spPr>
        </p:pic>
        <p:grpSp>
          <p:nvGrpSpPr>
            <p:cNvPr id="5" name="Group 26"/>
            <p:cNvGrpSpPr>
              <a:grpSpLocks/>
            </p:cNvGrpSpPr>
            <p:nvPr/>
          </p:nvGrpSpPr>
          <p:grpSpPr bwMode="auto">
            <a:xfrm>
              <a:off x="951" y="1934"/>
              <a:ext cx="227" cy="322"/>
              <a:chOff x="2313" y="572"/>
              <a:chExt cx="227" cy="322"/>
            </a:xfrm>
          </p:grpSpPr>
          <p:sp>
            <p:nvSpPr>
              <p:cNvPr id="9" name="Freeform 27"/>
              <p:cNvSpPr>
                <a:spLocks/>
              </p:cNvSpPr>
              <p:nvPr/>
            </p:nvSpPr>
            <p:spPr bwMode="auto">
              <a:xfrm>
                <a:off x="2313" y="572"/>
                <a:ext cx="227" cy="322"/>
              </a:xfrm>
              <a:custGeom>
                <a:avLst/>
                <a:gdLst>
                  <a:gd name="T0" fmla="*/ 209 w 227"/>
                  <a:gd name="T1" fmla="*/ 194 h 322"/>
                  <a:gd name="T2" fmla="*/ 209 w 227"/>
                  <a:gd name="T3" fmla="*/ 194 h 322"/>
                  <a:gd name="T4" fmla="*/ 183 w 227"/>
                  <a:gd name="T5" fmla="*/ 179 h 322"/>
                  <a:gd name="T6" fmla="*/ 161 w 227"/>
                  <a:gd name="T7" fmla="*/ 161 h 322"/>
                  <a:gd name="T8" fmla="*/ 139 w 227"/>
                  <a:gd name="T9" fmla="*/ 142 h 322"/>
                  <a:gd name="T10" fmla="*/ 121 w 227"/>
                  <a:gd name="T11" fmla="*/ 124 h 322"/>
                  <a:gd name="T12" fmla="*/ 84 w 227"/>
                  <a:gd name="T13" fmla="*/ 77 h 322"/>
                  <a:gd name="T14" fmla="*/ 55 w 227"/>
                  <a:gd name="T15" fmla="*/ 29 h 322"/>
                  <a:gd name="T16" fmla="*/ 55 w 227"/>
                  <a:gd name="T17" fmla="*/ 29 h 322"/>
                  <a:gd name="T18" fmla="*/ 44 w 227"/>
                  <a:gd name="T19" fmla="*/ 7 h 322"/>
                  <a:gd name="T20" fmla="*/ 36 w 227"/>
                  <a:gd name="T21" fmla="*/ 0 h 322"/>
                  <a:gd name="T22" fmla="*/ 33 w 227"/>
                  <a:gd name="T23" fmla="*/ 0 h 322"/>
                  <a:gd name="T24" fmla="*/ 25 w 227"/>
                  <a:gd name="T25" fmla="*/ 0 h 322"/>
                  <a:gd name="T26" fmla="*/ 22 w 227"/>
                  <a:gd name="T27" fmla="*/ 3 h 322"/>
                  <a:gd name="T28" fmla="*/ 14 w 227"/>
                  <a:gd name="T29" fmla="*/ 14 h 322"/>
                  <a:gd name="T30" fmla="*/ 11 w 227"/>
                  <a:gd name="T31" fmla="*/ 29 h 322"/>
                  <a:gd name="T32" fmla="*/ 7 w 227"/>
                  <a:gd name="T33" fmla="*/ 51 h 322"/>
                  <a:gd name="T34" fmla="*/ 3 w 227"/>
                  <a:gd name="T35" fmla="*/ 80 h 322"/>
                  <a:gd name="T36" fmla="*/ 3 w 227"/>
                  <a:gd name="T37" fmla="*/ 80 h 322"/>
                  <a:gd name="T38" fmla="*/ 0 w 227"/>
                  <a:gd name="T39" fmla="*/ 146 h 322"/>
                  <a:gd name="T40" fmla="*/ 0 w 227"/>
                  <a:gd name="T41" fmla="*/ 175 h 322"/>
                  <a:gd name="T42" fmla="*/ 3 w 227"/>
                  <a:gd name="T43" fmla="*/ 205 h 322"/>
                  <a:gd name="T44" fmla="*/ 7 w 227"/>
                  <a:gd name="T45" fmla="*/ 230 h 322"/>
                  <a:gd name="T46" fmla="*/ 18 w 227"/>
                  <a:gd name="T47" fmla="*/ 256 h 322"/>
                  <a:gd name="T48" fmla="*/ 29 w 227"/>
                  <a:gd name="T49" fmla="*/ 285 h 322"/>
                  <a:gd name="T50" fmla="*/ 47 w 227"/>
                  <a:gd name="T51" fmla="*/ 314 h 322"/>
                  <a:gd name="T52" fmla="*/ 47 w 227"/>
                  <a:gd name="T53" fmla="*/ 314 h 322"/>
                  <a:gd name="T54" fmla="*/ 66 w 227"/>
                  <a:gd name="T55" fmla="*/ 322 h 322"/>
                  <a:gd name="T56" fmla="*/ 84 w 227"/>
                  <a:gd name="T57" fmla="*/ 322 h 322"/>
                  <a:gd name="T58" fmla="*/ 106 w 227"/>
                  <a:gd name="T59" fmla="*/ 322 h 322"/>
                  <a:gd name="T60" fmla="*/ 128 w 227"/>
                  <a:gd name="T61" fmla="*/ 318 h 322"/>
                  <a:gd name="T62" fmla="*/ 128 w 227"/>
                  <a:gd name="T63" fmla="*/ 318 h 322"/>
                  <a:gd name="T64" fmla="*/ 150 w 227"/>
                  <a:gd name="T65" fmla="*/ 314 h 322"/>
                  <a:gd name="T66" fmla="*/ 168 w 227"/>
                  <a:gd name="T67" fmla="*/ 303 h 322"/>
                  <a:gd name="T68" fmla="*/ 187 w 227"/>
                  <a:gd name="T69" fmla="*/ 296 h 322"/>
                  <a:gd name="T70" fmla="*/ 201 w 227"/>
                  <a:gd name="T71" fmla="*/ 282 h 322"/>
                  <a:gd name="T72" fmla="*/ 212 w 227"/>
                  <a:gd name="T73" fmla="*/ 267 h 322"/>
                  <a:gd name="T74" fmla="*/ 220 w 227"/>
                  <a:gd name="T75" fmla="*/ 249 h 322"/>
                  <a:gd name="T76" fmla="*/ 227 w 227"/>
                  <a:gd name="T77" fmla="*/ 227 h 322"/>
                  <a:gd name="T78" fmla="*/ 227 w 227"/>
                  <a:gd name="T79" fmla="*/ 205 h 322"/>
                  <a:gd name="T80" fmla="*/ 227 w 227"/>
                  <a:gd name="T81" fmla="*/ 205 h 322"/>
                  <a:gd name="T82" fmla="*/ 209 w 227"/>
                  <a:gd name="T83" fmla="*/ 194 h 322"/>
                  <a:gd name="T84" fmla="*/ 209 w 227"/>
                  <a:gd name="T85" fmla="*/ 194 h 322"/>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60000 65536"/>
                  <a:gd name="T124" fmla="*/ 0 60000 65536"/>
                  <a:gd name="T125" fmla="*/ 0 60000 65536"/>
                  <a:gd name="T126" fmla="*/ 0 60000 65536"/>
                  <a:gd name="T127" fmla="*/ 0 60000 65536"/>
                  <a:gd name="T128" fmla="*/ 0 60000 65536"/>
                  <a:gd name="T129" fmla="*/ 0 w 227"/>
                  <a:gd name="T130" fmla="*/ 0 h 322"/>
                  <a:gd name="T131" fmla="*/ 227 w 227"/>
                  <a:gd name="T132" fmla="*/ 322 h 322"/>
                </a:gdLst>
                <a:ahLst/>
                <a:cxnLst>
                  <a:cxn ang="T86">
                    <a:pos x="T0" y="T1"/>
                  </a:cxn>
                  <a:cxn ang="T87">
                    <a:pos x="T2" y="T3"/>
                  </a:cxn>
                  <a:cxn ang="T88">
                    <a:pos x="T4" y="T5"/>
                  </a:cxn>
                  <a:cxn ang="T89">
                    <a:pos x="T6" y="T7"/>
                  </a:cxn>
                  <a:cxn ang="T90">
                    <a:pos x="T8" y="T9"/>
                  </a:cxn>
                  <a:cxn ang="T91">
                    <a:pos x="T10" y="T11"/>
                  </a:cxn>
                  <a:cxn ang="T92">
                    <a:pos x="T12" y="T13"/>
                  </a:cxn>
                  <a:cxn ang="T93">
                    <a:pos x="T14" y="T15"/>
                  </a:cxn>
                  <a:cxn ang="T94">
                    <a:pos x="T16" y="T17"/>
                  </a:cxn>
                  <a:cxn ang="T95">
                    <a:pos x="T18" y="T19"/>
                  </a:cxn>
                  <a:cxn ang="T96">
                    <a:pos x="T20" y="T21"/>
                  </a:cxn>
                  <a:cxn ang="T97">
                    <a:pos x="T22" y="T23"/>
                  </a:cxn>
                  <a:cxn ang="T98">
                    <a:pos x="T24" y="T25"/>
                  </a:cxn>
                  <a:cxn ang="T99">
                    <a:pos x="T26" y="T27"/>
                  </a:cxn>
                  <a:cxn ang="T100">
                    <a:pos x="T28" y="T29"/>
                  </a:cxn>
                  <a:cxn ang="T101">
                    <a:pos x="T30" y="T31"/>
                  </a:cxn>
                  <a:cxn ang="T102">
                    <a:pos x="T32" y="T33"/>
                  </a:cxn>
                  <a:cxn ang="T103">
                    <a:pos x="T34" y="T35"/>
                  </a:cxn>
                  <a:cxn ang="T104">
                    <a:pos x="T36" y="T37"/>
                  </a:cxn>
                  <a:cxn ang="T105">
                    <a:pos x="T38" y="T39"/>
                  </a:cxn>
                  <a:cxn ang="T106">
                    <a:pos x="T40" y="T41"/>
                  </a:cxn>
                  <a:cxn ang="T107">
                    <a:pos x="T42" y="T43"/>
                  </a:cxn>
                  <a:cxn ang="T108">
                    <a:pos x="T44" y="T45"/>
                  </a:cxn>
                  <a:cxn ang="T109">
                    <a:pos x="T46" y="T47"/>
                  </a:cxn>
                  <a:cxn ang="T110">
                    <a:pos x="T48" y="T49"/>
                  </a:cxn>
                  <a:cxn ang="T111">
                    <a:pos x="T50" y="T51"/>
                  </a:cxn>
                  <a:cxn ang="T112">
                    <a:pos x="T52" y="T53"/>
                  </a:cxn>
                  <a:cxn ang="T113">
                    <a:pos x="T54" y="T55"/>
                  </a:cxn>
                  <a:cxn ang="T114">
                    <a:pos x="T56" y="T57"/>
                  </a:cxn>
                  <a:cxn ang="T115">
                    <a:pos x="T58" y="T59"/>
                  </a:cxn>
                  <a:cxn ang="T116">
                    <a:pos x="T60" y="T61"/>
                  </a:cxn>
                  <a:cxn ang="T117">
                    <a:pos x="T62" y="T63"/>
                  </a:cxn>
                  <a:cxn ang="T118">
                    <a:pos x="T64" y="T65"/>
                  </a:cxn>
                  <a:cxn ang="T119">
                    <a:pos x="T66" y="T67"/>
                  </a:cxn>
                  <a:cxn ang="T120">
                    <a:pos x="T68" y="T69"/>
                  </a:cxn>
                  <a:cxn ang="T121">
                    <a:pos x="T70" y="T71"/>
                  </a:cxn>
                  <a:cxn ang="T122">
                    <a:pos x="T72" y="T73"/>
                  </a:cxn>
                  <a:cxn ang="T123">
                    <a:pos x="T74" y="T75"/>
                  </a:cxn>
                  <a:cxn ang="T124">
                    <a:pos x="T76" y="T77"/>
                  </a:cxn>
                  <a:cxn ang="T125">
                    <a:pos x="T78" y="T79"/>
                  </a:cxn>
                  <a:cxn ang="T126">
                    <a:pos x="T80" y="T81"/>
                  </a:cxn>
                  <a:cxn ang="T127">
                    <a:pos x="T82" y="T83"/>
                  </a:cxn>
                  <a:cxn ang="T128">
                    <a:pos x="T84" y="T85"/>
                  </a:cxn>
                </a:cxnLst>
                <a:rect l="T129" t="T130" r="T131" b="T132"/>
                <a:pathLst>
                  <a:path w="227" h="322">
                    <a:moveTo>
                      <a:pt x="209" y="194"/>
                    </a:moveTo>
                    <a:lnTo>
                      <a:pt x="209" y="194"/>
                    </a:lnTo>
                    <a:lnTo>
                      <a:pt x="183" y="179"/>
                    </a:lnTo>
                    <a:lnTo>
                      <a:pt x="161" y="161"/>
                    </a:lnTo>
                    <a:lnTo>
                      <a:pt x="139" y="142"/>
                    </a:lnTo>
                    <a:lnTo>
                      <a:pt x="121" y="124"/>
                    </a:lnTo>
                    <a:lnTo>
                      <a:pt x="84" y="77"/>
                    </a:lnTo>
                    <a:lnTo>
                      <a:pt x="55" y="29"/>
                    </a:lnTo>
                    <a:lnTo>
                      <a:pt x="44" y="7"/>
                    </a:lnTo>
                    <a:lnTo>
                      <a:pt x="36" y="0"/>
                    </a:lnTo>
                    <a:lnTo>
                      <a:pt x="33" y="0"/>
                    </a:lnTo>
                    <a:lnTo>
                      <a:pt x="25" y="0"/>
                    </a:lnTo>
                    <a:lnTo>
                      <a:pt x="22" y="3"/>
                    </a:lnTo>
                    <a:lnTo>
                      <a:pt x="14" y="14"/>
                    </a:lnTo>
                    <a:lnTo>
                      <a:pt x="11" y="29"/>
                    </a:lnTo>
                    <a:lnTo>
                      <a:pt x="7" y="51"/>
                    </a:lnTo>
                    <a:lnTo>
                      <a:pt x="3" y="80"/>
                    </a:lnTo>
                    <a:lnTo>
                      <a:pt x="0" y="146"/>
                    </a:lnTo>
                    <a:lnTo>
                      <a:pt x="0" y="175"/>
                    </a:lnTo>
                    <a:lnTo>
                      <a:pt x="3" y="205"/>
                    </a:lnTo>
                    <a:lnTo>
                      <a:pt x="7" y="230"/>
                    </a:lnTo>
                    <a:lnTo>
                      <a:pt x="18" y="256"/>
                    </a:lnTo>
                    <a:lnTo>
                      <a:pt x="29" y="285"/>
                    </a:lnTo>
                    <a:lnTo>
                      <a:pt x="47" y="314"/>
                    </a:lnTo>
                    <a:lnTo>
                      <a:pt x="66" y="322"/>
                    </a:lnTo>
                    <a:lnTo>
                      <a:pt x="84" y="322"/>
                    </a:lnTo>
                    <a:lnTo>
                      <a:pt x="106" y="322"/>
                    </a:lnTo>
                    <a:lnTo>
                      <a:pt x="128" y="318"/>
                    </a:lnTo>
                    <a:lnTo>
                      <a:pt x="150" y="314"/>
                    </a:lnTo>
                    <a:lnTo>
                      <a:pt x="168" y="303"/>
                    </a:lnTo>
                    <a:lnTo>
                      <a:pt x="187" y="296"/>
                    </a:lnTo>
                    <a:lnTo>
                      <a:pt x="201" y="282"/>
                    </a:lnTo>
                    <a:lnTo>
                      <a:pt x="212" y="267"/>
                    </a:lnTo>
                    <a:lnTo>
                      <a:pt x="220" y="249"/>
                    </a:lnTo>
                    <a:lnTo>
                      <a:pt x="227" y="227"/>
                    </a:lnTo>
                    <a:lnTo>
                      <a:pt x="227" y="205"/>
                    </a:lnTo>
                    <a:lnTo>
                      <a:pt x="209" y="194"/>
                    </a:lnTo>
                    <a:close/>
                  </a:path>
                </a:pathLst>
              </a:custGeom>
              <a:solidFill>
                <a:srgbClr val="000000"/>
              </a:solidFill>
              <a:ln w="9525">
                <a:noFill/>
                <a:round/>
                <a:headEnd/>
                <a:tailEnd/>
              </a:ln>
            </p:spPr>
            <p:txBody>
              <a:bodyPr/>
              <a:lstStyle/>
              <a:p>
                <a:endParaRPr lang="en-US">
                  <a:solidFill>
                    <a:srgbClr val="000000"/>
                  </a:solidFill>
                </a:endParaRPr>
              </a:p>
            </p:txBody>
          </p:sp>
          <p:sp>
            <p:nvSpPr>
              <p:cNvPr id="10" name="Freeform 28"/>
              <p:cNvSpPr>
                <a:spLocks/>
              </p:cNvSpPr>
              <p:nvPr/>
            </p:nvSpPr>
            <p:spPr bwMode="auto">
              <a:xfrm>
                <a:off x="2327" y="583"/>
                <a:ext cx="195" cy="292"/>
              </a:xfrm>
              <a:custGeom>
                <a:avLst/>
                <a:gdLst>
                  <a:gd name="T0" fmla="*/ 195 w 195"/>
                  <a:gd name="T1" fmla="*/ 201 h 292"/>
                  <a:gd name="T2" fmla="*/ 195 w 195"/>
                  <a:gd name="T3" fmla="*/ 201 h 292"/>
                  <a:gd name="T4" fmla="*/ 184 w 195"/>
                  <a:gd name="T5" fmla="*/ 197 h 292"/>
                  <a:gd name="T6" fmla="*/ 154 w 195"/>
                  <a:gd name="T7" fmla="*/ 179 h 292"/>
                  <a:gd name="T8" fmla="*/ 114 w 195"/>
                  <a:gd name="T9" fmla="*/ 146 h 292"/>
                  <a:gd name="T10" fmla="*/ 92 w 195"/>
                  <a:gd name="T11" fmla="*/ 124 h 292"/>
                  <a:gd name="T12" fmla="*/ 70 w 195"/>
                  <a:gd name="T13" fmla="*/ 95 h 292"/>
                  <a:gd name="T14" fmla="*/ 70 w 195"/>
                  <a:gd name="T15" fmla="*/ 95 h 292"/>
                  <a:gd name="T16" fmla="*/ 41 w 195"/>
                  <a:gd name="T17" fmla="*/ 47 h 292"/>
                  <a:gd name="T18" fmla="*/ 22 w 195"/>
                  <a:gd name="T19" fmla="*/ 18 h 292"/>
                  <a:gd name="T20" fmla="*/ 19 w 195"/>
                  <a:gd name="T21" fmla="*/ 3 h 292"/>
                  <a:gd name="T22" fmla="*/ 15 w 195"/>
                  <a:gd name="T23" fmla="*/ 0 h 292"/>
                  <a:gd name="T24" fmla="*/ 15 w 195"/>
                  <a:gd name="T25" fmla="*/ 0 h 292"/>
                  <a:gd name="T26" fmla="*/ 8 w 195"/>
                  <a:gd name="T27" fmla="*/ 66 h 292"/>
                  <a:gd name="T28" fmla="*/ 0 w 195"/>
                  <a:gd name="T29" fmla="*/ 124 h 292"/>
                  <a:gd name="T30" fmla="*/ 0 w 195"/>
                  <a:gd name="T31" fmla="*/ 157 h 292"/>
                  <a:gd name="T32" fmla="*/ 0 w 195"/>
                  <a:gd name="T33" fmla="*/ 183 h 292"/>
                  <a:gd name="T34" fmla="*/ 0 w 195"/>
                  <a:gd name="T35" fmla="*/ 183 h 292"/>
                  <a:gd name="T36" fmla="*/ 4 w 195"/>
                  <a:gd name="T37" fmla="*/ 208 h 292"/>
                  <a:gd name="T38" fmla="*/ 11 w 195"/>
                  <a:gd name="T39" fmla="*/ 227 h 292"/>
                  <a:gd name="T40" fmla="*/ 26 w 195"/>
                  <a:gd name="T41" fmla="*/ 260 h 292"/>
                  <a:gd name="T42" fmla="*/ 44 w 195"/>
                  <a:gd name="T43" fmla="*/ 289 h 292"/>
                  <a:gd name="T44" fmla="*/ 44 w 195"/>
                  <a:gd name="T45" fmla="*/ 289 h 292"/>
                  <a:gd name="T46" fmla="*/ 52 w 195"/>
                  <a:gd name="T47" fmla="*/ 292 h 292"/>
                  <a:gd name="T48" fmla="*/ 66 w 195"/>
                  <a:gd name="T49" fmla="*/ 292 h 292"/>
                  <a:gd name="T50" fmla="*/ 88 w 195"/>
                  <a:gd name="T51" fmla="*/ 292 h 292"/>
                  <a:gd name="T52" fmla="*/ 118 w 195"/>
                  <a:gd name="T53" fmla="*/ 289 h 292"/>
                  <a:gd name="T54" fmla="*/ 118 w 195"/>
                  <a:gd name="T55" fmla="*/ 289 h 292"/>
                  <a:gd name="T56" fmla="*/ 147 w 195"/>
                  <a:gd name="T57" fmla="*/ 278 h 292"/>
                  <a:gd name="T58" fmla="*/ 162 w 195"/>
                  <a:gd name="T59" fmla="*/ 271 h 292"/>
                  <a:gd name="T60" fmla="*/ 173 w 195"/>
                  <a:gd name="T61" fmla="*/ 260 h 292"/>
                  <a:gd name="T62" fmla="*/ 184 w 195"/>
                  <a:gd name="T63" fmla="*/ 249 h 292"/>
                  <a:gd name="T64" fmla="*/ 191 w 195"/>
                  <a:gd name="T65" fmla="*/ 234 h 292"/>
                  <a:gd name="T66" fmla="*/ 195 w 195"/>
                  <a:gd name="T67" fmla="*/ 219 h 292"/>
                  <a:gd name="T68" fmla="*/ 195 w 195"/>
                  <a:gd name="T69" fmla="*/ 201 h 292"/>
                  <a:gd name="T70" fmla="*/ 195 w 195"/>
                  <a:gd name="T71" fmla="*/ 201 h 292"/>
                  <a:gd name="T72" fmla="*/ 0 60000 65536"/>
                  <a:gd name="T73" fmla="*/ 0 60000 65536"/>
                  <a:gd name="T74" fmla="*/ 0 60000 65536"/>
                  <a:gd name="T75" fmla="*/ 0 60000 65536"/>
                  <a:gd name="T76" fmla="*/ 0 60000 65536"/>
                  <a:gd name="T77" fmla="*/ 0 60000 65536"/>
                  <a:gd name="T78" fmla="*/ 0 60000 65536"/>
                  <a:gd name="T79" fmla="*/ 0 60000 65536"/>
                  <a:gd name="T80" fmla="*/ 0 60000 65536"/>
                  <a:gd name="T81" fmla="*/ 0 60000 65536"/>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w 195"/>
                  <a:gd name="T109" fmla="*/ 0 h 292"/>
                  <a:gd name="T110" fmla="*/ 195 w 195"/>
                  <a:gd name="T111" fmla="*/ 292 h 292"/>
                </a:gdLst>
                <a:ahLst/>
                <a:cxnLst>
                  <a:cxn ang="T72">
                    <a:pos x="T0" y="T1"/>
                  </a:cxn>
                  <a:cxn ang="T73">
                    <a:pos x="T2" y="T3"/>
                  </a:cxn>
                  <a:cxn ang="T74">
                    <a:pos x="T4" y="T5"/>
                  </a:cxn>
                  <a:cxn ang="T75">
                    <a:pos x="T6" y="T7"/>
                  </a:cxn>
                  <a:cxn ang="T76">
                    <a:pos x="T8" y="T9"/>
                  </a:cxn>
                  <a:cxn ang="T77">
                    <a:pos x="T10" y="T11"/>
                  </a:cxn>
                  <a:cxn ang="T78">
                    <a:pos x="T12" y="T13"/>
                  </a:cxn>
                  <a:cxn ang="T79">
                    <a:pos x="T14" y="T15"/>
                  </a:cxn>
                  <a:cxn ang="T80">
                    <a:pos x="T16" y="T17"/>
                  </a:cxn>
                  <a:cxn ang="T81">
                    <a:pos x="T18" y="T19"/>
                  </a:cxn>
                  <a:cxn ang="T82">
                    <a:pos x="T20" y="T21"/>
                  </a:cxn>
                  <a:cxn ang="T83">
                    <a:pos x="T22" y="T23"/>
                  </a:cxn>
                  <a:cxn ang="T84">
                    <a:pos x="T24" y="T25"/>
                  </a:cxn>
                  <a:cxn ang="T85">
                    <a:pos x="T26" y="T27"/>
                  </a:cxn>
                  <a:cxn ang="T86">
                    <a:pos x="T28" y="T29"/>
                  </a:cxn>
                  <a:cxn ang="T87">
                    <a:pos x="T30" y="T31"/>
                  </a:cxn>
                  <a:cxn ang="T88">
                    <a:pos x="T32" y="T33"/>
                  </a:cxn>
                  <a:cxn ang="T89">
                    <a:pos x="T34" y="T35"/>
                  </a:cxn>
                  <a:cxn ang="T90">
                    <a:pos x="T36" y="T37"/>
                  </a:cxn>
                  <a:cxn ang="T91">
                    <a:pos x="T38" y="T39"/>
                  </a:cxn>
                  <a:cxn ang="T92">
                    <a:pos x="T40" y="T41"/>
                  </a:cxn>
                  <a:cxn ang="T93">
                    <a:pos x="T42" y="T43"/>
                  </a:cxn>
                  <a:cxn ang="T94">
                    <a:pos x="T44" y="T45"/>
                  </a:cxn>
                  <a:cxn ang="T95">
                    <a:pos x="T46" y="T47"/>
                  </a:cxn>
                  <a:cxn ang="T96">
                    <a:pos x="T48" y="T49"/>
                  </a:cxn>
                  <a:cxn ang="T97">
                    <a:pos x="T50" y="T51"/>
                  </a:cxn>
                  <a:cxn ang="T98">
                    <a:pos x="T52" y="T53"/>
                  </a:cxn>
                  <a:cxn ang="T99">
                    <a:pos x="T54" y="T55"/>
                  </a:cxn>
                  <a:cxn ang="T100">
                    <a:pos x="T56" y="T57"/>
                  </a:cxn>
                  <a:cxn ang="T101">
                    <a:pos x="T58" y="T59"/>
                  </a:cxn>
                  <a:cxn ang="T102">
                    <a:pos x="T60" y="T61"/>
                  </a:cxn>
                  <a:cxn ang="T103">
                    <a:pos x="T62" y="T63"/>
                  </a:cxn>
                  <a:cxn ang="T104">
                    <a:pos x="T64" y="T65"/>
                  </a:cxn>
                  <a:cxn ang="T105">
                    <a:pos x="T66" y="T67"/>
                  </a:cxn>
                  <a:cxn ang="T106">
                    <a:pos x="T68" y="T69"/>
                  </a:cxn>
                  <a:cxn ang="T107">
                    <a:pos x="T70" y="T71"/>
                  </a:cxn>
                </a:cxnLst>
                <a:rect l="T108" t="T109" r="T110" b="T111"/>
                <a:pathLst>
                  <a:path w="195" h="292">
                    <a:moveTo>
                      <a:pt x="195" y="201"/>
                    </a:moveTo>
                    <a:lnTo>
                      <a:pt x="195" y="201"/>
                    </a:lnTo>
                    <a:lnTo>
                      <a:pt x="184" y="197"/>
                    </a:lnTo>
                    <a:lnTo>
                      <a:pt x="154" y="179"/>
                    </a:lnTo>
                    <a:lnTo>
                      <a:pt x="114" y="146"/>
                    </a:lnTo>
                    <a:lnTo>
                      <a:pt x="92" y="124"/>
                    </a:lnTo>
                    <a:lnTo>
                      <a:pt x="70" y="95"/>
                    </a:lnTo>
                    <a:lnTo>
                      <a:pt x="41" y="47"/>
                    </a:lnTo>
                    <a:lnTo>
                      <a:pt x="22" y="18"/>
                    </a:lnTo>
                    <a:lnTo>
                      <a:pt x="19" y="3"/>
                    </a:lnTo>
                    <a:lnTo>
                      <a:pt x="15" y="0"/>
                    </a:lnTo>
                    <a:lnTo>
                      <a:pt x="8" y="66"/>
                    </a:lnTo>
                    <a:lnTo>
                      <a:pt x="0" y="124"/>
                    </a:lnTo>
                    <a:lnTo>
                      <a:pt x="0" y="157"/>
                    </a:lnTo>
                    <a:lnTo>
                      <a:pt x="0" y="183"/>
                    </a:lnTo>
                    <a:lnTo>
                      <a:pt x="4" y="208"/>
                    </a:lnTo>
                    <a:lnTo>
                      <a:pt x="11" y="227"/>
                    </a:lnTo>
                    <a:lnTo>
                      <a:pt x="26" y="260"/>
                    </a:lnTo>
                    <a:lnTo>
                      <a:pt x="44" y="289"/>
                    </a:lnTo>
                    <a:lnTo>
                      <a:pt x="52" y="292"/>
                    </a:lnTo>
                    <a:lnTo>
                      <a:pt x="66" y="292"/>
                    </a:lnTo>
                    <a:lnTo>
                      <a:pt x="88" y="292"/>
                    </a:lnTo>
                    <a:lnTo>
                      <a:pt x="118" y="289"/>
                    </a:lnTo>
                    <a:lnTo>
                      <a:pt x="147" y="278"/>
                    </a:lnTo>
                    <a:lnTo>
                      <a:pt x="162" y="271"/>
                    </a:lnTo>
                    <a:lnTo>
                      <a:pt x="173" y="260"/>
                    </a:lnTo>
                    <a:lnTo>
                      <a:pt x="184" y="249"/>
                    </a:lnTo>
                    <a:lnTo>
                      <a:pt x="191" y="234"/>
                    </a:lnTo>
                    <a:lnTo>
                      <a:pt x="195" y="219"/>
                    </a:lnTo>
                    <a:lnTo>
                      <a:pt x="195" y="201"/>
                    </a:lnTo>
                    <a:close/>
                  </a:path>
                </a:pathLst>
              </a:custGeom>
              <a:solidFill>
                <a:srgbClr val="FF0000"/>
              </a:solidFill>
              <a:ln w="9525">
                <a:noFill/>
                <a:round/>
                <a:headEnd/>
                <a:tailEnd/>
              </a:ln>
            </p:spPr>
            <p:txBody>
              <a:bodyPr/>
              <a:lstStyle/>
              <a:p>
                <a:endParaRPr lang="en-US">
                  <a:solidFill>
                    <a:srgbClr val="000000"/>
                  </a:solidFill>
                </a:endParaRPr>
              </a:p>
            </p:txBody>
          </p:sp>
          <p:sp>
            <p:nvSpPr>
              <p:cNvPr id="11" name="Freeform 29"/>
              <p:cNvSpPr>
                <a:spLocks/>
              </p:cNvSpPr>
              <p:nvPr/>
            </p:nvSpPr>
            <p:spPr bwMode="auto">
              <a:xfrm>
                <a:off x="2327" y="583"/>
                <a:ext cx="169" cy="292"/>
              </a:xfrm>
              <a:custGeom>
                <a:avLst/>
                <a:gdLst>
                  <a:gd name="T0" fmla="*/ 22 w 169"/>
                  <a:gd name="T1" fmla="*/ 18 h 292"/>
                  <a:gd name="T2" fmla="*/ 22 w 169"/>
                  <a:gd name="T3" fmla="*/ 18 h 292"/>
                  <a:gd name="T4" fmla="*/ 19 w 169"/>
                  <a:gd name="T5" fmla="*/ 3 h 292"/>
                  <a:gd name="T6" fmla="*/ 15 w 169"/>
                  <a:gd name="T7" fmla="*/ 0 h 292"/>
                  <a:gd name="T8" fmla="*/ 15 w 169"/>
                  <a:gd name="T9" fmla="*/ 0 h 292"/>
                  <a:gd name="T10" fmla="*/ 8 w 169"/>
                  <a:gd name="T11" fmla="*/ 66 h 292"/>
                  <a:gd name="T12" fmla="*/ 0 w 169"/>
                  <a:gd name="T13" fmla="*/ 124 h 292"/>
                  <a:gd name="T14" fmla="*/ 0 w 169"/>
                  <a:gd name="T15" fmla="*/ 157 h 292"/>
                  <a:gd name="T16" fmla="*/ 0 w 169"/>
                  <a:gd name="T17" fmla="*/ 183 h 292"/>
                  <a:gd name="T18" fmla="*/ 0 w 169"/>
                  <a:gd name="T19" fmla="*/ 183 h 292"/>
                  <a:gd name="T20" fmla="*/ 4 w 169"/>
                  <a:gd name="T21" fmla="*/ 208 h 292"/>
                  <a:gd name="T22" fmla="*/ 11 w 169"/>
                  <a:gd name="T23" fmla="*/ 227 h 292"/>
                  <a:gd name="T24" fmla="*/ 26 w 169"/>
                  <a:gd name="T25" fmla="*/ 260 h 292"/>
                  <a:gd name="T26" fmla="*/ 44 w 169"/>
                  <a:gd name="T27" fmla="*/ 289 h 292"/>
                  <a:gd name="T28" fmla="*/ 44 w 169"/>
                  <a:gd name="T29" fmla="*/ 289 h 292"/>
                  <a:gd name="T30" fmla="*/ 52 w 169"/>
                  <a:gd name="T31" fmla="*/ 292 h 292"/>
                  <a:gd name="T32" fmla="*/ 66 w 169"/>
                  <a:gd name="T33" fmla="*/ 292 h 292"/>
                  <a:gd name="T34" fmla="*/ 88 w 169"/>
                  <a:gd name="T35" fmla="*/ 292 h 292"/>
                  <a:gd name="T36" fmla="*/ 118 w 169"/>
                  <a:gd name="T37" fmla="*/ 289 h 292"/>
                  <a:gd name="T38" fmla="*/ 118 w 169"/>
                  <a:gd name="T39" fmla="*/ 289 h 292"/>
                  <a:gd name="T40" fmla="*/ 147 w 169"/>
                  <a:gd name="T41" fmla="*/ 282 h 292"/>
                  <a:gd name="T42" fmla="*/ 158 w 169"/>
                  <a:gd name="T43" fmla="*/ 274 h 292"/>
                  <a:gd name="T44" fmla="*/ 169 w 169"/>
                  <a:gd name="T45" fmla="*/ 263 h 292"/>
                  <a:gd name="T46" fmla="*/ 169 w 169"/>
                  <a:gd name="T47" fmla="*/ 263 h 292"/>
                  <a:gd name="T48" fmla="*/ 147 w 169"/>
                  <a:gd name="T49" fmla="*/ 267 h 292"/>
                  <a:gd name="T50" fmla="*/ 121 w 169"/>
                  <a:gd name="T51" fmla="*/ 267 h 292"/>
                  <a:gd name="T52" fmla="*/ 107 w 169"/>
                  <a:gd name="T53" fmla="*/ 267 h 292"/>
                  <a:gd name="T54" fmla="*/ 92 w 169"/>
                  <a:gd name="T55" fmla="*/ 260 h 292"/>
                  <a:gd name="T56" fmla="*/ 74 w 169"/>
                  <a:gd name="T57" fmla="*/ 252 h 292"/>
                  <a:gd name="T58" fmla="*/ 59 w 169"/>
                  <a:gd name="T59" fmla="*/ 241 h 292"/>
                  <a:gd name="T60" fmla="*/ 59 w 169"/>
                  <a:gd name="T61" fmla="*/ 241 h 292"/>
                  <a:gd name="T62" fmla="*/ 44 w 169"/>
                  <a:gd name="T63" fmla="*/ 223 h 292"/>
                  <a:gd name="T64" fmla="*/ 33 w 169"/>
                  <a:gd name="T65" fmla="*/ 197 h 292"/>
                  <a:gd name="T66" fmla="*/ 22 w 169"/>
                  <a:gd name="T67" fmla="*/ 172 h 292"/>
                  <a:gd name="T68" fmla="*/ 19 w 169"/>
                  <a:gd name="T69" fmla="*/ 142 h 292"/>
                  <a:gd name="T70" fmla="*/ 15 w 169"/>
                  <a:gd name="T71" fmla="*/ 113 h 292"/>
                  <a:gd name="T72" fmla="*/ 15 w 169"/>
                  <a:gd name="T73" fmla="*/ 84 h 292"/>
                  <a:gd name="T74" fmla="*/ 19 w 169"/>
                  <a:gd name="T75" fmla="*/ 36 h 292"/>
                  <a:gd name="T76" fmla="*/ 19 w 169"/>
                  <a:gd name="T77" fmla="*/ 36 h 292"/>
                  <a:gd name="T78" fmla="*/ 22 w 169"/>
                  <a:gd name="T79" fmla="*/ 18 h 292"/>
                  <a:gd name="T80" fmla="*/ 22 w 169"/>
                  <a:gd name="T81" fmla="*/ 18 h 292"/>
                  <a:gd name="T82" fmla="*/ 0 60000 65536"/>
                  <a:gd name="T83" fmla="*/ 0 60000 65536"/>
                  <a:gd name="T84" fmla="*/ 0 60000 65536"/>
                  <a:gd name="T85" fmla="*/ 0 60000 65536"/>
                  <a:gd name="T86" fmla="*/ 0 60000 65536"/>
                  <a:gd name="T87" fmla="*/ 0 60000 65536"/>
                  <a:gd name="T88" fmla="*/ 0 60000 65536"/>
                  <a:gd name="T89" fmla="*/ 0 60000 65536"/>
                  <a:gd name="T90" fmla="*/ 0 60000 65536"/>
                  <a:gd name="T91" fmla="*/ 0 60000 65536"/>
                  <a:gd name="T92" fmla="*/ 0 60000 65536"/>
                  <a:gd name="T93" fmla="*/ 0 60000 65536"/>
                  <a:gd name="T94" fmla="*/ 0 60000 65536"/>
                  <a:gd name="T95" fmla="*/ 0 60000 65536"/>
                  <a:gd name="T96" fmla="*/ 0 60000 65536"/>
                  <a:gd name="T97" fmla="*/ 0 60000 65536"/>
                  <a:gd name="T98" fmla="*/ 0 60000 65536"/>
                  <a:gd name="T99" fmla="*/ 0 60000 65536"/>
                  <a:gd name="T100" fmla="*/ 0 60000 65536"/>
                  <a:gd name="T101" fmla="*/ 0 60000 65536"/>
                  <a:gd name="T102" fmla="*/ 0 60000 65536"/>
                  <a:gd name="T103" fmla="*/ 0 60000 65536"/>
                  <a:gd name="T104" fmla="*/ 0 60000 65536"/>
                  <a:gd name="T105" fmla="*/ 0 60000 65536"/>
                  <a:gd name="T106" fmla="*/ 0 60000 65536"/>
                  <a:gd name="T107" fmla="*/ 0 60000 65536"/>
                  <a:gd name="T108" fmla="*/ 0 60000 65536"/>
                  <a:gd name="T109" fmla="*/ 0 60000 65536"/>
                  <a:gd name="T110" fmla="*/ 0 60000 65536"/>
                  <a:gd name="T111" fmla="*/ 0 60000 65536"/>
                  <a:gd name="T112" fmla="*/ 0 60000 65536"/>
                  <a:gd name="T113" fmla="*/ 0 60000 65536"/>
                  <a:gd name="T114" fmla="*/ 0 60000 65536"/>
                  <a:gd name="T115" fmla="*/ 0 60000 65536"/>
                  <a:gd name="T116" fmla="*/ 0 60000 65536"/>
                  <a:gd name="T117" fmla="*/ 0 60000 65536"/>
                  <a:gd name="T118" fmla="*/ 0 60000 65536"/>
                  <a:gd name="T119" fmla="*/ 0 60000 65536"/>
                  <a:gd name="T120" fmla="*/ 0 60000 65536"/>
                  <a:gd name="T121" fmla="*/ 0 60000 65536"/>
                  <a:gd name="T122" fmla="*/ 0 60000 65536"/>
                  <a:gd name="T123" fmla="*/ 0 w 169"/>
                  <a:gd name="T124" fmla="*/ 0 h 292"/>
                  <a:gd name="T125" fmla="*/ 169 w 169"/>
                  <a:gd name="T126" fmla="*/ 292 h 292"/>
                </a:gdLst>
                <a:ahLst/>
                <a:cxnLst>
                  <a:cxn ang="T82">
                    <a:pos x="T0" y="T1"/>
                  </a:cxn>
                  <a:cxn ang="T83">
                    <a:pos x="T2" y="T3"/>
                  </a:cxn>
                  <a:cxn ang="T84">
                    <a:pos x="T4" y="T5"/>
                  </a:cxn>
                  <a:cxn ang="T85">
                    <a:pos x="T6" y="T7"/>
                  </a:cxn>
                  <a:cxn ang="T86">
                    <a:pos x="T8" y="T9"/>
                  </a:cxn>
                  <a:cxn ang="T87">
                    <a:pos x="T10" y="T11"/>
                  </a:cxn>
                  <a:cxn ang="T88">
                    <a:pos x="T12" y="T13"/>
                  </a:cxn>
                  <a:cxn ang="T89">
                    <a:pos x="T14" y="T15"/>
                  </a:cxn>
                  <a:cxn ang="T90">
                    <a:pos x="T16" y="T17"/>
                  </a:cxn>
                  <a:cxn ang="T91">
                    <a:pos x="T18" y="T19"/>
                  </a:cxn>
                  <a:cxn ang="T92">
                    <a:pos x="T20" y="T21"/>
                  </a:cxn>
                  <a:cxn ang="T93">
                    <a:pos x="T22" y="T23"/>
                  </a:cxn>
                  <a:cxn ang="T94">
                    <a:pos x="T24" y="T25"/>
                  </a:cxn>
                  <a:cxn ang="T95">
                    <a:pos x="T26" y="T27"/>
                  </a:cxn>
                  <a:cxn ang="T96">
                    <a:pos x="T28" y="T29"/>
                  </a:cxn>
                  <a:cxn ang="T97">
                    <a:pos x="T30" y="T31"/>
                  </a:cxn>
                  <a:cxn ang="T98">
                    <a:pos x="T32" y="T33"/>
                  </a:cxn>
                  <a:cxn ang="T99">
                    <a:pos x="T34" y="T35"/>
                  </a:cxn>
                  <a:cxn ang="T100">
                    <a:pos x="T36" y="T37"/>
                  </a:cxn>
                  <a:cxn ang="T101">
                    <a:pos x="T38" y="T39"/>
                  </a:cxn>
                  <a:cxn ang="T102">
                    <a:pos x="T40" y="T41"/>
                  </a:cxn>
                  <a:cxn ang="T103">
                    <a:pos x="T42" y="T43"/>
                  </a:cxn>
                  <a:cxn ang="T104">
                    <a:pos x="T44" y="T45"/>
                  </a:cxn>
                  <a:cxn ang="T105">
                    <a:pos x="T46" y="T47"/>
                  </a:cxn>
                  <a:cxn ang="T106">
                    <a:pos x="T48" y="T49"/>
                  </a:cxn>
                  <a:cxn ang="T107">
                    <a:pos x="T50" y="T51"/>
                  </a:cxn>
                  <a:cxn ang="T108">
                    <a:pos x="T52" y="T53"/>
                  </a:cxn>
                  <a:cxn ang="T109">
                    <a:pos x="T54" y="T55"/>
                  </a:cxn>
                  <a:cxn ang="T110">
                    <a:pos x="T56" y="T57"/>
                  </a:cxn>
                  <a:cxn ang="T111">
                    <a:pos x="T58" y="T59"/>
                  </a:cxn>
                  <a:cxn ang="T112">
                    <a:pos x="T60" y="T61"/>
                  </a:cxn>
                  <a:cxn ang="T113">
                    <a:pos x="T62" y="T63"/>
                  </a:cxn>
                  <a:cxn ang="T114">
                    <a:pos x="T64" y="T65"/>
                  </a:cxn>
                  <a:cxn ang="T115">
                    <a:pos x="T66" y="T67"/>
                  </a:cxn>
                  <a:cxn ang="T116">
                    <a:pos x="T68" y="T69"/>
                  </a:cxn>
                  <a:cxn ang="T117">
                    <a:pos x="T70" y="T71"/>
                  </a:cxn>
                  <a:cxn ang="T118">
                    <a:pos x="T72" y="T73"/>
                  </a:cxn>
                  <a:cxn ang="T119">
                    <a:pos x="T74" y="T75"/>
                  </a:cxn>
                  <a:cxn ang="T120">
                    <a:pos x="T76" y="T77"/>
                  </a:cxn>
                  <a:cxn ang="T121">
                    <a:pos x="T78" y="T79"/>
                  </a:cxn>
                  <a:cxn ang="T122">
                    <a:pos x="T80" y="T81"/>
                  </a:cxn>
                </a:cxnLst>
                <a:rect l="T123" t="T124" r="T125" b="T126"/>
                <a:pathLst>
                  <a:path w="169" h="292">
                    <a:moveTo>
                      <a:pt x="22" y="18"/>
                    </a:moveTo>
                    <a:lnTo>
                      <a:pt x="22" y="18"/>
                    </a:lnTo>
                    <a:lnTo>
                      <a:pt x="19" y="3"/>
                    </a:lnTo>
                    <a:lnTo>
                      <a:pt x="15" y="0"/>
                    </a:lnTo>
                    <a:lnTo>
                      <a:pt x="8" y="66"/>
                    </a:lnTo>
                    <a:lnTo>
                      <a:pt x="0" y="124"/>
                    </a:lnTo>
                    <a:lnTo>
                      <a:pt x="0" y="157"/>
                    </a:lnTo>
                    <a:lnTo>
                      <a:pt x="0" y="183"/>
                    </a:lnTo>
                    <a:lnTo>
                      <a:pt x="4" y="208"/>
                    </a:lnTo>
                    <a:lnTo>
                      <a:pt x="11" y="227"/>
                    </a:lnTo>
                    <a:lnTo>
                      <a:pt x="26" y="260"/>
                    </a:lnTo>
                    <a:lnTo>
                      <a:pt x="44" y="289"/>
                    </a:lnTo>
                    <a:lnTo>
                      <a:pt x="52" y="292"/>
                    </a:lnTo>
                    <a:lnTo>
                      <a:pt x="66" y="292"/>
                    </a:lnTo>
                    <a:lnTo>
                      <a:pt x="88" y="292"/>
                    </a:lnTo>
                    <a:lnTo>
                      <a:pt x="118" y="289"/>
                    </a:lnTo>
                    <a:lnTo>
                      <a:pt x="147" y="282"/>
                    </a:lnTo>
                    <a:lnTo>
                      <a:pt x="158" y="274"/>
                    </a:lnTo>
                    <a:lnTo>
                      <a:pt x="169" y="263"/>
                    </a:lnTo>
                    <a:lnTo>
                      <a:pt x="147" y="267"/>
                    </a:lnTo>
                    <a:lnTo>
                      <a:pt x="121" y="267"/>
                    </a:lnTo>
                    <a:lnTo>
                      <a:pt x="107" y="267"/>
                    </a:lnTo>
                    <a:lnTo>
                      <a:pt x="92" y="260"/>
                    </a:lnTo>
                    <a:lnTo>
                      <a:pt x="74" y="252"/>
                    </a:lnTo>
                    <a:lnTo>
                      <a:pt x="59" y="241"/>
                    </a:lnTo>
                    <a:lnTo>
                      <a:pt x="44" y="223"/>
                    </a:lnTo>
                    <a:lnTo>
                      <a:pt x="33" y="197"/>
                    </a:lnTo>
                    <a:lnTo>
                      <a:pt x="22" y="172"/>
                    </a:lnTo>
                    <a:lnTo>
                      <a:pt x="19" y="142"/>
                    </a:lnTo>
                    <a:lnTo>
                      <a:pt x="15" y="113"/>
                    </a:lnTo>
                    <a:lnTo>
                      <a:pt x="15" y="84"/>
                    </a:lnTo>
                    <a:lnTo>
                      <a:pt x="19" y="36"/>
                    </a:lnTo>
                    <a:lnTo>
                      <a:pt x="22" y="18"/>
                    </a:lnTo>
                    <a:close/>
                  </a:path>
                </a:pathLst>
              </a:custGeom>
              <a:solidFill>
                <a:srgbClr val="CF0000"/>
              </a:solidFill>
              <a:ln w="9525">
                <a:noFill/>
                <a:round/>
                <a:headEnd/>
                <a:tailEnd/>
              </a:ln>
            </p:spPr>
            <p:txBody>
              <a:bodyPr/>
              <a:lstStyle/>
              <a:p>
                <a:endParaRPr lang="en-US">
                  <a:solidFill>
                    <a:srgbClr val="000000"/>
                  </a:solidFill>
                </a:endParaRPr>
              </a:p>
            </p:txBody>
          </p:sp>
          <p:sp>
            <p:nvSpPr>
              <p:cNvPr id="12" name="Freeform 30"/>
              <p:cNvSpPr>
                <a:spLocks/>
              </p:cNvSpPr>
              <p:nvPr/>
            </p:nvSpPr>
            <p:spPr bwMode="auto">
              <a:xfrm>
                <a:off x="2353" y="642"/>
                <a:ext cx="121" cy="157"/>
              </a:xfrm>
              <a:custGeom>
                <a:avLst/>
                <a:gdLst>
                  <a:gd name="T0" fmla="*/ 121 w 121"/>
                  <a:gd name="T1" fmla="*/ 139 h 157"/>
                  <a:gd name="T2" fmla="*/ 121 w 121"/>
                  <a:gd name="T3" fmla="*/ 139 h 157"/>
                  <a:gd name="T4" fmla="*/ 88 w 121"/>
                  <a:gd name="T5" fmla="*/ 117 h 157"/>
                  <a:gd name="T6" fmla="*/ 59 w 121"/>
                  <a:gd name="T7" fmla="*/ 88 h 157"/>
                  <a:gd name="T8" fmla="*/ 44 w 121"/>
                  <a:gd name="T9" fmla="*/ 73 h 157"/>
                  <a:gd name="T10" fmla="*/ 33 w 121"/>
                  <a:gd name="T11" fmla="*/ 55 h 157"/>
                  <a:gd name="T12" fmla="*/ 33 w 121"/>
                  <a:gd name="T13" fmla="*/ 55 h 157"/>
                  <a:gd name="T14" fmla="*/ 0 w 121"/>
                  <a:gd name="T15" fmla="*/ 0 h 157"/>
                  <a:gd name="T16" fmla="*/ 0 w 121"/>
                  <a:gd name="T17" fmla="*/ 0 h 157"/>
                  <a:gd name="T18" fmla="*/ 8 w 121"/>
                  <a:gd name="T19" fmla="*/ 22 h 157"/>
                  <a:gd name="T20" fmla="*/ 26 w 121"/>
                  <a:gd name="T21" fmla="*/ 69 h 157"/>
                  <a:gd name="T22" fmla="*/ 37 w 121"/>
                  <a:gd name="T23" fmla="*/ 95 h 157"/>
                  <a:gd name="T24" fmla="*/ 52 w 121"/>
                  <a:gd name="T25" fmla="*/ 121 h 157"/>
                  <a:gd name="T26" fmla="*/ 66 w 121"/>
                  <a:gd name="T27" fmla="*/ 139 h 157"/>
                  <a:gd name="T28" fmla="*/ 77 w 121"/>
                  <a:gd name="T29" fmla="*/ 150 h 157"/>
                  <a:gd name="T30" fmla="*/ 77 w 121"/>
                  <a:gd name="T31" fmla="*/ 150 h 157"/>
                  <a:gd name="T32" fmla="*/ 92 w 121"/>
                  <a:gd name="T33" fmla="*/ 157 h 157"/>
                  <a:gd name="T34" fmla="*/ 99 w 121"/>
                  <a:gd name="T35" fmla="*/ 157 h 157"/>
                  <a:gd name="T36" fmla="*/ 107 w 121"/>
                  <a:gd name="T37" fmla="*/ 154 h 157"/>
                  <a:gd name="T38" fmla="*/ 110 w 121"/>
                  <a:gd name="T39" fmla="*/ 150 h 157"/>
                  <a:gd name="T40" fmla="*/ 118 w 121"/>
                  <a:gd name="T41" fmla="*/ 143 h 157"/>
                  <a:gd name="T42" fmla="*/ 121 w 121"/>
                  <a:gd name="T43" fmla="*/ 139 h 157"/>
                  <a:gd name="T44" fmla="*/ 121 w 121"/>
                  <a:gd name="T45" fmla="*/ 139 h 157"/>
                  <a:gd name="T46" fmla="*/ 0 60000 65536"/>
                  <a:gd name="T47" fmla="*/ 0 60000 65536"/>
                  <a:gd name="T48" fmla="*/ 0 60000 65536"/>
                  <a:gd name="T49" fmla="*/ 0 60000 65536"/>
                  <a:gd name="T50" fmla="*/ 0 60000 65536"/>
                  <a:gd name="T51" fmla="*/ 0 60000 65536"/>
                  <a:gd name="T52" fmla="*/ 0 60000 65536"/>
                  <a:gd name="T53" fmla="*/ 0 60000 65536"/>
                  <a:gd name="T54" fmla="*/ 0 60000 65536"/>
                  <a:gd name="T55" fmla="*/ 0 60000 65536"/>
                  <a:gd name="T56" fmla="*/ 0 60000 65536"/>
                  <a:gd name="T57" fmla="*/ 0 60000 65536"/>
                  <a:gd name="T58" fmla="*/ 0 60000 65536"/>
                  <a:gd name="T59" fmla="*/ 0 60000 65536"/>
                  <a:gd name="T60" fmla="*/ 0 60000 65536"/>
                  <a:gd name="T61" fmla="*/ 0 60000 65536"/>
                  <a:gd name="T62" fmla="*/ 0 60000 65536"/>
                  <a:gd name="T63" fmla="*/ 0 60000 65536"/>
                  <a:gd name="T64" fmla="*/ 0 60000 65536"/>
                  <a:gd name="T65" fmla="*/ 0 60000 65536"/>
                  <a:gd name="T66" fmla="*/ 0 60000 65536"/>
                  <a:gd name="T67" fmla="*/ 0 60000 65536"/>
                  <a:gd name="T68" fmla="*/ 0 60000 65536"/>
                  <a:gd name="T69" fmla="*/ 0 w 121"/>
                  <a:gd name="T70" fmla="*/ 0 h 157"/>
                  <a:gd name="T71" fmla="*/ 121 w 121"/>
                  <a:gd name="T72" fmla="*/ 157 h 157"/>
                </a:gdLst>
                <a:ahLst/>
                <a:cxnLst>
                  <a:cxn ang="T46">
                    <a:pos x="T0" y="T1"/>
                  </a:cxn>
                  <a:cxn ang="T47">
                    <a:pos x="T2" y="T3"/>
                  </a:cxn>
                  <a:cxn ang="T48">
                    <a:pos x="T4" y="T5"/>
                  </a:cxn>
                  <a:cxn ang="T49">
                    <a:pos x="T6" y="T7"/>
                  </a:cxn>
                  <a:cxn ang="T50">
                    <a:pos x="T8" y="T9"/>
                  </a:cxn>
                  <a:cxn ang="T51">
                    <a:pos x="T10" y="T11"/>
                  </a:cxn>
                  <a:cxn ang="T52">
                    <a:pos x="T12" y="T13"/>
                  </a:cxn>
                  <a:cxn ang="T53">
                    <a:pos x="T14" y="T15"/>
                  </a:cxn>
                  <a:cxn ang="T54">
                    <a:pos x="T16" y="T17"/>
                  </a:cxn>
                  <a:cxn ang="T55">
                    <a:pos x="T18" y="T19"/>
                  </a:cxn>
                  <a:cxn ang="T56">
                    <a:pos x="T20" y="T21"/>
                  </a:cxn>
                  <a:cxn ang="T57">
                    <a:pos x="T22" y="T23"/>
                  </a:cxn>
                  <a:cxn ang="T58">
                    <a:pos x="T24" y="T25"/>
                  </a:cxn>
                  <a:cxn ang="T59">
                    <a:pos x="T26" y="T27"/>
                  </a:cxn>
                  <a:cxn ang="T60">
                    <a:pos x="T28" y="T29"/>
                  </a:cxn>
                  <a:cxn ang="T61">
                    <a:pos x="T30" y="T31"/>
                  </a:cxn>
                  <a:cxn ang="T62">
                    <a:pos x="T32" y="T33"/>
                  </a:cxn>
                  <a:cxn ang="T63">
                    <a:pos x="T34" y="T35"/>
                  </a:cxn>
                  <a:cxn ang="T64">
                    <a:pos x="T36" y="T37"/>
                  </a:cxn>
                  <a:cxn ang="T65">
                    <a:pos x="T38" y="T39"/>
                  </a:cxn>
                  <a:cxn ang="T66">
                    <a:pos x="T40" y="T41"/>
                  </a:cxn>
                  <a:cxn ang="T67">
                    <a:pos x="T42" y="T43"/>
                  </a:cxn>
                  <a:cxn ang="T68">
                    <a:pos x="T44" y="T45"/>
                  </a:cxn>
                </a:cxnLst>
                <a:rect l="T69" t="T70" r="T71" b="T72"/>
                <a:pathLst>
                  <a:path w="121" h="157">
                    <a:moveTo>
                      <a:pt x="121" y="139"/>
                    </a:moveTo>
                    <a:lnTo>
                      <a:pt x="121" y="139"/>
                    </a:lnTo>
                    <a:lnTo>
                      <a:pt x="88" y="117"/>
                    </a:lnTo>
                    <a:lnTo>
                      <a:pt x="59" y="88"/>
                    </a:lnTo>
                    <a:lnTo>
                      <a:pt x="44" y="73"/>
                    </a:lnTo>
                    <a:lnTo>
                      <a:pt x="33" y="55"/>
                    </a:lnTo>
                    <a:lnTo>
                      <a:pt x="0" y="0"/>
                    </a:lnTo>
                    <a:lnTo>
                      <a:pt x="8" y="22"/>
                    </a:lnTo>
                    <a:lnTo>
                      <a:pt x="26" y="69"/>
                    </a:lnTo>
                    <a:lnTo>
                      <a:pt x="37" y="95"/>
                    </a:lnTo>
                    <a:lnTo>
                      <a:pt x="52" y="121"/>
                    </a:lnTo>
                    <a:lnTo>
                      <a:pt x="66" y="139"/>
                    </a:lnTo>
                    <a:lnTo>
                      <a:pt x="77" y="150"/>
                    </a:lnTo>
                    <a:lnTo>
                      <a:pt x="92" y="157"/>
                    </a:lnTo>
                    <a:lnTo>
                      <a:pt x="99" y="157"/>
                    </a:lnTo>
                    <a:lnTo>
                      <a:pt x="107" y="154"/>
                    </a:lnTo>
                    <a:lnTo>
                      <a:pt x="110" y="150"/>
                    </a:lnTo>
                    <a:lnTo>
                      <a:pt x="118" y="143"/>
                    </a:lnTo>
                    <a:lnTo>
                      <a:pt x="121" y="139"/>
                    </a:lnTo>
                    <a:close/>
                  </a:path>
                </a:pathLst>
              </a:custGeom>
              <a:solidFill>
                <a:srgbClr val="FC5733"/>
              </a:solidFill>
              <a:ln w="9525">
                <a:noFill/>
                <a:round/>
                <a:headEnd/>
                <a:tailEnd/>
              </a:ln>
            </p:spPr>
            <p:txBody>
              <a:bodyPr/>
              <a:lstStyle/>
              <a:p>
                <a:endParaRPr lang="en-US">
                  <a:solidFill>
                    <a:srgbClr val="000000"/>
                  </a:solidFill>
                </a:endParaRPr>
              </a:p>
            </p:txBody>
          </p:sp>
        </p:grpSp>
      </p:grpSp>
      <p:sp>
        <p:nvSpPr>
          <p:cNvPr id="23" name="Rounded Rectangular Callout 22"/>
          <p:cNvSpPr/>
          <p:nvPr/>
        </p:nvSpPr>
        <p:spPr bwMode="auto">
          <a:xfrm>
            <a:off x="6172200" y="2209800"/>
            <a:ext cx="2667000" cy="1143000"/>
          </a:xfrm>
          <a:prstGeom prst="wedgeRoundRectCallout">
            <a:avLst>
              <a:gd name="adj1" fmla="val -105991"/>
              <a:gd name="adj2" fmla="val 10248"/>
              <a:gd name="adj3" fmla="val 16667"/>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mn-lt"/>
                <a:cs typeface="Arial" charset="0"/>
              </a:rPr>
              <a:t>If it controls two </a:t>
            </a:r>
          </a:p>
          <a:p>
            <a:pPr marL="0" marR="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mn-lt"/>
                <a:cs typeface="Arial" charset="0"/>
              </a:rPr>
              <a:t>players - insecure</a:t>
            </a:r>
          </a:p>
        </p:txBody>
      </p:sp>
      <p:sp>
        <p:nvSpPr>
          <p:cNvPr id="24" name="Rounded Rectangular Callout 23"/>
          <p:cNvSpPr/>
          <p:nvPr/>
        </p:nvSpPr>
        <p:spPr bwMode="auto">
          <a:xfrm>
            <a:off x="6248400" y="5334000"/>
            <a:ext cx="2667000" cy="990600"/>
          </a:xfrm>
          <a:prstGeom prst="wedgeRoundRectCallout">
            <a:avLst>
              <a:gd name="adj1" fmla="val -159454"/>
              <a:gd name="adj2" fmla="val -238948"/>
              <a:gd name="adj3" fmla="val 16667"/>
            </a:avLst>
          </a:prstGeom>
          <a:noFill/>
          <a:ln w="28575" cap="flat" cmpd="sng" algn="ctr">
            <a:solidFill>
              <a:schemeClr val="tx1"/>
            </a:solidFill>
            <a:prstDash val="solid"/>
            <a:round/>
            <a:headEnd type="none" w="med" len="med"/>
            <a:tailEnd type="none" w="med" len="med"/>
          </a:ln>
          <a:effectLst/>
        </p:spPr>
        <p:txBody>
          <a:bodyPr vert="horz" wrap="none" lIns="91440" tIns="45720" rIns="91440" bIns="45720" numCol="1" rtlCol="0" anchor="ctr" anchorCtr="0" compatLnSpc="1">
            <a:prstTxWarp prst="textNoShape">
              <a:avLst/>
            </a:prstTxWarp>
          </a:bodyPr>
          <a:lstStyle/>
          <a:p>
            <a:pPr marL="0" marR="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baseline="0" dirty="0" smtClean="0">
                <a:ln>
                  <a:noFill/>
                </a:ln>
                <a:solidFill>
                  <a:schemeClr val="tx1"/>
                </a:solidFill>
                <a:effectLst/>
                <a:latin typeface="+mn-lt"/>
                <a:cs typeface="Arial" charset="0"/>
              </a:rPr>
              <a:t>Can</a:t>
            </a:r>
            <a:r>
              <a:rPr kumimoji="0" lang="en-US" sz="2800" b="0" i="0" u="none" strike="noStrike" cap="none" normalizeH="0" dirty="0" smtClean="0">
                <a:ln>
                  <a:noFill/>
                </a:ln>
                <a:solidFill>
                  <a:schemeClr val="tx1"/>
                </a:solidFill>
                <a:effectLst/>
                <a:latin typeface="+mn-lt"/>
                <a:cs typeface="Arial" charset="0"/>
              </a:rPr>
              <a:t> be all </a:t>
            </a:r>
          </a:p>
          <a:p>
            <a:pPr marL="0" marR="0" indent="0" algn="l" defTabSz="914400" rtl="0" eaLnBrk="1" fontAlgn="base" latinLnBrk="0" hangingPunct="1">
              <a:lnSpc>
                <a:spcPct val="100000"/>
              </a:lnSpc>
              <a:spcBef>
                <a:spcPct val="0"/>
              </a:spcBef>
              <a:spcAft>
                <a:spcPct val="0"/>
              </a:spcAft>
              <a:buClrTx/>
              <a:buSzTx/>
              <a:buFontTx/>
              <a:buNone/>
              <a:tabLst/>
            </a:pPr>
            <a:r>
              <a:rPr kumimoji="0" lang="en-US" sz="2800" b="0" i="0" u="none" strike="noStrike" cap="none" normalizeH="0" dirty="0" smtClean="0">
                <a:ln>
                  <a:noFill/>
                </a:ln>
                <a:solidFill>
                  <a:schemeClr val="tx1"/>
                </a:solidFill>
                <a:effectLst/>
                <a:latin typeface="+mn-lt"/>
                <a:cs typeface="Arial" charset="0"/>
              </a:rPr>
              <a:t>powerful here</a:t>
            </a:r>
            <a:endParaRPr kumimoji="0" lang="en-US" sz="2800" b="0" i="0" u="none" strike="noStrike" cap="none" normalizeH="0" baseline="0" dirty="0" smtClean="0">
              <a:ln>
                <a:noFill/>
              </a:ln>
              <a:solidFill>
                <a:schemeClr val="tx1"/>
              </a:solidFill>
              <a:effectLst/>
              <a:latin typeface="+mn-lt"/>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579587">
                                            <p:txEl>
                                              <p:pRg st="1" end="1"/>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579587">
                                            <p:txEl>
                                              <p:pRg st="2" end="2"/>
                                            </p:txEl>
                                          </p:spTgt>
                                        </p:tgtEl>
                                        <p:attrNameLst>
                                          <p:attrName>style.visibility</p:attrName>
                                        </p:attrNameLst>
                                      </p:cBhvr>
                                      <p:to>
                                        <p:strVal val="visible"/>
                                      </p:to>
                                    </p:set>
                                  </p:childTnLst>
                                </p:cTn>
                              </p:par>
                            </p:childTnLst>
                          </p:cTn>
                        </p:par>
                      </p:childTnLst>
                    </p:cTn>
                  </p:par>
                  <p:par>
                    <p:cTn id="13" fill="hold">
                      <p:stCondLst>
                        <p:cond delay="indefinite"/>
                      </p:stCondLst>
                      <p:childTnLst>
                        <p:par>
                          <p:cTn id="14" fill="hold">
                            <p:stCondLst>
                              <p:cond delay="0"/>
                            </p:stCondLst>
                            <p:childTnLst>
                              <p:par>
                                <p:cTn id="15" presetID="1" presetClass="entr" presetSubtype="0" fill="hold" nodeType="clickEffect">
                                  <p:stCondLst>
                                    <p:cond delay="0"/>
                                  </p:stCondLst>
                                  <p:childTnLst>
                                    <p:set>
                                      <p:cBhvr>
                                        <p:cTn id="16" dur="1" fill="hold">
                                          <p:stCondLst>
                                            <p:cond delay="0"/>
                                          </p:stCondLst>
                                        </p:cTn>
                                        <p:tgtEl>
                                          <p:spTgt spid="579587">
                                            <p:txEl>
                                              <p:pRg st="3" end="3"/>
                                            </p:txEl>
                                          </p:spTgt>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579587">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23"/>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24"/>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579587">
                                            <p:txEl>
                                              <p:pRg st="5" end="5"/>
                                            </p:txEl>
                                          </p:spTgt>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579587">
                                            <p:txEl>
                                              <p:pRg st="6" end="6"/>
                                            </p:txEl>
                                          </p:spTgt>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579587">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3" grpId="0" animBg="1"/>
      <p:bldP spid="24" grpId="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8194" name="Rectangle 2"/>
          <p:cNvSpPr>
            <a:spLocks noGrp="1" noChangeArrowheads="1"/>
          </p:cNvSpPr>
          <p:nvPr>
            <p:ph type="title"/>
          </p:nvPr>
        </p:nvSpPr>
        <p:spPr/>
        <p:txBody>
          <a:bodyPr/>
          <a:lstStyle/>
          <a:p>
            <a:r>
              <a:rPr lang="en-US" altLang="he-IL" dirty="0"/>
              <a:t>The Simulation Paradigm</a:t>
            </a:r>
          </a:p>
        </p:txBody>
      </p:sp>
      <p:sp>
        <p:nvSpPr>
          <p:cNvPr id="648195" name="Rectangle 3"/>
          <p:cNvSpPr>
            <a:spLocks noGrp="1" noChangeArrowheads="1"/>
          </p:cNvSpPr>
          <p:nvPr>
            <p:ph type="body" idx="1"/>
          </p:nvPr>
        </p:nvSpPr>
        <p:spPr>
          <a:xfrm>
            <a:off x="457200" y="1600200"/>
            <a:ext cx="8458200" cy="4525963"/>
          </a:xfrm>
        </p:spPr>
        <p:txBody>
          <a:bodyPr/>
          <a:lstStyle/>
          <a:p>
            <a:pPr>
              <a:lnSpc>
                <a:spcPct val="90000"/>
              </a:lnSpc>
              <a:buFontTx/>
              <a:buNone/>
            </a:pPr>
            <a:r>
              <a:rPr lang="en-US" altLang="he-IL" sz="2800" dirty="0"/>
              <a:t>A protocol is considered secure if:</a:t>
            </a:r>
          </a:p>
          <a:p>
            <a:pPr>
              <a:lnSpc>
                <a:spcPct val="90000"/>
              </a:lnSpc>
            </a:pPr>
            <a:r>
              <a:rPr lang="en-US" altLang="he-IL" sz="2800" dirty="0"/>
              <a:t>For every  </a:t>
            </a:r>
            <a:r>
              <a:rPr lang="en-US" altLang="he-IL" sz="2800" dirty="0">
                <a:solidFill>
                  <a:srgbClr val="0033CC"/>
                </a:solidFill>
              </a:rPr>
              <a:t>adversary</a:t>
            </a:r>
            <a:r>
              <a:rPr lang="en-US" altLang="he-IL" sz="2800" dirty="0">
                <a:solidFill>
                  <a:srgbClr val="FF3399"/>
                </a:solidFill>
              </a:rPr>
              <a:t>  </a:t>
            </a:r>
            <a:r>
              <a:rPr lang="en-US" altLang="he-IL" sz="2800" dirty="0"/>
              <a:t>(of a certain type)</a:t>
            </a:r>
            <a:endParaRPr lang="en-US" altLang="he-IL" sz="2800" dirty="0">
              <a:solidFill>
                <a:srgbClr val="FF3399"/>
              </a:solidFill>
            </a:endParaRPr>
          </a:p>
          <a:p>
            <a:pPr>
              <a:lnSpc>
                <a:spcPct val="90000"/>
              </a:lnSpc>
              <a:buFontTx/>
              <a:buNone/>
            </a:pPr>
            <a:r>
              <a:rPr lang="en-US" altLang="he-IL" sz="2800" dirty="0">
                <a:solidFill>
                  <a:srgbClr val="FF3399"/>
                </a:solidFill>
              </a:rPr>
              <a:t>   </a:t>
            </a:r>
            <a:r>
              <a:rPr lang="en-US" altLang="he-IL" sz="2800" dirty="0"/>
              <a:t>There exists a </a:t>
            </a:r>
            <a:r>
              <a:rPr lang="en-US" altLang="he-IL" sz="2800" b="1" dirty="0">
                <a:solidFill>
                  <a:srgbClr val="0033CC"/>
                </a:solidFill>
              </a:rPr>
              <a:t>simulator</a:t>
            </a:r>
            <a:r>
              <a:rPr lang="en-US" altLang="he-IL" sz="2800" b="1" dirty="0"/>
              <a:t> </a:t>
            </a:r>
            <a:r>
              <a:rPr lang="en-US" altLang="he-IL" sz="2800" dirty="0"/>
              <a:t>that outputs an </a:t>
            </a:r>
            <a:r>
              <a:rPr lang="en-US" altLang="he-IL" sz="2800" b="1" dirty="0"/>
              <a:t>indistinguishable</a:t>
            </a:r>
            <a:r>
              <a:rPr lang="en-US" altLang="he-IL" sz="2800" dirty="0"/>
              <a:t> ``transcript” .</a:t>
            </a:r>
          </a:p>
          <a:p>
            <a:pPr>
              <a:lnSpc>
                <a:spcPct val="90000"/>
              </a:lnSpc>
              <a:buFontTx/>
              <a:buNone/>
            </a:pPr>
            <a:endParaRPr lang="en-US" altLang="he-IL" sz="2800" dirty="0"/>
          </a:p>
          <a:p>
            <a:pPr>
              <a:lnSpc>
                <a:spcPct val="90000"/>
              </a:lnSpc>
              <a:buFontTx/>
              <a:buNone/>
            </a:pPr>
            <a:r>
              <a:rPr lang="en-US" altLang="he-IL" sz="2800" dirty="0"/>
              <a:t>Examples:</a:t>
            </a:r>
          </a:p>
          <a:p>
            <a:pPr>
              <a:lnSpc>
                <a:spcPct val="90000"/>
              </a:lnSpc>
            </a:pPr>
            <a:r>
              <a:rPr lang="en-US" altLang="he-IL" sz="2800" dirty="0"/>
              <a:t>Encryption</a:t>
            </a:r>
          </a:p>
          <a:p>
            <a:pPr>
              <a:lnSpc>
                <a:spcPct val="90000"/>
              </a:lnSpc>
            </a:pPr>
            <a:r>
              <a:rPr lang="en-US" altLang="he-IL" sz="2800" dirty="0"/>
              <a:t>Zero-knowledge</a:t>
            </a:r>
          </a:p>
          <a:p>
            <a:pPr>
              <a:lnSpc>
                <a:spcPct val="90000"/>
              </a:lnSpc>
            </a:pPr>
            <a:r>
              <a:rPr lang="en-US" altLang="he-IL" sz="2800" dirty="0"/>
              <a:t>Secure function evaluation</a:t>
            </a:r>
            <a:endParaRPr lang="en-US" altLang="en-US" sz="2800" dirty="0"/>
          </a:p>
        </p:txBody>
      </p:sp>
      <p:sp>
        <p:nvSpPr>
          <p:cNvPr id="5" name="TextBox 4"/>
          <p:cNvSpPr txBox="1"/>
          <p:nvPr/>
        </p:nvSpPr>
        <p:spPr>
          <a:xfrm>
            <a:off x="5029200" y="4953000"/>
            <a:ext cx="3505200" cy="523220"/>
          </a:xfrm>
          <a:prstGeom prst="rect">
            <a:avLst/>
          </a:prstGeom>
          <a:solidFill>
            <a:schemeClr val="accent1"/>
          </a:solidFill>
        </p:spPr>
        <p:txBody>
          <a:bodyPr wrap="square" rtlCol="0">
            <a:spAutoFit/>
          </a:bodyPr>
          <a:lstStyle/>
          <a:p>
            <a:r>
              <a:rPr lang="en-US" dirty="0" smtClean="0">
                <a:latin typeface="+mj-lt"/>
              </a:rPr>
              <a:t>Power of analogy</a:t>
            </a:r>
            <a:endParaRPr lang="en-US" dirty="0">
              <a:latin typeface="+mj-lt"/>
            </a:endParaRPr>
          </a:p>
        </p:txBody>
      </p:sp>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9218" name="Rectangle 2"/>
          <p:cNvSpPr>
            <a:spLocks noGrp="1" noChangeArrowheads="1"/>
          </p:cNvSpPr>
          <p:nvPr>
            <p:ph type="title"/>
          </p:nvPr>
        </p:nvSpPr>
        <p:spPr/>
        <p:txBody>
          <a:bodyPr/>
          <a:lstStyle/>
          <a:p>
            <a:r>
              <a:rPr lang="en-US" altLang="he-IL" dirty="0"/>
              <a:t>SFE: Simulating the ideal model</a:t>
            </a:r>
          </a:p>
        </p:txBody>
      </p:sp>
      <p:sp>
        <p:nvSpPr>
          <p:cNvPr id="649219" name="Rectangle 3"/>
          <p:cNvSpPr>
            <a:spLocks noGrp="1" noChangeArrowheads="1"/>
          </p:cNvSpPr>
          <p:nvPr>
            <p:ph type="body" idx="1"/>
          </p:nvPr>
        </p:nvSpPr>
        <p:spPr/>
        <p:txBody>
          <a:bodyPr/>
          <a:lstStyle/>
          <a:p>
            <a:pPr>
              <a:buFontTx/>
              <a:buNone/>
            </a:pPr>
            <a:r>
              <a:rPr lang="en-US" altLang="he-IL" dirty="0"/>
              <a:t>A protocol is considered secure if:</a:t>
            </a:r>
          </a:p>
          <a:p>
            <a:r>
              <a:rPr lang="en-US" altLang="he-IL" dirty="0"/>
              <a:t>For every</a:t>
            </a:r>
            <a:r>
              <a:rPr lang="en-US" altLang="he-IL" dirty="0">
                <a:solidFill>
                  <a:srgbClr val="0033CC"/>
                </a:solidFill>
              </a:rPr>
              <a:t> </a:t>
            </a:r>
            <a:r>
              <a:rPr lang="en-US" altLang="he-IL" b="1" dirty="0">
                <a:solidFill>
                  <a:srgbClr val="0033CC"/>
                </a:solidFill>
              </a:rPr>
              <a:t>adversary</a:t>
            </a:r>
            <a:r>
              <a:rPr lang="en-US" altLang="he-IL" dirty="0">
                <a:solidFill>
                  <a:srgbClr val="0033CC"/>
                </a:solidFill>
              </a:rPr>
              <a:t> </a:t>
            </a:r>
            <a:r>
              <a:rPr lang="en-US" altLang="he-IL" dirty="0"/>
              <a:t>there exists a </a:t>
            </a:r>
            <a:r>
              <a:rPr lang="en-US" altLang="he-IL" b="1" dirty="0">
                <a:solidFill>
                  <a:srgbClr val="0033CC"/>
                </a:solidFill>
              </a:rPr>
              <a:t>simulator</a:t>
            </a:r>
            <a:r>
              <a:rPr lang="en-US" altLang="he-IL" b="1" dirty="0"/>
              <a:t> </a:t>
            </a:r>
            <a:r>
              <a:rPr lang="en-US" altLang="he-IL" dirty="0"/>
              <a:t>operating in the ``ideal” (trusted party) model that outputs an indistinguishable transcript.</a:t>
            </a:r>
          </a:p>
          <a:p>
            <a:endParaRPr lang="en-US" altLang="he-IL" dirty="0"/>
          </a:p>
          <a:p>
            <a:pPr>
              <a:buFontTx/>
              <a:buNone/>
            </a:pPr>
            <a:endParaRPr lang="en-US" altLang="en-US" b="1" dirty="0" smtClean="0"/>
          </a:p>
          <a:p>
            <a:pPr>
              <a:buFontTx/>
              <a:buNone/>
            </a:pPr>
            <a:r>
              <a:rPr lang="en-US" altLang="en-US" b="1" dirty="0" smtClean="0"/>
              <a:t>Major </a:t>
            </a:r>
            <a:r>
              <a:rPr lang="en-US" altLang="en-US" b="1" dirty="0"/>
              <a:t>result</a:t>
            </a:r>
            <a:r>
              <a:rPr lang="en-US" altLang="en-US" dirty="0"/>
              <a:t>: “</a:t>
            </a:r>
            <a:r>
              <a:rPr lang="en-US" altLang="en-US" i="1" dirty="0"/>
              <a:t>Any function f that can be evaluated using polynomial resources can be securely evaluated using polynomial resources</a:t>
            </a:r>
            <a:r>
              <a:rPr lang="en-US" altLang="en-US" dirty="0"/>
              <a:t>”</a:t>
            </a:r>
          </a:p>
        </p:txBody>
      </p:sp>
      <p:sp>
        <p:nvSpPr>
          <p:cNvPr id="4" name="TextBox 3"/>
          <p:cNvSpPr txBox="1"/>
          <p:nvPr/>
        </p:nvSpPr>
        <p:spPr>
          <a:xfrm>
            <a:off x="1828800" y="3962400"/>
            <a:ext cx="4648200" cy="584775"/>
          </a:xfrm>
          <a:prstGeom prst="rect">
            <a:avLst/>
          </a:prstGeom>
          <a:solidFill>
            <a:schemeClr val="bg2">
              <a:lumMod val="40000"/>
              <a:lumOff val="60000"/>
            </a:schemeClr>
          </a:solidFill>
        </p:spPr>
        <p:txBody>
          <a:bodyPr wrap="square" rtlCol="0">
            <a:spAutoFit/>
          </a:bodyPr>
          <a:lstStyle/>
          <a:p>
            <a:r>
              <a:rPr lang="en-US" sz="3200" dirty="0" smtClean="0">
                <a:latin typeface="+mn-lt"/>
              </a:rPr>
              <a:t>Breaking = distinguishing!</a:t>
            </a:r>
            <a:endParaRPr lang="en-US" sz="3200" dirty="0">
              <a:latin typeface="+mn-lt"/>
            </a:endParaRPr>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Default Design">
      <a:majorFont>
        <a:latin typeface="Arial Narrow"/>
        <a:ea typeface=""/>
        <a:cs typeface="Arial"/>
      </a:majorFont>
      <a:minorFont>
        <a:latin typeface="Arial Narrow"/>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noFill/>
        <a:ln w="28575" cap="flat" cmpd="sng" algn="ctr">
          <a:solidFill>
            <a:schemeClr val="tx1"/>
          </a:solidFill>
          <a:prstDash val="solid"/>
          <a:round/>
          <a:headEnd type="none" w="med" len="med"/>
          <a:tailEnd type="none" w="med" len="med"/>
        </a:ln>
        <a:effectLst/>
      </a:spPr>
      <a:bodyPr vert="horz" wrap="none" lIns="91440" tIns="45720" rIns="91440" bIns="45720" numCol="1" anchor="ctr"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2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Default Design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Default Design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Default Design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Default Design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Default Design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Default Design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Default Design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Default Design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Default Design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90644</TotalTime>
  <Words>2185</Words>
  <Application>Microsoft Office PowerPoint</Application>
  <PresentationFormat>On-screen Show (4:3)</PresentationFormat>
  <Paragraphs>420</Paragraphs>
  <Slides>42</Slides>
  <Notes>7</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42</vt:i4>
      </vt:variant>
    </vt:vector>
  </HeadingPairs>
  <TitlesOfParts>
    <vt:vector size="44" baseType="lpstr">
      <vt:lpstr>Default Design</vt:lpstr>
      <vt:lpstr>Document</vt:lpstr>
      <vt:lpstr>Foundations of Privacy  Lecture 2 </vt:lpstr>
      <vt:lpstr>Planned Topics</vt:lpstr>
      <vt:lpstr>Course Information</vt:lpstr>
      <vt:lpstr>Projects</vt:lpstr>
      <vt:lpstr>Cryptography and Privacy </vt:lpstr>
      <vt:lpstr>Example: Securely Computing Sums</vt:lpstr>
      <vt:lpstr>Is this Protocol Secure? </vt:lpstr>
      <vt:lpstr>The Simulation Paradigm</vt:lpstr>
      <vt:lpstr>SFE: Simulating the ideal model</vt:lpstr>
      <vt:lpstr>Honest but curious model</vt:lpstr>
      <vt:lpstr>Secure Function Evaluation (SFE)</vt:lpstr>
      <vt:lpstr>The Millionaires Problem</vt:lpstr>
      <vt:lpstr>Ideal Solution for  the Millionaires Problem</vt:lpstr>
      <vt:lpstr>Secure Function Evaluation (Informal) Definition</vt:lpstr>
      <vt:lpstr>Second Price Auctions - Vickrey</vt:lpstr>
      <vt:lpstr>Problems with applying the Revelation Principle</vt:lpstr>
      <vt:lpstr>Major Result [Yao,GMW]</vt:lpstr>
      <vt:lpstr>SFE</vt:lpstr>
      <vt:lpstr>Simulation</vt:lpstr>
      <vt:lpstr>Simulating the ideal model</vt:lpstr>
      <vt:lpstr>1-out-of 2 Oblivious Transfer</vt:lpstr>
      <vt:lpstr>Implementations of OT12</vt:lpstr>
      <vt:lpstr>Oblivious Transfer  1-out-of-N   OT</vt:lpstr>
      <vt:lpstr>The EGL paradigm for OT12</vt:lpstr>
      <vt:lpstr>The Bellare-Micali Protocol</vt:lpstr>
      <vt:lpstr>Properties</vt:lpstr>
      <vt:lpstr>Idea</vt:lpstr>
      <vt:lpstr>The OT protocol </vt:lpstr>
      <vt:lpstr>The OT protocol: Properties</vt:lpstr>
      <vt:lpstr>Secret Sharing</vt:lpstr>
      <vt:lpstr>Two party Computation</vt:lpstr>
      <vt:lpstr>Representations of P</vt:lpstr>
      <vt:lpstr>Garbling P</vt:lpstr>
      <vt:lpstr>Garbling Requirements</vt:lpstr>
      <vt:lpstr>Garbling</vt:lpstr>
      <vt:lpstr>Garbled Circuits  Original circuit</vt:lpstr>
      <vt:lpstr>Garbled Circuits  Garbled values for wires</vt:lpstr>
      <vt:lpstr>Tables for a Gate</vt:lpstr>
      <vt:lpstr>Translation table for an OR gate</vt:lpstr>
      <vt:lpstr>PowerPoint Presentation</vt:lpstr>
      <vt:lpstr>Choosing the garbled Inputs</vt:lpstr>
      <vt:lpstr>The Problem with SFE</vt:lpstr>
    </vt:vector>
  </TitlesOfParts>
  <Company>weizmann institute</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Foundations of Cryptography  Lecture 2</dc:title>
  <dc:creator>Administrator</dc:creator>
  <cp:lastModifiedBy>Moni Naor</cp:lastModifiedBy>
  <cp:revision>977</cp:revision>
  <cp:lastPrinted>2012-03-18T13:58:51Z</cp:lastPrinted>
  <dcterms:created xsi:type="dcterms:W3CDTF">2003-10-31T10:32:22Z</dcterms:created>
  <dcterms:modified xsi:type="dcterms:W3CDTF">2012-03-18T16:09:30Z</dcterms:modified>
</cp:coreProperties>
</file>