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2.xml" ContentType="application/vnd.openxmlformats-officedocument.presentationml.tags+xml"/>
  <Override PartName="/ppt/notesSlides/notesSlide14.xml" ContentType="application/vnd.openxmlformats-officedocument.presentationml.notesSlide+xml"/>
  <Override PartName="/ppt/tags/tag3.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4.xml" ContentType="application/vnd.openxmlformats-officedocument.presentationml.tags+xml"/>
  <Override PartName="/ppt/notesSlides/notesSlide29.xml" ContentType="application/vnd.openxmlformats-officedocument.presentationml.notesSlide+xml"/>
  <Override PartName="/ppt/tags/tag5.xml" ContentType="application/vnd.openxmlformats-officedocument.presentationml.tags+xml"/>
  <Override PartName="/ppt/notesSlides/notesSlide30.xml" ContentType="application/vnd.openxmlformats-officedocument.presentationml.notesSlide+xml"/>
  <Override PartName="/ppt/tags/tag6.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7.xml" ContentType="application/vnd.openxmlformats-officedocument.presentationml.tags+xml"/>
  <Override PartName="/ppt/notesSlides/notesSlide33.xml" ContentType="application/vnd.openxmlformats-officedocument.presentationml.notesSlide+xml"/>
  <Override PartName="/ppt/tags/tag8.xml" ContentType="application/vnd.openxmlformats-officedocument.presentationml.tags+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5" r:id="rId2"/>
    <p:sldMasterId id="2147483708" r:id="rId3"/>
    <p:sldMasterId id="2147483720" r:id="rId4"/>
    <p:sldMasterId id="2147483782" r:id="rId5"/>
  </p:sldMasterIdLst>
  <p:notesMasterIdLst>
    <p:notesMasterId r:id="rId54"/>
  </p:notesMasterIdLst>
  <p:sldIdLst>
    <p:sldId id="559" r:id="rId6"/>
    <p:sldId id="995" r:id="rId7"/>
    <p:sldId id="1014" r:id="rId8"/>
    <p:sldId id="996" r:id="rId9"/>
    <p:sldId id="999" r:id="rId10"/>
    <p:sldId id="892" r:id="rId11"/>
    <p:sldId id="1006" r:id="rId12"/>
    <p:sldId id="1007" r:id="rId13"/>
    <p:sldId id="861" r:id="rId14"/>
    <p:sldId id="958" r:id="rId15"/>
    <p:sldId id="863" r:id="rId16"/>
    <p:sldId id="867" r:id="rId17"/>
    <p:sldId id="868" r:id="rId18"/>
    <p:sldId id="869" r:id="rId19"/>
    <p:sldId id="870" r:id="rId20"/>
    <p:sldId id="871" r:id="rId21"/>
    <p:sldId id="872" r:id="rId22"/>
    <p:sldId id="873" r:id="rId23"/>
    <p:sldId id="874" r:id="rId24"/>
    <p:sldId id="983" r:id="rId25"/>
    <p:sldId id="875" r:id="rId26"/>
    <p:sldId id="876" r:id="rId27"/>
    <p:sldId id="815" r:id="rId28"/>
    <p:sldId id="859" r:id="rId29"/>
    <p:sldId id="878" r:id="rId30"/>
    <p:sldId id="879" r:id="rId31"/>
    <p:sldId id="880" r:id="rId32"/>
    <p:sldId id="881" r:id="rId33"/>
    <p:sldId id="882" r:id="rId34"/>
    <p:sldId id="883" r:id="rId35"/>
    <p:sldId id="884" r:id="rId36"/>
    <p:sldId id="992" r:id="rId37"/>
    <p:sldId id="885" r:id="rId38"/>
    <p:sldId id="886" r:id="rId39"/>
    <p:sldId id="887" r:id="rId40"/>
    <p:sldId id="888" r:id="rId41"/>
    <p:sldId id="889" r:id="rId42"/>
    <p:sldId id="890" r:id="rId43"/>
    <p:sldId id="986" r:id="rId44"/>
    <p:sldId id="1009" r:id="rId45"/>
    <p:sldId id="1010" r:id="rId46"/>
    <p:sldId id="985" r:id="rId47"/>
    <p:sldId id="1011" r:id="rId48"/>
    <p:sldId id="1013" r:id="rId49"/>
    <p:sldId id="971" r:id="rId50"/>
    <p:sldId id="972" r:id="rId51"/>
    <p:sldId id="991" r:id="rId52"/>
    <p:sldId id="962" r:id="rId53"/>
  </p:sldIdLst>
  <p:sldSz cx="9144000" cy="6858000" type="screen4x3"/>
  <p:notesSz cx="6858000" cy="9144000"/>
  <p:defaultTextStyle>
    <a:defPPr>
      <a:defRPr lang="en-US"/>
    </a:defPPr>
    <a:lvl1pPr algn="ctr" rtl="0" fontAlgn="base">
      <a:spcBef>
        <a:spcPct val="0"/>
      </a:spcBef>
      <a:spcAft>
        <a:spcPct val="0"/>
      </a:spcAft>
      <a:defRPr sz="2800" kern="1200">
        <a:solidFill>
          <a:schemeClr val="tx1"/>
        </a:solidFill>
        <a:latin typeface="Arial" charset="0"/>
        <a:ea typeface="+mn-ea"/>
        <a:cs typeface="Arial" charset="0"/>
      </a:defRPr>
    </a:lvl1pPr>
    <a:lvl2pPr marL="457200" algn="ctr" rtl="0" fontAlgn="base">
      <a:spcBef>
        <a:spcPct val="0"/>
      </a:spcBef>
      <a:spcAft>
        <a:spcPct val="0"/>
      </a:spcAft>
      <a:defRPr sz="2800" kern="1200">
        <a:solidFill>
          <a:schemeClr val="tx1"/>
        </a:solidFill>
        <a:latin typeface="Arial" charset="0"/>
        <a:ea typeface="+mn-ea"/>
        <a:cs typeface="Arial" charset="0"/>
      </a:defRPr>
    </a:lvl2pPr>
    <a:lvl3pPr marL="914400" algn="ctr" rtl="0" fontAlgn="base">
      <a:spcBef>
        <a:spcPct val="0"/>
      </a:spcBef>
      <a:spcAft>
        <a:spcPct val="0"/>
      </a:spcAft>
      <a:defRPr sz="2800" kern="1200">
        <a:solidFill>
          <a:schemeClr val="tx1"/>
        </a:solidFill>
        <a:latin typeface="Arial" charset="0"/>
        <a:ea typeface="+mn-ea"/>
        <a:cs typeface="Arial" charset="0"/>
      </a:defRPr>
    </a:lvl3pPr>
    <a:lvl4pPr marL="1371600" algn="ctr" rtl="0" fontAlgn="base">
      <a:spcBef>
        <a:spcPct val="0"/>
      </a:spcBef>
      <a:spcAft>
        <a:spcPct val="0"/>
      </a:spcAft>
      <a:defRPr sz="2800" kern="1200">
        <a:solidFill>
          <a:schemeClr val="tx1"/>
        </a:solidFill>
        <a:latin typeface="Arial" charset="0"/>
        <a:ea typeface="+mn-ea"/>
        <a:cs typeface="Arial" charset="0"/>
      </a:defRPr>
    </a:lvl4pPr>
    <a:lvl5pPr marL="1828800" algn="ctr" rtl="0" fontAlgn="base">
      <a:spcBef>
        <a:spcPct val="0"/>
      </a:spcBef>
      <a:spcAft>
        <a:spcPct val="0"/>
      </a:spcAft>
      <a:defRPr sz="2800" kern="1200">
        <a:solidFill>
          <a:schemeClr val="tx1"/>
        </a:solidFill>
        <a:latin typeface="Arial" charset="0"/>
        <a:ea typeface="+mn-ea"/>
        <a:cs typeface="Arial" charset="0"/>
      </a:defRPr>
    </a:lvl5pPr>
    <a:lvl6pPr marL="2286000" algn="l" defTabSz="914400" rtl="0" eaLnBrk="1" latinLnBrk="0" hangingPunct="1">
      <a:defRPr sz="2800" kern="1200">
        <a:solidFill>
          <a:schemeClr val="tx1"/>
        </a:solidFill>
        <a:latin typeface="Arial" charset="0"/>
        <a:ea typeface="+mn-ea"/>
        <a:cs typeface="Arial" charset="0"/>
      </a:defRPr>
    </a:lvl6pPr>
    <a:lvl7pPr marL="2743200" algn="l" defTabSz="914400" rtl="0" eaLnBrk="1" latinLnBrk="0" hangingPunct="1">
      <a:defRPr sz="2800" kern="1200">
        <a:solidFill>
          <a:schemeClr val="tx1"/>
        </a:solidFill>
        <a:latin typeface="Arial" charset="0"/>
        <a:ea typeface="+mn-ea"/>
        <a:cs typeface="Arial" charset="0"/>
      </a:defRPr>
    </a:lvl7pPr>
    <a:lvl8pPr marL="3200400" algn="l" defTabSz="914400" rtl="0" eaLnBrk="1" latinLnBrk="0" hangingPunct="1">
      <a:defRPr sz="2800" kern="1200">
        <a:solidFill>
          <a:schemeClr val="tx1"/>
        </a:solidFill>
        <a:latin typeface="Arial" charset="0"/>
        <a:ea typeface="+mn-ea"/>
        <a:cs typeface="Arial" charset="0"/>
      </a:defRPr>
    </a:lvl8pPr>
    <a:lvl9pPr marL="3657600" algn="l" defTabSz="914400" rtl="0" eaLnBrk="1" latinLnBrk="0" hangingPunct="1">
      <a:defRPr sz="28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0000"/>
    <a:srgbClr val="00E4A8"/>
    <a:srgbClr val="9D4791"/>
    <a:srgbClr val="D113B6"/>
    <a:srgbClr val="FFCC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67" autoAdjust="0"/>
    <p:restoredTop sz="83429" autoAdjust="0"/>
  </p:normalViewPr>
  <p:slideViewPr>
    <p:cSldViewPr>
      <p:cViewPr varScale="1">
        <p:scale>
          <a:sx n="77" d="100"/>
          <a:sy n="77" d="100"/>
        </p:scale>
        <p:origin x="-126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32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634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A7FF295-1BE1-456D-92F8-CCF4E9F3D5FF}" type="slidenum">
              <a:rPr lang="ar-SA"/>
              <a:pPr>
                <a:defRPr/>
              </a:pPr>
              <a:t>‹#›</a:t>
            </a:fld>
            <a:endParaRPr lang="en-US"/>
          </a:p>
        </p:txBody>
      </p:sp>
    </p:spTree>
    <p:extLst>
      <p:ext uri="{BB962C8B-B14F-4D97-AF65-F5344CB8AC3E}">
        <p14:creationId xmlns:p14="http://schemas.microsoft.com/office/powerpoint/2010/main" val="6833762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6C5466A1-A13B-4EDB-A255-DA9AE1A87273}" type="slidenum">
              <a:rPr lang="ar-SA"/>
              <a:pPr/>
              <a:t>1</a:t>
            </a:fld>
            <a:endParaRPr lang="en-US"/>
          </a:p>
        </p:txBody>
      </p:sp>
      <p:sp>
        <p:nvSpPr>
          <p:cNvPr id="64515" name="Rectangle 2"/>
          <p:cNvSpPr>
            <a:spLocks noGrp="1" noRot="1" noChangeAspect="1" noChangeArrowheads="1" noTextEdit="1"/>
          </p:cNvSpPr>
          <p:nvPr>
            <p:ph type="sldImg"/>
          </p:nvPr>
        </p:nvSpPr>
        <p:spPr>
          <a:xfrm>
            <a:off x="1098550" y="676275"/>
            <a:ext cx="4605338" cy="3454400"/>
          </a:xfrm>
          <a:ln/>
        </p:spPr>
      </p:sp>
      <p:sp>
        <p:nvSpPr>
          <p:cNvPr id="64516" name="Rectangle 3"/>
          <p:cNvSpPr>
            <a:spLocks noGrp="1" noChangeArrowheads="1"/>
          </p:cNvSpPr>
          <p:nvPr>
            <p:ph type="body" idx="1"/>
          </p:nvPr>
        </p:nvSpPr>
        <p:spPr>
          <a:xfrm>
            <a:off x="896938" y="4356100"/>
            <a:ext cx="5083175" cy="4130675"/>
          </a:xfrm>
          <a:noFill/>
          <a:ln/>
        </p:spPr>
        <p:txBody>
          <a:bodyPr/>
          <a:lstStyle/>
          <a:p>
            <a:pPr eaLnBrk="1" hangingPunct="1"/>
            <a:r>
              <a:rPr lang="en-US" altLang="en-US" dirty="0" smtClean="0"/>
              <a:t>Give the handouts (course web page)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E18E1D-AFB1-45B9-9477-5A1CDF6BAD57}" type="slidenum">
              <a:rPr lang="en-US">
                <a:solidFill>
                  <a:prstClr val="black"/>
                </a:solidFill>
              </a:rPr>
              <a:pPr/>
              <a:t>15</a:t>
            </a:fld>
            <a:endParaRPr lang="en-US">
              <a:solidFill>
                <a:prstClr val="black"/>
              </a:solidFill>
            </a:endParaRPr>
          </a:p>
        </p:txBody>
      </p:sp>
      <p:sp>
        <p:nvSpPr>
          <p:cNvPr id="625666" name="Rectangle 2"/>
          <p:cNvSpPr>
            <a:spLocks noGrp="1" noRot="1" noChangeAspect="1" noChangeArrowheads="1" noTextEdit="1"/>
          </p:cNvSpPr>
          <p:nvPr>
            <p:ph type="sldImg"/>
          </p:nvPr>
        </p:nvSpPr>
        <p:spPr>
          <a:ln/>
        </p:spPr>
      </p:sp>
      <p:sp>
        <p:nvSpPr>
          <p:cNvPr id="625667" name="Rectangle 3"/>
          <p:cNvSpPr>
            <a:spLocks noGrp="1" noChangeArrowheads="1"/>
          </p:cNvSpPr>
          <p:nvPr>
            <p:ph type="body" idx="1"/>
          </p:nvPr>
        </p:nvSpPr>
        <p:spPr/>
        <p:txBody>
          <a:bodyPr/>
          <a:lstStyle/>
          <a:p>
            <a:r>
              <a:rPr lang="en-US"/>
              <a:t>CALIGRAPHIC 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578DC2-236A-4F6E-A35E-943248FCBBD8}" type="slidenum">
              <a:rPr lang="en-US">
                <a:solidFill>
                  <a:prstClr val="black"/>
                </a:solidFill>
              </a:rPr>
              <a:pPr/>
              <a:t>17</a:t>
            </a:fld>
            <a:endParaRPr lang="en-US">
              <a:solidFill>
                <a:prstClr val="black"/>
              </a:solidFill>
            </a:endParaRPr>
          </a:p>
        </p:txBody>
      </p:sp>
      <p:sp>
        <p:nvSpPr>
          <p:cNvPr id="594946" name="Rectangle 2"/>
          <p:cNvSpPr>
            <a:spLocks noGrp="1" noRot="1" noChangeAspect="1" noChangeArrowheads="1" noTextEdit="1"/>
          </p:cNvSpPr>
          <p:nvPr>
            <p:ph type="sldImg"/>
          </p:nvPr>
        </p:nvSpPr>
        <p:spPr>
          <a:xfrm>
            <a:off x="1144588" y="687388"/>
            <a:ext cx="4572000" cy="3429000"/>
          </a:xfrm>
          <a:ln/>
        </p:spPr>
      </p:sp>
      <p:sp>
        <p:nvSpPr>
          <p:cNvPr id="594947" name="Rectangle 3"/>
          <p:cNvSpPr>
            <a:spLocks noGrp="1" noChangeArrowheads="1"/>
          </p:cNvSpPr>
          <p:nvPr>
            <p:ph type="body" idx="1"/>
          </p:nvPr>
        </p:nvSpPr>
        <p:spPr>
          <a:xfrm>
            <a:off x="912813" y="4343400"/>
            <a:ext cx="5032375" cy="4113213"/>
          </a:xfrm>
        </p:spPr>
        <p:txBody>
          <a:bodyPr/>
          <a:lstStyle/>
          <a:p>
            <a:r>
              <a:rPr lang="en-US"/>
              <a:t>Some torture to get this order of quantifiers: A works against all distributions.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DE70BC-EB24-4ED1-9E83-C776D969E3E0}" type="slidenum">
              <a:rPr lang="en-US">
                <a:solidFill>
                  <a:prstClr val="black"/>
                </a:solidFill>
              </a:rPr>
              <a:pPr/>
              <a:t>18</a:t>
            </a:fld>
            <a:endParaRPr lang="en-US">
              <a:solidFill>
                <a:prstClr val="black"/>
              </a:solidFill>
            </a:endParaRPr>
          </a:p>
        </p:txBody>
      </p:sp>
      <p:sp>
        <p:nvSpPr>
          <p:cNvPr id="644098" name="Rectangle 2"/>
          <p:cNvSpPr>
            <a:spLocks noGrp="1" noRot="1" noChangeAspect="1" noChangeArrowheads="1" noTextEdit="1"/>
          </p:cNvSpPr>
          <p:nvPr>
            <p:ph type="sldImg"/>
          </p:nvPr>
        </p:nvSpPr>
        <p:spPr>
          <a:xfrm>
            <a:off x="1144588" y="687388"/>
            <a:ext cx="4572000" cy="3429000"/>
          </a:xfrm>
          <a:ln/>
        </p:spPr>
      </p:sp>
      <p:sp>
        <p:nvSpPr>
          <p:cNvPr id="644099" name="Rectangle 3"/>
          <p:cNvSpPr>
            <a:spLocks noGrp="1" noChangeArrowheads="1"/>
          </p:cNvSpPr>
          <p:nvPr>
            <p:ph type="body" idx="1"/>
          </p:nvPr>
        </p:nvSpPr>
        <p:spPr>
          <a:xfrm>
            <a:off x="912813" y="4343400"/>
            <a:ext cx="5032375" cy="4113213"/>
          </a:xfrm>
        </p:spPr>
        <p:txBody>
          <a:bodyPr/>
          <a:lstStyle/>
          <a:p>
            <a:r>
              <a:rPr lang="en-US"/>
              <a:t>Order of quantifiers: A works against all distributions.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412404-1681-47D0-B90E-EDBADCAFA33B}" type="slidenum">
              <a:rPr lang="en-US">
                <a:solidFill>
                  <a:prstClr val="black"/>
                </a:solidFill>
              </a:rPr>
              <a:pPr/>
              <a:t>22</a:t>
            </a:fld>
            <a:endParaRPr lang="en-US">
              <a:solidFill>
                <a:prstClr val="black"/>
              </a:solidFill>
            </a:endParaRPr>
          </a:p>
        </p:txBody>
      </p:sp>
      <p:sp>
        <p:nvSpPr>
          <p:cNvPr id="634882" name="Rectangle 2"/>
          <p:cNvSpPr>
            <a:spLocks noGrp="1" noRot="1" noChangeAspect="1" noChangeArrowheads="1" noTextEdit="1"/>
          </p:cNvSpPr>
          <p:nvPr>
            <p:ph type="sldImg"/>
          </p:nvPr>
        </p:nvSpPr>
        <p:spPr>
          <a:ln/>
        </p:spPr>
      </p:sp>
      <p:sp>
        <p:nvSpPr>
          <p:cNvPr id="634883" name="Rectangle 3"/>
          <p:cNvSpPr>
            <a:spLocks noGrp="1" noChangeArrowheads="1"/>
          </p:cNvSpPr>
          <p:nvPr>
            <p:ph type="body" idx="1"/>
          </p:nvPr>
        </p:nvSpPr>
        <p:spPr/>
        <p:txBody>
          <a:bodyPr/>
          <a:lstStyle/>
          <a:p>
            <a:r>
              <a:rPr lang="en-US"/>
              <a:t>From SVs slides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66E204-69A9-459D-AB40-AAAC756154DA}" type="slidenum">
              <a:rPr lang="ar-SA"/>
              <a:pPr/>
              <a:t>23</a:t>
            </a:fld>
            <a:endParaRPr lang="en-US"/>
          </a:p>
        </p:txBody>
      </p:sp>
      <p:sp>
        <p:nvSpPr>
          <p:cNvPr id="483330" name="Rectangle 2"/>
          <p:cNvSpPr>
            <a:spLocks noGrp="1" noRot="1" noChangeAspect="1" noChangeArrowheads="1" noTextEdit="1"/>
          </p:cNvSpPr>
          <p:nvPr>
            <p:ph type="sldImg"/>
          </p:nvPr>
        </p:nvSpPr>
        <p:spPr>
          <a:ln/>
        </p:spPr>
      </p:sp>
      <p:sp>
        <p:nvSpPr>
          <p:cNvPr id="483331" name="Rectangle 3"/>
          <p:cNvSpPr>
            <a:spLocks noGrp="1" noChangeArrowheads="1"/>
          </p:cNvSpPr>
          <p:nvPr>
            <p:ph type="body" idx="1"/>
          </p:nvPr>
        </p:nvSpPr>
        <p:spPr/>
        <p:txBody>
          <a:bodyPr lIns="91431" tIns="45716" rIns="91431" bIns="45716"/>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9348E3-2AC6-4C5E-A77C-80FB4554CDC6}" type="slidenum">
              <a:rPr lang="ar-SA">
                <a:solidFill>
                  <a:prstClr val="black"/>
                </a:solidFill>
              </a:rPr>
              <a:pPr/>
              <a:t>24</a:t>
            </a:fld>
            <a:endParaRPr lang="en-US">
              <a:solidFill>
                <a:prstClr val="black"/>
              </a:solidFill>
            </a:endParaRPr>
          </a:p>
        </p:txBody>
      </p:sp>
      <p:sp>
        <p:nvSpPr>
          <p:cNvPr id="477186" name="Rectangle 2"/>
          <p:cNvSpPr>
            <a:spLocks noGrp="1" noRot="1" noChangeAspect="1" noChangeArrowheads="1" noTextEdit="1"/>
          </p:cNvSpPr>
          <p:nvPr>
            <p:ph type="sldImg"/>
          </p:nvPr>
        </p:nvSpPr>
        <p:spPr>
          <a:ln/>
        </p:spPr>
      </p:sp>
      <p:sp>
        <p:nvSpPr>
          <p:cNvPr id="477187" name="Rectangle 3"/>
          <p:cNvSpPr>
            <a:spLocks noGrp="1" noChangeArrowheads="1"/>
          </p:cNvSpPr>
          <p:nvPr>
            <p:ph type="body" idx="1"/>
          </p:nvPr>
        </p:nvSpPr>
        <p:spPr/>
        <p:txBody>
          <a:bodyPr lIns="91431" tIns="45716" rIns="91431" bIns="45716"/>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FD1F8-2744-43E2-813C-E808922A3B9A}" type="slidenum">
              <a:rPr lang="en-US">
                <a:solidFill>
                  <a:prstClr val="black"/>
                </a:solidFill>
              </a:rPr>
              <a:pPr/>
              <a:t>25</a:t>
            </a:fld>
            <a:endParaRPr lang="en-US">
              <a:solidFill>
                <a:prstClr val="black"/>
              </a:solidFill>
            </a:endParaRPr>
          </a:p>
        </p:txBody>
      </p:sp>
      <p:sp>
        <p:nvSpPr>
          <p:cNvPr id="636930" name="Rectangle 2"/>
          <p:cNvSpPr>
            <a:spLocks noGrp="1" noRot="1" noChangeAspect="1" noChangeArrowheads="1" noTextEdit="1"/>
          </p:cNvSpPr>
          <p:nvPr>
            <p:ph type="sldImg"/>
          </p:nvPr>
        </p:nvSpPr>
        <p:spPr>
          <a:ln/>
        </p:spPr>
      </p:sp>
      <p:sp>
        <p:nvSpPr>
          <p:cNvPr id="636931" name="Rectangle 3"/>
          <p:cNvSpPr>
            <a:spLocks noGrp="1" noChangeArrowheads="1"/>
          </p:cNvSpPr>
          <p:nvPr>
            <p:ph type="body" idx="1"/>
          </p:nvPr>
        </p:nvSpPr>
        <p:spPr/>
        <p:txBody>
          <a:bodyPr/>
          <a:lstStyle/>
          <a:p>
            <a:r>
              <a:rPr lang="en-US"/>
              <a:t>From SVs slides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04BDC4-014E-44A3-9180-7F4CA89F75E2}" type="slidenum">
              <a:rPr lang="en-US">
                <a:solidFill>
                  <a:prstClr val="black"/>
                </a:solidFill>
              </a:rPr>
              <a:pPr/>
              <a:t>26</a:t>
            </a:fld>
            <a:endParaRPr lang="en-US">
              <a:solidFill>
                <a:prstClr val="black"/>
              </a:solidFill>
            </a:endParaRPr>
          </a:p>
        </p:txBody>
      </p:sp>
      <p:sp>
        <p:nvSpPr>
          <p:cNvPr id="637954" name="Rectangle 2"/>
          <p:cNvSpPr>
            <a:spLocks noGrp="1" noRot="1" noChangeAspect="1" noChangeArrowheads="1" noTextEdit="1"/>
          </p:cNvSpPr>
          <p:nvPr>
            <p:ph type="sldImg"/>
          </p:nvPr>
        </p:nvSpPr>
        <p:spPr>
          <a:ln/>
        </p:spPr>
      </p:sp>
      <p:sp>
        <p:nvSpPr>
          <p:cNvPr id="6379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D3F910-4518-45FA-AA0A-78BD14536DE0}" type="slidenum">
              <a:rPr lang="en-US">
                <a:solidFill>
                  <a:prstClr val="black"/>
                </a:solidFill>
              </a:rPr>
              <a:pPr/>
              <a:t>27</a:t>
            </a:fld>
            <a:endParaRPr lang="en-US">
              <a:solidFill>
                <a:prstClr val="black"/>
              </a:solidFill>
            </a:endParaRPr>
          </a:p>
        </p:txBody>
      </p:sp>
      <p:sp>
        <p:nvSpPr>
          <p:cNvPr id="596994" name="Rectangle 2"/>
          <p:cNvSpPr>
            <a:spLocks noGrp="1" noRot="1" noChangeAspect="1" noChangeArrowheads="1" noTextEdit="1"/>
          </p:cNvSpPr>
          <p:nvPr>
            <p:ph type="sldImg"/>
          </p:nvPr>
        </p:nvSpPr>
        <p:spPr>
          <a:xfrm>
            <a:off x="1144588" y="687388"/>
            <a:ext cx="4572000" cy="3429000"/>
          </a:xfrm>
          <a:ln/>
        </p:spPr>
      </p:sp>
      <p:sp>
        <p:nvSpPr>
          <p:cNvPr id="596995" name="Rectangle 3"/>
          <p:cNvSpPr>
            <a:spLocks noGrp="1" noChangeArrowheads="1"/>
          </p:cNvSpPr>
          <p:nvPr>
            <p:ph type="body" idx="1"/>
          </p:nvPr>
        </p:nvSpPr>
        <p:spPr>
          <a:xfrm>
            <a:off x="912813" y="4343400"/>
            <a:ext cx="5032375" cy="4113213"/>
          </a:xfrm>
        </p:spPr>
        <p:txBody>
          <a:bodyPr/>
          <a:lstStyle/>
          <a:p>
            <a:r>
              <a:rPr lang="en-US"/>
              <a:t>In this case the proof follows the intuition of the Kobi Oz example exactly.</a:t>
            </a:r>
          </a:p>
          <a:p>
            <a:r>
              <a:rPr lang="en-US"/>
              <a:t>AuxGen knows what A sees (corresponds to knowing the average heights)</a:t>
            </a:r>
          </a:p>
          <a:p>
            <a:r>
              <a:rPr lang="en-US"/>
              <a:t>First condition: z will look random to A’ (corresponds to the simulator not knowing average heights)</a:t>
            </a:r>
          </a:p>
          <a:p>
            <a:r>
              <a:rPr lang="en-US"/>
              <a:t>Second condition: learning the length of a privacy compromise does not help too much in finding a compromise. (Really is technical)</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94F68A-E59F-4101-BA8F-00FE2BB8D15C}" type="slidenum">
              <a:rPr lang="en-US">
                <a:solidFill>
                  <a:prstClr val="black"/>
                </a:solidFill>
              </a:rPr>
              <a:pPr/>
              <a:t>28</a:t>
            </a:fld>
            <a:endParaRPr lang="en-US">
              <a:solidFill>
                <a:prstClr val="black"/>
              </a:solidFill>
            </a:endParaRPr>
          </a:p>
        </p:txBody>
      </p:sp>
      <p:sp>
        <p:nvSpPr>
          <p:cNvPr id="632834" name="Rectangle 2"/>
          <p:cNvSpPr>
            <a:spLocks noGrp="1" noRot="1" noChangeAspect="1" noChangeArrowheads="1" noTextEdit="1"/>
          </p:cNvSpPr>
          <p:nvPr>
            <p:ph type="sldImg"/>
          </p:nvPr>
        </p:nvSpPr>
        <p:spPr>
          <a:xfrm>
            <a:off x="1144588" y="687388"/>
            <a:ext cx="4572000" cy="3429000"/>
          </a:xfrm>
          <a:ln/>
        </p:spPr>
      </p:sp>
      <p:sp>
        <p:nvSpPr>
          <p:cNvPr id="632835" name="Rectangle 3"/>
          <p:cNvSpPr>
            <a:spLocks noGrp="1" noChangeArrowheads="1"/>
          </p:cNvSpPr>
          <p:nvPr>
            <p:ph type="body" idx="1"/>
          </p:nvPr>
        </p:nvSpPr>
        <p:spPr>
          <a:xfrm>
            <a:off x="912813" y="4343400"/>
            <a:ext cx="5032375" cy="4113213"/>
          </a:xfrm>
        </p:spPr>
        <p:txBody>
          <a:bodyPr/>
          <a:lstStyle/>
          <a:p>
            <a:r>
              <a:rPr lang="en-US"/>
              <a:t>In this case the proof follows the intuition of the Kobi Oz example.</a:t>
            </a:r>
          </a:p>
          <a:p>
            <a:r>
              <a:rPr lang="en-US"/>
              <a:t>AuxGen knows what A sees (corresponds to knowing the average heights)</a:t>
            </a:r>
          </a:p>
          <a:p>
            <a:r>
              <a:rPr lang="en-US"/>
              <a:t>First condition: z will look random to A’ (corresponds to the simulator not knowing average heights)</a:t>
            </a:r>
          </a:p>
          <a:p>
            <a:r>
              <a:rPr lang="en-US"/>
              <a:t>Second condition: learning the length of a privacy compromise does not help too much in finding a compromise. (Really is technical)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2124690" y="686608"/>
            <a:ext cx="2608621" cy="3429000"/>
          </a:xfrm>
          <a:ln/>
        </p:spPr>
      </p:sp>
      <p:sp>
        <p:nvSpPr>
          <p:cNvPr id="102403" name="Rectangle 3"/>
          <p:cNvSpPr>
            <a:spLocks noGrp="1" noChangeArrowheads="1"/>
          </p:cNvSpPr>
          <p:nvPr>
            <p:ph type="body" idx="1"/>
          </p:nvPr>
        </p:nvSpPr>
        <p:spPr>
          <a:xfrm>
            <a:off x="686722" y="4343805"/>
            <a:ext cx="5484556" cy="4113588"/>
          </a:xfrm>
          <a:noFill/>
          <a:ln/>
        </p:spPr>
        <p:txBody>
          <a:bodyPr/>
          <a:lstStyle/>
          <a:p>
            <a:pPr algn="l" rtl="0"/>
            <a:endParaRPr lang="en-US" smtClean="0">
              <a:latin typeface="Arial" pitchFamily="34" charset="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F698D0-8B8F-46A9-9994-CA080E3099A9}" type="slidenum">
              <a:rPr lang="en-US">
                <a:solidFill>
                  <a:prstClr val="black"/>
                </a:solidFill>
              </a:rPr>
              <a:pPr/>
              <a:t>29</a:t>
            </a:fld>
            <a:endParaRPr lang="en-US">
              <a:solidFill>
                <a:prstClr val="black"/>
              </a:solidFill>
            </a:endParaRPr>
          </a:p>
        </p:txBody>
      </p:sp>
      <p:sp>
        <p:nvSpPr>
          <p:cNvPr id="617474" name="Rectangle 2"/>
          <p:cNvSpPr>
            <a:spLocks noGrp="1" noRot="1" noChangeAspect="1" noChangeArrowheads="1" noTextEdit="1"/>
          </p:cNvSpPr>
          <p:nvPr>
            <p:ph type="sldImg"/>
          </p:nvPr>
        </p:nvSpPr>
        <p:spPr>
          <a:xfrm>
            <a:off x="1144588" y="687388"/>
            <a:ext cx="4572000" cy="3429000"/>
          </a:xfrm>
          <a:ln/>
        </p:spPr>
      </p:sp>
      <p:sp>
        <p:nvSpPr>
          <p:cNvPr id="617475" name="Rectangle 3"/>
          <p:cNvSpPr>
            <a:spLocks noGrp="1" noChangeArrowheads="1"/>
          </p:cNvSpPr>
          <p:nvPr>
            <p:ph type="body" idx="1"/>
          </p:nvPr>
        </p:nvSpPr>
        <p:spPr>
          <a:xfrm>
            <a:off x="912813" y="4343400"/>
            <a:ext cx="5032375" cy="4113213"/>
          </a:xfrm>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B03101-EB33-4260-B91B-A56B184D1F83}" type="slidenum">
              <a:rPr lang="en-US">
                <a:solidFill>
                  <a:prstClr val="black"/>
                </a:solidFill>
              </a:rPr>
              <a:pPr/>
              <a:t>30</a:t>
            </a:fld>
            <a:endParaRPr lang="en-US">
              <a:solidFill>
                <a:prstClr val="black"/>
              </a:solidFill>
            </a:endParaRPr>
          </a:p>
        </p:txBody>
      </p:sp>
      <p:sp>
        <p:nvSpPr>
          <p:cNvPr id="599042" name="Rectangle 2"/>
          <p:cNvSpPr>
            <a:spLocks noGrp="1" noRot="1" noChangeAspect="1" noChangeArrowheads="1" noTextEdit="1"/>
          </p:cNvSpPr>
          <p:nvPr>
            <p:ph type="sldImg"/>
          </p:nvPr>
        </p:nvSpPr>
        <p:spPr>
          <a:xfrm>
            <a:off x="1144588" y="687388"/>
            <a:ext cx="4572000" cy="3429000"/>
          </a:xfrm>
          <a:ln/>
        </p:spPr>
      </p:sp>
      <p:sp>
        <p:nvSpPr>
          <p:cNvPr id="599043" name="Rectangle 3"/>
          <p:cNvSpPr>
            <a:spLocks noGrp="1" noChangeArrowheads="1"/>
          </p:cNvSpPr>
          <p:nvPr>
            <p:ph type="body" idx="1"/>
          </p:nvPr>
        </p:nvSpPr>
        <p:spPr>
          <a:xfrm>
            <a:off x="912813" y="4343400"/>
            <a:ext cx="5032375" cy="4113213"/>
          </a:xfrm>
        </p:spPr>
        <p:txBody>
          <a:bodyPr/>
          <a:lstStyle/>
          <a:p>
            <a:r>
              <a:rPr lang="en-US"/>
              <a:t>In general, we don’t assume that the utility vector is completely revealed to the user; it may be the case that certain combinations of facts taught by the utility vector are disclosive, and the privacy mechanism may choose to suppress or modify some of the true answers to avoid this.  We still need some kind of utility guarantee in order to have impossibility, so we simply require that something close to w is learned.</a:t>
            </a:r>
          </a:p>
          <a:p>
            <a:endParaRPr lang="en-US"/>
          </a:p>
          <a:p>
            <a:r>
              <a:rPr lang="en-US"/>
              <a:t>The technique from the example does not work here because AuxGen does not know exactly what A will learn from accessing the database.  To make our technique work, we would need that something close to w produces the same extracted one-time pad as w does, but ordinary strong extractors offer no such guarantee.</a:t>
            </a:r>
          </a:p>
          <a:p>
            <a:r>
              <a:rPr lang="en-US"/>
              <a:t>Fortunately, Dodis, Reyzin, and Smith constructed exactly what we need:  Fuzzy Extractors.  These have several parameters, among them a messasge space M, an amount L of extracted randomness, a tolerance t, and an error \epsilon.  A fuzzy extractor is given by two procedures: one for generating an extracted random string and the other for reconstruction of this string.  In particular, for w in the message space M, …</a:t>
            </a:r>
          </a:p>
          <a:p>
            <a:r>
              <a:rPr lang="en-US"/>
              <a:t>r looks uniform even given 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C2FE99-2121-43C4-8B10-30A6592C7372}" type="slidenum">
              <a:rPr lang="en-US">
                <a:solidFill>
                  <a:prstClr val="black"/>
                </a:solidFill>
              </a:rPr>
              <a:pPr/>
              <a:t>31</a:t>
            </a:fld>
            <a:endParaRPr lang="en-US">
              <a:solidFill>
                <a:prstClr val="black"/>
              </a:solidFill>
            </a:endParaRPr>
          </a:p>
        </p:txBody>
      </p:sp>
      <p:sp>
        <p:nvSpPr>
          <p:cNvPr id="627714" name="Rectangle 2"/>
          <p:cNvSpPr>
            <a:spLocks noGrp="1" noRot="1" noChangeAspect="1" noChangeArrowheads="1" noTextEdit="1"/>
          </p:cNvSpPr>
          <p:nvPr>
            <p:ph type="sldImg"/>
          </p:nvPr>
        </p:nvSpPr>
        <p:spPr>
          <a:xfrm>
            <a:off x="1144588" y="684213"/>
            <a:ext cx="4572000" cy="3429000"/>
          </a:xfrm>
          <a:ln/>
        </p:spPr>
      </p:sp>
      <p:sp>
        <p:nvSpPr>
          <p:cNvPr id="627715" name="Rectangle 3"/>
          <p:cNvSpPr>
            <a:spLocks noGrp="1" noChangeArrowheads="1"/>
          </p:cNvSpPr>
          <p:nvPr>
            <p:ph type="body" idx="1"/>
          </p:nvPr>
        </p:nvSpPr>
        <p:spPr>
          <a:xfrm>
            <a:off x="915988" y="4341813"/>
            <a:ext cx="5026025" cy="4117975"/>
          </a:xfrm>
        </p:spPr>
        <p:txBody>
          <a:bodyPr/>
          <a:lstStyle/>
          <a:p>
            <a:r>
              <a:rPr lang="en-US"/>
              <a:t>Example of construction via secure sketch. From AS slides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A4B4C8-7B17-4788-B273-18C1D1CE18AD}" type="slidenum">
              <a:rPr lang="en-US">
                <a:solidFill>
                  <a:prstClr val="black"/>
                </a:solidFill>
              </a:rPr>
              <a:pPr/>
              <a:t>33</a:t>
            </a:fld>
            <a:endParaRPr lang="en-US">
              <a:solidFill>
                <a:prstClr val="black"/>
              </a:solidFill>
            </a:endParaRPr>
          </a:p>
        </p:txBody>
      </p:sp>
      <p:sp>
        <p:nvSpPr>
          <p:cNvPr id="601090" name="Rectangle 2"/>
          <p:cNvSpPr>
            <a:spLocks noGrp="1" noRot="1" noChangeAspect="1" noChangeArrowheads="1" noTextEdit="1"/>
          </p:cNvSpPr>
          <p:nvPr>
            <p:ph type="sldImg"/>
          </p:nvPr>
        </p:nvSpPr>
        <p:spPr>
          <a:xfrm>
            <a:off x="1144588" y="687388"/>
            <a:ext cx="4572000" cy="3429000"/>
          </a:xfrm>
          <a:ln/>
        </p:spPr>
      </p:sp>
      <p:sp>
        <p:nvSpPr>
          <p:cNvPr id="601091" name="Rectangle 3"/>
          <p:cNvSpPr>
            <a:spLocks noGrp="1" noChangeArrowheads="1"/>
          </p:cNvSpPr>
          <p:nvPr>
            <p:ph type="body" idx="1"/>
          </p:nvPr>
        </p:nvSpPr>
        <p:spPr>
          <a:xfrm>
            <a:off x="912813" y="4343400"/>
            <a:ext cx="5032375" cy="4113213"/>
          </a:xfrm>
        </p:spPr>
        <p:txBody>
          <a:bodyPr/>
          <a:lstStyle/>
          <a:p>
            <a:r>
              <a:rPr lang="en-US"/>
              <a:t>r looks random even given p, so A’ would not to learn anything about y.</a:t>
            </a:r>
          </a:p>
          <a:p>
            <a:r>
              <a:rPr lang="en-US"/>
              <a:t>The problem is that p depends on w, which may be disclosive in its entirety (that’s why we permit w not to be learned completely).  So it is possible that p may be disclosive – that is leak information about a privacy breach y’</a:t>
            </a:r>
          </a:p>
          <a:p>
            <a:endParaRPr lang="en-US"/>
          </a:p>
          <a:p>
            <a:r>
              <a:rPr lang="en-US"/>
              <a:t>We have not used the fact that SAN is assumed to be secure – hard to find breach given SAN(DB)!</a:t>
            </a:r>
          </a:p>
          <a:p>
            <a:endParaRPr lang="en-US"/>
          </a:p>
          <a:p>
            <a:r>
              <a:rPr lang="en-US"/>
              <a:t>The solution is to have AuxGen learn a “safe” w’.  This should be possible, if the privacy mechanism actually yields privacy in the absence of auxiliary information.  (If not, the mechanism is uninteresting.)</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99BE4C-F164-4891-84E9-13C27A2E071D}" type="slidenum">
              <a:rPr lang="en-US">
                <a:solidFill>
                  <a:prstClr val="black"/>
                </a:solidFill>
              </a:rPr>
              <a:pPr/>
              <a:t>34</a:t>
            </a:fld>
            <a:endParaRPr lang="en-US">
              <a:solidFill>
                <a:prstClr val="black"/>
              </a:solidFill>
            </a:endParaRPr>
          </a:p>
        </p:txBody>
      </p:sp>
      <p:sp>
        <p:nvSpPr>
          <p:cNvPr id="603138" name="Rectangle 2"/>
          <p:cNvSpPr>
            <a:spLocks noGrp="1" noRot="1" noChangeAspect="1" noChangeArrowheads="1" noTextEdit="1"/>
          </p:cNvSpPr>
          <p:nvPr>
            <p:ph type="sldImg"/>
          </p:nvPr>
        </p:nvSpPr>
        <p:spPr>
          <a:xfrm>
            <a:off x="1144588" y="687388"/>
            <a:ext cx="4572000" cy="3429000"/>
          </a:xfrm>
          <a:ln/>
        </p:spPr>
      </p:sp>
      <p:sp>
        <p:nvSpPr>
          <p:cNvPr id="603139" name="Rectangle 3"/>
          <p:cNvSpPr>
            <a:spLocks noGrp="1" noChangeArrowheads="1"/>
          </p:cNvSpPr>
          <p:nvPr>
            <p:ph type="body" idx="1"/>
          </p:nvPr>
        </p:nvSpPr>
        <p:spPr>
          <a:xfrm>
            <a:off x="912813" y="4343400"/>
            <a:ext cx="5032375" cy="4113213"/>
          </a:xfrm>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12DC51-840F-42E1-BFB0-17D3450CAFFD}" type="slidenum">
              <a:rPr lang="en-US">
                <a:solidFill>
                  <a:prstClr val="black"/>
                </a:solidFill>
              </a:rPr>
              <a:pPr/>
              <a:t>35</a:t>
            </a:fld>
            <a:endParaRPr lang="en-US">
              <a:solidFill>
                <a:prstClr val="black"/>
              </a:solidFill>
            </a:endParaRPr>
          </a:p>
        </p:txBody>
      </p:sp>
      <p:sp>
        <p:nvSpPr>
          <p:cNvPr id="605186" name="Rectangle 2"/>
          <p:cNvSpPr>
            <a:spLocks noGrp="1" noRot="1" noChangeAspect="1" noChangeArrowheads="1" noTextEdit="1"/>
          </p:cNvSpPr>
          <p:nvPr>
            <p:ph type="sldImg"/>
          </p:nvPr>
        </p:nvSpPr>
        <p:spPr>
          <a:xfrm>
            <a:off x="1144588" y="687388"/>
            <a:ext cx="4572000" cy="3429000"/>
          </a:xfrm>
          <a:ln/>
        </p:spPr>
      </p:sp>
      <p:sp>
        <p:nvSpPr>
          <p:cNvPr id="605187" name="Rectangle 3"/>
          <p:cNvSpPr>
            <a:spLocks noGrp="1" noChangeArrowheads="1"/>
          </p:cNvSpPr>
          <p:nvPr>
            <p:ph type="body" idx="1"/>
          </p:nvPr>
        </p:nvSpPr>
        <p:spPr>
          <a:xfrm>
            <a:off x="912813" y="4343400"/>
            <a:ext cx="5032375" cy="4113213"/>
          </a:xfrm>
        </p:spPr>
        <p:txBody>
          <a:bodyPr/>
          <a:lstStyle/>
          <a:p>
            <a:r>
              <a:rPr lang="en-US"/>
              <a:t>Since z is computed from w’ which is learned by simulating interaction with the privacy mechanism,</a:t>
            </a:r>
          </a:p>
          <a:p>
            <a:r>
              <a:rPr lang="en-US"/>
              <a:t>Pr[A’(z)] wins is bounded by probability that A, interacting with the privacy mechanism but with NO aux info, wins.</a:t>
            </a:r>
          </a:p>
          <a:p>
            <a:r>
              <a:rPr lang="en-US"/>
              <a:t>Again, we will assume some upper bound \mu on the probability that an adversary wins in the absence of auxiliary information.  If \mu is too high the mechanism is again uninteresting.  Otherwise the properties of the fuzzy extractor ensure that A’(z) will win with probability at most \mu+\epsilon.</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9A93D9-8141-47F1-8EC9-1F51521AE652}" type="slidenum">
              <a:rPr lang="en-US">
                <a:solidFill>
                  <a:prstClr val="black"/>
                </a:solidFill>
              </a:rPr>
              <a:pPr/>
              <a:t>36</a:t>
            </a:fld>
            <a:endParaRPr lang="en-US">
              <a:solidFill>
                <a:prstClr val="black"/>
              </a:solidFill>
            </a:endParaRPr>
          </a:p>
        </p:txBody>
      </p:sp>
      <p:sp>
        <p:nvSpPr>
          <p:cNvPr id="607234" name="Rectangle 2"/>
          <p:cNvSpPr>
            <a:spLocks noGrp="1" noRot="1" noChangeAspect="1" noChangeArrowheads="1" noTextEdit="1"/>
          </p:cNvSpPr>
          <p:nvPr>
            <p:ph type="sldImg"/>
          </p:nvPr>
        </p:nvSpPr>
        <p:spPr>
          <a:xfrm>
            <a:off x="1144588" y="687388"/>
            <a:ext cx="4572000" cy="3429000"/>
          </a:xfrm>
          <a:ln/>
        </p:spPr>
      </p:sp>
      <p:sp>
        <p:nvSpPr>
          <p:cNvPr id="607235" name="Rectangle 3"/>
          <p:cNvSpPr>
            <a:spLocks noGrp="1" noChangeArrowheads="1"/>
          </p:cNvSpPr>
          <p:nvPr>
            <p:ph type="body" idx="1"/>
          </p:nvPr>
        </p:nvSpPr>
        <p:spPr>
          <a:xfrm>
            <a:off x="912813" y="4343400"/>
            <a:ext cx="5032375" cy="4113213"/>
          </a:xfrm>
        </p:spPr>
        <p:txBody>
          <a:bodyPr/>
          <a:lstStyle/>
          <a:p>
            <a:r>
              <a:rPr lang="en-US"/>
              <a:t>Since z is computed from w’ which is learned by simulating interaction with the privacy mechanism,</a:t>
            </a:r>
          </a:p>
          <a:p>
            <a:r>
              <a:rPr lang="en-US"/>
              <a:t>Pr[A’(z)] wins is bounded by probability that A, interacting with the privacy mechanism but with NO aux info, wins.</a:t>
            </a:r>
          </a:p>
          <a:p>
            <a:r>
              <a:rPr lang="en-US"/>
              <a:t>Again, we will assume some upper bound \mu on the probability that an adversary wins in the absence of auxiliary information.  If \mu is too high the mechanism is again uninteresting.  Otherwise the properties of the fuzzy extractor ensure that A’(z) will win with probability at most \mu+\epsilon.</a:t>
            </a:r>
          </a:p>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7C07DA-2A07-4313-A30B-4551EEFA138A}" type="slidenum">
              <a:rPr lang="en-US">
                <a:solidFill>
                  <a:prstClr val="black"/>
                </a:solidFill>
              </a:rPr>
              <a:pPr/>
              <a:t>38</a:t>
            </a:fld>
            <a:endParaRPr lang="en-US">
              <a:solidFill>
                <a:prstClr val="black"/>
              </a:solidFill>
            </a:endParaRPr>
          </a:p>
        </p:txBody>
      </p:sp>
      <p:sp>
        <p:nvSpPr>
          <p:cNvPr id="590850" name="Rectangle 2"/>
          <p:cNvSpPr>
            <a:spLocks noGrp="1" noRot="1" noChangeAspect="1" noChangeArrowheads="1" noTextEdit="1"/>
          </p:cNvSpPr>
          <p:nvPr>
            <p:ph type="sldImg"/>
          </p:nvPr>
        </p:nvSpPr>
        <p:spPr>
          <a:xfrm>
            <a:off x="1144588" y="687388"/>
            <a:ext cx="4572000" cy="3429000"/>
          </a:xfrm>
          <a:ln/>
        </p:spPr>
      </p:sp>
      <p:sp>
        <p:nvSpPr>
          <p:cNvPr id="590851" name="Rectangle 3"/>
          <p:cNvSpPr>
            <a:spLocks noGrp="1" noChangeArrowheads="1"/>
          </p:cNvSpPr>
          <p:nvPr>
            <p:ph type="body" idx="1"/>
          </p:nvPr>
        </p:nvSpPr>
        <p:spPr>
          <a:xfrm>
            <a:off x="912813" y="4343400"/>
            <a:ext cx="5032375" cy="4113213"/>
          </a:xfrm>
        </p:spPr>
        <p:txBody>
          <a:bodyPr/>
          <a:lstStyle/>
          <a:p>
            <a:r>
              <a:rPr lang="en-US"/>
              <a:t>Even without auxiliary information the user must learn something while the eavesdropper should not.  This difference is leveraged by the attack.</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Why is this exactly the right guarantee?</a:t>
            </a:r>
          </a:p>
          <a:p>
            <a:r>
              <a:rPr lang="en-US" b="1" baseline="0" dirty="0" smtClean="0"/>
              <a:t>Socially useful studies are powerful</a:t>
            </a:r>
            <a:r>
              <a:rPr lang="en-US" baseline="0" dirty="0" smtClean="0"/>
              <a:t>; the outcomes can harm people.  The adjudication of liability is, after all, just a dream.</a:t>
            </a:r>
          </a:p>
          <a:p>
            <a:r>
              <a:rPr lang="en-US" baseline="0" dirty="0" smtClean="0"/>
              <a:t>When the database teaches that smoking causes cancer the first thing that happens is that the smokers are further harmed: their insurance premiums rise.  </a:t>
            </a:r>
          </a:p>
          <a:p>
            <a:r>
              <a:rPr lang="en-US" baseline="0" dirty="0" smtClean="0"/>
              <a:t>&gt;</a:t>
            </a:r>
            <a:r>
              <a:rPr lang="en-US" b="1" baseline="0" dirty="0" smtClean="0"/>
              <a:t>But learning that smoking causes cancer is the whole point</a:t>
            </a:r>
            <a:r>
              <a:rPr lang="en-US" baseline="0" dirty="0" smtClean="0"/>
              <a:t>: the smoker enrolls in a smoking cessation program.</a:t>
            </a:r>
          </a:p>
          <a:p>
            <a:r>
              <a:rPr lang="en-US" baseline="0" dirty="0" smtClean="0"/>
              <a:t>&gt;Differential privacy encourages participation in the database by limiting harms to those caused by the conclusions of the analyses. </a:t>
            </a:r>
          </a:p>
          <a:p>
            <a:r>
              <a:rPr lang="en-US" baseline="0" dirty="0" smtClean="0"/>
              <a:t>It </a:t>
            </a:r>
            <a:r>
              <a:rPr lang="en-US" b="1" baseline="0" dirty="0" smtClean="0"/>
              <a:t>deconstructs “harm,” </a:t>
            </a:r>
            <a:r>
              <a:rPr lang="en-US" baseline="0" dirty="0" smtClean="0"/>
              <a:t>teasing apart those harms that are inherent in utility from those harms that come from, say, re-identification of supposedly </a:t>
            </a:r>
            <a:r>
              <a:rPr lang="en-US" baseline="0" dirty="0" err="1" smtClean="0"/>
              <a:t>anonymized</a:t>
            </a:r>
            <a:r>
              <a:rPr lang="en-US" baseline="0" dirty="0" smtClean="0"/>
              <a:t> data.</a:t>
            </a:r>
            <a:endParaRPr lang="en-US" dirty="0"/>
          </a:p>
        </p:txBody>
      </p:sp>
      <p:sp>
        <p:nvSpPr>
          <p:cNvPr id="4" name="Slide Number Placeholder 3"/>
          <p:cNvSpPr>
            <a:spLocks noGrp="1"/>
          </p:cNvSpPr>
          <p:nvPr>
            <p:ph type="sldNum" sz="quarter" idx="10"/>
          </p:nvPr>
        </p:nvSpPr>
        <p:spPr/>
        <p:txBody>
          <a:bodyPr/>
          <a:lstStyle/>
          <a:p>
            <a:fld id="{337C83BB-F4A8-4E53-83DC-0061CCF93091}" type="slidenum">
              <a:rPr lang="en-US" smtClean="0"/>
              <a:pPr/>
              <a:t>40</a:t>
            </a:fld>
            <a:endParaRPr lang="en-US"/>
          </a:p>
        </p:txBody>
      </p:sp>
    </p:spTree>
    <p:extLst>
      <p:ext uri="{BB962C8B-B14F-4D97-AF65-F5344CB8AC3E}">
        <p14:creationId xmlns:p14="http://schemas.microsoft.com/office/powerpoint/2010/main" val="27632951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xfrm>
            <a:off x="1143000" y="687388"/>
            <a:ext cx="4572000" cy="3429000"/>
          </a:xfrm>
          <a:ln/>
        </p:spPr>
      </p:sp>
      <p:sp>
        <p:nvSpPr>
          <p:cNvPr id="104451" name="Rectangle 3"/>
          <p:cNvSpPr>
            <a:spLocks noGrp="1" noChangeArrowheads="1"/>
          </p:cNvSpPr>
          <p:nvPr>
            <p:ph type="body" idx="1"/>
          </p:nvPr>
        </p:nvSpPr>
        <p:spPr>
          <a:xfrm>
            <a:off x="686722" y="4343805"/>
            <a:ext cx="5484556" cy="4113588"/>
          </a:xfrm>
          <a:noFill/>
          <a:ln/>
        </p:spPr>
        <p:txBody>
          <a:bodyPr/>
          <a:lstStyle/>
          <a:p>
            <a:pPr algn="l" rtl="0"/>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Why is this exactly the right guarantee?</a:t>
            </a:r>
          </a:p>
          <a:p>
            <a:r>
              <a:rPr lang="en-US" b="1" baseline="0" dirty="0" smtClean="0"/>
              <a:t>Socially useful studies are powerful</a:t>
            </a:r>
            <a:r>
              <a:rPr lang="en-US" baseline="0" dirty="0" smtClean="0"/>
              <a:t>; the outcomes can harm people.  The adjudication of liability is, after all, just a dream.</a:t>
            </a:r>
          </a:p>
          <a:p>
            <a:r>
              <a:rPr lang="en-US" baseline="0" dirty="0" smtClean="0"/>
              <a:t>When the database teaches that smoking causes cancer the first thing that happens is that the smokers are further harmed: their insurance premiums rise.  </a:t>
            </a:r>
          </a:p>
          <a:p>
            <a:r>
              <a:rPr lang="en-US" baseline="0" dirty="0" smtClean="0"/>
              <a:t>&gt;</a:t>
            </a:r>
            <a:r>
              <a:rPr lang="en-US" b="1" baseline="0" dirty="0" smtClean="0"/>
              <a:t>But learning that smoking causes cancer is the whole point</a:t>
            </a:r>
            <a:r>
              <a:rPr lang="en-US" baseline="0" dirty="0" smtClean="0"/>
              <a:t>: the smoker enrolls in a smoking cessation program.</a:t>
            </a:r>
          </a:p>
          <a:p>
            <a:r>
              <a:rPr lang="en-US" baseline="0" dirty="0" smtClean="0"/>
              <a:t>&gt;Differential privacy encourages participation in the database by limiting harms to those caused by the conclusions of the analyses. </a:t>
            </a:r>
          </a:p>
          <a:p>
            <a:r>
              <a:rPr lang="en-US" baseline="0" dirty="0" smtClean="0"/>
              <a:t>It </a:t>
            </a:r>
            <a:r>
              <a:rPr lang="en-US" b="1" baseline="0" dirty="0" smtClean="0"/>
              <a:t>deconstructs “harm,” </a:t>
            </a:r>
            <a:r>
              <a:rPr lang="en-US" baseline="0" dirty="0" smtClean="0"/>
              <a:t>teasing apart those harms that are inherent in utility from those harms that come from, say, re-identification of supposedly </a:t>
            </a:r>
            <a:r>
              <a:rPr lang="en-US" baseline="0" dirty="0" err="1" smtClean="0"/>
              <a:t>anonymized</a:t>
            </a:r>
            <a:r>
              <a:rPr lang="en-US" baseline="0" dirty="0" smtClean="0"/>
              <a:t> data.</a:t>
            </a:r>
            <a:endParaRPr lang="en-US" dirty="0"/>
          </a:p>
        </p:txBody>
      </p:sp>
      <p:sp>
        <p:nvSpPr>
          <p:cNvPr id="4" name="Slide Number Placeholder 3"/>
          <p:cNvSpPr>
            <a:spLocks noGrp="1"/>
          </p:cNvSpPr>
          <p:nvPr>
            <p:ph type="sldNum" sz="quarter" idx="10"/>
          </p:nvPr>
        </p:nvSpPr>
        <p:spPr/>
        <p:txBody>
          <a:bodyPr/>
          <a:lstStyle/>
          <a:p>
            <a:fld id="{337C83BB-F4A8-4E53-83DC-0061CCF93091}" type="slidenum">
              <a:rPr lang="en-US" smtClean="0"/>
              <a:pPr/>
              <a:t>3</a:t>
            </a:fld>
            <a:endParaRPr lang="en-US"/>
          </a:p>
        </p:txBody>
      </p:sp>
    </p:spTree>
    <p:extLst>
      <p:ext uri="{BB962C8B-B14F-4D97-AF65-F5344CB8AC3E}">
        <p14:creationId xmlns:p14="http://schemas.microsoft.com/office/powerpoint/2010/main" val="2763295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xfrm>
            <a:off x="1143000" y="687388"/>
            <a:ext cx="4572000" cy="3429000"/>
          </a:xfrm>
          <a:ln/>
        </p:spPr>
      </p:sp>
      <p:sp>
        <p:nvSpPr>
          <p:cNvPr id="104451" name="Rectangle 3"/>
          <p:cNvSpPr>
            <a:spLocks noGrp="1" noChangeArrowheads="1"/>
          </p:cNvSpPr>
          <p:nvPr>
            <p:ph type="body" idx="1"/>
          </p:nvPr>
        </p:nvSpPr>
        <p:spPr>
          <a:xfrm>
            <a:off x="686722" y="4343805"/>
            <a:ext cx="5484556" cy="4113588"/>
          </a:xfrm>
          <a:noFill/>
          <a:ln/>
        </p:spPr>
        <p:txBody>
          <a:bodyPr/>
          <a:lstStyle/>
          <a:p>
            <a:pPr algn="l" rtl="0"/>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eaLnBrk="1" hangingPunct="1">
              <a:lnSpc>
                <a:spcPct val="90000"/>
              </a:lnSpc>
              <a:spcBef>
                <a:spcPct val="0"/>
              </a:spcBef>
            </a:pPr>
            <a:endParaRPr lang="en-US" smtClean="0"/>
          </a:p>
        </p:txBody>
      </p:sp>
      <p:sp>
        <p:nvSpPr>
          <p:cNvPr id="84996" name="Slide Number Placeholder 3"/>
          <p:cNvSpPr>
            <a:spLocks noGrp="1"/>
          </p:cNvSpPr>
          <p:nvPr>
            <p:ph type="sldNum" sz="quarter" idx="5"/>
          </p:nvPr>
        </p:nvSpPr>
        <p:spPr bwMode="auto">
          <a:ln>
            <a:miter lim="800000"/>
            <a:headEnd/>
            <a:tailEnd/>
          </a:ln>
        </p:spPr>
        <p:txBody>
          <a:bodyPr/>
          <a:lstStyle/>
          <a:p>
            <a:fld id="{7C7A6A0D-1BC4-4349-9782-5F09701DC074}" type="slidenum">
              <a:rPr lang="en-US"/>
              <a:pPr/>
              <a:t>43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37C83BB-F4A8-4E53-83DC-0061CCF93091}" type="slidenum">
              <a:rPr lang="en-US" smtClean="0"/>
              <a:pPr/>
              <a:t>44</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2124690" y="686608"/>
            <a:ext cx="2608621" cy="3429000"/>
          </a:xfrm>
          <a:ln/>
        </p:spPr>
      </p:sp>
      <p:sp>
        <p:nvSpPr>
          <p:cNvPr id="159747" name="Rectangle 3"/>
          <p:cNvSpPr>
            <a:spLocks noGrp="1" noChangeArrowheads="1"/>
          </p:cNvSpPr>
          <p:nvPr>
            <p:ph type="body" idx="1"/>
          </p:nvPr>
        </p:nvSpPr>
        <p:spPr>
          <a:xfrm>
            <a:off x="686722" y="4343805"/>
            <a:ext cx="5484556" cy="4113588"/>
          </a:xfrm>
          <a:noFill/>
          <a:ln/>
        </p:spPr>
        <p:txBody>
          <a:bodyPr/>
          <a:lstStyle/>
          <a:p>
            <a:pPr algn="l" rtl="0"/>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xfrm>
            <a:off x="1143000" y="687388"/>
            <a:ext cx="4572000" cy="3429000"/>
          </a:xfrm>
          <a:ln/>
        </p:spPr>
      </p:sp>
      <p:sp>
        <p:nvSpPr>
          <p:cNvPr id="96259" name="Rectangle 3"/>
          <p:cNvSpPr>
            <a:spLocks noGrp="1" noChangeArrowheads="1"/>
          </p:cNvSpPr>
          <p:nvPr>
            <p:ph type="body" idx="1"/>
          </p:nvPr>
        </p:nvSpPr>
        <p:spPr>
          <a:xfrm>
            <a:off x="686722" y="4343805"/>
            <a:ext cx="5484556" cy="4113588"/>
          </a:xfrm>
          <a:noFill/>
          <a:ln/>
        </p:spPr>
        <p:txBody>
          <a:bodyPr/>
          <a:lstStyle/>
          <a:p>
            <a:pPr algn="l" rtl="0"/>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103428" name="Slide Number Placeholder 3"/>
          <p:cNvSpPr>
            <a:spLocks noGrp="1"/>
          </p:cNvSpPr>
          <p:nvPr>
            <p:ph type="sldNum" sz="quarter" idx="5"/>
          </p:nvPr>
        </p:nvSpPr>
        <p:spPr>
          <a:noFill/>
        </p:spPr>
        <p:txBody>
          <a:bodyPr/>
          <a:lstStyle/>
          <a:p>
            <a:fld id="{FD014A71-2BB0-475E-9F77-A831EE86010D}" type="slidenum">
              <a:rPr lang="ar-SA">
                <a:solidFill>
                  <a:prstClr val="black"/>
                </a:solidFill>
                <a:latin typeface="Arial" pitchFamily="34" charset="0"/>
              </a:rPr>
              <a:pPr/>
              <a:t>4</a:t>
            </a:fld>
            <a:endParaRPr lang="en-US">
              <a:solidFill>
                <a:prstClr val="black"/>
              </a:solidFill>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75F396-D73F-42E8-9D14-02750AF329AA}" type="slidenum">
              <a:rPr lang="en-US">
                <a:solidFill>
                  <a:prstClr val="black"/>
                </a:solidFill>
              </a:rPr>
              <a:pPr/>
              <a:t>6</a:t>
            </a:fld>
            <a:endParaRPr lang="en-US" dirty="0">
              <a:solidFill>
                <a:prstClr val="black"/>
              </a:solidFill>
            </a:endParaRPr>
          </a:p>
        </p:txBody>
      </p:sp>
      <p:sp>
        <p:nvSpPr>
          <p:cNvPr id="582658" name="Rectangle 2"/>
          <p:cNvSpPr>
            <a:spLocks noGrp="1" noRot="1" noChangeAspect="1" noChangeArrowheads="1" noTextEdit="1"/>
          </p:cNvSpPr>
          <p:nvPr>
            <p:ph type="sldImg"/>
          </p:nvPr>
        </p:nvSpPr>
        <p:spPr>
          <a:xfrm>
            <a:off x="1144588" y="687388"/>
            <a:ext cx="4572000" cy="3429000"/>
          </a:xfrm>
          <a:ln/>
        </p:spPr>
      </p:sp>
      <p:sp>
        <p:nvSpPr>
          <p:cNvPr id="582659" name="Rectangle 3"/>
          <p:cNvSpPr>
            <a:spLocks noGrp="1" noChangeArrowheads="1"/>
          </p:cNvSpPr>
          <p:nvPr>
            <p:ph type="body" idx="1"/>
          </p:nvPr>
        </p:nvSpPr>
        <p:spPr>
          <a:xfrm>
            <a:off x="912813" y="4343400"/>
            <a:ext cx="5032375" cy="4113213"/>
          </a:xfrm>
        </p:spPr>
        <p:txBody>
          <a:bodyPr/>
          <a:lstStyle/>
          <a:p>
            <a:r>
              <a:rPr lang="en-US" dirty="0"/>
              <a:t>How does one define privacy?  Usually indirectly.  The classical definition, never made rigorous, is due to Dalenius, nearly 30 years ago.</a:t>
            </a:r>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110088-8AB1-4D08-947B-0A27D1B61FDE}" type="slidenum">
              <a:rPr lang="en-US">
                <a:solidFill>
                  <a:prstClr val="black"/>
                </a:solidFill>
              </a:rPr>
              <a:pPr/>
              <a:t>9</a:t>
            </a:fld>
            <a:endParaRPr lang="en-US" dirty="0">
              <a:solidFill>
                <a:prstClr val="black"/>
              </a:solidFill>
            </a:endParaRPr>
          </a:p>
        </p:txBody>
      </p:sp>
      <p:sp>
        <p:nvSpPr>
          <p:cNvPr id="580610" name="Rectangle 2"/>
          <p:cNvSpPr>
            <a:spLocks noGrp="1" noRot="1" noChangeAspect="1" noChangeArrowheads="1" noTextEdit="1"/>
          </p:cNvSpPr>
          <p:nvPr>
            <p:ph type="sldImg"/>
          </p:nvPr>
        </p:nvSpPr>
        <p:spPr>
          <a:xfrm>
            <a:off x="1144588" y="687388"/>
            <a:ext cx="4572000" cy="3429000"/>
          </a:xfrm>
          <a:ln/>
        </p:spPr>
      </p:sp>
      <p:sp>
        <p:nvSpPr>
          <p:cNvPr id="580611" name="Rectangle 3"/>
          <p:cNvSpPr>
            <a:spLocks noGrp="1" noChangeArrowheads="1"/>
          </p:cNvSpPr>
          <p:nvPr>
            <p:ph type="body" idx="1"/>
          </p:nvPr>
        </p:nvSpPr>
        <p:spPr>
          <a:xfrm>
            <a:off x="912813" y="4343400"/>
            <a:ext cx="5032375" cy="4113213"/>
          </a:xfrm>
        </p:spPr>
        <p:txBody>
          <a:bodyPr/>
          <a:lstStyle/>
          <a:p>
            <a:r>
              <a:rPr lang="en-US" dirty="0"/>
              <a:t>Classical CS theory: defined goal, but ignored partial info leakage</a:t>
            </a:r>
          </a:p>
          <a:p>
            <a:r>
              <a:rPr lang="en-US" dirty="0"/>
              <a:t>Disclosure Limitation: didn’t define goal, </a:t>
            </a:r>
            <a:r>
              <a:rPr lang="en-US" dirty="0" err="1"/>
              <a:t>eg</a:t>
            </a:r>
            <a:r>
              <a:rPr lang="en-US"/>
              <a:t>, gave operational guidelines: don’t publish contingency tables with small cell counts, but didn’t tie absence of small cell counts to any rigorous notion of privacy.</a:t>
            </a:r>
          </a:p>
          <a:p>
            <a:endParaRPr lang="en-US"/>
          </a:p>
          <a:p>
            <a:r>
              <a:rPr lang="en-US"/>
              <a:t>A rigorous treatment of privacy requires definitions: What</a:t>
            </a:r>
          </a:p>
          <a:p>
            <a:r>
              <a:rPr lang="en-US"/>
              <a:t>constitutes a failure to preserve privacy?  What is the power of the</a:t>
            </a:r>
          </a:p>
          <a:p>
            <a:r>
              <a:rPr lang="en-US"/>
              <a:t>adversary whose goal it is to compromise privacy?  What auxiliary</a:t>
            </a:r>
          </a:p>
          <a:p>
            <a:r>
              <a:rPr lang="en-US"/>
              <a:t>information is available to the adversary (newspapers, medical</a:t>
            </a:r>
          </a:p>
          <a:p>
            <a:r>
              <a:rPr lang="en-US"/>
              <a:t>studies, labor statistics) even without access</a:t>
            </a:r>
          </a:p>
          <a:p>
            <a:r>
              <a:rPr lang="en-US"/>
              <a:t>to the database in question?</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E0141C-2B02-4976-A091-21BF468E7096}" type="slidenum">
              <a:rPr lang="en-US">
                <a:solidFill>
                  <a:prstClr val="black"/>
                </a:solidFill>
              </a:rPr>
              <a:pPr/>
              <a:t>12</a:t>
            </a:fld>
            <a:endParaRPr lang="en-US">
              <a:solidFill>
                <a:prstClr val="black"/>
              </a:solidFill>
            </a:endParaRPr>
          </a:p>
        </p:txBody>
      </p:sp>
      <p:sp>
        <p:nvSpPr>
          <p:cNvPr id="624642" name="Rectangle 2"/>
          <p:cNvSpPr>
            <a:spLocks noGrp="1" noRot="1" noChangeAspect="1" noChangeArrowheads="1" noTextEdit="1"/>
          </p:cNvSpPr>
          <p:nvPr>
            <p:ph type="sldImg"/>
          </p:nvPr>
        </p:nvSpPr>
        <p:spPr>
          <a:xfrm>
            <a:off x="1144588" y="687388"/>
            <a:ext cx="4572000" cy="3429000"/>
          </a:xfrm>
          <a:ln/>
        </p:spPr>
      </p:sp>
      <p:sp>
        <p:nvSpPr>
          <p:cNvPr id="624643" name="Rectangle 3"/>
          <p:cNvSpPr>
            <a:spLocks noGrp="1" noChangeArrowheads="1"/>
          </p:cNvSpPr>
          <p:nvPr>
            <p:ph type="body" idx="1"/>
          </p:nvPr>
        </p:nvSpPr>
        <p:spPr>
          <a:xfrm>
            <a:off x="912813" y="4343400"/>
            <a:ext cx="5032375" cy="4113213"/>
          </a:xfrm>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3EA62C-4E7E-4F76-A9F8-61E548241857}" type="slidenum">
              <a:rPr lang="en-US">
                <a:solidFill>
                  <a:prstClr val="black"/>
                </a:solidFill>
              </a:rPr>
              <a:pPr/>
              <a:t>13</a:t>
            </a:fld>
            <a:endParaRPr lang="en-US">
              <a:solidFill>
                <a:prstClr val="black"/>
              </a:solidFill>
            </a:endParaRPr>
          </a:p>
        </p:txBody>
      </p:sp>
      <p:sp>
        <p:nvSpPr>
          <p:cNvPr id="629762" name="Rectangle 2"/>
          <p:cNvSpPr>
            <a:spLocks noGrp="1" noRot="1" noChangeAspect="1" noChangeArrowheads="1" noTextEdit="1"/>
          </p:cNvSpPr>
          <p:nvPr>
            <p:ph type="sldImg"/>
          </p:nvPr>
        </p:nvSpPr>
        <p:spPr>
          <a:xfrm>
            <a:off x="1144588" y="687388"/>
            <a:ext cx="4572000" cy="3429000"/>
          </a:xfrm>
          <a:ln/>
        </p:spPr>
      </p:sp>
      <p:sp>
        <p:nvSpPr>
          <p:cNvPr id="629763" name="Rectangle 3"/>
          <p:cNvSpPr>
            <a:spLocks noGrp="1" noChangeArrowheads="1"/>
          </p:cNvSpPr>
          <p:nvPr>
            <p:ph type="body" idx="1"/>
          </p:nvPr>
        </p:nvSpPr>
        <p:spPr>
          <a:xfrm>
            <a:off x="912813" y="4343400"/>
            <a:ext cx="5032375" cy="4113213"/>
          </a:xfrm>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E4EE99-44D9-4571-BB5C-866E03767B13}" type="slidenum">
              <a:rPr lang="en-US">
                <a:solidFill>
                  <a:prstClr val="black"/>
                </a:solidFill>
              </a:rPr>
              <a:pPr/>
              <a:t>14</a:t>
            </a:fld>
            <a:endParaRPr lang="en-US">
              <a:solidFill>
                <a:prstClr val="black"/>
              </a:solidFill>
            </a:endParaRPr>
          </a:p>
        </p:txBody>
      </p:sp>
      <p:sp>
        <p:nvSpPr>
          <p:cNvPr id="633858" name="Rectangle 2"/>
          <p:cNvSpPr>
            <a:spLocks noGrp="1" noRot="1" noChangeAspect="1" noChangeArrowheads="1" noTextEdit="1"/>
          </p:cNvSpPr>
          <p:nvPr>
            <p:ph type="sldImg"/>
          </p:nvPr>
        </p:nvSpPr>
        <p:spPr>
          <a:ln/>
        </p:spPr>
      </p:sp>
      <p:sp>
        <p:nvSpPr>
          <p:cNvPr id="633859" name="Rectangle 3"/>
          <p:cNvSpPr>
            <a:spLocks noGrp="1" noChangeArrowheads="1"/>
          </p:cNvSpPr>
          <p:nvPr>
            <p:ph type="body" idx="1"/>
          </p:nvPr>
        </p:nvSpPr>
        <p:spPr/>
        <p:txBody>
          <a:bodyPr/>
          <a:lstStyle/>
          <a:p>
            <a:r>
              <a:rPr lang="en-US"/>
              <a:t>In this case the proof follows the intuition of the Kobi Oz example exactly.</a:t>
            </a:r>
          </a:p>
          <a:p>
            <a:r>
              <a:rPr lang="en-US"/>
              <a:t>AuxGen knows what A sees (corresponds to knowing the average heights)</a:t>
            </a:r>
          </a:p>
          <a:p>
            <a:r>
              <a:rPr lang="en-US"/>
              <a:t>First condition: z will look random to A’ (corresponds to the simulator not knowing average heights)</a:t>
            </a:r>
          </a:p>
          <a:p>
            <a:r>
              <a:rPr lang="en-US"/>
              <a:t>Second condition: learning the length of a privacy compromise does not help too much in finding a compromise. (Really is technical)</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3914D7-ACD6-42D8-B603-4D0721EE6B25}" type="slidenum">
              <a:rPr lang="ar-SA"/>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5DE8E6A-1FC1-4001-B5C5-FF705BD63B45}"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FF053C-2382-4EDC-8D82-07069C224A4E}" type="slidenum">
              <a:rPr lang="ar-SA"/>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191499D-9B1F-49F7-B5B1-FFF89ADAE7A2}"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E83B81A-5730-4B56-930C-578B118EC853}"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0077DFB-E7BE-47FC-970A-6F6A32B6080A}"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A006D96-9544-4BCA-B7FF-906BB0C6BF95}"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8F84F8C-302A-416B-9FF6-A62668EB16CC}"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DB3E8BCF-F932-4ABF-8B8B-1D4ECB479E6E}"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4F40A8DC-E8A8-4710-BF11-4A1874141BBA}"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3E8566C-1B38-43C9-8034-95F78E48A3E8}"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F5F77A-9AAE-4B90-8E8E-BE97902B798C}" type="slidenum">
              <a:rPr lang="ar-SA"/>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78DC11E0-0C65-498B-AEA9-BCF675970252}"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0966E90-545D-44BF-8885-551FDD36B0B2}"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EFBD40D-E0C9-4E89-BF7C-29E097AEA268}"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solidFill>
                <a:srgbClr val="000000"/>
              </a:solidFill>
            </a:endParaRPr>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B01A81A5-5F43-48BD-84F4-8025C4933EB2}" type="slidenum">
              <a:rPr lang="ar-SA">
                <a:solidFill>
                  <a:srgbClr val="000000"/>
                </a:solidFill>
              </a:rPr>
              <a:pPr/>
              <a:t>‹#›</a:t>
            </a:fld>
            <a:endParaRPr lang="en-US">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2A75DBC-2256-4A5A-8944-2E0F24522DE0}"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4FB6C8E-F3AF-4411-A49B-78CDED5C6A97}"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967446C-F505-4864-925A-2F0476DE2F6A}"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C9AEF1A5-2346-4BD2-958A-2BB3177E1C08}"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7064F9D5-9605-419E-B502-4AF57AA8ADF7}"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5C56C0F2-A571-4843-A476-6C646B81CA3B}"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182CB1-D1E4-4320-BABD-8553F41A8E13}" type="slidenum">
              <a:rPr lang="ar-SA"/>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51CEFC7F-91C1-4BDF-BC59-0959BE3D0BA1}"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25990A6-8790-4656-8B15-FFD1569E2E49}"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73391BB-2A6D-42AF-B357-45A0670C123B}"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8478D83-144D-423C-80C1-85F64E116E89}"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960399C-CD7B-4766-9DBE-F8E5F2831F4E}"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E6D0C3E-EF4B-4090-9D9A-CAE8686DE831}"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F0EBEE-EB24-4DD6-B245-C9EEED1A0AD4}"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842E3E-8033-4E73-B85A-CF34E6603685}"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9293F96-DFD8-4DBC-8624-FCF4722AC51E}"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338F8C1-E449-43C5-AF36-ECD7AB69ADB5}"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8759AD2-22B2-455F-A8CF-28E9BA2625BB}" type="slidenum">
              <a:rPr lang="ar-SA"/>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E85B1A87-61C9-4EFF-95D9-F29A995498C8}"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D7F9439F-1889-4E37-A08B-51078F23ED19}"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6D006E8-7A05-4F50-A527-19E9845099FE}"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B2B2F5A-B8E5-4124-802C-84EC9115D466}"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FE8081-243B-484D-8348-DCC4FC70F6B4}"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3796184-3F42-4E55-82CC-8490DF108097}" type="slidenum">
              <a:rPr lang="en-US">
                <a:solidFill>
                  <a:srgbClr val="000000"/>
                </a:solidFill>
              </a:rPr>
              <a:pPr/>
              <a:t>‹#›</a:t>
            </a:fld>
            <a:endParaRPr lang="en-US">
              <a:solidFill>
                <a:srgbClr val="000000"/>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DA9E4C5-65C8-4B02-A605-22B4942A347E}"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B8D1CD2-C578-431C-8702-9FCA309600B8}"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6C97727-6519-4BAD-9881-E8D13E07D9AD}"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D247399-8B0F-455F-A866-A5687A094882}"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C23FA58-9C4B-4DA5-9AA9-23814AF87D5E}" type="slidenum">
              <a:rPr lang="ar-SA"/>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ADB534E-4840-4CA2-BCB8-041A88F40D30}"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CC7B46C-3D7D-4898-A2FE-0D24517C32B0}"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A690270-183F-4EE5-BFC8-06452C338614}"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B47136A-796F-4B5E-BADC-89AAD838BA45}"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6065409-3B95-464A-89FF-3C123EC85FC0}"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774796A-97A4-4BF3-8E9E-EAF46CDF1C0B}"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0CF00D-DA46-43CA-9E6D-7A957AF7F815}" type="slidenum">
              <a:rPr lang="ar-SA">
                <a:solidFill>
                  <a:srgbClr val="000000"/>
                </a:solidFill>
              </a:rPr>
              <a:pPr>
                <a:defRPr/>
              </a:pPr>
              <a:t>‹#›</a:t>
            </a:fld>
            <a:endParaRPr lang="en-US">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4851DB3-0206-4050-A977-0FE7C6995366}"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D87E61F-3EBF-4FF9-8670-2CAC06D48450}"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7E58D9-22F8-4DB4-86D6-2B8A18C7D8BD}"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23168D-9C6E-4C7B-827D-0DFFA3250A0E}"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7E6EE4A-BABD-453D-BE52-AF8E076E4B6B}"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rgbClr val="FF0000"/>
          </a:solidFill>
          <a:latin typeface="+mj-lt"/>
          <a:ea typeface="+mj-ea"/>
          <a:cs typeface="+mj-cs"/>
        </a:defRPr>
      </a:lvl1pPr>
      <a:lvl2pPr algn="ctr" rtl="0" eaLnBrk="0" fontAlgn="base" hangingPunct="0">
        <a:spcBef>
          <a:spcPct val="0"/>
        </a:spcBef>
        <a:spcAft>
          <a:spcPct val="0"/>
        </a:spcAft>
        <a:defRPr sz="4400">
          <a:solidFill>
            <a:srgbClr val="FF0000"/>
          </a:solidFill>
          <a:latin typeface="Arial Narrow" pitchFamily="34" charset="0"/>
          <a:cs typeface="Arial" charset="0"/>
        </a:defRPr>
      </a:lvl2pPr>
      <a:lvl3pPr algn="ctr" rtl="0" eaLnBrk="0" fontAlgn="base" hangingPunct="0">
        <a:spcBef>
          <a:spcPct val="0"/>
        </a:spcBef>
        <a:spcAft>
          <a:spcPct val="0"/>
        </a:spcAft>
        <a:defRPr sz="4400">
          <a:solidFill>
            <a:srgbClr val="FF0000"/>
          </a:solidFill>
          <a:latin typeface="Arial Narrow" pitchFamily="34" charset="0"/>
          <a:cs typeface="Arial" charset="0"/>
        </a:defRPr>
      </a:lvl3pPr>
      <a:lvl4pPr algn="ctr" rtl="0" eaLnBrk="0" fontAlgn="base" hangingPunct="0">
        <a:spcBef>
          <a:spcPct val="0"/>
        </a:spcBef>
        <a:spcAft>
          <a:spcPct val="0"/>
        </a:spcAft>
        <a:defRPr sz="4400">
          <a:solidFill>
            <a:srgbClr val="FF0000"/>
          </a:solidFill>
          <a:latin typeface="Arial Narrow" pitchFamily="34" charset="0"/>
          <a:cs typeface="Arial" charset="0"/>
        </a:defRPr>
      </a:lvl4pPr>
      <a:lvl5pPr algn="ctr" rtl="0" eaLnBrk="0" fontAlgn="base" hangingPunct="0">
        <a:spcBef>
          <a:spcPct val="0"/>
        </a:spcBef>
        <a:spcAft>
          <a:spcPct val="0"/>
        </a:spcAft>
        <a:defRPr sz="4400">
          <a:solidFill>
            <a:srgbClr val="FF0000"/>
          </a:solidFill>
          <a:latin typeface="Arial Narrow" pitchFamily="34" charset="0"/>
          <a:cs typeface="Arial" charset="0"/>
        </a:defRPr>
      </a:lvl5pPr>
      <a:lvl6pPr marL="457200" algn="ctr" rtl="0" fontAlgn="base">
        <a:spcBef>
          <a:spcPct val="0"/>
        </a:spcBef>
        <a:spcAft>
          <a:spcPct val="0"/>
        </a:spcAft>
        <a:defRPr sz="4400">
          <a:solidFill>
            <a:srgbClr val="FF0000"/>
          </a:solidFill>
          <a:latin typeface="Arial Narrow" pitchFamily="34" charset="0"/>
          <a:cs typeface="Arial" charset="0"/>
        </a:defRPr>
      </a:lvl6pPr>
      <a:lvl7pPr marL="914400" algn="ctr" rtl="0" fontAlgn="base">
        <a:spcBef>
          <a:spcPct val="0"/>
        </a:spcBef>
        <a:spcAft>
          <a:spcPct val="0"/>
        </a:spcAft>
        <a:defRPr sz="4400">
          <a:solidFill>
            <a:srgbClr val="FF0000"/>
          </a:solidFill>
          <a:latin typeface="Arial Narrow" pitchFamily="34" charset="0"/>
          <a:cs typeface="Arial" charset="0"/>
        </a:defRPr>
      </a:lvl7pPr>
      <a:lvl8pPr marL="1371600" algn="ctr" rtl="0" fontAlgn="base">
        <a:spcBef>
          <a:spcPct val="0"/>
        </a:spcBef>
        <a:spcAft>
          <a:spcPct val="0"/>
        </a:spcAft>
        <a:defRPr sz="4400">
          <a:solidFill>
            <a:srgbClr val="FF0000"/>
          </a:solidFill>
          <a:latin typeface="Arial Narrow" pitchFamily="34" charset="0"/>
          <a:cs typeface="Arial" charset="0"/>
        </a:defRPr>
      </a:lvl8pPr>
      <a:lvl9pPr marL="1828800" algn="ctr" rtl="0" fontAlgn="base">
        <a:spcBef>
          <a:spcPct val="0"/>
        </a:spcBef>
        <a:spcAft>
          <a:spcPct val="0"/>
        </a:spcAft>
        <a:defRPr sz="4400">
          <a:solidFill>
            <a:srgbClr val="FF0000"/>
          </a:solidFill>
          <a:latin typeface="Arial Narrow"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smtClean="0">
              <a:solidFill>
                <a:srgbClr val="000000"/>
              </a:solidFill>
              <a:latin typeface="Arial" pitchFamily="34" charset="0"/>
              <a:cs typeface="Arial" pitchFamily="34"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smtClean="0">
              <a:solidFill>
                <a:srgbClr val="000000"/>
              </a:solidFill>
              <a:latin typeface="Arial" pitchFamily="34" charset="0"/>
              <a:cs typeface="Arial"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0CCAFF2-139C-4D60-82E3-E473CCE5860D}" type="slidenum">
              <a:rPr lang="ar-SA" smtClean="0">
                <a:solidFill>
                  <a:srgbClr val="000000"/>
                </a:solidFill>
                <a:latin typeface="Arial" pitchFamily="34" charset="0"/>
                <a:cs typeface="Arial" pitchFamily="34" charset="0"/>
              </a:rPr>
              <a:pPr/>
              <a:t>‹#›</a:t>
            </a:fld>
            <a:endParaRPr lang="en-US" smtClean="0">
              <a:solidFill>
                <a:srgbClr val="000000"/>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Lst>
  <p:txStyles>
    <p:titleStyle>
      <a:lvl1pPr algn="ctr" rtl="0" fontAlgn="base">
        <a:spcBef>
          <a:spcPct val="0"/>
        </a:spcBef>
        <a:spcAft>
          <a:spcPct val="0"/>
        </a:spcAft>
        <a:defRPr sz="4400">
          <a:solidFill>
            <a:srgbClr val="FF0000"/>
          </a:solidFill>
          <a:latin typeface="+mj-lt"/>
          <a:ea typeface="+mj-ea"/>
          <a:cs typeface="+mj-cs"/>
        </a:defRPr>
      </a:lvl1pPr>
      <a:lvl2pPr algn="ctr" rtl="0" fontAlgn="base">
        <a:spcBef>
          <a:spcPct val="0"/>
        </a:spcBef>
        <a:spcAft>
          <a:spcPct val="0"/>
        </a:spcAft>
        <a:defRPr sz="4400">
          <a:solidFill>
            <a:srgbClr val="FF0000"/>
          </a:solidFill>
          <a:latin typeface="Arial Narrow" pitchFamily="34" charset="0"/>
          <a:cs typeface="Arial" pitchFamily="34" charset="0"/>
        </a:defRPr>
      </a:lvl2pPr>
      <a:lvl3pPr algn="ctr" rtl="0" fontAlgn="base">
        <a:spcBef>
          <a:spcPct val="0"/>
        </a:spcBef>
        <a:spcAft>
          <a:spcPct val="0"/>
        </a:spcAft>
        <a:defRPr sz="4400">
          <a:solidFill>
            <a:srgbClr val="FF0000"/>
          </a:solidFill>
          <a:latin typeface="Arial Narrow" pitchFamily="34" charset="0"/>
          <a:cs typeface="Arial" pitchFamily="34" charset="0"/>
        </a:defRPr>
      </a:lvl3pPr>
      <a:lvl4pPr algn="ctr" rtl="0" fontAlgn="base">
        <a:spcBef>
          <a:spcPct val="0"/>
        </a:spcBef>
        <a:spcAft>
          <a:spcPct val="0"/>
        </a:spcAft>
        <a:defRPr sz="4400">
          <a:solidFill>
            <a:srgbClr val="FF0000"/>
          </a:solidFill>
          <a:latin typeface="Arial Narrow" pitchFamily="34" charset="0"/>
          <a:cs typeface="Arial" pitchFamily="34" charset="0"/>
        </a:defRPr>
      </a:lvl4pPr>
      <a:lvl5pPr algn="ctr" rtl="0" fontAlgn="base">
        <a:spcBef>
          <a:spcPct val="0"/>
        </a:spcBef>
        <a:spcAft>
          <a:spcPct val="0"/>
        </a:spcAft>
        <a:defRPr sz="4400">
          <a:solidFill>
            <a:srgbClr val="FF0000"/>
          </a:solidFill>
          <a:latin typeface="Arial Narrow" pitchFamily="34" charset="0"/>
          <a:cs typeface="Arial" pitchFamily="34" charset="0"/>
        </a:defRPr>
      </a:lvl5pPr>
      <a:lvl6pPr marL="457200" algn="ctr" rtl="0" fontAlgn="base">
        <a:spcBef>
          <a:spcPct val="0"/>
        </a:spcBef>
        <a:spcAft>
          <a:spcPct val="0"/>
        </a:spcAft>
        <a:defRPr sz="4400">
          <a:solidFill>
            <a:srgbClr val="FF0000"/>
          </a:solidFill>
          <a:latin typeface="Arial Narrow" pitchFamily="34" charset="0"/>
          <a:cs typeface="Arial" pitchFamily="34" charset="0"/>
        </a:defRPr>
      </a:lvl6pPr>
      <a:lvl7pPr marL="914400" algn="ctr" rtl="0" fontAlgn="base">
        <a:spcBef>
          <a:spcPct val="0"/>
        </a:spcBef>
        <a:spcAft>
          <a:spcPct val="0"/>
        </a:spcAft>
        <a:defRPr sz="4400">
          <a:solidFill>
            <a:srgbClr val="FF0000"/>
          </a:solidFill>
          <a:latin typeface="Arial Narrow" pitchFamily="34" charset="0"/>
          <a:cs typeface="Arial" pitchFamily="34" charset="0"/>
        </a:defRPr>
      </a:lvl7pPr>
      <a:lvl8pPr marL="1371600" algn="ctr" rtl="0" fontAlgn="base">
        <a:spcBef>
          <a:spcPct val="0"/>
        </a:spcBef>
        <a:spcAft>
          <a:spcPct val="0"/>
        </a:spcAft>
        <a:defRPr sz="4400">
          <a:solidFill>
            <a:srgbClr val="FF0000"/>
          </a:solidFill>
          <a:latin typeface="Arial Narrow" pitchFamily="34" charset="0"/>
          <a:cs typeface="Arial" pitchFamily="34" charset="0"/>
        </a:defRPr>
      </a:lvl8pPr>
      <a:lvl9pPr marL="1828800" algn="ctr" rtl="0" fontAlgn="base">
        <a:spcBef>
          <a:spcPct val="0"/>
        </a:spcBef>
        <a:spcAft>
          <a:spcPct val="0"/>
        </a:spcAft>
        <a:defRPr sz="4400">
          <a:solidFill>
            <a:srgbClr val="FF0000"/>
          </a:solidFill>
          <a:latin typeface="Arial Narrow"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lgn="l"/>
            <a:endParaRPr lang="en-US" smtClean="0">
              <a:solidFill>
                <a:srgbClr val="000000"/>
              </a:solidFill>
              <a:cs typeface="Arial" pitchFamily="34"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endParaRPr lang="en-US" smtClean="0">
              <a:solidFill>
                <a:srgbClr val="000000"/>
              </a:solidFill>
              <a:cs typeface="Arial"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fld id="{0D2B8339-555A-4C95-AC18-6CC5B84E6ECD}" type="slidenum">
              <a:rPr lang="en-US" smtClean="0">
                <a:solidFill>
                  <a:srgbClr val="000000"/>
                </a:solidFill>
                <a:cs typeface="Arial" pitchFamily="34" charset="0"/>
              </a:rPr>
              <a:pPr/>
              <a:t>‹#›</a:t>
            </a:fld>
            <a:endParaRPr lang="en-US" smtClean="0">
              <a:solidFill>
                <a:srgbClr val="000000"/>
              </a:solidFill>
              <a:cs typeface="Arial" pitchFamily="34" charset="0"/>
            </a:endParaRP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fontAlgn="base">
        <a:spcBef>
          <a:spcPct val="0"/>
        </a:spcBef>
        <a:spcAft>
          <a:spcPct val="0"/>
        </a:spcAft>
        <a:defRPr sz="4400">
          <a:solidFill>
            <a:srgbClr val="FF0000"/>
          </a:solidFill>
          <a:latin typeface="+mj-lt"/>
          <a:ea typeface="+mj-ea"/>
          <a:cs typeface="+mj-cs"/>
        </a:defRPr>
      </a:lvl1pPr>
      <a:lvl2pPr algn="ctr" rtl="0" fontAlgn="base">
        <a:spcBef>
          <a:spcPct val="0"/>
        </a:spcBef>
        <a:spcAft>
          <a:spcPct val="0"/>
        </a:spcAft>
        <a:defRPr sz="4400">
          <a:solidFill>
            <a:srgbClr val="FF0000"/>
          </a:solidFill>
          <a:latin typeface="Arial Narrow" pitchFamily="34" charset="0"/>
          <a:cs typeface="Arial" pitchFamily="34" charset="0"/>
        </a:defRPr>
      </a:lvl2pPr>
      <a:lvl3pPr algn="ctr" rtl="0" fontAlgn="base">
        <a:spcBef>
          <a:spcPct val="0"/>
        </a:spcBef>
        <a:spcAft>
          <a:spcPct val="0"/>
        </a:spcAft>
        <a:defRPr sz="4400">
          <a:solidFill>
            <a:srgbClr val="FF0000"/>
          </a:solidFill>
          <a:latin typeface="Arial Narrow" pitchFamily="34" charset="0"/>
          <a:cs typeface="Arial" pitchFamily="34" charset="0"/>
        </a:defRPr>
      </a:lvl3pPr>
      <a:lvl4pPr algn="ctr" rtl="0" fontAlgn="base">
        <a:spcBef>
          <a:spcPct val="0"/>
        </a:spcBef>
        <a:spcAft>
          <a:spcPct val="0"/>
        </a:spcAft>
        <a:defRPr sz="4400">
          <a:solidFill>
            <a:srgbClr val="FF0000"/>
          </a:solidFill>
          <a:latin typeface="Arial Narrow" pitchFamily="34" charset="0"/>
          <a:cs typeface="Arial" pitchFamily="34" charset="0"/>
        </a:defRPr>
      </a:lvl4pPr>
      <a:lvl5pPr algn="ctr" rtl="0" fontAlgn="base">
        <a:spcBef>
          <a:spcPct val="0"/>
        </a:spcBef>
        <a:spcAft>
          <a:spcPct val="0"/>
        </a:spcAft>
        <a:defRPr sz="4400">
          <a:solidFill>
            <a:srgbClr val="FF0000"/>
          </a:solidFill>
          <a:latin typeface="Arial Narrow" pitchFamily="34" charset="0"/>
          <a:cs typeface="Arial" pitchFamily="34" charset="0"/>
        </a:defRPr>
      </a:lvl5pPr>
      <a:lvl6pPr marL="457200" algn="ctr" rtl="0" fontAlgn="base">
        <a:spcBef>
          <a:spcPct val="0"/>
        </a:spcBef>
        <a:spcAft>
          <a:spcPct val="0"/>
        </a:spcAft>
        <a:defRPr sz="4400">
          <a:solidFill>
            <a:srgbClr val="FF0000"/>
          </a:solidFill>
          <a:latin typeface="Arial Narrow" pitchFamily="34" charset="0"/>
          <a:cs typeface="Arial" pitchFamily="34" charset="0"/>
        </a:defRPr>
      </a:lvl6pPr>
      <a:lvl7pPr marL="914400" algn="ctr" rtl="0" fontAlgn="base">
        <a:spcBef>
          <a:spcPct val="0"/>
        </a:spcBef>
        <a:spcAft>
          <a:spcPct val="0"/>
        </a:spcAft>
        <a:defRPr sz="4400">
          <a:solidFill>
            <a:srgbClr val="FF0000"/>
          </a:solidFill>
          <a:latin typeface="Arial Narrow" pitchFamily="34" charset="0"/>
          <a:cs typeface="Arial" pitchFamily="34" charset="0"/>
        </a:defRPr>
      </a:lvl7pPr>
      <a:lvl8pPr marL="1371600" algn="ctr" rtl="0" fontAlgn="base">
        <a:spcBef>
          <a:spcPct val="0"/>
        </a:spcBef>
        <a:spcAft>
          <a:spcPct val="0"/>
        </a:spcAft>
        <a:defRPr sz="4400">
          <a:solidFill>
            <a:srgbClr val="FF0000"/>
          </a:solidFill>
          <a:latin typeface="Arial Narrow" pitchFamily="34" charset="0"/>
          <a:cs typeface="Arial" pitchFamily="34" charset="0"/>
        </a:defRPr>
      </a:lvl8pPr>
      <a:lvl9pPr marL="1828800" algn="ctr" rtl="0" fontAlgn="base">
        <a:spcBef>
          <a:spcPct val="0"/>
        </a:spcBef>
        <a:spcAft>
          <a:spcPct val="0"/>
        </a:spcAft>
        <a:defRPr sz="4400">
          <a:solidFill>
            <a:srgbClr val="FF0000"/>
          </a:solidFill>
          <a:latin typeface="Arial Narrow"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lgn="l"/>
            <a:endParaRPr lang="en-US" smtClean="0">
              <a:solidFill>
                <a:srgbClr val="000000"/>
              </a:solidFill>
              <a:cs typeface="Arial" pitchFamily="34"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endParaRPr lang="en-US" smtClean="0">
              <a:solidFill>
                <a:srgbClr val="000000"/>
              </a:solidFill>
              <a:cs typeface="Arial"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fld id="{F4260B40-39B8-45E8-84F8-575CDA351DE1}" type="slidenum">
              <a:rPr lang="en-US" smtClean="0">
                <a:solidFill>
                  <a:srgbClr val="000000"/>
                </a:solidFill>
                <a:cs typeface="Arial" pitchFamily="34" charset="0"/>
              </a:rPr>
              <a:pPr/>
              <a:t>‹#›</a:t>
            </a:fld>
            <a:endParaRPr lang="en-US" smtClean="0">
              <a:solidFill>
                <a:srgbClr val="000000"/>
              </a:solidFill>
              <a:cs typeface="Arial" pitchFamily="34" charset="0"/>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fontAlgn="base">
        <a:spcBef>
          <a:spcPct val="0"/>
        </a:spcBef>
        <a:spcAft>
          <a:spcPct val="0"/>
        </a:spcAft>
        <a:defRPr sz="4400">
          <a:solidFill>
            <a:srgbClr val="FF0000"/>
          </a:solidFill>
          <a:latin typeface="+mj-lt"/>
          <a:ea typeface="+mj-ea"/>
          <a:cs typeface="+mj-cs"/>
        </a:defRPr>
      </a:lvl1pPr>
      <a:lvl2pPr algn="ctr" rtl="0" fontAlgn="base">
        <a:spcBef>
          <a:spcPct val="0"/>
        </a:spcBef>
        <a:spcAft>
          <a:spcPct val="0"/>
        </a:spcAft>
        <a:defRPr sz="4400">
          <a:solidFill>
            <a:srgbClr val="FF0000"/>
          </a:solidFill>
          <a:latin typeface="Arial Narrow" pitchFamily="34" charset="0"/>
          <a:cs typeface="Arial" pitchFamily="34" charset="0"/>
        </a:defRPr>
      </a:lvl2pPr>
      <a:lvl3pPr algn="ctr" rtl="0" fontAlgn="base">
        <a:spcBef>
          <a:spcPct val="0"/>
        </a:spcBef>
        <a:spcAft>
          <a:spcPct val="0"/>
        </a:spcAft>
        <a:defRPr sz="4400">
          <a:solidFill>
            <a:srgbClr val="FF0000"/>
          </a:solidFill>
          <a:latin typeface="Arial Narrow" pitchFamily="34" charset="0"/>
          <a:cs typeface="Arial" pitchFamily="34" charset="0"/>
        </a:defRPr>
      </a:lvl3pPr>
      <a:lvl4pPr algn="ctr" rtl="0" fontAlgn="base">
        <a:spcBef>
          <a:spcPct val="0"/>
        </a:spcBef>
        <a:spcAft>
          <a:spcPct val="0"/>
        </a:spcAft>
        <a:defRPr sz="4400">
          <a:solidFill>
            <a:srgbClr val="FF0000"/>
          </a:solidFill>
          <a:latin typeface="Arial Narrow" pitchFamily="34" charset="0"/>
          <a:cs typeface="Arial" pitchFamily="34" charset="0"/>
        </a:defRPr>
      </a:lvl4pPr>
      <a:lvl5pPr algn="ctr" rtl="0" fontAlgn="base">
        <a:spcBef>
          <a:spcPct val="0"/>
        </a:spcBef>
        <a:spcAft>
          <a:spcPct val="0"/>
        </a:spcAft>
        <a:defRPr sz="4400">
          <a:solidFill>
            <a:srgbClr val="FF0000"/>
          </a:solidFill>
          <a:latin typeface="Arial Narrow" pitchFamily="34" charset="0"/>
          <a:cs typeface="Arial" pitchFamily="34" charset="0"/>
        </a:defRPr>
      </a:lvl5pPr>
      <a:lvl6pPr marL="457200" algn="ctr" rtl="0" fontAlgn="base">
        <a:spcBef>
          <a:spcPct val="0"/>
        </a:spcBef>
        <a:spcAft>
          <a:spcPct val="0"/>
        </a:spcAft>
        <a:defRPr sz="4400">
          <a:solidFill>
            <a:srgbClr val="FF0000"/>
          </a:solidFill>
          <a:latin typeface="Arial Narrow" pitchFamily="34" charset="0"/>
          <a:cs typeface="Arial" pitchFamily="34" charset="0"/>
        </a:defRPr>
      </a:lvl6pPr>
      <a:lvl7pPr marL="914400" algn="ctr" rtl="0" fontAlgn="base">
        <a:spcBef>
          <a:spcPct val="0"/>
        </a:spcBef>
        <a:spcAft>
          <a:spcPct val="0"/>
        </a:spcAft>
        <a:defRPr sz="4400">
          <a:solidFill>
            <a:srgbClr val="FF0000"/>
          </a:solidFill>
          <a:latin typeface="Arial Narrow" pitchFamily="34" charset="0"/>
          <a:cs typeface="Arial" pitchFamily="34" charset="0"/>
        </a:defRPr>
      </a:lvl7pPr>
      <a:lvl8pPr marL="1371600" algn="ctr" rtl="0" fontAlgn="base">
        <a:spcBef>
          <a:spcPct val="0"/>
        </a:spcBef>
        <a:spcAft>
          <a:spcPct val="0"/>
        </a:spcAft>
        <a:defRPr sz="4400">
          <a:solidFill>
            <a:srgbClr val="FF0000"/>
          </a:solidFill>
          <a:latin typeface="Arial Narrow" pitchFamily="34" charset="0"/>
          <a:cs typeface="Arial" pitchFamily="34" charset="0"/>
        </a:defRPr>
      </a:lvl8pPr>
      <a:lvl9pPr marL="1828800" algn="ctr" rtl="0" fontAlgn="base">
        <a:spcBef>
          <a:spcPct val="0"/>
        </a:spcBef>
        <a:spcAft>
          <a:spcPct val="0"/>
        </a:spcAft>
        <a:defRPr sz="4400">
          <a:solidFill>
            <a:srgbClr val="FF0000"/>
          </a:solidFill>
          <a:latin typeface="Arial Narrow"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6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buFontTx/>
              <a:buNone/>
              <a:defRPr sz="1400">
                <a:latin typeface="Arial" charset="0"/>
              </a:defRPr>
            </a:lvl1pPr>
          </a:lstStyle>
          <a:p>
            <a:pPr>
              <a:defRPr/>
            </a:pPr>
            <a:endParaRPr lang="en-US">
              <a:solidFill>
                <a:srgbClr val="000000"/>
              </a:solidFill>
            </a:endParaRPr>
          </a:p>
        </p:txBody>
      </p:sp>
      <p:sp>
        <p:nvSpPr>
          <p:cNvPr id="1366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a:latin typeface="Arial" charset="0"/>
              </a:defRPr>
            </a:lvl1pPr>
          </a:lstStyle>
          <a:p>
            <a:pPr>
              <a:defRPr/>
            </a:pPr>
            <a:endParaRPr lang="en-US">
              <a:solidFill>
                <a:srgbClr val="000000"/>
              </a:solidFill>
            </a:endParaRPr>
          </a:p>
        </p:txBody>
      </p:sp>
      <p:sp>
        <p:nvSpPr>
          <p:cNvPr id="1366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400">
                <a:latin typeface="Arial" charset="0"/>
              </a:defRPr>
            </a:lvl1pPr>
          </a:lstStyle>
          <a:p>
            <a:pPr>
              <a:defRPr/>
            </a:pPr>
            <a:fld id="{23EBD68D-E9DD-42A5-92E5-5AA8D8C3DD83}" type="slidenum">
              <a:rPr lang="ar-SA">
                <a:solidFill>
                  <a:srgbClr val="000000"/>
                </a:solidFill>
              </a:rPr>
              <a:pPr>
                <a:defRPr/>
              </a:pPr>
              <a:t>‹#›</a:t>
            </a:fld>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ransition/>
  <p:txStyles>
    <p:titleStyle>
      <a:lvl1pPr algn="ctr" rtl="0" eaLnBrk="0" fontAlgn="base" hangingPunct="0">
        <a:spcBef>
          <a:spcPct val="0"/>
        </a:spcBef>
        <a:spcAft>
          <a:spcPct val="0"/>
        </a:spcAft>
        <a:defRPr sz="4400">
          <a:solidFill>
            <a:srgbClr val="FF0000"/>
          </a:solidFill>
          <a:latin typeface="+mj-lt"/>
          <a:ea typeface="+mj-ea"/>
          <a:cs typeface="+mj-cs"/>
        </a:defRPr>
      </a:lvl1pPr>
      <a:lvl2pPr algn="ctr" rtl="0" eaLnBrk="0" fontAlgn="base" hangingPunct="0">
        <a:spcBef>
          <a:spcPct val="0"/>
        </a:spcBef>
        <a:spcAft>
          <a:spcPct val="0"/>
        </a:spcAft>
        <a:defRPr sz="4400">
          <a:solidFill>
            <a:srgbClr val="FF0000"/>
          </a:solidFill>
          <a:latin typeface="Arial Narrow" pitchFamily="34" charset="0"/>
          <a:cs typeface="Arial" charset="0"/>
        </a:defRPr>
      </a:lvl2pPr>
      <a:lvl3pPr algn="ctr" rtl="0" eaLnBrk="0" fontAlgn="base" hangingPunct="0">
        <a:spcBef>
          <a:spcPct val="0"/>
        </a:spcBef>
        <a:spcAft>
          <a:spcPct val="0"/>
        </a:spcAft>
        <a:defRPr sz="4400">
          <a:solidFill>
            <a:srgbClr val="FF0000"/>
          </a:solidFill>
          <a:latin typeface="Arial Narrow" pitchFamily="34" charset="0"/>
          <a:cs typeface="Arial" charset="0"/>
        </a:defRPr>
      </a:lvl3pPr>
      <a:lvl4pPr algn="ctr" rtl="0" eaLnBrk="0" fontAlgn="base" hangingPunct="0">
        <a:spcBef>
          <a:spcPct val="0"/>
        </a:spcBef>
        <a:spcAft>
          <a:spcPct val="0"/>
        </a:spcAft>
        <a:defRPr sz="4400">
          <a:solidFill>
            <a:srgbClr val="FF0000"/>
          </a:solidFill>
          <a:latin typeface="Arial Narrow" pitchFamily="34" charset="0"/>
          <a:cs typeface="Arial" charset="0"/>
        </a:defRPr>
      </a:lvl4pPr>
      <a:lvl5pPr algn="ctr" rtl="0" eaLnBrk="0" fontAlgn="base" hangingPunct="0">
        <a:spcBef>
          <a:spcPct val="0"/>
        </a:spcBef>
        <a:spcAft>
          <a:spcPct val="0"/>
        </a:spcAft>
        <a:defRPr sz="4400">
          <a:solidFill>
            <a:srgbClr val="FF0000"/>
          </a:solidFill>
          <a:latin typeface="Arial Narrow" pitchFamily="34" charset="0"/>
          <a:cs typeface="Arial" charset="0"/>
        </a:defRPr>
      </a:lvl5pPr>
      <a:lvl6pPr marL="457200" algn="ctr" rtl="0" fontAlgn="base">
        <a:spcBef>
          <a:spcPct val="0"/>
        </a:spcBef>
        <a:spcAft>
          <a:spcPct val="0"/>
        </a:spcAft>
        <a:defRPr sz="4400">
          <a:solidFill>
            <a:srgbClr val="FF0000"/>
          </a:solidFill>
          <a:latin typeface="Arial Narrow" pitchFamily="34" charset="0"/>
          <a:cs typeface="Arial" charset="0"/>
        </a:defRPr>
      </a:lvl6pPr>
      <a:lvl7pPr marL="914400" algn="ctr" rtl="0" fontAlgn="base">
        <a:spcBef>
          <a:spcPct val="0"/>
        </a:spcBef>
        <a:spcAft>
          <a:spcPct val="0"/>
        </a:spcAft>
        <a:defRPr sz="4400">
          <a:solidFill>
            <a:srgbClr val="FF0000"/>
          </a:solidFill>
          <a:latin typeface="Arial Narrow" pitchFamily="34" charset="0"/>
          <a:cs typeface="Arial" charset="0"/>
        </a:defRPr>
      </a:lvl7pPr>
      <a:lvl8pPr marL="1371600" algn="ctr" rtl="0" fontAlgn="base">
        <a:spcBef>
          <a:spcPct val="0"/>
        </a:spcBef>
        <a:spcAft>
          <a:spcPct val="0"/>
        </a:spcAft>
        <a:defRPr sz="4400">
          <a:solidFill>
            <a:srgbClr val="FF0000"/>
          </a:solidFill>
          <a:latin typeface="Arial Narrow" pitchFamily="34" charset="0"/>
          <a:cs typeface="Arial" charset="0"/>
        </a:defRPr>
      </a:lvl8pPr>
      <a:lvl9pPr marL="1828800" algn="ctr" rtl="0" fontAlgn="base">
        <a:spcBef>
          <a:spcPct val="0"/>
        </a:spcBef>
        <a:spcAft>
          <a:spcPct val="0"/>
        </a:spcAft>
        <a:defRPr sz="4400">
          <a:solidFill>
            <a:srgbClr val="FF0000"/>
          </a:solidFill>
          <a:latin typeface="Arial Narrow"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8.xml"/><Relationship Id="rId1" Type="http://schemas.openxmlformats.org/officeDocument/2006/relationships/tags" Target="../tags/tag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7.xml"/><Relationship Id="rId1" Type="http://schemas.openxmlformats.org/officeDocument/2006/relationships/tags" Target="../tags/tag5.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5.xml"/><Relationship Id="rId1" Type="http://schemas.openxmlformats.org/officeDocument/2006/relationships/tags" Target="../tags/tag7.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5.xml"/><Relationship Id="rId1" Type="http://schemas.openxmlformats.org/officeDocument/2006/relationships/tags" Target="../tags/tag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685800"/>
            <a:ext cx="8763000" cy="1600200"/>
          </a:xfrm>
        </p:spPr>
        <p:txBody>
          <a:bodyPr/>
          <a:lstStyle/>
          <a:p>
            <a:pPr eaLnBrk="1" hangingPunct="1"/>
            <a:r>
              <a:rPr lang="en-US" altLang="he-IL" sz="4800" dirty="0" smtClean="0">
                <a:solidFill>
                  <a:schemeClr val="accent2"/>
                </a:solidFill>
              </a:rPr>
              <a:t>Foundations of Privacy</a:t>
            </a:r>
            <a:r>
              <a:rPr lang="en-US" altLang="he-IL" dirty="0" smtClean="0">
                <a:solidFill>
                  <a:schemeClr val="accent2"/>
                </a:solidFill>
              </a:rPr>
              <a:t/>
            </a:r>
            <a:br>
              <a:rPr lang="en-US" altLang="he-IL" dirty="0" smtClean="0">
                <a:solidFill>
                  <a:schemeClr val="accent2"/>
                </a:solidFill>
              </a:rPr>
            </a:br>
            <a:r>
              <a:rPr lang="en-US" altLang="he-IL" dirty="0" smtClean="0">
                <a:solidFill>
                  <a:schemeClr val="accent2"/>
                </a:solidFill>
              </a:rPr>
              <a:t/>
            </a:r>
            <a:br>
              <a:rPr lang="en-US" altLang="he-IL" dirty="0" smtClean="0">
                <a:solidFill>
                  <a:schemeClr val="accent2"/>
                </a:solidFill>
              </a:rPr>
            </a:br>
            <a:r>
              <a:rPr lang="en-US" altLang="he-IL" sz="4000" dirty="0" smtClean="0">
                <a:solidFill>
                  <a:schemeClr val="tx1"/>
                </a:solidFill>
              </a:rPr>
              <a:t>Lecture 4</a:t>
            </a:r>
            <a:br>
              <a:rPr lang="en-US" altLang="he-IL" sz="4000" dirty="0" smtClean="0">
                <a:solidFill>
                  <a:schemeClr val="tx1"/>
                </a:solidFill>
              </a:rPr>
            </a:br>
            <a:endParaRPr lang="en-US" altLang="he-IL" sz="3600" dirty="0" smtClean="0">
              <a:solidFill>
                <a:schemeClr val="tx1"/>
              </a:solidFill>
            </a:endParaRPr>
          </a:p>
        </p:txBody>
      </p:sp>
      <p:sp>
        <p:nvSpPr>
          <p:cNvPr id="4099" name="Rectangle 3"/>
          <p:cNvSpPr>
            <a:spLocks noGrp="1" noChangeArrowheads="1"/>
          </p:cNvSpPr>
          <p:nvPr>
            <p:ph type="subTitle" idx="1"/>
          </p:nvPr>
        </p:nvSpPr>
        <p:spPr/>
        <p:txBody>
          <a:bodyPr/>
          <a:lstStyle/>
          <a:p>
            <a:pPr eaLnBrk="1" hangingPunct="1"/>
            <a:endParaRPr lang="en-US" altLang="en-US" dirty="0" smtClean="0"/>
          </a:p>
          <a:p>
            <a:pPr eaLnBrk="1" hangingPunct="1"/>
            <a:r>
              <a:rPr lang="en-US" altLang="he-IL" b="1" dirty="0" smtClean="0">
                <a:solidFill>
                  <a:srgbClr val="FF3300"/>
                </a:solidFill>
              </a:rPr>
              <a:t>Lecturer:</a:t>
            </a:r>
            <a:r>
              <a:rPr lang="en-US" altLang="he-IL" sz="4000" b="1" dirty="0" smtClean="0">
                <a:solidFill>
                  <a:srgbClr val="D60093"/>
                </a:solidFill>
              </a:rPr>
              <a:t> </a:t>
            </a:r>
            <a:r>
              <a:rPr lang="en-US" altLang="he-IL" b="1" dirty="0" err="1" smtClean="0">
                <a:solidFill>
                  <a:srgbClr val="FF3300"/>
                </a:solidFill>
              </a:rPr>
              <a:t>Moni</a:t>
            </a:r>
            <a:r>
              <a:rPr lang="en-US" altLang="he-IL" b="1" dirty="0" smtClean="0">
                <a:solidFill>
                  <a:srgbClr val="FF3300"/>
                </a:solidFill>
              </a:rPr>
              <a:t> Naor</a:t>
            </a:r>
          </a:p>
        </p:txBody>
      </p:sp>
      <p:pic>
        <p:nvPicPr>
          <p:cNvPr id="4100" name="Picture 4" descr="trtree"/>
          <p:cNvPicPr>
            <a:picLocks noChangeAspect="1" noChangeArrowheads="1"/>
          </p:cNvPicPr>
          <p:nvPr/>
        </p:nvPicPr>
        <p:blipFill>
          <a:blip r:embed="rId3" cstate="print"/>
          <a:srcRect/>
          <a:stretch>
            <a:fillRect/>
          </a:stretch>
        </p:blipFill>
        <p:spPr bwMode="auto">
          <a:xfrm>
            <a:off x="3733800" y="3048000"/>
            <a:ext cx="1295400" cy="9985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lstStyle/>
          <a:p>
            <a:r>
              <a:rPr lang="en-US" dirty="0" smtClean="0"/>
              <a:t>In full generality: </a:t>
            </a:r>
            <a:r>
              <a:rPr lang="en-US" dirty="0" err="1" smtClean="0"/>
              <a:t>Dalenius</a:t>
            </a:r>
            <a:r>
              <a:rPr lang="en-US" dirty="0" smtClean="0"/>
              <a:t> Goal Impossible </a:t>
            </a:r>
            <a:endParaRPr lang="en-US" dirty="0"/>
          </a:p>
        </p:txBody>
      </p:sp>
      <p:sp>
        <p:nvSpPr>
          <p:cNvPr id="3" name="Content Placeholder 2"/>
          <p:cNvSpPr>
            <a:spLocks noGrp="1"/>
          </p:cNvSpPr>
          <p:nvPr>
            <p:ph idx="1"/>
          </p:nvPr>
        </p:nvSpPr>
        <p:spPr>
          <a:xfrm>
            <a:off x="457200" y="1600200"/>
            <a:ext cx="8534400" cy="4525963"/>
          </a:xfrm>
        </p:spPr>
        <p:txBody>
          <a:bodyPr/>
          <a:lstStyle/>
          <a:p>
            <a:pPr lvl="1"/>
            <a:r>
              <a:rPr lang="en-US" dirty="0" smtClean="0"/>
              <a:t>Database teaches smoking causes cancer</a:t>
            </a:r>
          </a:p>
          <a:p>
            <a:pPr lvl="1"/>
            <a:r>
              <a:rPr lang="en-US" dirty="0" smtClean="0"/>
              <a:t>I smoke in public</a:t>
            </a:r>
          </a:p>
          <a:p>
            <a:pPr lvl="1"/>
            <a:r>
              <a:rPr lang="en-US" dirty="0" smtClean="0"/>
              <a:t>Access to DB teaches that I am at increased risk for cancer</a:t>
            </a:r>
          </a:p>
          <a:p>
            <a:endParaRPr lang="en-US" dirty="0" smtClean="0"/>
          </a:p>
          <a:p>
            <a:r>
              <a:rPr lang="en-US" dirty="0" smtClean="0"/>
              <a:t>But what about cases where there is significant knowledge about database distribution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p:txBody>
          <a:bodyPr/>
          <a:lstStyle/>
          <a:p>
            <a:r>
              <a:rPr lang="en-US"/>
              <a:t>Outline	</a:t>
            </a:r>
          </a:p>
        </p:txBody>
      </p:sp>
      <p:sp>
        <p:nvSpPr>
          <p:cNvPr id="583683" name="Rectangle 3"/>
          <p:cNvSpPr>
            <a:spLocks noGrp="1" noChangeArrowheads="1"/>
          </p:cNvSpPr>
          <p:nvPr>
            <p:ph type="body" idx="1"/>
          </p:nvPr>
        </p:nvSpPr>
        <p:spPr/>
        <p:txBody>
          <a:bodyPr/>
          <a:lstStyle/>
          <a:p>
            <a:r>
              <a:rPr lang="en-US"/>
              <a:t>The Framework</a:t>
            </a:r>
          </a:p>
          <a:p>
            <a:r>
              <a:rPr lang="en-US">
                <a:solidFill>
                  <a:srgbClr val="339933"/>
                </a:solidFill>
              </a:rPr>
              <a:t>A General Impossibility Result</a:t>
            </a:r>
          </a:p>
          <a:p>
            <a:pPr lvl="1"/>
            <a:r>
              <a:rPr lang="en-US">
                <a:solidFill>
                  <a:srgbClr val="339933"/>
                </a:solidFill>
              </a:rPr>
              <a:t>Dalenius’ goal </a:t>
            </a:r>
            <a:r>
              <a:rPr lang="en-US" b="1">
                <a:solidFill>
                  <a:srgbClr val="339933"/>
                </a:solidFill>
              </a:rPr>
              <a:t>cannot</a:t>
            </a:r>
            <a:r>
              <a:rPr lang="en-US">
                <a:solidFill>
                  <a:srgbClr val="339933"/>
                </a:solidFill>
              </a:rPr>
              <a:t> be achieved in a very general sense</a:t>
            </a:r>
          </a:p>
          <a:p>
            <a:pPr>
              <a:buFontTx/>
              <a:buNone/>
            </a:pPr>
            <a:endParaRPr lang="en-US">
              <a:solidFill>
                <a:schemeClr val="folHlink"/>
              </a:solidFill>
            </a:endParaRPr>
          </a:p>
          <a:p>
            <a:r>
              <a:rPr lang="en-US"/>
              <a:t>The Proof</a:t>
            </a:r>
          </a:p>
          <a:p>
            <a:pPr lvl="1"/>
            <a:r>
              <a:rPr lang="en-US"/>
              <a:t>Simplified</a:t>
            </a:r>
          </a:p>
          <a:p>
            <a:pPr lvl="1"/>
            <a:r>
              <a:rPr lang="en-US"/>
              <a:t>General case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618" name="Rectangle 2"/>
          <p:cNvSpPr>
            <a:spLocks noGrp="1" noChangeArrowheads="1"/>
          </p:cNvSpPr>
          <p:nvPr>
            <p:ph type="title"/>
          </p:nvPr>
        </p:nvSpPr>
        <p:spPr>
          <a:xfrm>
            <a:off x="0" y="0"/>
            <a:ext cx="8991600" cy="914400"/>
          </a:xfrm>
        </p:spPr>
        <p:txBody>
          <a:bodyPr/>
          <a:lstStyle/>
          <a:p>
            <a:r>
              <a:rPr lang="en-US"/>
              <a:t>Not learning from DB</a:t>
            </a:r>
          </a:p>
        </p:txBody>
      </p:sp>
      <p:sp>
        <p:nvSpPr>
          <p:cNvPr id="623619" name="Rectangle 3"/>
          <p:cNvSpPr>
            <a:spLocks noGrp="1" noChangeArrowheads="1"/>
          </p:cNvSpPr>
          <p:nvPr>
            <p:ph type="body" sz="half" idx="1"/>
          </p:nvPr>
        </p:nvSpPr>
        <p:spPr>
          <a:xfrm>
            <a:off x="155575" y="1036638"/>
            <a:ext cx="4035425" cy="4525962"/>
          </a:xfrm>
        </p:spPr>
        <p:txBody>
          <a:bodyPr/>
          <a:lstStyle/>
          <a:p>
            <a:pPr>
              <a:buFontTx/>
              <a:buNone/>
            </a:pPr>
            <a:r>
              <a:rPr lang="en-US" b="1">
                <a:solidFill>
                  <a:srgbClr val="0033CC"/>
                </a:solidFill>
              </a:rPr>
              <a:t>With</a:t>
            </a:r>
            <a:r>
              <a:rPr lang="en-US">
                <a:solidFill>
                  <a:srgbClr val="0033CC"/>
                </a:solidFill>
              </a:rPr>
              <a:t> access to the database</a:t>
            </a:r>
          </a:p>
        </p:txBody>
      </p:sp>
      <p:sp>
        <p:nvSpPr>
          <p:cNvPr id="623621"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54"/>
          <p:cNvGrpSpPr>
            <a:grpSpLocks/>
          </p:cNvGrpSpPr>
          <p:nvPr/>
        </p:nvGrpSpPr>
        <p:grpSpPr bwMode="auto">
          <a:xfrm>
            <a:off x="228600" y="2498725"/>
            <a:ext cx="990600" cy="838200"/>
            <a:chOff x="1152" y="1008"/>
            <a:chExt cx="1200" cy="912"/>
          </a:xfrm>
        </p:grpSpPr>
        <p:grpSp>
          <p:nvGrpSpPr>
            <p:cNvPr id="3" name="Group 55"/>
            <p:cNvGrpSpPr>
              <a:grpSpLocks/>
            </p:cNvGrpSpPr>
            <p:nvPr/>
          </p:nvGrpSpPr>
          <p:grpSpPr bwMode="auto">
            <a:xfrm>
              <a:off x="1152" y="1392"/>
              <a:ext cx="1200" cy="528"/>
              <a:chOff x="1152" y="960"/>
              <a:chExt cx="1200" cy="528"/>
            </a:xfrm>
          </p:grpSpPr>
          <p:grpSp>
            <p:nvGrpSpPr>
              <p:cNvPr id="4" name="Group 56"/>
              <p:cNvGrpSpPr>
                <a:grpSpLocks/>
              </p:cNvGrpSpPr>
              <p:nvPr/>
            </p:nvGrpSpPr>
            <p:grpSpPr bwMode="auto">
              <a:xfrm>
                <a:off x="1152" y="1152"/>
                <a:ext cx="1200" cy="336"/>
                <a:chOff x="1152" y="1152"/>
                <a:chExt cx="1200" cy="336"/>
              </a:xfrm>
            </p:grpSpPr>
            <p:sp>
              <p:nvSpPr>
                <p:cNvPr id="623673" name="Oval 57"/>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74" name="Oval 58"/>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75" name="Oval 59"/>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76" name="Oval 60"/>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5" name="Group 61"/>
              <p:cNvGrpSpPr>
                <a:grpSpLocks/>
              </p:cNvGrpSpPr>
              <p:nvPr/>
            </p:nvGrpSpPr>
            <p:grpSpPr bwMode="auto">
              <a:xfrm>
                <a:off x="1152" y="960"/>
                <a:ext cx="1200" cy="336"/>
                <a:chOff x="1152" y="1152"/>
                <a:chExt cx="1200" cy="336"/>
              </a:xfrm>
            </p:grpSpPr>
            <p:sp>
              <p:nvSpPr>
                <p:cNvPr id="623678" name="Oval 62"/>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79" name="Oval 63"/>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80" name="Oval 64"/>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81" name="Oval 65"/>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nvGrpSpPr>
            <p:cNvPr id="6" name="Group 66"/>
            <p:cNvGrpSpPr>
              <a:grpSpLocks/>
            </p:cNvGrpSpPr>
            <p:nvPr/>
          </p:nvGrpSpPr>
          <p:grpSpPr bwMode="auto">
            <a:xfrm>
              <a:off x="1152" y="1008"/>
              <a:ext cx="1200" cy="528"/>
              <a:chOff x="1152" y="960"/>
              <a:chExt cx="1200" cy="528"/>
            </a:xfrm>
          </p:grpSpPr>
          <p:grpSp>
            <p:nvGrpSpPr>
              <p:cNvPr id="7" name="Group 67"/>
              <p:cNvGrpSpPr>
                <a:grpSpLocks/>
              </p:cNvGrpSpPr>
              <p:nvPr/>
            </p:nvGrpSpPr>
            <p:grpSpPr bwMode="auto">
              <a:xfrm>
                <a:off x="1152" y="1152"/>
                <a:ext cx="1200" cy="336"/>
                <a:chOff x="1152" y="1152"/>
                <a:chExt cx="1200" cy="336"/>
              </a:xfrm>
            </p:grpSpPr>
            <p:sp>
              <p:nvSpPr>
                <p:cNvPr id="623684" name="Oval 68"/>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85" name="Oval 69"/>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86" name="Oval 70"/>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87" name="Oval 71"/>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8" name="Group 72"/>
              <p:cNvGrpSpPr>
                <a:grpSpLocks/>
              </p:cNvGrpSpPr>
              <p:nvPr/>
            </p:nvGrpSpPr>
            <p:grpSpPr bwMode="auto">
              <a:xfrm>
                <a:off x="1152" y="960"/>
                <a:ext cx="1200" cy="336"/>
                <a:chOff x="1152" y="1152"/>
                <a:chExt cx="1200" cy="336"/>
              </a:xfrm>
            </p:grpSpPr>
            <p:sp>
              <p:nvSpPr>
                <p:cNvPr id="623689" name="Oval 73"/>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90" name="Oval 74"/>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91" name="Oval 75"/>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92" name="Oval 76"/>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sp>
        <p:nvSpPr>
          <p:cNvPr id="623693" name="Rectangle 77"/>
          <p:cNvSpPr>
            <a:spLocks noChangeArrowheads="1"/>
          </p:cNvSpPr>
          <p:nvPr/>
        </p:nvSpPr>
        <p:spPr bwMode="auto">
          <a:xfrm>
            <a:off x="1752600" y="2574925"/>
            <a:ext cx="685800" cy="762000"/>
          </a:xfrm>
          <a:prstGeom prst="rect">
            <a:avLst/>
          </a:prstGeom>
          <a:solidFill>
            <a:schemeClr val="tx1"/>
          </a:solidFill>
          <a:ln w="25400">
            <a:solidFill>
              <a:srgbClr val="0000C6"/>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694" name="Line 78"/>
          <p:cNvSpPr>
            <a:spLocks noChangeShapeType="1"/>
          </p:cNvSpPr>
          <p:nvPr/>
        </p:nvSpPr>
        <p:spPr bwMode="auto">
          <a:xfrm>
            <a:off x="1219200" y="2955925"/>
            <a:ext cx="538163" cy="1588"/>
          </a:xfrm>
          <a:prstGeom prst="line">
            <a:avLst/>
          </a:prstGeom>
          <a:noFill/>
          <a:ln w="38100">
            <a:solidFill>
              <a:schemeClr val="tx1"/>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23695" name="Line 79"/>
          <p:cNvSpPr>
            <a:spLocks noChangeShapeType="1"/>
          </p:cNvSpPr>
          <p:nvPr/>
        </p:nvSpPr>
        <p:spPr bwMode="auto">
          <a:xfrm>
            <a:off x="2438400" y="2955925"/>
            <a:ext cx="538163" cy="1588"/>
          </a:xfrm>
          <a:prstGeom prst="line">
            <a:avLst/>
          </a:prstGeom>
          <a:noFill/>
          <a:ln w="38100">
            <a:solidFill>
              <a:schemeClr val="tx1"/>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23696" name="Text Box 80"/>
          <p:cNvSpPr txBox="1">
            <a:spLocks noChangeArrowheads="1"/>
          </p:cNvSpPr>
          <p:nvPr/>
        </p:nvSpPr>
        <p:spPr bwMode="auto">
          <a:xfrm>
            <a:off x="1752600" y="2727325"/>
            <a:ext cx="711200" cy="457200"/>
          </a:xfrm>
          <a:prstGeom prst="rect">
            <a:avLst/>
          </a:prstGeom>
          <a:noFill/>
          <a:ln w="25400">
            <a:noFill/>
            <a:miter lim="800000"/>
            <a:headEnd/>
            <a:tailEnd/>
          </a:ln>
          <a:effectLst/>
        </p:spPr>
        <p:txBody>
          <a:bodyPr wrap="none">
            <a:spAutoFit/>
          </a:bodyPr>
          <a:lstStyle/>
          <a:p>
            <a:r>
              <a:rPr lang="en-US" sz="2400" smtClean="0">
                <a:solidFill>
                  <a:srgbClr val="FFFFFF"/>
                </a:solidFill>
                <a:latin typeface="Comic Sans MS" pitchFamily="66" charset="0"/>
                <a:cs typeface="Arial" pitchFamily="34" charset="0"/>
              </a:rPr>
              <a:t>San</a:t>
            </a:r>
          </a:p>
        </p:txBody>
      </p:sp>
      <p:sp>
        <p:nvSpPr>
          <p:cNvPr id="623715" name="Text Box 99"/>
          <p:cNvSpPr txBox="1">
            <a:spLocks noChangeArrowheads="1"/>
          </p:cNvSpPr>
          <p:nvPr/>
        </p:nvSpPr>
        <p:spPr bwMode="auto">
          <a:xfrm>
            <a:off x="2971800" y="2667000"/>
            <a:ext cx="685800" cy="557213"/>
          </a:xfrm>
          <a:prstGeom prst="rect">
            <a:avLst/>
          </a:prstGeom>
          <a:noFill/>
          <a:ln w="38100">
            <a:solidFill>
              <a:srgbClr val="0033CC"/>
            </a:solidFill>
            <a:miter lim="800000"/>
            <a:headEnd/>
            <a:tailEnd/>
          </a:ln>
          <a:effectLst/>
        </p:spPr>
        <p:txBody>
          <a:bodyPr>
            <a:spAutoFit/>
          </a:bodyPr>
          <a:lstStyle/>
          <a:p>
            <a:pPr algn="l">
              <a:spcBef>
                <a:spcPct val="50000"/>
              </a:spcBef>
            </a:pPr>
            <a:r>
              <a:rPr lang="en-US" b="1" smtClean="0">
                <a:solidFill>
                  <a:srgbClr val="000000"/>
                </a:solidFill>
                <a:latin typeface="Comic Sans MS" pitchFamily="66" charset="0"/>
                <a:cs typeface="Arial" pitchFamily="34" charset="0"/>
              </a:rPr>
              <a:t>A</a:t>
            </a:r>
          </a:p>
        </p:txBody>
      </p:sp>
      <p:sp>
        <p:nvSpPr>
          <p:cNvPr id="623716" name="AutoShape 100"/>
          <p:cNvSpPr>
            <a:spLocks noChangeArrowheads="1"/>
          </p:cNvSpPr>
          <p:nvPr/>
        </p:nvSpPr>
        <p:spPr bwMode="auto">
          <a:xfrm>
            <a:off x="685800" y="3413125"/>
            <a:ext cx="3276600" cy="457200"/>
          </a:xfrm>
          <a:prstGeom prst="curvedUpArrow">
            <a:avLst>
              <a:gd name="adj1" fmla="val 143333"/>
              <a:gd name="adj2" fmla="val 286667"/>
              <a:gd name="adj3" fmla="val 33333"/>
            </a:avLst>
          </a:prstGeom>
          <a:noFill/>
          <a:ln w="12700">
            <a:solidFill>
              <a:srgbClr val="339933"/>
            </a:solidFill>
            <a:miter lim="800000"/>
            <a:headEnd/>
            <a:tailEnd/>
          </a:ln>
          <a:effectLst/>
        </p:spPr>
        <p:txBody>
          <a:bodyPr wrap="none" anchor="ctr"/>
          <a:lstStyle/>
          <a:p>
            <a:endParaRPr lang="en-US" sz="1800" smtClean="0">
              <a:solidFill>
                <a:srgbClr val="339933"/>
              </a:solidFill>
              <a:latin typeface="Arial" pitchFamily="34" charset="0"/>
              <a:cs typeface="Arial" pitchFamily="34" charset="0"/>
            </a:endParaRPr>
          </a:p>
        </p:txBody>
      </p:sp>
      <p:sp>
        <p:nvSpPr>
          <p:cNvPr id="623717" name="Text Box 101"/>
          <p:cNvSpPr txBox="1">
            <a:spLocks noChangeArrowheads="1"/>
          </p:cNvSpPr>
          <p:nvPr/>
        </p:nvSpPr>
        <p:spPr bwMode="auto">
          <a:xfrm>
            <a:off x="838200" y="4022725"/>
            <a:ext cx="25146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000000"/>
                </a:solidFill>
                <a:latin typeface="Arial Narrow" pitchFamily="34" charset="0"/>
                <a:cs typeface="Arial" pitchFamily="34" charset="0"/>
              </a:rPr>
              <a:t>Auxiliary Information</a:t>
            </a:r>
          </a:p>
        </p:txBody>
      </p:sp>
      <p:grpSp>
        <p:nvGrpSpPr>
          <p:cNvPr id="9" name="Group 102"/>
          <p:cNvGrpSpPr>
            <a:grpSpLocks/>
          </p:cNvGrpSpPr>
          <p:nvPr/>
        </p:nvGrpSpPr>
        <p:grpSpPr bwMode="auto">
          <a:xfrm>
            <a:off x="4724400" y="2498725"/>
            <a:ext cx="990600" cy="838200"/>
            <a:chOff x="1152" y="1008"/>
            <a:chExt cx="1200" cy="912"/>
          </a:xfrm>
        </p:grpSpPr>
        <p:grpSp>
          <p:nvGrpSpPr>
            <p:cNvPr id="10" name="Group 103"/>
            <p:cNvGrpSpPr>
              <a:grpSpLocks/>
            </p:cNvGrpSpPr>
            <p:nvPr/>
          </p:nvGrpSpPr>
          <p:grpSpPr bwMode="auto">
            <a:xfrm>
              <a:off x="1152" y="1392"/>
              <a:ext cx="1200" cy="528"/>
              <a:chOff x="1152" y="960"/>
              <a:chExt cx="1200" cy="528"/>
            </a:xfrm>
          </p:grpSpPr>
          <p:grpSp>
            <p:nvGrpSpPr>
              <p:cNvPr id="11" name="Group 104"/>
              <p:cNvGrpSpPr>
                <a:grpSpLocks/>
              </p:cNvGrpSpPr>
              <p:nvPr/>
            </p:nvGrpSpPr>
            <p:grpSpPr bwMode="auto">
              <a:xfrm>
                <a:off x="1152" y="1152"/>
                <a:ext cx="1200" cy="336"/>
                <a:chOff x="1152" y="1152"/>
                <a:chExt cx="1200" cy="336"/>
              </a:xfrm>
            </p:grpSpPr>
            <p:sp>
              <p:nvSpPr>
                <p:cNvPr id="623721" name="Oval 105"/>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22" name="Oval 106"/>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23" name="Oval 107"/>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24" name="Oval 108"/>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12" name="Group 109"/>
              <p:cNvGrpSpPr>
                <a:grpSpLocks/>
              </p:cNvGrpSpPr>
              <p:nvPr/>
            </p:nvGrpSpPr>
            <p:grpSpPr bwMode="auto">
              <a:xfrm>
                <a:off x="1152" y="960"/>
                <a:ext cx="1200" cy="336"/>
                <a:chOff x="1152" y="1152"/>
                <a:chExt cx="1200" cy="336"/>
              </a:xfrm>
            </p:grpSpPr>
            <p:sp>
              <p:nvSpPr>
                <p:cNvPr id="623726" name="Oval 110"/>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27" name="Oval 111"/>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28" name="Oval 112"/>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29" name="Oval 113"/>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nvGrpSpPr>
            <p:cNvPr id="13" name="Group 114"/>
            <p:cNvGrpSpPr>
              <a:grpSpLocks/>
            </p:cNvGrpSpPr>
            <p:nvPr/>
          </p:nvGrpSpPr>
          <p:grpSpPr bwMode="auto">
            <a:xfrm>
              <a:off x="1152" y="1008"/>
              <a:ext cx="1200" cy="528"/>
              <a:chOff x="1152" y="960"/>
              <a:chExt cx="1200" cy="528"/>
            </a:xfrm>
          </p:grpSpPr>
          <p:grpSp>
            <p:nvGrpSpPr>
              <p:cNvPr id="14" name="Group 115"/>
              <p:cNvGrpSpPr>
                <a:grpSpLocks/>
              </p:cNvGrpSpPr>
              <p:nvPr/>
            </p:nvGrpSpPr>
            <p:grpSpPr bwMode="auto">
              <a:xfrm>
                <a:off x="1152" y="1152"/>
                <a:ext cx="1200" cy="336"/>
                <a:chOff x="1152" y="1152"/>
                <a:chExt cx="1200" cy="336"/>
              </a:xfrm>
            </p:grpSpPr>
            <p:sp>
              <p:nvSpPr>
                <p:cNvPr id="623732" name="Oval 116"/>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33" name="Oval 117"/>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34" name="Oval 118"/>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35" name="Oval 119"/>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15" name="Group 120"/>
              <p:cNvGrpSpPr>
                <a:grpSpLocks/>
              </p:cNvGrpSpPr>
              <p:nvPr/>
            </p:nvGrpSpPr>
            <p:grpSpPr bwMode="auto">
              <a:xfrm>
                <a:off x="1152" y="960"/>
                <a:ext cx="1200" cy="336"/>
                <a:chOff x="1152" y="1152"/>
                <a:chExt cx="1200" cy="336"/>
              </a:xfrm>
            </p:grpSpPr>
            <p:sp>
              <p:nvSpPr>
                <p:cNvPr id="623737" name="Oval 121"/>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38" name="Oval 122"/>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39" name="Oval 123"/>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40" name="Oval 124"/>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sp>
        <p:nvSpPr>
          <p:cNvPr id="623741" name="Rectangle 125"/>
          <p:cNvSpPr>
            <a:spLocks noChangeArrowheads="1"/>
          </p:cNvSpPr>
          <p:nvPr/>
        </p:nvSpPr>
        <p:spPr bwMode="auto">
          <a:xfrm>
            <a:off x="6248400" y="2574925"/>
            <a:ext cx="685800" cy="762000"/>
          </a:xfrm>
          <a:prstGeom prst="rect">
            <a:avLst/>
          </a:prstGeom>
          <a:solidFill>
            <a:schemeClr val="tx1"/>
          </a:solidFill>
          <a:ln w="25400">
            <a:solidFill>
              <a:srgbClr val="0000C6"/>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3742" name="Line 126"/>
          <p:cNvSpPr>
            <a:spLocks noChangeShapeType="1"/>
          </p:cNvSpPr>
          <p:nvPr/>
        </p:nvSpPr>
        <p:spPr bwMode="auto">
          <a:xfrm>
            <a:off x="5715000" y="2955925"/>
            <a:ext cx="538163" cy="1588"/>
          </a:xfrm>
          <a:prstGeom prst="line">
            <a:avLst/>
          </a:prstGeom>
          <a:noFill/>
          <a:ln w="38100">
            <a:solidFill>
              <a:schemeClr val="tx1"/>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23743" name="Line 127"/>
          <p:cNvSpPr>
            <a:spLocks noChangeShapeType="1"/>
          </p:cNvSpPr>
          <p:nvPr/>
        </p:nvSpPr>
        <p:spPr bwMode="auto">
          <a:xfrm>
            <a:off x="6934200" y="2955925"/>
            <a:ext cx="538163" cy="1588"/>
          </a:xfrm>
          <a:prstGeom prst="line">
            <a:avLst/>
          </a:prstGeom>
          <a:noFill/>
          <a:ln w="38100">
            <a:solidFill>
              <a:schemeClr val="tx1"/>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23744" name="Text Box 128"/>
          <p:cNvSpPr txBox="1">
            <a:spLocks noChangeArrowheads="1"/>
          </p:cNvSpPr>
          <p:nvPr/>
        </p:nvSpPr>
        <p:spPr bwMode="auto">
          <a:xfrm>
            <a:off x="6248400" y="2727325"/>
            <a:ext cx="711200" cy="457200"/>
          </a:xfrm>
          <a:prstGeom prst="rect">
            <a:avLst/>
          </a:prstGeom>
          <a:noFill/>
          <a:ln w="25400">
            <a:noFill/>
            <a:miter lim="800000"/>
            <a:headEnd/>
            <a:tailEnd/>
          </a:ln>
          <a:effectLst/>
        </p:spPr>
        <p:txBody>
          <a:bodyPr wrap="none">
            <a:spAutoFit/>
          </a:bodyPr>
          <a:lstStyle/>
          <a:p>
            <a:r>
              <a:rPr lang="en-US" sz="2400" smtClean="0">
                <a:solidFill>
                  <a:srgbClr val="FFFFFF"/>
                </a:solidFill>
                <a:latin typeface="Comic Sans MS" pitchFamily="66" charset="0"/>
                <a:cs typeface="Arial" pitchFamily="34" charset="0"/>
              </a:rPr>
              <a:t>San</a:t>
            </a:r>
          </a:p>
        </p:txBody>
      </p:sp>
      <p:sp>
        <p:nvSpPr>
          <p:cNvPr id="623745" name="Text Box 129"/>
          <p:cNvSpPr txBox="1">
            <a:spLocks noChangeArrowheads="1"/>
          </p:cNvSpPr>
          <p:nvPr/>
        </p:nvSpPr>
        <p:spPr bwMode="auto">
          <a:xfrm>
            <a:off x="7467600" y="2667000"/>
            <a:ext cx="685800" cy="557213"/>
          </a:xfrm>
          <a:prstGeom prst="rect">
            <a:avLst/>
          </a:prstGeom>
          <a:noFill/>
          <a:ln w="38100">
            <a:solidFill>
              <a:srgbClr val="0033CC"/>
            </a:solidFill>
            <a:miter lim="800000"/>
            <a:headEnd/>
            <a:tailEnd/>
          </a:ln>
          <a:effectLst/>
        </p:spPr>
        <p:txBody>
          <a:bodyPr>
            <a:spAutoFit/>
          </a:bodyPr>
          <a:lstStyle/>
          <a:p>
            <a:pPr algn="l">
              <a:spcBef>
                <a:spcPct val="50000"/>
              </a:spcBef>
            </a:pPr>
            <a:r>
              <a:rPr lang="en-US" b="1" smtClean="0">
                <a:solidFill>
                  <a:srgbClr val="000000"/>
                </a:solidFill>
                <a:latin typeface="Comic Sans MS" pitchFamily="66" charset="0"/>
                <a:cs typeface="Arial" pitchFamily="34" charset="0"/>
              </a:rPr>
              <a:t>A’</a:t>
            </a:r>
          </a:p>
        </p:txBody>
      </p:sp>
      <p:sp>
        <p:nvSpPr>
          <p:cNvPr id="623746" name="AutoShape 130"/>
          <p:cNvSpPr>
            <a:spLocks noChangeArrowheads="1"/>
          </p:cNvSpPr>
          <p:nvPr/>
        </p:nvSpPr>
        <p:spPr bwMode="auto">
          <a:xfrm>
            <a:off x="5181600" y="3413125"/>
            <a:ext cx="3276600" cy="457200"/>
          </a:xfrm>
          <a:prstGeom prst="curvedUpArrow">
            <a:avLst>
              <a:gd name="adj1" fmla="val 143333"/>
              <a:gd name="adj2" fmla="val 286667"/>
              <a:gd name="adj3" fmla="val 33333"/>
            </a:avLst>
          </a:prstGeom>
          <a:noFill/>
          <a:ln w="12700">
            <a:solidFill>
              <a:srgbClr val="339933"/>
            </a:solidFill>
            <a:miter lim="800000"/>
            <a:headEnd/>
            <a:tailEnd/>
          </a:ln>
          <a:effectLst/>
        </p:spPr>
        <p:txBody>
          <a:bodyPr wrap="none" anchor="ctr"/>
          <a:lstStyle/>
          <a:p>
            <a:endParaRPr lang="en-US" sz="1800" smtClean="0">
              <a:solidFill>
                <a:srgbClr val="339933"/>
              </a:solidFill>
              <a:latin typeface="Arial" pitchFamily="34" charset="0"/>
              <a:cs typeface="Arial" pitchFamily="34" charset="0"/>
            </a:endParaRPr>
          </a:p>
        </p:txBody>
      </p:sp>
      <p:sp>
        <p:nvSpPr>
          <p:cNvPr id="623747" name="Text Box 131"/>
          <p:cNvSpPr txBox="1">
            <a:spLocks noChangeArrowheads="1"/>
          </p:cNvSpPr>
          <p:nvPr/>
        </p:nvSpPr>
        <p:spPr bwMode="auto">
          <a:xfrm>
            <a:off x="5334000" y="4022725"/>
            <a:ext cx="25146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000000"/>
                </a:solidFill>
                <a:latin typeface="Arial Narrow" pitchFamily="34" charset="0"/>
                <a:cs typeface="Arial" pitchFamily="34" charset="0"/>
              </a:rPr>
              <a:t>Auxiliary Information</a:t>
            </a:r>
          </a:p>
        </p:txBody>
      </p:sp>
      <p:sp>
        <p:nvSpPr>
          <p:cNvPr id="623748" name="Text Box 132"/>
          <p:cNvSpPr txBox="1">
            <a:spLocks noChangeArrowheads="1"/>
          </p:cNvSpPr>
          <p:nvPr/>
        </p:nvSpPr>
        <p:spPr bwMode="auto">
          <a:xfrm>
            <a:off x="304800" y="1828800"/>
            <a:ext cx="596900" cy="457200"/>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DB</a:t>
            </a:r>
          </a:p>
        </p:txBody>
      </p:sp>
      <p:sp>
        <p:nvSpPr>
          <p:cNvPr id="623749" name="Text Box 133"/>
          <p:cNvSpPr txBox="1">
            <a:spLocks noChangeArrowheads="1"/>
          </p:cNvSpPr>
          <p:nvPr/>
        </p:nvSpPr>
        <p:spPr bwMode="auto">
          <a:xfrm>
            <a:off x="4953000" y="1828800"/>
            <a:ext cx="596900" cy="457200"/>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DB</a:t>
            </a:r>
          </a:p>
        </p:txBody>
      </p:sp>
      <p:sp>
        <p:nvSpPr>
          <p:cNvPr id="623750" name="Rectangle 134"/>
          <p:cNvSpPr>
            <a:spLocks noChangeArrowheads="1"/>
          </p:cNvSpPr>
          <p:nvPr/>
        </p:nvSpPr>
        <p:spPr bwMode="auto">
          <a:xfrm>
            <a:off x="228600" y="4876800"/>
            <a:ext cx="8650288" cy="1752600"/>
          </a:xfrm>
          <a:prstGeom prst="rect">
            <a:avLst/>
          </a:prstGeom>
          <a:solidFill>
            <a:srgbClr val="FBF9A3"/>
          </a:solidFill>
          <a:ln w="9525">
            <a:noFill/>
            <a:miter lim="800000"/>
            <a:headEnd/>
            <a:tailEnd/>
          </a:ln>
          <a:effectLst/>
        </p:spPr>
        <p:txBody>
          <a:bodyPr/>
          <a:lstStyle/>
          <a:p>
            <a:pPr marL="342900" indent="-342900" algn="l">
              <a:lnSpc>
                <a:spcPct val="80000"/>
              </a:lnSpc>
              <a:spcBef>
                <a:spcPct val="20000"/>
              </a:spcBef>
            </a:pPr>
            <a:r>
              <a:rPr lang="en-US" smtClean="0">
                <a:solidFill>
                  <a:srgbClr val="000000"/>
                </a:solidFill>
                <a:latin typeface="Arial Narrow" pitchFamily="34" charset="0"/>
                <a:cs typeface="Arial" pitchFamily="34" charset="0"/>
              </a:rPr>
              <a:t>There is some </a:t>
            </a:r>
            <a:r>
              <a:rPr lang="en-US" b="1" smtClean="0">
                <a:solidFill>
                  <a:srgbClr val="000000"/>
                </a:solidFill>
                <a:latin typeface="Arial Narrow" pitchFamily="34" charset="0"/>
                <a:cs typeface="Arial" pitchFamily="34" charset="0"/>
              </a:rPr>
              <a:t>utility</a:t>
            </a:r>
            <a:r>
              <a:rPr lang="en-US" smtClean="0">
                <a:solidFill>
                  <a:srgbClr val="000000"/>
                </a:solidFill>
                <a:latin typeface="Arial Narrow" pitchFamily="34" charset="0"/>
                <a:cs typeface="Arial" pitchFamily="34" charset="0"/>
              </a:rPr>
              <a:t> of </a:t>
            </a:r>
            <a:r>
              <a:rPr lang="en-US" sz="3200" smtClean="0">
                <a:solidFill>
                  <a:srgbClr val="000000"/>
                </a:solidFill>
                <a:latin typeface="Comic Sans MS" pitchFamily="66" charset="0"/>
                <a:cs typeface="Arial" pitchFamily="34" charset="0"/>
              </a:rPr>
              <a:t>DB </a:t>
            </a:r>
            <a:r>
              <a:rPr lang="en-US" smtClean="0">
                <a:solidFill>
                  <a:srgbClr val="000000"/>
                </a:solidFill>
                <a:latin typeface="Arial Narrow" pitchFamily="34" charset="0"/>
                <a:cs typeface="Arial" pitchFamily="34" charset="0"/>
              </a:rPr>
              <a:t>that legitimate users should learn</a:t>
            </a:r>
          </a:p>
          <a:p>
            <a:pPr marL="342900" indent="-342900" algn="l">
              <a:spcBef>
                <a:spcPct val="20000"/>
              </a:spcBef>
              <a:buFontTx/>
              <a:buChar char="•"/>
            </a:pPr>
            <a:r>
              <a:rPr lang="en-US" smtClean="0">
                <a:solidFill>
                  <a:srgbClr val="000000"/>
                </a:solidFill>
                <a:latin typeface="Arial Narrow" pitchFamily="34" charset="0"/>
                <a:cs typeface="Arial" pitchFamily="34" charset="0"/>
              </a:rPr>
              <a:t>Possible breach of privacy</a:t>
            </a:r>
          </a:p>
          <a:p>
            <a:pPr marL="342900" indent="-342900" algn="l">
              <a:spcBef>
                <a:spcPct val="20000"/>
              </a:spcBef>
              <a:buFontTx/>
              <a:buChar char="•"/>
            </a:pPr>
            <a:r>
              <a:rPr lang="en-US" smtClean="0">
                <a:solidFill>
                  <a:srgbClr val="000000"/>
                </a:solidFill>
                <a:latin typeface="Arial Narrow" pitchFamily="34" charset="0"/>
                <a:cs typeface="Arial" pitchFamily="34" charset="0"/>
              </a:rPr>
              <a:t>Goal: users learn the utility without the breach</a:t>
            </a:r>
          </a:p>
        </p:txBody>
      </p:sp>
      <p:sp>
        <p:nvSpPr>
          <p:cNvPr id="623620" name="Rectangle 4"/>
          <p:cNvSpPr>
            <a:spLocks noGrp="1" noChangeArrowheads="1"/>
          </p:cNvSpPr>
          <p:nvPr>
            <p:ph type="body" sz="half" idx="2"/>
          </p:nvPr>
        </p:nvSpPr>
        <p:spPr>
          <a:xfrm>
            <a:off x="4572000" y="990600"/>
            <a:ext cx="4419600" cy="4525963"/>
          </a:xfrm>
        </p:spPr>
        <p:txBody>
          <a:bodyPr/>
          <a:lstStyle/>
          <a:p>
            <a:pPr>
              <a:buFontTx/>
              <a:buNone/>
            </a:pPr>
            <a:r>
              <a:rPr lang="en-US" b="1">
                <a:solidFill>
                  <a:srgbClr val="0033CC"/>
                </a:solidFill>
              </a:rPr>
              <a:t>Without</a:t>
            </a:r>
            <a:r>
              <a:rPr lang="en-US">
                <a:solidFill>
                  <a:srgbClr val="0033CC"/>
                </a:solidFill>
              </a:rPr>
              <a:t> access to the database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37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37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23620">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237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237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2374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237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237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2374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237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2374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2000"/>
                                        <p:tgtEl>
                                          <p:spTgt spid="623742"/>
                                        </p:tgtEl>
                                      </p:cBhvr>
                                    </p:animEffect>
                                    <p:set>
                                      <p:cBhvr>
                                        <p:cTn id="37" dur="1" fill="hold">
                                          <p:stCondLst>
                                            <p:cond delay="1999"/>
                                          </p:stCondLst>
                                        </p:cTn>
                                        <p:tgtEl>
                                          <p:spTgt spid="623742"/>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2000"/>
                                        <p:tgtEl>
                                          <p:spTgt spid="623741"/>
                                        </p:tgtEl>
                                      </p:cBhvr>
                                    </p:animEffect>
                                    <p:set>
                                      <p:cBhvr>
                                        <p:cTn id="40" dur="1" fill="hold">
                                          <p:stCondLst>
                                            <p:cond delay="1999"/>
                                          </p:stCondLst>
                                        </p:cTn>
                                        <p:tgtEl>
                                          <p:spTgt spid="623741"/>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2000"/>
                                        <p:tgtEl>
                                          <p:spTgt spid="623743"/>
                                        </p:tgtEl>
                                      </p:cBhvr>
                                    </p:animEffect>
                                    <p:set>
                                      <p:cBhvr>
                                        <p:cTn id="43" dur="1" fill="hold">
                                          <p:stCondLst>
                                            <p:cond delay="1999"/>
                                          </p:stCondLst>
                                        </p:cTn>
                                        <p:tgtEl>
                                          <p:spTgt spid="623743"/>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623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3716" grpId="0" animBg="1"/>
      <p:bldP spid="623717" grpId="0"/>
      <p:bldP spid="623741" grpId="0" animBg="1"/>
      <p:bldP spid="623741" grpId="1" animBg="1"/>
      <p:bldP spid="623742" grpId="0" animBg="1"/>
      <p:bldP spid="623742" grpId="1" animBg="1"/>
      <p:bldP spid="623743" grpId="0" animBg="1"/>
      <p:bldP spid="623743" grpId="1" animBg="1"/>
      <p:bldP spid="623744" grpId="0"/>
      <p:bldP spid="623745" grpId="0" animBg="1"/>
      <p:bldP spid="623746" grpId="0" animBg="1"/>
      <p:bldP spid="623747" grpId="0"/>
      <p:bldP spid="623749" grpId="0"/>
      <p:bldP spid="623750" grpId="0" animBg="1"/>
      <p:bldP spid="62362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a:xfrm>
            <a:off x="0" y="0"/>
            <a:ext cx="8991600" cy="914400"/>
          </a:xfrm>
        </p:spPr>
        <p:txBody>
          <a:bodyPr/>
          <a:lstStyle/>
          <a:p>
            <a:r>
              <a:rPr lang="en-US"/>
              <a:t>Not learning from DB</a:t>
            </a:r>
          </a:p>
        </p:txBody>
      </p:sp>
      <p:sp>
        <p:nvSpPr>
          <p:cNvPr id="628739" name="Rectangle 3"/>
          <p:cNvSpPr>
            <a:spLocks noGrp="1" noChangeArrowheads="1"/>
          </p:cNvSpPr>
          <p:nvPr>
            <p:ph type="body" sz="half" idx="1"/>
          </p:nvPr>
        </p:nvSpPr>
        <p:spPr>
          <a:xfrm>
            <a:off x="155575" y="1036638"/>
            <a:ext cx="4035425" cy="4525962"/>
          </a:xfrm>
        </p:spPr>
        <p:txBody>
          <a:bodyPr/>
          <a:lstStyle/>
          <a:p>
            <a:pPr>
              <a:buFontTx/>
              <a:buNone/>
            </a:pPr>
            <a:r>
              <a:rPr lang="en-US" b="1">
                <a:solidFill>
                  <a:srgbClr val="0033CC"/>
                </a:solidFill>
              </a:rPr>
              <a:t>With</a:t>
            </a:r>
            <a:r>
              <a:rPr lang="en-US">
                <a:solidFill>
                  <a:srgbClr val="0033CC"/>
                </a:solidFill>
              </a:rPr>
              <a:t> access to the database</a:t>
            </a:r>
          </a:p>
        </p:txBody>
      </p:sp>
      <p:sp>
        <p:nvSpPr>
          <p:cNvPr id="628740" name="Rectangle 4"/>
          <p:cNvSpPr>
            <a:spLocks noGrp="1" noChangeArrowheads="1"/>
          </p:cNvSpPr>
          <p:nvPr>
            <p:ph type="body" sz="half" idx="2"/>
          </p:nvPr>
        </p:nvSpPr>
        <p:spPr>
          <a:xfrm>
            <a:off x="4495800" y="1066800"/>
            <a:ext cx="4419600" cy="4525963"/>
          </a:xfrm>
        </p:spPr>
        <p:txBody>
          <a:bodyPr/>
          <a:lstStyle/>
          <a:p>
            <a:pPr>
              <a:buFontTx/>
              <a:buNone/>
            </a:pPr>
            <a:r>
              <a:rPr lang="en-US" b="1">
                <a:solidFill>
                  <a:srgbClr val="0033CC"/>
                </a:solidFill>
              </a:rPr>
              <a:t>Without</a:t>
            </a:r>
            <a:r>
              <a:rPr lang="en-US">
                <a:solidFill>
                  <a:srgbClr val="0033CC"/>
                </a:solidFill>
              </a:rPr>
              <a:t> access to the database</a:t>
            </a:r>
          </a:p>
        </p:txBody>
      </p:sp>
      <p:sp>
        <p:nvSpPr>
          <p:cNvPr id="628741"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6"/>
          <p:cNvGrpSpPr>
            <a:grpSpLocks/>
          </p:cNvGrpSpPr>
          <p:nvPr/>
        </p:nvGrpSpPr>
        <p:grpSpPr bwMode="auto">
          <a:xfrm>
            <a:off x="228600" y="2498725"/>
            <a:ext cx="990600" cy="838200"/>
            <a:chOff x="1152" y="1008"/>
            <a:chExt cx="1200" cy="912"/>
          </a:xfrm>
        </p:grpSpPr>
        <p:grpSp>
          <p:nvGrpSpPr>
            <p:cNvPr id="3" name="Group 7"/>
            <p:cNvGrpSpPr>
              <a:grpSpLocks/>
            </p:cNvGrpSpPr>
            <p:nvPr/>
          </p:nvGrpSpPr>
          <p:grpSpPr bwMode="auto">
            <a:xfrm>
              <a:off x="1152" y="1392"/>
              <a:ext cx="1200" cy="528"/>
              <a:chOff x="1152" y="960"/>
              <a:chExt cx="1200" cy="528"/>
            </a:xfrm>
          </p:grpSpPr>
          <p:grpSp>
            <p:nvGrpSpPr>
              <p:cNvPr id="4" name="Group 8"/>
              <p:cNvGrpSpPr>
                <a:grpSpLocks/>
              </p:cNvGrpSpPr>
              <p:nvPr/>
            </p:nvGrpSpPr>
            <p:grpSpPr bwMode="auto">
              <a:xfrm>
                <a:off x="1152" y="1152"/>
                <a:ext cx="1200" cy="336"/>
                <a:chOff x="1152" y="1152"/>
                <a:chExt cx="1200" cy="336"/>
              </a:xfrm>
            </p:grpSpPr>
            <p:sp>
              <p:nvSpPr>
                <p:cNvPr id="628745" name="Oval 9"/>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46" name="Oval 10"/>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47" name="Oval 11"/>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48" name="Oval 12"/>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5" name="Group 13"/>
              <p:cNvGrpSpPr>
                <a:grpSpLocks/>
              </p:cNvGrpSpPr>
              <p:nvPr/>
            </p:nvGrpSpPr>
            <p:grpSpPr bwMode="auto">
              <a:xfrm>
                <a:off x="1152" y="960"/>
                <a:ext cx="1200" cy="336"/>
                <a:chOff x="1152" y="1152"/>
                <a:chExt cx="1200" cy="336"/>
              </a:xfrm>
            </p:grpSpPr>
            <p:sp>
              <p:nvSpPr>
                <p:cNvPr id="628750" name="Oval 14"/>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51" name="Oval 15"/>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52" name="Oval 16"/>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53" name="Oval 17"/>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nvGrpSpPr>
            <p:cNvPr id="6" name="Group 18"/>
            <p:cNvGrpSpPr>
              <a:grpSpLocks/>
            </p:cNvGrpSpPr>
            <p:nvPr/>
          </p:nvGrpSpPr>
          <p:grpSpPr bwMode="auto">
            <a:xfrm>
              <a:off x="1152" y="1008"/>
              <a:ext cx="1200" cy="528"/>
              <a:chOff x="1152" y="960"/>
              <a:chExt cx="1200" cy="528"/>
            </a:xfrm>
          </p:grpSpPr>
          <p:grpSp>
            <p:nvGrpSpPr>
              <p:cNvPr id="7" name="Group 19"/>
              <p:cNvGrpSpPr>
                <a:grpSpLocks/>
              </p:cNvGrpSpPr>
              <p:nvPr/>
            </p:nvGrpSpPr>
            <p:grpSpPr bwMode="auto">
              <a:xfrm>
                <a:off x="1152" y="1152"/>
                <a:ext cx="1200" cy="336"/>
                <a:chOff x="1152" y="1152"/>
                <a:chExt cx="1200" cy="336"/>
              </a:xfrm>
            </p:grpSpPr>
            <p:sp>
              <p:nvSpPr>
                <p:cNvPr id="628756" name="Oval 20"/>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57" name="Oval 21"/>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58" name="Oval 22"/>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59" name="Oval 23"/>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8" name="Group 24"/>
              <p:cNvGrpSpPr>
                <a:grpSpLocks/>
              </p:cNvGrpSpPr>
              <p:nvPr/>
            </p:nvGrpSpPr>
            <p:grpSpPr bwMode="auto">
              <a:xfrm>
                <a:off x="1152" y="960"/>
                <a:ext cx="1200" cy="336"/>
                <a:chOff x="1152" y="1152"/>
                <a:chExt cx="1200" cy="336"/>
              </a:xfrm>
            </p:grpSpPr>
            <p:sp>
              <p:nvSpPr>
                <p:cNvPr id="628761" name="Oval 25"/>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62" name="Oval 26"/>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63" name="Oval 27"/>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64" name="Oval 28"/>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sp>
        <p:nvSpPr>
          <p:cNvPr id="628765" name="Rectangle 29"/>
          <p:cNvSpPr>
            <a:spLocks noChangeArrowheads="1"/>
          </p:cNvSpPr>
          <p:nvPr/>
        </p:nvSpPr>
        <p:spPr bwMode="auto">
          <a:xfrm>
            <a:off x="1752600" y="2574925"/>
            <a:ext cx="685800" cy="762000"/>
          </a:xfrm>
          <a:prstGeom prst="rect">
            <a:avLst/>
          </a:prstGeom>
          <a:solidFill>
            <a:schemeClr val="tx1"/>
          </a:solidFill>
          <a:ln w="25400">
            <a:solidFill>
              <a:srgbClr val="0000C6"/>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66" name="Line 30"/>
          <p:cNvSpPr>
            <a:spLocks noChangeShapeType="1"/>
          </p:cNvSpPr>
          <p:nvPr/>
        </p:nvSpPr>
        <p:spPr bwMode="auto">
          <a:xfrm>
            <a:off x="1219200" y="2955925"/>
            <a:ext cx="538163" cy="1588"/>
          </a:xfrm>
          <a:prstGeom prst="line">
            <a:avLst/>
          </a:prstGeom>
          <a:noFill/>
          <a:ln w="38100">
            <a:solidFill>
              <a:schemeClr val="tx1"/>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28767" name="Line 31"/>
          <p:cNvSpPr>
            <a:spLocks noChangeShapeType="1"/>
          </p:cNvSpPr>
          <p:nvPr/>
        </p:nvSpPr>
        <p:spPr bwMode="auto">
          <a:xfrm>
            <a:off x="2438400" y="2955925"/>
            <a:ext cx="538163" cy="1588"/>
          </a:xfrm>
          <a:prstGeom prst="line">
            <a:avLst/>
          </a:prstGeom>
          <a:noFill/>
          <a:ln w="38100">
            <a:solidFill>
              <a:schemeClr val="tx1"/>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28768" name="Text Box 32"/>
          <p:cNvSpPr txBox="1">
            <a:spLocks noChangeArrowheads="1"/>
          </p:cNvSpPr>
          <p:nvPr/>
        </p:nvSpPr>
        <p:spPr bwMode="auto">
          <a:xfrm>
            <a:off x="1752600" y="2727325"/>
            <a:ext cx="711200" cy="457200"/>
          </a:xfrm>
          <a:prstGeom prst="rect">
            <a:avLst/>
          </a:prstGeom>
          <a:noFill/>
          <a:ln w="25400">
            <a:noFill/>
            <a:miter lim="800000"/>
            <a:headEnd/>
            <a:tailEnd/>
          </a:ln>
          <a:effectLst/>
        </p:spPr>
        <p:txBody>
          <a:bodyPr wrap="none">
            <a:spAutoFit/>
          </a:bodyPr>
          <a:lstStyle/>
          <a:p>
            <a:r>
              <a:rPr lang="en-US" sz="2400" smtClean="0">
                <a:solidFill>
                  <a:srgbClr val="FFFFFF"/>
                </a:solidFill>
                <a:latin typeface="Comic Sans MS" pitchFamily="66" charset="0"/>
                <a:cs typeface="Arial" pitchFamily="34" charset="0"/>
              </a:rPr>
              <a:t>San</a:t>
            </a:r>
          </a:p>
        </p:txBody>
      </p:sp>
      <p:sp>
        <p:nvSpPr>
          <p:cNvPr id="628769" name="Text Box 33"/>
          <p:cNvSpPr txBox="1">
            <a:spLocks noChangeArrowheads="1"/>
          </p:cNvSpPr>
          <p:nvPr/>
        </p:nvSpPr>
        <p:spPr bwMode="auto">
          <a:xfrm>
            <a:off x="2971800" y="2667000"/>
            <a:ext cx="685800" cy="557213"/>
          </a:xfrm>
          <a:prstGeom prst="rect">
            <a:avLst/>
          </a:prstGeom>
          <a:noFill/>
          <a:ln w="38100">
            <a:solidFill>
              <a:srgbClr val="0033CC"/>
            </a:solidFill>
            <a:miter lim="800000"/>
            <a:headEnd/>
            <a:tailEnd/>
          </a:ln>
          <a:effectLst/>
        </p:spPr>
        <p:txBody>
          <a:bodyPr>
            <a:spAutoFit/>
          </a:bodyPr>
          <a:lstStyle/>
          <a:p>
            <a:pPr algn="l">
              <a:spcBef>
                <a:spcPct val="50000"/>
              </a:spcBef>
            </a:pPr>
            <a:r>
              <a:rPr lang="en-US" b="1" smtClean="0">
                <a:solidFill>
                  <a:srgbClr val="000000"/>
                </a:solidFill>
                <a:latin typeface="Comic Sans MS" pitchFamily="66" charset="0"/>
                <a:cs typeface="Arial" pitchFamily="34" charset="0"/>
              </a:rPr>
              <a:t>A</a:t>
            </a:r>
          </a:p>
        </p:txBody>
      </p:sp>
      <p:sp>
        <p:nvSpPr>
          <p:cNvPr id="628770" name="AutoShape 34"/>
          <p:cNvSpPr>
            <a:spLocks noChangeArrowheads="1"/>
          </p:cNvSpPr>
          <p:nvPr/>
        </p:nvSpPr>
        <p:spPr bwMode="auto">
          <a:xfrm>
            <a:off x="685800" y="3413125"/>
            <a:ext cx="3276600" cy="457200"/>
          </a:xfrm>
          <a:prstGeom prst="curvedUpArrow">
            <a:avLst>
              <a:gd name="adj1" fmla="val 143333"/>
              <a:gd name="adj2" fmla="val 286667"/>
              <a:gd name="adj3" fmla="val 33333"/>
            </a:avLst>
          </a:prstGeom>
          <a:noFill/>
          <a:ln w="12700">
            <a:solidFill>
              <a:srgbClr val="339933"/>
            </a:solidFill>
            <a:miter lim="800000"/>
            <a:headEnd/>
            <a:tailEnd/>
          </a:ln>
          <a:effectLst/>
        </p:spPr>
        <p:txBody>
          <a:bodyPr wrap="none" anchor="ctr"/>
          <a:lstStyle/>
          <a:p>
            <a:endParaRPr lang="en-US" sz="1800" smtClean="0">
              <a:solidFill>
                <a:srgbClr val="339933"/>
              </a:solidFill>
              <a:latin typeface="Arial" pitchFamily="34" charset="0"/>
              <a:cs typeface="Arial" pitchFamily="34" charset="0"/>
            </a:endParaRPr>
          </a:p>
        </p:txBody>
      </p:sp>
      <p:sp>
        <p:nvSpPr>
          <p:cNvPr id="628771" name="Text Box 35"/>
          <p:cNvSpPr txBox="1">
            <a:spLocks noChangeArrowheads="1"/>
          </p:cNvSpPr>
          <p:nvPr/>
        </p:nvSpPr>
        <p:spPr bwMode="auto">
          <a:xfrm>
            <a:off x="838200" y="4022725"/>
            <a:ext cx="25146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000000"/>
                </a:solidFill>
                <a:latin typeface="Arial Narrow" pitchFamily="34" charset="0"/>
                <a:cs typeface="Arial" pitchFamily="34" charset="0"/>
              </a:rPr>
              <a:t>Auxiliary Information</a:t>
            </a:r>
          </a:p>
        </p:txBody>
      </p:sp>
      <p:grpSp>
        <p:nvGrpSpPr>
          <p:cNvPr id="9" name="Group 36"/>
          <p:cNvGrpSpPr>
            <a:grpSpLocks/>
          </p:cNvGrpSpPr>
          <p:nvPr/>
        </p:nvGrpSpPr>
        <p:grpSpPr bwMode="auto">
          <a:xfrm>
            <a:off x="4724400" y="2498725"/>
            <a:ext cx="990600" cy="838200"/>
            <a:chOff x="1152" y="1008"/>
            <a:chExt cx="1200" cy="912"/>
          </a:xfrm>
        </p:grpSpPr>
        <p:grpSp>
          <p:nvGrpSpPr>
            <p:cNvPr id="10" name="Group 37"/>
            <p:cNvGrpSpPr>
              <a:grpSpLocks/>
            </p:cNvGrpSpPr>
            <p:nvPr/>
          </p:nvGrpSpPr>
          <p:grpSpPr bwMode="auto">
            <a:xfrm>
              <a:off x="1152" y="1392"/>
              <a:ext cx="1200" cy="528"/>
              <a:chOff x="1152" y="960"/>
              <a:chExt cx="1200" cy="528"/>
            </a:xfrm>
          </p:grpSpPr>
          <p:grpSp>
            <p:nvGrpSpPr>
              <p:cNvPr id="11" name="Group 38"/>
              <p:cNvGrpSpPr>
                <a:grpSpLocks/>
              </p:cNvGrpSpPr>
              <p:nvPr/>
            </p:nvGrpSpPr>
            <p:grpSpPr bwMode="auto">
              <a:xfrm>
                <a:off x="1152" y="1152"/>
                <a:ext cx="1200" cy="336"/>
                <a:chOff x="1152" y="1152"/>
                <a:chExt cx="1200" cy="336"/>
              </a:xfrm>
            </p:grpSpPr>
            <p:sp>
              <p:nvSpPr>
                <p:cNvPr id="628775" name="Oval 39"/>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76" name="Oval 40"/>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77" name="Oval 41"/>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78" name="Oval 42"/>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12" name="Group 43"/>
              <p:cNvGrpSpPr>
                <a:grpSpLocks/>
              </p:cNvGrpSpPr>
              <p:nvPr/>
            </p:nvGrpSpPr>
            <p:grpSpPr bwMode="auto">
              <a:xfrm>
                <a:off x="1152" y="960"/>
                <a:ext cx="1200" cy="336"/>
                <a:chOff x="1152" y="1152"/>
                <a:chExt cx="1200" cy="336"/>
              </a:xfrm>
            </p:grpSpPr>
            <p:sp>
              <p:nvSpPr>
                <p:cNvPr id="628780" name="Oval 44"/>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81" name="Oval 45"/>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82" name="Oval 46"/>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83" name="Oval 47"/>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nvGrpSpPr>
            <p:cNvPr id="13" name="Group 48"/>
            <p:cNvGrpSpPr>
              <a:grpSpLocks/>
            </p:cNvGrpSpPr>
            <p:nvPr/>
          </p:nvGrpSpPr>
          <p:grpSpPr bwMode="auto">
            <a:xfrm>
              <a:off x="1152" y="1008"/>
              <a:ext cx="1200" cy="528"/>
              <a:chOff x="1152" y="960"/>
              <a:chExt cx="1200" cy="528"/>
            </a:xfrm>
          </p:grpSpPr>
          <p:grpSp>
            <p:nvGrpSpPr>
              <p:cNvPr id="14" name="Group 49"/>
              <p:cNvGrpSpPr>
                <a:grpSpLocks/>
              </p:cNvGrpSpPr>
              <p:nvPr/>
            </p:nvGrpSpPr>
            <p:grpSpPr bwMode="auto">
              <a:xfrm>
                <a:off x="1152" y="1152"/>
                <a:ext cx="1200" cy="336"/>
                <a:chOff x="1152" y="1152"/>
                <a:chExt cx="1200" cy="336"/>
              </a:xfrm>
            </p:grpSpPr>
            <p:sp>
              <p:nvSpPr>
                <p:cNvPr id="628786" name="Oval 50"/>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87" name="Oval 51"/>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88" name="Oval 52"/>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89" name="Oval 53"/>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nvGrpSpPr>
              <p:cNvPr id="15" name="Group 54"/>
              <p:cNvGrpSpPr>
                <a:grpSpLocks/>
              </p:cNvGrpSpPr>
              <p:nvPr/>
            </p:nvGrpSpPr>
            <p:grpSpPr bwMode="auto">
              <a:xfrm>
                <a:off x="1152" y="960"/>
                <a:ext cx="1200" cy="336"/>
                <a:chOff x="1152" y="1152"/>
                <a:chExt cx="1200" cy="336"/>
              </a:xfrm>
            </p:grpSpPr>
            <p:sp>
              <p:nvSpPr>
                <p:cNvPr id="628791" name="Oval 55"/>
                <p:cNvSpPr>
                  <a:spLocks noChangeArrowheads="1"/>
                </p:cNvSpPr>
                <p:nvPr/>
              </p:nvSpPr>
              <p:spPr bwMode="auto">
                <a:xfrm>
                  <a:off x="1152" y="1296"/>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92" name="Oval 56"/>
                <p:cNvSpPr>
                  <a:spLocks noChangeArrowheads="1"/>
                </p:cNvSpPr>
                <p:nvPr/>
              </p:nvSpPr>
              <p:spPr bwMode="auto">
                <a:xfrm>
                  <a:off x="1152" y="1248"/>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93" name="Oval 57"/>
                <p:cNvSpPr>
                  <a:spLocks noChangeArrowheads="1"/>
                </p:cNvSpPr>
                <p:nvPr/>
              </p:nvSpPr>
              <p:spPr bwMode="auto">
                <a:xfrm>
                  <a:off x="1152" y="1200"/>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28794" name="Oval 58"/>
                <p:cNvSpPr>
                  <a:spLocks noChangeArrowheads="1"/>
                </p:cNvSpPr>
                <p:nvPr/>
              </p:nvSpPr>
              <p:spPr bwMode="auto">
                <a:xfrm>
                  <a:off x="1152" y="1152"/>
                  <a:ext cx="1200" cy="192"/>
                </a:xfrm>
                <a:prstGeom prst="ellipse">
                  <a:avLst/>
                </a:prstGeom>
                <a:solidFill>
                  <a:srgbClr val="83E398"/>
                </a:solidFill>
                <a:ln w="25400">
                  <a:solidFill>
                    <a:schemeClr val="bg1"/>
                  </a:solidFill>
                  <a:round/>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grpSp>
        </p:grpSp>
      </p:grpSp>
      <p:sp>
        <p:nvSpPr>
          <p:cNvPr id="628798" name="Text Box 62"/>
          <p:cNvSpPr txBox="1">
            <a:spLocks noChangeArrowheads="1"/>
          </p:cNvSpPr>
          <p:nvPr/>
        </p:nvSpPr>
        <p:spPr bwMode="auto">
          <a:xfrm>
            <a:off x="6248400" y="2727325"/>
            <a:ext cx="711200" cy="457200"/>
          </a:xfrm>
          <a:prstGeom prst="rect">
            <a:avLst/>
          </a:prstGeom>
          <a:noFill/>
          <a:ln w="25400">
            <a:noFill/>
            <a:miter lim="800000"/>
            <a:headEnd/>
            <a:tailEnd/>
          </a:ln>
          <a:effectLst/>
        </p:spPr>
        <p:txBody>
          <a:bodyPr wrap="none">
            <a:spAutoFit/>
          </a:bodyPr>
          <a:lstStyle/>
          <a:p>
            <a:r>
              <a:rPr lang="en-US" sz="2400" smtClean="0">
                <a:solidFill>
                  <a:srgbClr val="FFFFFF"/>
                </a:solidFill>
                <a:latin typeface="Comic Sans MS" pitchFamily="66" charset="0"/>
                <a:cs typeface="Arial" pitchFamily="34" charset="0"/>
              </a:rPr>
              <a:t>San</a:t>
            </a:r>
          </a:p>
        </p:txBody>
      </p:sp>
      <p:sp>
        <p:nvSpPr>
          <p:cNvPr id="628799" name="Text Box 63"/>
          <p:cNvSpPr txBox="1">
            <a:spLocks noChangeArrowheads="1"/>
          </p:cNvSpPr>
          <p:nvPr/>
        </p:nvSpPr>
        <p:spPr bwMode="auto">
          <a:xfrm>
            <a:off x="7467600" y="2667000"/>
            <a:ext cx="685800" cy="557213"/>
          </a:xfrm>
          <a:prstGeom prst="rect">
            <a:avLst/>
          </a:prstGeom>
          <a:noFill/>
          <a:ln w="38100">
            <a:solidFill>
              <a:srgbClr val="0033CC"/>
            </a:solidFill>
            <a:miter lim="800000"/>
            <a:headEnd/>
            <a:tailEnd/>
          </a:ln>
          <a:effectLst/>
        </p:spPr>
        <p:txBody>
          <a:bodyPr>
            <a:spAutoFit/>
          </a:bodyPr>
          <a:lstStyle/>
          <a:p>
            <a:pPr algn="l">
              <a:spcBef>
                <a:spcPct val="50000"/>
              </a:spcBef>
            </a:pPr>
            <a:r>
              <a:rPr lang="en-US" b="1" smtClean="0">
                <a:solidFill>
                  <a:srgbClr val="000000"/>
                </a:solidFill>
                <a:latin typeface="Comic Sans MS" pitchFamily="66" charset="0"/>
                <a:cs typeface="Arial" pitchFamily="34" charset="0"/>
              </a:rPr>
              <a:t>A’</a:t>
            </a:r>
          </a:p>
        </p:txBody>
      </p:sp>
      <p:sp>
        <p:nvSpPr>
          <p:cNvPr id="628800" name="AutoShape 64"/>
          <p:cNvSpPr>
            <a:spLocks noChangeArrowheads="1"/>
          </p:cNvSpPr>
          <p:nvPr/>
        </p:nvSpPr>
        <p:spPr bwMode="auto">
          <a:xfrm>
            <a:off x="5181600" y="3413125"/>
            <a:ext cx="3276600" cy="457200"/>
          </a:xfrm>
          <a:prstGeom prst="curvedUpArrow">
            <a:avLst>
              <a:gd name="adj1" fmla="val 143333"/>
              <a:gd name="adj2" fmla="val 286667"/>
              <a:gd name="adj3" fmla="val 33333"/>
            </a:avLst>
          </a:prstGeom>
          <a:noFill/>
          <a:ln w="12700">
            <a:solidFill>
              <a:srgbClr val="339933"/>
            </a:solidFill>
            <a:miter lim="800000"/>
            <a:headEnd/>
            <a:tailEnd/>
          </a:ln>
          <a:effectLst/>
        </p:spPr>
        <p:txBody>
          <a:bodyPr wrap="none" anchor="ctr"/>
          <a:lstStyle/>
          <a:p>
            <a:endParaRPr lang="en-US" sz="1800" smtClean="0">
              <a:solidFill>
                <a:srgbClr val="339933"/>
              </a:solidFill>
              <a:latin typeface="Arial" pitchFamily="34" charset="0"/>
              <a:cs typeface="Arial" pitchFamily="34" charset="0"/>
            </a:endParaRPr>
          </a:p>
        </p:txBody>
      </p:sp>
      <p:sp>
        <p:nvSpPr>
          <p:cNvPr id="628801" name="Text Box 65"/>
          <p:cNvSpPr txBox="1">
            <a:spLocks noChangeArrowheads="1"/>
          </p:cNvSpPr>
          <p:nvPr/>
        </p:nvSpPr>
        <p:spPr bwMode="auto">
          <a:xfrm>
            <a:off x="5334000" y="4022725"/>
            <a:ext cx="25146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000000"/>
                </a:solidFill>
                <a:latin typeface="Arial Narrow" pitchFamily="34" charset="0"/>
                <a:cs typeface="Arial" pitchFamily="34" charset="0"/>
              </a:rPr>
              <a:t>Auxiliary Information</a:t>
            </a:r>
          </a:p>
        </p:txBody>
      </p:sp>
      <p:sp>
        <p:nvSpPr>
          <p:cNvPr id="628802" name="Text Box 66"/>
          <p:cNvSpPr txBox="1">
            <a:spLocks noChangeArrowheads="1"/>
          </p:cNvSpPr>
          <p:nvPr/>
        </p:nvSpPr>
        <p:spPr bwMode="auto">
          <a:xfrm>
            <a:off x="304800" y="1828800"/>
            <a:ext cx="596900" cy="457200"/>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DB</a:t>
            </a:r>
          </a:p>
        </p:txBody>
      </p:sp>
      <p:sp>
        <p:nvSpPr>
          <p:cNvPr id="628803" name="Text Box 67"/>
          <p:cNvSpPr txBox="1">
            <a:spLocks noChangeArrowheads="1"/>
          </p:cNvSpPr>
          <p:nvPr/>
        </p:nvSpPr>
        <p:spPr bwMode="auto">
          <a:xfrm>
            <a:off x="4953000" y="1828800"/>
            <a:ext cx="596900" cy="457200"/>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DB</a:t>
            </a:r>
          </a:p>
        </p:txBody>
      </p:sp>
      <p:sp>
        <p:nvSpPr>
          <p:cNvPr id="628804" name="Rectangle 68"/>
          <p:cNvSpPr>
            <a:spLocks noChangeArrowheads="1"/>
          </p:cNvSpPr>
          <p:nvPr/>
        </p:nvSpPr>
        <p:spPr bwMode="auto">
          <a:xfrm>
            <a:off x="265113" y="4572000"/>
            <a:ext cx="8650287" cy="2133600"/>
          </a:xfrm>
          <a:prstGeom prst="rect">
            <a:avLst/>
          </a:prstGeom>
          <a:solidFill>
            <a:srgbClr val="FBF9A3"/>
          </a:solidFill>
          <a:ln w="9525">
            <a:noFill/>
            <a:miter lim="800000"/>
            <a:headEnd/>
            <a:tailEnd/>
          </a:ln>
          <a:effectLst/>
        </p:spPr>
        <p:txBody>
          <a:bodyPr/>
          <a:lstStyle/>
          <a:p>
            <a:pPr marL="342900" indent="-342900" algn="l">
              <a:lnSpc>
                <a:spcPct val="80000"/>
              </a:lnSpc>
              <a:spcBef>
                <a:spcPct val="20000"/>
              </a:spcBef>
            </a:pPr>
            <a:r>
              <a:rPr lang="en-US" sz="2400" smtClean="0">
                <a:solidFill>
                  <a:srgbClr val="000000"/>
                </a:solidFill>
                <a:latin typeface="Arial Narrow" pitchFamily="34" charset="0"/>
                <a:cs typeface="Arial" pitchFamily="34" charset="0"/>
              </a:rPr>
              <a:t>Want: </a:t>
            </a:r>
            <a:r>
              <a:rPr lang="en-US" sz="2400" b="1" smtClean="0">
                <a:solidFill>
                  <a:srgbClr val="000000"/>
                </a:solidFill>
                <a:latin typeface="Arial Narrow" pitchFamily="34" charset="0"/>
                <a:cs typeface="Arial" pitchFamily="34" charset="0"/>
              </a:rPr>
              <a:t>anything that can be learned </a:t>
            </a:r>
            <a:r>
              <a:rPr lang="en-US" smtClean="0">
                <a:solidFill>
                  <a:srgbClr val="000000"/>
                </a:solidFill>
                <a:latin typeface="Arial Narrow" pitchFamily="34" charset="0"/>
                <a:cs typeface="Arial" pitchFamily="34" charset="0"/>
              </a:rPr>
              <a:t>about an individual</a:t>
            </a:r>
            <a:r>
              <a:rPr lang="en-US" sz="3200" i="1" smtClean="0">
                <a:solidFill>
                  <a:srgbClr val="000000"/>
                </a:solidFill>
                <a:latin typeface="Arial Narrow" pitchFamily="34" charset="0"/>
                <a:cs typeface="Arial" pitchFamily="34" charset="0"/>
              </a:rPr>
              <a:t> </a:t>
            </a:r>
            <a:r>
              <a:rPr lang="en-US" sz="2400" b="1" smtClean="0">
                <a:solidFill>
                  <a:srgbClr val="000000"/>
                </a:solidFill>
                <a:latin typeface="Arial Narrow" pitchFamily="34" charset="0"/>
                <a:cs typeface="Arial" pitchFamily="34" charset="0"/>
              </a:rPr>
              <a:t>from the database can be learned without access to the database</a:t>
            </a:r>
          </a:p>
          <a:p>
            <a:pPr marL="342900" indent="-342900" algn="l">
              <a:lnSpc>
                <a:spcPct val="80000"/>
              </a:lnSpc>
              <a:spcBef>
                <a:spcPct val="20000"/>
              </a:spcBef>
              <a:buFontTx/>
              <a:buChar char="•"/>
            </a:pPr>
            <a:endParaRPr lang="en-US" sz="2400" smtClean="0">
              <a:solidFill>
                <a:srgbClr val="000000"/>
              </a:solidFill>
              <a:latin typeface="Arial Narrow" pitchFamily="34" charset="0"/>
              <a:cs typeface="Arial" pitchFamily="34" charset="0"/>
            </a:endParaRPr>
          </a:p>
          <a:p>
            <a:pPr marL="342900" indent="-342900" algn="l">
              <a:lnSpc>
                <a:spcPct val="80000"/>
              </a:lnSpc>
              <a:spcBef>
                <a:spcPct val="20000"/>
              </a:spcBef>
              <a:buFontTx/>
              <a:buChar char="•"/>
            </a:pPr>
            <a:r>
              <a:rPr lang="en-US" sz="2400" smtClean="0">
                <a:solidFill>
                  <a:srgbClr val="000000"/>
                </a:solidFill>
                <a:latin typeface="Arial Narrow" pitchFamily="34" charset="0"/>
                <a:cs typeface="Arial" pitchFamily="34" charset="0"/>
              </a:rPr>
              <a:t> </a:t>
            </a:r>
            <a:r>
              <a:rPr lang="en-US" b="1" smtClean="0">
                <a:solidFill>
                  <a:srgbClr val="000000"/>
                </a:solidFill>
                <a:latin typeface="cmsy10" pitchFamily="34" charset="0"/>
                <a:cs typeface="Arial" pitchFamily="34" charset="0"/>
              </a:rPr>
              <a:t>8</a:t>
            </a:r>
            <a:r>
              <a:rPr lang="en-US" b="1" smtClean="0">
                <a:solidFill>
                  <a:srgbClr val="000000"/>
                </a:solidFill>
                <a:effectLst>
                  <a:outerShdw blurRad="38100" dist="38100" dir="2700000" algn="tl">
                    <a:srgbClr val="FFFFFF"/>
                  </a:outerShdw>
                </a:effectLst>
                <a:latin typeface="cmr7" pitchFamily="34" charset="0"/>
                <a:cs typeface="Arial" pitchFamily="34" charset="0"/>
              </a:rPr>
              <a:t> </a:t>
            </a:r>
            <a:r>
              <a:rPr lang="en-US" smtClean="0">
                <a:solidFill>
                  <a:srgbClr val="000000"/>
                </a:solidFill>
                <a:effectLst>
                  <a:outerShdw blurRad="38100" dist="38100" dir="2700000" algn="tl">
                    <a:srgbClr val="FFFFFF"/>
                  </a:outerShdw>
                </a:effectLst>
                <a:latin typeface="Arial Black" pitchFamily="34" charset="0"/>
                <a:cs typeface="Arial" pitchFamily="34" charset="0"/>
              </a:rPr>
              <a:t>D</a:t>
            </a:r>
            <a:r>
              <a:rPr lang="en-US" b="1" smtClean="0">
                <a:solidFill>
                  <a:srgbClr val="000000"/>
                </a:solidFill>
                <a:effectLst>
                  <a:outerShdw blurRad="38100" dist="38100" dir="2700000" algn="tl">
                    <a:srgbClr val="FFFFFF"/>
                  </a:outerShdw>
                </a:effectLst>
                <a:latin typeface="cmr7" pitchFamily="34" charset="0"/>
                <a:cs typeface="Arial" pitchFamily="34" charset="0"/>
              </a:rPr>
              <a:t> </a:t>
            </a:r>
            <a:r>
              <a:rPr lang="en-US" b="1" smtClean="0">
                <a:solidFill>
                  <a:srgbClr val="000000"/>
                </a:solidFill>
                <a:latin typeface="cmsy10" pitchFamily="34" charset="0"/>
                <a:cs typeface="Arial" pitchFamily="34" charset="0"/>
              </a:rPr>
              <a:t>8</a:t>
            </a:r>
            <a:r>
              <a:rPr lang="en-US" smtClean="0">
                <a:solidFill>
                  <a:srgbClr val="000000"/>
                </a:solidFill>
                <a:latin typeface="Arial Narrow" pitchFamily="34" charset="0"/>
                <a:cs typeface="Arial" pitchFamily="34" charset="0"/>
              </a:rPr>
              <a:t> </a:t>
            </a:r>
            <a:r>
              <a:rPr lang="en-US" smtClean="0">
                <a:solidFill>
                  <a:srgbClr val="000000"/>
                </a:solidFill>
                <a:latin typeface="Comic Sans MS" pitchFamily="66" charset="0"/>
                <a:cs typeface="Arial" pitchFamily="34" charset="0"/>
              </a:rPr>
              <a:t>A</a:t>
            </a:r>
            <a:r>
              <a:rPr lang="en-US" smtClean="0">
                <a:solidFill>
                  <a:srgbClr val="000000"/>
                </a:solidFill>
                <a:latin typeface="Arial Narrow" pitchFamily="34" charset="0"/>
                <a:cs typeface="Arial" pitchFamily="34" charset="0"/>
              </a:rPr>
              <a:t> </a:t>
            </a:r>
            <a:r>
              <a:rPr lang="en-US" b="1" smtClean="0">
                <a:solidFill>
                  <a:srgbClr val="000000"/>
                </a:solidFill>
                <a:latin typeface="cmsy10" pitchFamily="34" charset="0"/>
                <a:cs typeface="Arial" pitchFamily="34" charset="0"/>
              </a:rPr>
              <a:t>9</a:t>
            </a:r>
            <a:r>
              <a:rPr lang="en-US" smtClean="0">
                <a:solidFill>
                  <a:srgbClr val="000000"/>
                </a:solidFill>
                <a:latin typeface="Arial Narrow" pitchFamily="34" charset="0"/>
                <a:cs typeface="Arial" pitchFamily="34" charset="0"/>
              </a:rPr>
              <a:t> </a:t>
            </a:r>
            <a:r>
              <a:rPr lang="en-US" smtClean="0">
                <a:solidFill>
                  <a:srgbClr val="000000"/>
                </a:solidFill>
                <a:latin typeface="Comic Sans MS" pitchFamily="66" charset="0"/>
                <a:cs typeface="Arial" pitchFamily="34" charset="0"/>
              </a:rPr>
              <a:t>A’</a:t>
            </a:r>
            <a:r>
              <a:rPr lang="en-US" smtClean="0">
                <a:solidFill>
                  <a:srgbClr val="000000"/>
                </a:solidFill>
                <a:latin typeface="Arial Narrow" pitchFamily="34" charset="0"/>
                <a:cs typeface="Arial" pitchFamily="34" charset="0"/>
              </a:rPr>
              <a:t> whp </a:t>
            </a:r>
            <a:r>
              <a:rPr lang="en-US" smtClean="0">
                <a:solidFill>
                  <a:srgbClr val="000000"/>
                </a:solidFill>
                <a:latin typeface="Comic Sans MS" pitchFamily="66" charset="0"/>
                <a:cs typeface="Arial" pitchFamily="34" charset="0"/>
              </a:rPr>
              <a:t>DB</a:t>
            </a:r>
            <a:r>
              <a:rPr lang="en-US" smtClean="0">
                <a:solidFill>
                  <a:srgbClr val="000000"/>
                </a:solidFill>
                <a:latin typeface="Arial Narrow" pitchFamily="34" charset="0"/>
                <a:cs typeface="Arial" pitchFamily="34" charset="0"/>
              </a:rPr>
              <a:t> </a:t>
            </a:r>
            <a:r>
              <a:rPr lang="en-US" smtClean="0">
                <a:solidFill>
                  <a:srgbClr val="000000"/>
                </a:solidFill>
                <a:latin typeface="cmsy10" pitchFamily="34" charset="0"/>
                <a:cs typeface="Arial" pitchFamily="34" charset="0"/>
              </a:rPr>
              <a:t>2</a:t>
            </a:r>
            <a:r>
              <a:rPr lang="en-US" baseline="-25000" smtClean="0">
                <a:solidFill>
                  <a:srgbClr val="000000"/>
                </a:solidFill>
                <a:latin typeface="Arial Narrow" pitchFamily="34" charset="0"/>
                <a:cs typeface="Arial" pitchFamily="34" charset="0"/>
              </a:rPr>
              <a:t>R</a:t>
            </a:r>
            <a:r>
              <a:rPr lang="en-US" smtClean="0">
                <a:solidFill>
                  <a:srgbClr val="000000"/>
                </a:solidFill>
                <a:latin typeface="Arial Black" pitchFamily="34" charset="0"/>
                <a:cs typeface="Arial" pitchFamily="34" charset="0"/>
              </a:rPr>
              <a:t> D </a:t>
            </a:r>
            <a:r>
              <a:rPr lang="en-US" b="1" smtClean="0">
                <a:solidFill>
                  <a:srgbClr val="000000"/>
                </a:solidFill>
                <a:latin typeface="cmsy10" pitchFamily="34" charset="0"/>
                <a:cs typeface="Arial" pitchFamily="34" charset="0"/>
              </a:rPr>
              <a:t>8</a:t>
            </a:r>
            <a:r>
              <a:rPr lang="en-US" smtClean="0">
                <a:solidFill>
                  <a:srgbClr val="000000"/>
                </a:solidFill>
                <a:latin typeface="Arial Narrow" pitchFamily="34" charset="0"/>
                <a:cs typeface="Arial" pitchFamily="34" charset="0"/>
              </a:rPr>
              <a:t> </a:t>
            </a:r>
            <a:r>
              <a:rPr lang="en-US" smtClean="0">
                <a:solidFill>
                  <a:srgbClr val="FF0000"/>
                </a:solidFill>
                <a:latin typeface="Arial Narrow" pitchFamily="34" charset="0"/>
                <a:cs typeface="Arial" pitchFamily="34" charset="0"/>
              </a:rPr>
              <a:t>auxiliary information</a:t>
            </a:r>
            <a:r>
              <a:rPr lang="en-US" smtClean="0">
                <a:solidFill>
                  <a:srgbClr val="000000"/>
                </a:solidFill>
                <a:latin typeface="Arial Narrow" pitchFamily="34" charset="0"/>
                <a:cs typeface="Arial" pitchFamily="34" charset="0"/>
              </a:rPr>
              <a:t> </a:t>
            </a:r>
            <a:r>
              <a:rPr lang="en-US" smtClean="0">
                <a:solidFill>
                  <a:srgbClr val="000000"/>
                </a:solidFill>
                <a:latin typeface="Comic Sans MS" pitchFamily="66" charset="0"/>
                <a:cs typeface="Arial" pitchFamily="34" charset="0"/>
              </a:rPr>
              <a:t>z</a:t>
            </a:r>
            <a:r>
              <a:rPr lang="en-US" smtClean="0">
                <a:solidFill>
                  <a:srgbClr val="000000"/>
                </a:solidFill>
                <a:latin typeface="Arial Narrow" pitchFamily="34" charset="0"/>
                <a:cs typeface="Arial" pitchFamily="34" charset="0"/>
              </a:rPr>
              <a:t>              </a:t>
            </a:r>
          </a:p>
          <a:p>
            <a:pPr marL="742950" lvl="1" indent="-285750" algn="l">
              <a:lnSpc>
                <a:spcPct val="80000"/>
              </a:lnSpc>
              <a:spcBef>
                <a:spcPct val="20000"/>
              </a:spcBef>
            </a:pPr>
            <a:r>
              <a:rPr lang="en-US" smtClean="0">
                <a:solidFill>
                  <a:srgbClr val="000000"/>
                </a:solidFill>
                <a:latin typeface="Arial Narrow" pitchFamily="34" charset="0"/>
                <a:cs typeface="Arial" pitchFamily="34" charset="0"/>
              </a:rPr>
              <a:t>|Prob </a:t>
            </a:r>
            <a:r>
              <a:rPr lang="en-US" smtClean="0">
                <a:solidFill>
                  <a:srgbClr val="000000"/>
                </a:solidFill>
                <a:latin typeface="Comic Sans MS" pitchFamily="66" charset="0"/>
                <a:cs typeface="Arial" pitchFamily="34" charset="0"/>
              </a:rPr>
              <a:t>[A(z)</a:t>
            </a:r>
            <a:r>
              <a:rPr lang="en-US" smtClean="0">
                <a:solidFill>
                  <a:srgbClr val="000000"/>
                </a:solidFill>
                <a:latin typeface="Arial Narrow" pitchFamily="34" charset="0"/>
                <a:cs typeface="Arial" pitchFamily="34" charset="0"/>
              </a:rPr>
              <a:t> </a:t>
            </a:r>
            <a:r>
              <a:rPr lang="en-US" smtClean="0">
                <a:solidFill>
                  <a:srgbClr val="000000"/>
                </a:solidFill>
                <a:latin typeface="cmsy10" pitchFamily="34" charset="0"/>
                <a:cs typeface="Arial" pitchFamily="34" charset="0"/>
              </a:rPr>
              <a:t>$</a:t>
            </a:r>
            <a:r>
              <a:rPr lang="en-US" smtClean="0">
                <a:solidFill>
                  <a:srgbClr val="000000"/>
                </a:solidFill>
                <a:latin typeface="Arial Narrow" pitchFamily="34" charset="0"/>
                <a:cs typeface="Arial" pitchFamily="34" charset="0"/>
              </a:rPr>
              <a:t> </a:t>
            </a:r>
            <a:r>
              <a:rPr lang="en-US" smtClean="0">
                <a:solidFill>
                  <a:srgbClr val="000000"/>
                </a:solidFill>
                <a:latin typeface="Comic Sans MS" pitchFamily="66" charset="0"/>
                <a:cs typeface="Arial" pitchFamily="34" charset="0"/>
              </a:rPr>
              <a:t>DB</a:t>
            </a:r>
            <a:r>
              <a:rPr lang="en-US" smtClean="0">
                <a:solidFill>
                  <a:srgbClr val="000000"/>
                </a:solidFill>
                <a:latin typeface="Arial Narrow" pitchFamily="34" charset="0"/>
                <a:cs typeface="Arial" pitchFamily="34" charset="0"/>
              </a:rPr>
              <a:t> wins] – Prob[</a:t>
            </a:r>
            <a:r>
              <a:rPr lang="en-US" smtClean="0">
                <a:solidFill>
                  <a:srgbClr val="000000"/>
                </a:solidFill>
                <a:latin typeface="Comic Sans MS" pitchFamily="66" charset="0"/>
                <a:cs typeface="Arial" pitchFamily="34" charset="0"/>
              </a:rPr>
              <a:t>A’(z)</a:t>
            </a:r>
            <a:r>
              <a:rPr lang="en-US" smtClean="0">
                <a:solidFill>
                  <a:srgbClr val="000000"/>
                </a:solidFill>
                <a:latin typeface="Arial Narrow" pitchFamily="34" charset="0"/>
                <a:cs typeface="Arial" pitchFamily="34" charset="0"/>
              </a:rPr>
              <a:t> wins]|</a:t>
            </a:r>
            <a:r>
              <a:rPr lang="en-US" sz="2400" smtClean="0">
                <a:solidFill>
                  <a:srgbClr val="000000"/>
                </a:solidFill>
                <a:latin typeface="Arial Narrow" pitchFamily="34" charset="0"/>
                <a:cs typeface="Arial" pitchFamily="34" charset="0"/>
              </a:rPr>
              <a:t> </a:t>
            </a:r>
            <a:r>
              <a:rPr lang="en-US" smtClean="0">
                <a:solidFill>
                  <a:srgbClr val="000000"/>
                </a:solidFill>
                <a:latin typeface="Arial Narrow" pitchFamily="34" charset="0"/>
                <a:cs typeface="Arial" pitchFamily="34" charset="0"/>
              </a:rPr>
              <a:t>is small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88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880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880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457200" y="-76200"/>
            <a:ext cx="8229600" cy="1143000"/>
          </a:xfrm>
        </p:spPr>
        <p:txBody>
          <a:bodyPr/>
          <a:lstStyle/>
          <a:p>
            <a:r>
              <a:rPr lang="en-US"/>
              <a:t>Illustrative Example for Difficulty</a:t>
            </a:r>
          </a:p>
        </p:txBody>
      </p:sp>
      <p:sp>
        <p:nvSpPr>
          <p:cNvPr id="588803" name="Rectangle 3"/>
          <p:cNvSpPr>
            <a:spLocks noGrp="1" noChangeArrowheads="1"/>
          </p:cNvSpPr>
          <p:nvPr>
            <p:ph type="body" idx="1"/>
          </p:nvPr>
        </p:nvSpPr>
        <p:spPr>
          <a:xfrm>
            <a:off x="228600" y="685800"/>
            <a:ext cx="8574088" cy="5867400"/>
          </a:xfrm>
        </p:spPr>
        <p:txBody>
          <a:bodyPr/>
          <a:lstStyle/>
          <a:p>
            <a:pPr>
              <a:lnSpc>
                <a:spcPct val="90000"/>
              </a:lnSpc>
            </a:pPr>
            <a:endParaRPr lang="en-US" sz="2400" dirty="0"/>
          </a:p>
          <a:p>
            <a:pPr>
              <a:lnSpc>
                <a:spcPct val="90000"/>
              </a:lnSpc>
              <a:buFontTx/>
              <a:buNone/>
            </a:pPr>
            <a:r>
              <a:rPr lang="en-US" sz="2800" dirty="0"/>
              <a:t>Want: anything that can be learned about a respondent from the database can be learned without access to the database</a:t>
            </a:r>
          </a:p>
          <a:p>
            <a:pPr>
              <a:lnSpc>
                <a:spcPct val="90000"/>
              </a:lnSpc>
            </a:pPr>
            <a:endParaRPr lang="en-US" sz="2800" dirty="0"/>
          </a:p>
          <a:p>
            <a:pPr>
              <a:lnSpc>
                <a:spcPct val="90000"/>
              </a:lnSpc>
            </a:pPr>
            <a:r>
              <a:rPr lang="en-US" sz="2800" dirty="0"/>
              <a:t>More Formally</a:t>
            </a:r>
            <a:endParaRPr lang="en-US" sz="2400" dirty="0"/>
          </a:p>
          <a:p>
            <a:pPr lvl="1">
              <a:lnSpc>
                <a:spcPct val="90000"/>
              </a:lnSpc>
              <a:buFontTx/>
              <a:buNone/>
            </a:pPr>
            <a:r>
              <a:rPr lang="en-US" sz="2400" dirty="0"/>
              <a:t> </a:t>
            </a:r>
            <a:r>
              <a:rPr lang="en-US" b="1" dirty="0" smtClean="0">
                <a:latin typeface="cmsy10" pitchFamily="34" charset="0"/>
              </a:rPr>
              <a:t>8</a:t>
            </a:r>
            <a:r>
              <a:rPr lang="en-US" dirty="0" smtClean="0">
                <a:latin typeface="Arial Black" pitchFamily="34" charset="0"/>
              </a:rPr>
              <a:t>D </a:t>
            </a:r>
            <a:r>
              <a:rPr lang="en-US" b="1" dirty="0" smtClean="0">
                <a:latin typeface="cmsy10" pitchFamily="34" charset="0"/>
              </a:rPr>
              <a:t>8</a:t>
            </a:r>
            <a:r>
              <a:rPr lang="en-US" dirty="0" smtClean="0">
                <a:latin typeface="Comic Sans MS" pitchFamily="66" charset="0"/>
              </a:rPr>
              <a:t>A</a:t>
            </a:r>
            <a:r>
              <a:rPr lang="en-US" dirty="0" smtClean="0"/>
              <a:t> </a:t>
            </a:r>
            <a:r>
              <a:rPr lang="en-US" b="1" dirty="0" smtClean="0">
                <a:latin typeface="cmsy10" pitchFamily="34" charset="0"/>
              </a:rPr>
              <a:t>9</a:t>
            </a:r>
            <a:r>
              <a:rPr lang="en-US" dirty="0" smtClean="0">
                <a:latin typeface="Comic Sans MS" pitchFamily="66" charset="0"/>
              </a:rPr>
              <a:t>A</a:t>
            </a:r>
            <a:r>
              <a:rPr lang="en-US" dirty="0">
                <a:latin typeface="Comic Sans MS" pitchFamily="66" charset="0"/>
              </a:rPr>
              <a:t>’</a:t>
            </a:r>
            <a:r>
              <a:rPr lang="en-US" dirty="0"/>
              <a:t> </a:t>
            </a:r>
            <a:r>
              <a:rPr lang="en-US" dirty="0" err="1"/>
              <a:t>whp</a:t>
            </a:r>
            <a:r>
              <a:rPr lang="en-US" dirty="0"/>
              <a:t> </a:t>
            </a:r>
            <a:r>
              <a:rPr lang="en-US" dirty="0">
                <a:latin typeface="Comic Sans MS" pitchFamily="66" charset="0"/>
              </a:rPr>
              <a:t>DB</a:t>
            </a:r>
            <a:r>
              <a:rPr lang="en-US" dirty="0"/>
              <a:t> </a:t>
            </a:r>
            <a:r>
              <a:rPr lang="en-US" dirty="0">
                <a:latin typeface="cmsy10" pitchFamily="34" charset="0"/>
              </a:rPr>
              <a:t>2</a:t>
            </a:r>
            <a:r>
              <a:rPr lang="en-US" baseline="-25000" dirty="0"/>
              <a:t>R</a:t>
            </a:r>
            <a:r>
              <a:rPr lang="en-US" dirty="0">
                <a:latin typeface="Arial Black" pitchFamily="34" charset="0"/>
              </a:rPr>
              <a:t> D </a:t>
            </a:r>
            <a:r>
              <a:rPr lang="en-US" b="1" dirty="0">
                <a:latin typeface="cmsy10" pitchFamily="34" charset="0"/>
              </a:rPr>
              <a:t>8</a:t>
            </a:r>
            <a:r>
              <a:rPr lang="en-US" dirty="0"/>
              <a:t> </a:t>
            </a:r>
            <a:r>
              <a:rPr lang="en-US" dirty="0">
                <a:solidFill>
                  <a:srgbClr val="FF0000"/>
                </a:solidFill>
              </a:rPr>
              <a:t>auxiliary information</a:t>
            </a:r>
            <a:r>
              <a:rPr lang="en-US" dirty="0"/>
              <a:t> </a:t>
            </a:r>
            <a:r>
              <a:rPr lang="en-US" dirty="0">
                <a:latin typeface="Comic Sans MS" pitchFamily="66" charset="0"/>
              </a:rPr>
              <a:t>z</a:t>
            </a:r>
            <a:r>
              <a:rPr lang="en-US" dirty="0"/>
              <a:t>              </a:t>
            </a:r>
          </a:p>
          <a:p>
            <a:pPr lvl="1">
              <a:lnSpc>
                <a:spcPct val="90000"/>
              </a:lnSpc>
              <a:buFontTx/>
              <a:buNone/>
            </a:pPr>
            <a:r>
              <a:rPr lang="en-US" dirty="0">
                <a:solidFill>
                  <a:srgbClr val="7030A0"/>
                </a:solidFill>
              </a:rPr>
              <a:t>|Probability </a:t>
            </a:r>
            <a:r>
              <a:rPr lang="en-US" dirty="0">
                <a:solidFill>
                  <a:srgbClr val="7030A0"/>
                </a:solidFill>
                <a:latin typeface="Comic Sans MS" pitchFamily="66" charset="0"/>
              </a:rPr>
              <a:t>[A(z)</a:t>
            </a:r>
            <a:r>
              <a:rPr lang="en-US" dirty="0">
                <a:solidFill>
                  <a:srgbClr val="7030A0"/>
                </a:solidFill>
              </a:rPr>
              <a:t> </a:t>
            </a:r>
            <a:r>
              <a:rPr lang="en-US" dirty="0">
                <a:solidFill>
                  <a:srgbClr val="7030A0"/>
                </a:solidFill>
                <a:latin typeface="cmsy10" pitchFamily="34" charset="0"/>
              </a:rPr>
              <a:t>$</a:t>
            </a:r>
            <a:r>
              <a:rPr lang="en-US" dirty="0">
                <a:solidFill>
                  <a:srgbClr val="7030A0"/>
                </a:solidFill>
              </a:rPr>
              <a:t> DB wins] – Probability [</a:t>
            </a:r>
            <a:r>
              <a:rPr lang="en-US" dirty="0">
                <a:solidFill>
                  <a:srgbClr val="7030A0"/>
                </a:solidFill>
                <a:latin typeface="Comic Sans MS" pitchFamily="66" charset="0"/>
              </a:rPr>
              <a:t>A’(z)</a:t>
            </a:r>
            <a:r>
              <a:rPr lang="en-US" dirty="0">
                <a:solidFill>
                  <a:srgbClr val="7030A0"/>
                </a:solidFill>
              </a:rPr>
              <a:t> wins]| </a:t>
            </a:r>
            <a:r>
              <a:rPr lang="en-US" dirty="0"/>
              <a:t>is small</a:t>
            </a:r>
          </a:p>
          <a:p>
            <a:pPr>
              <a:lnSpc>
                <a:spcPct val="90000"/>
              </a:lnSpc>
              <a:buFontTx/>
              <a:buNone/>
            </a:pPr>
            <a:endParaRPr lang="en-US" sz="2800" dirty="0"/>
          </a:p>
          <a:p>
            <a:pPr>
              <a:lnSpc>
                <a:spcPct val="90000"/>
              </a:lnSpc>
              <a:buFontTx/>
              <a:buNone/>
            </a:pPr>
            <a:r>
              <a:rPr lang="en-US" sz="2400" dirty="0"/>
              <a:t>Example: suppose height of individual is sensitive information</a:t>
            </a:r>
          </a:p>
          <a:p>
            <a:pPr lvl="1">
              <a:lnSpc>
                <a:spcPct val="90000"/>
              </a:lnSpc>
            </a:pPr>
            <a:r>
              <a:rPr lang="en-US" sz="2400" dirty="0"/>
              <a:t>Average height in DB not known a priori </a:t>
            </a:r>
          </a:p>
          <a:p>
            <a:pPr>
              <a:lnSpc>
                <a:spcPct val="90000"/>
              </a:lnSpc>
            </a:pPr>
            <a:r>
              <a:rPr lang="en-US" sz="2800" dirty="0">
                <a:solidFill>
                  <a:srgbClr val="FF0000"/>
                </a:solidFill>
                <a:latin typeface="Comic Sans MS" pitchFamily="66" charset="0"/>
              </a:rPr>
              <a:t>Aux</a:t>
            </a:r>
            <a:r>
              <a:rPr lang="en-US" sz="2800" dirty="0">
                <a:solidFill>
                  <a:srgbClr val="339933"/>
                </a:solidFill>
                <a:latin typeface="Comic Sans MS" pitchFamily="66" charset="0"/>
              </a:rPr>
              <a:t> z</a:t>
            </a:r>
            <a:r>
              <a:rPr lang="en-US" sz="2800" dirty="0">
                <a:solidFill>
                  <a:srgbClr val="339933"/>
                </a:solidFill>
              </a:rPr>
              <a:t> = “Adam is 5 cm shorter than average in </a:t>
            </a:r>
            <a:r>
              <a:rPr lang="en-US" sz="2800" dirty="0">
                <a:latin typeface="Comic Sans MS" pitchFamily="66" charset="0"/>
              </a:rPr>
              <a:t>DB</a:t>
            </a:r>
            <a:r>
              <a:rPr lang="en-US" sz="2800" dirty="0">
                <a:solidFill>
                  <a:srgbClr val="339933"/>
                </a:solidFill>
              </a:rPr>
              <a:t>”</a:t>
            </a:r>
          </a:p>
          <a:p>
            <a:pPr lvl="1">
              <a:lnSpc>
                <a:spcPct val="90000"/>
              </a:lnSpc>
            </a:pPr>
            <a:r>
              <a:rPr lang="en-US" sz="2400" dirty="0">
                <a:latin typeface="Comic Sans MS" pitchFamily="66" charset="0"/>
              </a:rPr>
              <a:t>A</a:t>
            </a:r>
            <a:r>
              <a:rPr lang="en-US" sz="2400" dirty="0"/>
              <a:t> learns average height in </a:t>
            </a:r>
            <a:r>
              <a:rPr lang="en-US" sz="2400" dirty="0">
                <a:latin typeface="Comic Sans MS" pitchFamily="66" charset="0"/>
              </a:rPr>
              <a:t>DB</a:t>
            </a:r>
            <a:r>
              <a:rPr lang="en-US" sz="2400" dirty="0"/>
              <a:t>, hence, also Adam’s height</a:t>
            </a:r>
          </a:p>
          <a:p>
            <a:pPr lvl="1">
              <a:lnSpc>
                <a:spcPct val="90000"/>
              </a:lnSpc>
            </a:pPr>
            <a:r>
              <a:rPr lang="en-US" sz="2400" dirty="0">
                <a:latin typeface="Comic Sans MS" pitchFamily="66" charset="0"/>
              </a:rPr>
              <a:t>A’</a:t>
            </a:r>
            <a:r>
              <a:rPr lang="en-US" sz="2400" dirty="0"/>
              <a:t> does not</a:t>
            </a:r>
          </a:p>
          <a:p>
            <a:pPr>
              <a:lnSpc>
                <a:spcPct val="90000"/>
              </a:lnSpc>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8803">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8803">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880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a:xfrm>
            <a:off x="381000" y="0"/>
            <a:ext cx="8229600" cy="1143000"/>
          </a:xfrm>
        </p:spPr>
        <p:txBody>
          <a:bodyPr/>
          <a:lstStyle/>
          <a:p>
            <a:r>
              <a:rPr lang="en-US" sz="4000"/>
              <a:t>Defining “Win”: The Compromise Function</a:t>
            </a:r>
            <a:endParaRPr lang="en-US" sz="3200"/>
          </a:p>
        </p:txBody>
      </p:sp>
      <p:sp>
        <p:nvSpPr>
          <p:cNvPr id="591875" name="Rectangle 3"/>
          <p:cNvSpPr>
            <a:spLocks noGrp="1" noChangeArrowheads="1"/>
          </p:cNvSpPr>
          <p:nvPr>
            <p:ph type="body" idx="1"/>
          </p:nvPr>
        </p:nvSpPr>
        <p:spPr>
          <a:xfrm>
            <a:off x="304800" y="1143000"/>
            <a:ext cx="8229600" cy="4525963"/>
          </a:xfrm>
        </p:spPr>
        <p:txBody>
          <a:bodyPr/>
          <a:lstStyle/>
          <a:p>
            <a:pPr>
              <a:buFontTx/>
              <a:buNone/>
            </a:pPr>
            <a:r>
              <a:rPr lang="en-US"/>
              <a:t>Notion of </a:t>
            </a:r>
            <a:r>
              <a:rPr lang="en-US" b="1"/>
              <a:t>privacy compromise</a:t>
            </a:r>
          </a:p>
        </p:txBody>
      </p:sp>
      <p:sp>
        <p:nvSpPr>
          <p:cNvPr id="591876" name="Text Box 4"/>
          <p:cNvSpPr txBox="1">
            <a:spLocks noChangeArrowheads="1"/>
          </p:cNvSpPr>
          <p:nvPr/>
        </p:nvSpPr>
        <p:spPr bwMode="auto">
          <a:xfrm>
            <a:off x="5337175" y="2789238"/>
            <a:ext cx="2032000" cy="457200"/>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Compromise?</a:t>
            </a:r>
          </a:p>
        </p:txBody>
      </p:sp>
      <p:sp>
        <p:nvSpPr>
          <p:cNvPr id="591877" name="Text Box 5"/>
          <p:cNvSpPr txBox="1">
            <a:spLocks noChangeArrowheads="1"/>
          </p:cNvSpPr>
          <p:nvPr/>
        </p:nvSpPr>
        <p:spPr bwMode="auto">
          <a:xfrm>
            <a:off x="6384925" y="1951038"/>
            <a:ext cx="342900" cy="457200"/>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y</a:t>
            </a:r>
          </a:p>
        </p:txBody>
      </p:sp>
      <p:sp>
        <p:nvSpPr>
          <p:cNvPr id="591878" name="Rectangle 6"/>
          <p:cNvSpPr>
            <a:spLocks noChangeArrowheads="1"/>
          </p:cNvSpPr>
          <p:nvPr/>
        </p:nvSpPr>
        <p:spPr bwMode="auto">
          <a:xfrm>
            <a:off x="5337175" y="2743200"/>
            <a:ext cx="1981200" cy="533400"/>
          </a:xfrm>
          <a:prstGeom prst="rect">
            <a:avLst/>
          </a:prstGeom>
          <a:noFill/>
          <a:ln w="76200">
            <a:solidFill>
              <a:srgbClr val="993300"/>
            </a:solidFill>
            <a:miter lim="800000"/>
            <a:headEnd/>
            <a:tailEnd/>
          </a:ln>
          <a:effectLst/>
        </p:spPr>
        <p:txBody>
          <a:bodyPr anchor="ctr">
            <a:spAutoFit/>
          </a:bodyPr>
          <a:lstStyle/>
          <a:p>
            <a:endParaRPr lang="en-US" sz="2400" smtClean="0">
              <a:solidFill>
                <a:srgbClr val="339933"/>
              </a:solidFill>
              <a:latin typeface="Comic Sans MS" pitchFamily="66" charset="0"/>
              <a:cs typeface="Arial" pitchFamily="34" charset="0"/>
            </a:endParaRPr>
          </a:p>
        </p:txBody>
      </p:sp>
      <p:sp>
        <p:nvSpPr>
          <p:cNvPr id="591879" name="Line 7"/>
          <p:cNvSpPr>
            <a:spLocks noChangeShapeType="1"/>
          </p:cNvSpPr>
          <p:nvPr/>
        </p:nvSpPr>
        <p:spPr bwMode="auto">
          <a:xfrm>
            <a:off x="6327775" y="3276600"/>
            <a:ext cx="0" cy="914400"/>
          </a:xfrm>
          <a:prstGeom prst="line">
            <a:avLst/>
          </a:prstGeom>
          <a:noFill/>
          <a:ln w="57150">
            <a:solidFill>
              <a:srgbClr val="0033CC"/>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1880" name="Text Box 8"/>
          <p:cNvSpPr txBox="1">
            <a:spLocks noChangeArrowheads="1"/>
          </p:cNvSpPr>
          <p:nvPr/>
        </p:nvSpPr>
        <p:spPr bwMode="auto">
          <a:xfrm>
            <a:off x="6378575" y="3475038"/>
            <a:ext cx="661988" cy="457200"/>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0/1</a:t>
            </a:r>
          </a:p>
        </p:txBody>
      </p:sp>
      <p:sp>
        <p:nvSpPr>
          <p:cNvPr id="591881" name="Rectangle 9"/>
          <p:cNvSpPr>
            <a:spLocks noChangeArrowheads="1"/>
          </p:cNvSpPr>
          <p:nvPr/>
        </p:nvSpPr>
        <p:spPr bwMode="auto">
          <a:xfrm>
            <a:off x="5794375" y="1295400"/>
            <a:ext cx="1143000" cy="533400"/>
          </a:xfrm>
          <a:prstGeom prst="rect">
            <a:avLst/>
          </a:prstGeom>
          <a:noFill/>
          <a:ln w="76200">
            <a:solidFill>
              <a:srgbClr val="0033CC"/>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591882" name="Text Box 10"/>
          <p:cNvSpPr txBox="1">
            <a:spLocks noChangeArrowheads="1"/>
          </p:cNvSpPr>
          <p:nvPr/>
        </p:nvSpPr>
        <p:spPr bwMode="auto">
          <a:xfrm>
            <a:off x="5975350" y="1341438"/>
            <a:ext cx="733425" cy="457200"/>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Adv</a:t>
            </a:r>
          </a:p>
        </p:txBody>
      </p:sp>
      <p:sp>
        <p:nvSpPr>
          <p:cNvPr id="591883" name="Line 11"/>
          <p:cNvSpPr>
            <a:spLocks noChangeShapeType="1"/>
          </p:cNvSpPr>
          <p:nvPr/>
        </p:nvSpPr>
        <p:spPr bwMode="auto">
          <a:xfrm>
            <a:off x="6327775" y="1828800"/>
            <a:ext cx="0" cy="914400"/>
          </a:xfrm>
          <a:prstGeom prst="line">
            <a:avLst/>
          </a:prstGeom>
          <a:noFill/>
          <a:ln w="57150">
            <a:solidFill>
              <a:srgbClr val="0033CC"/>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1884" name="Text Box 12"/>
          <p:cNvSpPr txBox="1">
            <a:spLocks noChangeArrowheads="1"/>
          </p:cNvSpPr>
          <p:nvPr/>
        </p:nvSpPr>
        <p:spPr bwMode="auto">
          <a:xfrm>
            <a:off x="4333875" y="2465388"/>
            <a:ext cx="596900" cy="457200"/>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591885" name="Line 13"/>
          <p:cNvSpPr>
            <a:spLocks noChangeShapeType="1"/>
          </p:cNvSpPr>
          <p:nvPr/>
        </p:nvSpPr>
        <p:spPr bwMode="auto">
          <a:xfrm>
            <a:off x="4133850" y="2989263"/>
            <a:ext cx="1204913" cy="0"/>
          </a:xfrm>
          <a:prstGeom prst="line">
            <a:avLst/>
          </a:prstGeom>
          <a:noFill/>
          <a:ln w="57150">
            <a:solidFill>
              <a:srgbClr val="0033CC"/>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1886" name="Line 14"/>
          <p:cNvSpPr>
            <a:spLocks noChangeShapeType="1"/>
          </p:cNvSpPr>
          <p:nvPr/>
        </p:nvSpPr>
        <p:spPr bwMode="auto">
          <a:xfrm>
            <a:off x="7329488" y="2984500"/>
            <a:ext cx="1204912" cy="0"/>
          </a:xfrm>
          <a:prstGeom prst="line">
            <a:avLst/>
          </a:prstGeom>
          <a:noFill/>
          <a:ln w="57150">
            <a:solidFill>
              <a:srgbClr val="0033CC"/>
            </a:solidFill>
            <a:round/>
            <a:headEnd type="triangle" w="med" len="me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1887" name="Text Box 15"/>
          <p:cNvSpPr txBox="1">
            <a:spLocks noChangeArrowheads="1"/>
          </p:cNvSpPr>
          <p:nvPr/>
        </p:nvSpPr>
        <p:spPr bwMode="auto">
          <a:xfrm>
            <a:off x="7734300" y="2463800"/>
            <a:ext cx="420688" cy="457200"/>
          </a:xfrm>
          <a:prstGeom prst="rect">
            <a:avLst/>
          </a:prstGeom>
          <a:noFill/>
          <a:ln w="25400">
            <a:noFill/>
            <a:miter lim="800000"/>
            <a:headEnd/>
            <a:tailEnd/>
          </a:ln>
          <a:effectLst/>
        </p:spPr>
        <p:txBody>
          <a:bodyPr wrap="none">
            <a:spAutoFit/>
          </a:bodyPr>
          <a:lstStyle/>
          <a:p>
            <a:r>
              <a:rPr lang="en-US" sz="2400" smtClean="0">
                <a:solidFill>
                  <a:srgbClr val="339933"/>
                </a:solidFill>
                <a:effectLst>
                  <a:outerShdw blurRad="38100" dist="38100" dir="2700000" algn="tl">
                    <a:srgbClr val="C0C0C0"/>
                  </a:outerShdw>
                </a:effectLst>
                <a:latin typeface="Arial Black" pitchFamily="34" charset="0"/>
                <a:cs typeface="Arial" pitchFamily="34" charset="0"/>
              </a:rPr>
              <a:t>D</a:t>
            </a:r>
          </a:p>
        </p:txBody>
      </p:sp>
      <p:sp>
        <p:nvSpPr>
          <p:cNvPr id="591888" name="AutoShape 16"/>
          <p:cNvSpPr>
            <a:spLocks noChangeArrowheads="1"/>
          </p:cNvSpPr>
          <p:nvPr/>
        </p:nvSpPr>
        <p:spPr bwMode="auto">
          <a:xfrm>
            <a:off x="7162800" y="1447800"/>
            <a:ext cx="1828800" cy="838200"/>
          </a:xfrm>
          <a:prstGeom prst="wedgeRoundRectCallout">
            <a:avLst>
              <a:gd name="adj1" fmla="val -93601"/>
              <a:gd name="adj2" fmla="val 96376"/>
              <a:gd name="adj3" fmla="val 16667"/>
            </a:avLst>
          </a:prstGeom>
          <a:noFill/>
          <a:ln w="12700">
            <a:solidFill>
              <a:schemeClr val="tx1"/>
            </a:solidFill>
            <a:miter lim="800000"/>
            <a:headEnd/>
            <a:tailEnd/>
          </a:ln>
          <a:effectLst/>
        </p:spPr>
        <p:txBody>
          <a:bodyPr/>
          <a:lstStyle/>
          <a:p>
            <a:r>
              <a:rPr lang="en-US" sz="2400" dirty="0" smtClean="0">
                <a:solidFill>
                  <a:srgbClr val="000000"/>
                </a:solidFill>
                <a:latin typeface="Arial Narrow" pitchFamily="34" charset="0"/>
                <a:cs typeface="Arial" pitchFamily="34" charset="0"/>
              </a:rPr>
              <a:t>Privacy breach</a:t>
            </a:r>
          </a:p>
        </p:txBody>
      </p:sp>
      <p:sp>
        <p:nvSpPr>
          <p:cNvPr id="591889" name="Text Box 17"/>
          <p:cNvSpPr txBox="1">
            <a:spLocks noChangeArrowheads="1"/>
          </p:cNvSpPr>
          <p:nvPr/>
        </p:nvSpPr>
        <p:spPr bwMode="auto">
          <a:xfrm>
            <a:off x="76200" y="3505200"/>
            <a:ext cx="7010400" cy="3046988"/>
          </a:xfrm>
          <a:prstGeom prst="rect">
            <a:avLst/>
          </a:prstGeom>
          <a:noFill/>
          <a:ln w="9525">
            <a:noFill/>
            <a:miter lim="800000"/>
            <a:headEnd/>
            <a:tailEnd/>
          </a:ln>
          <a:effectLst/>
        </p:spPr>
        <p:txBody>
          <a:bodyPr wrap="square">
            <a:spAutoFit/>
          </a:bodyPr>
          <a:lstStyle/>
          <a:p>
            <a:pPr algn="l">
              <a:spcBef>
                <a:spcPct val="50000"/>
              </a:spcBef>
            </a:pPr>
            <a:r>
              <a:rPr lang="en-US" sz="2400" b="1" dirty="0" smtClean="0">
                <a:solidFill>
                  <a:srgbClr val="000000"/>
                </a:solidFill>
                <a:latin typeface="Arial Narrow" pitchFamily="34" charset="0"/>
                <a:cs typeface="Arial" pitchFamily="34" charset="0"/>
              </a:rPr>
              <a:t>Privacy compromise should be non trivial:</a:t>
            </a:r>
          </a:p>
          <a:p>
            <a:pPr lvl="1" algn="l">
              <a:spcBef>
                <a:spcPct val="50000"/>
              </a:spcBef>
              <a:buFontTx/>
              <a:buChar char="•"/>
            </a:pPr>
            <a:r>
              <a:rPr lang="en-US" sz="2400" dirty="0" smtClean="0">
                <a:solidFill>
                  <a:srgbClr val="000000"/>
                </a:solidFill>
                <a:latin typeface="Arial Narrow" pitchFamily="34" charset="0"/>
                <a:cs typeface="Arial" pitchFamily="34" charset="0"/>
              </a:rPr>
              <a:t>Should not be possible to find privacy breach from auxiliary information alone – hardly a convincing one!</a:t>
            </a:r>
          </a:p>
          <a:p>
            <a:pPr algn="l">
              <a:spcBef>
                <a:spcPct val="50000"/>
              </a:spcBef>
            </a:pPr>
            <a:r>
              <a:rPr lang="en-US" sz="2400" b="1" dirty="0" smtClean="0">
                <a:solidFill>
                  <a:srgbClr val="000000"/>
                </a:solidFill>
                <a:latin typeface="Arial Narrow" pitchFamily="34" charset="0"/>
                <a:cs typeface="Arial" pitchFamily="34" charset="0"/>
              </a:rPr>
              <a:t>Privacy breach should exist:</a:t>
            </a:r>
            <a:r>
              <a:rPr lang="en-US" sz="2000" b="1" dirty="0" smtClean="0">
                <a:solidFill>
                  <a:srgbClr val="000000"/>
                </a:solidFill>
                <a:latin typeface="Arial Narrow" pitchFamily="34" charset="0"/>
                <a:cs typeface="Arial" pitchFamily="34" charset="0"/>
              </a:rPr>
              <a:t> </a:t>
            </a:r>
          </a:p>
          <a:p>
            <a:pPr lvl="1" algn="l">
              <a:spcBef>
                <a:spcPct val="50000"/>
              </a:spcBef>
              <a:buFontTx/>
              <a:buChar char="•"/>
            </a:pPr>
            <a:r>
              <a:rPr lang="en-US" sz="2400" dirty="0" smtClean="0">
                <a:solidFill>
                  <a:srgbClr val="000000"/>
                </a:solidFill>
                <a:latin typeface="Arial Narrow" pitchFamily="34" charset="0"/>
                <a:cs typeface="Arial" pitchFamily="34" charset="0"/>
              </a:rPr>
              <a:t>Given </a:t>
            </a:r>
            <a:r>
              <a:rPr lang="en-US" sz="2400" dirty="0" smtClean="0">
                <a:solidFill>
                  <a:srgbClr val="339933"/>
                </a:solidFill>
                <a:latin typeface="Comic Sans MS" pitchFamily="66" charset="0"/>
                <a:cs typeface="Arial" pitchFamily="34" charset="0"/>
              </a:rPr>
              <a:t>DB</a:t>
            </a:r>
            <a:r>
              <a:rPr lang="en-US" sz="2400" dirty="0" smtClean="0">
                <a:solidFill>
                  <a:srgbClr val="000000"/>
                </a:solidFill>
                <a:latin typeface="Arial Narrow" pitchFamily="34" charset="0"/>
                <a:cs typeface="Arial" pitchFamily="34" charset="0"/>
              </a:rPr>
              <a:t> there should be </a:t>
            </a:r>
            <a:r>
              <a:rPr lang="en-US" sz="2400" dirty="0" smtClean="0">
                <a:solidFill>
                  <a:srgbClr val="339933"/>
                </a:solidFill>
                <a:latin typeface="Comic Sans MS" pitchFamily="66" charset="0"/>
                <a:cs typeface="Arial" pitchFamily="34" charset="0"/>
              </a:rPr>
              <a:t>y</a:t>
            </a:r>
            <a:r>
              <a:rPr lang="en-US" sz="2400" dirty="0" smtClean="0">
                <a:solidFill>
                  <a:srgbClr val="339933"/>
                </a:solidFill>
                <a:latin typeface="Arial" pitchFamily="34" charset="0"/>
                <a:cs typeface="Arial" pitchFamily="34" charset="0"/>
              </a:rPr>
              <a:t> </a:t>
            </a:r>
            <a:r>
              <a:rPr lang="en-US" sz="2400" dirty="0" smtClean="0">
                <a:solidFill>
                  <a:srgbClr val="000000"/>
                </a:solidFill>
                <a:latin typeface="Arial Narrow" pitchFamily="34" charset="0"/>
                <a:cs typeface="Arial" pitchFamily="34" charset="0"/>
              </a:rPr>
              <a:t>that is a privacy breach</a:t>
            </a:r>
          </a:p>
          <a:p>
            <a:pPr lvl="2" algn="l">
              <a:spcBef>
                <a:spcPct val="50000"/>
              </a:spcBef>
              <a:buFontTx/>
              <a:buChar char="•"/>
            </a:pPr>
            <a:r>
              <a:rPr lang="en-US" sz="2400" dirty="0" smtClean="0">
                <a:solidFill>
                  <a:srgbClr val="000000"/>
                </a:solidFill>
                <a:latin typeface="Arial Narrow" pitchFamily="34" charset="0"/>
                <a:cs typeface="Arial" pitchFamily="34" charset="0"/>
              </a:rPr>
              <a:t>Should be possible to find </a:t>
            </a:r>
            <a:r>
              <a:rPr lang="en-US" sz="2400" dirty="0" smtClean="0">
                <a:solidFill>
                  <a:srgbClr val="339933"/>
                </a:solidFill>
                <a:latin typeface="Comic Sans MS" pitchFamily="66" charset="0"/>
                <a:cs typeface="Arial" pitchFamily="34" charset="0"/>
              </a:rPr>
              <a:t>y </a:t>
            </a:r>
            <a:r>
              <a:rPr lang="en-US" sz="2400" dirty="0" smtClean="0">
                <a:solidFill>
                  <a:srgbClr val="000000"/>
                </a:solidFill>
                <a:latin typeface="Arial Narrow" pitchFamily="34" charset="0"/>
                <a:cs typeface="Arial" pitchFamily="34" charset="0"/>
              </a:rPr>
              <a:t>efficiently</a:t>
            </a:r>
            <a:endParaRPr lang="en-US" sz="2400" dirty="0" smtClean="0">
              <a:solidFill>
                <a:srgbClr val="339933"/>
              </a:solidFill>
              <a:latin typeface="Comic Sans MS" pitchFamily="66" charset="0"/>
              <a:cs typeface="Arial" pitchFamily="34" charset="0"/>
            </a:endParaRPr>
          </a:p>
        </p:txBody>
      </p:sp>
      <p:sp>
        <p:nvSpPr>
          <p:cNvPr id="18" name="Text Box 6"/>
          <p:cNvSpPr txBox="1">
            <a:spLocks noChangeArrowheads="1"/>
          </p:cNvSpPr>
          <p:nvPr/>
        </p:nvSpPr>
        <p:spPr bwMode="auto">
          <a:xfrm>
            <a:off x="5715000" y="6324600"/>
            <a:ext cx="3429000" cy="461665"/>
          </a:xfrm>
          <a:prstGeom prst="rect">
            <a:avLst/>
          </a:prstGeom>
          <a:solidFill>
            <a:srgbClr val="F5DAA9"/>
          </a:solidFill>
          <a:ln w="9525">
            <a:noFill/>
            <a:miter lim="800000"/>
            <a:headEnd/>
            <a:tailEnd/>
          </a:ln>
          <a:effectLst/>
        </p:spPr>
        <p:txBody>
          <a:bodyPr wrap="square">
            <a:spAutoFit/>
          </a:bodyPr>
          <a:lstStyle/>
          <a:p>
            <a:pPr algn="l">
              <a:spcBef>
                <a:spcPct val="50000"/>
              </a:spcBef>
            </a:pPr>
            <a:r>
              <a:rPr lang="en-US" sz="2400" dirty="0" smtClean="0">
                <a:solidFill>
                  <a:srgbClr val="000000"/>
                </a:solidFill>
                <a:latin typeface="Arial Narrow" pitchFamily="34" charset="0"/>
                <a:cs typeface="Arial" pitchFamily="34" charset="0"/>
              </a:rPr>
              <a:t>Let </a:t>
            </a:r>
            <a:r>
              <a:rPr lang="en-US" sz="2400" dirty="0" smtClean="0">
                <a:solidFill>
                  <a:srgbClr val="000000"/>
                </a:solidFill>
                <a:latin typeface="Arial Narrow" pitchFamily="34" charset="0"/>
                <a:cs typeface="Arial" pitchFamily="34" charset="0"/>
                <a:sym typeface="Symbol" pitchFamily="18" charset="2"/>
              </a:rPr>
              <a:t></a:t>
            </a:r>
            <a:r>
              <a:rPr lang="en-US" sz="2400" dirty="0" smtClean="0">
                <a:solidFill>
                  <a:srgbClr val="000000"/>
                </a:solidFill>
                <a:latin typeface="Arial Narrow" pitchFamily="34" charset="0"/>
                <a:cs typeface="Arial" pitchFamily="34" charset="0"/>
              </a:rPr>
              <a:t> be bound on breach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18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1889">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9188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91889">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9188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9188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1888" grpId="0" animBg="1"/>
      <p:bldP spid="1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457200" y="76200"/>
            <a:ext cx="8229600" cy="868363"/>
          </a:xfrm>
        </p:spPr>
        <p:txBody>
          <a:bodyPr/>
          <a:lstStyle/>
          <a:p>
            <a:r>
              <a:rPr lang="en-US" sz="4000"/>
              <a:t>Basic Concepts</a:t>
            </a:r>
          </a:p>
        </p:txBody>
      </p:sp>
      <p:sp>
        <p:nvSpPr>
          <p:cNvPr id="592899" name="Rectangle 3"/>
          <p:cNvSpPr>
            <a:spLocks noGrp="1" noChangeArrowheads="1"/>
          </p:cNvSpPr>
          <p:nvPr>
            <p:ph type="body" idx="1"/>
          </p:nvPr>
        </p:nvSpPr>
        <p:spPr>
          <a:xfrm>
            <a:off x="381000" y="990600"/>
            <a:ext cx="8382000" cy="5867400"/>
          </a:xfrm>
        </p:spPr>
        <p:txBody>
          <a:bodyPr/>
          <a:lstStyle/>
          <a:p>
            <a:pPr>
              <a:lnSpc>
                <a:spcPct val="80000"/>
              </a:lnSpc>
            </a:pPr>
            <a:r>
              <a:rPr lang="en-US" sz="2800" b="1" dirty="0">
                <a:solidFill>
                  <a:srgbClr val="0033CC"/>
                </a:solidFill>
              </a:rPr>
              <a:t>Distribution</a:t>
            </a:r>
            <a:r>
              <a:rPr lang="en-US" sz="2800" dirty="0"/>
              <a:t> on (Finite) Databases </a:t>
            </a:r>
            <a:r>
              <a:rPr lang="en-US" sz="2800" dirty="0">
                <a:solidFill>
                  <a:schemeClr val="tx2"/>
                </a:solidFill>
                <a:effectLst>
                  <a:outerShdw blurRad="38100" dist="38100" dir="2700000" algn="tl">
                    <a:srgbClr val="C0C0C0"/>
                  </a:outerShdw>
                </a:effectLst>
                <a:latin typeface="Arial Black" pitchFamily="34" charset="0"/>
              </a:rPr>
              <a:t>D</a:t>
            </a:r>
          </a:p>
          <a:p>
            <a:pPr lvl="1">
              <a:lnSpc>
                <a:spcPct val="80000"/>
              </a:lnSpc>
            </a:pPr>
            <a:r>
              <a:rPr lang="en-US" sz="2400" dirty="0"/>
              <a:t>Something about the database must be unknown</a:t>
            </a:r>
          </a:p>
          <a:p>
            <a:pPr lvl="1">
              <a:lnSpc>
                <a:spcPct val="80000"/>
              </a:lnSpc>
            </a:pPr>
            <a:r>
              <a:rPr lang="en-US" sz="2400" dirty="0"/>
              <a:t>Captures knowledge about the domain</a:t>
            </a:r>
          </a:p>
          <a:p>
            <a:pPr marL="1085850" lvl="2">
              <a:lnSpc>
                <a:spcPct val="80000"/>
              </a:lnSpc>
            </a:pPr>
            <a:r>
              <a:rPr lang="en-US" sz="2000" dirty="0"/>
              <a:t>E.g., rows of database correspond to owners of 2 pets</a:t>
            </a:r>
          </a:p>
          <a:p>
            <a:pPr>
              <a:lnSpc>
                <a:spcPct val="80000"/>
              </a:lnSpc>
            </a:pPr>
            <a:r>
              <a:rPr lang="en-US" sz="2800" b="1" dirty="0">
                <a:solidFill>
                  <a:srgbClr val="0033CC"/>
                </a:solidFill>
              </a:rPr>
              <a:t>Privacy Mechanism</a:t>
            </a:r>
            <a:r>
              <a:rPr lang="en-US" sz="2800" b="1" dirty="0"/>
              <a:t> </a:t>
            </a:r>
            <a:r>
              <a:rPr lang="en-US" sz="2800" dirty="0">
                <a:solidFill>
                  <a:schemeClr val="tx2"/>
                </a:solidFill>
                <a:latin typeface="Comic Sans MS" pitchFamily="66" charset="0"/>
              </a:rPr>
              <a:t>San(</a:t>
            </a:r>
            <a:r>
              <a:rPr lang="en-US" sz="2800" dirty="0">
                <a:solidFill>
                  <a:schemeClr val="tx2"/>
                </a:solidFill>
                <a:effectLst>
                  <a:outerShdw blurRad="38100" dist="38100" dir="2700000" algn="tl">
                    <a:srgbClr val="C0C0C0"/>
                  </a:outerShdw>
                </a:effectLst>
                <a:latin typeface="Arial Black" pitchFamily="34" charset="0"/>
              </a:rPr>
              <a:t>D</a:t>
            </a:r>
            <a:r>
              <a:rPr lang="en-US" sz="2800" dirty="0">
                <a:solidFill>
                  <a:schemeClr val="tx2"/>
                </a:solidFill>
                <a:latin typeface="Comic Sans MS" pitchFamily="66" charset="0"/>
              </a:rPr>
              <a:t>, DB)</a:t>
            </a:r>
          </a:p>
          <a:p>
            <a:pPr lvl="1">
              <a:lnSpc>
                <a:spcPct val="80000"/>
              </a:lnSpc>
            </a:pPr>
            <a:r>
              <a:rPr lang="en-US" sz="2400" dirty="0"/>
              <a:t>Can be </a:t>
            </a:r>
            <a:r>
              <a:rPr lang="en-US" sz="2400" b="1" dirty="0"/>
              <a:t>interactive</a:t>
            </a:r>
            <a:r>
              <a:rPr lang="en-US" sz="2400" dirty="0"/>
              <a:t> or</a:t>
            </a:r>
            <a:r>
              <a:rPr lang="en-US" sz="2400" b="1" dirty="0"/>
              <a:t> non-interactive</a:t>
            </a:r>
          </a:p>
          <a:p>
            <a:pPr lvl="1">
              <a:lnSpc>
                <a:spcPct val="80000"/>
              </a:lnSpc>
            </a:pPr>
            <a:r>
              <a:rPr lang="en-US" sz="2400" dirty="0"/>
              <a:t>May have access to the distribution </a:t>
            </a:r>
            <a:r>
              <a:rPr lang="en-US" sz="2400" dirty="0">
                <a:solidFill>
                  <a:schemeClr val="tx2"/>
                </a:solidFill>
                <a:latin typeface="Arial Black" pitchFamily="34" charset="0"/>
              </a:rPr>
              <a:t>D</a:t>
            </a:r>
            <a:endParaRPr lang="en-US" sz="2400" dirty="0">
              <a:latin typeface="Arial Black" pitchFamily="34" charset="0"/>
            </a:endParaRPr>
          </a:p>
          <a:p>
            <a:pPr>
              <a:lnSpc>
                <a:spcPct val="80000"/>
              </a:lnSpc>
            </a:pPr>
            <a:r>
              <a:rPr lang="en-US" sz="2800" b="1" dirty="0">
                <a:solidFill>
                  <a:srgbClr val="0033CC"/>
                </a:solidFill>
              </a:rPr>
              <a:t>Auxiliary Information Generator</a:t>
            </a:r>
            <a:r>
              <a:rPr lang="en-US" sz="2800" b="1" dirty="0"/>
              <a:t> </a:t>
            </a:r>
            <a:r>
              <a:rPr lang="en-US" sz="2800" dirty="0" err="1">
                <a:solidFill>
                  <a:schemeClr val="tx2"/>
                </a:solidFill>
                <a:latin typeface="Comic Sans MS" pitchFamily="66" charset="0"/>
              </a:rPr>
              <a:t>AuxGen</a:t>
            </a:r>
            <a:r>
              <a:rPr lang="en-US" sz="2800" dirty="0">
                <a:solidFill>
                  <a:schemeClr val="tx2"/>
                </a:solidFill>
                <a:latin typeface="Comic Sans MS" pitchFamily="66" charset="0"/>
              </a:rPr>
              <a:t>(</a:t>
            </a:r>
            <a:r>
              <a:rPr lang="en-US" sz="2800" dirty="0">
                <a:solidFill>
                  <a:schemeClr val="tx2"/>
                </a:solidFill>
                <a:effectLst>
                  <a:outerShdw blurRad="38100" dist="38100" dir="2700000" algn="tl">
                    <a:srgbClr val="C0C0C0"/>
                  </a:outerShdw>
                </a:effectLst>
                <a:latin typeface="Arial Black" pitchFamily="34" charset="0"/>
              </a:rPr>
              <a:t>D</a:t>
            </a:r>
            <a:r>
              <a:rPr lang="en-US" sz="2800" dirty="0">
                <a:solidFill>
                  <a:schemeClr val="tx2"/>
                </a:solidFill>
                <a:latin typeface="Comic Sans MS" pitchFamily="66" charset="0"/>
              </a:rPr>
              <a:t>, DB)</a:t>
            </a:r>
          </a:p>
          <a:p>
            <a:pPr lvl="1">
              <a:lnSpc>
                <a:spcPct val="80000"/>
              </a:lnSpc>
            </a:pPr>
            <a:r>
              <a:rPr lang="en-US" sz="2400" dirty="0"/>
              <a:t>Has access to the distribution and to </a:t>
            </a:r>
            <a:r>
              <a:rPr lang="en-US" sz="2400" dirty="0">
                <a:latin typeface="Comic Sans MS" pitchFamily="66" charset="0"/>
              </a:rPr>
              <a:t>DB</a:t>
            </a:r>
          </a:p>
          <a:p>
            <a:pPr lvl="1">
              <a:lnSpc>
                <a:spcPct val="80000"/>
              </a:lnSpc>
            </a:pPr>
            <a:r>
              <a:rPr lang="en-US" sz="2400" b="1" dirty="0"/>
              <a:t>Formalizes partial knowledge </a:t>
            </a:r>
            <a:r>
              <a:rPr lang="en-US" sz="2400" dirty="0"/>
              <a:t>about </a:t>
            </a:r>
            <a:r>
              <a:rPr lang="en-US" sz="2400" dirty="0">
                <a:latin typeface="Comic Sans MS" pitchFamily="66" charset="0"/>
              </a:rPr>
              <a:t>DB</a:t>
            </a:r>
          </a:p>
          <a:p>
            <a:pPr>
              <a:lnSpc>
                <a:spcPct val="80000"/>
              </a:lnSpc>
            </a:pPr>
            <a:r>
              <a:rPr lang="en-US" sz="2800" b="1" dirty="0">
                <a:solidFill>
                  <a:srgbClr val="0033CC"/>
                </a:solidFill>
              </a:rPr>
              <a:t>Utility Vector</a:t>
            </a:r>
            <a:r>
              <a:rPr lang="en-US" sz="2800" b="1" dirty="0"/>
              <a:t> </a:t>
            </a:r>
            <a:r>
              <a:rPr lang="en-US" sz="2800" dirty="0">
                <a:solidFill>
                  <a:schemeClr val="tx2"/>
                </a:solidFill>
                <a:latin typeface="Comic Sans MS" pitchFamily="66" charset="0"/>
              </a:rPr>
              <a:t>w</a:t>
            </a:r>
          </a:p>
          <a:p>
            <a:pPr lvl="1">
              <a:lnSpc>
                <a:spcPct val="80000"/>
              </a:lnSpc>
            </a:pPr>
            <a:r>
              <a:rPr lang="en-US" sz="2400" dirty="0"/>
              <a:t>Answers to</a:t>
            </a:r>
            <a:r>
              <a:rPr lang="en-US" sz="2400" dirty="0">
                <a:latin typeface="Comic Sans MS" pitchFamily="66" charset="0"/>
              </a:rPr>
              <a:t> k</a:t>
            </a:r>
            <a:r>
              <a:rPr lang="en-US" sz="2400" dirty="0"/>
              <a:t> questions about the </a:t>
            </a:r>
            <a:r>
              <a:rPr lang="en-US" sz="2400" dirty="0">
                <a:latin typeface="Comic Sans MS" pitchFamily="66" charset="0"/>
              </a:rPr>
              <a:t>DB</a:t>
            </a:r>
          </a:p>
          <a:p>
            <a:pPr lvl="1">
              <a:lnSpc>
                <a:spcPct val="80000"/>
              </a:lnSpc>
            </a:pPr>
            <a:r>
              <a:rPr lang="en-US" sz="2400" dirty="0"/>
              <a:t>(Most of) utility vector can be learned by user</a:t>
            </a:r>
          </a:p>
          <a:p>
            <a:pPr lvl="1">
              <a:lnSpc>
                <a:spcPct val="80000"/>
              </a:lnSpc>
            </a:pPr>
            <a:r>
              <a:rPr lang="en-US" sz="2400" dirty="0"/>
              <a:t>Utility: </a:t>
            </a:r>
            <a:r>
              <a:rPr lang="en-US" sz="2400" b="1" dirty="0"/>
              <a:t>Must inherit sufficient min-entropy from source</a:t>
            </a:r>
            <a:r>
              <a:rPr lang="en-US" sz="2400" dirty="0"/>
              <a:t> </a:t>
            </a:r>
            <a:r>
              <a:rPr lang="en-US" sz="2400" dirty="0">
                <a:latin typeface="Arial Black" pitchFamily="34" charset="0"/>
              </a:rPr>
              <a:t>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289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289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2899">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92899">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92899">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92899">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92899">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92899">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92899">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9289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76200"/>
            <a:ext cx="8229600" cy="868363"/>
          </a:xfrm>
        </p:spPr>
        <p:txBody>
          <a:bodyPr/>
          <a:lstStyle/>
          <a:p>
            <a:r>
              <a:rPr lang="en-US"/>
              <a:t>Impossibility Theorem: Informal </a:t>
            </a:r>
          </a:p>
        </p:txBody>
      </p:sp>
      <p:sp>
        <p:nvSpPr>
          <p:cNvPr id="593923" name="Rectangle 3"/>
          <p:cNvSpPr>
            <a:spLocks noGrp="1" noChangeArrowheads="1"/>
          </p:cNvSpPr>
          <p:nvPr>
            <p:ph type="body" idx="1"/>
          </p:nvPr>
        </p:nvSpPr>
        <p:spPr>
          <a:xfrm>
            <a:off x="457200" y="1143000"/>
            <a:ext cx="8534400" cy="5410200"/>
          </a:xfrm>
        </p:spPr>
        <p:txBody>
          <a:bodyPr/>
          <a:lstStyle/>
          <a:p>
            <a:pPr>
              <a:lnSpc>
                <a:spcPct val="90000"/>
              </a:lnSpc>
            </a:pPr>
            <a:r>
              <a:rPr lang="en-US" dirty="0"/>
              <a:t>For any* </a:t>
            </a:r>
            <a:r>
              <a:rPr lang="en-US" dirty="0">
                <a:solidFill>
                  <a:srgbClr val="0033CC"/>
                </a:solidFill>
              </a:rPr>
              <a:t>distribution</a:t>
            </a:r>
            <a:r>
              <a:rPr lang="en-US" dirty="0"/>
              <a:t> </a:t>
            </a:r>
            <a:r>
              <a:rPr lang="en-US" dirty="0">
                <a:solidFill>
                  <a:schemeClr val="tx2"/>
                </a:solidFill>
                <a:effectLst>
                  <a:outerShdw blurRad="38100" dist="38100" dir="2700000" algn="tl">
                    <a:srgbClr val="C0C0C0"/>
                  </a:outerShdw>
                </a:effectLst>
                <a:latin typeface="Arial Black" pitchFamily="34" charset="0"/>
              </a:rPr>
              <a:t>D </a:t>
            </a:r>
            <a:r>
              <a:rPr lang="en-US" dirty="0"/>
              <a:t>on Databases </a:t>
            </a:r>
            <a:r>
              <a:rPr lang="en-US" dirty="0">
                <a:solidFill>
                  <a:schemeClr val="tx2"/>
                </a:solidFill>
                <a:latin typeface="Comic Sans MS" pitchFamily="66" charset="0"/>
              </a:rPr>
              <a:t>DB</a:t>
            </a:r>
            <a:endParaRPr lang="en-US" dirty="0"/>
          </a:p>
          <a:p>
            <a:pPr>
              <a:lnSpc>
                <a:spcPct val="90000"/>
              </a:lnSpc>
            </a:pPr>
            <a:r>
              <a:rPr lang="en-US" dirty="0"/>
              <a:t>For any* </a:t>
            </a:r>
            <a:r>
              <a:rPr lang="en-US" i="1" dirty="0"/>
              <a:t>reasonable</a:t>
            </a:r>
            <a:r>
              <a:rPr lang="en-US" dirty="0"/>
              <a:t> privacy compromise decider </a:t>
            </a:r>
            <a:r>
              <a:rPr lang="en-US" dirty="0">
                <a:latin typeface="Comic Sans MS" pitchFamily="66" charset="0"/>
              </a:rPr>
              <a:t>C</a:t>
            </a:r>
            <a:r>
              <a:rPr lang="en-US" dirty="0"/>
              <a:t>. </a:t>
            </a:r>
          </a:p>
          <a:p>
            <a:pPr>
              <a:lnSpc>
                <a:spcPct val="90000"/>
              </a:lnSpc>
            </a:pPr>
            <a:r>
              <a:rPr lang="en-US" dirty="0"/>
              <a:t>Fix any </a:t>
            </a:r>
            <a:r>
              <a:rPr lang="en-US" i="1" dirty="0"/>
              <a:t>useful*</a:t>
            </a:r>
            <a:r>
              <a:rPr lang="en-US" dirty="0"/>
              <a:t> privacy mechanism </a:t>
            </a:r>
            <a:r>
              <a:rPr lang="en-US" dirty="0">
                <a:latin typeface="Comic Sans MS" pitchFamily="66" charset="0"/>
              </a:rPr>
              <a:t>San</a:t>
            </a:r>
            <a:r>
              <a:rPr lang="en-US" dirty="0"/>
              <a:t> </a:t>
            </a:r>
          </a:p>
          <a:p>
            <a:pPr>
              <a:lnSpc>
                <a:spcPct val="90000"/>
              </a:lnSpc>
              <a:buFontTx/>
              <a:buNone/>
            </a:pPr>
            <a:r>
              <a:rPr lang="en-US" b="1" dirty="0"/>
              <a:t>Then</a:t>
            </a:r>
            <a:r>
              <a:rPr lang="en-US" dirty="0"/>
              <a:t> </a:t>
            </a:r>
          </a:p>
          <a:p>
            <a:pPr>
              <a:lnSpc>
                <a:spcPct val="90000"/>
              </a:lnSpc>
            </a:pPr>
            <a:r>
              <a:rPr lang="en-US" dirty="0">
                <a:solidFill>
                  <a:srgbClr val="0033CC"/>
                </a:solidFill>
              </a:rPr>
              <a:t>There is an </a:t>
            </a:r>
            <a:r>
              <a:rPr lang="en-US" b="1" dirty="0">
                <a:solidFill>
                  <a:srgbClr val="0033CC"/>
                </a:solidFill>
              </a:rPr>
              <a:t>auxiliary info generator</a:t>
            </a:r>
            <a:r>
              <a:rPr lang="en-US" dirty="0">
                <a:solidFill>
                  <a:srgbClr val="0033CC"/>
                </a:solidFill>
              </a:rPr>
              <a:t> </a:t>
            </a:r>
            <a:r>
              <a:rPr lang="en-US" dirty="0" err="1">
                <a:solidFill>
                  <a:srgbClr val="0033CC"/>
                </a:solidFill>
                <a:latin typeface="Comic Sans MS" pitchFamily="66" charset="0"/>
              </a:rPr>
              <a:t>AuxGen</a:t>
            </a:r>
            <a:r>
              <a:rPr lang="en-US" dirty="0">
                <a:solidFill>
                  <a:srgbClr val="0033CC"/>
                </a:solidFill>
              </a:rPr>
              <a:t> and an adversary </a:t>
            </a:r>
            <a:r>
              <a:rPr lang="en-US" dirty="0">
                <a:solidFill>
                  <a:srgbClr val="0033CC"/>
                </a:solidFill>
                <a:latin typeface="Comic Sans MS" pitchFamily="66" charset="0"/>
              </a:rPr>
              <a:t>A </a:t>
            </a:r>
          </a:p>
          <a:p>
            <a:pPr>
              <a:lnSpc>
                <a:spcPct val="90000"/>
              </a:lnSpc>
              <a:buFontTx/>
              <a:buNone/>
            </a:pPr>
            <a:r>
              <a:rPr lang="en-US" dirty="0">
                <a:solidFill>
                  <a:srgbClr val="0033CC"/>
                </a:solidFill>
              </a:rPr>
              <a:t>Such that </a:t>
            </a:r>
          </a:p>
          <a:p>
            <a:pPr>
              <a:lnSpc>
                <a:spcPct val="90000"/>
              </a:lnSpc>
            </a:pPr>
            <a:r>
              <a:rPr lang="en-US" dirty="0">
                <a:solidFill>
                  <a:srgbClr val="0033CC"/>
                </a:solidFill>
              </a:rPr>
              <a:t>For all adversary simulators </a:t>
            </a:r>
            <a:r>
              <a:rPr lang="en-US" dirty="0">
                <a:solidFill>
                  <a:srgbClr val="0033CC"/>
                </a:solidFill>
                <a:latin typeface="Comic Sans MS" pitchFamily="66" charset="0"/>
              </a:rPr>
              <a:t>A’</a:t>
            </a:r>
          </a:p>
          <a:p>
            <a:pPr>
              <a:lnSpc>
                <a:spcPct val="90000"/>
              </a:lnSpc>
            </a:pPr>
            <a:endParaRPr lang="en-US" dirty="0">
              <a:solidFill>
                <a:srgbClr val="0033CC"/>
              </a:solidFill>
            </a:endParaRPr>
          </a:p>
          <a:p>
            <a:pPr>
              <a:lnSpc>
                <a:spcPct val="90000"/>
              </a:lnSpc>
              <a:buFontTx/>
              <a:buNone/>
            </a:pPr>
            <a:r>
              <a:rPr lang="en-US" dirty="0">
                <a:solidFill>
                  <a:srgbClr val="0033CC"/>
                </a:solidFill>
                <a:latin typeface="Comic Sans MS" pitchFamily="66" charset="0"/>
              </a:rPr>
              <a:t> </a:t>
            </a:r>
            <a:r>
              <a:rPr lang="en-US" dirty="0">
                <a:latin typeface="Comic Sans MS" pitchFamily="66" charset="0"/>
              </a:rPr>
              <a:t>[</a:t>
            </a:r>
            <a:r>
              <a:rPr lang="en-US" dirty="0">
                <a:solidFill>
                  <a:schemeClr val="tx2"/>
                </a:solidFill>
                <a:latin typeface="Comic Sans MS" pitchFamily="66" charset="0"/>
              </a:rPr>
              <a:t>A(z)</a:t>
            </a:r>
            <a:r>
              <a:rPr lang="en-US" dirty="0">
                <a:solidFill>
                  <a:schemeClr val="tx2"/>
                </a:solidFill>
              </a:rPr>
              <a:t> </a:t>
            </a:r>
            <a:r>
              <a:rPr lang="en-US" dirty="0">
                <a:solidFill>
                  <a:schemeClr val="tx2"/>
                </a:solidFill>
                <a:latin typeface="cmsy10" pitchFamily="34" charset="0"/>
              </a:rPr>
              <a:t>$ </a:t>
            </a:r>
            <a:r>
              <a:rPr lang="en-US" dirty="0">
                <a:latin typeface="Comic Sans MS" pitchFamily="66" charset="0"/>
              </a:rPr>
              <a:t>San(</a:t>
            </a:r>
            <a:r>
              <a:rPr lang="en-US" dirty="0">
                <a:solidFill>
                  <a:schemeClr val="tx2"/>
                </a:solidFill>
              </a:rPr>
              <a:t> </a:t>
            </a:r>
            <a:r>
              <a:rPr lang="en-US" dirty="0">
                <a:solidFill>
                  <a:schemeClr val="tx2"/>
                </a:solidFill>
                <a:latin typeface="Comic Sans MS" pitchFamily="66" charset="0"/>
              </a:rPr>
              <a:t>DB)]</a:t>
            </a:r>
            <a:r>
              <a:rPr lang="en-US" dirty="0">
                <a:solidFill>
                  <a:schemeClr val="tx2"/>
                </a:solidFill>
              </a:rPr>
              <a:t> </a:t>
            </a:r>
            <a:r>
              <a:rPr lang="en-US" b="1" dirty="0">
                <a:solidFill>
                  <a:srgbClr val="0033CC"/>
                </a:solidFill>
              </a:rPr>
              <a:t>wins</a:t>
            </a:r>
            <a:r>
              <a:rPr lang="en-US" b="1" dirty="0"/>
              <a:t>,</a:t>
            </a:r>
            <a:r>
              <a:rPr lang="en-US" dirty="0"/>
              <a:t> but </a:t>
            </a:r>
            <a:r>
              <a:rPr lang="en-US" dirty="0">
                <a:solidFill>
                  <a:schemeClr val="tx2"/>
                </a:solidFill>
                <a:latin typeface="Comic Sans MS" pitchFamily="66" charset="0"/>
              </a:rPr>
              <a:t>[A’(z)]</a:t>
            </a:r>
            <a:r>
              <a:rPr lang="en-US" dirty="0"/>
              <a:t> does</a:t>
            </a:r>
            <a:r>
              <a:rPr lang="en-US" dirty="0">
                <a:solidFill>
                  <a:srgbClr val="0033CC"/>
                </a:solidFill>
              </a:rPr>
              <a:t> </a:t>
            </a:r>
            <a:r>
              <a:rPr lang="en-US" b="1" dirty="0">
                <a:solidFill>
                  <a:srgbClr val="0033CC"/>
                </a:solidFill>
              </a:rPr>
              <a:t>not win</a:t>
            </a:r>
          </a:p>
        </p:txBody>
      </p:sp>
      <p:sp>
        <p:nvSpPr>
          <p:cNvPr id="593925" name="AutoShape 5"/>
          <p:cNvSpPr>
            <a:spLocks noChangeArrowheads="1"/>
          </p:cNvSpPr>
          <p:nvPr/>
        </p:nvSpPr>
        <p:spPr bwMode="auto">
          <a:xfrm>
            <a:off x="5257800" y="2819400"/>
            <a:ext cx="3581400" cy="381000"/>
          </a:xfrm>
          <a:prstGeom prst="wedgeRoundRectCallout">
            <a:avLst>
              <a:gd name="adj1" fmla="val -117421"/>
              <a:gd name="adj2" fmla="val -100833"/>
              <a:gd name="adj3" fmla="val 16667"/>
            </a:avLst>
          </a:prstGeom>
          <a:noFill/>
          <a:ln w="9525">
            <a:solidFill>
              <a:schemeClr val="tx1"/>
            </a:solidFill>
            <a:miter lim="800000"/>
            <a:headEnd/>
            <a:tailEnd/>
          </a:ln>
          <a:effectLst/>
        </p:spPr>
        <p:txBody>
          <a:bodyPr/>
          <a:lstStyle/>
          <a:p>
            <a:r>
              <a:rPr lang="en-US" sz="2000" dirty="0" smtClean="0">
                <a:solidFill>
                  <a:srgbClr val="000000"/>
                </a:solidFill>
                <a:latin typeface="Arial Narrow" pitchFamily="34" charset="0"/>
                <a:cs typeface="Arial" pitchFamily="34" charset="0"/>
              </a:rPr>
              <a:t>Tells us information we did not know</a:t>
            </a:r>
          </a:p>
        </p:txBody>
      </p:sp>
      <p:sp>
        <p:nvSpPr>
          <p:cNvPr id="593927" name="Text Box 7"/>
          <p:cNvSpPr txBox="1">
            <a:spLocks noChangeArrowheads="1"/>
          </p:cNvSpPr>
          <p:nvPr/>
        </p:nvSpPr>
        <p:spPr bwMode="auto">
          <a:xfrm>
            <a:off x="6248400" y="4267200"/>
            <a:ext cx="22860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000000"/>
                </a:solidFill>
                <a:latin typeface="Comic Sans MS" pitchFamily="66" charset="0"/>
                <a:cs typeface="Arial" pitchFamily="34" charset="0"/>
              </a:rPr>
              <a:t>z=AuxGen(DB)</a:t>
            </a:r>
          </a:p>
        </p:txBody>
      </p:sp>
      <p:sp>
        <p:nvSpPr>
          <p:cNvPr id="593928" name="AutoShape 8"/>
          <p:cNvSpPr>
            <a:spLocks noChangeArrowheads="1"/>
          </p:cNvSpPr>
          <p:nvPr/>
        </p:nvSpPr>
        <p:spPr bwMode="auto">
          <a:xfrm flipV="1">
            <a:off x="5867400" y="4191000"/>
            <a:ext cx="2667000" cy="609600"/>
          </a:xfrm>
          <a:prstGeom prst="wedgeRoundRectCallout">
            <a:avLst>
              <a:gd name="adj1" fmla="val -6310"/>
              <a:gd name="adj2" fmla="val 130727"/>
              <a:gd name="adj3" fmla="val 16667"/>
            </a:avLst>
          </a:prstGeom>
          <a:noFill/>
          <a:ln w="9525">
            <a:solidFill>
              <a:schemeClr val="tx1"/>
            </a:solidFill>
            <a:miter lim="800000"/>
            <a:headEnd/>
            <a:tailEnd/>
          </a:ln>
          <a:effectLst/>
        </p:spPr>
        <p:txBody>
          <a:bodyPr rot="10800000"/>
          <a:lstStyle/>
          <a:p>
            <a:endParaRPr lang="en-US" sz="1800" smtClean="0">
              <a:solidFill>
                <a:srgbClr val="000000"/>
              </a:solidFill>
              <a:latin typeface="cmr7" pitchFamily="34" charset="0"/>
              <a:cs typeface="Arial" pitchFamily="34" charset="0"/>
            </a:endParaRPr>
          </a:p>
        </p:txBody>
      </p:sp>
      <p:sp>
        <p:nvSpPr>
          <p:cNvPr id="7" name="AutoShape 8"/>
          <p:cNvSpPr>
            <a:spLocks noChangeArrowheads="1"/>
          </p:cNvSpPr>
          <p:nvPr/>
        </p:nvSpPr>
        <p:spPr bwMode="auto">
          <a:xfrm flipV="1">
            <a:off x="6019800" y="5029200"/>
            <a:ext cx="2667000" cy="609600"/>
          </a:xfrm>
          <a:prstGeom prst="wedgeRoundRectCallout">
            <a:avLst>
              <a:gd name="adj1" fmla="val -111484"/>
              <a:gd name="adj2" fmla="val -90219"/>
              <a:gd name="adj3" fmla="val 16667"/>
            </a:avLst>
          </a:prstGeom>
          <a:noFill/>
          <a:ln w="9525">
            <a:solidFill>
              <a:schemeClr val="tx1"/>
            </a:solidFill>
            <a:miter lim="800000"/>
            <a:headEnd/>
            <a:tailEnd/>
          </a:ln>
          <a:effectLst/>
        </p:spPr>
        <p:txBody>
          <a:bodyPr rot="10800000"/>
          <a:lstStyle/>
          <a:p>
            <a:r>
              <a:rPr lang="en-US" sz="2400" dirty="0" smtClean="0">
                <a:solidFill>
                  <a:srgbClr val="000000"/>
                </a:solidFill>
                <a:latin typeface="+mn-lt"/>
                <a:cs typeface="Arial" pitchFamily="34" charset="0"/>
              </a:rPr>
              <a:t>Finds a compromise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939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25" grpId="0" animBg="1"/>
      <p:bldP spid="593927" grpId="0"/>
      <p:bldP spid="593928" grpId="0" animBg="1"/>
      <p:bldP spid="7" grpId="0" animBg="1"/>
      <p:bldP spid="7"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p:cNvSpPr>
            <a:spLocks noGrp="1" noChangeArrowheads="1"/>
          </p:cNvSpPr>
          <p:nvPr>
            <p:ph type="title"/>
          </p:nvPr>
        </p:nvSpPr>
        <p:spPr>
          <a:xfrm>
            <a:off x="457200" y="76200"/>
            <a:ext cx="8229600" cy="868363"/>
          </a:xfrm>
        </p:spPr>
        <p:txBody>
          <a:bodyPr/>
          <a:lstStyle/>
          <a:p>
            <a:r>
              <a:rPr lang="en-US"/>
              <a:t>Impossibility Theorem </a:t>
            </a:r>
          </a:p>
        </p:txBody>
      </p:sp>
      <p:sp>
        <p:nvSpPr>
          <p:cNvPr id="643075" name="Rectangle 3"/>
          <p:cNvSpPr>
            <a:spLocks noGrp="1" noChangeArrowheads="1"/>
          </p:cNvSpPr>
          <p:nvPr>
            <p:ph type="body" idx="1"/>
          </p:nvPr>
        </p:nvSpPr>
        <p:spPr>
          <a:xfrm>
            <a:off x="457200" y="1066800"/>
            <a:ext cx="8229600" cy="4724400"/>
          </a:xfrm>
        </p:spPr>
        <p:txBody>
          <a:bodyPr/>
          <a:lstStyle/>
          <a:p>
            <a:pPr>
              <a:lnSpc>
                <a:spcPct val="80000"/>
              </a:lnSpc>
              <a:buFontTx/>
              <a:buNone/>
            </a:pPr>
            <a:r>
              <a:rPr lang="en-US" sz="2800" dirty="0"/>
              <a:t>Fix any </a:t>
            </a:r>
            <a:r>
              <a:rPr lang="en-US" sz="2800" b="1" i="1" dirty="0"/>
              <a:t>useful*</a:t>
            </a:r>
            <a:r>
              <a:rPr lang="en-US" sz="2800" dirty="0"/>
              <a:t> privacy mechanism </a:t>
            </a:r>
            <a:r>
              <a:rPr lang="en-US" sz="2800" dirty="0">
                <a:latin typeface="Comic Sans MS" pitchFamily="66" charset="0"/>
              </a:rPr>
              <a:t>San</a:t>
            </a:r>
            <a:r>
              <a:rPr lang="en-US" sz="2800" dirty="0"/>
              <a:t> and any</a:t>
            </a:r>
            <a:r>
              <a:rPr lang="en-US" sz="2800" i="1" dirty="0"/>
              <a:t> reasonable</a:t>
            </a:r>
            <a:r>
              <a:rPr lang="en-US" sz="2800" dirty="0"/>
              <a:t> privacy compromise decider </a:t>
            </a:r>
            <a:r>
              <a:rPr lang="en-US" sz="2800" dirty="0">
                <a:latin typeface="Comic Sans MS" pitchFamily="66" charset="0"/>
              </a:rPr>
              <a:t>C</a:t>
            </a:r>
            <a:r>
              <a:rPr lang="en-US" sz="2800" dirty="0"/>
              <a:t>.  Then </a:t>
            </a:r>
          </a:p>
          <a:p>
            <a:pPr lvl="1">
              <a:lnSpc>
                <a:spcPct val="80000"/>
              </a:lnSpc>
              <a:buFontTx/>
              <a:buNone/>
            </a:pPr>
            <a:r>
              <a:rPr lang="en-US" sz="2400" dirty="0">
                <a:solidFill>
                  <a:srgbClr val="0033CC"/>
                </a:solidFill>
              </a:rPr>
              <a:t>There is an </a:t>
            </a:r>
            <a:r>
              <a:rPr lang="en-US" sz="2400" b="1" dirty="0">
                <a:solidFill>
                  <a:srgbClr val="0033CC"/>
                </a:solidFill>
              </a:rPr>
              <a:t>auxiliary info generator</a:t>
            </a:r>
            <a:r>
              <a:rPr lang="en-US" sz="2400" dirty="0">
                <a:solidFill>
                  <a:srgbClr val="0033CC"/>
                </a:solidFill>
              </a:rPr>
              <a:t> </a:t>
            </a:r>
            <a:r>
              <a:rPr lang="en-US" sz="2400" dirty="0" err="1">
                <a:solidFill>
                  <a:srgbClr val="0033CC"/>
                </a:solidFill>
                <a:latin typeface="Comic Sans MS" pitchFamily="66" charset="0"/>
              </a:rPr>
              <a:t>AuxGen</a:t>
            </a:r>
            <a:r>
              <a:rPr lang="en-US" sz="2400" dirty="0">
                <a:solidFill>
                  <a:srgbClr val="0033CC"/>
                </a:solidFill>
              </a:rPr>
              <a:t> and an adversary </a:t>
            </a:r>
            <a:r>
              <a:rPr lang="en-US" sz="2400" dirty="0">
                <a:solidFill>
                  <a:srgbClr val="0033CC"/>
                </a:solidFill>
                <a:latin typeface="Comic Sans MS" pitchFamily="66" charset="0"/>
              </a:rPr>
              <a:t>A </a:t>
            </a:r>
            <a:r>
              <a:rPr lang="en-US" sz="2400" dirty="0">
                <a:solidFill>
                  <a:srgbClr val="0033CC"/>
                </a:solidFill>
              </a:rPr>
              <a:t>such that for “</a:t>
            </a:r>
            <a:r>
              <a:rPr lang="en-US" sz="2400" i="1" dirty="0">
                <a:solidFill>
                  <a:srgbClr val="0033CC"/>
                </a:solidFill>
              </a:rPr>
              <a:t>all</a:t>
            </a:r>
            <a:r>
              <a:rPr lang="en-US" sz="2400" dirty="0">
                <a:solidFill>
                  <a:srgbClr val="0033CC"/>
                </a:solidFill>
              </a:rPr>
              <a:t>” distributions</a:t>
            </a:r>
            <a:r>
              <a:rPr lang="en-US" sz="2400" dirty="0">
                <a:solidFill>
                  <a:srgbClr val="0033CC"/>
                </a:solidFill>
                <a:latin typeface="Arial Black" pitchFamily="34" charset="0"/>
              </a:rPr>
              <a:t> </a:t>
            </a:r>
            <a:r>
              <a:rPr lang="en-US" sz="2400" dirty="0">
                <a:solidFill>
                  <a:srgbClr val="0033CC"/>
                </a:solidFill>
                <a:effectLst>
                  <a:outerShdw blurRad="38100" dist="38100" dir="2700000" algn="tl">
                    <a:srgbClr val="C0C0C0"/>
                  </a:outerShdw>
                </a:effectLst>
                <a:latin typeface="Arial Black" pitchFamily="34" charset="0"/>
              </a:rPr>
              <a:t>D</a:t>
            </a:r>
            <a:r>
              <a:rPr lang="en-US" sz="2400" dirty="0">
                <a:solidFill>
                  <a:srgbClr val="0033CC"/>
                </a:solidFill>
                <a:latin typeface="Arial Black" pitchFamily="34" charset="0"/>
              </a:rPr>
              <a:t> </a:t>
            </a:r>
            <a:r>
              <a:rPr lang="en-US" sz="2400" dirty="0">
                <a:solidFill>
                  <a:srgbClr val="0033CC"/>
                </a:solidFill>
              </a:rPr>
              <a:t>and all adversary simulators </a:t>
            </a:r>
            <a:r>
              <a:rPr lang="en-US" sz="2400" dirty="0">
                <a:solidFill>
                  <a:srgbClr val="0033CC"/>
                </a:solidFill>
                <a:latin typeface="Comic Sans MS" pitchFamily="66" charset="0"/>
              </a:rPr>
              <a:t>A’</a:t>
            </a:r>
          </a:p>
          <a:p>
            <a:pPr>
              <a:lnSpc>
                <a:spcPct val="80000"/>
              </a:lnSpc>
            </a:pPr>
            <a:endParaRPr lang="en-US" sz="2800" dirty="0">
              <a:solidFill>
                <a:srgbClr val="0033CC"/>
              </a:solidFill>
            </a:endParaRPr>
          </a:p>
          <a:p>
            <a:pPr>
              <a:lnSpc>
                <a:spcPct val="80000"/>
              </a:lnSpc>
              <a:buFontTx/>
              <a:buNone/>
            </a:pPr>
            <a:r>
              <a:rPr lang="en-US" sz="2800" dirty="0">
                <a:latin typeface="Comic Sans MS" pitchFamily="66" charset="0"/>
              </a:rPr>
              <a:t>Pr[A(</a:t>
            </a:r>
            <a:r>
              <a:rPr lang="en-US" sz="2800" dirty="0">
                <a:latin typeface="Arial Black" pitchFamily="34" charset="0"/>
              </a:rPr>
              <a:t>D</a:t>
            </a:r>
            <a:r>
              <a:rPr lang="en-US" sz="2800" dirty="0">
                <a:latin typeface="Comic Sans MS" pitchFamily="66" charset="0"/>
              </a:rPr>
              <a:t>, </a:t>
            </a:r>
            <a:r>
              <a:rPr lang="en-US" sz="2800" dirty="0">
                <a:solidFill>
                  <a:schemeClr val="tx2"/>
                </a:solidFill>
                <a:latin typeface="Comic Sans MS" pitchFamily="66" charset="0"/>
              </a:rPr>
              <a:t>San(</a:t>
            </a:r>
            <a:r>
              <a:rPr lang="en-US" sz="2800" dirty="0">
                <a:solidFill>
                  <a:schemeClr val="tx2"/>
                </a:solidFill>
                <a:latin typeface="Arial Black" pitchFamily="34" charset="0"/>
              </a:rPr>
              <a:t>D</a:t>
            </a:r>
            <a:r>
              <a:rPr lang="en-US" sz="2800" dirty="0">
                <a:solidFill>
                  <a:schemeClr val="tx2"/>
                </a:solidFill>
                <a:latin typeface="Comic Sans MS" pitchFamily="66" charset="0"/>
              </a:rPr>
              <a:t>,DB)</a:t>
            </a:r>
            <a:r>
              <a:rPr lang="en-US" sz="2800" dirty="0">
                <a:latin typeface="Comic Sans MS" pitchFamily="66" charset="0"/>
              </a:rPr>
              <a:t>, </a:t>
            </a:r>
            <a:r>
              <a:rPr lang="en-US" sz="2800" dirty="0" err="1">
                <a:latin typeface="Comic Sans MS" pitchFamily="66" charset="0"/>
              </a:rPr>
              <a:t>AuxGen</a:t>
            </a:r>
            <a:r>
              <a:rPr lang="en-US" sz="2800" dirty="0">
                <a:latin typeface="Comic Sans MS" pitchFamily="66" charset="0"/>
              </a:rPr>
              <a:t>(</a:t>
            </a:r>
            <a:r>
              <a:rPr lang="en-US" sz="2800" dirty="0">
                <a:latin typeface="Arial Black" pitchFamily="34" charset="0"/>
              </a:rPr>
              <a:t>D</a:t>
            </a:r>
            <a:r>
              <a:rPr lang="en-US" sz="2800" dirty="0">
                <a:latin typeface="Comic Sans MS" pitchFamily="66" charset="0"/>
              </a:rPr>
              <a:t>, DB)) wins] </a:t>
            </a:r>
          </a:p>
          <a:p>
            <a:pPr>
              <a:lnSpc>
                <a:spcPct val="80000"/>
              </a:lnSpc>
              <a:buFontTx/>
              <a:buNone/>
            </a:pPr>
            <a:r>
              <a:rPr lang="en-US" sz="2800" dirty="0">
                <a:latin typeface="Comic Sans MS" pitchFamily="66" charset="0"/>
              </a:rPr>
              <a:t>              - Pr[A’(</a:t>
            </a:r>
            <a:r>
              <a:rPr lang="en-US" sz="2800" dirty="0">
                <a:latin typeface="Arial Black" pitchFamily="34" charset="0"/>
              </a:rPr>
              <a:t>D</a:t>
            </a:r>
            <a:r>
              <a:rPr lang="en-US" sz="2800" dirty="0">
                <a:latin typeface="Comic Sans MS" pitchFamily="66" charset="0"/>
              </a:rPr>
              <a:t>, </a:t>
            </a:r>
            <a:r>
              <a:rPr lang="en-US" sz="2800" dirty="0" err="1">
                <a:latin typeface="Comic Sans MS" pitchFamily="66" charset="0"/>
              </a:rPr>
              <a:t>AuxGen</a:t>
            </a:r>
            <a:r>
              <a:rPr lang="en-US" sz="2800" dirty="0">
                <a:latin typeface="Comic Sans MS" pitchFamily="66" charset="0"/>
              </a:rPr>
              <a:t>(</a:t>
            </a:r>
            <a:r>
              <a:rPr lang="en-US" sz="2800" dirty="0">
                <a:latin typeface="Arial Black" pitchFamily="34" charset="0"/>
              </a:rPr>
              <a:t>D</a:t>
            </a:r>
            <a:r>
              <a:rPr lang="en-US" sz="2800" dirty="0">
                <a:latin typeface="Comic Sans MS" pitchFamily="66" charset="0"/>
              </a:rPr>
              <a:t>, DB))  wins] ≥ </a:t>
            </a:r>
            <a:r>
              <a:rPr lang="en-US" sz="2800" dirty="0">
                <a:latin typeface="Comic Sans MS" pitchFamily="66" charset="0"/>
                <a:sym typeface="Symbol" pitchFamily="18" charset="2"/>
              </a:rPr>
              <a:t></a:t>
            </a:r>
          </a:p>
          <a:p>
            <a:pPr>
              <a:lnSpc>
                <a:spcPct val="80000"/>
              </a:lnSpc>
              <a:buFontTx/>
              <a:buNone/>
            </a:pPr>
            <a:r>
              <a:rPr lang="en-US" sz="2800" dirty="0"/>
              <a:t>for suitable, large, </a:t>
            </a:r>
            <a:r>
              <a:rPr lang="en-US" sz="2800" dirty="0">
                <a:latin typeface="Symbol" pitchFamily="18" charset="2"/>
                <a:sym typeface="Symbol" pitchFamily="18" charset="2"/>
              </a:rPr>
              <a:t>.</a:t>
            </a:r>
          </a:p>
          <a:p>
            <a:pPr>
              <a:lnSpc>
                <a:spcPct val="80000"/>
              </a:lnSpc>
              <a:buFontTx/>
              <a:buNone/>
            </a:pPr>
            <a:endParaRPr lang="en-US" sz="2800" dirty="0"/>
          </a:p>
          <a:p>
            <a:pPr>
              <a:lnSpc>
                <a:spcPct val="80000"/>
              </a:lnSpc>
              <a:buFontTx/>
              <a:buNone/>
            </a:pPr>
            <a:r>
              <a:rPr lang="en-US" sz="2800" dirty="0"/>
              <a:t>The probability spaces are over choice of </a:t>
            </a:r>
            <a:r>
              <a:rPr lang="en-US" sz="2800" dirty="0">
                <a:latin typeface="Comic Sans MS" pitchFamily="66" charset="0"/>
              </a:rPr>
              <a:t>DB </a:t>
            </a:r>
            <a:r>
              <a:rPr lang="en-US" sz="2800" dirty="0">
                <a:latin typeface="cmsy10" pitchFamily="34" charset="0"/>
              </a:rPr>
              <a:t>2</a:t>
            </a:r>
            <a:r>
              <a:rPr lang="en-US" sz="2800" baseline="-25000" dirty="0"/>
              <a:t>R</a:t>
            </a:r>
            <a:r>
              <a:rPr lang="en-US" sz="2800" dirty="0">
                <a:effectLst>
                  <a:outerShdw blurRad="38100" dist="38100" dir="2700000" algn="tl">
                    <a:srgbClr val="C0C0C0"/>
                  </a:outerShdw>
                </a:effectLst>
                <a:latin typeface="Arial Black" pitchFamily="34" charset="0"/>
              </a:rPr>
              <a:t> D </a:t>
            </a:r>
            <a:r>
              <a:rPr lang="en-US" sz="2800" dirty="0"/>
              <a:t>and the coin flips of </a:t>
            </a:r>
            <a:r>
              <a:rPr lang="en-US" sz="2800" dirty="0">
                <a:latin typeface="Comic Sans MS" pitchFamily="66" charset="0"/>
              </a:rPr>
              <a:t>San, </a:t>
            </a:r>
            <a:r>
              <a:rPr lang="en-US" sz="2800" dirty="0" err="1">
                <a:latin typeface="Comic Sans MS" pitchFamily="66" charset="0"/>
              </a:rPr>
              <a:t>AuxGen</a:t>
            </a:r>
            <a:r>
              <a:rPr lang="en-US" sz="2800" dirty="0">
                <a:latin typeface="Comic Sans MS" pitchFamily="66" charset="0"/>
              </a:rPr>
              <a:t>, A, </a:t>
            </a:r>
            <a:r>
              <a:rPr lang="en-US" sz="2800" dirty="0"/>
              <a:t>and</a:t>
            </a:r>
            <a:r>
              <a:rPr lang="en-US" sz="2800" dirty="0">
                <a:latin typeface="Comic Sans MS" pitchFamily="66" charset="0"/>
              </a:rPr>
              <a:t> A’</a:t>
            </a:r>
          </a:p>
        </p:txBody>
      </p:sp>
      <p:sp>
        <p:nvSpPr>
          <p:cNvPr id="643077" name="Text Box 5"/>
          <p:cNvSpPr txBox="1">
            <a:spLocks noChangeArrowheads="1"/>
          </p:cNvSpPr>
          <p:nvPr/>
        </p:nvSpPr>
        <p:spPr bwMode="auto">
          <a:xfrm>
            <a:off x="381000" y="5791200"/>
            <a:ext cx="8229600" cy="822325"/>
          </a:xfrm>
          <a:prstGeom prst="rect">
            <a:avLst/>
          </a:prstGeom>
          <a:solidFill>
            <a:srgbClr val="FFC000"/>
          </a:solidFill>
          <a:ln w="9525">
            <a:noFill/>
            <a:miter lim="800000"/>
            <a:headEnd/>
            <a:tailEnd/>
          </a:ln>
          <a:effectLst/>
        </p:spPr>
        <p:txBody>
          <a:bodyPr>
            <a:spAutoFit/>
          </a:bodyPr>
          <a:lstStyle/>
          <a:p>
            <a:pPr algn="l">
              <a:spcBef>
                <a:spcPct val="50000"/>
              </a:spcBef>
            </a:pPr>
            <a:r>
              <a:rPr lang="en-US" sz="2400" dirty="0" smtClean="0">
                <a:solidFill>
                  <a:srgbClr val="000000"/>
                </a:solidFill>
                <a:latin typeface="Arial Narrow" pitchFamily="34" charset="0"/>
                <a:cs typeface="Arial" pitchFamily="34" charset="0"/>
              </a:rPr>
              <a:t>To completely specify: need assumption on the entropy of utility vector </a:t>
            </a:r>
            <a:r>
              <a:rPr lang="en-US" sz="2400" dirty="0" smtClean="0">
                <a:solidFill>
                  <a:srgbClr val="000000"/>
                </a:solidFill>
                <a:latin typeface="Comic Sans MS" pitchFamily="66" charset="0"/>
                <a:cs typeface="Arial" pitchFamily="34" charset="0"/>
              </a:rPr>
              <a:t>W</a:t>
            </a:r>
            <a:r>
              <a:rPr lang="en-US" sz="1800" dirty="0" smtClean="0">
                <a:solidFill>
                  <a:srgbClr val="000000"/>
                </a:solidFill>
                <a:latin typeface="cmr7" pitchFamily="34" charset="0"/>
                <a:cs typeface="Arial" pitchFamily="34" charset="0"/>
              </a:rPr>
              <a:t> </a:t>
            </a:r>
            <a:r>
              <a:rPr lang="en-US" sz="2400" dirty="0" smtClean="0">
                <a:solidFill>
                  <a:srgbClr val="000000"/>
                </a:solidFill>
                <a:latin typeface="Arial Narrow" pitchFamily="34" charset="0"/>
                <a:cs typeface="Arial" pitchFamily="34" charset="0"/>
              </a:rPr>
              <a:t>and how well </a:t>
            </a:r>
            <a:r>
              <a:rPr lang="en-US" sz="2400" dirty="0" smtClean="0">
                <a:solidFill>
                  <a:srgbClr val="000000"/>
                </a:solidFill>
                <a:latin typeface="Comic Sans MS" pitchFamily="66" charset="0"/>
                <a:cs typeface="Arial" pitchFamily="34" charset="0"/>
              </a:rPr>
              <a:t>SAN(W)</a:t>
            </a:r>
            <a:r>
              <a:rPr lang="en-US" sz="2400" dirty="0" smtClean="0">
                <a:solidFill>
                  <a:srgbClr val="000000"/>
                </a:solidFill>
                <a:latin typeface="Arial Narrow" pitchFamily="34" charset="0"/>
                <a:cs typeface="Arial" pitchFamily="34" charset="0"/>
              </a:rPr>
              <a:t> behaves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307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2" name="Rectangle 2"/>
          <p:cNvSpPr>
            <a:spLocks noGrp="1" noChangeArrowheads="1"/>
          </p:cNvSpPr>
          <p:nvPr>
            <p:ph type="title"/>
          </p:nvPr>
        </p:nvSpPr>
        <p:spPr>
          <a:xfrm>
            <a:off x="457200" y="-76200"/>
            <a:ext cx="8229600" cy="1143000"/>
          </a:xfrm>
        </p:spPr>
        <p:txBody>
          <a:bodyPr/>
          <a:lstStyle/>
          <a:p>
            <a:r>
              <a:rPr lang="en-US"/>
              <a:t>Strategy</a:t>
            </a:r>
          </a:p>
        </p:txBody>
      </p:sp>
      <p:sp>
        <p:nvSpPr>
          <p:cNvPr id="614403" name="Rectangle 3"/>
          <p:cNvSpPr>
            <a:spLocks noGrp="1" noChangeArrowheads="1"/>
          </p:cNvSpPr>
          <p:nvPr>
            <p:ph type="body" idx="1"/>
          </p:nvPr>
        </p:nvSpPr>
        <p:spPr>
          <a:xfrm>
            <a:off x="457200" y="838200"/>
            <a:ext cx="8229600" cy="5486400"/>
          </a:xfrm>
        </p:spPr>
        <p:txBody>
          <a:bodyPr/>
          <a:lstStyle/>
          <a:p>
            <a:pPr>
              <a:lnSpc>
                <a:spcPct val="90000"/>
              </a:lnSpc>
            </a:pPr>
            <a:r>
              <a:rPr lang="en-US" dirty="0"/>
              <a:t>The </a:t>
            </a:r>
            <a:r>
              <a:rPr lang="en-US" b="1" dirty="0">
                <a:solidFill>
                  <a:srgbClr val="0033CC"/>
                </a:solidFill>
              </a:rPr>
              <a:t>auxiliary info generator</a:t>
            </a:r>
            <a:r>
              <a:rPr lang="en-US" dirty="0">
                <a:solidFill>
                  <a:srgbClr val="0033CC"/>
                </a:solidFill>
              </a:rPr>
              <a:t> </a:t>
            </a:r>
            <a:r>
              <a:rPr lang="en-US" dirty="0"/>
              <a:t>will provide a </a:t>
            </a:r>
            <a:r>
              <a:rPr lang="en-US" b="1" dirty="0"/>
              <a:t>hint</a:t>
            </a:r>
            <a:r>
              <a:rPr lang="en-US" dirty="0"/>
              <a:t> that together with the </a:t>
            </a:r>
            <a:r>
              <a:rPr lang="en-US" b="1" dirty="0" smtClean="0">
                <a:solidFill>
                  <a:srgbClr val="0033CC"/>
                </a:solidFill>
              </a:rPr>
              <a:t>utility vector</a:t>
            </a:r>
            <a:r>
              <a:rPr lang="en-US" b="1" dirty="0" smtClean="0"/>
              <a:t> </a:t>
            </a:r>
            <a:r>
              <a:rPr lang="en-US" dirty="0">
                <a:solidFill>
                  <a:schemeClr val="tx2"/>
                </a:solidFill>
                <a:latin typeface="Comic Sans MS" pitchFamily="66" charset="0"/>
              </a:rPr>
              <a:t>w</a:t>
            </a:r>
            <a:r>
              <a:rPr lang="en-US" dirty="0"/>
              <a:t> will yield the privacy breach</a:t>
            </a:r>
            <a:r>
              <a:rPr lang="en-US" dirty="0" smtClean="0"/>
              <a:t>.</a:t>
            </a:r>
          </a:p>
          <a:p>
            <a:pPr lvl="1">
              <a:lnSpc>
                <a:spcPct val="90000"/>
              </a:lnSpc>
            </a:pPr>
            <a:r>
              <a:rPr lang="en-US" dirty="0">
                <a:solidFill>
                  <a:schemeClr val="tx2"/>
                </a:solidFill>
                <a:latin typeface="Comic Sans MS" pitchFamily="66" charset="0"/>
              </a:rPr>
              <a:t>w</a:t>
            </a:r>
            <a:r>
              <a:rPr lang="en-US" dirty="0" smtClean="0"/>
              <a:t> will be used as a “one-time pad” for the breach</a:t>
            </a:r>
            <a:endParaRPr lang="en-US" dirty="0"/>
          </a:p>
          <a:p>
            <a:pPr>
              <a:lnSpc>
                <a:spcPct val="90000"/>
              </a:lnSpc>
            </a:pPr>
            <a:endParaRPr lang="en-US" dirty="0"/>
          </a:p>
          <a:p>
            <a:pPr>
              <a:lnSpc>
                <a:spcPct val="90000"/>
              </a:lnSpc>
            </a:pPr>
            <a:r>
              <a:rPr lang="en-US" dirty="0"/>
              <a:t>Want </a:t>
            </a:r>
            <a:r>
              <a:rPr lang="en-US" b="1" dirty="0" err="1">
                <a:solidFill>
                  <a:srgbClr val="0033CC"/>
                </a:solidFill>
              </a:rPr>
              <a:t>AuxGen</a:t>
            </a:r>
            <a:r>
              <a:rPr lang="en-US" b="1" dirty="0">
                <a:solidFill>
                  <a:srgbClr val="0033CC"/>
                </a:solidFill>
              </a:rPr>
              <a:t> </a:t>
            </a:r>
            <a:r>
              <a:rPr lang="en-US" dirty="0"/>
              <a:t>to work without knowing</a:t>
            </a:r>
            <a:r>
              <a:rPr lang="en-US" dirty="0">
                <a:latin typeface="Arial Black" pitchFamily="34" charset="0"/>
              </a:rPr>
              <a:t> D </a:t>
            </a:r>
            <a:r>
              <a:rPr lang="en-US" dirty="0"/>
              <a:t>just </a:t>
            </a:r>
            <a:r>
              <a:rPr lang="en-US" dirty="0">
                <a:latin typeface="Comic Sans MS" pitchFamily="66" charset="0"/>
              </a:rPr>
              <a:t>DB</a:t>
            </a:r>
          </a:p>
          <a:p>
            <a:pPr lvl="1">
              <a:lnSpc>
                <a:spcPct val="90000"/>
              </a:lnSpc>
            </a:pPr>
            <a:r>
              <a:rPr lang="en-US" dirty="0"/>
              <a:t>Find </a:t>
            </a:r>
            <a:r>
              <a:rPr lang="en-US" b="1" dirty="0"/>
              <a:t>privacy breach </a:t>
            </a:r>
            <a:r>
              <a:rPr lang="en-US" dirty="0">
                <a:latin typeface="Comic Sans MS" pitchFamily="66" charset="0"/>
              </a:rPr>
              <a:t>y</a:t>
            </a:r>
            <a:r>
              <a:rPr lang="en-US" dirty="0"/>
              <a:t> and encode in </a:t>
            </a:r>
            <a:r>
              <a:rPr lang="en-US" dirty="0">
                <a:latin typeface="Comic Sans MS" pitchFamily="66" charset="0"/>
              </a:rPr>
              <a:t>z</a:t>
            </a:r>
          </a:p>
          <a:p>
            <a:pPr lvl="1">
              <a:lnSpc>
                <a:spcPct val="90000"/>
              </a:lnSpc>
            </a:pPr>
            <a:r>
              <a:rPr lang="en-US" dirty="0"/>
              <a:t>Make sure </a:t>
            </a:r>
            <a:r>
              <a:rPr lang="en-US" dirty="0">
                <a:latin typeface="Comic Sans MS" pitchFamily="66" charset="0"/>
              </a:rPr>
              <a:t>z</a:t>
            </a:r>
            <a:r>
              <a:rPr lang="en-US" dirty="0"/>
              <a:t> alone does not give </a:t>
            </a:r>
            <a:r>
              <a:rPr lang="en-US" dirty="0">
                <a:latin typeface="Comic Sans MS" pitchFamily="66" charset="0"/>
              </a:rPr>
              <a:t>y</a:t>
            </a:r>
            <a:r>
              <a:rPr lang="en-US" dirty="0"/>
              <a:t>. Only with </a:t>
            </a:r>
            <a:r>
              <a:rPr lang="en-US" dirty="0">
                <a:latin typeface="Comic Sans MS" pitchFamily="66" charset="0"/>
              </a:rPr>
              <a:t>w</a:t>
            </a:r>
          </a:p>
          <a:p>
            <a:pPr>
              <a:lnSpc>
                <a:spcPct val="90000"/>
              </a:lnSpc>
            </a:pPr>
            <a:endParaRPr lang="en-US" dirty="0">
              <a:latin typeface="Comic Sans MS" pitchFamily="66" charset="0"/>
            </a:endParaRPr>
          </a:p>
          <a:p>
            <a:pPr>
              <a:lnSpc>
                <a:spcPct val="90000"/>
              </a:lnSpc>
            </a:pPr>
            <a:r>
              <a:rPr lang="en-US" dirty="0"/>
              <a:t>Complication: is the</a:t>
            </a:r>
            <a:r>
              <a:rPr lang="en-US" dirty="0">
                <a:solidFill>
                  <a:srgbClr val="0033CC"/>
                </a:solidFill>
              </a:rPr>
              <a:t> </a:t>
            </a:r>
            <a:r>
              <a:rPr lang="en-US" b="1" dirty="0">
                <a:solidFill>
                  <a:srgbClr val="0033CC"/>
                </a:solidFill>
              </a:rPr>
              <a:t>utility vector</a:t>
            </a:r>
            <a:r>
              <a:rPr lang="en-US" b="1" dirty="0"/>
              <a:t> </a:t>
            </a:r>
            <a:r>
              <a:rPr lang="en-US" dirty="0">
                <a:solidFill>
                  <a:schemeClr val="tx2"/>
                </a:solidFill>
                <a:latin typeface="Comic Sans MS" pitchFamily="66" charset="0"/>
              </a:rPr>
              <a:t>w</a:t>
            </a:r>
          </a:p>
          <a:p>
            <a:pPr lvl="1">
              <a:lnSpc>
                <a:spcPct val="90000"/>
              </a:lnSpc>
            </a:pPr>
            <a:r>
              <a:rPr lang="en-US" dirty="0" smtClean="0"/>
              <a:t>Exactly </a:t>
            </a:r>
            <a:r>
              <a:rPr lang="en-US" dirty="0"/>
              <a:t>learned by the user?</a:t>
            </a:r>
          </a:p>
          <a:p>
            <a:pPr lvl="1">
              <a:lnSpc>
                <a:spcPct val="90000"/>
              </a:lnSpc>
            </a:pPr>
            <a:r>
              <a:rPr lang="en-US" dirty="0"/>
              <a:t>Or just an approximation?</a:t>
            </a:r>
            <a:endParaRPr lang="en-US" dirty="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81000"/>
            <a:ext cx="8229600" cy="1143000"/>
          </a:xfrm>
        </p:spPr>
        <p:txBody>
          <a:bodyPr/>
          <a:lstStyle/>
          <a:p>
            <a:r>
              <a:rPr lang="en-US" sz="4000" smtClean="0"/>
              <a:t>Modern Privacy of Data Analysis</a:t>
            </a:r>
            <a:br>
              <a:rPr lang="en-US" sz="4000" smtClean="0"/>
            </a:br>
            <a:endParaRPr lang="en-US" sz="4000" smtClean="0"/>
          </a:p>
        </p:txBody>
      </p:sp>
      <p:sp>
        <p:nvSpPr>
          <p:cNvPr id="119811" name="Rectangle 3"/>
          <p:cNvSpPr>
            <a:spLocks noGrp="1" noChangeArrowheads="1"/>
          </p:cNvSpPr>
          <p:nvPr>
            <p:ph type="body" idx="1"/>
          </p:nvPr>
        </p:nvSpPr>
        <p:spPr>
          <a:xfrm>
            <a:off x="152400" y="1066800"/>
            <a:ext cx="8686800" cy="5257800"/>
          </a:xfrm>
        </p:spPr>
        <p:txBody>
          <a:bodyPr/>
          <a:lstStyle/>
          <a:p>
            <a:pPr>
              <a:lnSpc>
                <a:spcPct val="90000"/>
              </a:lnSpc>
              <a:buFontTx/>
              <a:buNone/>
            </a:pPr>
            <a:r>
              <a:rPr lang="en-US" smtClean="0"/>
              <a:t>Is public analysis of </a:t>
            </a:r>
            <a:r>
              <a:rPr lang="en-US" b="1" smtClean="0"/>
              <a:t>private</a:t>
            </a:r>
            <a:r>
              <a:rPr lang="en-US" smtClean="0"/>
              <a:t> data a meaningful/achievable Goal?</a:t>
            </a:r>
            <a:endParaRPr lang="en-US" b="1" smtClean="0">
              <a:solidFill>
                <a:srgbClr val="0000FF"/>
              </a:solidFill>
            </a:endParaRPr>
          </a:p>
          <a:p>
            <a:pPr>
              <a:lnSpc>
                <a:spcPct val="90000"/>
              </a:lnSpc>
              <a:buFontTx/>
              <a:buNone/>
            </a:pPr>
            <a:endParaRPr lang="en-US" b="1" smtClean="0">
              <a:solidFill>
                <a:srgbClr val="0000FF"/>
              </a:solidFill>
            </a:endParaRPr>
          </a:p>
          <a:p>
            <a:pPr>
              <a:lnSpc>
                <a:spcPct val="90000"/>
              </a:lnSpc>
              <a:buFontTx/>
              <a:buNone/>
            </a:pPr>
            <a:r>
              <a:rPr lang="en-US" b="1" smtClean="0">
                <a:solidFill>
                  <a:srgbClr val="0000FF"/>
                </a:solidFill>
              </a:rPr>
              <a:t>The holy grail:</a:t>
            </a:r>
            <a:r>
              <a:rPr lang="en-US" smtClean="0"/>
              <a:t/>
            </a:r>
            <a:br>
              <a:rPr lang="en-US" smtClean="0"/>
            </a:br>
            <a:r>
              <a:rPr lang="en-US" smtClean="0"/>
              <a:t>Get </a:t>
            </a:r>
            <a:r>
              <a:rPr lang="en-US" b="1" smtClean="0">
                <a:solidFill>
                  <a:srgbClr val="FF0000"/>
                </a:solidFill>
              </a:rPr>
              <a:t>utility</a:t>
            </a:r>
            <a:r>
              <a:rPr lang="en-US" smtClean="0"/>
              <a:t> of statistical analysis </a:t>
            </a:r>
            <a:br>
              <a:rPr lang="en-US" smtClean="0"/>
            </a:br>
            <a:r>
              <a:rPr lang="en-US" smtClean="0"/>
              <a:t>while </a:t>
            </a:r>
            <a:r>
              <a:rPr lang="en-US" b="1" smtClean="0">
                <a:solidFill>
                  <a:srgbClr val="FF0000"/>
                </a:solidFill>
              </a:rPr>
              <a:t>protecting privacy</a:t>
            </a:r>
            <a:r>
              <a:rPr lang="en-US" b="1" smtClean="0"/>
              <a:t> </a:t>
            </a:r>
            <a:r>
              <a:rPr lang="en-US" smtClean="0"/>
              <a:t>of every </a:t>
            </a:r>
            <a:r>
              <a:rPr lang="en-US" b="1" smtClean="0"/>
              <a:t>individual</a:t>
            </a:r>
            <a:r>
              <a:rPr lang="en-US" smtClean="0"/>
              <a:t> participant</a:t>
            </a:r>
          </a:p>
          <a:p>
            <a:pPr>
              <a:lnSpc>
                <a:spcPct val="90000"/>
              </a:lnSpc>
              <a:buFontTx/>
              <a:buNone/>
            </a:pPr>
            <a:endParaRPr lang="en-US" smtClean="0"/>
          </a:p>
          <a:p>
            <a:pPr>
              <a:lnSpc>
                <a:spcPct val="90000"/>
              </a:lnSpc>
              <a:buFontTx/>
              <a:buNone/>
            </a:pPr>
            <a:r>
              <a:rPr lang="en-US" b="1" smtClean="0">
                <a:solidFill>
                  <a:srgbClr val="0000FF"/>
                </a:solidFill>
              </a:rPr>
              <a:t>Ideally:</a:t>
            </a:r>
            <a:r>
              <a:rPr lang="en-US" smtClean="0"/>
              <a:t/>
            </a:r>
            <a:br>
              <a:rPr lang="en-US" smtClean="0"/>
            </a:br>
            <a:r>
              <a:rPr lang="en-US" smtClean="0"/>
              <a:t>“privacy-preserving” sanitization allows reasonably </a:t>
            </a:r>
            <a:r>
              <a:rPr lang="en-US" b="1" smtClean="0"/>
              <a:t>accurate answers</a:t>
            </a:r>
            <a:r>
              <a:rPr lang="en-US" smtClean="0"/>
              <a:t> to </a:t>
            </a:r>
            <a:r>
              <a:rPr lang="en-US" b="1" smtClean="0"/>
              <a:t>meaningful information</a:t>
            </a:r>
          </a:p>
          <a:p>
            <a:pPr>
              <a:lnSpc>
                <a:spcPct val="90000"/>
              </a:lnSpc>
              <a:buFontTx/>
              <a:buNone/>
            </a:pPr>
            <a:endParaRPr lang="en-US" b="1" smtClean="0"/>
          </a:p>
        </p:txBody>
      </p:sp>
    </p:spTree>
    <p:custDataLst>
      <p:tags r:id="rId1"/>
    </p:custDataLst>
    <p:extLst>
      <p:ext uri="{BB962C8B-B14F-4D97-AF65-F5344CB8AC3E}">
        <p14:creationId xmlns:p14="http://schemas.microsoft.com/office/powerpoint/2010/main" val="1638835307"/>
      </p:ext>
    </p:extLst>
  </p:cSld>
  <p:clrMapOvr>
    <a:masterClrMapping/>
  </p:clrMapOvr>
  <p:transition advTm="84672"/>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98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98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Strategy</a:t>
            </a:r>
            <a:endParaRPr lang="en-US" dirty="0"/>
          </a:p>
        </p:txBody>
      </p:sp>
      <p:sp>
        <p:nvSpPr>
          <p:cNvPr id="3" name="Rectangle 2"/>
          <p:cNvSpPr/>
          <p:nvPr/>
        </p:nvSpPr>
        <p:spPr>
          <a:xfrm>
            <a:off x="1752600" y="20574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rot="20162812">
            <a:off x="3200400" y="1863221"/>
            <a:ext cx="609600" cy="304800"/>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86200" y="15240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1849941">
            <a:off x="5451367" y="1887280"/>
            <a:ext cx="609600" cy="304800"/>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248400" y="20574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057400" y="2133600"/>
            <a:ext cx="683200" cy="523220"/>
          </a:xfrm>
          <a:prstGeom prst="rect">
            <a:avLst/>
          </a:prstGeom>
          <a:noFill/>
        </p:spPr>
        <p:txBody>
          <a:bodyPr wrap="none" rtlCol="0">
            <a:spAutoFit/>
          </a:bodyPr>
          <a:lstStyle/>
          <a:p>
            <a:r>
              <a:rPr lang="en-US" dirty="0" smtClean="0">
                <a:latin typeface="Comic Sans MS" pitchFamily="66" charset="0"/>
              </a:rPr>
              <a:t>DB</a:t>
            </a:r>
            <a:endParaRPr lang="en-US" dirty="0">
              <a:latin typeface="Comic Sans MS" pitchFamily="66" charset="0"/>
            </a:endParaRPr>
          </a:p>
        </p:txBody>
      </p:sp>
      <p:sp>
        <p:nvSpPr>
          <p:cNvPr id="9" name="TextBox 8"/>
          <p:cNvSpPr txBox="1"/>
          <p:nvPr/>
        </p:nvSpPr>
        <p:spPr>
          <a:xfrm>
            <a:off x="4206286" y="1600200"/>
            <a:ext cx="805029" cy="523220"/>
          </a:xfrm>
          <a:prstGeom prst="rect">
            <a:avLst/>
          </a:prstGeom>
          <a:noFill/>
        </p:spPr>
        <p:txBody>
          <a:bodyPr wrap="none" rtlCol="0">
            <a:spAutoFit/>
          </a:bodyPr>
          <a:lstStyle/>
          <a:p>
            <a:r>
              <a:rPr lang="en-US" dirty="0" smtClean="0">
                <a:latin typeface="Comic Sans MS" pitchFamily="66" charset="0"/>
              </a:rPr>
              <a:t>San</a:t>
            </a:r>
            <a:endParaRPr lang="en-US" dirty="0">
              <a:latin typeface="Comic Sans MS" pitchFamily="66" charset="0"/>
            </a:endParaRPr>
          </a:p>
        </p:txBody>
      </p:sp>
      <p:sp>
        <p:nvSpPr>
          <p:cNvPr id="10" name="TextBox 9"/>
          <p:cNvSpPr txBox="1"/>
          <p:nvPr/>
        </p:nvSpPr>
        <p:spPr>
          <a:xfrm>
            <a:off x="6673621" y="2133600"/>
            <a:ext cx="447558" cy="523220"/>
          </a:xfrm>
          <a:prstGeom prst="rect">
            <a:avLst/>
          </a:prstGeom>
          <a:noFill/>
        </p:spPr>
        <p:txBody>
          <a:bodyPr wrap="none" rtlCol="0">
            <a:spAutoFit/>
          </a:bodyPr>
          <a:lstStyle/>
          <a:p>
            <a:r>
              <a:rPr lang="en-US" dirty="0" smtClean="0">
                <a:latin typeface="Comic Sans MS" pitchFamily="66" charset="0"/>
              </a:rPr>
              <a:t>A</a:t>
            </a:r>
            <a:endParaRPr lang="en-US" dirty="0">
              <a:latin typeface="Comic Sans MS" pitchFamily="66" charset="0"/>
            </a:endParaRPr>
          </a:p>
        </p:txBody>
      </p:sp>
      <p:sp>
        <p:nvSpPr>
          <p:cNvPr id="11" name="Right Arrow 10"/>
          <p:cNvSpPr/>
          <p:nvPr/>
        </p:nvSpPr>
        <p:spPr>
          <a:xfrm rot="1911673">
            <a:off x="3082522" y="2881131"/>
            <a:ext cx="609600" cy="304800"/>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45623" y="27432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20075484">
            <a:off x="5450492" y="2779560"/>
            <a:ext cx="609600" cy="304800"/>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145672" y="2819400"/>
            <a:ext cx="845103" cy="523220"/>
          </a:xfrm>
          <a:prstGeom prst="rect">
            <a:avLst/>
          </a:prstGeom>
          <a:noFill/>
        </p:spPr>
        <p:txBody>
          <a:bodyPr wrap="none" rtlCol="0">
            <a:spAutoFit/>
          </a:bodyPr>
          <a:lstStyle/>
          <a:p>
            <a:r>
              <a:rPr lang="en-US" dirty="0" smtClean="0">
                <a:latin typeface="Comic Sans MS" pitchFamily="66" charset="0"/>
              </a:rPr>
              <a:t>Aux</a:t>
            </a:r>
            <a:endParaRPr lang="en-US" dirty="0">
              <a:latin typeface="Comic Sans MS" pitchFamily="66" charset="0"/>
            </a:endParaRPr>
          </a:p>
        </p:txBody>
      </p:sp>
      <p:sp>
        <p:nvSpPr>
          <p:cNvPr id="15" name="Rectangle 14"/>
          <p:cNvSpPr/>
          <p:nvPr/>
        </p:nvSpPr>
        <p:spPr>
          <a:xfrm>
            <a:off x="1752600" y="46482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2057400" y="4724400"/>
            <a:ext cx="683200" cy="523220"/>
          </a:xfrm>
          <a:prstGeom prst="rect">
            <a:avLst/>
          </a:prstGeom>
          <a:noFill/>
        </p:spPr>
        <p:txBody>
          <a:bodyPr wrap="none" rtlCol="0">
            <a:spAutoFit/>
          </a:bodyPr>
          <a:lstStyle/>
          <a:p>
            <a:r>
              <a:rPr lang="en-US" dirty="0" smtClean="0">
                <a:latin typeface="Comic Sans MS" pitchFamily="66" charset="0"/>
              </a:rPr>
              <a:t>DB</a:t>
            </a:r>
            <a:endParaRPr lang="en-US" dirty="0">
              <a:latin typeface="Comic Sans MS" pitchFamily="66" charset="0"/>
            </a:endParaRPr>
          </a:p>
        </p:txBody>
      </p:sp>
      <p:sp>
        <p:nvSpPr>
          <p:cNvPr id="17" name="Rectangle 16"/>
          <p:cNvSpPr/>
          <p:nvPr/>
        </p:nvSpPr>
        <p:spPr>
          <a:xfrm>
            <a:off x="6248400" y="46482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597339" y="4648200"/>
            <a:ext cx="511679" cy="523220"/>
          </a:xfrm>
          <a:prstGeom prst="rect">
            <a:avLst/>
          </a:prstGeom>
          <a:noFill/>
        </p:spPr>
        <p:txBody>
          <a:bodyPr wrap="none" rtlCol="0">
            <a:spAutoFit/>
          </a:bodyPr>
          <a:lstStyle/>
          <a:p>
            <a:r>
              <a:rPr lang="en-US" dirty="0" smtClean="0">
                <a:latin typeface="Comic Sans MS" pitchFamily="66" charset="0"/>
              </a:rPr>
              <a:t>A’</a:t>
            </a:r>
            <a:endParaRPr lang="en-US" dirty="0">
              <a:latin typeface="Comic Sans MS" pitchFamily="66" charset="0"/>
            </a:endParaRPr>
          </a:p>
        </p:txBody>
      </p:sp>
      <p:sp>
        <p:nvSpPr>
          <p:cNvPr id="20" name="Right Arrow 19"/>
          <p:cNvSpPr/>
          <p:nvPr/>
        </p:nvSpPr>
        <p:spPr>
          <a:xfrm rot="1911673">
            <a:off x="2930122" y="5548131"/>
            <a:ext cx="609600" cy="304800"/>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693223" y="5410200"/>
            <a:ext cx="1371600" cy="609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rot="20075484">
            <a:off x="5298092" y="5446560"/>
            <a:ext cx="609600" cy="304800"/>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3993272" y="5486400"/>
            <a:ext cx="845103" cy="523220"/>
          </a:xfrm>
          <a:prstGeom prst="rect">
            <a:avLst/>
          </a:prstGeom>
          <a:noFill/>
        </p:spPr>
        <p:txBody>
          <a:bodyPr wrap="none" rtlCol="0">
            <a:spAutoFit/>
          </a:bodyPr>
          <a:lstStyle/>
          <a:p>
            <a:r>
              <a:rPr lang="en-US" dirty="0" smtClean="0">
                <a:latin typeface="Comic Sans MS" pitchFamily="66" charset="0"/>
              </a:rPr>
              <a:t>Aux</a:t>
            </a:r>
            <a:endParaRPr lang="en-US" dirty="0">
              <a:latin typeface="Comic Sans MS" pitchFamily="66" charset="0"/>
            </a:endParaRPr>
          </a:p>
        </p:txBody>
      </p:sp>
      <p:sp>
        <p:nvSpPr>
          <p:cNvPr id="24" name="Rounded Rectangular Callout 23"/>
          <p:cNvSpPr/>
          <p:nvPr/>
        </p:nvSpPr>
        <p:spPr>
          <a:xfrm>
            <a:off x="6781800" y="1066800"/>
            <a:ext cx="1600200" cy="685800"/>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70C0"/>
                </a:solidFill>
              </a:rPr>
              <a:t>Utility </a:t>
            </a:r>
            <a:r>
              <a:rPr lang="en-US" dirty="0" smtClean="0">
                <a:solidFill>
                  <a:srgbClr val="0070C0"/>
                </a:solidFill>
                <a:latin typeface="Comic Sans MS" pitchFamily="66" charset="0"/>
              </a:rPr>
              <a:t>w</a:t>
            </a:r>
            <a:endParaRPr lang="en-US" dirty="0">
              <a:latin typeface="Comic Sans MS" pitchFamily="66" charset="0"/>
            </a:endParaRPr>
          </a:p>
        </p:txBody>
      </p:sp>
      <p:sp>
        <p:nvSpPr>
          <p:cNvPr id="25" name="Rounded Rectangular Callout 24"/>
          <p:cNvSpPr/>
          <p:nvPr/>
        </p:nvSpPr>
        <p:spPr>
          <a:xfrm>
            <a:off x="1828800" y="3352800"/>
            <a:ext cx="1600200" cy="685800"/>
          </a:xfrm>
          <a:prstGeom prst="wedgeRoundRectCallout">
            <a:avLst>
              <a:gd name="adj1" fmla="val 76464"/>
              <a:gd name="adj2" fmla="val -5641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70C0"/>
                </a:solidFill>
              </a:rPr>
              <a:t> Breach </a:t>
            </a:r>
            <a:r>
              <a:rPr lang="en-US" dirty="0" smtClean="0">
                <a:solidFill>
                  <a:srgbClr val="0070C0"/>
                </a:solidFill>
                <a:latin typeface="Comic Sans MS" pitchFamily="66" charset="0"/>
              </a:rPr>
              <a:t>y</a:t>
            </a:r>
            <a:endParaRPr lang="en-US" dirty="0">
              <a:latin typeface="Comic Sans MS" pitchFamily="66" charset="0"/>
            </a:endParaRPr>
          </a:p>
        </p:txBody>
      </p:sp>
      <p:sp>
        <p:nvSpPr>
          <p:cNvPr id="26" name="Rounded Rectangular Callout 25"/>
          <p:cNvSpPr/>
          <p:nvPr/>
        </p:nvSpPr>
        <p:spPr>
          <a:xfrm>
            <a:off x="6705600" y="3124200"/>
            <a:ext cx="685800" cy="685800"/>
          </a:xfrm>
          <a:prstGeom prst="wedgeRoundRectCallout">
            <a:avLst>
              <a:gd name="adj1" fmla="val 25499"/>
              <a:gd name="adj2" fmla="val -9425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70C0"/>
                </a:solidFill>
                <a:latin typeface="Comic Sans MS" pitchFamily="66" charset="0"/>
              </a:rPr>
              <a:t>y</a:t>
            </a:r>
            <a:endParaRPr lang="en-US" dirty="0">
              <a:latin typeface="Comic Sans MS" pitchFamily="66" charset="0"/>
            </a:endParaRPr>
          </a:p>
        </p:txBody>
      </p:sp>
      <p:sp>
        <p:nvSpPr>
          <p:cNvPr id="27" name="Rounded Rectangular Callout 26"/>
          <p:cNvSpPr/>
          <p:nvPr/>
        </p:nvSpPr>
        <p:spPr>
          <a:xfrm>
            <a:off x="6705600" y="5638800"/>
            <a:ext cx="685800" cy="685800"/>
          </a:xfrm>
          <a:prstGeom prst="wedgeRoundRectCallout">
            <a:avLst>
              <a:gd name="adj1" fmla="val 25499"/>
              <a:gd name="adj2" fmla="val -9425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70C0"/>
                </a:solidFill>
                <a:latin typeface="Comic Sans MS" pitchFamily="66" charset="0"/>
              </a:rPr>
              <a:t>Y?</a:t>
            </a:r>
            <a:endParaRPr lang="en-US" dirty="0">
              <a:latin typeface="Comic Sans MS" pitchFamily="66" charset="0"/>
            </a:endParaRPr>
          </a:p>
        </p:txBody>
      </p:sp>
      <p:sp>
        <p:nvSpPr>
          <p:cNvPr id="28" name="Rounded Rectangular Callout 27"/>
          <p:cNvSpPr/>
          <p:nvPr/>
        </p:nvSpPr>
        <p:spPr>
          <a:xfrm>
            <a:off x="5257800" y="3429000"/>
            <a:ext cx="685800" cy="685800"/>
          </a:xfrm>
          <a:prstGeom prst="wedgeRoundRectCallout">
            <a:avLst>
              <a:gd name="adj1" fmla="val 25499"/>
              <a:gd name="adj2" fmla="val -9425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70C0"/>
                </a:solidFill>
                <a:latin typeface="Comic Sans MS" pitchFamily="66" charset="0"/>
              </a:rPr>
              <a:t>z</a:t>
            </a:r>
            <a:endParaRPr lang="en-US" dirty="0">
              <a:latin typeface="Comic Sans MS" pitchFamily="66" charset="0"/>
            </a:endParaRPr>
          </a:p>
        </p:txBody>
      </p:sp>
      <p:sp>
        <p:nvSpPr>
          <p:cNvPr id="29" name="Rounded Rectangular Callout 28"/>
          <p:cNvSpPr/>
          <p:nvPr/>
        </p:nvSpPr>
        <p:spPr>
          <a:xfrm>
            <a:off x="5029200" y="6096000"/>
            <a:ext cx="685800" cy="685800"/>
          </a:xfrm>
          <a:prstGeom prst="wedgeRoundRectCallout">
            <a:avLst>
              <a:gd name="adj1" fmla="val 25499"/>
              <a:gd name="adj2" fmla="val -9425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70C0"/>
                </a:solidFill>
                <a:latin typeface="Comic Sans MS" pitchFamily="66" charset="0"/>
              </a:rPr>
              <a:t>z</a:t>
            </a:r>
            <a:endParaRPr lang="en-US" dirty="0">
              <a:latin typeface="Comic Sans MS" pitchFamily="66" charset="0"/>
            </a:endParaRPr>
          </a:p>
        </p:txBody>
      </p:sp>
      <p:sp>
        <p:nvSpPr>
          <p:cNvPr id="30" name="TextBox 29"/>
          <p:cNvSpPr txBox="1"/>
          <p:nvPr/>
        </p:nvSpPr>
        <p:spPr>
          <a:xfrm>
            <a:off x="6400800" y="76200"/>
            <a:ext cx="2971800" cy="954107"/>
          </a:xfrm>
          <a:prstGeom prst="rect">
            <a:avLst/>
          </a:prstGeom>
          <a:solidFill>
            <a:srgbClr val="FFC000"/>
          </a:solidFill>
        </p:spPr>
        <p:txBody>
          <a:bodyPr wrap="square" rtlCol="0">
            <a:spAutoFit/>
          </a:bodyPr>
          <a:lstStyle/>
          <a:p>
            <a:pPr algn="l"/>
            <a:r>
              <a:rPr lang="en-US" dirty="0" smtClean="0">
                <a:latin typeface="Comic Sans MS" pitchFamily="66" charset="0"/>
              </a:rPr>
              <a:t>A</a:t>
            </a:r>
            <a:r>
              <a:rPr lang="en-US" dirty="0" smtClean="0">
                <a:latin typeface="+mn-lt"/>
              </a:rPr>
              <a:t> plays role of legit user and learns</a:t>
            </a:r>
            <a:endParaRPr lang="en-US" dirty="0">
              <a:latin typeface="+mn-lt"/>
            </a:endParaRPr>
          </a:p>
        </p:txBody>
      </p:sp>
      <p:sp>
        <p:nvSpPr>
          <p:cNvPr id="31" name="Rounded Rectangular Callout 30"/>
          <p:cNvSpPr/>
          <p:nvPr/>
        </p:nvSpPr>
        <p:spPr>
          <a:xfrm>
            <a:off x="1752600" y="6096000"/>
            <a:ext cx="1600200" cy="685800"/>
          </a:xfrm>
          <a:prstGeom prst="wedgeRoundRectCallout">
            <a:avLst>
              <a:gd name="adj1" fmla="val 76464"/>
              <a:gd name="adj2" fmla="val -5641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70C0"/>
                </a:solidFill>
              </a:rPr>
              <a:t> Breach </a:t>
            </a:r>
            <a:r>
              <a:rPr lang="en-US" dirty="0" smtClean="0">
                <a:solidFill>
                  <a:srgbClr val="0070C0"/>
                </a:solidFill>
                <a:latin typeface="Comic Sans MS" pitchFamily="66" charset="0"/>
              </a:rPr>
              <a:t>y</a:t>
            </a:r>
            <a:endParaRPr lang="en-US" dirty="0">
              <a:latin typeface="Comic Sans MS" pitchFamily="66" charset="0"/>
            </a:endParaRPr>
          </a:p>
        </p:txBody>
      </p:sp>
      <p:sp>
        <p:nvSpPr>
          <p:cNvPr id="32" name="TextBox 31"/>
          <p:cNvSpPr txBox="1"/>
          <p:nvPr/>
        </p:nvSpPr>
        <p:spPr>
          <a:xfrm>
            <a:off x="7543800" y="5599093"/>
            <a:ext cx="2971800" cy="954107"/>
          </a:xfrm>
          <a:prstGeom prst="rect">
            <a:avLst/>
          </a:prstGeom>
          <a:solidFill>
            <a:srgbClr val="FFC000"/>
          </a:solidFill>
        </p:spPr>
        <p:txBody>
          <a:bodyPr wrap="square" rtlCol="0">
            <a:spAutoFit/>
          </a:bodyPr>
          <a:lstStyle/>
          <a:p>
            <a:pPr algn="l"/>
            <a:r>
              <a:rPr lang="en-US" dirty="0" smtClean="0">
                <a:latin typeface="Comic Sans MS" pitchFamily="66" charset="0"/>
              </a:rPr>
              <a:t>A’</a:t>
            </a:r>
            <a:r>
              <a:rPr lang="en-US" dirty="0" smtClean="0">
                <a:latin typeface="+mn-lt"/>
              </a:rPr>
              <a:t> cannot</a:t>
            </a:r>
          </a:p>
          <a:p>
            <a:pPr algn="l"/>
            <a:r>
              <a:rPr lang="en-US" dirty="0" smtClean="0">
                <a:latin typeface="+mn-lt"/>
              </a:rPr>
              <a:t>learn</a:t>
            </a:r>
            <a:endParaRPr lang="en-US" dirty="0">
              <a:latin typeface="+mn-lt"/>
            </a:endParaRPr>
          </a:p>
        </p:txBody>
      </p:sp>
      <p:cxnSp>
        <p:nvCxnSpPr>
          <p:cNvPr id="33" name="Straight Connector 32"/>
          <p:cNvCxnSpPr/>
          <p:nvPr/>
        </p:nvCxnSpPr>
        <p:spPr>
          <a:xfrm flipV="1">
            <a:off x="152400" y="4419600"/>
            <a:ext cx="8763000" cy="7620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8382000" y="4419600"/>
            <a:ext cx="914400" cy="9144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p:bldP spid="20" grpId="0" animBg="1"/>
      <p:bldP spid="21" grpId="0" animBg="1"/>
      <p:bldP spid="22" grpId="0" animBg="1"/>
      <p:bldP spid="23" grpId="0"/>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Rectangle 2"/>
          <p:cNvSpPr>
            <a:spLocks noGrp="1" noChangeArrowheads="1"/>
          </p:cNvSpPr>
          <p:nvPr>
            <p:ph type="title"/>
          </p:nvPr>
        </p:nvSpPr>
        <p:spPr/>
        <p:txBody>
          <a:bodyPr/>
          <a:lstStyle/>
          <a:p>
            <a:r>
              <a:rPr lang="en-US"/>
              <a:t>Entropy of Random Sources</a:t>
            </a:r>
          </a:p>
        </p:txBody>
      </p:sp>
      <p:sp>
        <p:nvSpPr>
          <p:cNvPr id="612355" name="Rectangle 3"/>
          <p:cNvSpPr>
            <a:spLocks noGrp="1" noChangeArrowheads="1"/>
          </p:cNvSpPr>
          <p:nvPr>
            <p:ph type="body" idx="1"/>
          </p:nvPr>
        </p:nvSpPr>
        <p:spPr>
          <a:xfrm>
            <a:off x="152400" y="1295400"/>
            <a:ext cx="8534400" cy="5486400"/>
          </a:xfrm>
        </p:spPr>
        <p:txBody>
          <a:bodyPr/>
          <a:lstStyle/>
          <a:p>
            <a:pPr marL="457200" indent="-457200"/>
            <a:r>
              <a:rPr lang="en-US" sz="2800" b="1" dirty="0"/>
              <a:t>Source</a:t>
            </a:r>
            <a:r>
              <a:rPr lang="en-US" sz="2800" dirty="0"/>
              <a:t>:</a:t>
            </a:r>
          </a:p>
          <a:p>
            <a:pPr marL="838200" lvl="1" indent="-381000"/>
            <a:r>
              <a:rPr lang="en-US" sz="2400" dirty="0"/>
              <a:t>Probability distribution </a:t>
            </a:r>
            <a:r>
              <a:rPr lang="en-US" dirty="0">
                <a:latin typeface="Comic Sans MS" pitchFamily="66" charset="0"/>
              </a:rPr>
              <a:t>X</a:t>
            </a:r>
            <a:r>
              <a:rPr lang="en-US" sz="2400" dirty="0"/>
              <a:t> on </a:t>
            </a:r>
            <a:r>
              <a:rPr lang="en-US" dirty="0">
                <a:latin typeface="Comic Sans MS" pitchFamily="66" charset="0"/>
              </a:rPr>
              <a:t>{0,1}</a:t>
            </a:r>
            <a:r>
              <a:rPr lang="en-US" baseline="30000" dirty="0">
                <a:latin typeface="Comic Sans MS" pitchFamily="66" charset="0"/>
              </a:rPr>
              <a:t>n</a:t>
            </a:r>
            <a:r>
              <a:rPr lang="en-US" sz="2400" dirty="0"/>
              <a:t>.</a:t>
            </a:r>
          </a:p>
          <a:p>
            <a:pPr marL="838200" lvl="1" indent="-381000"/>
            <a:r>
              <a:rPr lang="en-US" sz="2400" dirty="0"/>
              <a:t>Contains some “randomness”.</a:t>
            </a:r>
          </a:p>
          <a:p>
            <a:pPr marL="457200" indent="-457200"/>
            <a:r>
              <a:rPr lang="en-US" sz="2800" dirty="0"/>
              <a:t>Measure of “randomness”</a:t>
            </a:r>
          </a:p>
          <a:p>
            <a:pPr marL="838200" lvl="1" indent="-381000"/>
            <a:r>
              <a:rPr lang="en-US" sz="2400" b="1" dirty="0"/>
              <a:t>Shannon entropy</a:t>
            </a:r>
            <a:r>
              <a:rPr lang="en-US" sz="2400" dirty="0"/>
              <a:t>: </a:t>
            </a:r>
            <a:r>
              <a:rPr lang="en-US" sz="2400" dirty="0">
                <a:solidFill>
                  <a:srgbClr val="0033CC"/>
                </a:solidFill>
                <a:latin typeface="Comic Sans MS" pitchFamily="66" charset="0"/>
              </a:rPr>
              <a:t>H(X) = - ∑ </a:t>
            </a:r>
            <a:r>
              <a:rPr lang="en-US" sz="2400" baseline="-25000" dirty="0">
                <a:solidFill>
                  <a:srgbClr val="0033CC"/>
                </a:solidFill>
                <a:latin typeface="Comic Sans MS" pitchFamily="66" charset="0"/>
              </a:rPr>
              <a:t>x </a:t>
            </a:r>
            <a:r>
              <a:rPr lang="en-US" altLang="he-IL" sz="2400" baseline="-25000" dirty="0">
                <a:solidFill>
                  <a:srgbClr val="0033CC"/>
                </a:solidFill>
                <a:latin typeface="Comic Sans MS" pitchFamily="66" charset="0"/>
                <a:sym typeface="Symbol" pitchFamily="18" charset="2"/>
              </a:rPr>
              <a:t></a:t>
            </a:r>
            <a:r>
              <a:rPr lang="el-GR" sz="2400" baseline="-25000" dirty="0">
                <a:solidFill>
                  <a:srgbClr val="0033CC"/>
                </a:solidFill>
                <a:latin typeface="Comic Sans MS" pitchFamily="66" charset="0"/>
              </a:rPr>
              <a:t>Γ</a:t>
            </a:r>
            <a:r>
              <a:rPr lang="en-US" sz="2400" baseline="-25000" dirty="0">
                <a:solidFill>
                  <a:srgbClr val="0033CC"/>
                </a:solidFill>
                <a:latin typeface="Comic Sans MS" pitchFamily="66" charset="0"/>
              </a:rPr>
              <a:t> </a:t>
            </a:r>
            <a:r>
              <a:rPr lang="en-US" sz="2400" dirty="0" err="1">
                <a:solidFill>
                  <a:srgbClr val="0033CC"/>
                </a:solidFill>
                <a:latin typeface="Comic Sans MS" pitchFamily="66" charset="0"/>
              </a:rPr>
              <a:t>P</a:t>
            </a:r>
            <a:r>
              <a:rPr lang="en-US" sz="2400" baseline="-25000" dirty="0" err="1">
                <a:solidFill>
                  <a:srgbClr val="0033CC"/>
                </a:solidFill>
                <a:latin typeface="Comic Sans MS" pitchFamily="66" charset="0"/>
              </a:rPr>
              <a:t>x</a:t>
            </a:r>
            <a:r>
              <a:rPr lang="en-US" sz="2400" baseline="-25000" dirty="0">
                <a:solidFill>
                  <a:srgbClr val="0033CC"/>
                </a:solidFill>
                <a:latin typeface="Comic Sans MS" pitchFamily="66" charset="0"/>
              </a:rPr>
              <a:t> </a:t>
            </a:r>
            <a:r>
              <a:rPr lang="en-US" sz="2400" dirty="0">
                <a:solidFill>
                  <a:srgbClr val="0033CC"/>
                </a:solidFill>
                <a:latin typeface="Comic Sans MS" pitchFamily="66" charset="0"/>
              </a:rPr>
              <a:t>(x) log </a:t>
            </a:r>
            <a:r>
              <a:rPr lang="en-US" sz="2400" dirty="0" err="1">
                <a:solidFill>
                  <a:srgbClr val="0033CC"/>
                </a:solidFill>
                <a:latin typeface="Comic Sans MS" pitchFamily="66" charset="0"/>
              </a:rPr>
              <a:t>P</a:t>
            </a:r>
            <a:r>
              <a:rPr lang="en-US" sz="2400" baseline="-25000" dirty="0" err="1">
                <a:solidFill>
                  <a:srgbClr val="0033CC"/>
                </a:solidFill>
                <a:latin typeface="Comic Sans MS" pitchFamily="66" charset="0"/>
              </a:rPr>
              <a:t>x</a:t>
            </a:r>
            <a:r>
              <a:rPr lang="en-US" sz="2400" baseline="-25000" dirty="0">
                <a:solidFill>
                  <a:srgbClr val="0033CC"/>
                </a:solidFill>
                <a:latin typeface="Comic Sans MS" pitchFamily="66" charset="0"/>
              </a:rPr>
              <a:t> </a:t>
            </a:r>
            <a:r>
              <a:rPr lang="en-US" sz="2400" dirty="0">
                <a:solidFill>
                  <a:srgbClr val="0033CC"/>
                </a:solidFill>
                <a:latin typeface="Comic Sans MS" pitchFamily="66" charset="0"/>
              </a:rPr>
              <a:t>(x) </a:t>
            </a:r>
            <a:endParaRPr lang="en-US" sz="2400" dirty="0"/>
          </a:p>
          <a:p>
            <a:pPr marL="1295400" lvl="2" indent="-381000"/>
            <a:r>
              <a:rPr lang="en-US" dirty="0"/>
              <a:t>Represents how much we can </a:t>
            </a:r>
            <a:r>
              <a:rPr lang="en-US" b="1" dirty="0"/>
              <a:t>compress</a:t>
            </a:r>
            <a:r>
              <a:rPr lang="en-US" dirty="0"/>
              <a:t> </a:t>
            </a:r>
            <a:r>
              <a:rPr lang="en-US" dirty="0">
                <a:solidFill>
                  <a:srgbClr val="0033CC"/>
                </a:solidFill>
                <a:latin typeface="Comic Sans MS" pitchFamily="66" charset="0"/>
              </a:rPr>
              <a:t>X </a:t>
            </a:r>
            <a:r>
              <a:rPr lang="en-US" dirty="0"/>
              <a:t>on the average</a:t>
            </a:r>
          </a:p>
          <a:p>
            <a:pPr marL="1752600" lvl="3" indent="-381000">
              <a:buFontTx/>
              <a:buNone/>
            </a:pPr>
            <a:r>
              <a:rPr lang="en-US" sz="2400" dirty="0"/>
              <a:t>But even a high entropy source may have a point with </a:t>
            </a:r>
            <a:r>
              <a:rPr lang="en-US" sz="2400" dirty="0" err="1"/>
              <a:t>prob</a:t>
            </a:r>
            <a:r>
              <a:rPr lang="en-US" sz="2400" dirty="0"/>
              <a:t> 0.9</a:t>
            </a:r>
          </a:p>
          <a:p>
            <a:pPr marL="838200" lvl="1" indent="-381000"/>
            <a:r>
              <a:rPr lang="en-US" b="1" dirty="0">
                <a:solidFill>
                  <a:srgbClr val="FF0000"/>
                </a:solidFill>
              </a:rPr>
              <a:t>min-entropy</a:t>
            </a:r>
            <a:r>
              <a:rPr lang="en-US" b="1" dirty="0">
                <a:solidFill>
                  <a:schemeClr val="hlink"/>
                </a:solidFill>
              </a:rPr>
              <a:t>: </a:t>
            </a:r>
            <a:r>
              <a:rPr lang="en-US" sz="2400" dirty="0"/>
              <a:t> </a:t>
            </a:r>
            <a:r>
              <a:rPr lang="en-US" sz="2400" dirty="0" smtClean="0">
                <a:solidFill>
                  <a:srgbClr val="0033CC"/>
                </a:solidFill>
                <a:latin typeface="Comic Sans MS" pitchFamily="66" charset="0"/>
              </a:rPr>
              <a:t>H</a:t>
            </a:r>
            <a:r>
              <a:rPr lang="en-US" sz="2400" baseline="-25000" dirty="0" smtClean="0">
                <a:solidFill>
                  <a:srgbClr val="0033CC"/>
                </a:solidFill>
                <a:latin typeface="cmsy10" pitchFamily="34" charset="0"/>
              </a:rPr>
              <a:t>1</a:t>
            </a:r>
            <a:r>
              <a:rPr lang="en-US" sz="2400" dirty="0" smtClean="0">
                <a:solidFill>
                  <a:srgbClr val="0033CC"/>
                </a:solidFill>
                <a:latin typeface="Comic Sans MS" pitchFamily="66" charset="0"/>
              </a:rPr>
              <a:t>(X</a:t>
            </a:r>
            <a:r>
              <a:rPr lang="en-US" sz="2400" dirty="0">
                <a:solidFill>
                  <a:srgbClr val="0033CC"/>
                </a:solidFill>
                <a:latin typeface="Comic Sans MS" pitchFamily="66" charset="0"/>
              </a:rPr>
              <a:t>) = - log max </a:t>
            </a:r>
            <a:r>
              <a:rPr lang="en-US" sz="2400" baseline="-25000" dirty="0">
                <a:solidFill>
                  <a:srgbClr val="0033CC"/>
                </a:solidFill>
                <a:latin typeface="Comic Sans MS" pitchFamily="66" charset="0"/>
              </a:rPr>
              <a:t>x </a:t>
            </a:r>
            <a:r>
              <a:rPr lang="en-US" altLang="he-IL" sz="2400" baseline="-25000" dirty="0">
                <a:solidFill>
                  <a:srgbClr val="0033CC"/>
                </a:solidFill>
                <a:latin typeface="Comic Sans MS" pitchFamily="66" charset="0"/>
                <a:sym typeface="Symbol" pitchFamily="18" charset="2"/>
              </a:rPr>
              <a:t></a:t>
            </a:r>
            <a:r>
              <a:rPr lang="el-GR" sz="2400" baseline="-25000" dirty="0">
                <a:solidFill>
                  <a:srgbClr val="0033CC"/>
                </a:solidFill>
                <a:latin typeface="Comic Sans MS" pitchFamily="66" charset="0"/>
              </a:rPr>
              <a:t>Γ</a:t>
            </a:r>
            <a:r>
              <a:rPr lang="en-US" sz="2400" baseline="-25000" dirty="0">
                <a:solidFill>
                  <a:srgbClr val="0033CC"/>
                </a:solidFill>
                <a:latin typeface="Comic Sans MS" pitchFamily="66" charset="0"/>
              </a:rPr>
              <a:t> </a:t>
            </a:r>
            <a:r>
              <a:rPr lang="en-US" sz="2400" dirty="0" err="1">
                <a:solidFill>
                  <a:srgbClr val="0033CC"/>
                </a:solidFill>
                <a:latin typeface="Comic Sans MS" pitchFamily="66" charset="0"/>
              </a:rPr>
              <a:t>P</a:t>
            </a:r>
            <a:r>
              <a:rPr lang="en-US" sz="2400" baseline="-25000" dirty="0" err="1">
                <a:solidFill>
                  <a:srgbClr val="0033CC"/>
                </a:solidFill>
                <a:latin typeface="Comic Sans MS" pitchFamily="66" charset="0"/>
              </a:rPr>
              <a:t>x</a:t>
            </a:r>
            <a:r>
              <a:rPr lang="en-US" sz="2400" baseline="-25000" dirty="0">
                <a:solidFill>
                  <a:srgbClr val="0033CC"/>
                </a:solidFill>
                <a:latin typeface="Comic Sans MS" pitchFamily="66" charset="0"/>
              </a:rPr>
              <a:t> </a:t>
            </a:r>
            <a:r>
              <a:rPr lang="en-US" sz="2400" dirty="0">
                <a:solidFill>
                  <a:srgbClr val="0033CC"/>
                </a:solidFill>
                <a:latin typeface="Comic Sans MS" pitchFamily="66" charset="0"/>
              </a:rPr>
              <a:t>(x)</a:t>
            </a:r>
            <a:r>
              <a:rPr lang="en-US" sz="2400" dirty="0">
                <a:solidFill>
                  <a:schemeClr val="accent2"/>
                </a:solidFill>
              </a:rPr>
              <a:t>  </a:t>
            </a:r>
            <a:endParaRPr lang="en-US" sz="2400" dirty="0"/>
          </a:p>
          <a:p>
            <a:pPr marL="1295400" lvl="2" indent="-381000"/>
            <a:r>
              <a:rPr lang="en-US" dirty="0"/>
              <a:t>Represents the </a:t>
            </a:r>
            <a:r>
              <a:rPr lang="en-US" b="1" dirty="0"/>
              <a:t>most likely value</a:t>
            </a:r>
            <a:r>
              <a:rPr lang="en-US" dirty="0"/>
              <a:t> of  </a:t>
            </a:r>
            <a:r>
              <a:rPr lang="en-US" dirty="0" smtClean="0">
                <a:solidFill>
                  <a:srgbClr val="0033CC"/>
                </a:solidFill>
                <a:latin typeface="Comic Sans MS" pitchFamily="66" charset="0"/>
              </a:rPr>
              <a:t>X</a:t>
            </a:r>
            <a:endParaRPr lang="en-US" sz="2400" b="1" dirty="0"/>
          </a:p>
          <a:p>
            <a:pPr marL="457200" indent="-457200">
              <a:buFontTx/>
              <a:buNone/>
            </a:pPr>
            <a:r>
              <a:rPr lang="en-US" sz="2400" b="1" dirty="0"/>
              <a:t>Definition</a:t>
            </a:r>
            <a:r>
              <a:rPr lang="en-US" sz="2400" dirty="0">
                <a:solidFill>
                  <a:schemeClr val="accent2"/>
                </a:solidFill>
              </a:rPr>
              <a:t>: </a:t>
            </a:r>
            <a:r>
              <a:rPr lang="en-US" sz="2800" dirty="0" smtClean="0">
                <a:solidFill>
                  <a:srgbClr val="0033CC"/>
                </a:solidFill>
                <a:latin typeface="Comic Sans MS" pitchFamily="66" charset="0"/>
              </a:rPr>
              <a:t>X</a:t>
            </a:r>
            <a:r>
              <a:rPr lang="en-US" sz="2800" dirty="0" smtClean="0">
                <a:solidFill>
                  <a:schemeClr val="hlink"/>
                </a:solidFill>
                <a:latin typeface="Comic Sans MS" pitchFamily="66" charset="0"/>
              </a:rPr>
              <a:t> </a:t>
            </a:r>
            <a:r>
              <a:rPr lang="en-US" sz="2800" dirty="0" smtClean="0">
                <a:latin typeface="Arial Narrow" pitchFamily="34" charset="0"/>
              </a:rPr>
              <a:t>is a</a:t>
            </a:r>
            <a:r>
              <a:rPr lang="en-US" sz="2800" dirty="0" smtClean="0">
                <a:solidFill>
                  <a:schemeClr val="hlink"/>
                </a:solidFill>
                <a:latin typeface="Comic Sans MS" pitchFamily="66" charset="0"/>
              </a:rPr>
              <a:t> </a:t>
            </a:r>
            <a:r>
              <a:rPr lang="en-US" sz="2800" b="1" dirty="0" smtClean="0">
                <a:solidFill>
                  <a:srgbClr val="0033CC"/>
                </a:solidFill>
                <a:latin typeface="Comic Sans MS" pitchFamily="66" charset="0"/>
              </a:rPr>
              <a:t>k</a:t>
            </a:r>
            <a:r>
              <a:rPr lang="en-US" sz="2800" b="1" dirty="0" smtClean="0">
                <a:latin typeface="Arial Narrow" pitchFamily="34" charset="0"/>
              </a:rPr>
              <a:t>-source</a:t>
            </a:r>
            <a:r>
              <a:rPr lang="en-US" sz="2800" dirty="0" smtClean="0">
                <a:latin typeface="Arial Narrow" pitchFamily="34" charset="0"/>
              </a:rPr>
              <a:t> if</a:t>
            </a:r>
            <a:r>
              <a:rPr lang="en-US" sz="2800" dirty="0" smtClean="0">
                <a:solidFill>
                  <a:schemeClr val="hlink"/>
                </a:solidFill>
                <a:latin typeface="Comic Sans MS" pitchFamily="66" charset="0"/>
              </a:rPr>
              <a:t> </a:t>
            </a:r>
            <a:r>
              <a:rPr lang="en-US" sz="2800" dirty="0" smtClean="0">
                <a:solidFill>
                  <a:srgbClr val="0033CC"/>
                </a:solidFill>
                <a:latin typeface="Comic Sans MS" pitchFamily="66" charset="0"/>
              </a:rPr>
              <a:t>H</a:t>
            </a:r>
            <a:r>
              <a:rPr lang="en-US" sz="2800" baseline="-25000" dirty="0" smtClean="0">
                <a:solidFill>
                  <a:srgbClr val="0033CC"/>
                </a:solidFill>
                <a:latin typeface="cmsy10" pitchFamily="34" charset="0"/>
              </a:rPr>
              <a:t>1</a:t>
            </a:r>
            <a:r>
              <a:rPr lang="en-US" sz="2800" dirty="0" smtClean="0">
                <a:solidFill>
                  <a:srgbClr val="0033CC"/>
                </a:solidFill>
                <a:latin typeface="Comic Sans MS" pitchFamily="66" charset="0"/>
              </a:rPr>
              <a:t>(X) </a:t>
            </a:r>
            <a:r>
              <a:rPr lang="en-US" sz="2800" b="1" dirty="0" smtClean="0">
                <a:solidFill>
                  <a:srgbClr val="0033CC"/>
                </a:solidFill>
                <a:latin typeface="cmsy10" pitchFamily="34" charset="0"/>
              </a:rPr>
              <a:t>¸</a:t>
            </a:r>
            <a:r>
              <a:rPr lang="en-US" sz="2800" dirty="0" smtClean="0">
                <a:solidFill>
                  <a:srgbClr val="0033CC"/>
                </a:solidFill>
                <a:latin typeface="Comic Sans MS" pitchFamily="66" charset="0"/>
              </a:rPr>
              <a:t> k</a:t>
            </a:r>
            <a:r>
              <a:rPr lang="en-US" sz="2800" dirty="0" smtClean="0">
                <a:solidFill>
                  <a:schemeClr val="hlink"/>
                </a:solidFill>
                <a:latin typeface="Comic Sans MS" pitchFamily="66" charset="0"/>
              </a:rPr>
              <a:t> </a:t>
            </a:r>
            <a:r>
              <a:rPr lang="en-US" sz="2400" dirty="0" smtClean="0"/>
              <a:t>.</a:t>
            </a:r>
            <a:r>
              <a:rPr lang="en-US" sz="2400" dirty="0"/>
              <a:t/>
            </a:r>
            <a:br>
              <a:rPr lang="en-US" sz="2400" dirty="0"/>
            </a:br>
            <a:r>
              <a:rPr lang="en-US" sz="2400" dirty="0"/>
              <a:t>	i.e. </a:t>
            </a:r>
            <a:r>
              <a:rPr lang="en-US" sz="2800" dirty="0">
                <a:latin typeface="Comic Sans MS" pitchFamily="66" charset="0"/>
              </a:rPr>
              <a:t>Pr[X</a:t>
            </a:r>
            <a:r>
              <a:rPr lang="en-US" sz="2400" dirty="0">
                <a:latin typeface="Comic Sans MS" pitchFamily="66" charset="0"/>
              </a:rPr>
              <a:t>=</a:t>
            </a:r>
            <a:r>
              <a:rPr lang="en-US" sz="2800" dirty="0">
                <a:latin typeface="Comic Sans MS" pitchFamily="66" charset="0"/>
              </a:rPr>
              <a:t>x]</a:t>
            </a:r>
            <a:r>
              <a:rPr lang="en-US" sz="2400" dirty="0"/>
              <a:t> </a:t>
            </a:r>
            <a:r>
              <a:rPr lang="en-US" sz="2400" dirty="0">
                <a:latin typeface="cmsy10" pitchFamily="34" charset="0"/>
              </a:rPr>
              <a:t>·</a:t>
            </a:r>
            <a:r>
              <a:rPr lang="en-US" sz="2400" dirty="0"/>
              <a:t> </a:t>
            </a:r>
            <a:r>
              <a:rPr lang="en-US" sz="2800" dirty="0">
                <a:latin typeface="Comic Sans MS" pitchFamily="66" charset="0"/>
              </a:rPr>
              <a:t>2</a:t>
            </a:r>
            <a:r>
              <a:rPr lang="en-US" sz="2800" baseline="30000" dirty="0">
                <a:latin typeface="Comic Sans MS" pitchFamily="66" charset="0"/>
              </a:rPr>
              <a:t>-k</a:t>
            </a:r>
            <a:r>
              <a:rPr lang="en-US" sz="2400" dirty="0"/>
              <a:t> for all </a:t>
            </a:r>
            <a:r>
              <a:rPr lang="en-US" sz="2800" dirty="0">
                <a:latin typeface="Comic Sans MS" pitchFamily="66" charset="0"/>
              </a:rPr>
              <a:t>x</a:t>
            </a:r>
            <a:endParaRPr lang="en-US" sz="2800" dirty="0">
              <a:solidFill>
                <a:srgbClr val="0033CC"/>
              </a:solidFill>
              <a:latin typeface="Comic Sans MS" pitchFamily="66" charset="0"/>
            </a:endParaRPr>
          </a:p>
        </p:txBody>
      </p:sp>
      <p:sp>
        <p:nvSpPr>
          <p:cNvPr id="612359" name="Rectangle 7"/>
          <p:cNvSpPr>
            <a:spLocks noChangeArrowheads="1"/>
          </p:cNvSpPr>
          <p:nvPr/>
        </p:nvSpPr>
        <p:spPr bwMode="auto">
          <a:xfrm>
            <a:off x="6629400" y="1447800"/>
            <a:ext cx="2286000" cy="1600200"/>
          </a:xfrm>
          <a:prstGeom prst="rect">
            <a:avLst/>
          </a:prstGeom>
          <a:noFill/>
          <a:ln w="22225">
            <a:solidFill>
              <a:schemeClr val="tx1"/>
            </a:solidFill>
            <a:miter lim="800000"/>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12360" name="Text Box 8"/>
          <p:cNvSpPr txBox="1">
            <a:spLocks noChangeArrowheads="1"/>
          </p:cNvSpPr>
          <p:nvPr/>
        </p:nvSpPr>
        <p:spPr bwMode="auto">
          <a:xfrm>
            <a:off x="6629400" y="2667000"/>
            <a:ext cx="1143000" cy="396875"/>
          </a:xfrm>
          <a:prstGeom prst="rect">
            <a:avLst/>
          </a:prstGeom>
          <a:noFill/>
          <a:ln w="9525">
            <a:noFill/>
            <a:miter lim="800000"/>
            <a:headEnd/>
            <a:tailEnd/>
          </a:ln>
          <a:effectLst/>
        </p:spPr>
        <p:txBody>
          <a:bodyPr>
            <a:spAutoFit/>
          </a:bodyPr>
          <a:lstStyle/>
          <a:p>
            <a:pPr algn="l">
              <a:spcBef>
                <a:spcPct val="50000"/>
              </a:spcBef>
            </a:pPr>
            <a:r>
              <a:rPr lang="en-US" sz="2000" smtClean="0">
                <a:solidFill>
                  <a:srgbClr val="FF0000"/>
                </a:solidFill>
                <a:latin typeface="Comic Sans MS" pitchFamily="66" charset="0"/>
                <a:cs typeface="Arial" pitchFamily="34" charset="0"/>
              </a:rPr>
              <a:t>{0,1}</a:t>
            </a:r>
            <a:r>
              <a:rPr lang="en-US" baseline="30000" smtClean="0">
                <a:solidFill>
                  <a:srgbClr val="FF0000"/>
                </a:solidFill>
                <a:latin typeface="Comic Sans MS" pitchFamily="66" charset="0"/>
                <a:cs typeface="Arial" pitchFamily="34" charset="0"/>
              </a:rPr>
              <a:t>n</a:t>
            </a:r>
          </a:p>
        </p:txBody>
      </p:sp>
      <p:sp>
        <p:nvSpPr>
          <p:cNvPr id="612361" name="AutoShape 9"/>
          <p:cNvSpPr>
            <a:spLocks noChangeArrowheads="1"/>
          </p:cNvSpPr>
          <p:nvPr/>
        </p:nvSpPr>
        <p:spPr bwMode="auto">
          <a:xfrm>
            <a:off x="6705600" y="1524000"/>
            <a:ext cx="2133600" cy="1371600"/>
          </a:xfrm>
          <a:prstGeom prst="irregularSeal1">
            <a:avLst/>
          </a:prstGeom>
          <a:solidFill>
            <a:schemeClr val="accent1"/>
          </a:solidFill>
          <a:ln w="9525">
            <a:solidFill>
              <a:schemeClr val="tx1"/>
            </a:solidFill>
            <a:miter lim="800000"/>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a:xfrm>
            <a:off x="685800" y="85725"/>
            <a:ext cx="7772400" cy="1143000"/>
          </a:xfrm>
        </p:spPr>
        <p:txBody>
          <a:bodyPr/>
          <a:lstStyle/>
          <a:p>
            <a:r>
              <a:rPr lang="en-US" dirty="0"/>
              <a:t>Min-entropy</a:t>
            </a:r>
          </a:p>
        </p:txBody>
      </p:sp>
      <p:sp>
        <p:nvSpPr>
          <p:cNvPr id="613379" name="Rectangle 3"/>
          <p:cNvSpPr>
            <a:spLocks noGrp="1" noChangeArrowheads="1"/>
          </p:cNvSpPr>
          <p:nvPr>
            <p:ph type="body" idx="1"/>
          </p:nvPr>
        </p:nvSpPr>
        <p:spPr>
          <a:xfrm>
            <a:off x="228600" y="1323975"/>
            <a:ext cx="8915400" cy="5457825"/>
          </a:xfrm>
        </p:spPr>
        <p:txBody>
          <a:bodyPr/>
          <a:lstStyle/>
          <a:p>
            <a:r>
              <a:rPr lang="en-US" sz="2800" b="1" dirty="0"/>
              <a:t>Definition</a:t>
            </a:r>
            <a:r>
              <a:rPr lang="en-US" sz="2800" dirty="0">
                <a:solidFill>
                  <a:schemeClr val="accent2"/>
                </a:solidFill>
              </a:rPr>
              <a:t>: </a:t>
            </a:r>
            <a:r>
              <a:rPr lang="en-US" dirty="0" smtClean="0">
                <a:solidFill>
                  <a:srgbClr val="0033CC"/>
                </a:solidFill>
                <a:latin typeface="Comic Sans MS" pitchFamily="66" charset="0"/>
              </a:rPr>
              <a:t>X</a:t>
            </a:r>
            <a:r>
              <a:rPr lang="en-US" dirty="0" smtClean="0">
                <a:solidFill>
                  <a:schemeClr val="hlink"/>
                </a:solidFill>
                <a:latin typeface="Comic Sans MS" pitchFamily="66" charset="0"/>
              </a:rPr>
              <a:t> </a:t>
            </a:r>
            <a:r>
              <a:rPr lang="en-US" dirty="0" smtClean="0">
                <a:latin typeface="Arial Narrow" pitchFamily="34" charset="0"/>
              </a:rPr>
              <a:t>is a</a:t>
            </a:r>
            <a:r>
              <a:rPr lang="en-US" dirty="0" smtClean="0">
                <a:solidFill>
                  <a:schemeClr val="hlink"/>
                </a:solidFill>
                <a:latin typeface="Comic Sans MS" pitchFamily="66" charset="0"/>
              </a:rPr>
              <a:t> </a:t>
            </a:r>
            <a:r>
              <a:rPr lang="en-US" b="1" dirty="0" smtClean="0">
                <a:solidFill>
                  <a:srgbClr val="0033CC"/>
                </a:solidFill>
                <a:latin typeface="Comic Sans MS" pitchFamily="66" charset="0"/>
              </a:rPr>
              <a:t>k</a:t>
            </a:r>
            <a:r>
              <a:rPr lang="en-US" b="1" dirty="0" smtClean="0">
                <a:latin typeface="Arial Narrow" pitchFamily="34" charset="0"/>
              </a:rPr>
              <a:t>-source</a:t>
            </a:r>
            <a:r>
              <a:rPr lang="en-US" dirty="0" smtClean="0">
                <a:latin typeface="Arial Narrow" pitchFamily="34" charset="0"/>
              </a:rPr>
              <a:t> if</a:t>
            </a:r>
            <a:r>
              <a:rPr lang="en-US" dirty="0" smtClean="0">
                <a:solidFill>
                  <a:schemeClr val="hlink"/>
                </a:solidFill>
                <a:latin typeface="Comic Sans MS" pitchFamily="66" charset="0"/>
              </a:rPr>
              <a:t> </a:t>
            </a:r>
            <a:r>
              <a:rPr lang="en-US" dirty="0" smtClean="0">
                <a:solidFill>
                  <a:srgbClr val="0033CC"/>
                </a:solidFill>
                <a:latin typeface="Comic Sans MS" pitchFamily="66" charset="0"/>
              </a:rPr>
              <a:t>H</a:t>
            </a:r>
            <a:r>
              <a:rPr lang="en-US" baseline="-25000" dirty="0" smtClean="0">
                <a:solidFill>
                  <a:srgbClr val="0033CC"/>
                </a:solidFill>
                <a:latin typeface="cmsy10" pitchFamily="34" charset="0"/>
              </a:rPr>
              <a:t>1</a:t>
            </a:r>
            <a:r>
              <a:rPr lang="en-US" dirty="0" smtClean="0">
                <a:solidFill>
                  <a:srgbClr val="0033CC"/>
                </a:solidFill>
                <a:latin typeface="Comic Sans MS" pitchFamily="66" charset="0"/>
              </a:rPr>
              <a:t>(X) </a:t>
            </a:r>
            <a:r>
              <a:rPr lang="en-US" b="1" dirty="0" smtClean="0">
                <a:solidFill>
                  <a:srgbClr val="0033CC"/>
                </a:solidFill>
                <a:latin typeface="cmsy10" pitchFamily="34" charset="0"/>
              </a:rPr>
              <a:t>¸</a:t>
            </a:r>
            <a:r>
              <a:rPr lang="en-US" dirty="0" smtClean="0">
                <a:solidFill>
                  <a:srgbClr val="0033CC"/>
                </a:solidFill>
                <a:latin typeface="Comic Sans MS" pitchFamily="66" charset="0"/>
              </a:rPr>
              <a:t> k</a:t>
            </a:r>
            <a:r>
              <a:rPr lang="en-US" sz="2800" dirty="0" smtClean="0"/>
              <a:t>.</a:t>
            </a:r>
            <a:r>
              <a:rPr lang="en-US" sz="2800" dirty="0"/>
              <a:t/>
            </a:r>
            <a:br>
              <a:rPr lang="en-US" sz="2800" dirty="0"/>
            </a:br>
            <a:r>
              <a:rPr lang="en-US" sz="2800" dirty="0"/>
              <a:t>	i.e. </a:t>
            </a:r>
            <a:r>
              <a:rPr lang="en-US" dirty="0">
                <a:latin typeface="Comic Sans MS" pitchFamily="66" charset="0"/>
              </a:rPr>
              <a:t>Pr[X</a:t>
            </a:r>
            <a:r>
              <a:rPr lang="en-US" sz="2800" dirty="0">
                <a:latin typeface="Comic Sans MS" pitchFamily="66" charset="0"/>
              </a:rPr>
              <a:t>=</a:t>
            </a:r>
            <a:r>
              <a:rPr lang="en-US" dirty="0">
                <a:latin typeface="Comic Sans MS" pitchFamily="66" charset="0"/>
              </a:rPr>
              <a:t>x]</a:t>
            </a:r>
            <a:r>
              <a:rPr lang="en-US" sz="2800" dirty="0"/>
              <a:t> </a:t>
            </a:r>
            <a:r>
              <a:rPr lang="en-US" sz="2800" dirty="0">
                <a:latin typeface="cmsy10" pitchFamily="34" charset="0"/>
              </a:rPr>
              <a:t>·</a:t>
            </a:r>
            <a:r>
              <a:rPr lang="en-US" sz="2800" dirty="0"/>
              <a:t> </a:t>
            </a:r>
            <a:r>
              <a:rPr lang="en-US" dirty="0">
                <a:latin typeface="Comic Sans MS" pitchFamily="66" charset="0"/>
              </a:rPr>
              <a:t>2</a:t>
            </a:r>
            <a:r>
              <a:rPr lang="en-US" baseline="30000" dirty="0">
                <a:latin typeface="Comic Sans MS" pitchFamily="66" charset="0"/>
              </a:rPr>
              <a:t>-k</a:t>
            </a:r>
            <a:r>
              <a:rPr lang="en-US" sz="2800" dirty="0"/>
              <a:t> for all </a:t>
            </a:r>
            <a:r>
              <a:rPr lang="en-US" dirty="0">
                <a:latin typeface="Comic Sans MS" pitchFamily="66" charset="0"/>
              </a:rPr>
              <a:t>x</a:t>
            </a:r>
            <a:endParaRPr lang="en-US" sz="2800" dirty="0">
              <a:latin typeface="Comic Sans MS" pitchFamily="66" charset="0"/>
            </a:endParaRPr>
          </a:p>
          <a:p>
            <a:r>
              <a:rPr lang="en-US" sz="2800" b="1" dirty="0">
                <a:solidFill>
                  <a:schemeClr val="accent2"/>
                </a:solidFill>
              </a:rPr>
              <a:t>Examples</a:t>
            </a:r>
            <a:r>
              <a:rPr lang="en-US" sz="2800" dirty="0">
                <a:solidFill>
                  <a:schemeClr val="accent2"/>
                </a:solidFill>
              </a:rPr>
              <a:t>:</a:t>
            </a:r>
            <a:endParaRPr lang="en-US" sz="2800" dirty="0"/>
          </a:p>
          <a:p>
            <a:pPr lvl="1"/>
            <a:r>
              <a:rPr lang="en-US" sz="2400" b="1" dirty="0">
                <a:solidFill>
                  <a:schemeClr val="hlink"/>
                </a:solidFill>
              </a:rPr>
              <a:t>Bit-fixing</a:t>
            </a:r>
            <a:r>
              <a:rPr lang="en-US" sz="2400" dirty="0">
                <a:solidFill>
                  <a:schemeClr val="hlink"/>
                </a:solidFill>
              </a:rPr>
              <a:t>: </a:t>
            </a:r>
            <a:r>
              <a:rPr lang="en-US" sz="2400" dirty="0"/>
              <a:t>some </a:t>
            </a:r>
            <a:r>
              <a:rPr lang="en-US" dirty="0">
                <a:latin typeface="Comic Sans MS" pitchFamily="66" charset="0"/>
              </a:rPr>
              <a:t>k</a:t>
            </a:r>
            <a:r>
              <a:rPr lang="en-US" sz="2400" dirty="0"/>
              <a:t> coordinates of </a:t>
            </a:r>
            <a:r>
              <a:rPr lang="en-US" dirty="0">
                <a:latin typeface="Comic Sans MS" pitchFamily="66" charset="0"/>
              </a:rPr>
              <a:t>X</a:t>
            </a:r>
            <a:r>
              <a:rPr lang="en-US" sz="2400" dirty="0">
                <a:latin typeface="Comic Sans MS" pitchFamily="66" charset="0"/>
              </a:rPr>
              <a:t> </a:t>
            </a:r>
            <a:r>
              <a:rPr lang="en-US" sz="2400" dirty="0"/>
              <a:t>uniform, rest fixed</a:t>
            </a:r>
          </a:p>
          <a:p>
            <a:pPr lvl="2"/>
            <a:r>
              <a:rPr lang="en-US" dirty="0"/>
              <a:t>or even depend arbitrarily on others.</a:t>
            </a:r>
            <a:endParaRPr lang="en-US" dirty="0">
              <a:solidFill>
                <a:schemeClr val="hlink"/>
              </a:solidFill>
            </a:endParaRPr>
          </a:p>
          <a:p>
            <a:pPr lvl="1"/>
            <a:r>
              <a:rPr lang="en-US" sz="2400" b="1" dirty="0">
                <a:solidFill>
                  <a:schemeClr val="hlink"/>
                </a:solidFill>
              </a:rPr>
              <a:t>Unpredictable Source</a:t>
            </a:r>
            <a:r>
              <a:rPr lang="en-US" sz="2400" dirty="0">
                <a:solidFill>
                  <a:schemeClr val="hlink"/>
                </a:solidFill>
              </a:rPr>
              <a:t>: </a:t>
            </a:r>
            <a:r>
              <a:rPr lang="en-US" sz="2000" b="1" dirty="0">
                <a:latin typeface="cmsy10" pitchFamily="34" charset="0"/>
              </a:rPr>
              <a:t>8</a:t>
            </a:r>
            <a:r>
              <a:rPr lang="en-US" sz="2000" dirty="0"/>
              <a:t> </a:t>
            </a:r>
            <a:r>
              <a:rPr lang="en-US" dirty="0">
                <a:latin typeface="Comic Sans MS" pitchFamily="66" charset="0"/>
              </a:rPr>
              <a:t>i</a:t>
            </a:r>
            <a:r>
              <a:rPr lang="en-US" sz="2400" b="1" dirty="0">
                <a:latin typeface="cmsy10" pitchFamily="34" charset="0"/>
              </a:rPr>
              <a:t>2</a:t>
            </a:r>
            <a:r>
              <a:rPr lang="en-US" sz="2400" dirty="0">
                <a:latin typeface="Comic Sans MS" pitchFamily="66" charset="0"/>
              </a:rPr>
              <a:t>[n]</a:t>
            </a:r>
            <a:r>
              <a:rPr lang="en-US" sz="2400" dirty="0"/>
              <a:t>,</a:t>
            </a:r>
            <a:r>
              <a:rPr lang="en-US" sz="2000" dirty="0"/>
              <a:t> </a:t>
            </a:r>
            <a:r>
              <a:rPr lang="en-US" sz="2400" dirty="0">
                <a:latin typeface="Comic Sans MS" pitchFamily="66" charset="0"/>
              </a:rPr>
              <a:t>b</a:t>
            </a:r>
            <a:r>
              <a:rPr lang="en-US" sz="1800" baseline="-25000" dirty="0">
                <a:latin typeface="Comic Sans MS" pitchFamily="66" charset="0"/>
              </a:rPr>
              <a:t>1</a:t>
            </a:r>
            <a:r>
              <a:rPr lang="en-US" sz="1800" dirty="0">
                <a:latin typeface="Comic Sans MS" pitchFamily="66" charset="0"/>
              </a:rPr>
              <a:t>, ...,</a:t>
            </a:r>
            <a:r>
              <a:rPr lang="en-US" sz="1800" dirty="0"/>
              <a:t> </a:t>
            </a:r>
            <a:r>
              <a:rPr lang="en-US" sz="2400" dirty="0">
                <a:latin typeface="Comic Sans MS" pitchFamily="66" charset="0"/>
              </a:rPr>
              <a:t>b</a:t>
            </a:r>
            <a:r>
              <a:rPr lang="en-US" sz="2400" baseline="-25000" dirty="0">
                <a:latin typeface="Comic Sans MS" pitchFamily="66" charset="0"/>
              </a:rPr>
              <a:t>i-1</a:t>
            </a:r>
            <a:r>
              <a:rPr lang="en-US" sz="2400" b="1" dirty="0">
                <a:latin typeface="cmsy10" pitchFamily="34" charset="0"/>
              </a:rPr>
              <a:t>2</a:t>
            </a:r>
            <a:r>
              <a:rPr lang="en-US" sz="1800" dirty="0"/>
              <a:t> </a:t>
            </a:r>
            <a:r>
              <a:rPr lang="en-US" sz="2400" dirty="0">
                <a:latin typeface="Comic Sans MS" pitchFamily="66" charset="0"/>
              </a:rPr>
              <a:t>{0,1}</a:t>
            </a:r>
            <a:r>
              <a:rPr lang="en-US" sz="1800" dirty="0">
                <a:latin typeface="Comic Sans MS" pitchFamily="66" charset="0"/>
              </a:rPr>
              <a:t>,</a:t>
            </a:r>
          </a:p>
          <a:p>
            <a:pPr lvl="1" algn="ctr">
              <a:buFontTx/>
              <a:buNone/>
            </a:pPr>
            <a:r>
              <a:rPr lang="en-US" sz="2400" dirty="0">
                <a:latin typeface="Comic Sans MS" pitchFamily="66" charset="0"/>
              </a:rPr>
              <a:t>k/n</a:t>
            </a:r>
            <a:r>
              <a:rPr lang="en-US" sz="2400" dirty="0">
                <a:latin typeface="cmsy10" pitchFamily="34" charset="0"/>
              </a:rPr>
              <a:t>·</a:t>
            </a:r>
            <a:r>
              <a:rPr lang="en-US" sz="2400" dirty="0">
                <a:latin typeface="Comic Sans MS" pitchFamily="66" charset="0"/>
              </a:rPr>
              <a:t>  </a:t>
            </a:r>
            <a:r>
              <a:rPr lang="en-US" sz="2400" dirty="0" err="1">
                <a:latin typeface="Comic Sans MS" pitchFamily="66" charset="0"/>
              </a:rPr>
              <a:t>Prob</a:t>
            </a:r>
            <a:r>
              <a:rPr lang="en-US" sz="2400" dirty="0">
                <a:latin typeface="Comic Sans MS" pitchFamily="66" charset="0"/>
              </a:rPr>
              <a:t>[X</a:t>
            </a:r>
            <a:r>
              <a:rPr lang="en-US" sz="2400" baseline="-25000" dirty="0">
                <a:latin typeface="Comic Sans MS" pitchFamily="66" charset="0"/>
              </a:rPr>
              <a:t>i</a:t>
            </a:r>
            <a:r>
              <a:rPr lang="en-US" sz="2400" dirty="0">
                <a:latin typeface="Comic Sans MS" pitchFamily="66" charset="0"/>
              </a:rPr>
              <a:t> =1| X</a:t>
            </a:r>
            <a:r>
              <a:rPr lang="en-US" sz="2400" baseline="-25000" dirty="0">
                <a:latin typeface="Comic Sans MS" pitchFamily="66" charset="0"/>
              </a:rPr>
              <a:t>1</a:t>
            </a:r>
            <a:r>
              <a:rPr lang="en-US" sz="2400" dirty="0">
                <a:latin typeface="Comic Sans MS" pitchFamily="66" charset="0"/>
              </a:rPr>
              <a:t>, X</a:t>
            </a:r>
            <a:r>
              <a:rPr lang="en-US" sz="2400" baseline="-25000" dirty="0">
                <a:latin typeface="Comic Sans MS" pitchFamily="66" charset="0"/>
              </a:rPr>
              <a:t>2</a:t>
            </a:r>
            <a:r>
              <a:rPr lang="en-US" sz="2400" dirty="0">
                <a:latin typeface="Comic Sans MS" pitchFamily="66" charset="0"/>
              </a:rPr>
              <a:t>, … X</a:t>
            </a:r>
            <a:r>
              <a:rPr lang="en-US" sz="2400" baseline="-25000" dirty="0">
                <a:latin typeface="Comic Sans MS" pitchFamily="66" charset="0"/>
              </a:rPr>
              <a:t>i-1</a:t>
            </a:r>
            <a:r>
              <a:rPr lang="en-US" sz="2400" dirty="0">
                <a:latin typeface="Comic Sans MS" pitchFamily="66" charset="0"/>
              </a:rPr>
              <a:t>= </a:t>
            </a:r>
            <a:r>
              <a:rPr lang="en-US" sz="3200" dirty="0">
                <a:latin typeface="Comic Sans MS" pitchFamily="66" charset="0"/>
              </a:rPr>
              <a:t>b</a:t>
            </a:r>
            <a:r>
              <a:rPr lang="en-US" sz="2400" baseline="-25000" dirty="0">
                <a:latin typeface="Comic Sans MS" pitchFamily="66" charset="0"/>
              </a:rPr>
              <a:t>1</a:t>
            </a:r>
            <a:r>
              <a:rPr lang="en-US" sz="2400" dirty="0">
                <a:latin typeface="Comic Sans MS" pitchFamily="66" charset="0"/>
              </a:rPr>
              <a:t>, ...,</a:t>
            </a:r>
            <a:r>
              <a:rPr lang="en-US" sz="2400" dirty="0"/>
              <a:t> </a:t>
            </a:r>
            <a:r>
              <a:rPr lang="en-US" sz="3200" dirty="0">
                <a:latin typeface="Comic Sans MS" pitchFamily="66" charset="0"/>
              </a:rPr>
              <a:t>b</a:t>
            </a:r>
            <a:r>
              <a:rPr lang="en-US" sz="3200" baseline="-25000" dirty="0">
                <a:latin typeface="Comic Sans MS" pitchFamily="66" charset="0"/>
              </a:rPr>
              <a:t>i-1</a:t>
            </a:r>
            <a:r>
              <a:rPr lang="en-US" sz="2400" dirty="0">
                <a:latin typeface="Comic Sans MS" pitchFamily="66" charset="0"/>
              </a:rPr>
              <a:t>] </a:t>
            </a:r>
            <a:r>
              <a:rPr lang="en-US" sz="2400" dirty="0">
                <a:latin typeface="cmsy10" pitchFamily="34" charset="0"/>
              </a:rPr>
              <a:t>·</a:t>
            </a:r>
            <a:r>
              <a:rPr lang="en-US" sz="2400" dirty="0">
                <a:latin typeface="Comic Sans MS" pitchFamily="66" charset="0"/>
              </a:rPr>
              <a:t> 1-k/n</a:t>
            </a:r>
            <a:endParaRPr lang="en-US" sz="2400" dirty="0"/>
          </a:p>
          <a:p>
            <a:pPr lvl="1"/>
            <a:r>
              <a:rPr lang="en-US" sz="2400" b="1" dirty="0">
                <a:solidFill>
                  <a:schemeClr val="hlink"/>
                </a:solidFill>
              </a:rPr>
              <a:t>Flat </a:t>
            </a:r>
            <a:r>
              <a:rPr lang="en-US" b="1" dirty="0">
                <a:solidFill>
                  <a:schemeClr val="hlink"/>
                </a:solidFill>
                <a:latin typeface="Comic Sans MS" pitchFamily="66" charset="0"/>
              </a:rPr>
              <a:t>k</a:t>
            </a:r>
            <a:r>
              <a:rPr lang="en-US" sz="2400" b="1" dirty="0">
                <a:solidFill>
                  <a:schemeClr val="hlink"/>
                </a:solidFill>
              </a:rPr>
              <a:t>-source</a:t>
            </a:r>
            <a:r>
              <a:rPr lang="en-US" sz="2400" dirty="0">
                <a:solidFill>
                  <a:schemeClr val="hlink"/>
                </a:solidFill>
              </a:rPr>
              <a:t>:</a:t>
            </a:r>
            <a:r>
              <a:rPr lang="en-US" sz="2400" dirty="0"/>
              <a:t> Uniform over </a:t>
            </a:r>
            <a:r>
              <a:rPr lang="en-US" dirty="0">
                <a:latin typeface="Comic Sans MS" pitchFamily="66" charset="0"/>
              </a:rPr>
              <a:t>S</a:t>
            </a:r>
            <a:r>
              <a:rPr lang="en-US" sz="2400" dirty="0"/>
              <a:t> </a:t>
            </a:r>
            <a:r>
              <a:rPr lang="en-US" sz="2400" b="1" dirty="0">
                <a:latin typeface="cmsy10" pitchFamily="34" charset="0"/>
              </a:rPr>
              <a:t>µ</a:t>
            </a:r>
            <a:r>
              <a:rPr lang="en-US" sz="2400" dirty="0"/>
              <a:t> </a:t>
            </a:r>
            <a:r>
              <a:rPr lang="en-US" dirty="0">
                <a:latin typeface="Comic Sans MS" pitchFamily="66" charset="0"/>
              </a:rPr>
              <a:t>{0,1}</a:t>
            </a:r>
            <a:r>
              <a:rPr lang="en-US" sz="3200" baseline="30000" dirty="0">
                <a:latin typeface="Comic Sans MS" pitchFamily="66" charset="0"/>
              </a:rPr>
              <a:t>n</a:t>
            </a:r>
            <a:r>
              <a:rPr lang="en-US" sz="2400" dirty="0">
                <a:latin typeface="Comic Sans MS" pitchFamily="66" charset="0"/>
              </a:rPr>
              <a:t>, </a:t>
            </a:r>
            <a:r>
              <a:rPr lang="en-US" dirty="0">
                <a:latin typeface="Comic Sans MS" pitchFamily="66" charset="0"/>
              </a:rPr>
              <a:t>|S|=2</a:t>
            </a:r>
            <a:r>
              <a:rPr lang="en-US" baseline="30000" dirty="0">
                <a:latin typeface="Comic Sans MS" pitchFamily="66" charset="0"/>
              </a:rPr>
              <a:t>k</a:t>
            </a:r>
            <a:r>
              <a:rPr lang="en-US" sz="2400" dirty="0"/>
              <a:t> </a:t>
            </a:r>
          </a:p>
          <a:p>
            <a:pPr lvl="1">
              <a:buFontTx/>
              <a:buNone/>
            </a:pPr>
            <a:endParaRPr lang="en-US" sz="2400" dirty="0"/>
          </a:p>
          <a:p>
            <a:r>
              <a:rPr lang="en-US" b="1" dirty="0" smtClean="0">
                <a:solidFill>
                  <a:schemeClr val="accent2"/>
                </a:solidFill>
              </a:rPr>
              <a:t>Fact:</a:t>
            </a:r>
            <a:r>
              <a:rPr lang="en-US" dirty="0" smtClean="0"/>
              <a:t> </a:t>
            </a:r>
            <a:r>
              <a:rPr lang="en-US" dirty="0"/>
              <a:t>every </a:t>
            </a:r>
            <a:r>
              <a:rPr lang="en-US" sz="3600" dirty="0">
                <a:latin typeface="Comic Sans MS" pitchFamily="66" charset="0"/>
              </a:rPr>
              <a:t>k</a:t>
            </a:r>
            <a:r>
              <a:rPr lang="en-US" dirty="0"/>
              <a:t>-source is convex combination of flat ones.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3"/>
          <p:cNvSpPr>
            <a:spLocks noChangeArrowheads="1"/>
          </p:cNvSpPr>
          <p:nvPr/>
        </p:nvSpPr>
        <p:spPr bwMode="auto">
          <a:xfrm>
            <a:off x="0" y="98425"/>
            <a:ext cx="9144000" cy="784225"/>
          </a:xfrm>
          <a:prstGeom prst="rect">
            <a:avLst/>
          </a:prstGeom>
          <a:noFill/>
          <a:ln w="9525">
            <a:noFill/>
            <a:miter lim="800000"/>
            <a:headEnd/>
            <a:tailEnd/>
          </a:ln>
        </p:spPr>
        <p:txBody>
          <a:bodyPr anchor="b"/>
          <a:lstStyle/>
          <a:p>
            <a:r>
              <a:rPr lang="en-US" sz="4800" dirty="0" smtClean="0">
                <a:solidFill>
                  <a:srgbClr val="FF0000"/>
                </a:solidFill>
                <a:latin typeface="Arial Narrow" pitchFamily="34" charset="0"/>
              </a:rPr>
              <a:t>Min-Entropy and Statistical Distance</a:t>
            </a:r>
            <a:endParaRPr lang="en-US" sz="3200" dirty="0">
              <a:solidFill>
                <a:srgbClr val="FF0000"/>
              </a:solidFill>
              <a:latin typeface="Arial Narrow" pitchFamily="34" charset="0"/>
            </a:endParaRPr>
          </a:p>
        </p:txBody>
      </p:sp>
      <p:sp>
        <p:nvSpPr>
          <p:cNvPr id="482307" name="Text Box 3"/>
          <p:cNvSpPr txBox="1">
            <a:spLocks noChangeArrowheads="1"/>
          </p:cNvSpPr>
          <p:nvPr/>
        </p:nvSpPr>
        <p:spPr bwMode="auto">
          <a:xfrm>
            <a:off x="476250" y="1238250"/>
            <a:ext cx="7921625" cy="457200"/>
          </a:xfrm>
          <a:prstGeom prst="rect">
            <a:avLst/>
          </a:prstGeom>
          <a:noFill/>
          <a:ln w="9525" algn="ctr">
            <a:noFill/>
            <a:miter lim="800000"/>
            <a:headEnd/>
            <a:tailEnd/>
          </a:ln>
          <a:effectLst/>
        </p:spPr>
        <p:txBody>
          <a:bodyPr>
            <a:spAutoFit/>
          </a:bodyPr>
          <a:lstStyle/>
          <a:p>
            <a:pPr algn="l" eaLnBrk="0" hangingPunct="0">
              <a:spcBef>
                <a:spcPct val="50000"/>
              </a:spcBef>
            </a:pPr>
            <a:r>
              <a:rPr lang="en-US">
                <a:latin typeface="Arial Narrow" pitchFamily="34" charset="0"/>
              </a:rPr>
              <a:t>For a probability distribution</a:t>
            </a:r>
            <a:r>
              <a:rPr lang="en-US">
                <a:solidFill>
                  <a:schemeClr val="hlink"/>
                </a:solidFill>
                <a:latin typeface="Comic Sans MS" pitchFamily="66" charset="0"/>
              </a:rPr>
              <a:t> </a:t>
            </a:r>
            <a:r>
              <a:rPr lang="en-US">
                <a:solidFill>
                  <a:srgbClr val="0033CC"/>
                </a:solidFill>
                <a:latin typeface="Comic Sans MS" pitchFamily="66" charset="0"/>
              </a:rPr>
              <a:t>X </a:t>
            </a:r>
            <a:r>
              <a:rPr lang="en-US">
                <a:latin typeface="Arial Narrow" pitchFamily="34" charset="0"/>
              </a:rPr>
              <a:t>over</a:t>
            </a:r>
            <a:r>
              <a:rPr lang="en-US">
                <a:solidFill>
                  <a:schemeClr val="hlink"/>
                </a:solidFill>
                <a:latin typeface="Comic Sans MS" pitchFamily="66" charset="0"/>
              </a:rPr>
              <a:t> </a:t>
            </a:r>
            <a:r>
              <a:rPr lang="en-US">
                <a:solidFill>
                  <a:srgbClr val="0033CC"/>
                </a:solidFill>
                <a:latin typeface="Comic Sans MS" pitchFamily="66" charset="0"/>
              </a:rPr>
              <a:t>{0,1}</a:t>
            </a:r>
            <a:r>
              <a:rPr lang="en-US" baseline="30000">
                <a:solidFill>
                  <a:srgbClr val="0033CC"/>
                </a:solidFill>
                <a:latin typeface="Comic Sans MS" pitchFamily="66" charset="0"/>
              </a:rPr>
              <a:t>n</a:t>
            </a:r>
          </a:p>
        </p:txBody>
      </p:sp>
      <p:sp>
        <p:nvSpPr>
          <p:cNvPr id="482308" name="Text Box 4"/>
          <p:cNvSpPr txBox="1">
            <a:spLocks noChangeArrowheads="1"/>
          </p:cNvSpPr>
          <p:nvPr/>
        </p:nvSpPr>
        <p:spPr bwMode="auto">
          <a:xfrm>
            <a:off x="1439863" y="1989138"/>
            <a:ext cx="5967412" cy="579437"/>
          </a:xfrm>
          <a:prstGeom prst="rect">
            <a:avLst/>
          </a:prstGeom>
          <a:noFill/>
          <a:ln w="9525" algn="ctr">
            <a:noFill/>
            <a:miter lim="800000"/>
            <a:headEnd/>
            <a:tailEnd/>
          </a:ln>
          <a:effectLst/>
        </p:spPr>
        <p:txBody>
          <a:bodyPr>
            <a:spAutoFit/>
          </a:bodyPr>
          <a:lstStyle/>
          <a:p>
            <a:pPr eaLnBrk="0" hangingPunct="0">
              <a:spcBef>
                <a:spcPct val="50000"/>
              </a:spcBef>
            </a:pPr>
            <a:r>
              <a:rPr lang="en-US" sz="3200" dirty="0">
                <a:solidFill>
                  <a:srgbClr val="0033CC"/>
                </a:solidFill>
                <a:latin typeface="Comic Sans MS" pitchFamily="66" charset="0"/>
              </a:rPr>
              <a:t>H</a:t>
            </a:r>
            <a:r>
              <a:rPr lang="en-US" sz="3200" baseline="-25000" dirty="0">
                <a:solidFill>
                  <a:srgbClr val="0033CC"/>
                </a:solidFill>
                <a:latin typeface="cmsy10" pitchFamily="34" charset="0"/>
              </a:rPr>
              <a:t>1</a:t>
            </a:r>
            <a:r>
              <a:rPr lang="en-US" sz="3200" dirty="0">
                <a:solidFill>
                  <a:srgbClr val="0033CC"/>
                </a:solidFill>
                <a:latin typeface="Comic Sans MS" pitchFamily="66" charset="0"/>
              </a:rPr>
              <a:t>(X) = - log </a:t>
            </a:r>
            <a:r>
              <a:rPr lang="en-US" sz="3200" dirty="0" err="1">
                <a:solidFill>
                  <a:srgbClr val="0033CC"/>
                </a:solidFill>
                <a:latin typeface="Comic Sans MS" pitchFamily="66" charset="0"/>
              </a:rPr>
              <a:t>max</a:t>
            </a:r>
            <a:r>
              <a:rPr lang="en-US" sz="3200" baseline="-25000" dirty="0" err="1">
                <a:solidFill>
                  <a:srgbClr val="0033CC"/>
                </a:solidFill>
                <a:latin typeface="Comic Sans MS" pitchFamily="66" charset="0"/>
              </a:rPr>
              <a:t>x</a:t>
            </a:r>
            <a:r>
              <a:rPr lang="en-US" sz="3200" dirty="0">
                <a:solidFill>
                  <a:srgbClr val="0033CC"/>
                </a:solidFill>
                <a:latin typeface="Comic Sans MS" pitchFamily="66" charset="0"/>
              </a:rPr>
              <a:t> </a:t>
            </a:r>
            <a:r>
              <a:rPr lang="en-US" sz="3200" dirty="0" err="1">
                <a:solidFill>
                  <a:srgbClr val="0033CC"/>
                </a:solidFill>
                <a:latin typeface="Comic Sans MS" pitchFamily="66" charset="0"/>
              </a:rPr>
              <a:t>Pr</a:t>
            </a:r>
            <a:r>
              <a:rPr lang="en-US" sz="3200" dirty="0">
                <a:solidFill>
                  <a:srgbClr val="0033CC"/>
                </a:solidFill>
                <a:latin typeface="Comic Sans MS" pitchFamily="66" charset="0"/>
              </a:rPr>
              <a:t>[X = x]</a:t>
            </a:r>
          </a:p>
        </p:txBody>
      </p:sp>
      <p:sp>
        <p:nvSpPr>
          <p:cNvPr id="482309" name="Text Box 5"/>
          <p:cNvSpPr txBox="1">
            <a:spLocks noChangeArrowheads="1"/>
          </p:cNvSpPr>
          <p:nvPr/>
        </p:nvSpPr>
        <p:spPr bwMode="auto">
          <a:xfrm>
            <a:off x="476250" y="3276600"/>
            <a:ext cx="8210550" cy="523220"/>
          </a:xfrm>
          <a:prstGeom prst="rect">
            <a:avLst/>
          </a:prstGeom>
          <a:noFill/>
          <a:ln w="9525" algn="ctr">
            <a:noFill/>
            <a:miter lim="800000"/>
            <a:headEnd/>
            <a:tailEnd/>
          </a:ln>
          <a:effectLst/>
        </p:spPr>
        <p:txBody>
          <a:bodyPr>
            <a:spAutoFit/>
          </a:bodyPr>
          <a:lstStyle/>
          <a:p>
            <a:pPr algn="l" eaLnBrk="0" hangingPunct="0">
              <a:spcBef>
                <a:spcPct val="50000"/>
              </a:spcBef>
            </a:pPr>
            <a:r>
              <a:rPr lang="en-US" dirty="0">
                <a:solidFill>
                  <a:srgbClr val="0033CC"/>
                </a:solidFill>
                <a:latin typeface="Comic Sans MS" pitchFamily="66" charset="0"/>
              </a:rPr>
              <a:t>X</a:t>
            </a:r>
            <a:r>
              <a:rPr lang="en-US" dirty="0">
                <a:solidFill>
                  <a:schemeClr val="hlink"/>
                </a:solidFill>
                <a:latin typeface="Comic Sans MS" pitchFamily="66" charset="0"/>
              </a:rPr>
              <a:t> </a:t>
            </a:r>
            <a:r>
              <a:rPr lang="en-US" dirty="0">
                <a:latin typeface="Arial Narrow" pitchFamily="34" charset="0"/>
              </a:rPr>
              <a:t>is a</a:t>
            </a:r>
            <a:r>
              <a:rPr lang="en-US" dirty="0">
                <a:solidFill>
                  <a:schemeClr val="hlink"/>
                </a:solidFill>
                <a:latin typeface="Comic Sans MS" pitchFamily="66" charset="0"/>
              </a:rPr>
              <a:t> </a:t>
            </a:r>
            <a:r>
              <a:rPr lang="en-US" b="1" dirty="0">
                <a:solidFill>
                  <a:srgbClr val="0033CC"/>
                </a:solidFill>
                <a:latin typeface="Comic Sans MS" pitchFamily="66" charset="0"/>
              </a:rPr>
              <a:t>k</a:t>
            </a:r>
            <a:r>
              <a:rPr lang="en-US" b="1" dirty="0">
                <a:latin typeface="Arial Narrow" pitchFamily="34" charset="0"/>
              </a:rPr>
              <a:t>-source</a:t>
            </a:r>
            <a:r>
              <a:rPr lang="en-US" dirty="0">
                <a:latin typeface="Arial Narrow" pitchFamily="34" charset="0"/>
              </a:rPr>
              <a:t> if</a:t>
            </a:r>
            <a:r>
              <a:rPr lang="en-US" dirty="0">
                <a:solidFill>
                  <a:schemeClr val="hlink"/>
                </a:solidFill>
                <a:latin typeface="Comic Sans MS" pitchFamily="66" charset="0"/>
              </a:rPr>
              <a:t> </a:t>
            </a:r>
            <a:r>
              <a:rPr lang="en-US" dirty="0">
                <a:solidFill>
                  <a:srgbClr val="0033CC"/>
                </a:solidFill>
                <a:latin typeface="Comic Sans MS" pitchFamily="66" charset="0"/>
              </a:rPr>
              <a:t>H</a:t>
            </a:r>
            <a:r>
              <a:rPr lang="en-US" baseline="-25000" dirty="0">
                <a:solidFill>
                  <a:srgbClr val="0033CC"/>
                </a:solidFill>
                <a:latin typeface="cmsy10" pitchFamily="34" charset="0"/>
              </a:rPr>
              <a:t>1</a:t>
            </a:r>
            <a:r>
              <a:rPr lang="en-US" dirty="0">
                <a:solidFill>
                  <a:srgbClr val="0033CC"/>
                </a:solidFill>
                <a:latin typeface="Comic Sans MS" pitchFamily="66" charset="0"/>
              </a:rPr>
              <a:t>(X) </a:t>
            </a:r>
            <a:r>
              <a:rPr lang="en-US" b="1" dirty="0">
                <a:solidFill>
                  <a:srgbClr val="0033CC"/>
                </a:solidFill>
                <a:latin typeface="cmsy10" pitchFamily="34" charset="0"/>
              </a:rPr>
              <a:t>¸</a:t>
            </a:r>
            <a:r>
              <a:rPr lang="en-US" dirty="0">
                <a:solidFill>
                  <a:srgbClr val="0033CC"/>
                </a:solidFill>
                <a:latin typeface="Comic Sans MS" pitchFamily="66" charset="0"/>
              </a:rPr>
              <a:t> </a:t>
            </a:r>
            <a:r>
              <a:rPr lang="en-US" dirty="0" smtClean="0">
                <a:solidFill>
                  <a:srgbClr val="0033CC"/>
                </a:solidFill>
                <a:latin typeface="Comic Sans MS" pitchFamily="66" charset="0"/>
              </a:rPr>
              <a:t>k</a:t>
            </a:r>
            <a:endParaRPr lang="en-US" baseline="30000" dirty="0">
              <a:latin typeface="Arial Narrow" pitchFamily="34" charset="0"/>
            </a:endParaRPr>
          </a:p>
        </p:txBody>
      </p:sp>
      <p:sp>
        <p:nvSpPr>
          <p:cNvPr id="482310" name="Text Box 6"/>
          <p:cNvSpPr txBox="1">
            <a:spLocks noChangeArrowheads="1"/>
          </p:cNvSpPr>
          <p:nvPr/>
        </p:nvSpPr>
        <p:spPr bwMode="auto">
          <a:xfrm>
            <a:off x="476250" y="2590800"/>
            <a:ext cx="7921625" cy="457200"/>
          </a:xfrm>
          <a:prstGeom prst="rect">
            <a:avLst/>
          </a:prstGeom>
          <a:noFill/>
          <a:ln w="9525" algn="ctr">
            <a:noFill/>
            <a:miter lim="800000"/>
            <a:headEnd/>
            <a:tailEnd/>
          </a:ln>
          <a:effectLst/>
        </p:spPr>
        <p:txBody>
          <a:bodyPr>
            <a:spAutoFit/>
          </a:bodyPr>
          <a:lstStyle/>
          <a:p>
            <a:pPr algn="l" eaLnBrk="0" hangingPunct="0">
              <a:spcBef>
                <a:spcPct val="50000"/>
              </a:spcBef>
            </a:pPr>
            <a:r>
              <a:rPr lang="en-US" b="1" dirty="0">
                <a:latin typeface="Arial Narrow" pitchFamily="34" charset="0"/>
              </a:rPr>
              <a:t>Represents the probability of the </a:t>
            </a:r>
            <a:r>
              <a:rPr lang="en-US" b="1" dirty="0">
                <a:solidFill>
                  <a:srgbClr val="0033CC"/>
                </a:solidFill>
                <a:latin typeface="Arial Narrow" pitchFamily="34" charset="0"/>
              </a:rPr>
              <a:t>most likely</a:t>
            </a:r>
            <a:r>
              <a:rPr lang="en-US" b="1" dirty="0">
                <a:latin typeface="Arial Narrow" pitchFamily="34" charset="0"/>
              </a:rPr>
              <a:t> value of </a:t>
            </a:r>
            <a:r>
              <a:rPr lang="en-US" b="1" dirty="0">
                <a:solidFill>
                  <a:srgbClr val="0033CC"/>
                </a:solidFill>
                <a:latin typeface="Comic Sans MS" pitchFamily="66" charset="0"/>
              </a:rPr>
              <a:t>X</a:t>
            </a:r>
            <a:endParaRPr lang="en-US" b="1" baseline="30000" dirty="0">
              <a:solidFill>
                <a:srgbClr val="0033CC"/>
              </a:solidFill>
              <a:latin typeface="Comic Sans MS" pitchFamily="66" charset="0"/>
            </a:endParaRPr>
          </a:p>
        </p:txBody>
      </p:sp>
      <p:sp>
        <p:nvSpPr>
          <p:cNvPr id="482311" name="Text Box 7"/>
          <p:cNvSpPr txBox="1">
            <a:spLocks noChangeArrowheads="1"/>
          </p:cNvSpPr>
          <p:nvPr/>
        </p:nvSpPr>
        <p:spPr bwMode="auto">
          <a:xfrm>
            <a:off x="0" y="4572000"/>
            <a:ext cx="9144000" cy="579437"/>
          </a:xfrm>
          <a:prstGeom prst="rect">
            <a:avLst/>
          </a:prstGeom>
          <a:noFill/>
          <a:ln w="9525" algn="ctr">
            <a:noFill/>
            <a:miter lim="800000"/>
            <a:headEnd/>
            <a:tailEnd/>
          </a:ln>
          <a:effectLst/>
        </p:spPr>
        <p:txBody>
          <a:bodyPr>
            <a:spAutoFit/>
          </a:bodyPr>
          <a:lstStyle/>
          <a:p>
            <a:pPr eaLnBrk="0" hangingPunct="0">
              <a:spcBef>
                <a:spcPct val="50000"/>
              </a:spcBef>
            </a:pPr>
            <a:r>
              <a:rPr lang="en-US" sz="3200" dirty="0">
                <a:solidFill>
                  <a:srgbClr val="0033CC"/>
                </a:solidFill>
                <a:latin typeface="cmmi10" pitchFamily="34" charset="0"/>
              </a:rPr>
              <a:t>¢</a:t>
            </a:r>
            <a:r>
              <a:rPr lang="en-US" sz="3200" dirty="0">
                <a:solidFill>
                  <a:srgbClr val="0033CC"/>
                </a:solidFill>
                <a:latin typeface="Comic Sans MS" pitchFamily="66" charset="0"/>
              </a:rPr>
              <a:t>(X,Y) = </a:t>
            </a:r>
            <a:r>
              <a:rPr lang="en-US" sz="3200" dirty="0">
                <a:solidFill>
                  <a:srgbClr val="0033CC"/>
                </a:solidFill>
                <a:latin typeface="Symbol" pitchFamily="18" charset="2"/>
                <a:sym typeface="Symbol" pitchFamily="18" charset="2"/>
              </a:rPr>
              <a:t></a:t>
            </a:r>
            <a:r>
              <a:rPr lang="en-US" sz="3200" baseline="-25000" dirty="0">
                <a:solidFill>
                  <a:srgbClr val="0033CC"/>
                </a:solidFill>
                <a:latin typeface="Comic Sans MS" pitchFamily="66" charset="0"/>
                <a:sym typeface="Symbol" pitchFamily="18" charset="2"/>
              </a:rPr>
              <a:t>a</a:t>
            </a:r>
            <a:r>
              <a:rPr lang="en-US" sz="3200" dirty="0">
                <a:solidFill>
                  <a:srgbClr val="0033CC"/>
                </a:solidFill>
                <a:latin typeface="Symbol" pitchFamily="18" charset="2"/>
                <a:sym typeface="Symbol" pitchFamily="18" charset="2"/>
              </a:rPr>
              <a:t> </a:t>
            </a:r>
            <a:r>
              <a:rPr lang="en-US" sz="3200" dirty="0">
                <a:solidFill>
                  <a:srgbClr val="0033CC"/>
                </a:solidFill>
                <a:latin typeface="Comic Sans MS" pitchFamily="66" charset="0"/>
                <a:sym typeface="Symbol" pitchFamily="18" charset="2"/>
              </a:rPr>
              <a:t>|Pr[X=a] – Pr[Y=a]|</a:t>
            </a:r>
            <a:endParaRPr lang="en-US" sz="3200" dirty="0">
              <a:solidFill>
                <a:srgbClr val="0033CC"/>
              </a:solidFill>
              <a:latin typeface="Symbol" pitchFamily="18" charset="2"/>
              <a:sym typeface="Symbol" pitchFamily="18" charset="2"/>
            </a:endParaRPr>
          </a:p>
        </p:txBody>
      </p:sp>
      <p:sp>
        <p:nvSpPr>
          <p:cNvPr id="482312" name="Text Box 8"/>
          <p:cNvSpPr txBox="1">
            <a:spLocks noChangeArrowheads="1"/>
          </p:cNvSpPr>
          <p:nvPr/>
        </p:nvSpPr>
        <p:spPr bwMode="auto">
          <a:xfrm>
            <a:off x="476250" y="4114800"/>
            <a:ext cx="7921625" cy="457200"/>
          </a:xfrm>
          <a:prstGeom prst="rect">
            <a:avLst/>
          </a:prstGeom>
          <a:noFill/>
          <a:ln w="9525" algn="ctr">
            <a:noFill/>
            <a:miter lim="800000"/>
            <a:headEnd/>
            <a:tailEnd/>
          </a:ln>
          <a:effectLst/>
        </p:spPr>
        <p:txBody>
          <a:bodyPr>
            <a:spAutoFit/>
          </a:bodyPr>
          <a:lstStyle/>
          <a:p>
            <a:pPr algn="l" eaLnBrk="0" hangingPunct="0">
              <a:spcBef>
                <a:spcPct val="50000"/>
              </a:spcBef>
            </a:pPr>
            <a:r>
              <a:rPr lang="en-US" b="1" dirty="0">
                <a:latin typeface="Arial Narrow" pitchFamily="34" charset="0"/>
              </a:rPr>
              <a:t>Statistical distance</a:t>
            </a:r>
            <a:r>
              <a:rPr lang="en-US" dirty="0">
                <a:latin typeface="Arial Narrow" pitchFamily="34" charset="0"/>
              </a:rPr>
              <a:t>:</a:t>
            </a:r>
            <a:endParaRPr lang="en-US" baseline="30000" dirty="0">
              <a:solidFill>
                <a:schemeClr val="hlink"/>
              </a:solidFill>
              <a:latin typeface="Comic Sans MS" pitchFamily="66" charset="0"/>
            </a:endParaRPr>
          </a:p>
        </p:txBody>
      </p:sp>
      <p:sp>
        <p:nvSpPr>
          <p:cNvPr id="9" name="Text Box 8"/>
          <p:cNvSpPr txBox="1">
            <a:spLocks noChangeArrowheads="1"/>
          </p:cNvSpPr>
          <p:nvPr/>
        </p:nvSpPr>
        <p:spPr bwMode="auto">
          <a:xfrm>
            <a:off x="457200" y="5410200"/>
            <a:ext cx="7921625" cy="523220"/>
          </a:xfrm>
          <a:prstGeom prst="rect">
            <a:avLst/>
          </a:prstGeom>
          <a:noFill/>
          <a:ln w="9525" algn="ctr">
            <a:noFill/>
            <a:miter lim="800000"/>
            <a:headEnd/>
            <a:tailEnd/>
          </a:ln>
          <a:effectLst/>
        </p:spPr>
        <p:txBody>
          <a:bodyPr>
            <a:spAutoFit/>
          </a:bodyPr>
          <a:lstStyle/>
          <a:p>
            <a:pPr algn="l" eaLnBrk="0" hangingPunct="0">
              <a:spcBef>
                <a:spcPct val="50000"/>
              </a:spcBef>
            </a:pPr>
            <a:r>
              <a:rPr lang="en-US" b="1" dirty="0" smtClean="0">
                <a:latin typeface="Arial Narrow" pitchFamily="34" charset="0"/>
              </a:rPr>
              <a:t>Want to be close to </a:t>
            </a:r>
            <a:r>
              <a:rPr lang="en-US" b="1" dirty="0" smtClean="0">
                <a:solidFill>
                  <a:srgbClr val="FF0000"/>
                </a:solidFill>
                <a:latin typeface="Arial Narrow" pitchFamily="34" charset="0"/>
              </a:rPr>
              <a:t>uniform</a:t>
            </a:r>
            <a:r>
              <a:rPr lang="en-US" b="1" dirty="0" smtClean="0">
                <a:latin typeface="Arial Narrow" pitchFamily="34" charset="0"/>
              </a:rPr>
              <a:t> distribution</a:t>
            </a:r>
            <a:r>
              <a:rPr lang="en-US" dirty="0" smtClean="0">
                <a:latin typeface="Arial Narrow" pitchFamily="34" charset="0"/>
              </a:rPr>
              <a:t>:</a:t>
            </a:r>
            <a:endParaRPr lang="en-US" baseline="30000" dirty="0">
              <a:solidFill>
                <a:schemeClr val="hlink"/>
              </a:solidFill>
              <a:latin typeface="Comic Sans MS" pitchFamily="66" charset="0"/>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23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23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823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2309" grpId="0"/>
      <p:bldP spid="482311" grpId="0"/>
      <p:bldP spid="482312"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2" name="Rectangle 3"/>
          <p:cNvSpPr>
            <a:spLocks noChangeArrowheads="1"/>
          </p:cNvSpPr>
          <p:nvPr/>
        </p:nvSpPr>
        <p:spPr bwMode="auto">
          <a:xfrm>
            <a:off x="0" y="98425"/>
            <a:ext cx="9144000" cy="784225"/>
          </a:xfrm>
          <a:prstGeom prst="rect">
            <a:avLst/>
          </a:prstGeom>
          <a:noFill/>
          <a:ln w="9525">
            <a:noFill/>
            <a:miter lim="800000"/>
            <a:headEnd/>
            <a:tailEnd/>
          </a:ln>
        </p:spPr>
        <p:txBody>
          <a:bodyPr anchor="b"/>
          <a:lstStyle/>
          <a:p>
            <a:r>
              <a:rPr lang="en-US" sz="4800" smtClean="0">
                <a:solidFill>
                  <a:srgbClr val="FF0000"/>
                </a:solidFill>
                <a:latin typeface="Arial Narrow" pitchFamily="34" charset="0"/>
                <a:cs typeface="Arial" pitchFamily="34" charset="0"/>
              </a:rPr>
              <a:t>Extractors</a:t>
            </a:r>
            <a:endParaRPr lang="en-US" sz="3200" smtClean="0">
              <a:solidFill>
                <a:srgbClr val="FF0000"/>
              </a:solidFill>
              <a:latin typeface="Arial Narrow" pitchFamily="34" charset="0"/>
              <a:cs typeface="Arial" pitchFamily="34" charset="0"/>
            </a:endParaRPr>
          </a:p>
        </p:txBody>
      </p:sp>
      <p:sp>
        <p:nvSpPr>
          <p:cNvPr id="476163" name="Rectangle 3"/>
          <p:cNvSpPr>
            <a:spLocks noChangeArrowheads="1"/>
          </p:cNvSpPr>
          <p:nvPr/>
        </p:nvSpPr>
        <p:spPr bwMode="auto">
          <a:xfrm>
            <a:off x="304800" y="971550"/>
            <a:ext cx="8382000" cy="457200"/>
          </a:xfrm>
          <a:prstGeom prst="rect">
            <a:avLst/>
          </a:prstGeom>
          <a:noFill/>
          <a:ln w="9525" algn="ctr">
            <a:noFill/>
            <a:miter lim="800000"/>
            <a:headEnd/>
            <a:tailEnd/>
          </a:ln>
          <a:effectLst/>
        </p:spPr>
        <p:txBody>
          <a:bodyPr>
            <a:spAutoFit/>
          </a:bodyPr>
          <a:lstStyle/>
          <a:p>
            <a:pPr algn="l">
              <a:spcBef>
                <a:spcPct val="50000"/>
              </a:spcBef>
            </a:pPr>
            <a:r>
              <a:rPr lang="en-US" sz="2400" b="1" dirty="0" smtClean="0">
                <a:solidFill>
                  <a:srgbClr val="0033CC"/>
                </a:solidFill>
                <a:latin typeface="Arial Narrow" pitchFamily="34" charset="0"/>
                <a:cs typeface="Arial" pitchFamily="34" charset="0"/>
              </a:rPr>
              <a:t>Universal</a:t>
            </a:r>
            <a:r>
              <a:rPr lang="en-US" sz="2400" b="1" dirty="0" smtClean="0">
                <a:solidFill>
                  <a:srgbClr val="000000"/>
                </a:solidFill>
                <a:latin typeface="Arial Narrow" pitchFamily="34" charset="0"/>
                <a:cs typeface="Arial" pitchFamily="34" charset="0"/>
              </a:rPr>
              <a:t> procedure for “purifying” an imperfect source</a:t>
            </a:r>
          </a:p>
        </p:txBody>
      </p:sp>
      <p:sp>
        <p:nvSpPr>
          <p:cNvPr id="476164" name="Rectangle 4"/>
          <p:cNvSpPr>
            <a:spLocks noChangeArrowheads="1"/>
          </p:cNvSpPr>
          <p:nvPr/>
        </p:nvSpPr>
        <p:spPr bwMode="auto">
          <a:xfrm>
            <a:off x="927100" y="1584325"/>
            <a:ext cx="7380288" cy="2071688"/>
          </a:xfrm>
          <a:prstGeom prst="rect">
            <a:avLst/>
          </a:prstGeom>
          <a:solidFill>
            <a:srgbClr val="FFCC00"/>
          </a:solidFill>
          <a:ln w="9525" algn="ctr">
            <a:solidFill>
              <a:schemeClr val="tx1"/>
            </a:solidFill>
            <a:miter lim="800000"/>
            <a:headEnd/>
            <a:tailEnd/>
          </a:ln>
          <a:effectLst/>
        </p:spPr>
        <p:txBody>
          <a:bodyPr/>
          <a:lstStyle/>
          <a:p>
            <a:pPr algn="l">
              <a:spcBef>
                <a:spcPct val="50000"/>
              </a:spcBef>
            </a:pPr>
            <a:r>
              <a:rPr lang="en-US" sz="2400" b="1" dirty="0" smtClean="0">
                <a:solidFill>
                  <a:srgbClr val="000000"/>
                </a:solidFill>
                <a:latin typeface="Arial Narrow" pitchFamily="34" charset="0"/>
                <a:cs typeface="Arial" pitchFamily="34" charset="0"/>
              </a:rPr>
              <a:t>Definition:</a:t>
            </a:r>
          </a:p>
          <a:p>
            <a:pPr algn="l">
              <a:spcBef>
                <a:spcPct val="50000"/>
              </a:spcBef>
            </a:pPr>
            <a:r>
              <a:rPr lang="en-US" sz="2400" b="1" dirty="0" smtClean="0">
                <a:solidFill>
                  <a:srgbClr val="00B050"/>
                </a:solidFill>
                <a:latin typeface="Comic Sans MS" pitchFamily="66" charset="0"/>
                <a:cs typeface="Arial" pitchFamily="34" charset="0"/>
              </a:rPr>
              <a:t>Ext: {0,1}</a:t>
            </a:r>
            <a:r>
              <a:rPr lang="en-US" sz="2400" b="1" baseline="30000" dirty="0" smtClean="0">
                <a:solidFill>
                  <a:srgbClr val="00B050"/>
                </a:solidFill>
                <a:latin typeface="Comic Sans MS" pitchFamily="66" charset="0"/>
                <a:cs typeface="Arial" pitchFamily="34" charset="0"/>
              </a:rPr>
              <a:t>n</a:t>
            </a:r>
            <a:r>
              <a:rPr lang="en-US" sz="2400" b="1" dirty="0" smtClean="0">
                <a:solidFill>
                  <a:srgbClr val="00B050"/>
                </a:solidFill>
                <a:latin typeface="Arial Narrow" pitchFamily="34" charset="0"/>
                <a:cs typeface="Arial" pitchFamily="34" charset="0"/>
              </a:rPr>
              <a:t> </a:t>
            </a:r>
            <a:r>
              <a:rPr lang="en-US" sz="2400" b="1" dirty="0" smtClean="0">
                <a:solidFill>
                  <a:srgbClr val="00B050"/>
                </a:solidFill>
                <a:latin typeface="cmsy10"/>
                <a:cs typeface="Arial" pitchFamily="34" charset="0"/>
              </a:rPr>
              <a:t>£</a:t>
            </a:r>
            <a:r>
              <a:rPr lang="en-US" sz="2400" b="1" dirty="0" smtClean="0">
                <a:solidFill>
                  <a:srgbClr val="00B050"/>
                </a:solidFill>
                <a:latin typeface="Arial Narrow" pitchFamily="34" charset="0"/>
                <a:cs typeface="Arial" pitchFamily="34" charset="0"/>
              </a:rPr>
              <a:t> </a:t>
            </a:r>
            <a:r>
              <a:rPr lang="en-US" sz="2400" b="1" dirty="0" smtClean="0">
                <a:solidFill>
                  <a:srgbClr val="00B050"/>
                </a:solidFill>
                <a:latin typeface="Comic Sans MS" pitchFamily="66" charset="0"/>
                <a:cs typeface="Arial" pitchFamily="34" charset="0"/>
              </a:rPr>
              <a:t>{0,1}</a:t>
            </a:r>
            <a:r>
              <a:rPr lang="en-US" sz="2400" b="1" baseline="30000" dirty="0" smtClean="0">
                <a:solidFill>
                  <a:srgbClr val="00B050"/>
                </a:solidFill>
                <a:latin typeface="Comic Sans MS" pitchFamily="66" charset="0"/>
                <a:cs typeface="Arial" pitchFamily="34" charset="0"/>
              </a:rPr>
              <a:t>d</a:t>
            </a:r>
            <a:r>
              <a:rPr lang="en-US" sz="2400" b="1" dirty="0" smtClean="0">
                <a:solidFill>
                  <a:srgbClr val="00B050"/>
                </a:solidFill>
                <a:latin typeface="Arial Narrow" pitchFamily="34" charset="0"/>
                <a:cs typeface="Arial" pitchFamily="34" charset="0"/>
              </a:rPr>
              <a:t> </a:t>
            </a:r>
            <a:r>
              <a:rPr lang="en-US" sz="2400" b="1" dirty="0" smtClean="0">
                <a:solidFill>
                  <a:srgbClr val="00B050"/>
                </a:solidFill>
                <a:latin typeface="cmsy10" pitchFamily="34" charset="0"/>
                <a:cs typeface="Arial" pitchFamily="34" charset="0"/>
              </a:rPr>
              <a:t>!</a:t>
            </a:r>
            <a:r>
              <a:rPr lang="en-US" sz="2400" b="1" dirty="0" smtClean="0">
                <a:solidFill>
                  <a:srgbClr val="00B050"/>
                </a:solidFill>
                <a:latin typeface="Arial Narrow" pitchFamily="34" charset="0"/>
                <a:cs typeface="Arial" pitchFamily="34" charset="0"/>
              </a:rPr>
              <a:t> </a:t>
            </a:r>
            <a:r>
              <a:rPr lang="en-US" sz="2400" b="1" dirty="0" smtClean="0">
                <a:solidFill>
                  <a:srgbClr val="00B050"/>
                </a:solidFill>
                <a:latin typeface="Comic Sans MS" pitchFamily="66" charset="0"/>
                <a:cs typeface="Arial" pitchFamily="34" charset="0"/>
              </a:rPr>
              <a:t>{0,1}</a:t>
            </a:r>
            <a:r>
              <a:rPr lang="en-US" sz="2400" b="1" baseline="30000" dirty="0" smtClean="0">
                <a:solidFill>
                  <a:srgbClr val="00B050"/>
                </a:solidFill>
                <a:latin typeface="Comic Sans MS" pitchFamily="66" charset="0"/>
                <a:cs typeface="Arial" pitchFamily="34" charset="0"/>
              </a:rPr>
              <a:t>ℓ</a:t>
            </a:r>
            <a:r>
              <a:rPr lang="en-US" sz="2400" b="1" dirty="0" smtClean="0">
                <a:solidFill>
                  <a:srgbClr val="000000"/>
                </a:solidFill>
                <a:latin typeface="Arial Narrow" pitchFamily="34" charset="0"/>
                <a:cs typeface="Arial" pitchFamily="34" charset="0"/>
              </a:rPr>
              <a:t> </a:t>
            </a:r>
            <a:r>
              <a:rPr lang="en-US" sz="2400" dirty="0" smtClean="0">
                <a:solidFill>
                  <a:srgbClr val="000000"/>
                </a:solidFill>
                <a:latin typeface="Arial Narrow" pitchFamily="34" charset="0"/>
                <a:cs typeface="Arial" pitchFamily="34" charset="0"/>
              </a:rPr>
              <a:t>is a </a:t>
            </a:r>
            <a:r>
              <a:rPr lang="en-US" sz="2400" b="1" dirty="0" smtClean="0">
                <a:solidFill>
                  <a:srgbClr val="00B050"/>
                </a:solidFill>
                <a:latin typeface="Comic Sans MS" pitchFamily="66" charset="0"/>
                <a:cs typeface="Arial" pitchFamily="34" charset="0"/>
              </a:rPr>
              <a:t>(k,</a:t>
            </a:r>
            <a:r>
              <a:rPr lang="en-US" sz="2400" b="1" dirty="0" smtClean="0">
                <a:solidFill>
                  <a:srgbClr val="FF0000"/>
                </a:solidFill>
                <a:latin typeface="Comic Sans MS" pitchFamily="66" charset="0"/>
                <a:cs typeface="Arial" pitchFamily="34" charset="0"/>
                <a:sym typeface="Symbol" pitchFamily="18" charset="2"/>
              </a:rPr>
              <a:t></a:t>
            </a:r>
            <a:r>
              <a:rPr lang="en-US" sz="2400" b="1" dirty="0" smtClean="0">
                <a:solidFill>
                  <a:srgbClr val="00B050"/>
                </a:solidFill>
                <a:latin typeface="Comic Sans MS" pitchFamily="66" charset="0"/>
                <a:cs typeface="Arial" pitchFamily="34" charset="0"/>
              </a:rPr>
              <a:t>)</a:t>
            </a:r>
            <a:r>
              <a:rPr lang="en-US" sz="2400" b="1" dirty="0" smtClean="0">
                <a:solidFill>
                  <a:srgbClr val="00B050"/>
                </a:solidFill>
                <a:latin typeface="Arial Narrow" pitchFamily="34" charset="0"/>
                <a:cs typeface="Arial" pitchFamily="34" charset="0"/>
              </a:rPr>
              <a:t>-</a:t>
            </a:r>
            <a:r>
              <a:rPr lang="en-US" sz="2400" b="1" dirty="0" smtClean="0">
                <a:solidFill>
                  <a:srgbClr val="000000"/>
                </a:solidFill>
                <a:latin typeface="Arial Narrow" pitchFamily="34" charset="0"/>
                <a:cs typeface="Arial" pitchFamily="34" charset="0"/>
              </a:rPr>
              <a:t>extractor</a:t>
            </a:r>
            <a:r>
              <a:rPr lang="en-US" sz="2400" dirty="0" smtClean="0">
                <a:solidFill>
                  <a:srgbClr val="000000"/>
                </a:solidFill>
                <a:latin typeface="Arial Narrow" pitchFamily="34" charset="0"/>
                <a:cs typeface="Arial" pitchFamily="34" charset="0"/>
              </a:rPr>
              <a:t> if:</a:t>
            </a:r>
          </a:p>
          <a:p>
            <a:pPr algn="l">
              <a:spcBef>
                <a:spcPct val="50000"/>
              </a:spcBef>
            </a:pPr>
            <a:r>
              <a:rPr lang="en-US" sz="2400" dirty="0" smtClean="0">
                <a:solidFill>
                  <a:srgbClr val="000000"/>
                </a:solidFill>
                <a:latin typeface="Arial Narrow" pitchFamily="34" charset="0"/>
                <a:cs typeface="Arial" pitchFamily="34" charset="0"/>
              </a:rPr>
              <a:t> </a:t>
            </a:r>
            <a:r>
              <a:rPr lang="en-US" sz="2400" b="1" dirty="0" smtClean="0">
                <a:solidFill>
                  <a:srgbClr val="000000"/>
                </a:solidFill>
                <a:latin typeface="Arial Narrow" pitchFamily="34" charset="0"/>
                <a:cs typeface="Arial" pitchFamily="34" charset="0"/>
              </a:rPr>
              <a:t>for any </a:t>
            </a:r>
            <a:r>
              <a:rPr lang="en-US" sz="2400" b="1" dirty="0" smtClean="0">
                <a:solidFill>
                  <a:srgbClr val="00B050"/>
                </a:solidFill>
                <a:latin typeface="Comic Sans MS" pitchFamily="66" charset="0"/>
                <a:cs typeface="Arial" pitchFamily="34" charset="0"/>
              </a:rPr>
              <a:t>k</a:t>
            </a:r>
            <a:r>
              <a:rPr lang="en-US" sz="2400" b="1" dirty="0" smtClean="0">
                <a:solidFill>
                  <a:srgbClr val="000000"/>
                </a:solidFill>
                <a:latin typeface="Arial Narrow" pitchFamily="34" charset="0"/>
                <a:cs typeface="Arial" pitchFamily="34" charset="0"/>
              </a:rPr>
              <a:t>-source </a:t>
            </a:r>
            <a:r>
              <a:rPr lang="en-US" sz="2400" b="1" dirty="0" smtClean="0">
                <a:solidFill>
                  <a:srgbClr val="00B050"/>
                </a:solidFill>
                <a:latin typeface="Comic Sans MS" pitchFamily="66" charset="0"/>
                <a:cs typeface="Arial" pitchFamily="34" charset="0"/>
              </a:rPr>
              <a:t>X</a:t>
            </a:r>
            <a:endParaRPr lang="en-US" sz="2400" b="1" dirty="0" smtClean="0">
              <a:solidFill>
                <a:srgbClr val="00B050"/>
              </a:solidFill>
              <a:latin typeface="Arial Narrow" pitchFamily="34" charset="0"/>
              <a:cs typeface="Arial" pitchFamily="34" charset="0"/>
            </a:endParaRPr>
          </a:p>
          <a:p>
            <a:pPr>
              <a:spcBef>
                <a:spcPct val="50000"/>
              </a:spcBef>
            </a:pPr>
            <a:r>
              <a:rPr lang="en-US" sz="2400" b="1" dirty="0" smtClean="0">
                <a:solidFill>
                  <a:srgbClr val="00B050"/>
                </a:solidFill>
                <a:latin typeface="cmmi10" pitchFamily="34" charset="0"/>
                <a:cs typeface="Arial" pitchFamily="34" charset="0"/>
              </a:rPr>
              <a:t>¢</a:t>
            </a:r>
            <a:r>
              <a:rPr lang="en-US" sz="2400" b="1" dirty="0" smtClean="0">
                <a:solidFill>
                  <a:srgbClr val="00B050"/>
                </a:solidFill>
                <a:latin typeface="Comic Sans MS" pitchFamily="66" charset="0"/>
                <a:cs typeface="Arial" pitchFamily="34" charset="0"/>
              </a:rPr>
              <a:t>(Ext(X, </a:t>
            </a:r>
            <a:r>
              <a:rPr lang="en-US" sz="2400" b="1" dirty="0" err="1" smtClean="0">
                <a:solidFill>
                  <a:srgbClr val="00B050"/>
                </a:solidFill>
                <a:latin typeface="Comic Sans MS" pitchFamily="66" charset="0"/>
                <a:cs typeface="Arial" pitchFamily="34" charset="0"/>
              </a:rPr>
              <a:t>U</a:t>
            </a:r>
            <a:r>
              <a:rPr lang="en-US" sz="2400" b="1" baseline="-25000" dirty="0" err="1" smtClean="0">
                <a:solidFill>
                  <a:srgbClr val="00B050"/>
                </a:solidFill>
                <a:latin typeface="Comic Sans MS" pitchFamily="66" charset="0"/>
                <a:cs typeface="Arial" pitchFamily="34" charset="0"/>
              </a:rPr>
              <a:t>d</a:t>
            </a:r>
            <a:r>
              <a:rPr lang="en-US" sz="2400" b="1" dirty="0" smtClean="0">
                <a:solidFill>
                  <a:srgbClr val="00B050"/>
                </a:solidFill>
                <a:latin typeface="Comic Sans MS" pitchFamily="66" charset="0"/>
                <a:cs typeface="Arial" pitchFamily="34" charset="0"/>
              </a:rPr>
              <a:t>), </a:t>
            </a:r>
            <a:r>
              <a:rPr lang="en-US" sz="2400" b="1" dirty="0" err="1" smtClean="0">
                <a:solidFill>
                  <a:srgbClr val="00B050"/>
                </a:solidFill>
                <a:latin typeface="Comic Sans MS" pitchFamily="66" charset="0"/>
                <a:cs typeface="Arial" pitchFamily="34" charset="0"/>
              </a:rPr>
              <a:t>U</a:t>
            </a:r>
            <a:r>
              <a:rPr lang="en-US" sz="2400" b="1" baseline="-25000" dirty="0" err="1" smtClean="0">
                <a:solidFill>
                  <a:srgbClr val="00B050"/>
                </a:solidFill>
                <a:latin typeface="Arial Narrow" pitchFamily="34" charset="0"/>
                <a:cs typeface="Arial" pitchFamily="34" charset="0"/>
              </a:rPr>
              <a:t>ℓ</a:t>
            </a:r>
            <a:r>
              <a:rPr lang="en-US" sz="2400" b="1" dirty="0" smtClean="0">
                <a:solidFill>
                  <a:srgbClr val="00B050"/>
                </a:solidFill>
                <a:latin typeface="Comic Sans MS" pitchFamily="66" charset="0"/>
                <a:cs typeface="Arial" pitchFamily="34" charset="0"/>
              </a:rPr>
              <a:t>)</a:t>
            </a:r>
            <a:r>
              <a:rPr lang="en-US" sz="2400" b="1" dirty="0" smtClean="0">
                <a:solidFill>
                  <a:srgbClr val="00B050"/>
                </a:solidFill>
                <a:latin typeface="Arial Narrow" pitchFamily="34" charset="0"/>
                <a:cs typeface="Arial" pitchFamily="34" charset="0"/>
              </a:rPr>
              <a:t> </a:t>
            </a:r>
            <a:r>
              <a:rPr lang="en-US" sz="2400" b="1" dirty="0" smtClean="0">
                <a:solidFill>
                  <a:srgbClr val="00B050"/>
                </a:solidFill>
                <a:latin typeface="cmsy10" pitchFamily="34" charset="0"/>
                <a:cs typeface="Arial" pitchFamily="34" charset="0"/>
              </a:rPr>
              <a:t>·</a:t>
            </a:r>
            <a:r>
              <a:rPr lang="en-US" sz="2400" b="1" dirty="0" smtClean="0">
                <a:solidFill>
                  <a:srgbClr val="00B050"/>
                </a:solidFill>
                <a:latin typeface="Arial Narrow" pitchFamily="34" charset="0"/>
                <a:cs typeface="Arial" pitchFamily="34" charset="0"/>
              </a:rPr>
              <a:t> </a:t>
            </a:r>
            <a:r>
              <a:rPr lang="en-US" sz="2400" b="1" dirty="0" smtClean="0">
                <a:solidFill>
                  <a:srgbClr val="FF0000"/>
                </a:solidFill>
                <a:latin typeface="Arial Narrow" pitchFamily="34" charset="0"/>
                <a:cs typeface="Arial" pitchFamily="34" charset="0"/>
                <a:sym typeface="Symbol" pitchFamily="18" charset="2"/>
              </a:rPr>
              <a:t></a:t>
            </a:r>
            <a:endParaRPr lang="en-US" sz="2400" b="1" dirty="0" smtClean="0">
              <a:solidFill>
                <a:srgbClr val="FF0000"/>
              </a:solidFill>
              <a:latin typeface="Arial Narrow" pitchFamily="34" charset="0"/>
              <a:cs typeface="Arial" pitchFamily="34" charset="0"/>
            </a:endParaRPr>
          </a:p>
        </p:txBody>
      </p:sp>
      <p:sp>
        <p:nvSpPr>
          <p:cNvPr id="476165" name="Line 5"/>
          <p:cNvSpPr>
            <a:spLocks noChangeShapeType="1"/>
          </p:cNvSpPr>
          <p:nvPr/>
        </p:nvSpPr>
        <p:spPr bwMode="auto">
          <a:xfrm flipV="1">
            <a:off x="2946400" y="5383213"/>
            <a:ext cx="836613" cy="4762"/>
          </a:xfrm>
          <a:prstGeom prst="line">
            <a:avLst/>
          </a:prstGeom>
          <a:noFill/>
          <a:ln w="38100">
            <a:solidFill>
              <a:schemeClr val="tx1"/>
            </a:solidFill>
            <a:round/>
            <a:headEnd/>
            <a:tailEnd type="triangle" w="med" len="med"/>
          </a:ln>
          <a:effectLst/>
        </p:spPr>
        <p:txBody>
          <a:bodyPr wrap="none" anchor="ctr"/>
          <a:lstStyle/>
          <a:p>
            <a:endParaRPr lang="en-US" sz="2400" smtClean="0">
              <a:solidFill>
                <a:srgbClr val="000000"/>
              </a:solidFill>
              <a:latin typeface="Arial" pitchFamily="34" charset="0"/>
              <a:cs typeface="Arial" pitchFamily="34" charset="0"/>
            </a:endParaRPr>
          </a:p>
        </p:txBody>
      </p:sp>
      <p:sp>
        <p:nvSpPr>
          <p:cNvPr id="476166" name="Text Box 6"/>
          <p:cNvSpPr txBox="1">
            <a:spLocks noChangeArrowheads="1"/>
          </p:cNvSpPr>
          <p:nvPr/>
        </p:nvSpPr>
        <p:spPr bwMode="auto">
          <a:xfrm>
            <a:off x="1066800" y="5159375"/>
            <a:ext cx="1795684" cy="523220"/>
          </a:xfrm>
          <a:prstGeom prst="rect">
            <a:avLst/>
          </a:prstGeom>
          <a:noFill/>
          <a:ln w="38100">
            <a:solidFill>
              <a:schemeClr val="tx1"/>
            </a:solidFill>
            <a:miter lim="800000"/>
            <a:headEnd/>
            <a:tailEnd/>
          </a:ln>
          <a:effectLst/>
        </p:spPr>
        <p:txBody>
          <a:bodyPr wrap="none">
            <a:spAutoFit/>
          </a:bodyPr>
          <a:lstStyle/>
          <a:p>
            <a:pPr algn="l" eaLnBrk="0" hangingPunct="0"/>
            <a:r>
              <a:rPr lang="en-US" dirty="0" smtClean="0">
                <a:solidFill>
                  <a:srgbClr val="009999"/>
                </a:solidFill>
                <a:latin typeface="Comic Sans MS" pitchFamily="66" charset="0"/>
                <a:cs typeface="Arial" pitchFamily="34" charset="0"/>
              </a:rPr>
              <a:t>d</a:t>
            </a:r>
            <a:r>
              <a:rPr lang="en-US" sz="2400" dirty="0" smtClean="0">
                <a:solidFill>
                  <a:srgbClr val="000000"/>
                </a:solidFill>
                <a:latin typeface="Times New Roman" pitchFamily="18" charset="0"/>
                <a:cs typeface="Arial" pitchFamily="34" charset="0"/>
              </a:rPr>
              <a:t> </a:t>
            </a:r>
            <a:r>
              <a:rPr lang="en-US" sz="2400" dirty="0" smtClean="0">
                <a:solidFill>
                  <a:srgbClr val="000000"/>
                </a:solidFill>
                <a:latin typeface="Arial Narrow" pitchFamily="34" charset="0"/>
                <a:cs typeface="Arial" pitchFamily="34" charset="0"/>
              </a:rPr>
              <a:t>random bits</a:t>
            </a:r>
            <a:endParaRPr lang="en-US" dirty="0" smtClean="0">
              <a:solidFill>
                <a:srgbClr val="000000"/>
              </a:solidFill>
              <a:latin typeface="Arial Narrow" pitchFamily="34" charset="0"/>
              <a:cs typeface="Arial" pitchFamily="34" charset="0"/>
            </a:endParaRPr>
          </a:p>
        </p:txBody>
      </p:sp>
      <p:sp>
        <p:nvSpPr>
          <p:cNvPr id="476167" name="Rectangle 7"/>
          <p:cNvSpPr>
            <a:spLocks noChangeArrowheads="1"/>
          </p:cNvSpPr>
          <p:nvPr/>
        </p:nvSpPr>
        <p:spPr bwMode="auto">
          <a:xfrm>
            <a:off x="1768475" y="4648200"/>
            <a:ext cx="994183" cy="461665"/>
          </a:xfrm>
          <a:prstGeom prst="rect">
            <a:avLst/>
          </a:prstGeom>
          <a:noFill/>
          <a:ln w="9525">
            <a:noFill/>
            <a:miter lim="800000"/>
            <a:headEnd/>
            <a:tailEnd/>
          </a:ln>
          <a:effectLst/>
        </p:spPr>
        <p:txBody>
          <a:bodyPr wrap="none">
            <a:spAutoFit/>
          </a:bodyPr>
          <a:lstStyle/>
          <a:p>
            <a:pPr algn="l" eaLnBrk="0" hangingPunct="0"/>
            <a:r>
              <a:rPr lang="en-US" sz="2000" b="1" dirty="0" smtClean="0">
                <a:solidFill>
                  <a:srgbClr val="000000"/>
                </a:solidFill>
                <a:latin typeface="Arial Narrow" pitchFamily="34" charset="0"/>
                <a:cs typeface="Arial" pitchFamily="34" charset="0"/>
              </a:rPr>
              <a:t>“</a:t>
            </a:r>
            <a:r>
              <a:rPr lang="en-US" sz="2400" b="1" dirty="0" smtClean="0">
                <a:solidFill>
                  <a:srgbClr val="000000"/>
                </a:solidFill>
                <a:latin typeface="Arial Narrow" pitchFamily="34" charset="0"/>
                <a:cs typeface="Arial" pitchFamily="34" charset="0"/>
              </a:rPr>
              <a:t>seed”</a:t>
            </a:r>
            <a:endParaRPr lang="en-US" sz="2000" b="1" dirty="0" smtClean="0">
              <a:solidFill>
                <a:srgbClr val="000000"/>
              </a:solidFill>
              <a:latin typeface="Arial Narrow" pitchFamily="34" charset="0"/>
              <a:cs typeface="Arial" pitchFamily="34" charset="0"/>
            </a:endParaRPr>
          </a:p>
        </p:txBody>
      </p:sp>
      <p:sp>
        <p:nvSpPr>
          <p:cNvPr id="476168" name="Rectangle 8"/>
          <p:cNvSpPr>
            <a:spLocks noChangeArrowheads="1"/>
          </p:cNvSpPr>
          <p:nvPr/>
        </p:nvSpPr>
        <p:spPr bwMode="auto">
          <a:xfrm>
            <a:off x="3783013" y="4938713"/>
            <a:ext cx="1295400" cy="901700"/>
          </a:xfrm>
          <a:prstGeom prst="rect">
            <a:avLst/>
          </a:prstGeom>
          <a:solidFill>
            <a:schemeClr val="bg1"/>
          </a:solidFill>
          <a:ln w="38100">
            <a:solidFill>
              <a:schemeClr val="tx1"/>
            </a:solidFill>
            <a:miter lim="800000"/>
            <a:headEnd/>
            <a:tailEnd/>
          </a:ln>
          <a:effectLst/>
        </p:spPr>
        <p:txBody>
          <a:bodyPr wrap="none" anchor="ctr"/>
          <a:lstStyle/>
          <a:p>
            <a:pPr eaLnBrk="0" hangingPunct="0"/>
            <a:r>
              <a:rPr lang="en-US" sz="4000" smtClean="0">
                <a:solidFill>
                  <a:srgbClr val="009999"/>
                </a:solidFill>
                <a:latin typeface="Comic Sans MS" pitchFamily="66" charset="0"/>
                <a:cs typeface="Arial" pitchFamily="34" charset="0"/>
              </a:rPr>
              <a:t>E</a:t>
            </a:r>
            <a:r>
              <a:rPr lang="en-US" sz="3200" smtClean="0">
                <a:solidFill>
                  <a:srgbClr val="009999"/>
                </a:solidFill>
                <a:latin typeface="Comic Sans MS" pitchFamily="66" charset="0"/>
                <a:cs typeface="Arial" pitchFamily="34" charset="0"/>
              </a:rPr>
              <a:t>XT</a:t>
            </a:r>
            <a:endParaRPr lang="en-US" sz="4000" smtClean="0">
              <a:solidFill>
                <a:srgbClr val="009999"/>
              </a:solidFill>
              <a:latin typeface="Comic Sans MS" pitchFamily="66" charset="0"/>
              <a:cs typeface="Arial" pitchFamily="34" charset="0"/>
            </a:endParaRPr>
          </a:p>
        </p:txBody>
      </p:sp>
      <p:sp>
        <p:nvSpPr>
          <p:cNvPr id="476169" name="Text Box 9"/>
          <p:cNvSpPr txBox="1">
            <a:spLocks noChangeArrowheads="1"/>
          </p:cNvSpPr>
          <p:nvPr/>
        </p:nvSpPr>
        <p:spPr bwMode="auto">
          <a:xfrm>
            <a:off x="2335213" y="4011613"/>
            <a:ext cx="4191000" cy="523220"/>
          </a:xfrm>
          <a:prstGeom prst="rect">
            <a:avLst/>
          </a:prstGeom>
          <a:noFill/>
          <a:ln w="38100">
            <a:solidFill>
              <a:schemeClr val="tx1"/>
            </a:solidFill>
            <a:miter lim="800000"/>
            <a:headEnd/>
            <a:tailEnd/>
          </a:ln>
          <a:effectLst/>
        </p:spPr>
        <p:txBody>
          <a:bodyPr>
            <a:spAutoFit/>
          </a:bodyPr>
          <a:lstStyle/>
          <a:p>
            <a:pPr eaLnBrk="0" hangingPunct="0"/>
            <a:r>
              <a:rPr lang="en-US" dirty="0" smtClean="0">
                <a:solidFill>
                  <a:srgbClr val="009999"/>
                </a:solidFill>
                <a:latin typeface="Comic Sans MS" pitchFamily="66" charset="0"/>
                <a:cs typeface="Arial" pitchFamily="34" charset="0"/>
              </a:rPr>
              <a:t>k</a:t>
            </a:r>
            <a:r>
              <a:rPr lang="en-US" sz="2400" dirty="0" smtClean="0">
                <a:solidFill>
                  <a:srgbClr val="000000"/>
                </a:solidFill>
                <a:latin typeface="Arial Narrow" pitchFamily="34" charset="0"/>
                <a:cs typeface="Arial" pitchFamily="34" charset="0"/>
              </a:rPr>
              <a:t>-source of length </a:t>
            </a:r>
            <a:r>
              <a:rPr lang="en-US" dirty="0" smtClean="0">
                <a:solidFill>
                  <a:srgbClr val="009999"/>
                </a:solidFill>
                <a:latin typeface="Comic Sans MS" pitchFamily="66" charset="0"/>
                <a:cs typeface="Arial" pitchFamily="34" charset="0"/>
              </a:rPr>
              <a:t>n</a:t>
            </a:r>
            <a:endParaRPr lang="en-US" sz="3200" dirty="0" smtClean="0">
              <a:solidFill>
                <a:srgbClr val="009999"/>
              </a:solidFill>
              <a:latin typeface="Comic Sans MS" pitchFamily="66" charset="0"/>
              <a:cs typeface="Arial" pitchFamily="34" charset="0"/>
            </a:endParaRPr>
          </a:p>
        </p:txBody>
      </p:sp>
      <p:sp>
        <p:nvSpPr>
          <p:cNvPr id="476170" name="Text Box 10"/>
          <p:cNvSpPr txBox="1">
            <a:spLocks noChangeArrowheads="1"/>
          </p:cNvSpPr>
          <p:nvPr/>
        </p:nvSpPr>
        <p:spPr bwMode="auto">
          <a:xfrm>
            <a:off x="3155348" y="6264275"/>
            <a:ext cx="2553905" cy="461665"/>
          </a:xfrm>
          <a:prstGeom prst="rect">
            <a:avLst/>
          </a:prstGeom>
          <a:noFill/>
          <a:ln w="38100">
            <a:solidFill>
              <a:schemeClr val="tx1"/>
            </a:solidFill>
            <a:miter lim="800000"/>
            <a:headEnd/>
            <a:tailEnd/>
          </a:ln>
          <a:effectLst/>
        </p:spPr>
        <p:txBody>
          <a:bodyPr wrap="none">
            <a:spAutoFit/>
          </a:bodyPr>
          <a:lstStyle/>
          <a:p>
            <a:pPr eaLnBrk="0" hangingPunct="0"/>
            <a:r>
              <a:rPr lang="en-US" sz="2400" dirty="0" smtClean="0">
                <a:solidFill>
                  <a:srgbClr val="009999"/>
                </a:solidFill>
                <a:latin typeface="cmr7" pitchFamily="34" charset="0"/>
                <a:cs typeface="Arial" pitchFamily="34" charset="0"/>
              </a:rPr>
              <a:t>ℓ</a:t>
            </a:r>
            <a:r>
              <a:rPr lang="en-US" sz="2400" b="1" dirty="0" smtClean="0">
                <a:solidFill>
                  <a:srgbClr val="009999"/>
                </a:solidFill>
                <a:latin typeface="Comic Sans MS" pitchFamily="66" charset="0"/>
                <a:cs typeface="Arial" pitchFamily="34" charset="0"/>
              </a:rPr>
              <a:t> </a:t>
            </a:r>
            <a:r>
              <a:rPr lang="en-US" sz="2400" dirty="0" smtClean="0">
                <a:solidFill>
                  <a:srgbClr val="000000"/>
                </a:solidFill>
                <a:latin typeface="Arial Narrow" pitchFamily="34" charset="0"/>
                <a:cs typeface="Arial" pitchFamily="34" charset="0"/>
              </a:rPr>
              <a:t>almost-uniform bits</a:t>
            </a:r>
          </a:p>
        </p:txBody>
      </p:sp>
      <p:sp>
        <p:nvSpPr>
          <p:cNvPr id="476171" name="Line 11"/>
          <p:cNvSpPr>
            <a:spLocks noChangeShapeType="1"/>
          </p:cNvSpPr>
          <p:nvPr/>
        </p:nvSpPr>
        <p:spPr bwMode="auto">
          <a:xfrm flipV="1">
            <a:off x="4398963" y="4502150"/>
            <a:ext cx="0" cy="436563"/>
          </a:xfrm>
          <a:prstGeom prst="line">
            <a:avLst/>
          </a:prstGeom>
          <a:noFill/>
          <a:ln w="38100">
            <a:solidFill>
              <a:schemeClr val="tx1"/>
            </a:solidFill>
            <a:round/>
            <a:headEnd type="triangle" w="med" len="med"/>
            <a:tailEnd/>
          </a:ln>
          <a:effectLst/>
        </p:spPr>
        <p:txBody>
          <a:bodyPr wrap="none" anchor="ctr"/>
          <a:lstStyle/>
          <a:p>
            <a:endParaRPr lang="en-US" sz="2400" smtClean="0">
              <a:solidFill>
                <a:srgbClr val="000000"/>
              </a:solidFill>
              <a:latin typeface="Arial" pitchFamily="34" charset="0"/>
              <a:cs typeface="Arial" pitchFamily="34" charset="0"/>
            </a:endParaRPr>
          </a:p>
        </p:txBody>
      </p:sp>
      <p:sp>
        <p:nvSpPr>
          <p:cNvPr id="476172" name="Line 12"/>
          <p:cNvSpPr>
            <a:spLocks noChangeShapeType="1"/>
          </p:cNvSpPr>
          <p:nvPr/>
        </p:nvSpPr>
        <p:spPr bwMode="auto">
          <a:xfrm flipV="1">
            <a:off x="4398963" y="5840413"/>
            <a:ext cx="0" cy="381000"/>
          </a:xfrm>
          <a:prstGeom prst="line">
            <a:avLst/>
          </a:prstGeom>
          <a:noFill/>
          <a:ln w="38100">
            <a:solidFill>
              <a:schemeClr val="tx1"/>
            </a:solidFill>
            <a:round/>
            <a:headEnd type="triangle" w="med" len="med"/>
            <a:tailEnd/>
          </a:ln>
          <a:effectLst/>
        </p:spPr>
        <p:txBody>
          <a:bodyPr wrap="none" anchor="ctr"/>
          <a:lstStyle/>
          <a:p>
            <a:endParaRPr lang="en-US" sz="2400" smtClean="0">
              <a:solidFill>
                <a:srgbClr val="000000"/>
              </a:solidFill>
              <a:latin typeface="Arial" pitchFamily="34" charset="0"/>
              <a:cs typeface="Arial" pitchFamily="34" charset="0"/>
            </a:endParaRPr>
          </a:p>
        </p:txBody>
      </p:sp>
      <p:sp>
        <p:nvSpPr>
          <p:cNvPr id="476173" name="Text Box 13"/>
          <p:cNvSpPr txBox="1">
            <a:spLocks noChangeArrowheads="1"/>
          </p:cNvSpPr>
          <p:nvPr/>
        </p:nvSpPr>
        <p:spPr bwMode="auto">
          <a:xfrm>
            <a:off x="4470400" y="4473575"/>
            <a:ext cx="4572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000000"/>
                </a:solidFill>
                <a:latin typeface="Comic Sans MS" pitchFamily="66" charset="0"/>
                <a:cs typeface="Arial" pitchFamily="34" charset="0"/>
              </a:rPr>
              <a:t>x</a:t>
            </a:r>
          </a:p>
        </p:txBody>
      </p:sp>
      <p:sp>
        <p:nvSpPr>
          <p:cNvPr id="476174" name="Text Box 14"/>
          <p:cNvSpPr txBox="1">
            <a:spLocks noChangeArrowheads="1"/>
          </p:cNvSpPr>
          <p:nvPr/>
        </p:nvSpPr>
        <p:spPr bwMode="auto">
          <a:xfrm>
            <a:off x="3098800" y="5387975"/>
            <a:ext cx="457200" cy="457200"/>
          </a:xfrm>
          <a:prstGeom prst="rect">
            <a:avLst/>
          </a:prstGeom>
          <a:noFill/>
          <a:ln w="9525">
            <a:noFill/>
            <a:miter lim="800000"/>
            <a:headEnd/>
            <a:tailEnd/>
          </a:ln>
          <a:effectLst/>
        </p:spPr>
        <p:txBody>
          <a:bodyPr>
            <a:spAutoFit/>
          </a:bodyPr>
          <a:lstStyle/>
          <a:p>
            <a:pPr algn="l">
              <a:spcBef>
                <a:spcPct val="50000"/>
              </a:spcBef>
            </a:pPr>
            <a:r>
              <a:rPr lang="en-US" sz="2400" dirty="0" smtClean="0">
                <a:solidFill>
                  <a:srgbClr val="000000"/>
                </a:solidFill>
                <a:latin typeface="Comic Sans MS" pitchFamily="66" charset="0"/>
                <a:cs typeface="Arial" pitchFamily="34" charset="0"/>
              </a:rPr>
              <a:t>s</a:t>
            </a:r>
          </a:p>
        </p:txBody>
      </p:sp>
      <p:sp>
        <p:nvSpPr>
          <p:cNvPr id="15" name="Rectangle 13"/>
          <p:cNvSpPr>
            <a:spLocks noChangeArrowheads="1"/>
          </p:cNvSpPr>
          <p:nvPr/>
        </p:nvSpPr>
        <p:spPr bwMode="auto">
          <a:xfrm>
            <a:off x="6781800" y="3946525"/>
            <a:ext cx="2286000" cy="1600200"/>
          </a:xfrm>
          <a:prstGeom prst="rect">
            <a:avLst/>
          </a:prstGeom>
          <a:noFill/>
          <a:ln w="22225">
            <a:solidFill>
              <a:schemeClr val="tx1"/>
            </a:solidFill>
            <a:miter lim="800000"/>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16" name="Text Box 14"/>
          <p:cNvSpPr txBox="1">
            <a:spLocks noChangeArrowheads="1"/>
          </p:cNvSpPr>
          <p:nvPr/>
        </p:nvSpPr>
        <p:spPr bwMode="auto">
          <a:xfrm>
            <a:off x="6781800" y="5165725"/>
            <a:ext cx="1143000" cy="396875"/>
          </a:xfrm>
          <a:prstGeom prst="rect">
            <a:avLst/>
          </a:prstGeom>
          <a:noFill/>
          <a:ln w="9525">
            <a:noFill/>
            <a:miter lim="800000"/>
            <a:headEnd/>
            <a:tailEnd/>
          </a:ln>
          <a:effectLst/>
        </p:spPr>
        <p:txBody>
          <a:bodyPr>
            <a:spAutoFit/>
          </a:bodyPr>
          <a:lstStyle/>
          <a:p>
            <a:pPr algn="l">
              <a:spcBef>
                <a:spcPct val="50000"/>
              </a:spcBef>
            </a:pPr>
            <a:r>
              <a:rPr lang="en-US" sz="2000" smtClean="0">
                <a:solidFill>
                  <a:srgbClr val="FF0000"/>
                </a:solidFill>
                <a:latin typeface="Comic Sans MS" pitchFamily="66" charset="0"/>
                <a:cs typeface="Arial" pitchFamily="34" charset="0"/>
              </a:rPr>
              <a:t>{0,1}</a:t>
            </a:r>
            <a:r>
              <a:rPr lang="en-US" baseline="30000" smtClean="0">
                <a:solidFill>
                  <a:srgbClr val="FF0000"/>
                </a:solidFill>
                <a:latin typeface="Comic Sans MS" pitchFamily="66" charset="0"/>
                <a:cs typeface="Arial" pitchFamily="34" charset="0"/>
              </a:rPr>
              <a:t>n</a:t>
            </a:r>
          </a:p>
        </p:txBody>
      </p:sp>
      <p:sp>
        <p:nvSpPr>
          <p:cNvPr id="17" name="AutoShape 15"/>
          <p:cNvSpPr>
            <a:spLocks noChangeArrowheads="1"/>
          </p:cNvSpPr>
          <p:nvPr/>
        </p:nvSpPr>
        <p:spPr bwMode="auto">
          <a:xfrm>
            <a:off x="6858000" y="4022725"/>
            <a:ext cx="2133600" cy="1371600"/>
          </a:xfrm>
          <a:prstGeom prst="irregularSeal1">
            <a:avLst/>
          </a:prstGeom>
          <a:solidFill>
            <a:schemeClr val="accent1"/>
          </a:solidFill>
          <a:ln w="9525">
            <a:solidFill>
              <a:schemeClr val="tx1"/>
            </a:solidFill>
            <a:miter lim="800000"/>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18" name="Text Box 16"/>
          <p:cNvSpPr txBox="1">
            <a:spLocks noChangeArrowheads="1"/>
          </p:cNvSpPr>
          <p:nvPr/>
        </p:nvSpPr>
        <p:spPr bwMode="auto">
          <a:xfrm>
            <a:off x="7239000" y="4479925"/>
            <a:ext cx="1676400" cy="457200"/>
          </a:xfrm>
          <a:prstGeom prst="rect">
            <a:avLst/>
          </a:prstGeom>
          <a:noFill/>
          <a:ln w="9525">
            <a:noFill/>
            <a:miter lim="800000"/>
            <a:headEnd/>
            <a:tailEnd/>
          </a:ln>
          <a:effectLst/>
        </p:spPr>
        <p:txBody>
          <a:bodyPr>
            <a:spAutoFit/>
          </a:bodyPr>
          <a:lstStyle/>
          <a:p>
            <a:pPr algn="l">
              <a:spcBef>
                <a:spcPct val="50000"/>
              </a:spcBef>
            </a:pPr>
            <a:r>
              <a:rPr lang="en-US" sz="2400" smtClean="0">
                <a:solidFill>
                  <a:srgbClr val="FF0000"/>
                </a:solidFill>
                <a:latin typeface="Comic Sans MS" pitchFamily="66" charset="0"/>
                <a:cs typeface="Arial" pitchFamily="34" charset="0"/>
              </a:rPr>
              <a:t>2</a:t>
            </a:r>
            <a:r>
              <a:rPr lang="en-US" baseline="30000" smtClean="0">
                <a:solidFill>
                  <a:srgbClr val="FF0000"/>
                </a:solidFill>
                <a:latin typeface="Comic Sans MS" pitchFamily="66" charset="0"/>
                <a:cs typeface="Arial" pitchFamily="34" charset="0"/>
              </a:rPr>
              <a:t>k</a:t>
            </a:r>
            <a:r>
              <a:rPr lang="en-US" sz="2400" smtClean="0">
                <a:solidFill>
                  <a:srgbClr val="FF0000"/>
                </a:solidFill>
                <a:latin typeface="Comic Sans MS" pitchFamily="66" charset="0"/>
                <a:cs typeface="Arial" pitchFamily="34" charset="0"/>
              </a:rPr>
              <a:t> </a:t>
            </a:r>
            <a:r>
              <a:rPr lang="en-US" sz="2400" smtClean="0">
                <a:solidFill>
                  <a:srgbClr val="FF0000"/>
                </a:solidFill>
                <a:latin typeface="Arial Narrow" pitchFamily="34" charset="0"/>
                <a:cs typeface="Arial" pitchFamily="34" charset="0"/>
              </a:rPr>
              <a:t>strings</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7616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616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761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7616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7616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616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617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7617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617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7617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76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4" grpId="0" animBg="1"/>
      <p:bldP spid="476165" grpId="0" animBg="1"/>
      <p:bldP spid="476166" grpId="0" animBg="1"/>
      <p:bldP spid="476167" grpId="0"/>
      <p:bldP spid="476168" grpId="0" animBg="1"/>
      <p:bldP spid="476169" grpId="0" animBg="1"/>
      <p:bldP spid="476170" grpId="0" animBg="1"/>
      <p:bldP spid="476171" grpId="0" animBg="1"/>
      <p:bldP spid="476172" grpId="0" animBg="1"/>
      <p:bldP spid="476173" grpId="0"/>
      <p:bldP spid="476174" grpId="0"/>
      <p:bldP spid="15" grpId="0" animBg="1"/>
      <p:bldP spid="16" grpId="0"/>
      <p:bldP spid="17" grpId="0" animBg="1"/>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2209800"/>
            <a:ext cx="8153400" cy="23622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8258" name="Rectangle 2"/>
          <p:cNvSpPr>
            <a:spLocks noGrp="1" noChangeArrowheads="1"/>
          </p:cNvSpPr>
          <p:nvPr>
            <p:ph type="title"/>
          </p:nvPr>
        </p:nvSpPr>
        <p:spPr/>
        <p:txBody>
          <a:bodyPr/>
          <a:lstStyle/>
          <a:p>
            <a:r>
              <a:rPr lang="en-US"/>
              <a:t>Strong extractors</a:t>
            </a:r>
          </a:p>
        </p:txBody>
      </p:sp>
      <p:sp>
        <p:nvSpPr>
          <p:cNvPr id="608259" name="Rectangle 3"/>
          <p:cNvSpPr>
            <a:spLocks noGrp="1" noChangeArrowheads="1"/>
          </p:cNvSpPr>
          <p:nvPr>
            <p:ph type="body" idx="1"/>
          </p:nvPr>
        </p:nvSpPr>
        <p:spPr/>
        <p:txBody>
          <a:bodyPr/>
          <a:lstStyle/>
          <a:p>
            <a:pPr>
              <a:lnSpc>
                <a:spcPct val="90000"/>
              </a:lnSpc>
              <a:buFontTx/>
              <a:buNone/>
            </a:pPr>
            <a:r>
              <a:rPr lang="en-US"/>
              <a:t>Output looks random </a:t>
            </a:r>
            <a:r>
              <a:rPr lang="en-US" b="1"/>
              <a:t>even after seeing the seed</a:t>
            </a:r>
            <a:r>
              <a:rPr lang="en-US"/>
              <a:t>.</a:t>
            </a:r>
          </a:p>
          <a:p>
            <a:pPr>
              <a:lnSpc>
                <a:spcPct val="90000"/>
              </a:lnSpc>
            </a:pPr>
            <a:endParaRPr lang="en-US"/>
          </a:p>
          <a:p>
            <a:pPr>
              <a:lnSpc>
                <a:spcPct val="90000"/>
              </a:lnSpc>
              <a:buFontTx/>
              <a:buNone/>
            </a:pPr>
            <a:r>
              <a:rPr lang="en-US" b="1"/>
              <a:t>Definition</a:t>
            </a:r>
            <a:r>
              <a:rPr lang="en-US"/>
              <a:t>: </a:t>
            </a:r>
            <a:r>
              <a:rPr lang="en-US" sz="3600"/>
              <a:t>Ext</a:t>
            </a:r>
            <a:r>
              <a:rPr lang="en-US"/>
              <a:t> is a </a:t>
            </a:r>
            <a:r>
              <a:rPr lang="en-US" sz="3600">
                <a:latin typeface="Comic Sans MS" pitchFamily="66" charset="0"/>
              </a:rPr>
              <a:t>(k,</a:t>
            </a:r>
            <a:r>
              <a:rPr lang="en-US" sz="3600">
                <a:latin typeface="Comic Sans MS" pitchFamily="66" charset="0"/>
                <a:sym typeface="Symbol" pitchFamily="18" charset="2"/>
              </a:rPr>
              <a:t></a:t>
            </a:r>
            <a:r>
              <a:rPr lang="en-US" sz="3600">
                <a:latin typeface="Comic Sans MS" pitchFamily="66" charset="0"/>
              </a:rPr>
              <a:t>)</a:t>
            </a:r>
            <a:r>
              <a:rPr lang="en-US"/>
              <a:t> </a:t>
            </a:r>
            <a:r>
              <a:rPr lang="en-US" b="1">
                <a:solidFill>
                  <a:srgbClr val="339933"/>
                </a:solidFill>
              </a:rPr>
              <a:t>strong </a:t>
            </a:r>
            <a:r>
              <a:rPr lang="en-US">
                <a:solidFill>
                  <a:srgbClr val="339933"/>
                </a:solidFill>
              </a:rPr>
              <a:t>extractor</a:t>
            </a:r>
            <a:r>
              <a:rPr lang="en-US"/>
              <a:t> if </a:t>
            </a:r>
            <a:br>
              <a:rPr lang="en-US"/>
            </a:br>
            <a:r>
              <a:rPr lang="en-US"/>
              <a:t>	 </a:t>
            </a:r>
            <a:r>
              <a:rPr lang="en-US" sz="3600">
                <a:latin typeface="Comic Sans MS" pitchFamily="66" charset="0"/>
              </a:rPr>
              <a:t>Ext</a:t>
            </a:r>
            <a:r>
              <a:rPr lang="en-US" sz="3600" b="1" baseline="30000">
                <a:latin typeface="Comic Sans MS" pitchFamily="66" charset="0"/>
              </a:rPr>
              <a:t>’</a:t>
            </a:r>
            <a:r>
              <a:rPr lang="en-US" sz="3600">
                <a:latin typeface="Comic Sans MS" pitchFamily="66" charset="0"/>
              </a:rPr>
              <a:t>(x,s)</a:t>
            </a:r>
            <a:r>
              <a:rPr lang="en-US">
                <a:latin typeface="Comic Sans MS" pitchFamily="66" charset="0"/>
              </a:rPr>
              <a:t>= </a:t>
            </a:r>
            <a:r>
              <a:rPr lang="en-US" sz="3600">
                <a:latin typeface="Comic Sans MS" pitchFamily="66" charset="0"/>
              </a:rPr>
              <a:t>s </a:t>
            </a:r>
            <a:r>
              <a:rPr lang="en-US" b="1">
                <a:latin typeface="Comic Sans MS" pitchFamily="66" charset="0"/>
              </a:rPr>
              <a:t>◦ </a:t>
            </a:r>
            <a:r>
              <a:rPr lang="en-US" sz="3600">
                <a:latin typeface="Comic Sans MS" pitchFamily="66" charset="0"/>
              </a:rPr>
              <a:t>Ext(x,s)</a:t>
            </a:r>
            <a:r>
              <a:rPr lang="en-US"/>
              <a:t> is a </a:t>
            </a:r>
          </a:p>
          <a:p>
            <a:pPr>
              <a:lnSpc>
                <a:spcPct val="90000"/>
              </a:lnSpc>
              <a:buFontTx/>
              <a:buNone/>
            </a:pPr>
            <a:r>
              <a:rPr lang="en-US" sz="3600">
                <a:latin typeface="Comic Sans MS" pitchFamily="66" charset="0"/>
              </a:rPr>
              <a:t>(k,</a:t>
            </a:r>
            <a:r>
              <a:rPr lang="en-US" sz="3600">
                <a:latin typeface="Comic Sans MS" pitchFamily="66" charset="0"/>
                <a:sym typeface="Symbol" pitchFamily="18" charset="2"/>
              </a:rPr>
              <a:t></a:t>
            </a:r>
            <a:r>
              <a:rPr lang="en-US" sz="3600">
                <a:latin typeface="Comic Sans MS" pitchFamily="66" charset="0"/>
              </a:rPr>
              <a:t>)</a:t>
            </a:r>
            <a:r>
              <a:rPr lang="en-US"/>
              <a:t>-</a:t>
            </a:r>
            <a:r>
              <a:rPr lang="en-US">
                <a:solidFill>
                  <a:srgbClr val="339933"/>
                </a:solidFill>
              </a:rPr>
              <a:t>extractor</a:t>
            </a:r>
            <a:r>
              <a:rPr lang="en-US"/>
              <a:t> </a:t>
            </a:r>
          </a:p>
          <a:p>
            <a:pPr>
              <a:lnSpc>
                <a:spcPct val="90000"/>
              </a:lnSpc>
              <a:buFontTx/>
              <a:buNone/>
            </a:pPr>
            <a:endParaRPr lang="en-US"/>
          </a:p>
          <a:p>
            <a:pPr>
              <a:lnSpc>
                <a:spcPct val="90000"/>
              </a:lnSpc>
            </a:pPr>
            <a:r>
              <a:rPr lang="en-US"/>
              <a:t>i.e. </a:t>
            </a:r>
            <a:r>
              <a:rPr lang="en-US">
                <a:latin typeface="cmsy10" pitchFamily="34" charset="0"/>
              </a:rPr>
              <a:t>8</a:t>
            </a:r>
            <a:r>
              <a:rPr lang="en-US"/>
              <a:t> </a:t>
            </a:r>
            <a:r>
              <a:rPr lang="en-US" sz="3600">
                <a:latin typeface="Comic Sans MS" pitchFamily="66" charset="0"/>
              </a:rPr>
              <a:t>k</a:t>
            </a:r>
            <a:r>
              <a:rPr lang="en-US"/>
              <a:t>-sources </a:t>
            </a:r>
            <a:r>
              <a:rPr lang="en-US" sz="3600">
                <a:latin typeface="Comic Sans MS" pitchFamily="66" charset="0"/>
              </a:rPr>
              <a:t>X</a:t>
            </a:r>
            <a:r>
              <a:rPr lang="en-US"/>
              <a:t>, for a 1- </a:t>
            </a:r>
            <a:r>
              <a:rPr lang="en-US" sz="3600">
                <a:latin typeface="Comic Sans MS" pitchFamily="66" charset="0"/>
                <a:sym typeface="Symbol" pitchFamily="18" charset="2"/>
              </a:rPr>
              <a:t>’</a:t>
            </a:r>
            <a:r>
              <a:rPr lang="en-US"/>
              <a:t>  frac. of </a:t>
            </a:r>
            <a:r>
              <a:rPr lang="en-US" sz="3600">
                <a:latin typeface="Comic Sans MS" pitchFamily="66" charset="0"/>
              </a:rPr>
              <a:t>s</a:t>
            </a:r>
            <a:r>
              <a:rPr lang="en-US" b="1">
                <a:latin typeface="Comic Sans MS" pitchFamily="66" charset="0"/>
              </a:rPr>
              <a:t> </a:t>
            </a:r>
            <a:r>
              <a:rPr lang="en-US" b="1">
                <a:latin typeface="cmsy10" pitchFamily="34" charset="0"/>
              </a:rPr>
              <a:t>2</a:t>
            </a:r>
            <a:r>
              <a:rPr lang="en-US" b="1">
                <a:latin typeface="Comic Sans MS" pitchFamily="66" charset="0"/>
              </a:rPr>
              <a:t> </a:t>
            </a:r>
            <a:r>
              <a:rPr lang="en-US" sz="3600">
                <a:latin typeface="Comic Sans MS" pitchFamily="66" charset="0"/>
              </a:rPr>
              <a:t>{0,1}</a:t>
            </a:r>
            <a:r>
              <a:rPr lang="en-US" sz="3600" baseline="30000">
                <a:latin typeface="Comic Sans MS" pitchFamily="66" charset="0"/>
              </a:rPr>
              <a:t>d</a:t>
            </a:r>
            <a:endParaRPr lang="en-US" sz="3600">
              <a:latin typeface="Comic Sans MS" pitchFamily="66" charset="0"/>
            </a:endParaRPr>
          </a:p>
          <a:p>
            <a:pPr>
              <a:lnSpc>
                <a:spcPct val="90000"/>
              </a:lnSpc>
              <a:buFontTx/>
              <a:buNone/>
            </a:pPr>
            <a:r>
              <a:rPr lang="en-US" sz="3600"/>
              <a:t>		</a:t>
            </a:r>
            <a:r>
              <a:rPr lang="en-US" sz="3600">
                <a:latin typeface="Comic Sans MS" pitchFamily="66" charset="0"/>
              </a:rPr>
              <a:t>Ext(X,s)</a:t>
            </a:r>
            <a:r>
              <a:rPr lang="en-US" sz="3600"/>
              <a:t> is </a:t>
            </a:r>
            <a:r>
              <a:rPr lang="en-US" sz="3600">
                <a:latin typeface="Comic Sans MS" pitchFamily="66" charset="0"/>
                <a:sym typeface="Symbol" pitchFamily="18" charset="2"/>
              </a:rPr>
              <a:t></a:t>
            </a:r>
            <a:r>
              <a:rPr lang="en-US" sz="3600"/>
              <a:t>-close to </a:t>
            </a:r>
            <a:r>
              <a:rPr lang="en-US">
                <a:latin typeface="Comic Sans MS" pitchFamily="66" charset="0"/>
              </a:rPr>
              <a:t>U</a:t>
            </a:r>
            <a:r>
              <a:rPr lang="en-US" sz="3600" baseline="-25000">
                <a:latin typeface="Comic Sans MS" pitchFamily="66" charset="0"/>
              </a:rPr>
              <a:t>ℓ</a:t>
            </a:r>
            <a:r>
              <a:rPr lang="en-US" sz="2800"/>
              <a:t>.</a:t>
            </a:r>
            <a:endParaRPr lang="en-US" sz="3600" baseline="-25000">
              <a:latin typeface="Comic Sans MS" pitchFamily="66" charset="0"/>
            </a:endParaRPr>
          </a:p>
          <a:p>
            <a:pPr>
              <a:lnSpc>
                <a:spcPct val="90000"/>
              </a:lnSpc>
              <a:buFontTx/>
              <a:buNone/>
            </a:pPr>
            <a:endParaRPr lang="en-US" sz="3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p:txBody>
          <a:bodyPr/>
          <a:lstStyle/>
          <a:p>
            <a:r>
              <a:rPr lang="en-US"/>
              <a:t>Extractors from Hash Functions</a:t>
            </a:r>
          </a:p>
        </p:txBody>
      </p:sp>
      <p:sp>
        <p:nvSpPr>
          <p:cNvPr id="611331" name="Rectangle 3"/>
          <p:cNvSpPr>
            <a:spLocks noGrp="1" noChangeArrowheads="1"/>
          </p:cNvSpPr>
          <p:nvPr>
            <p:ph type="body" idx="1"/>
          </p:nvPr>
        </p:nvSpPr>
        <p:spPr>
          <a:xfrm>
            <a:off x="304800" y="1600200"/>
            <a:ext cx="8610600" cy="4525963"/>
          </a:xfrm>
        </p:spPr>
        <p:txBody>
          <a:bodyPr/>
          <a:lstStyle/>
          <a:p>
            <a:r>
              <a:rPr lang="en-US" b="1" dirty="0">
                <a:solidFill>
                  <a:schemeClr val="accent2"/>
                </a:solidFill>
              </a:rPr>
              <a:t>Leftover Hash Lemma</a:t>
            </a:r>
            <a:r>
              <a:rPr lang="en-US" b="1" dirty="0"/>
              <a:t> </a:t>
            </a:r>
            <a:r>
              <a:rPr lang="en-US" sz="2800" dirty="0"/>
              <a:t>[ILL89]:</a:t>
            </a:r>
            <a:r>
              <a:rPr lang="en-US" dirty="0"/>
              <a:t> universal (</a:t>
            </a:r>
            <a:r>
              <a:rPr lang="en-US" b="1" dirty="0" err="1"/>
              <a:t>pairwise</a:t>
            </a:r>
            <a:r>
              <a:rPr lang="en-US" b="1" dirty="0"/>
              <a:t> independent</a:t>
            </a:r>
            <a:r>
              <a:rPr lang="en-US" dirty="0"/>
              <a:t>) hash functions yield </a:t>
            </a:r>
            <a:r>
              <a:rPr lang="en-US" b="1" dirty="0"/>
              <a:t>strong extractors</a:t>
            </a:r>
          </a:p>
          <a:p>
            <a:pPr lvl="1"/>
            <a:r>
              <a:rPr lang="en-US" b="1" dirty="0">
                <a:solidFill>
                  <a:srgbClr val="339933"/>
                </a:solidFill>
              </a:rPr>
              <a:t>output length</a:t>
            </a:r>
            <a:r>
              <a:rPr lang="en-US" dirty="0">
                <a:solidFill>
                  <a:schemeClr val="hlink"/>
                </a:solidFill>
              </a:rPr>
              <a:t>:</a:t>
            </a:r>
            <a:r>
              <a:rPr lang="en-US" sz="3200" dirty="0"/>
              <a:t> </a:t>
            </a:r>
            <a:r>
              <a:rPr lang="en-US" sz="3200" dirty="0">
                <a:latin typeface="Comic Sans MS" pitchFamily="66" charset="0"/>
              </a:rPr>
              <a:t>ℓ = k-O(1)</a:t>
            </a:r>
            <a:r>
              <a:rPr lang="en-US" sz="3200" dirty="0">
                <a:latin typeface="times" pitchFamily="18" charset="0"/>
              </a:rPr>
              <a:t>		</a:t>
            </a:r>
          </a:p>
          <a:p>
            <a:pPr lvl="1"/>
            <a:r>
              <a:rPr lang="en-US" b="1" dirty="0">
                <a:solidFill>
                  <a:srgbClr val="339933"/>
                </a:solidFill>
              </a:rPr>
              <a:t>seed length</a:t>
            </a:r>
            <a:r>
              <a:rPr lang="en-US" dirty="0">
                <a:solidFill>
                  <a:schemeClr val="hlink"/>
                </a:solidFill>
              </a:rPr>
              <a:t>:</a:t>
            </a:r>
            <a:r>
              <a:rPr lang="en-US" sz="3200" dirty="0"/>
              <a:t> </a:t>
            </a:r>
            <a:r>
              <a:rPr lang="en-US" sz="3200" dirty="0">
                <a:latin typeface="Comic Sans MS" pitchFamily="66" charset="0"/>
              </a:rPr>
              <a:t>d = O(n)</a:t>
            </a:r>
            <a:r>
              <a:rPr lang="en-US" sz="3200" dirty="0">
                <a:latin typeface="times" pitchFamily="18" charset="0"/>
              </a:rPr>
              <a:t>		</a:t>
            </a:r>
            <a:endParaRPr lang="en-US" dirty="0"/>
          </a:p>
          <a:p>
            <a:pPr lvl="1">
              <a:buFontTx/>
              <a:buNone/>
            </a:pPr>
            <a:r>
              <a:rPr lang="en-US" dirty="0"/>
              <a:t>Example:</a:t>
            </a:r>
            <a:r>
              <a:rPr lang="en-US" sz="3200" dirty="0">
                <a:latin typeface="times" pitchFamily="18" charset="0"/>
              </a:rPr>
              <a:t> </a:t>
            </a:r>
            <a:r>
              <a:rPr lang="en-US" sz="3200" dirty="0">
                <a:latin typeface="Comic Sans MS" pitchFamily="66" charset="0"/>
              </a:rPr>
              <a:t>Ext(x,(</a:t>
            </a:r>
            <a:r>
              <a:rPr lang="en-US" sz="3200" dirty="0" err="1">
                <a:latin typeface="Comic Sans MS" pitchFamily="66" charset="0"/>
              </a:rPr>
              <a:t>a,b</a:t>
            </a:r>
            <a:r>
              <a:rPr lang="en-US" sz="3200" dirty="0">
                <a:latin typeface="Comic Sans MS" pitchFamily="66" charset="0"/>
              </a:rPr>
              <a:t>))=</a:t>
            </a:r>
            <a:r>
              <a:rPr lang="en-US" dirty="0"/>
              <a:t>first </a:t>
            </a:r>
            <a:r>
              <a:rPr lang="en-US" sz="3200" dirty="0">
                <a:latin typeface="Comic Sans MS" pitchFamily="66" charset="0"/>
              </a:rPr>
              <a:t>ℓ</a:t>
            </a:r>
            <a:r>
              <a:rPr lang="en-US" dirty="0"/>
              <a:t> bits of </a:t>
            </a:r>
            <a:r>
              <a:rPr lang="en-US" sz="3200" dirty="0" err="1">
                <a:latin typeface="Comic Sans MS" pitchFamily="66" charset="0"/>
              </a:rPr>
              <a:t>a</a:t>
            </a:r>
            <a:r>
              <a:rPr lang="en-US" sz="3200" b="1" dirty="0" err="1">
                <a:latin typeface="cmsy10" pitchFamily="34" charset="0"/>
              </a:rPr>
              <a:t>¢</a:t>
            </a:r>
            <a:r>
              <a:rPr lang="en-US" sz="3200" dirty="0" err="1">
                <a:latin typeface="Comic Sans MS" pitchFamily="66" charset="0"/>
              </a:rPr>
              <a:t>x+b</a:t>
            </a:r>
            <a:r>
              <a:rPr lang="en-US" sz="3200" i="1" dirty="0">
                <a:latin typeface="times" pitchFamily="18" charset="0"/>
              </a:rPr>
              <a:t> </a:t>
            </a:r>
            <a:r>
              <a:rPr lang="en-US" dirty="0"/>
              <a:t>in </a:t>
            </a:r>
            <a:r>
              <a:rPr lang="en-US" dirty="0">
                <a:latin typeface="Comic Sans MS" pitchFamily="66" charset="0"/>
              </a:rPr>
              <a:t>GF[2</a:t>
            </a:r>
            <a:r>
              <a:rPr lang="en-US" i="1" baseline="30000" dirty="0">
                <a:latin typeface="Comic Sans MS" pitchFamily="66" charset="0"/>
              </a:rPr>
              <a:t>n</a:t>
            </a:r>
            <a:r>
              <a:rPr lang="en-US" dirty="0">
                <a:latin typeface="Comic Sans MS" pitchFamily="66" charset="0"/>
              </a:rPr>
              <a:t>]</a:t>
            </a:r>
            <a:endParaRPr lang="en-US" i="1" dirty="0">
              <a:latin typeface="Comic Sans MS" pitchFamily="66" charset="0"/>
            </a:endParaRPr>
          </a:p>
          <a:p>
            <a:pPr lvl="1"/>
            <a:endParaRPr lang="en-US" sz="2400" dirty="0"/>
          </a:p>
          <a:p>
            <a:r>
              <a:rPr lang="en-US" i="1" dirty="0"/>
              <a:t>Almost</a:t>
            </a:r>
            <a:r>
              <a:rPr lang="en-US" dirty="0"/>
              <a:t> </a:t>
            </a:r>
            <a:r>
              <a:rPr lang="en-US" dirty="0" err="1"/>
              <a:t>pairwise</a:t>
            </a:r>
            <a:r>
              <a:rPr lang="en-US" dirty="0"/>
              <a:t> independence</a:t>
            </a:r>
            <a:r>
              <a:rPr lang="en-US" sz="2800" dirty="0"/>
              <a:t>:</a:t>
            </a:r>
          </a:p>
          <a:p>
            <a:pPr lvl="1"/>
            <a:r>
              <a:rPr lang="en-US" dirty="0">
                <a:solidFill>
                  <a:schemeClr val="accent2"/>
                </a:solidFill>
              </a:rPr>
              <a:t>seed length</a:t>
            </a:r>
            <a:r>
              <a:rPr lang="en-US" dirty="0">
                <a:solidFill>
                  <a:schemeClr val="hlink"/>
                </a:solidFill>
              </a:rPr>
              <a:t>:</a:t>
            </a:r>
            <a:r>
              <a:rPr lang="en-US" sz="3200" dirty="0"/>
              <a:t> </a:t>
            </a:r>
            <a:r>
              <a:rPr lang="en-US" sz="3200" dirty="0">
                <a:latin typeface="Comic Sans MS" pitchFamily="66" charset="0"/>
              </a:rPr>
              <a:t>d= O(log </a:t>
            </a:r>
            <a:r>
              <a:rPr lang="en-US" sz="3200" dirty="0" err="1">
                <a:latin typeface="Comic Sans MS" pitchFamily="66" charset="0"/>
              </a:rPr>
              <a:t>n+k</a:t>
            </a:r>
            <a:r>
              <a:rPr lang="en-US" sz="3200" dirty="0">
                <a:latin typeface="Comic Sans MS" pitchFamily="66" charset="0"/>
              </a:rPr>
              <a:t>)	</a:t>
            </a:r>
          </a:p>
        </p:txBody>
      </p:sp>
      <p:sp>
        <p:nvSpPr>
          <p:cNvPr id="4" name="TextBox 3"/>
          <p:cNvSpPr txBox="1"/>
          <p:nvPr/>
        </p:nvSpPr>
        <p:spPr>
          <a:xfrm>
            <a:off x="5029200" y="2743200"/>
            <a:ext cx="3124200" cy="523220"/>
          </a:xfrm>
          <a:prstGeom prst="rect">
            <a:avLst/>
          </a:prstGeom>
          <a:noFill/>
        </p:spPr>
        <p:txBody>
          <a:bodyPr wrap="square" rtlCol="0">
            <a:spAutoFit/>
          </a:bodyPr>
          <a:lstStyle/>
          <a:p>
            <a:r>
              <a:rPr lang="en-US" dirty="0" smtClean="0">
                <a:solidFill>
                  <a:schemeClr val="accent2"/>
                </a:solidFill>
              </a:rPr>
              <a:t>ℓ</a:t>
            </a:r>
            <a:r>
              <a:rPr lang="en-US" dirty="0" smtClean="0">
                <a:solidFill>
                  <a:schemeClr val="accent2"/>
                </a:solidFill>
                <a:latin typeface="Arial Narrow" pitchFamily="34" charset="0"/>
              </a:rPr>
              <a:t> </a:t>
            </a:r>
            <a:r>
              <a:rPr lang="en-US" dirty="0" smtClean="0">
                <a:solidFill>
                  <a:schemeClr val="accent2"/>
                </a:solidFill>
                <a:latin typeface="Comic Sans MS" pitchFamily="66" charset="0"/>
              </a:rPr>
              <a:t>= k – 2log(1/</a:t>
            </a:r>
            <a:r>
              <a:rPr lang="en-US" dirty="0" smtClean="0">
                <a:solidFill>
                  <a:schemeClr val="accent2"/>
                </a:solidFill>
                <a:latin typeface="Comic Sans MS" pitchFamily="66" charset="0"/>
                <a:sym typeface="Symbol" pitchFamily="18" charset="2"/>
              </a:rPr>
              <a:t>)</a:t>
            </a:r>
            <a:endParaRPr lang="en-US" dirty="0">
              <a:solidFill>
                <a:schemeClr val="accent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0" y="0"/>
            <a:ext cx="8991600" cy="914400"/>
          </a:xfrm>
        </p:spPr>
        <p:txBody>
          <a:bodyPr/>
          <a:lstStyle/>
          <a:p>
            <a:r>
              <a:rPr lang="en-US" dirty="0"/>
              <a:t>Suppose </a:t>
            </a:r>
            <a:r>
              <a:rPr lang="en-US" dirty="0">
                <a:latin typeface="Comic Sans MS" pitchFamily="66" charset="0"/>
              </a:rPr>
              <a:t>w</a:t>
            </a:r>
            <a:r>
              <a:rPr lang="en-US" dirty="0"/>
              <a:t> Learned </a:t>
            </a:r>
            <a:r>
              <a:rPr lang="en-US" dirty="0" smtClean="0"/>
              <a:t>Exactly</a:t>
            </a:r>
            <a:endParaRPr lang="en-US" dirty="0"/>
          </a:p>
        </p:txBody>
      </p:sp>
      <p:sp>
        <p:nvSpPr>
          <p:cNvPr id="595971" name="Rectangle 3"/>
          <p:cNvSpPr>
            <a:spLocks noGrp="1" noChangeArrowheads="1"/>
          </p:cNvSpPr>
          <p:nvPr>
            <p:ph type="body" sz="half" idx="1"/>
          </p:nvPr>
        </p:nvSpPr>
        <p:spPr>
          <a:xfrm>
            <a:off x="-1" y="1189038"/>
            <a:ext cx="4891089" cy="4525962"/>
          </a:xfrm>
        </p:spPr>
        <p:txBody>
          <a:bodyPr/>
          <a:lstStyle/>
          <a:p>
            <a:pPr>
              <a:buFontTx/>
              <a:buNone/>
            </a:pPr>
            <a:r>
              <a:rPr lang="en-US" dirty="0" err="1">
                <a:latin typeface="Comic Sans MS" pitchFamily="66" charset="0"/>
              </a:rPr>
              <a:t>AuxGen</a:t>
            </a:r>
            <a:r>
              <a:rPr lang="en-US" dirty="0"/>
              <a:t> and </a:t>
            </a:r>
            <a:r>
              <a:rPr lang="en-US" dirty="0">
                <a:latin typeface="Comic Sans MS" pitchFamily="66" charset="0"/>
              </a:rPr>
              <a:t>A</a:t>
            </a:r>
            <a:r>
              <a:rPr lang="en-US" dirty="0"/>
              <a:t> share a </a:t>
            </a:r>
            <a:r>
              <a:rPr lang="en-US" dirty="0" smtClean="0"/>
              <a:t>secret</a:t>
            </a:r>
            <a:r>
              <a:rPr lang="en-US" dirty="0"/>
              <a:t>: </a:t>
            </a:r>
            <a:r>
              <a:rPr lang="en-US" b="1" dirty="0">
                <a:solidFill>
                  <a:srgbClr val="CC66FF"/>
                </a:solidFill>
                <a:latin typeface="Comic Sans MS" pitchFamily="66" charset="0"/>
              </a:rPr>
              <a:t>w</a:t>
            </a:r>
          </a:p>
          <a:p>
            <a:pPr>
              <a:buFontTx/>
              <a:buNone/>
            </a:pPr>
            <a:endParaRPr lang="en-US" dirty="0">
              <a:solidFill>
                <a:srgbClr val="CC66FF"/>
              </a:solidFill>
            </a:endParaRPr>
          </a:p>
        </p:txBody>
      </p:sp>
      <p:sp>
        <p:nvSpPr>
          <p:cNvPr id="595972" name="Rectangle 4"/>
          <p:cNvSpPr>
            <a:spLocks noGrp="1" noChangeArrowheads="1"/>
          </p:cNvSpPr>
          <p:nvPr>
            <p:ph type="body" sz="half" idx="2"/>
          </p:nvPr>
        </p:nvSpPr>
        <p:spPr>
          <a:xfrm>
            <a:off x="5030788" y="1143000"/>
            <a:ext cx="4037012" cy="4525963"/>
          </a:xfrm>
        </p:spPr>
        <p:txBody>
          <a:bodyPr/>
          <a:lstStyle/>
          <a:p>
            <a:pPr marL="533400" indent="-533400">
              <a:buFontTx/>
              <a:buNone/>
            </a:pPr>
            <a:r>
              <a:rPr lang="en-US" dirty="0" err="1">
                <a:latin typeface="Comic Sans MS" pitchFamily="66" charset="0"/>
              </a:rPr>
              <a:t>AuxGen</a:t>
            </a:r>
            <a:r>
              <a:rPr lang="en-US" dirty="0">
                <a:latin typeface="Comic Sans MS" pitchFamily="66" charset="0"/>
              </a:rPr>
              <a:t>(DB)</a:t>
            </a:r>
          </a:p>
          <a:p>
            <a:pPr marL="533400" indent="-533400"/>
            <a:r>
              <a:rPr lang="en-US" dirty="0"/>
              <a:t>Find </a:t>
            </a:r>
            <a:r>
              <a:rPr lang="en-US" b="1" dirty="0"/>
              <a:t>privacy breach</a:t>
            </a:r>
            <a:r>
              <a:rPr lang="en-US" b="1" dirty="0">
                <a:latin typeface="Comic Sans MS" pitchFamily="66" charset="0"/>
              </a:rPr>
              <a:t> </a:t>
            </a:r>
            <a:r>
              <a:rPr lang="en-US" dirty="0">
                <a:latin typeface="Comic Sans MS" pitchFamily="66" charset="0"/>
              </a:rPr>
              <a:t>y </a:t>
            </a:r>
            <a:r>
              <a:rPr lang="en-US" dirty="0"/>
              <a:t>of</a:t>
            </a:r>
            <a:r>
              <a:rPr lang="en-US" dirty="0">
                <a:latin typeface="Comic Sans MS" pitchFamily="66" charset="0"/>
              </a:rPr>
              <a:t> DB </a:t>
            </a:r>
            <a:r>
              <a:rPr lang="en-US" dirty="0"/>
              <a:t>of length </a:t>
            </a:r>
            <a:r>
              <a:rPr lang="en-US" sz="3200" dirty="0">
                <a:latin typeface="Comic Sans MS" pitchFamily="66" charset="0"/>
              </a:rPr>
              <a:t>ℓ</a:t>
            </a:r>
            <a:endParaRPr lang="en-US" dirty="0">
              <a:latin typeface="Comic Sans MS" pitchFamily="66" charset="0"/>
            </a:endParaRPr>
          </a:p>
          <a:p>
            <a:pPr marL="533400" indent="-533400"/>
            <a:r>
              <a:rPr lang="en-US" dirty="0"/>
              <a:t>Find </a:t>
            </a:r>
            <a:r>
              <a:rPr lang="en-US" dirty="0">
                <a:latin typeface="Comic Sans MS" pitchFamily="66" charset="0"/>
              </a:rPr>
              <a:t>w</a:t>
            </a:r>
            <a:r>
              <a:rPr lang="en-US" dirty="0"/>
              <a:t> from </a:t>
            </a:r>
            <a:r>
              <a:rPr lang="en-US" dirty="0">
                <a:latin typeface="Comic Sans MS" pitchFamily="66" charset="0"/>
              </a:rPr>
              <a:t>DB</a:t>
            </a:r>
          </a:p>
          <a:p>
            <a:pPr marL="914400" lvl="1" indent="-457200"/>
            <a:r>
              <a:rPr lang="en-US" b="1" dirty="0"/>
              <a:t>simulate</a:t>
            </a:r>
            <a:r>
              <a:rPr lang="en-US" dirty="0"/>
              <a:t> </a:t>
            </a:r>
            <a:r>
              <a:rPr lang="en-US" dirty="0">
                <a:latin typeface="Comic Sans MS" pitchFamily="66" charset="0"/>
              </a:rPr>
              <a:t>A</a:t>
            </a:r>
            <a:endParaRPr lang="en-US" dirty="0"/>
          </a:p>
          <a:p>
            <a:pPr marL="533400" indent="-533400"/>
            <a:r>
              <a:rPr lang="en-US" dirty="0"/>
              <a:t>Choose</a:t>
            </a:r>
            <a:r>
              <a:rPr lang="en-US" dirty="0">
                <a:latin typeface="Comic Sans MS" pitchFamily="66" charset="0"/>
              </a:rPr>
              <a:t> s</a:t>
            </a:r>
            <a:r>
              <a:rPr lang="en-US" dirty="0">
                <a:latin typeface="cmsy10" pitchFamily="34" charset="0"/>
              </a:rPr>
              <a:t>2</a:t>
            </a:r>
            <a:r>
              <a:rPr lang="en-US" baseline="-25000" dirty="0">
                <a:latin typeface="Comic Sans MS" pitchFamily="66" charset="0"/>
              </a:rPr>
              <a:t>R</a:t>
            </a:r>
            <a:r>
              <a:rPr lang="en-US" dirty="0">
                <a:latin typeface="Comic Sans MS" pitchFamily="66" charset="0"/>
              </a:rPr>
              <a:t>{0,1}</a:t>
            </a:r>
            <a:r>
              <a:rPr lang="en-US" baseline="30000" dirty="0">
                <a:latin typeface="Comic Sans MS" pitchFamily="66" charset="0"/>
              </a:rPr>
              <a:t>d</a:t>
            </a:r>
            <a:r>
              <a:rPr lang="en-US" dirty="0">
                <a:latin typeface="Comic Sans MS" pitchFamily="66" charset="0"/>
              </a:rPr>
              <a:t> </a:t>
            </a:r>
            <a:r>
              <a:rPr lang="en-US" dirty="0"/>
              <a:t>and compute</a:t>
            </a:r>
            <a:r>
              <a:rPr lang="en-US" dirty="0">
                <a:latin typeface="Comic Sans MS" pitchFamily="66" charset="0"/>
              </a:rPr>
              <a:t> </a:t>
            </a:r>
            <a:r>
              <a:rPr lang="en-US" dirty="0">
                <a:solidFill>
                  <a:schemeClr val="tx2"/>
                </a:solidFill>
                <a:latin typeface="Comic Sans MS" pitchFamily="66" charset="0"/>
              </a:rPr>
              <a:t>Ext(</a:t>
            </a:r>
            <a:r>
              <a:rPr lang="en-US" dirty="0" err="1">
                <a:solidFill>
                  <a:schemeClr val="tx2"/>
                </a:solidFill>
                <a:latin typeface="Comic Sans MS" pitchFamily="66" charset="0"/>
              </a:rPr>
              <a:t>w,s</a:t>
            </a:r>
            <a:r>
              <a:rPr lang="en-US" dirty="0">
                <a:solidFill>
                  <a:schemeClr val="tx2"/>
                </a:solidFill>
                <a:latin typeface="Comic Sans MS" pitchFamily="66" charset="0"/>
              </a:rPr>
              <a:t>)</a:t>
            </a:r>
          </a:p>
          <a:p>
            <a:pPr marL="533400" indent="-533400">
              <a:buFontTx/>
              <a:buNone/>
            </a:pPr>
            <a:endParaRPr lang="en-US" dirty="0">
              <a:solidFill>
                <a:schemeClr val="tx2"/>
              </a:solidFill>
            </a:endParaRPr>
          </a:p>
          <a:p>
            <a:pPr marL="533400" indent="-533400">
              <a:buFontTx/>
              <a:buNone/>
            </a:pPr>
            <a:r>
              <a:rPr lang="en-US" dirty="0">
                <a:solidFill>
                  <a:schemeClr val="tx2"/>
                </a:solidFill>
              </a:rPr>
              <a:t>Set </a:t>
            </a:r>
            <a:r>
              <a:rPr lang="en-US" dirty="0"/>
              <a:t> </a:t>
            </a:r>
            <a:r>
              <a:rPr lang="en-US" dirty="0">
                <a:solidFill>
                  <a:schemeClr val="tx2"/>
                </a:solidFill>
                <a:latin typeface="Comic Sans MS" pitchFamily="66" charset="0"/>
              </a:rPr>
              <a:t>z = (s, Ext(</a:t>
            </a:r>
            <a:r>
              <a:rPr lang="en-US" dirty="0" err="1">
                <a:solidFill>
                  <a:schemeClr val="tx2"/>
                </a:solidFill>
                <a:latin typeface="Comic Sans MS" pitchFamily="66" charset="0"/>
              </a:rPr>
              <a:t>w,s</a:t>
            </a:r>
            <a:r>
              <a:rPr lang="en-US" dirty="0">
                <a:solidFill>
                  <a:schemeClr val="tx2"/>
                </a:solidFill>
                <a:latin typeface="Comic Sans MS" pitchFamily="66" charset="0"/>
              </a:rPr>
              <a:t>)</a:t>
            </a:r>
            <a:r>
              <a:rPr lang="en-US" dirty="0">
                <a:solidFill>
                  <a:schemeClr val="tx2"/>
                </a:solidFill>
                <a:latin typeface="cmsy10" pitchFamily="34" charset="0"/>
              </a:rPr>
              <a:t>©</a:t>
            </a:r>
            <a:r>
              <a:rPr lang="en-US" dirty="0">
                <a:solidFill>
                  <a:schemeClr val="tx2"/>
                </a:solidFill>
                <a:latin typeface="Comic Sans MS" pitchFamily="66" charset="0"/>
              </a:rPr>
              <a:t>y)</a:t>
            </a:r>
          </a:p>
          <a:p>
            <a:pPr marL="533400" indent="-533400">
              <a:buFontTx/>
              <a:buNone/>
            </a:pPr>
            <a:endParaRPr lang="en-US" dirty="0"/>
          </a:p>
        </p:txBody>
      </p:sp>
      <p:sp>
        <p:nvSpPr>
          <p:cNvPr id="595973"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24"/>
          <p:cNvGrpSpPr>
            <a:grpSpLocks/>
          </p:cNvGrpSpPr>
          <p:nvPr/>
        </p:nvGrpSpPr>
        <p:grpSpPr bwMode="auto">
          <a:xfrm>
            <a:off x="1843088" y="2179638"/>
            <a:ext cx="2362200" cy="2849562"/>
            <a:chOff x="3888" y="1373"/>
            <a:chExt cx="1488" cy="1795"/>
          </a:xfrm>
        </p:grpSpPr>
        <p:grpSp>
          <p:nvGrpSpPr>
            <p:cNvPr id="3" name="Group 25"/>
            <p:cNvGrpSpPr>
              <a:grpSpLocks/>
            </p:cNvGrpSpPr>
            <p:nvPr/>
          </p:nvGrpSpPr>
          <p:grpSpPr bwMode="auto">
            <a:xfrm>
              <a:off x="3888" y="2352"/>
              <a:ext cx="1200" cy="816"/>
              <a:chOff x="1008" y="2352"/>
              <a:chExt cx="1200" cy="816"/>
            </a:xfrm>
          </p:grpSpPr>
          <p:sp>
            <p:nvSpPr>
              <p:cNvPr id="595994" name="Line 26"/>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5995" name="Line 27"/>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sp>
          <p:nvSpPr>
            <p:cNvPr id="595996" name="Line 28"/>
            <p:cNvSpPr>
              <a:spLocks noChangeShapeType="1"/>
            </p:cNvSpPr>
            <p:nvPr/>
          </p:nvSpPr>
          <p:spPr bwMode="auto">
            <a:xfrm>
              <a:off x="3888" y="1536"/>
              <a:ext cx="288"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5997" name="Text Box 29"/>
            <p:cNvSpPr txBox="1">
              <a:spLocks noChangeArrowheads="1"/>
            </p:cNvSpPr>
            <p:nvPr/>
          </p:nvSpPr>
          <p:spPr bwMode="auto">
            <a:xfrm>
              <a:off x="4241" y="1373"/>
              <a:ext cx="448"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San</a:t>
              </a:r>
            </a:p>
          </p:txBody>
        </p:sp>
        <p:sp>
          <p:nvSpPr>
            <p:cNvPr id="595998" name="Line 30"/>
            <p:cNvSpPr>
              <a:spLocks noChangeShapeType="1"/>
            </p:cNvSpPr>
            <p:nvPr/>
          </p:nvSpPr>
          <p:spPr bwMode="auto">
            <a:xfrm>
              <a:off x="5376" y="1536"/>
              <a:ext cx="0" cy="672"/>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nvGrpSpPr>
          <p:cNvPr id="4" name="Group 31"/>
          <p:cNvGrpSpPr>
            <a:grpSpLocks/>
          </p:cNvGrpSpPr>
          <p:nvPr/>
        </p:nvGrpSpPr>
        <p:grpSpPr bwMode="auto">
          <a:xfrm>
            <a:off x="776288" y="1951038"/>
            <a:ext cx="4114800" cy="4221162"/>
            <a:chOff x="3216" y="1229"/>
            <a:chExt cx="2592" cy="2659"/>
          </a:xfrm>
        </p:grpSpPr>
        <p:grpSp>
          <p:nvGrpSpPr>
            <p:cNvPr id="5" name="Group 32"/>
            <p:cNvGrpSpPr>
              <a:grpSpLocks/>
            </p:cNvGrpSpPr>
            <p:nvPr/>
          </p:nvGrpSpPr>
          <p:grpSpPr bwMode="auto">
            <a:xfrm>
              <a:off x="3216" y="2064"/>
              <a:ext cx="2592" cy="1824"/>
              <a:chOff x="480" y="2064"/>
              <a:chExt cx="2592" cy="1824"/>
            </a:xfrm>
          </p:grpSpPr>
          <p:sp>
            <p:nvSpPr>
              <p:cNvPr id="596001" name="Rectangle 33"/>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596002" name="Rectangle 34"/>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596003" name="Rectangle 35"/>
              <p:cNvSpPr>
                <a:spLocks noChangeArrowheads="1"/>
              </p:cNvSpPr>
              <p:nvPr/>
            </p:nvSpPr>
            <p:spPr bwMode="auto">
              <a:xfrm>
                <a:off x="2352" y="2208"/>
                <a:ext cx="576" cy="288"/>
              </a:xfrm>
              <a:prstGeom prst="rect">
                <a:avLst/>
              </a:prstGeom>
              <a:noFill/>
              <a:ln w="57150">
                <a:solidFill>
                  <a:srgbClr val="0033CC"/>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596004" name="Rectangle 36"/>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596005" name="Text Box 37"/>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596006" name="Text Box 38"/>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Aux</a:t>
                </a:r>
              </a:p>
              <a:p>
                <a:r>
                  <a:rPr lang="en-US" sz="2400" smtClean="0">
                    <a:solidFill>
                      <a:srgbClr val="339933"/>
                    </a:solidFill>
                    <a:latin typeface="Comic Sans MS" pitchFamily="66" charset="0"/>
                    <a:cs typeface="Arial" pitchFamily="34" charset="0"/>
                  </a:rPr>
                  <a:t>Gen</a:t>
                </a:r>
              </a:p>
            </p:txBody>
          </p:sp>
          <p:sp>
            <p:nvSpPr>
              <p:cNvPr id="596007" name="Text Box 39"/>
              <p:cNvSpPr txBox="1">
                <a:spLocks noChangeArrowheads="1"/>
              </p:cNvSpPr>
              <p:nvPr/>
            </p:nvSpPr>
            <p:spPr bwMode="auto">
              <a:xfrm>
                <a:off x="2512" y="2208"/>
                <a:ext cx="256" cy="288"/>
              </a:xfrm>
              <a:prstGeom prst="rect">
                <a:avLst/>
              </a:prstGeom>
              <a:noFill/>
              <a:ln w="25400">
                <a:noFill/>
                <a:miter lim="800000"/>
                <a:headEnd/>
                <a:tailEnd/>
              </a:ln>
              <a:effectLst/>
            </p:spPr>
            <p:txBody>
              <a:bodyPr wrap="none">
                <a:spAutoFit/>
              </a:bodyPr>
              <a:lstStyle/>
              <a:p>
                <a:r>
                  <a:rPr lang="en-US" sz="2400" smtClean="0">
                    <a:solidFill>
                      <a:srgbClr val="009999"/>
                    </a:solidFill>
                    <a:latin typeface="Comic Sans MS" pitchFamily="66" charset="0"/>
                    <a:cs typeface="Arial" pitchFamily="34" charset="0"/>
                  </a:rPr>
                  <a:t>A</a:t>
                </a:r>
              </a:p>
            </p:txBody>
          </p:sp>
          <p:sp>
            <p:nvSpPr>
              <p:cNvPr id="596008" name="Text Box 40"/>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a:t>
                </a:r>
              </a:p>
            </p:txBody>
          </p:sp>
          <p:sp>
            <p:nvSpPr>
              <p:cNvPr id="596009" name="Line 41"/>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6010" name="Line 42"/>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6011" name="Line 43"/>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6012" name="Line 44"/>
              <p:cNvSpPr>
                <a:spLocks noChangeShapeType="1"/>
              </p:cNvSpPr>
              <p:nvPr/>
            </p:nvSpPr>
            <p:spPr bwMode="auto">
              <a:xfrm>
                <a:off x="2640" y="3312"/>
                <a:ext cx="0" cy="576"/>
              </a:xfrm>
              <a:prstGeom prst="line">
                <a:avLst/>
              </a:prstGeom>
              <a:noFill/>
              <a:ln w="57150">
                <a:solidFill>
                  <a:srgbClr val="993300"/>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6013" name="Text Box 45"/>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0/1</a:t>
                </a:r>
              </a:p>
            </p:txBody>
          </p:sp>
        </p:grpSp>
        <p:sp>
          <p:nvSpPr>
            <p:cNvPr id="596014" name="Line 46"/>
            <p:cNvSpPr>
              <a:spLocks noChangeShapeType="1"/>
            </p:cNvSpPr>
            <p:nvPr/>
          </p:nvSpPr>
          <p:spPr bwMode="auto">
            <a:xfrm flipV="1">
              <a:off x="3888" y="1536"/>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6015" name="Rectangle 47"/>
            <p:cNvSpPr>
              <a:spLocks noChangeArrowheads="1"/>
            </p:cNvSpPr>
            <p:nvPr/>
          </p:nvSpPr>
          <p:spPr bwMode="auto">
            <a:xfrm>
              <a:off x="4176" y="1392"/>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596016" name="Line 48"/>
            <p:cNvSpPr>
              <a:spLocks noChangeShapeType="1"/>
            </p:cNvSpPr>
            <p:nvPr/>
          </p:nvSpPr>
          <p:spPr bwMode="auto">
            <a:xfrm>
              <a:off x="4752" y="1536"/>
              <a:ext cx="624" cy="0"/>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596017" name="Text Box 49"/>
            <p:cNvSpPr txBox="1">
              <a:spLocks noChangeArrowheads="1"/>
            </p:cNvSpPr>
            <p:nvPr/>
          </p:nvSpPr>
          <p:spPr bwMode="auto">
            <a:xfrm>
              <a:off x="5205" y="1229"/>
              <a:ext cx="247" cy="288"/>
            </a:xfrm>
            <a:prstGeom prst="rect">
              <a:avLst/>
            </a:prstGeom>
            <a:noFill/>
            <a:ln w="25400">
              <a:noFill/>
              <a:miter lim="800000"/>
              <a:headEnd/>
              <a:tailEnd/>
            </a:ln>
            <a:effectLst/>
          </p:spPr>
          <p:txBody>
            <a:bodyPr wrap="none">
              <a:spAutoFit/>
            </a:bodyPr>
            <a:lstStyle/>
            <a:p>
              <a:r>
                <a:rPr lang="en-US" sz="2400" smtClean="0">
                  <a:solidFill>
                    <a:srgbClr val="CC66FF"/>
                  </a:solidFill>
                  <a:latin typeface="Comic Sans MS" pitchFamily="66" charset="0"/>
                  <a:cs typeface="Arial" pitchFamily="34" charset="0"/>
                </a:rPr>
                <a:t>w</a:t>
              </a:r>
            </a:p>
          </p:txBody>
        </p:sp>
      </p:grpSp>
      <p:sp>
        <p:nvSpPr>
          <p:cNvPr id="596018" name="Text Box 50"/>
          <p:cNvSpPr txBox="1">
            <a:spLocks noChangeArrowheads="1"/>
          </p:cNvSpPr>
          <p:nvPr/>
        </p:nvSpPr>
        <p:spPr bwMode="auto">
          <a:xfrm>
            <a:off x="3362325" y="3121025"/>
            <a:ext cx="376238" cy="519113"/>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59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59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5972">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9597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9597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9597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597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0" y="0"/>
            <a:ext cx="8991600" cy="914400"/>
          </a:xfrm>
        </p:spPr>
        <p:txBody>
          <a:bodyPr/>
          <a:lstStyle/>
          <a:p>
            <a:r>
              <a:rPr lang="en-US" dirty="0"/>
              <a:t>Suppose </a:t>
            </a:r>
            <a:r>
              <a:rPr lang="en-US" dirty="0">
                <a:latin typeface="Comic Sans MS" pitchFamily="66" charset="0"/>
              </a:rPr>
              <a:t>w</a:t>
            </a:r>
            <a:r>
              <a:rPr lang="en-US" dirty="0"/>
              <a:t> Learned </a:t>
            </a:r>
            <a:r>
              <a:rPr lang="en-US" dirty="0" smtClean="0"/>
              <a:t>Exactly</a:t>
            </a:r>
            <a:endParaRPr lang="en-US" dirty="0"/>
          </a:p>
        </p:txBody>
      </p:sp>
      <p:sp>
        <p:nvSpPr>
          <p:cNvPr id="631811" name="Rectangle 3"/>
          <p:cNvSpPr>
            <a:spLocks noGrp="1" noChangeArrowheads="1"/>
          </p:cNvSpPr>
          <p:nvPr>
            <p:ph type="body" sz="half" idx="1"/>
          </p:nvPr>
        </p:nvSpPr>
        <p:spPr>
          <a:xfrm>
            <a:off x="152400" y="1189038"/>
            <a:ext cx="4035425" cy="4525962"/>
          </a:xfrm>
        </p:spPr>
        <p:txBody>
          <a:bodyPr/>
          <a:lstStyle/>
          <a:p>
            <a:pPr>
              <a:buFontTx/>
              <a:buNone/>
            </a:pPr>
            <a:r>
              <a:rPr lang="en-US" dirty="0" err="1">
                <a:latin typeface="Comic Sans MS" pitchFamily="66" charset="0"/>
              </a:rPr>
              <a:t>AuxGen</a:t>
            </a:r>
            <a:r>
              <a:rPr lang="en-US" dirty="0"/>
              <a:t> and </a:t>
            </a:r>
            <a:r>
              <a:rPr lang="en-US" dirty="0">
                <a:latin typeface="Comic Sans MS" pitchFamily="66" charset="0"/>
              </a:rPr>
              <a:t>A</a:t>
            </a:r>
            <a:r>
              <a:rPr lang="en-US" dirty="0"/>
              <a:t> share a secret: </a:t>
            </a:r>
            <a:r>
              <a:rPr lang="en-US" dirty="0">
                <a:solidFill>
                  <a:srgbClr val="CC66FF"/>
                </a:solidFill>
                <a:latin typeface="Comic Sans MS" pitchFamily="66" charset="0"/>
              </a:rPr>
              <a:t>w</a:t>
            </a:r>
          </a:p>
          <a:p>
            <a:pPr>
              <a:buFontTx/>
              <a:buNone/>
            </a:pPr>
            <a:endParaRPr lang="en-US" dirty="0">
              <a:solidFill>
                <a:srgbClr val="CC66FF"/>
              </a:solidFill>
            </a:endParaRPr>
          </a:p>
        </p:txBody>
      </p:sp>
      <p:sp>
        <p:nvSpPr>
          <p:cNvPr id="631812" name="Rectangle 4"/>
          <p:cNvSpPr>
            <a:spLocks noGrp="1" noChangeArrowheads="1"/>
          </p:cNvSpPr>
          <p:nvPr>
            <p:ph type="body" sz="half" idx="2"/>
          </p:nvPr>
        </p:nvSpPr>
        <p:spPr>
          <a:xfrm>
            <a:off x="4649788" y="1600200"/>
            <a:ext cx="4037012" cy="4525963"/>
          </a:xfrm>
        </p:spPr>
        <p:txBody>
          <a:bodyPr/>
          <a:lstStyle/>
          <a:p>
            <a:pPr>
              <a:buFontTx/>
              <a:buNone/>
            </a:pPr>
            <a:endParaRPr lang="en-US"/>
          </a:p>
        </p:txBody>
      </p:sp>
      <p:sp>
        <p:nvSpPr>
          <p:cNvPr id="631813"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6"/>
          <p:cNvGrpSpPr>
            <a:grpSpLocks/>
          </p:cNvGrpSpPr>
          <p:nvPr/>
        </p:nvGrpSpPr>
        <p:grpSpPr bwMode="auto">
          <a:xfrm>
            <a:off x="4976813" y="3276600"/>
            <a:ext cx="4114800" cy="2895600"/>
            <a:chOff x="2874" y="3081"/>
            <a:chExt cx="2592" cy="1824"/>
          </a:xfrm>
        </p:grpSpPr>
        <p:grpSp>
          <p:nvGrpSpPr>
            <p:cNvPr id="3" name="Group 7"/>
            <p:cNvGrpSpPr>
              <a:grpSpLocks/>
            </p:cNvGrpSpPr>
            <p:nvPr/>
          </p:nvGrpSpPr>
          <p:grpSpPr bwMode="auto">
            <a:xfrm>
              <a:off x="2874" y="3081"/>
              <a:ext cx="2592" cy="1824"/>
              <a:chOff x="480" y="2064"/>
              <a:chExt cx="2592" cy="1824"/>
            </a:xfrm>
          </p:grpSpPr>
          <p:sp>
            <p:nvSpPr>
              <p:cNvPr id="631816" name="Rectangle 8"/>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17" name="Rectangle 9"/>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31818" name="Rectangle 10"/>
              <p:cNvSpPr>
                <a:spLocks noChangeArrowheads="1"/>
              </p:cNvSpPr>
              <p:nvPr/>
            </p:nvSpPr>
            <p:spPr bwMode="auto">
              <a:xfrm>
                <a:off x="2352" y="2208"/>
                <a:ext cx="576" cy="288"/>
              </a:xfrm>
              <a:prstGeom prst="rect">
                <a:avLst/>
              </a:prstGeom>
              <a:noFill/>
              <a:ln w="57150">
                <a:solidFill>
                  <a:srgbClr val="0033CC"/>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19" name="Rectangle 11"/>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20" name="Text Box 12"/>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631821" name="Text Box 13"/>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Aux</a:t>
                </a:r>
              </a:p>
              <a:p>
                <a:r>
                  <a:rPr lang="en-US" sz="2400" smtClean="0">
                    <a:solidFill>
                      <a:srgbClr val="339933"/>
                    </a:solidFill>
                    <a:latin typeface="Comic Sans MS" pitchFamily="66" charset="0"/>
                    <a:cs typeface="Arial" pitchFamily="34" charset="0"/>
                  </a:rPr>
                  <a:t>Gen</a:t>
                </a:r>
              </a:p>
            </p:txBody>
          </p:sp>
          <p:sp>
            <p:nvSpPr>
              <p:cNvPr id="631822" name="Text Box 14"/>
              <p:cNvSpPr txBox="1">
                <a:spLocks noChangeArrowheads="1"/>
              </p:cNvSpPr>
              <p:nvPr/>
            </p:nvSpPr>
            <p:spPr bwMode="auto">
              <a:xfrm>
                <a:off x="2495" y="2208"/>
                <a:ext cx="291" cy="288"/>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A’</a:t>
                </a:r>
              </a:p>
            </p:txBody>
          </p:sp>
          <p:sp>
            <p:nvSpPr>
              <p:cNvPr id="631823" name="Text Box 15"/>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a:t>
                </a:r>
              </a:p>
            </p:txBody>
          </p:sp>
          <p:sp>
            <p:nvSpPr>
              <p:cNvPr id="631824" name="Line 16"/>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25" name="Line 17"/>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26" name="Line 18"/>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27" name="Line 19"/>
              <p:cNvSpPr>
                <a:spLocks noChangeShapeType="1"/>
              </p:cNvSpPr>
              <p:nvPr/>
            </p:nvSpPr>
            <p:spPr bwMode="auto">
              <a:xfrm>
                <a:off x="2640" y="3312"/>
                <a:ext cx="0" cy="576"/>
              </a:xfrm>
              <a:prstGeom prst="line">
                <a:avLst/>
              </a:prstGeom>
              <a:noFill/>
              <a:ln w="57150">
                <a:solidFill>
                  <a:srgbClr val="993300"/>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28" name="Text Box 20"/>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0/1</a:t>
                </a:r>
              </a:p>
            </p:txBody>
          </p:sp>
        </p:grpSp>
        <p:grpSp>
          <p:nvGrpSpPr>
            <p:cNvPr id="4" name="Group 21"/>
            <p:cNvGrpSpPr>
              <a:grpSpLocks/>
            </p:cNvGrpSpPr>
            <p:nvPr/>
          </p:nvGrpSpPr>
          <p:grpSpPr bwMode="auto">
            <a:xfrm>
              <a:off x="3546" y="3387"/>
              <a:ext cx="1200" cy="816"/>
              <a:chOff x="1008" y="2352"/>
              <a:chExt cx="1200" cy="816"/>
            </a:xfrm>
          </p:grpSpPr>
          <p:sp>
            <p:nvSpPr>
              <p:cNvPr id="631830" name="Line 22"/>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31" name="Line 23"/>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grpSp>
        <p:nvGrpSpPr>
          <p:cNvPr id="5" name="Group 24"/>
          <p:cNvGrpSpPr>
            <a:grpSpLocks/>
          </p:cNvGrpSpPr>
          <p:nvPr/>
        </p:nvGrpSpPr>
        <p:grpSpPr bwMode="auto">
          <a:xfrm>
            <a:off x="1843088" y="2179638"/>
            <a:ext cx="2362200" cy="2849562"/>
            <a:chOff x="3888" y="1373"/>
            <a:chExt cx="1488" cy="1795"/>
          </a:xfrm>
        </p:grpSpPr>
        <p:grpSp>
          <p:nvGrpSpPr>
            <p:cNvPr id="6" name="Group 25"/>
            <p:cNvGrpSpPr>
              <a:grpSpLocks/>
            </p:cNvGrpSpPr>
            <p:nvPr/>
          </p:nvGrpSpPr>
          <p:grpSpPr bwMode="auto">
            <a:xfrm>
              <a:off x="3888" y="2352"/>
              <a:ext cx="1200" cy="816"/>
              <a:chOff x="1008" y="2352"/>
              <a:chExt cx="1200" cy="816"/>
            </a:xfrm>
          </p:grpSpPr>
          <p:sp>
            <p:nvSpPr>
              <p:cNvPr id="631834" name="Line 26"/>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35" name="Line 27"/>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sp>
          <p:nvSpPr>
            <p:cNvPr id="631836" name="Line 28"/>
            <p:cNvSpPr>
              <a:spLocks noChangeShapeType="1"/>
            </p:cNvSpPr>
            <p:nvPr/>
          </p:nvSpPr>
          <p:spPr bwMode="auto">
            <a:xfrm>
              <a:off x="3888" y="1536"/>
              <a:ext cx="288"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37" name="Text Box 29"/>
            <p:cNvSpPr txBox="1">
              <a:spLocks noChangeArrowheads="1"/>
            </p:cNvSpPr>
            <p:nvPr/>
          </p:nvSpPr>
          <p:spPr bwMode="auto">
            <a:xfrm>
              <a:off x="4241" y="1373"/>
              <a:ext cx="448"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San</a:t>
              </a:r>
            </a:p>
          </p:txBody>
        </p:sp>
        <p:sp>
          <p:nvSpPr>
            <p:cNvPr id="631838" name="Line 30"/>
            <p:cNvSpPr>
              <a:spLocks noChangeShapeType="1"/>
            </p:cNvSpPr>
            <p:nvPr/>
          </p:nvSpPr>
          <p:spPr bwMode="auto">
            <a:xfrm>
              <a:off x="5376" y="1536"/>
              <a:ext cx="0" cy="672"/>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nvGrpSpPr>
          <p:cNvPr id="7" name="Group 31"/>
          <p:cNvGrpSpPr>
            <a:grpSpLocks/>
          </p:cNvGrpSpPr>
          <p:nvPr/>
        </p:nvGrpSpPr>
        <p:grpSpPr bwMode="auto">
          <a:xfrm>
            <a:off x="776288" y="1951038"/>
            <a:ext cx="4114800" cy="4221162"/>
            <a:chOff x="3216" y="1229"/>
            <a:chExt cx="2592" cy="2659"/>
          </a:xfrm>
        </p:grpSpPr>
        <p:grpSp>
          <p:nvGrpSpPr>
            <p:cNvPr id="8" name="Group 32"/>
            <p:cNvGrpSpPr>
              <a:grpSpLocks/>
            </p:cNvGrpSpPr>
            <p:nvPr/>
          </p:nvGrpSpPr>
          <p:grpSpPr bwMode="auto">
            <a:xfrm>
              <a:off x="3216" y="2064"/>
              <a:ext cx="2592" cy="1824"/>
              <a:chOff x="480" y="2064"/>
              <a:chExt cx="2592" cy="1824"/>
            </a:xfrm>
          </p:grpSpPr>
          <p:sp>
            <p:nvSpPr>
              <p:cNvPr id="631841" name="Rectangle 33"/>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42" name="Rectangle 34"/>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31843" name="Rectangle 35"/>
              <p:cNvSpPr>
                <a:spLocks noChangeArrowheads="1"/>
              </p:cNvSpPr>
              <p:nvPr/>
            </p:nvSpPr>
            <p:spPr bwMode="auto">
              <a:xfrm>
                <a:off x="2352" y="2208"/>
                <a:ext cx="576" cy="288"/>
              </a:xfrm>
              <a:prstGeom prst="rect">
                <a:avLst/>
              </a:prstGeom>
              <a:noFill/>
              <a:ln w="57150">
                <a:solidFill>
                  <a:srgbClr val="0033CC"/>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44" name="Rectangle 36"/>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45" name="Text Box 37"/>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631846" name="Text Box 38"/>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Aux</a:t>
                </a:r>
              </a:p>
              <a:p>
                <a:r>
                  <a:rPr lang="en-US" sz="2400" smtClean="0">
                    <a:solidFill>
                      <a:srgbClr val="339933"/>
                    </a:solidFill>
                    <a:latin typeface="Comic Sans MS" pitchFamily="66" charset="0"/>
                    <a:cs typeface="Arial" pitchFamily="34" charset="0"/>
                  </a:rPr>
                  <a:t>Gen</a:t>
                </a:r>
              </a:p>
            </p:txBody>
          </p:sp>
          <p:sp>
            <p:nvSpPr>
              <p:cNvPr id="631847" name="Text Box 39"/>
              <p:cNvSpPr txBox="1">
                <a:spLocks noChangeArrowheads="1"/>
              </p:cNvSpPr>
              <p:nvPr/>
            </p:nvSpPr>
            <p:spPr bwMode="auto">
              <a:xfrm>
                <a:off x="2512" y="2208"/>
                <a:ext cx="256" cy="288"/>
              </a:xfrm>
              <a:prstGeom prst="rect">
                <a:avLst/>
              </a:prstGeom>
              <a:noFill/>
              <a:ln w="25400">
                <a:noFill/>
                <a:miter lim="800000"/>
                <a:headEnd/>
                <a:tailEnd/>
              </a:ln>
              <a:effectLst/>
            </p:spPr>
            <p:txBody>
              <a:bodyPr wrap="none">
                <a:spAutoFit/>
              </a:bodyPr>
              <a:lstStyle/>
              <a:p>
                <a:r>
                  <a:rPr lang="en-US" sz="2400" smtClean="0">
                    <a:solidFill>
                      <a:srgbClr val="009999"/>
                    </a:solidFill>
                    <a:latin typeface="Comic Sans MS" pitchFamily="66" charset="0"/>
                    <a:cs typeface="Arial" pitchFamily="34" charset="0"/>
                  </a:rPr>
                  <a:t>A</a:t>
                </a:r>
              </a:p>
            </p:txBody>
          </p:sp>
          <p:sp>
            <p:nvSpPr>
              <p:cNvPr id="631848" name="Text Box 40"/>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a:t>
                </a:r>
              </a:p>
            </p:txBody>
          </p:sp>
          <p:sp>
            <p:nvSpPr>
              <p:cNvPr id="631849" name="Line 41"/>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50" name="Line 42"/>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51" name="Line 43"/>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52" name="Line 44"/>
              <p:cNvSpPr>
                <a:spLocks noChangeShapeType="1"/>
              </p:cNvSpPr>
              <p:nvPr/>
            </p:nvSpPr>
            <p:spPr bwMode="auto">
              <a:xfrm>
                <a:off x="2640" y="3312"/>
                <a:ext cx="0" cy="576"/>
              </a:xfrm>
              <a:prstGeom prst="line">
                <a:avLst/>
              </a:prstGeom>
              <a:noFill/>
              <a:ln w="57150">
                <a:solidFill>
                  <a:srgbClr val="993300"/>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53" name="Text Box 45"/>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0/1</a:t>
                </a:r>
              </a:p>
            </p:txBody>
          </p:sp>
        </p:grpSp>
        <p:sp>
          <p:nvSpPr>
            <p:cNvPr id="631854" name="Line 46"/>
            <p:cNvSpPr>
              <a:spLocks noChangeShapeType="1"/>
            </p:cNvSpPr>
            <p:nvPr/>
          </p:nvSpPr>
          <p:spPr bwMode="auto">
            <a:xfrm flipV="1">
              <a:off x="3888" y="1536"/>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55" name="Rectangle 47"/>
            <p:cNvSpPr>
              <a:spLocks noChangeArrowheads="1"/>
            </p:cNvSpPr>
            <p:nvPr/>
          </p:nvSpPr>
          <p:spPr bwMode="auto">
            <a:xfrm>
              <a:off x="4176" y="1392"/>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31856" name="Line 48"/>
            <p:cNvSpPr>
              <a:spLocks noChangeShapeType="1"/>
            </p:cNvSpPr>
            <p:nvPr/>
          </p:nvSpPr>
          <p:spPr bwMode="auto">
            <a:xfrm>
              <a:off x="4752" y="1536"/>
              <a:ext cx="624" cy="0"/>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31857" name="Text Box 49"/>
            <p:cNvSpPr txBox="1">
              <a:spLocks noChangeArrowheads="1"/>
            </p:cNvSpPr>
            <p:nvPr/>
          </p:nvSpPr>
          <p:spPr bwMode="auto">
            <a:xfrm>
              <a:off x="5205" y="1229"/>
              <a:ext cx="247" cy="288"/>
            </a:xfrm>
            <a:prstGeom prst="rect">
              <a:avLst/>
            </a:prstGeom>
            <a:noFill/>
            <a:ln w="25400">
              <a:noFill/>
              <a:miter lim="800000"/>
              <a:headEnd/>
              <a:tailEnd/>
            </a:ln>
            <a:effectLst/>
          </p:spPr>
          <p:txBody>
            <a:bodyPr wrap="none">
              <a:spAutoFit/>
            </a:bodyPr>
            <a:lstStyle/>
            <a:p>
              <a:r>
                <a:rPr lang="en-US" sz="2400" smtClean="0">
                  <a:solidFill>
                    <a:srgbClr val="CC66FF"/>
                  </a:solidFill>
                  <a:latin typeface="Comic Sans MS" pitchFamily="66" charset="0"/>
                  <a:cs typeface="Arial" pitchFamily="34" charset="0"/>
                </a:rPr>
                <a:t>w</a:t>
              </a:r>
            </a:p>
          </p:txBody>
        </p:sp>
      </p:grpSp>
      <p:sp>
        <p:nvSpPr>
          <p:cNvPr id="631858" name="Text Box 50"/>
          <p:cNvSpPr txBox="1">
            <a:spLocks noChangeArrowheads="1"/>
          </p:cNvSpPr>
          <p:nvPr/>
        </p:nvSpPr>
        <p:spPr bwMode="auto">
          <a:xfrm>
            <a:off x="3362325" y="3121025"/>
            <a:ext cx="376238" cy="519113"/>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31859" name="Text Box 51"/>
          <p:cNvSpPr txBox="1">
            <a:spLocks noChangeArrowheads="1"/>
          </p:cNvSpPr>
          <p:nvPr/>
        </p:nvSpPr>
        <p:spPr bwMode="auto">
          <a:xfrm>
            <a:off x="893763" y="5522913"/>
            <a:ext cx="2979737" cy="457200"/>
          </a:xfrm>
          <a:prstGeom prst="rect">
            <a:avLst/>
          </a:prstGeom>
          <a:noFill/>
          <a:ln w="25400">
            <a:noFill/>
            <a:miter lim="800000"/>
            <a:headEnd/>
            <a:tailEnd/>
          </a:ln>
          <a:effectLst/>
        </p:spPr>
        <p:txBody>
          <a:bodyPr wrap="none">
            <a:spAutoFit/>
          </a:bodyPr>
          <a:lstStyle/>
          <a:p>
            <a:pPr algn="l"/>
            <a:r>
              <a:rPr lang="en-US" sz="2400" smtClean="0">
                <a:solidFill>
                  <a:srgbClr val="000000"/>
                </a:solidFill>
                <a:latin typeface="Comic Sans MS" pitchFamily="66" charset="0"/>
                <a:cs typeface="Arial" pitchFamily="34" charset="0"/>
              </a:rPr>
              <a:t>z = (s, Ext(w,s) </a:t>
            </a:r>
            <a:r>
              <a:rPr lang="en-US" sz="2400" smtClean="0">
                <a:solidFill>
                  <a:srgbClr val="000000"/>
                </a:solidFill>
                <a:latin typeface="cmsy10" pitchFamily="34" charset="0"/>
                <a:cs typeface="Arial" pitchFamily="34" charset="0"/>
              </a:rPr>
              <a:t>©</a:t>
            </a:r>
            <a:r>
              <a:rPr lang="en-US" sz="2400" smtClean="0">
                <a:solidFill>
                  <a:srgbClr val="000000"/>
                </a:solidFill>
                <a:latin typeface="Comic Sans MS" pitchFamily="66" charset="0"/>
                <a:cs typeface="Arial" pitchFamily="34" charset="0"/>
              </a:rPr>
              <a:t> y)</a:t>
            </a:r>
          </a:p>
        </p:txBody>
      </p:sp>
      <p:sp>
        <p:nvSpPr>
          <p:cNvPr id="631860" name="Text Box 52"/>
          <p:cNvSpPr txBox="1">
            <a:spLocks noChangeArrowheads="1"/>
          </p:cNvSpPr>
          <p:nvPr/>
        </p:nvSpPr>
        <p:spPr bwMode="auto">
          <a:xfrm>
            <a:off x="7542213" y="3090863"/>
            <a:ext cx="376237" cy="519112"/>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31861" name="Text Box 53"/>
          <p:cNvSpPr txBox="1">
            <a:spLocks noChangeArrowheads="1"/>
          </p:cNvSpPr>
          <p:nvPr/>
        </p:nvSpPr>
        <p:spPr bwMode="auto">
          <a:xfrm>
            <a:off x="836612" y="6218238"/>
            <a:ext cx="8002587" cy="523220"/>
          </a:xfrm>
          <a:prstGeom prst="rect">
            <a:avLst/>
          </a:prstGeom>
          <a:noFill/>
          <a:ln w="25400">
            <a:noFill/>
            <a:miter lim="800000"/>
            <a:headEnd/>
            <a:tailEnd/>
          </a:ln>
          <a:effectLst/>
        </p:spPr>
        <p:txBody>
          <a:bodyPr wrap="square">
            <a:spAutoFit/>
          </a:bodyPr>
          <a:lstStyle/>
          <a:p>
            <a:pPr algn="l"/>
            <a:r>
              <a:rPr lang="en-US" dirty="0" smtClean="0">
                <a:solidFill>
                  <a:srgbClr val="000000"/>
                </a:solidFill>
                <a:latin typeface="Arial Narrow" pitchFamily="34" charset="0"/>
                <a:cs typeface="Arial" pitchFamily="34" charset="0"/>
              </a:rPr>
              <a:t>Technical Conditions:</a:t>
            </a:r>
            <a:r>
              <a:rPr lang="en-US" dirty="0" smtClean="0">
                <a:solidFill>
                  <a:srgbClr val="0033CC"/>
                </a:solidFill>
                <a:latin typeface="Comic Sans MS" pitchFamily="66" charset="0"/>
                <a:cs typeface="Arial" pitchFamily="34" charset="0"/>
              </a:rPr>
              <a:t> </a:t>
            </a:r>
            <a:r>
              <a:rPr lang="en-US" dirty="0" err="1" smtClean="0">
                <a:solidFill>
                  <a:srgbClr val="0033CC"/>
                </a:solidFill>
                <a:latin typeface="Comic Sans MS" pitchFamily="66" charset="0"/>
                <a:cs typeface="Arial" pitchFamily="34" charset="0"/>
              </a:rPr>
              <a:t>H</a:t>
            </a:r>
            <a:r>
              <a:rPr lang="en-US" baseline="-25000" dirty="0" err="1" smtClean="0">
                <a:solidFill>
                  <a:srgbClr val="0033CC"/>
                </a:solidFill>
                <a:latin typeface="Comic Sans MS" pitchFamily="66" charset="0"/>
                <a:cs typeface="Arial" pitchFamily="34" charset="0"/>
              </a:rPr>
              <a:t>min</a:t>
            </a:r>
            <a:r>
              <a:rPr lang="en-US" sz="2000" dirty="0" smtClean="0">
                <a:solidFill>
                  <a:srgbClr val="000000"/>
                </a:solidFill>
                <a:latin typeface="cmr7" pitchFamily="34" charset="0"/>
                <a:cs typeface="Arial" pitchFamily="34" charset="0"/>
              </a:rPr>
              <a:t> </a:t>
            </a:r>
            <a:r>
              <a:rPr lang="en-US" dirty="0" smtClean="0">
                <a:solidFill>
                  <a:srgbClr val="0033CC"/>
                </a:solidFill>
                <a:latin typeface="Comic Sans MS" pitchFamily="66" charset="0"/>
                <a:cs typeface="Arial" pitchFamily="34" charset="0"/>
              </a:rPr>
              <a:t>(</a:t>
            </a:r>
            <a:r>
              <a:rPr lang="en-US" dirty="0" err="1" smtClean="0">
                <a:solidFill>
                  <a:srgbClr val="0033CC"/>
                </a:solidFill>
                <a:latin typeface="Comic Sans MS" pitchFamily="66" charset="0"/>
                <a:cs typeface="Arial" pitchFamily="34" charset="0"/>
              </a:rPr>
              <a:t>W|y</a:t>
            </a:r>
            <a:r>
              <a:rPr lang="en-US" dirty="0" smtClean="0">
                <a:solidFill>
                  <a:srgbClr val="0033CC"/>
                </a:solidFill>
                <a:latin typeface="Comic Sans MS" pitchFamily="66" charset="0"/>
                <a:cs typeface="Arial" pitchFamily="34" charset="0"/>
              </a:rPr>
              <a:t>) ≥ |y| </a:t>
            </a:r>
            <a:r>
              <a:rPr lang="en-US" dirty="0" smtClean="0">
                <a:solidFill>
                  <a:srgbClr val="000000"/>
                </a:solidFill>
                <a:latin typeface="Arial Narrow" pitchFamily="34" charset="0"/>
                <a:cs typeface="Arial" pitchFamily="34" charset="0"/>
              </a:rPr>
              <a:t>and</a:t>
            </a:r>
            <a:r>
              <a:rPr lang="en-US" dirty="0" smtClean="0">
                <a:solidFill>
                  <a:srgbClr val="0033CC"/>
                </a:solidFill>
                <a:latin typeface="Comic Sans MS" pitchFamily="66" charset="0"/>
                <a:cs typeface="Arial" pitchFamily="34" charset="0"/>
              </a:rPr>
              <a:t> |y| </a:t>
            </a:r>
            <a:r>
              <a:rPr lang="en-US" dirty="0" smtClean="0">
                <a:solidFill>
                  <a:srgbClr val="000000"/>
                </a:solidFill>
                <a:latin typeface="Arial Narrow" pitchFamily="34" charset="0"/>
                <a:cs typeface="Arial" pitchFamily="34" charset="0"/>
              </a:rPr>
              <a:t>“safe”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18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86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a:xfrm>
            <a:off x="0" y="0"/>
            <a:ext cx="8991600" cy="914400"/>
          </a:xfrm>
        </p:spPr>
        <p:txBody>
          <a:bodyPr/>
          <a:lstStyle/>
          <a:p>
            <a:r>
              <a:rPr lang="en-US"/>
              <a:t>Why is it a compromise?</a:t>
            </a:r>
          </a:p>
        </p:txBody>
      </p:sp>
      <p:sp>
        <p:nvSpPr>
          <p:cNvPr id="616451" name="Rectangle 3"/>
          <p:cNvSpPr>
            <a:spLocks noGrp="1" noChangeArrowheads="1"/>
          </p:cNvSpPr>
          <p:nvPr>
            <p:ph type="body" sz="half" idx="1"/>
          </p:nvPr>
        </p:nvSpPr>
        <p:spPr>
          <a:xfrm>
            <a:off x="152400" y="1189038"/>
            <a:ext cx="4035425" cy="4525962"/>
          </a:xfrm>
        </p:spPr>
        <p:txBody>
          <a:bodyPr/>
          <a:lstStyle/>
          <a:p>
            <a:pPr>
              <a:buFontTx/>
              <a:buNone/>
            </a:pPr>
            <a:r>
              <a:rPr lang="en-US">
                <a:latin typeface="Comic Sans MS" pitchFamily="66" charset="0"/>
              </a:rPr>
              <a:t>AuxGen</a:t>
            </a:r>
            <a:r>
              <a:rPr lang="en-US"/>
              <a:t> and </a:t>
            </a:r>
            <a:r>
              <a:rPr lang="en-US">
                <a:latin typeface="Comic Sans MS" pitchFamily="66" charset="0"/>
              </a:rPr>
              <a:t>A</a:t>
            </a:r>
            <a:r>
              <a:rPr lang="en-US"/>
              <a:t> share a secret: </a:t>
            </a:r>
            <a:r>
              <a:rPr lang="en-US">
                <a:solidFill>
                  <a:srgbClr val="CC66FF"/>
                </a:solidFill>
                <a:latin typeface="Comic Sans MS" pitchFamily="66" charset="0"/>
              </a:rPr>
              <a:t>w</a:t>
            </a:r>
          </a:p>
          <a:p>
            <a:pPr>
              <a:buFontTx/>
              <a:buNone/>
            </a:pPr>
            <a:endParaRPr lang="en-US">
              <a:solidFill>
                <a:srgbClr val="CC66FF"/>
              </a:solidFill>
            </a:endParaRPr>
          </a:p>
        </p:txBody>
      </p:sp>
      <p:sp>
        <p:nvSpPr>
          <p:cNvPr id="616452" name="Rectangle 4"/>
          <p:cNvSpPr>
            <a:spLocks noGrp="1" noChangeArrowheads="1"/>
          </p:cNvSpPr>
          <p:nvPr>
            <p:ph type="body" sz="half" idx="2"/>
          </p:nvPr>
        </p:nvSpPr>
        <p:spPr>
          <a:xfrm>
            <a:off x="4802188" y="1143000"/>
            <a:ext cx="4265612" cy="4525963"/>
          </a:xfrm>
        </p:spPr>
        <p:txBody>
          <a:bodyPr/>
          <a:lstStyle/>
          <a:p>
            <a:pPr>
              <a:buFontTx/>
              <a:buNone/>
            </a:pPr>
            <a:r>
              <a:rPr lang="en-US" dirty="0" smtClean="0">
                <a:latin typeface="Comic Sans MS" pitchFamily="66" charset="0"/>
              </a:rPr>
              <a:t>A</a:t>
            </a:r>
            <a:r>
              <a:rPr lang="en-US" dirty="0">
                <a:latin typeface="Comic Sans MS" pitchFamily="66" charset="0"/>
              </a:rPr>
              <a:t>’</a:t>
            </a:r>
            <a:r>
              <a:rPr lang="en-US" dirty="0"/>
              <a:t> doesn’t learn </a:t>
            </a:r>
            <a:r>
              <a:rPr lang="en-US" dirty="0">
                <a:latin typeface="Comic Sans MS" pitchFamily="66" charset="0"/>
              </a:rPr>
              <a:t>y</a:t>
            </a:r>
            <a:r>
              <a:rPr lang="en-US" dirty="0"/>
              <a:t>:</a:t>
            </a:r>
          </a:p>
          <a:p>
            <a:r>
              <a:rPr lang="en-US" dirty="0"/>
              <a:t>For each possible value of </a:t>
            </a:r>
            <a:r>
              <a:rPr lang="en-US" dirty="0">
                <a:latin typeface="Comic Sans MS" pitchFamily="66" charset="0"/>
              </a:rPr>
              <a:t>y</a:t>
            </a:r>
          </a:p>
          <a:p>
            <a:pPr>
              <a:spcBef>
                <a:spcPct val="0"/>
              </a:spcBef>
              <a:buFontTx/>
              <a:buNone/>
            </a:pPr>
            <a:r>
              <a:rPr lang="en-US" dirty="0">
                <a:solidFill>
                  <a:schemeClr val="tx2"/>
                </a:solidFill>
                <a:latin typeface="Comic Sans MS" pitchFamily="66" charset="0"/>
              </a:rPr>
              <a:t>(s, Ext(</a:t>
            </a:r>
            <a:r>
              <a:rPr lang="en-US" dirty="0" err="1">
                <a:solidFill>
                  <a:schemeClr val="tx2"/>
                </a:solidFill>
                <a:latin typeface="Comic Sans MS" pitchFamily="66" charset="0"/>
              </a:rPr>
              <a:t>w,s</a:t>
            </a:r>
            <a:r>
              <a:rPr lang="en-US" dirty="0">
                <a:solidFill>
                  <a:schemeClr val="tx2"/>
                </a:solidFill>
                <a:latin typeface="Comic Sans MS" pitchFamily="66" charset="0"/>
              </a:rPr>
              <a:t>)) </a:t>
            </a:r>
            <a:r>
              <a:rPr lang="en-US" dirty="0">
                <a:solidFill>
                  <a:schemeClr val="tx2"/>
                </a:solidFill>
              </a:rPr>
              <a:t>is</a:t>
            </a:r>
            <a:r>
              <a:rPr lang="en-US" dirty="0">
                <a:solidFill>
                  <a:schemeClr val="tx2"/>
                </a:solidFill>
                <a:latin typeface="Comic Sans MS" pitchFamily="66" charset="0"/>
              </a:rPr>
              <a:t> </a:t>
            </a:r>
            <a:r>
              <a:rPr lang="en-US" dirty="0">
                <a:solidFill>
                  <a:schemeClr val="tx2"/>
                </a:solidFill>
                <a:latin typeface="Comic Sans MS" pitchFamily="66" charset="0"/>
                <a:sym typeface="Symbol" pitchFamily="18" charset="2"/>
              </a:rPr>
              <a:t></a:t>
            </a:r>
            <a:r>
              <a:rPr lang="en-US" dirty="0">
                <a:solidFill>
                  <a:schemeClr val="tx2"/>
                </a:solidFill>
              </a:rPr>
              <a:t>-close to uniform</a:t>
            </a:r>
          </a:p>
          <a:p>
            <a:pPr>
              <a:spcBef>
                <a:spcPct val="0"/>
              </a:spcBef>
            </a:pPr>
            <a:r>
              <a:rPr lang="en-US" dirty="0">
                <a:solidFill>
                  <a:schemeClr val="tx2"/>
                </a:solidFill>
              </a:rPr>
              <a:t>Hence: </a:t>
            </a:r>
          </a:p>
          <a:p>
            <a:pPr>
              <a:spcBef>
                <a:spcPct val="0"/>
              </a:spcBef>
              <a:buFontTx/>
              <a:buNone/>
            </a:pPr>
            <a:r>
              <a:rPr lang="en-US" dirty="0">
                <a:solidFill>
                  <a:schemeClr val="tx2"/>
                </a:solidFill>
                <a:latin typeface="Comic Sans MS" pitchFamily="66" charset="0"/>
              </a:rPr>
              <a:t>(s, Ext(</a:t>
            </a:r>
            <a:r>
              <a:rPr lang="en-US" dirty="0" err="1">
                <a:solidFill>
                  <a:schemeClr val="tx2"/>
                </a:solidFill>
                <a:latin typeface="Comic Sans MS" pitchFamily="66" charset="0"/>
              </a:rPr>
              <a:t>w,s</a:t>
            </a:r>
            <a:r>
              <a:rPr lang="en-US" dirty="0">
                <a:solidFill>
                  <a:schemeClr val="tx2"/>
                </a:solidFill>
                <a:latin typeface="Comic Sans MS" pitchFamily="66" charset="0"/>
              </a:rPr>
              <a:t>) </a:t>
            </a:r>
            <a:r>
              <a:rPr lang="en-US" dirty="0">
                <a:solidFill>
                  <a:schemeClr val="tx2"/>
                </a:solidFill>
                <a:latin typeface="cmsy10" pitchFamily="34" charset="0"/>
              </a:rPr>
              <a:t>©</a:t>
            </a:r>
            <a:r>
              <a:rPr lang="en-US" dirty="0">
                <a:solidFill>
                  <a:schemeClr val="tx2"/>
                </a:solidFill>
                <a:latin typeface="Comic Sans MS" pitchFamily="66" charset="0"/>
              </a:rPr>
              <a:t> y) </a:t>
            </a:r>
            <a:r>
              <a:rPr lang="en-US" dirty="0">
                <a:solidFill>
                  <a:schemeClr val="tx2"/>
                </a:solidFill>
              </a:rPr>
              <a:t>is</a:t>
            </a:r>
            <a:r>
              <a:rPr lang="en-US" dirty="0">
                <a:solidFill>
                  <a:schemeClr val="tx2"/>
                </a:solidFill>
                <a:latin typeface="Comic Sans MS" pitchFamily="66" charset="0"/>
              </a:rPr>
              <a:t> </a:t>
            </a:r>
            <a:r>
              <a:rPr lang="en-US" dirty="0">
                <a:solidFill>
                  <a:schemeClr val="tx2"/>
                </a:solidFill>
                <a:latin typeface="Comic Sans MS" pitchFamily="66" charset="0"/>
                <a:sym typeface="Symbol" pitchFamily="18" charset="2"/>
              </a:rPr>
              <a:t></a:t>
            </a:r>
            <a:r>
              <a:rPr lang="en-US" dirty="0">
                <a:solidFill>
                  <a:schemeClr val="tx2"/>
                </a:solidFill>
              </a:rPr>
              <a:t>-close to uniform</a:t>
            </a:r>
            <a:endParaRPr lang="en-US" dirty="0"/>
          </a:p>
          <a:p>
            <a:endParaRPr lang="en-US" dirty="0">
              <a:latin typeface="Comic Sans MS" pitchFamily="66" charset="0"/>
            </a:endParaRPr>
          </a:p>
          <a:p>
            <a:endParaRPr lang="en-US" dirty="0">
              <a:latin typeface="Comic Sans MS" pitchFamily="66" charset="0"/>
            </a:endParaRPr>
          </a:p>
          <a:p>
            <a:pPr>
              <a:buFontTx/>
              <a:buNone/>
            </a:pPr>
            <a:endParaRPr lang="en-US" dirty="0"/>
          </a:p>
        </p:txBody>
      </p:sp>
      <p:sp>
        <p:nvSpPr>
          <p:cNvPr id="616453"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24"/>
          <p:cNvGrpSpPr>
            <a:grpSpLocks/>
          </p:cNvGrpSpPr>
          <p:nvPr/>
        </p:nvGrpSpPr>
        <p:grpSpPr bwMode="auto">
          <a:xfrm>
            <a:off x="1843088" y="2179638"/>
            <a:ext cx="2362200" cy="2849562"/>
            <a:chOff x="3888" y="1373"/>
            <a:chExt cx="1488" cy="1795"/>
          </a:xfrm>
        </p:grpSpPr>
        <p:grpSp>
          <p:nvGrpSpPr>
            <p:cNvPr id="3" name="Group 25"/>
            <p:cNvGrpSpPr>
              <a:grpSpLocks/>
            </p:cNvGrpSpPr>
            <p:nvPr/>
          </p:nvGrpSpPr>
          <p:grpSpPr bwMode="auto">
            <a:xfrm>
              <a:off x="3888" y="2352"/>
              <a:ext cx="1200" cy="816"/>
              <a:chOff x="1008" y="2352"/>
              <a:chExt cx="1200" cy="816"/>
            </a:xfrm>
          </p:grpSpPr>
          <p:sp>
            <p:nvSpPr>
              <p:cNvPr id="616474" name="Line 26"/>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75" name="Line 27"/>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sp>
          <p:nvSpPr>
            <p:cNvPr id="616476" name="Line 28"/>
            <p:cNvSpPr>
              <a:spLocks noChangeShapeType="1"/>
            </p:cNvSpPr>
            <p:nvPr/>
          </p:nvSpPr>
          <p:spPr bwMode="auto">
            <a:xfrm>
              <a:off x="3888" y="1536"/>
              <a:ext cx="288"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77" name="Text Box 29"/>
            <p:cNvSpPr txBox="1">
              <a:spLocks noChangeArrowheads="1"/>
            </p:cNvSpPr>
            <p:nvPr/>
          </p:nvSpPr>
          <p:spPr bwMode="auto">
            <a:xfrm>
              <a:off x="4241" y="1373"/>
              <a:ext cx="448"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San</a:t>
              </a:r>
            </a:p>
          </p:txBody>
        </p:sp>
        <p:sp>
          <p:nvSpPr>
            <p:cNvPr id="616478" name="Line 30"/>
            <p:cNvSpPr>
              <a:spLocks noChangeShapeType="1"/>
            </p:cNvSpPr>
            <p:nvPr/>
          </p:nvSpPr>
          <p:spPr bwMode="auto">
            <a:xfrm>
              <a:off x="5376" y="1536"/>
              <a:ext cx="0" cy="672"/>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nvGrpSpPr>
          <p:cNvPr id="4" name="Group 31"/>
          <p:cNvGrpSpPr>
            <a:grpSpLocks/>
          </p:cNvGrpSpPr>
          <p:nvPr/>
        </p:nvGrpSpPr>
        <p:grpSpPr bwMode="auto">
          <a:xfrm>
            <a:off x="776288" y="1951038"/>
            <a:ext cx="4114800" cy="4221162"/>
            <a:chOff x="3216" y="1229"/>
            <a:chExt cx="2592" cy="2659"/>
          </a:xfrm>
        </p:grpSpPr>
        <p:grpSp>
          <p:nvGrpSpPr>
            <p:cNvPr id="5" name="Group 32"/>
            <p:cNvGrpSpPr>
              <a:grpSpLocks/>
            </p:cNvGrpSpPr>
            <p:nvPr/>
          </p:nvGrpSpPr>
          <p:grpSpPr bwMode="auto">
            <a:xfrm>
              <a:off x="3216" y="2064"/>
              <a:ext cx="2592" cy="1824"/>
              <a:chOff x="480" y="2064"/>
              <a:chExt cx="2592" cy="1824"/>
            </a:xfrm>
          </p:grpSpPr>
          <p:sp>
            <p:nvSpPr>
              <p:cNvPr id="616481" name="Rectangle 33"/>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16482" name="Rectangle 34"/>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16483" name="Rectangle 35"/>
              <p:cNvSpPr>
                <a:spLocks noChangeArrowheads="1"/>
              </p:cNvSpPr>
              <p:nvPr/>
            </p:nvSpPr>
            <p:spPr bwMode="auto">
              <a:xfrm>
                <a:off x="2352" y="2208"/>
                <a:ext cx="576" cy="288"/>
              </a:xfrm>
              <a:prstGeom prst="rect">
                <a:avLst/>
              </a:prstGeom>
              <a:noFill/>
              <a:ln w="57150">
                <a:solidFill>
                  <a:srgbClr val="0033CC"/>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16484" name="Rectangle 36"/>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16485" name="Text Box 37"/>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616486" name="Text Box 38"/>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Aux</a:t>
                </a:r>
              </a:p>
              <a:p>
                <a:r>
                  <a:rPr lang="en-US" sz="2400" smtClean="0">
                    <a:solidFill>
                      <a:srgbClr val="339933"/>
                    </a:solidFill>
                    <a:latin typeface="Comic Sans MS" pitchFamily="66" charset="0"/>
                    <a:cs typeface="Arial" pitchFamily="34" charset="0"/>
                  </a:rPr>
                  <a:t>Gen</a:t>
                </a:r>
              </a:p>
            </p:txBody>
          </p:sp>
          <p:sp>
            <p:nvSpPr>
              <p:cNvPr id="616487" name="Text Box 39"/>
              <p:cNvSpPr txBox="1">
                <a:spLocks noChangeArrowheads="1"/>
              </p:cNvSpPr>
              <p:nvPr/>
            </p:nvSpPr>
            <p:spPr bwMode="auto">
              <a:xfrm>
                <a:off x="2512" y="2208"/>
                <a:ext cx="256" cy="288"/>
              </a:xfrm>
              <a:prstGeom prst="rect">
                <a:avLst/>
              </a:prstGeom>
              <a:noFill/>
              <a:ln w="25400">
                <a:noFill/>
                <a:miter lim="800000"/>
                <a:headEnd/>
                <a:tailEnd/>
              </a:ln>
              <a:effectLst/>
            </p:spPr>
            <p:txBody>
              <a:bodyPr wrap="none">
                <a:spAutoFit/>
              </a:bodyPr>
              <a:lstStyle/>
              <a:p>
                <a:r>
                  <a:rPr lang="en-US" sz="2400" smtClean="0">
                    <a:solidFill>
                      <a:srgbClr val="009999"/>
                    </a:solidFill>
                    <a:latin typeface="Comic Sans MS" pitchFamily="66" charset="0"/>
                    <a:cs typeface="Arial" pitchFamily="34" charset="0"/>
                  </a:rPr>
                  <a:t>A</a:t>
                </a:r>
              </a:p>
            </p:txBody>
          </p:sp>
          <p:sp>
            <p:nvSpPr>
              <p:cNvPr id="616488" name="Text Box 40"/>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a:t>
                </a:r>
              </a:p>
            </p:txBody>
          </p:sp>
          <p:sp>
            <p:nvSpPr>
              <p:cNvPr id="616489" name="Line 41"/>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90" name="Line 42"/>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91" name="Line 43"/>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92" name="Line 44"/>
              <p:cNvSpPr>
                <a:spLocks noChangeShapeType="1"/>
              </p:cNvSpPr>
              <p:nvPr/>
            </p:nvSpPr>
            <p:spPr bwMode="auto">
              <a:xfrm>
                <a:off x="2640" y="3312"/>
                <a:ext cx="0" cy="576"/>
              </a:xfrm>
              <a:prstGeom prst="line">
                <a:avLst/>
              </a:prstGeom>
              <a:noFill/>
              <a:ln w="57150">
                <a:solidFill>
                  <a:srgbClr val="993300"/>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93" name="Text Box 45"/>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0/1</a:t>
                </a:r>
              </a:p>
            </p:txBody>
          </p:sp>
        </p:grpSp>
        <p:sp>
          <p:nvSpPr>
            <p:cNvPr id="616494" name="Line 46"/>
            <p:cNvSpPr>
              <a:spLocks noChangeShapeType="1"/>
            </p:cNvSpPr>
            <p:nvPr/>
          </p:nvSpPr>
          <p:spPr bwMode="auto">
            <a:xfrm flipV="1">
              <a:off x="3888" y="1536"/>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95" name="Rectangle 47"/>
            <p:cNvSpPr>
              <a:spLocks noChangeArrowheads="1"/>
            </p:cNvSpPr>
            <p:nvPr/>
          </p:nvSpPr>
          <p:spPr bwMode="auto">
            <a:xfrm>
              <a:off x="4176" y="1392"/>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16496" name="Line 48"/>
            <p:cNvSpPr>
              <a:spLocks noChangeShapeType="1"/>
            </p:cNvSpPr>
            <p:nvPr/>
          </p:nvSpPr>
          <p:spPr bwMode="auto">
            <a:xfrm>
              <a:off x="4752" y="1536"/>
              <a:ext cx="624" cy="0"/>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16497" name="Text Box 49"/>
            <p:cNvSpPr txBox="1">
              <a:spLocks noChangeArrowheads="1"/>
            </p:cNvSpPr>
            <p:nvPr/>
          </p:nvSpPr>
          <p:spPr bwMode="auto">
            <a:xfrm>
              <a:off x="5205" y="1229"/>
              <a:ext cx="247" cy="288"/>
            </a:xfrm>
            <a:prstGeom prst="rect">
              <a:avLst/>
            </a:prstGeom>
            <a:noFill/>
            <a:ln w="25400">
              <a:noFill/>
              <a:miter lim="800000"/>
              <a:headEnd/>
              <a:tailEnd/>
            </a:ln>
            <a:effectLst/>
          </p:spPr>
          <p:txBody>
            <a:bodyPr wrap="none">
              <a:spAutoFit/>
            </a:bodyPr>
            <a:lstStyle/>
            <a:p>
              <a:r>
                <a:rPr lang="en-US" sz="2400" dirty="0" smtClean="0">
                  <a:solidFill>
                    <a:srgbClr val="CC66FF"/>
                  </a:solidFill>
                  <a:latin typeface="Comic Sans MS" pitchFamily="66" charset="0"/>
                  <a:cs typeface="Arial" pitchFamily="34" charset="0"/>
                </a:rPr>
                <a:t>w</a:t>
              </a:r>
            </a:p>
          </p:txBody>
        </p:sp>
      </p:grpSp>
      <p:sp>
        <p:nvSpPr>
          <p:cNvPr id="616498" name="Text Box 50"/>
          <p:cNvSpPr txBox="1">
            <a:spLocks noChangeArrowheads="1"/>
          </p:cNvSpPr>
          <p:nvPr/>
        </p:nvSpPr>
        <p:spPr bwMode="auto">
          <a:xfrm>
            <a:off x="3362325" y="3121025"/>
            <a:ext cx="376238" cy="519113"/>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16499" name="Text Box 51"/>
          <p:cNvSpPr txBox="1">
            <a:spLocks noChangeArrowheads="1"/>
          </p:cNvSpPr>
          <p:nvPr/>
        </p:nvSpPr>
        <p:spPr bwMode="auto">
          <a:xfrm>
            <a:off x="893763" y="5522913"/>
            <a:ext cx="3007555" cy="461665"/>
          </a:xfrm>
          <a:prstGeom prst="rect">
            <a:avLst/>
          </a:prstGeom>
          <a:noFill/>
          <a:ln w="25400">
            <a:noFill/>
            <a:miter lim="800000"/>
            <a:headEnd/>
            <a:tailEnd/>
          </a:ln>
          <a:effectLst/>
        </p:spPr>
        <p:txBody>
          <a:bodyPr wrap="none">
            <a:spAutoFit/>
          </a:bodyPr>
          <a:lstStyle/>
          <a:p>
            <a:pPr algn="l"/>
            <a:r>
              <a:rPr lang="en-US" sz="2400" dirty="0" smtClean="0">
                <a:solidFill>
                  <a:srgbClr val="000000"/>
                </a:solidFill>
                <a:latin typeface="Comic Sans MS" pitchFamily="66" charset="0"/>
                <a:cs typeface="Arial" pitchFamily="34" charset="0"/>
              </a:rPr>
              <a:t>z = (s, Ext(</a:t>
            </a:r>
            <a:r>
              <a:rPr lang="en-US" sz="2400" dirty="0" err="1" smtClean="0">
                <a:solidFill>
                  <a:srgbClr val="000000"/>
                </a:solidFill>
                <a:latin typeface="Comic Sans MS" pitchFamily="66" charset="0"/>
                <a:cs typeface="Arial" pitchFamily="34" charset="0"/>
              </a:rPr>
              <a:t>w,s</a:t>
            </a:r>
            <a:r>
              <a:rPr lang="en-US" sz="2400" dirty="0" smtClean="0">
                <a:solidFill>
                  <a:srgbClr val="000000"/>
                </a:solidFill>
                <a:latin typeface="Comic Sans MS" pitchFamily="66" charset="0"/>
                <a:cs typeface="Arial" pitchFamily="34" charset="0"/>
              </a:rPr>
              <a:t>) </a:t>
            </a:r>
            <a:r>
              <a:rPr lang="en-US" sz="2400" dirty="0" smtClean="0">
                <a:solidFill>
                  <a:srgbClr val="000000"/>
                </a:solidFill>
                <a:latin typeface="cmsy10" pitchFamily="34" charset="0"/>
                <a:cs typeface="Arial" pitchFamily="34" charset="0"/>
              </a:rPr>
              <a:t>©</a:t>
            </a:r>
            <a:r>
              <a:rPr lang="en-US" sz="2400" dirty="0" smtClean="0">
                <a:solidFill>
                  <a:srgbClr val="000000"/>
                </a:solidFill>
                <a:latin typeface="Comic Sans MS" pitchFamily="66" charset="0"/>
                <a:cs typeface="Arial" pitchFamily="34" charset="0"/>
              </a:rPr>
              <a:t> y)</a:t>
            </a:r>
          </a:p>
        </p:txBody>
      </p:sp>
      <p:sp>
        <p:nvSpPr>
          <p:cNvPr id="616502" name="AutoShape 54"/>
          <p:cNvSpPr>
            <a:spLocks noChangeArrowheads="1"/>
          </p:cNvSpPr>
          <p:nvPr/>
        </p:nvSpPr>
        <p:spPr bwMode="auto">
          <a:xfrm>
            <a:off x="5257800" y="5181600"/>
            <a:ext cx="3733800" cy="533400"/>
          </a:xfrm>
          <a:prstGeom prst="wedgeRoundRectCallout">
            <a:avLst>
              <a:gd name="adj1" fmla="val -52556"/>
              <a:gd name="adj2" fmla="val 147917"/>
              <a:gd name="adj3" fmla="val 16667"/>
            </a:avLst>
          </a:prstGeom>
          <a:noFill/>
          <a:ln w="9525">
            <a:solidFill>
              <a:schemeClr val="tx1"/>
            </a:solidFill>
            <a:miter lim="800000"/>
            <a:headEnd/>
            <a:tailEnd/>
          </a:ln>
          <a:effectLst/>
        </p:spPr>
        <p:txBody>
          <a:bodyPr/>
          <a:lstStyle/>
          <a:p>
            <a:r>
              <a:rPr lang="en-US" sz="2400" dirty="0" smtClean="0">
                <a:solidFill>
                  <a:srgbClr val="000000"/>
                </a:solidFill>
                <a:latin typeface="Arial Narrow" pitchFamily="34" charset="0"/>
                <a:cs typeface="Arial" pitchFamily="34" charset="0"/>
              </a:rPr>
              <a:t>Need</a:t>
            </a:r>
            <a:r>
              <a:rPr lang="en-US" sz="2400" dirty="0" smtClean="0">
                <a:solidFill>
                  <a:srgbClr val="000000"/>
                </a:solidFill>
                <a:latin typeface="cmr7" pitchFamily="34" charset="0"/>
                <a:cs typeface="Arial" pitchFamily="34" charset="0"/>
              </a:rPr>
              <a:t> </a:t>
            </a:r>
            <a:r>
              <a:rPr lang="en-US" sz="2400" dirty="0" err="1" smtClean="0">
                <a:solidFill>
                  <a:srgbClr val="0033CC"/>
                </a:solidFill>
                <a:latin typeface="Comic Sans MS" pitchFamily="66" charset="0"/>
                <a:cs typeface="Arial" pitchFamily="34" charset="0"/>
              </a:rPr>
              <a:t>H</a:t>
            </a:r>
            <a:r>
              <a:rPr lang="en-US" sz="3600" baseline="-25000" dirty="0" err="1" smtClean="0">
                <a:solidFill>
                  <a:srgbClr val="0033CC"/>
                </a:solidFill>
                <a:latin typeface="Arial Narrow" pitchFamily="34" charset="0"/>
                <a:cs typeface="Arial" pitchFamily="34" charset="0"/>
              </a:rPr>
              <a:t>min</a:t>
            </a:r>
            <a:r>
              <a:rPr lang="en-US" sz="2400" dirty="0" smtClean="0">
                <a:solidFill>
                  <a:srgbClr val="0033CC"/>
                </a:solidFill>
                <a:latin typeface="Comic Sans MS" pitchFamily="66" charset="0"/>
                <a:cs typeface="Arial" pitchFamily="34" charset="0"/>
              </a:rPr>
              <a:t>(W) </a:t>
            </a:r>
            <a:r>
              <a:rPr lang="en-US" sz="2400" dirty="0" smtClean="0">
                <a:solidFill>
                  <a:srgbClr val="0033CC"/>
                </a:solidFill>
                <a:latin typeface="cmsy10" pitchFamily="34" charset="0"/>
                <a:cs typeface="Arial" pitchFamily="34" charset="0"/>
              </a:rPr>
              <a:t>¸</a:t>
            </a:r>
            <a:r>
              <a:rPr lang="en-US" sz="2400" dirty="0" smtClean="0">
                <a:solidFill>
                  <a:srgbClr val="0033CC"/>
                </a:solidFill>
                <a:latin typeface="Comic Sans MS" pitchFamily="66" charset="0"/>
                <a:cs typeface="Arial" pitchFamily="34" charset="0"/>
              </a:rPr>
              <a:t> 3</a:t>
            </a:r>
            <a:r>
              <a:rPr lang="en-US" sz="2400" dirty="0" smtClean="0">
                <a:solidFill>
                  <a:srgbClr val="0033CC"/>
                </a:solidFill>
                <a:latin typeface="cmr7" pitchFamily="34" charset="0"/>
                <a:cs typeface="Arial" pitchFamily="34" charset="0"/>
              </a:rPr>
              <a:t>ℓ</a:t>
            </a:r>
            <a:r>
              <a:rPr lang="en-US" sz="2400" dirty="0" smtClean="0">
                <a:solidFill>
                  <a:srgbClr val="0033CC"/>
                </a:solidFill>
                <a:latin typeface="Comic Sans MS" pitchFamily="66" charset="0"/>
                <a:cs typeface="Arial" pitchFamily="34" charset="0"/>
              </a:rPr>
              <a:t>+O(1)</a:t>
            </a:r>
          </a:p>
        </p:txBody>
      </p:sp>
      <p:sp>
        <p:nvSpPr>
          <p:cNvPr id="616503" name="Text Box 55"/>
          <p:cNvSpPr txBox="1">
            <a:spLocks noChangeArrowheads="1"/>
          </p:cNvSpPr>
          <p:nvPr/>
        </p:nvSpPr>
        <p:spPr bwMode="auto">
          <a:xfrm>
            <a:off x="836612" y="6218238"/>
            <a:ext cx="8154987" cy="523220"/>
          </a:xfrm>
          <a:prstGeom prst="rect">
            <a:avLst/>
          </a:prstGeom>
          <a:noFill/>
          <a:ln w="25400">
            <a:noFill/>
            <a:miter lim="800000"/>
            <a:headEnd/>
            <a:tailEnd/>
          </a:ln>
          <a:effectLst/>
        </p:spPr>
        <p:txBody>
          <a:bodyPr wrap="square">
            <a:spAutoFit/>
          </a:bodyPr>
          <a:lstStyle/>
          <a:p>
            <a:pPr algn="l"/>
            <a:r>
              <a:rPr lang="en-US" dirty="0" smtClean="0">
                <a:solidFill>
                  <a:srgbClr val="000000"/>
                </a:solidFill>
                <a:latin typeface="Arial Narrow" pitchFamily="34" charset="0"/>
                <a:cs typeface="Arial" pitchFamily="34" charset="0"/>
              </a:rPr>
              <a:t>Technical Conditions:</a:t>
            </a:r>
            <a:r>
              <a:rPr lang="en-US" dirty="0" smtClean="0">
                <a:solidFill>
                  <a:srgbClr val="0033CC"/>
                </a:solidFill>
                <a:latin typeface="Comic Sans MS" pitchFamily="66" charset="0"/>
                <a:cs typeface="Arial" pitchFamily="34" charset="0"/>
              </a:rPr>
              <a:t> </a:t>
            </a:r>
            <a:r>
              <a:rPr lang="en-US" dirty="0" err="1" smtClean="0">
                <a:solidFill>
                  <a:srgbClr val="0033CC"/>
                </a:solidFill>
                <a:latin typeface="Comic Sans MS" pitchFamily="66" charset="0"/>
                <a:cs typeface="Arial" pitchFamily="34" charset="0"/>
              </a:rPr>
              <a:t>H</a:t>
            </a:r>
            <a:r>
              <a:rPr lang="en-US" baseline="-25000" dirty="0" err="1" smtClean="0">
                <a:solidFill>
                  <a:srgbClr val="0033CC"/>
                </a:solidFill>
                <a:latin typeface="Comic Sans MS" pitchFamily="66" charset="0"/>
                <a:cs typeface="Arial" pitchFamily="34" charset="0"/>
              </a:rPr>
              <a:t>min</a:t>
            </a:r>
            <a:r>
              <a:rPr lang="en-US" sz="2000" dirty="0" smtClean="0">
                <a:solidFill>
                  <a:srgbClr val="000000"/>
                </a:solidFill>
                <a:latin typeface="cmr7" pitchFamily="34" charset="0"/>
                <a:cs typeface="Arial" pitchFamily="34" charset="0"/>
              </a:rPr>
              <a:t> </a:t>
            </a:r>
            <a:r>
              <a:rPr lang="en-US" dirty="0" smtClean="0">
                <a:solidFill>
                  <a:srgbClr val="0033CC"/>
                </a:solidFill>
                <a:latin typeface="Comic Sans MS" pitchFamily="66" charset="0"/>
                <a:cs typeface="Arial" pitchFamily="34" charset="0"/>
              </a:rPr>
              <a:t>(</a:t>
            </a:r>
            <a:r>
              <a:rPr lang="en-US" dirty="0" err="1" smtClean="0">
                <a:solidFill>
                  <a:srgbClr val="0033CC"/>
                </a:solidFill>
                <a:latin typeface="Comic Sans MS" pitchFamily="66" charset="0"/>
                <a:cs typeface="Arial" pitchFamily="34" charset="0"/>
              </a:rPr>
              <a:t>W|y</a:t>
            </a:r>
            <a:r>
              <a:rPr lang="en-US" dirty="0" smtClean="0">
                <a:solidFill>
                  <a:srgbClr val="0033CC"/>
                </a:solidFill>
                <a:latin typeface="Comic Sans MS" pitchFamily="66" charset="0"/>
                <a:cs typeface="Arial" pitchFamily="34" charset="0"/>
              </a:rPr>
              <a:t>) ≥ |y| </a:t>
            </a:r>
            <a:r>
              <a:rPr lang="en-US" dirty="0" smtClean="0">
                <a:solidFill>
                  <a:srgbClr val="000000"/>
                </a:solidFill>
                <a:latin typeface="Arial Narrow" pitchFamily="34" charset="0"/>
                <a:cs typeface="Arial" pitchFamily="34" charset="0"/>
              </a:rPr>
              <a:t>and</a:t>
            </a:r>
            <a:r>
              <a:rPr lang="en-US" dirty="0" smtClean="0">
                <a:solidFill>
                  <a:srgbClr val="0033CC"/>
                </a:solidFill>
                <a:latin typeface="Comic Sans MS" pitchFamily="66" charset="0"/>
                <a:cs typeface="Arial" pitchFamily="34" charset="0"/>
              </a:rPr>
              <a:t> |y| </a:t>
            </a:r>
            <a:r>
              <a:rPr lang="en-US" dirty="0" smtClean="0">
                <a:solidFill>
                  <a:srgbClr val="000000"/>
                </a:solidFill>
                <a:latin typeface="Arial Narrow" pitchFamily="34" charset="0"/>
                <a:cs typeface="Arial" pitchFamily="34" charset="0"/>
              </a:rPr>
              <a:t>“safe”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65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5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4800" dirty="0" smtClean="0"/>
              <a:t>Databases that Teach</a:t>
            </a:r>
            <a:endParaRPr lang="en-US" sz="4800" dirty="0"/>
          </a:p>
        </p:txBody>
      </p:sp>
      <p:sp>
        <p:nvSpPr>
          <p:cNvPr id="3" name="Content Placeholder 2"/>
          <p:cNvSpPr>
            <a:spLocks noGrp="1"/>
          </p:cNvSpPr>
          <p:nvPr>
            <p:ph sz="quarter" idx="1"/>
          </p:nvPr>
        </p:nvSpPr>
        <p:spPr>
          <a:xfrm>
            <a:off x="304800" y="2758440"/>
            <a:ext cx="8686800" cy="4937760"/>
          </a:xfrm>
        </p:spPr>
        <p:txBody>
          <a:bodyPr>
            <a:normAutofit/>
          </a:bodyPr>
          <a:lstStyle/>
          <a:p>
            <a:r>
              <a:rPr lang="en-US" dirty="0" smtClean="0"/>
              <a:t>Database teaches that smoking causes cancer.  </a:t>
            </a:r>
          </a:p>
          <a:p>
            <a:pPr lvl="1"/>
            <a:r>
              <a:rPr lang="en-US" sz="2600" dirty="0" smtClean="0"/>
              <a:t>Smoker S’s insurance premiums rise. </a:t>
            </a:r>
          </a:p>
          <a:p>
            <a:pPr lvl="1"/>
            <a:r>
              <a:rPr lang="en-US" sz="2600" dirty="0" smtClean="0">
                <a:solidFill>
                  <a:srgbClr val="FF0000"/>
                </a:solidFill>
              </a:rPr>
              <a:t>This is true even if S not in database!</a:t>
            </a:r>
          </a:p>
          <a:p>
            <a:r>
              <a:rPr lang="en-US" dirty="0"/>
              <a:t>L</a:t>
            </a:r>
            <a:r>
              <a:rPr lang="en-US" dirty="0" smtClean="0"/>
              <a:t>earning that smoking causes cancer is the whole point.</a:t>
            </a:r>
          </a:p>
          <a:p>
            <a:pPr lvl="1"/>
            <a:r>
              <a:rPr lang="en-US" sz="2600" dirty="0" smtClean="0"/>
              <a:t>Smoker S enrolls in a smoking cessation program.</a:t>
            </a:r>
          </a:p>
          <a:p>
            <a:pPr lvl="1"/>
            <a:endParaRPr lang="en-US" sz="2600" dirty="0"/>
          </a:p>
        </p:txBody>
      </p:sp>
      <p:grpSp>
        <p:nvGrpSpPr>
          <p:cNvPr id="4" name="Group 43"/>
          <p:cNvGrpSpPr>
            <a:grpSpLocks/>
          </p:cNvGrpSpPr>
          <p:nvPr/>
        </p:nvGrpSpPr>
        <p:grpSpPr bwMode="auto">
          <a:xfrm>
            <a:off x="381000" y="228600"/>
            <a:ext cx="1295400" cy="1066800"/>
            <a:chOff x="3648" y="960"/>
            <a:chExt cx="816" cy="672"/>
          </a:xfrm>
          <a:solidFill>
            <a:srgbClr val="009900"/>
          </a:solidFill>
        </p:grpSpPr>
        <p:grpSp>
          <p:nvGrpSpPr>
            <p:cNvPr id="5" name="Group 44"/>
            <p:cNvGrpSpPr>
              <a:grpSpLocks/>
            </p:cNvGrpSpPr>
            <p:nvPr/>
          </p:nvGrpSpPr>
          <p:grpSpPr bwMode="auto">
            <a:xfrm>
              <a:off x="3648" y="1248"/>
              <a:ext cx="816" cy="384"/>
              <a:chOff x="3648" y="1248"/>
              <a:chExt cx="816" cy="384"/>
            </a:xfrm>
            <a:grpFill/>
          </p:grpSpPr>
          <p:sp>
            <p:nvSpPr>
              <p:cNvPr id="10" name="Oval 45"/>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1" name="Oval 46"/>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2" name="Oval 47"/>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nvGrpSpPr>
            <p:cNvPr id="6" name="Group 48"/>
            <p:cNvGrpSpPr>
              <a:grpSpLocks/>
            </p:cNvGrpSpPr>
            <p:nvPr/>
          </p:nvGrpSpPr>
          <p:grpSpPr bwMode="auto">
            <a:xfrm>
              <a:off x="3648" y="960"/>
              <a:ext cx="816" cy="384"/>
              <a:chOff x="3648" y="1248"/>
              <a:chExt cx="816" cy="384"/>
            </a:xfrm>
            <a:grpFill/>
          </p:grpSpPr>
          <p:sp>
            <p:nvSpPr>
              <p:cNvPr id="7" name="Oval 49"/>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8" name="Oval 50"/>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9" name="Oval 51"/>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1400" y="232718"/>
            <a:ext cx="1620584" cy="1766303"/>
          </a:xfrm>
          <a:prstGeom prst="rect">
            <a:avLst/>
          </a:prstGeom>
        </p:spPr>
      </p:pic>
    </p:spTree>
    <p:extLst>
      <p:ext uri="{BB962C8B-B14F-4D97-AF65-F5344CB8AC3E}">
        <p14:creationId xmlns:p14="http://schemas.microsoft.com/office/powerpoint/2010/main" val="250809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0" y="0"/>
            <a:ext cx="9144000" cy="914400"/>
          </a:xfrm>
        </p:spPr>
        <p:txBody>
          <a:bodyPr/>
          <a:lstStyle/>
          <a:p>
            <a:r>
              <a:rPr lang="en-US" dirty="0"/>
              <a:t>If </a:t>
            </a:r>
            <a:r>
              <a:rPr lang="en-US" dirty="0">
                <a:latin typeface="Comic Sans MS" pitchFamily="66" charset="0"/>
              </a:rPr>
              <a:t>w</a:t>
            </a:r>
            <a:r>
              <a:rPr lang="en-US" dirty="0"/>
              <a:t>  Not  </a:t>
            </a:r>
            <a:r>
              <a:rPr lang="en-US" dirty="0" smtClean="0"/>
              <a:t>Learned Exactly </a:t>
            </a:r>
            <a:endParaRPr lang="en-US" dirty="0">
              <a:latin typeface="Comic Sans MS" pitchFamily="66" charset="0"/>
            </a:endParaRPr>
          </a:p>
        </p:txBody>
      </p:sp>
      <p:sp>
        <p:nvSpPr>
          <p:cNvPr id="598019" name="Rectangle 3"/>
          <p:cNvSpPr>
            <a:spLocks noGrp="1" noChangeArrowheads="1"/>
          </p:cNvSpPr>
          <p:nvPr>
            <p:ph type="body" idx="1"/>
          </p:nvPr>
        </p:nvSpPr>
        <p:spPr>
          <a:xfrm>
            <a:off x="152400" y="990600"/>
            <a:ext cx="8915400" cy="5562600"/>
          </a:xfrm>
        </p:spPr>
        <p:txBody>
          <a:bodyPr/>
          <a:lstStyle/>
          <a:p>
            <a:pPr>
              <a:lnSpc>
                <a:spcPct val="90000"/>
              </a:lnSpc>
              <a:buFontTx/>
              <a:buNone/>
            </a:pPr>
            <a:r>
              <a:rPr lang="en-US" sz="2800" dirty="0"/>
              <a:t>Relaxed Utility:  Something </a:t>
            </a:r>
            <a:r>
              <a:rPr lang="en-US" sz="2800" b="1" dirty="0"/>
              <a:t>close</a:t>
            </a:r>
            <a:r>
              <a:rPr lang="en-US" sz="2800" dirty="0"/>
              <a:t> to </a:t>
            </a:r>
            <a:r>
              <a:rPr lang="en-US" sz="2800" dirty="0">
                <a:latin typeface="Comic Sans MS" pitchFamily="66" charset="0"/>
              </a:rPr>
              <a:t>w</a:t>
            </a:r>
            <a:r>
              <a:rPr lang="en-US" sz="2800" dirty="0"/>
              <a:t> is learned</a:t>
            </a:r>
          </a:p>
          <a:p>
            <a:pPr lvl="1">
              <a:lnSpc>
                <a:spcPct val="90000"/>
              </a:lnSpc>
              <a:buFontTx/>
              <a:buNone/>
            </a:pPr>
            <a:r>
              <a:rPr lang="en-US" sz="2400" dirty="0" err="1">
                <a:latin typeface="Comic Sans MS" pitchFamily="66" charset="0"/>
              </a:rPr>
              <a:t>AuxGen</a:t>
            </a:r>
            <a:r>
              <a:rPr lang="en-US" sz="2400" dirty="0">
                <a:latin typeface="Comic Sans MS" pitchFamily="66" charset="0"/>
              </a:rPr>
              <a:t>(</a:t>
            </a:r>
            <a:r>
              <a:rPr lang="en-US" sz="2400" dirty="0">
                <a:effectLst>
                  <a:outerShdw blurRad="38100" dist="38100" dir="2700000" algn="tl">
                    <a:srgbClr val="C0C0C0"/>
                  </a:outerShdw>
                </a:effectLst>
                <a:latin typeface="Arial Black" pitchFamily="34" charset="0"/>
              </a:rPr>
              <a:t>D</a:t>
            </a:r>
            <a:r>
              <a:rPr lang="en-US" sz="2400" dirty="0">
                <a:latin typeface="Comic Sans MS" pitchFamily="66" charset="0"/>
              </a:rPr>
              <a:t>, DB)</a:t>
            </a:r>
            <a:r>
              <a:rPr lang="en-US" sz="2400" dirty="0"/>
              <a:t> does not know exactly what </a:t>
            </a:r>
            <a:r>
              <a:rPr lang="en-US" sz="2400" dirty="0">
                <a:latin typeface="Comic Sans MS" pitchFamily="66" charset="0"/>
              </a:rPr>
              <a:t>A</a:t>
            </a:r>
            <a:r>
              <a:rPr lang="en-US" sz="2400" dirty="0"/>
              <a:t> will learn</a:t>
            </a:r>
          </a:p>
          <a:p>
            <a:pPr lvl="1">
              <a:lnSpc>
                <a:spcPct val="90000"/>
              </a:lnSpc>
              <a:buFontTx/>
              <a:buNone/>
            </a:pPr>
            <a:r>
              <a:rPr lang="en-US" sz="2400" dirty="0"/>
              <a:t>Need: being </a:t>
            </a:r>
            <a:r>
              <a:rPr lang="en-US" sz="2400" b="1" dirty="0"/>
              <a:t>close</a:t>
            </a:r>
            <a:r>
              <a:rPr lang="en-US" sz="2400" dirty="0"/>
              <a:t> to </a:t>
            </a:r>
            <a:r>
              <a:rPr lang="en-US" sz="2400" dirty="0">
                <a:latin typeface="Comic Sans MS" pitchFamily="66" charset="0"/>
              </a:rPr>
              <a:t>w</a:t>
            </a:r>
            <a:r>
              <a:rPr lang="en-US" sz="2400" dirty="0"/>
              <a:t> produces </a:t>
            </a:r>
            <a:r>
              <a:rPr lang="en-US" sz="2400" b="1" dirty="0"/>
              <a:t>same extracted randomness </a:t>
            </a:r>
            <a:r>
              <a:rPr lang="en-US" sz="2400" dirty="0"/>
              <a:t>as </a:t>
            </a:r>
            <a:r>
              <a:rPr lang="en-US" sz="2400" dirty="0">
                <a:latin typeface="Comic Sans MS" pitchFamily="66" charset="0"/>
              </a:rPr>
              <a:t>w</a:t>
            </a:r>
          </a:p>
          <a:p>
            <a:pPr lvl="1">
              <a:lnSpc>
                <a:spcPct val="90000"/>
              </a:lnSpc>
              <a:buFontTx/>
              <a:buNone/>
            </a:pPr>
            <a:r>
              <a:rPr lang="en-US" sz="2400" dirty="0"/>
              <a:t>Ordinary extractors offer </a:t>
            </a:r>
            <a:r>
              <a:rPr lang="en-US" sz="2400" b="1" dirty="0"/>
              <a:t>no</a:t>
            </a:r>
            <a:r>
              <a:rPr lang="en-US" sz="2400" dirty="0"/>
              <a:t> such guarantee </a:t>
            </a:r>
          </a:p>
          <a:p>
            <a:pPr lvl="1">
              <a:lnSpc>
                <a:spcPct val="90000"/>
              </a:lnSpc>
              <a:buNone/>
            </a:pPr>
            <a:endParaRPr lang="en-US" sz="2400" dirty="0"/>
          </a:p>
          <a:p>
            <a:pPr lvl="1">
              <a:lnSpc>
                <a:spcPct val="90000"/>
              </a:lnSpc>
              <a:buFontTx/>
              <a:buNone/>
            </a:pPr>
            <a:endParaRPr lang="en-US" sz="2400" dirty="0"/>
          </a:p>
          <a:p>
            <a:pPr>
              <a:lnSpc>
                <a:spcPct val="90000"/>
              </a:lnSpc>
              <a:buFontTx/>
              <a:buNone/>
            </a:pPr>
            <a:r>
              <a:rPr lang="en-US" sz="2800" b="1" dirty="0"/>
              <a:t>Fuzzy Extractors</a:t>
            </a:r>
            <a:r>
              <a:rPr lang="en-US" sz="2800" dirty="0"/>
              <a:t> </a:t>
            </a:r>
            <a:r>
              <a:rPr lang="en-US" sz="2800" dirty="0">
                <a:latin typeface="Comic Sans MS" pitchFamily="66" charset="0"/>
              </a:rPr>
              <a:t>(</a:t>
            </a:r>
            <a:r>
              <a:rPr lang="en-US" sz="2800" dirty="0" err="1">
                <a:latin typeface="Comic Sans MS" pitchFamily="66" charset="0"/>
              </a:rPr>
              <a:t>m,ℓ,t</a:t>
            </a:r>
            <a:r>
              <a:rPr lang="en-US" sz="2800" dirty="0">
                <a:latin typeface="Comic Sans MS" pitchFamily="66" charset="0"/>
              </a:rPr>
              <a:t>,</a:t>
            </a:r>
            <a:r>
              <a:rPr lang="en-US" sz="2800" b="1" dirty="0">
                <a:latin typeface="Comic Sans MS" pitchFamily="66" charset="0"/>
                <a:sym typeface="Symbol" pitchFamily="18" charset="2"/>
              </a:rPr>
              <a:t></a:t>
            </a:r>
            <a:r>
              <a:rPr lang="en-US" sz="2800" dirty="0">
                <a:latin typeface="Comic Sans MS" pitchFamily="66" charset="0"/>
              </a:rPr>
              <a:t>)</a:t>
            </a:r>
            <a:r>
              <a:rPr lang="en-US" sz="2800" dirty="0"/>
              <a:t>: (Gen, </a:t>
            </a:r>
            <a:r>
              <a:rPr lang="en-US" sz="2800" dirty="0" err="1"/>
              <a:t>Rec</a:t>
            </a:r>
            <a:r>
              <a:rPr lang="en-US" sz="2800" dirty="0"/>
              <a:t>)</a:t>
            </a:r>
          </a:p>
          <a:p>
            <a:pPr lvl="1">
              <a:lnSpc>
                <a:spcPct val="90000"/>
              </a:lnSpc>
              <a:buFontTx/>
              <a:buNone/>
            </a:pPr>
            <a:r>
              <a:rPr lang="en-US" sz="2000" dirty="0"/>
              <a:t> </a:t>
            </a:r>
            <a:r>
              <a:rPr lang="en-US" sz="2400" dirty="0">
                <a:latin typeface="Comic Sans MS" pitchFamily="66" charset="0"/>
              </a:rPr>
              <a:t>Gen(w)</a:t>
            </a:r>
            <a:r>
              <a:rPr lang="en-US" sz="2400" dirty="0"/>
              <a:t> outputs </a:t>
            </a:r>
            <a:r>
              <a:rPr lang="en-US" sz="2400" b="1" dirty="0"/>
              <a:t>extracted</a:t>
            </a:r>
            <a:r>
              <a:rPr lang="en-US" sz="2400" dirty="0"/>
              <a:t> </a:t>
            </a:r>
            <a:r>
              <a:rPr lang="en-US" sz="2400" dirty="0">
                <a:latin typeface="Comic Sans MS" pitchFamily="66" charset="0"/>
              </a:rPr>
              <a:t>r </a:t>
            </a:r>
            <a:r>
              <a:rPr lang="en-US" sz="2400" dirty="0">
                <a:latin typeface="cmsy10" pitchFamily="34" charset="0"/>
              </a:rPr>
              <a:t>2</a:t>
            </a:r>
            <a:r>
              <a:rPr lang="en-US" sz="2400" dirty="0"/>
              <a:t> </a:t>
            </a:r>
            <a:r>
              <a:rPr lang="en-US" sz="2400" dirty="0">
                <a:latin typeface="Comic Sans MS" pitchFamily="66" charset="0"/>
              </a:rPr>
              <a:t>{0,1}</a:t>
            </a:r>
            <a:r>
              <a:rPr lang="en-US" sz="3200" baseline="30000" dirty="0"/>
              <a:t>ℓ</a:t>
            </a:r>
            <a:r>
              <a:rPr lang="en-US" sz="2400" dirty="0"/>
              <a:t> and </a:t>
            </a:r>
            <a:r>
              <a:rPr lang="en-US" sz="2400" b="1" dirty="0"/>
              <a:t>public string</a:t>
            </a:r>
            <a:r>
              <a:rPr lang="en-US" sz="2400" dirty="0"/>
              <a:t> </a:t>
            </a:r>
            <a:r>
              <a:rPr lang="en-US" sz="2400" dirty="0">
                <a:latin typeface="Comic Sans MS" pitchFamily="66" charset="0"/>
              </a:rPr>
              <a:t>p</a:t>
            </a:r>
            <a:r>
              <a:rPr lang="en-US" sz="2400" dirty="0"/>
              <a:t>.</a:t>
            </a:r>
          </a:p>
          <a:p>
            <a:pPr lvl="1">
              <a:lnSpc>
                <a:spcPct val="90000"/>
              </a:lnSpc>
              <a:buFontTx/>
              <a:buNone/>
            </a:pPr>
            <a:r>
              <a:rPr lang="en-US" sz="2400" dirty="0"/>
              <a:t> For any distribution </a:t>
            </a:r>
            <a:r>
              <a:rPr lang="en-US" sz="2400" dirty="0">
                <a:latin typeface="Comic Sans MS" pitchFamily="66" charset="0"/>
              </a:rPr>
              <a:t>W</a:t>
            </a:r>
            <a:r>
              <a:rPr lang="en-US" sz="2400" dirty="0"/>
              <a:t> min-entropy at least </a:t>
            </a:r>
            <a:r>
              <a:rPr lang="en-US" dirty="0">
                <a:latin typeface="Comic Sans MS" pitchFamily="66" charset="0"/>
              </a:rPr>
              <a:t>m</a:t>
            </a:r>
            <a:r>
              <a:rPr lang="en-US" sz="2400" dirty="0"/>
              <a:t> </a:t>
            </a:r>
          </a:p>
          <a:p>
            <a:pPr lvl="1">
              <a:lnSpc>
                <a:spcPct val="90000"/>
              </a:lnSpc>
              <a:buFontTx/>
              <a:buNone/>
            </a:pPr>
            <a:r>
              <a:rPr lang="en-US" sz="2400" dirty="0"/>
              <a:t> </a:t>
            </a:r>
            <a:r>
              <a:rPr lang="en-US" sz="2400" dirty="0">
                <a:solidFill>
                  <a:srgbClr val="7030A0"/>
                </a:solidFill>
                <a:latin typeface="Comic Sans MS" pitchFamily="66" charset="0"/>
              </a:rPr>
              <a:t>(R, P)</a:t>
            </a:r>
            <a:r>
              <a:rPr lang="en-US" sz="2400" dirty="0">
                <a:solidFill>
                  <a:srgbClr val="7030A0"/>
                </a:solidFill>
              </a:rPr>
              <a:t> </a:t>
            </a:r>
            <a:r>
              <a:rPr lang="en-US" sz="2400" dirty="0">
                <a:solidFill>
                  <a:srgbClr val="7030A0"/>
                </a:solidFill>
                <a:latin typeface="cmsy10" pitchFamily="34" charset="0"/>
              </a:rPr>
              <a:t>Ã</a:t>
            </a:r>
            <a:r>
              <a:rPr lang="en-US" sz="2400" dirty="0">
                <a:solidFill>
                  <a:srgbClr val="7030A0"/>
                </a:solidFill>
              </a:rPr>
              <a:t> </a:t>
            </a:r>
            <a:r>
              <a:rPr lang="en-US" sz="2400" dirty="0">
                <a:solidFill>
                  <a:srgbClr val="7030A0"/>
                </a:solidFill>
                <a:latin typeface="Comic Sans MS" pitchFamily="66" charset="0"/>
              </a:rPr>
              <a:t>Gen(W)  </a:t>
            </a:r>
            <a:r>
              <a:rPr lang="en-US" sz="2400" dirty="0">
                <a:solidFill>
                  <a:srgbClr val="7030A0"/>
                </a:solidFill>
              </a:rPr>
              <a:t> </a:t>
            </a:r>
            <a:r>
              <a:rPr lang="en-US" sz="2400" dirty="0">
                <a:solidFill>
                  <a:srgbClr val="7030A0"/>
                </a:solidFill>
                <a:latin typeface="cmsy10" pitchFamily="34" charset="0"/>
              </a:rPr>
              <a:t>) </a:t>
            </a:r>
            <a:r>
              <a:rPr lang="en-US" sz="2400" dirty="0">
                <a:solidFill>
                  <a:srgbClr val="7030A0"/>
                </a:solidFill>
              </a:rPr>
              <a:t> </a:t>
            </a:r>
            <a:r>
              <a:rPr lang="en-US" sz="2400" dirty="0">
                <a:solidFill>
                  <a:srgbClr val="7030A0"/>
                </a:solidFill>
                <a:latin typeface="Comic Sans MS" pitchFamily="66" charset="0"/>
              </a:rPr>
              <a:t>(R, P)</a:t>
            </a:r>
            <a:r>
              <a:rPr lang="en-US" sz="2400" dirty="0">
                <a:solidFill>
                  <a:srgbClr val="7030A0"/>
                </a:solidFill>
              </a:rPr>
              <a:t> and </a:t>
            </a:r>
            <a:r>
              <a:rPr lang="en-US" sz="2400" dirty="0">
                <a:solidFill>
                  <a:srgbClr val="7030A0"/>
                </a:solidFill>
                <a:latin typeface="Comic Sans MS" pitchFamily="66" charset="0"/>
              </a:rPr>
              <a:t>(</a:t>
            </a:r>
            <a:r>
              <a:rPr lang="en-US" sz="2400" dirty="0" err="1">
                <a:solidFill>
                  <a:srgbClr val="7030A0"/>
                </a:solidFill>
                <a:latin typeface="Comic Sans MS" pitchFamily="66" charset="0"/>
              </a:rPr>
              <a:t>U</a:t>
            </a:r>
            <a:r>
              <a:rPr lang="en-US" baseline="-25000" dirty="0" err="1">
                <a:solidFill>
                  <a:srgbClr val="7030A0"/>
                </a:solidFill>
              </a:rPr>
              <a:t>ℓ</a:t>
            </a:r>
            <a:r>
              <a:rPr lang="en-US" sz="2400" dirty="0">
                <a:solidFill>
                  <a:srgbClr val="7030A0"/>
                </a:solidFill>
                <a:latin typeface="Comic Sans MS" pitchFamily="66" charset="0"/>
              </a:rPr>
              <a:t>, P)</a:t>
            </a:r>
            <a:r>
              <a:rPr lang="en-US" sz="2400" dirty="0">
                <a:solidFill>
                  <a:srgbClr val="7030A0"/>
                </a:solidFill>
              </a:rPr>
              <a:t> are within</a:t>
            </a:r>
            <a:r>
              <a:rPr lang="en-US" sz="2400" b="1" dirty="0">
                <a:solidFill>
                  <a:srgbClr val="7030A0"/>
                </a:solidFill>
              </a:rPr>
              <a:t> stat distance </a:t>
            </a:r>
            <a:r>
              <a:rPr lang="en-US" sz="2400" dirty="0">
                <a:solidFill>
                  <a:srgbClr val="7030A0"/>
                </a:solidFill>
                <a:latin typeface="Comic Sans MS" pitchFamily="66" charset="0"/>
                <a:sym typeface="Symbol" pitchFamily="18" charset="2"/>
              </a:rPr>
              <a:t></a:t>
            </a:r>
            <a:r>
              <a:rPr lang="en-US" sz="2400" dirty="0">
                <a:solidFill>
                  <a:srgbClr val="7030A0"/>
                </a:solidFill>
                <a:latin typeface="Symbol" pitchFamily="18" charset="2"/>
                <a:sym typeface="Symbol" pitchFamily="18" charset="2"/>
              </a:rPr>
              <a:t>.</a:t>
            </a:r>
            <a:endParaRPr lang="en-US" sz="2400" dirty="0">
              <a:solidFill>
                <a:srgbClr val="7030A0"/>
              </a:solidFill>
            </a:endParaRPr>
          </a:p>
          <a:p>
            <a:pPr marL="1085850" lvl="2">
              <a:lnSpc>
                <a:spcPct val="90000"/>
              </a:lnSpc>
            </a:pPr>
            <a:endParaRPr lang="en-US" sz="2000" dirty="0">
              <a:solidFill>
                <a:schemeClr val="folHlink"/>
              </a:solidFill>
            </a:endParaRPr>
          </a:p>
          <a:p>
            <a:pPr lvl="1">
              <a:lnSpc>
                <a:spcPct val="90000"/>
              </a:lnSpc>
              <a:buFontTx/>
              <a:buNone/>
            </a:pPr>
            <a:r>
              <a:rPr lang="en-US" sz="2400" dirty="0"/>
              <a:t> </a:t>
            </a:r>
            <a:r>
              <a:rPr lang="en-US" sz="2400" dirty="0" err="1">
                <a:latin typeface="Comic Sans MS" pitchFamily="66" charset="0"/>
              </a:rPr>
              <a:t>Rec</a:t>
            </a:r>
            <a:r>
              <a:rPr lang="en-US" sz="2400" dirty="0">
                <a:latin typeface="Comic Sans MS" pitchFamily="66" charset="0"/>
              </a:rPr>
              <a:t>(</a:t>
            </a:r>
            <a:r>
              <a:rPr lang="en-US" sz="2400" dirty="0" err="1">
                <a:latin typeface="Comic Sans MS" pitchFamily="66" charset="0"/>
              </a:rPr>
              <a:t>p,w</a:t>
            </a:r>
            <a:r>
              <a:rPr lang="en-US" sz="2400" dirty="0">
                <a:latin typeface="Comic Sans MS" pitchFamily="66" charset="0"/>
              </a:rPr>
              <a:t>*)</a:t>
            </a:r>
            <a:r>
              <a:rPr lang="en-US" sz="2400" dirty="0"/>
              <a:t>: reconstructs </a:t>
            </a:r>
            <a:r>
              <a:rPr lang="en-US" sz="2400" dirty="0">
                <a:latin typeface="Comic Sans MS" pitchFamily="66" charset="0"/>
              </a:rPr>
              <a:t>r</a:t>
            </a:r>
            <a:r>
              <a:rPr lang="en-US" sz="2400" dirty="0"/>
              <a:t> given </a:t>
            </a:r>
            <a:r>
              <a:rPr lang="en-US" sz="2400" dirty="0">
                <a:latin typeface="Comic Sans MS" pitchFamily="66" charset="0"/>
              </a:rPr>
              <a:t>p </a:t>
            </a:r>
            <a:r>
              <a:rPr lang="en-US" sz="2400" dirty="0"/>
              <a:t>and </a:t>
            </a:r>
            <a:r>
              <a:rPr lang="en-US" sz="2400" b="1" dirty="0"/>
              <a:t>any</a:t>
            </a:r>
            <a:r>
              <a:rPr lang="en-US" sz="2400" dirty="0"/>
              <a:t> </a:t>
            </a:r>
            <a:r>
              <a:rPr lang="en-US" sz="2400" dirty="0">
                <a:latin typeface="Comic Sans MS" pitchFamily="66" charset="0"/>
              </a:rPr>
              <a:t>w</a:t>
            </a:r>
            <a:r>
              <a:rPr lang="en-US" sz="2400" baseline="30000" dirty="0">
                <a:latin typeface="Comic Sans MS" pitchFamily="66" charset="0"/>
              </a:rPr>
              <a:t>*</a:t>
            </a:r>
            <a:r>
              <a:rPr lang="en-US" sz="2400" dirty="0"/>
              <a:t> sufficiently close to</a:t>
            </a:r>
            <a:r>
              <a:rPr lang="en-US" sz="2400" dirty="0">
                <a:latin typeface="Comic Sans MS" pitchFamily="66" charset="0"/>
              </a:rPr>
              <a:t> w</a:t>
            </a:r>
          </a:p>
          <a:p>
            <a:pPr lvl="1">
              <a:lnSpc>
                <a:spcPct val="90000"/>
              </a:lnSpc>
              <a:buFontTx/>
              <a:buNone/>
            </a:pPr>
            <a:r>
              <a:rPr lang="en-US" sz="2400" dirty="0"/>
              <a:t> </a:t>
            </a:r>
            <a:r>
              <a:rPr lang="en-US" sz="2400" dirty="0">
                <a:solidFill>
                  <a:srgbClr val="7030A0"/>
                </a:solidFill>
                <a:latin typeface="Comic Sans MS" pitchFamily="66" charset="0"/>
              </a:rPr>
              <a:t>(r, p)</a:t>
            </a:r>
            <a:r>
              <a:rPr lang="en-US" sz="2400" dirty="0">
                <a:solidFill>
                  <a:srgbClr val="7030A0"/>
                </a:solidFill>
              </a:rPr>
              <a:t> </a:t>
            </a:r>
            <a:r>
              <a:rPr lang="en-US" sz="2400" dirty="0">
                <a:solidFill>
                  <a:srgbClr val="7030A0"/>
                </a:solidFill>
                <a:latin typeface="cmsy10" pitchFamily="34" charset="0"/>
              </a:rPr>
              <a:t>Ã</a:t>
            </a:r>
            <a:r>
              <a:rPr lang="en-US" sz="2400" dirty="0">
                <a:solidFill>
                  <a:srgbClr val="7030A0"/>
                </a:solidFill>
              </a:rPr>
              <a:t> </a:t>
            </a:r>
            <a:r>
              <a:rPr lang="en-US" sz="2400" dirty="0">
                <a:solidFill>
                  <a:srgbClr val="7030A0"/>
                </a:solidFill>
                <a:latin typeface="Comic Sans MS" pitchFamily="66" charset="0"/>
              </a:rPr>
              <a:t>Gen(w)</a:t>
            </a:r>
            <a:r>
              <a:rPr lang="en-US" sz="2400" dirty="0">
                <a:solidFill>
                  <a:srgbClr val="7030A0"/>
                </a:solidFill>
              </a:rPr>
              <a:t> and </a:t>
            </a:r>
            <a:r>
              <a:rPr lang="en-US" sz="2400" dirty="0" smtClean="0">
                <a:solidFill>
                  <a:srgbClr val="7030A0"/>
                </a:solidFill>
                <a:latin typeface="Comic Sans MS" pitchFamily="66" charset="0"/>
              </a:rPr>
              <a:t>||w </a:t>
            </a:r>
            <a:r>
              <a:rPr lang="en-US" sz="2400" dirty="0">
                <a:solidFill>
                  <a:srgbClr val="7030A0"/>
                </a:solidFill>
                <a:latin typeface="Comic Sans MS" pitchFamily="66" charset="0"/>
              </a:rPr>
              <a:t>– w</a:t>
            </a:r>
            <a:r>
              <a:rPr lang="en-US" sz="2400" baseline="30000" dirty="0" smtClean="0">
                <a:solidFill>
                  <a:srgbClr val="7030A0"/>
                </a:solidFill>
                <a:latin typeface="Comic Sans MS" pitchFamily="66" charset="0"/>
              </a:rPr>
              <a:t>*</a:t>
            </a:r>
            <a:r>
              <a:rPr lang="en-US" sz="2400" dirty="0" smtClean="0">
                <a:solidFill>
                  <a:srgbClr val="7030A0"/>
                </a:solidFill>
                <a:latin typeface="Comic Sans MS" pitchFamily="66" charset="0"/>
              </a:rPr>
              <a:t>||</a:t>
            </a:r>
            <a:r>
              <a:rPr lang="en-US" sz="2400" baseline="-25000" dirty="0" smtClean="0">
                <a:solidFill>
                  <a:srgbClr val="7030A0"/>
                </a:solidFill>
                <a:latin typeface="Comic Sans MS" pitchFamily="66" charset="0"/>
              </a:rPr>
              <a:t>1</a:t>
            </a:r>
            <a:r>
              <a:rPr lang="en-US" sz="2400" dirty="0" smtClean="0">
                <a:solidFill>
                  <a:srgbClr val="7030A0"/>
                </a:solidFill>
              </a:rPr>
              <a:t> </a:t>
            </a:r>
            <a:r>
              <a:rPr lang="en-US" sz="2400" dirty="0">
                <a:solidFill>
                  <a:srgbClr val="7030A0"/>
                </a:solidFill>
                <a:latin typeface="cmsy10" pitchFamily="34" charset="0"/>
              </a:rPr>
              <a:t>·</a:t>
            </a:r>
            <a:r>
              <a:rPr lang="en-US" sz="2400" dirty="0">
                <a:solidFill>
                  <a:srgbClr val="7030A0"/>
                </a:solidFill>
                <a:latin typeface="Comic Sans MS" pitchFamily="66" charset="0"/>
              </a:rPr>
              <a:t> t</a:t>
            </a:r>
            <a:r>
              <a:rPr lang="en-US" sz="2400" dirty="0">
                <a:solidFill>
                  <a:srgbClr val="7030A0"/>
                </a:solidFill>
              </a:rPr>
              <a:t>  </a:t>
            </a:r>
            <a:r>
              <a:rPr lang="en-US" sz="2400" dirty="0">
                <a:solidFill>
                  <a:srgbClr val="7030A0"/>
                </a:solidFill>
                <a:latin typeface="cmsy10" pitchFamily="34" charset="0"/>
              </a:rPr>
              <a:t>)</a:t>
            </a:r>
            <a:r>
              <a:rPr lang="en-US" sz="2400" dirty="0">
                <a:solidFill>
                  <a:srgbClr val="7030A0"/>
                </a:solidFill>
              </a:rPr>
              <a:t>  </a:t>
            </a:r>
            <a:r>
              <a:rPr lang="en-US" sz="2400" dirty="0" err="1">
                <a:solidFill>
                  <a:srgbClr val="7030A0"/>
                </a:solidFill>
                <a:latin typeface="Comic Sans MS" pitchFamily="66" charset="0"/>
              </a:rPr>
              <a:t>Rec</a:t>
            </a:r>
            <a:r>
              <a:rPr lang="en-US" sz="2400" dirty="0">
                <a:solidFill>
                  <a:srgbClr val="7030A0"/>
                </a:solidFill>
                <a:latin typeface="Comic Sans MS" pitchFamily="66" charset="0"/>
              </a:rPr>
              <a:t>(w</a:t>
            </a:r>
            <a:r>
              <a:rPr lang="en-US" sz="2400" baseline="30000" dirty="0">
                <a:solidFill>
                  <a:srgbClr val="7030A0"/>
                </a:solidFill>
                <a:latin typeface="Comic Sans MS" pitchFamily="66" charset="0"/>
              </a:rPr>
              <a:t>*</a:t>
            </a:r>
            <a:r>
              <a:rPr lang="en-US" sz="2400" dirty="0">
                <a:solidFill>
                  <a:srgbClr val="7030A0"/>
                </a:solidFill>
                <a:latin typeface="Comic Sans MS" pitchFamily="66" charset="0"/>
              </a:rPr>
              <a:t>, p) = r</a:t>
            </a:r>
            <a:r>
              <a:rPr lang="en-US" sz="2400" dirty="0">
                <a:solidFill>
                  <a:srgbClr val="7030A0"/>
                </a:solidFill>
              </a:rPr>
              <a:t>.</a:t>
            </a:r>
          </a:p>
        </p:txBody>
      </p:sp>
      <p:sp>
        <p:nvSpPr>
          <p:cNvPr id="598020" name="AutoShape 4"/>
          <p:cNvSpPr>
            <a:spLocks noChangeArrowheads="1"/>
          </p:cNvSpPr>
          <p:nvPr/>
        </p:nvSpPr>
        <p:spPr bwMode="auto">
          <a:xfrm>
            <a:off x="6858000" y="2438400"/>
            <a:ext cx="2057400" cy="838200"/>
          </a:xfrm>
          <a:prstGeom prst="wedgeRoundRectCallout">
            <a:avLst>
              <a:gd name="adj1" fmla="val -284623"/>
              <a:gd name="adj2" fmla="val 79236"/>
              <a:gd name="adj3" fmla="val 16667"/>
            </a:avLst>
          </a:prstGeom>
          <a:noFill/>
          <a:ln w="12700">
            <a:solidFill>
              <a:schemeClr val="tx1"/>
            </a:solidFill>
            <a:miter lim="800000"/>
            <a:headEnd/>
            <a:tailEnd/>
          </a:ln>
          <a:effectLst/>
        </p:spPr>
        <p:txBody>
          <a:bodyPr/>
          <a:lstStyle/>
          <a:p>
            <a:r>
              <a:rPr lang="en-US" sz="2400" dirty="0" err="1" smtClean="0">
                <a:solidFill>
                  <a:srgbClr val="000000"/>
                </a:solidFill>
                <a:latin typeface="Arial Narrow" pitchFamily="34" charset="0"/>
                <a:cs typeface="Arial" pitchFamily="34" charset="0"/>
              </a:rPr>
              <a:t>Dodis</a:t>
            </a:r>
            <a:r>
              <a:rPr lang="en-US" sz="2400" dirty="0" smtClean="0">
                <a:solidFill>
                  <a:srgbClr val="000000"/>
                </a:solidFill>
                <a:latin typeface="Arial Narrow" pitchFamily="34" charset="0"/>
                <a:cs typeface="Arial" pitchFamily="34" charset="0"/>
              </a:rPr>
              <a:t>, </a:t>
            </a:r>
            <a:r>
              <a:rPr lang="en-US" sz="2400" dirty="0" err="1" smtClean="0">
                <a:solidFill>
                  <a:srgbClr val="000000"/>
                </a:solidFill>
                <a:latin typeface="Arial Narrow" pitchFamily="34" charset="0"/>
                <a:cs typeface="Arial" pitchFamily="34" charset="0"/>
              </a:rPr>
              <a:t>Reyzin</a:t>
            </a:r>
            <a:r>
              <a:rPr lang="en-US" sz="2400" dirty="0" smtClean="0">
                <a:solidFill>
                  <a:srgbClr val="000000"/>
                </a:solidFill>
                <a:latin typeface="Arial Narrow" pitchFamily="34" charset="0"/>
                <a:cs typeface="Arial" pitchFamily="34" charset="0"/>
              </a:rPr>
              <a:t> and Smith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80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801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9801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98019">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98019">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98019">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98019">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98019">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98019">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980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802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1" name="Rectangle 3"/>
          <p:cNvSpPr>
            <a:spLocks noGrp="1" noChangeArrowheads="1"/>
          </p:cNvSpPr>
          <p:nvPr>
            <p:ph type="title"/>
          </p:nvPr>
        </p:nvSpPr>
        <p:spPr>
          <a:xfrm>
            <a:off x="457200" y="274638"/>
            <a:ext cx="8229600" cy="639762"/>
          </a:xfrm>
        </p:spPr>
        <p:txBody>
          <a:bodyPr/>
          <a:lstStyle/>
          <a:p>
            <a:r>
              <a:rPr lang="en-US" sz="4000"/>
              <a:t>Construction Based on ECC</a:t>
            </a:r>
            <a:endParaRPr lang="en-US" sz="3600">
              <a:cs typeface="Times New Roman" pitchFamily="18" charset="0"/>
            </a:endParaRPr>
          </a:p>
        </p:txBody>
      </p:sp>
      <p:sp>
        <p:nvSpPr>
          <p:cNvPr id="626692" name="Rectangle 4"/>
          <p:cNvSpPr>
            <a:spLocks noGrp="1" noChangeArrowheads="1"/>
          </p:cNvSpPr>
          <p:nvPr>
            <p:ph type="body" idx="1"/>
          </p:nvPr>
        </p:nvSpPr>
        <p:spPr>
          <a:xfrm>
            <a:off x="152400" y="914400"/>
            <a:ext cx="8229600" cy="5715000"/>
          </a:xfrm>
        </p:spPr>
        <p:txBody>
          <a:bodyPr/>
          <a:lstStyle/>
          <a:p>
            <a:pPr>
              <a:lnSpc>
                <a:spcPct val="120000"/>
              </a:lnSpc>
            </a:pPr>
            <a:r>
              <a:rPr lang="en-US" dirty="0"/>
              <a:t>Error-correcting code </a:t>
            </a:r>
            <a:r>
              <a:rPr lang="en-US" dirty="0">
                <a:latin typeface="Comic Sans MS" pitchFamily="66" charset="0"/>
              </a:rPr>
              <a:t>ECC</a:t>
            </a:r>
            <a:r>
              <a:rPr lang="en-US" dirty="0"/>
              <a:t>:</a:t>
            </a:r>
          </a:p>
          <a:p>
            <a:pPr lvl="1">
              <a:lnSpc>
                <a:spcPct val="120000"/>
              </a:lnSpc>
            </a:pPr>
            <a:r>
              <a:rPr lang="en-US" dirty="0"/>
              <a:t>Any two </a:t>
            </a:r>
            <a:r>
              <a:rPr lang="en-US" dirty="0" err="1"/>
              <a:t>codewords</a:t>
            </a:r>
            <a:r>
              <a:rPr lang="en-US" dirty="0"/>
              <a:t> differ by at least </a:t>
            </a:r>
            <a:r>
              <a:rPr lang="en-US" dirty="0" smtClean="0">
                <a:latin typeface="Comic Sans MS" pitchFamily="66" charset="0"/>
              </a:rPr>
              <a:t>2t+1</a:t>
            </a:r>
            <a:r>
              <a:rPr lang="en-US" dirty="0" smtClean="0"/>
              <a:t> bits. </a:t>
            </a:r>
          </a:p>
          <a:p>
            <a:pPr lvl="2">
              <a:lnSpc>
                <a:spcPct val="120000"/>
              </a:lnSpc>
            </a:pPr>
            <a:r>
              <a:rPr lang="en-US" dirty="0" smtClean="0"/>
              <a:t>Can correct </a:t>
            </a:r>
            <a:r>
              <a:rPr lang="en-US" dirty="0">
                <a:latin typeface="Comic Sans MS" pitchFamily="66" charset="0"/>
              </a:rPr>
              <a:t>t</a:t>
            </a:r>
            <a:r>
              <a:rPr lang="en-US" dirty="0" smtClean="0"/>
              <a:t> errors</a:t>
            </a:r>
            <a:endParaRPr lang="en-US" dirty="0"/>
          </a:p>
          <a:p>
            <a:pPr>
              <a:lnSpc>
                <a:spcPct val="120000"/>
              </a:lnSpc>
            </a:pPr>
            <a:r>
              <a:rPr lang="en-US" dirty="0">
                <a:latin typeface="Comic Sans MS" pitchFamily="66" charset="0"/>
              </a:rPr>
              <a:t>Gen(w): </a:t>
            </a:r>
            <a:r>
              <a:rPr lang="en-US" dirty="0"/>
              <a:t> </a:t>
            </a:r>
            <a:r>
              <a:rPr lang="en-US" sz="2800" dirty="0" smtClean="0">
                <a:solidFill>
                  <a:srgbClr val="CC0000"/>
                </a:solidFill>
                <a:latin typeface="Comic Sans MS" pitchFamily="66" charset="0"/>
              </a:rPr>
              <a:t>P</a:t>
            </a:r>
            <a:r>
              <a:rPr lang="en-US" sz="2800" dirty="0" smtClean="0">
                <a:latin typeface="Comic Sans MS" pitchFamily="66" charset="0"/>
              </a:rPr>
              <a:t> </a:t>
            </a:r>
            <a:r>
              <a:rPr lang="en-US" sz="2800" dirty="0">
                <a:latin typeface="Comic Sans MS" pitchFamily="66" charset="0"/>
              </a:rPr>
              <a:t>= w</a:t>
            </a:r>
            <a:r>
              <a:rPr lang="en-US" dirty="0"/>
              <a:t> </a:t>
            </a:r>
            <a:r>
              <a:rPr lang="en-US" dirty="0">
                <a:latin typeface="cmsy10" pitchFamily="34" charset="0"/>
              </a:rPr>
              <a:t>©</a:t>
            </a:r>
            <a:r>
              <a:rPr lang="en-US" dirty="0"/>
              <a:t> </a:t>
            </a:r>
            <a:r>
              <a:rPr lang="en-US" dirty="0">
                <a:latin typeface="Comic Sans MS" pitchFamily="66" charset="0"/>
              </a:rPr>
              <a:t>ECC(r’)</a:t>
            </a:r>
          </a:p>
          <a:p>
            <a:pPr lvl="1">
              <a:lnSpc>
                <a:spcPct val="120000"/>
              </a:lnSpc>
            </a:pPr>
            <a:r>
              <a:rPr lang="en-US" dirty="0"/>
              <a:t>where </a:t>
            </a:r>
            <a:r>
              <a:rPr lang="en-US" dirty="0">
                <a:latin typeface="Comic Sans MS" pitchFamily="66" charset="0"/>
              </a:rPr>
              <a:t>r’</a:t>
            </a:r>
            <a:r>
              <a:rPr lang="en-US" dirty="0"/>
              <a:t> is random </a:t>
            </a:r>
            <a:br>
              <a:rPr lang="en-US" dirty="0"/>
            </a:br>
            <a:r>
              <a:rPr lang="en-US" dirty="0">
                <a:latin typeface="Comic Sans MS" pitchFamily="66" charset="0"/>
              </a:rPr>
              <a:t>r</a:t>
            </a:r>
            <a:r>
              <a:rPr lang="en-US" dirty="0"/>
              <a:t> is extracted from </a:t>
            </a:r>
            <a:r>
              <a:rPr lang="en-US" dirty="0">
                <a:latin typeface="Comic Sans MS" pitchFamily="66" charset="0"/>
              </a:rPr>
              <a:t>r’</a:t>
            </a:r>
            <a:endParaRPr lang="en-US" dirty="0">
              <a:solidFill>
                <a:srgbClr val="5F5F5F"/>
              </a:solidFill>
              <a:latin typeface="Comic Sans MS" pitchFamily="66" charset="0"/>
            </a:endParaRPr>
          </a:p>
          <a:p>
            <a:pPr>
              <a:lnSpc>
                <a:spcPct val="120000"/>
              </a:lnSpc>
            </a:pPr>
            <a:r>
              <a:rPr lang="en-US" dirty="0"/>
              <a:t>Given </a:t>
            </a:r>
            <a:r>
              <a:rPr lang="en-US" sz="2800" dirty="0">
                <a:solidFill>
                  <a:srgbClr val="CC0000"/>
                </a:solidFill>
                <a:latin typeface="Comic Sans MS" pitchFamily="66" charset="0"/>
              </a:rPr>
              <a:t>P</a:t>
            </a:r>
            <a:r>
              <a:rPr lang="en-US" dirty="0" smtClean="0"/>
              <a:t> </a:t>
            </a:r>
            <a:r>
              <a:rPr lang="en-US" dirty="0"/>
              <a:t>and </a:t>
            </a:r>
            <a:r>
              <a:rPr lang="en-US" sz="2800" dirty="0" smtClean="0">
                <a:latin typeface="Comic Sans MS" pitchFamily="66" charset="0"/>
              </a:rPr>
              <a:t>w*</a:t>
            </a:r>
            <a:r>
              <a:rPr lang="en-US" dirty="0" smtClean="0"/>
              <a:t> </a:t>
            </a:r>
            <a:r>
              <a:rPr lang="en-US" dirty="0"/>
              <a:t>close to </a:t>
            </a:r>
            <a:r>
              <a:rPr lang="en-US" sz="2800" dirty="0">
                <a:latin typeface="Comic Sans MS" pitchFamily="66" charset="0"/>
              </a:rPr>
              <a:t>w</a:t>
            </a:r>
            <a:r>
              <a:rPr lang="en-US" dirty="0"/>
              <a:t>:</a:t>
            </a:r>
          </a:p>
          <a:p>
            <a:pPr lvl="1"/>
            <a:r>
              <a:rPr lang="en-US" sz="3200" dirty="0"/>
              <a:t>Compute </a:t>
            </a:r>
            <a:r>
              <a:rPr lang="en-US" dirty="0" smtClean="0">
                <a:latin typeface="Comic Sans MS" pitchFamily="66" charset="0"/>
              </a:rPr>
              <a:t>w*</a:t>
            </a:r>
            <a:r>
              <a:rPr lang="en-US" dirty="0" smtClean="0"/>
              <a:t> </a:t>
            </a:r>
            <a:r>
              <a:rPr lang="en-US" dirty="0">
                <a:latin typeface="cmsy10" pitchFamily="34" charset="0"/>
              </a:rPr>
              <a:t>©</a:t>
            </a:r>
            <a:r>
              <a:rPr lang="en-US" dirty="0"/>
              <a:t> </a:t>
            </a:r>
            <a:r>
              <a:rPr lang="en-US" dirty="0" smtClean="0">
                <a:solidFill>
                  <a:srgbClr val="CC0000"/>
                </a:solidFill>
                <a:latin typeface="Comic Sans MS" pitchFamily="66" charset="0"/>
              </a:rPr>
              <a:t>P</a:t>
            </a:r>
            <a:r>
              <a:rPr lang="en-US" sz="3200" dirty="0" smtClean="0"/>
              <a:t> </a:t>
            </a:r>
            <a:endParaRPr lang="en-US" sz="3200" dirty="0"/>
          </a:p>
          <a:p>
            <a:pPr lvl="1"/>
            <a:r>
              <a:rPr lang="en-US" sz="3200" dirty="0"/>
              <a:t>Decode to get </a:t>
            </a:r>
            <a:r>
              <a:rPr lang="en-US" dirty="0">
                <a:latin typeface="Comic Sans MS" pitchFamily="66" charset="0"/>
              </a:rPr>
              <a:t>ECC(r’)</a:t>
            </a:r>
            <a:r>
              <a:rPr lang="en-US" sz="3200" dirty="0"/>
              <a:t> </a:t>
            </a:r>
          </a:p>
          <a:p>
            <a:pPr lvl="1">
              <a:lnSpc>
                <a:spcPct val="120000"/>
              </a:lnSpc>
            </a:pPr>
            <a:r>
              <a:rPr lang="en-US" dirty="0">
                <a:latin typeface="Comic Sans MS" pitchFamily="66" charset="0"/>
              </a:rPr>
              <a:t>r</a:t>
            </a:r>
            <a:r>
              <a:rPr lang="en-US" dirty="0"/>
              <a:t> is extracted from </a:t>
            </a:r>
            <a:r>
              <a:rPr lang="en-US" dirty="0">
                <a:latin typeface="Comic Sans MS" pitchFamily="66" charset="0"/>
              </a:rPr>
              <a:t>r’</a:t>
            </a:r>
          </a:p>
        </p:txBody>
      </p:sp>
      <p:sp>
        <p:nvSpPr>
          <p:cNvPr id="626693" name="Oval 5"/>
          <p:cNvSpPr>
            <a:spLocks noChangeArrowheads="1"/>
          </p:cNvSpPr>
          <p:nvPr/>
        </p:nvSpPr>
        <p:spPr bwMode="auto">
          <a:xfrm>
            <a:off x="6858000" y="3276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694" name="Oval 6"/>
          <p:cNvSpPr>
            <a:spLocks noChangeArrowheads="1"/>
          </p:cNvSpPr>
          <p:nvPr/>
        </p:nvSpPr>
        <p:spPr bwMode="auto">
          <a:xfrm>
            <a:off x="6858000" y="4038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695" name="Oval 7"/>
          <p:cNvSpPr>
            <a:spLocks noChangeArrowheads="1"/>
          </p:cNvSpPr>
          <p:nvPr/>
        </p:nvSpPr>
        <p:spPr bwMode="auto">
          <a:xfrm>
            <a:off x="6858000" y="4800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696" name="Oval 8"/>
          <p:cNvSpPr>
            <a:spLocks noChangeArrowheads="1"/>
          </p:cNvSpPr>
          <p:nvPr/>
        </p:nvSpPr>
        <p:spPr bwMode="auto">
          <a:xfrm>
            <a:off x="6858000" y="5562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697" name="Line 9"/>
          <p:cNvSpPr>
            <a:spLocks noChangeShapeType="1"/>
          </p:cNvSpPr>
          <p:nvPr/>
        </p:nvSpPr>
        <p:spPr bwMode="auto">
          <a:xfrm>
            <a:off x="5486400" y="4114800"/>
            <a:ext cx="609600" cy="0"/>
          </a:xfrm>
          <a:prstGeom prst="line">
            <a:avLst/>
          </a:prstGeom>
          <a:noFill/>
          <a:ln w="38100">
            <a:solidFill>
              <a:schemeClr val="tx1"/>
            </a:solidFill>
            <a:round/>
            <a:headEnd type="arrow" w="med" len="med"/>
            <a:tailEnd type="arrow" w="med" len="med"/>
          </a:ln>
          <a:effectLst/>
        </p:spPr>
        <p:txBody>
          <a:bodyPr/>
          <a:lstStyle/>
          <a:p>
            <a:pPr algn="l"/>
            <a:endParaRPr lang="en-US" sz="1800" smtClean="0">
              <a:solidFill>
                <a:srgbClr val="000000"/>
              </a:solidFill>
              <a:latin typeface="cmr7" pitchFamily="34" charset="0"/>
              <a:cs typeface="Arial" pitchFamily="34" charset="0"/>
            </a:endParaRPr>
          </a:p>
        </p:txBody>
      </p:sp>
      <p:sp>
        <p:nvSpPr>
          <p:cNvPr id="626698" name="Text Box 10"/>
          <p:cNvSpPr txBox="1">
            <a:spLocks noChangeArrowheads="1"/>
          </p:cNvSpPr>
          <p:nvPr/>
        </p:nvSpPr>
        <p:spPr bwMode="auto">
          <a:xfrm>
            <a:off x="5410200" y="3505200"/>
            <a:ext cx="979755" cy="584775"/>
          </a:xfrm>
          <a:prstGeom prst="rect">
            <a:avLst/>
          </a:prstGeom>
          <a:noFill/>
          <a:ln w="9525">
            <a:noFill/>
            <a:miter lim="800000"/>
            <a:headEnd/>
            <a:tailEnd/>
          </a:ln>
          <a:effectLst/>
        </p:spPr>
        <p:txBody>
          <a:bodyPr wrap="none">
            <a:spAutoFit/>
          </a:bodyPr>
          <a:lstStyle/>
          <a:p>
            <a:pPr algn="l" eaLnBrk="0" hangingPunct="0"/>
            <a:r>
              <a:rPr lang="en-US" dirty="0" smtClean="0">
                <a:solidFill>
                  <a:srgbClr val="000000"/>
                </a:solidFill>
                <a:latin typeface="Comic Sans MS" pitchFamily="66" charset="0"/>
                <a:cs typeface="Arial" pitchFamily="34" charset="0"/>
              </a:rPr>
              <a:t>2</a:t>
            </a:r>
            <a:r>
              <a:rPr lang="en-US" sz="3200" dirty="0" smtClean="0">
                <a:solidFill>
                  <a:srgbClr val="000000"/>
                </a:solidFill>
                <a:latin typeface="Comic Sans MS" pitchFamily="66" charset="0"/>
                <a:cs typeface="Arial" pitchFamily="34" charset="0"/>
              </a:rPr>
              <a:t>t+1</a:t>
            </a:r>
          </a:p>
        </p:txBody>
      </p:sp>
      <p:sp>
        <p:nvSpPr>
          <p:cNvPr id="626699" name="Oval 11"/>
          <p:cNvSpPr>
            <a:spLocks noChangeArrowheads="1"/>
          </p:cNvSpPr>
          <p:nvPr/>
        </p:nvSpPr>
        <p:spPr bwMode="auto">
          <a:xfrm>
            <a:off x="7620000" y="3276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0" name="Oval 12"/>
          <p:cNvSpPr>
            <a:spLocks noChangeArrowheads="1"/>
          </p:cNvSpPr>
          <p:nvPr/>
        </p:nvSpPr>
        <p:spPr bwMode="auto">
          <a:xfrm>
            <a:off x="7620000" y="4038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1" name="Oval 13"/>
          <p:cNvSpPr>
            <a:spLocks noChangeArrowheads="1"/>
          </p:cNvSpPr>
          <p:nvPr/>
        </p:nvSpPr>
        <p:spPr bwMode="auto">
          <a:xfrm>
            <a:off x="7620000" y="4800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2" name="Oval 14"/>
          <p:cNvSpPr>
            <a:spLocks noChangeArrowheads="1"/>
          </p:cNvSpPr>
          <p:nvPr/>
        </p:nvSpPr>
        <p:spPr bwMode="auto">
          <a:xfrm>
            <a:off x="7620000" y="5562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3" name="Oval 15"/>
          <p:cNvSpPr>
            <a:spLocks noChangeArrowheads="1"/>
          </p:cNvSpPr>
          <p:nvPr/>
        </p:nvSpPr>
        <p:spPr bwMode="auto">
          <a:xfrm>
            <a:off x="6096000" y="3276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4" name="Oval 16"/>
          <p:cNvSpPr>
            <a:spLocks noChangeArrowheads="1"/>
          </p:cNvSpPr>
          <p:nvPr/>
        </p:nvSpPr>
        <p:spPr bwMode="auto">
          <a:xfrm>
            <a:off x="6096000" y="4038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5" name="Oval 17"/>
          <p:cNvSpPr>
            <a:spLocks noChangeArrowheads="1"/>
          </p:cNvSpPr>
          <p:nvPr/>
        </p:nvSpPr>
        <p:spPr bwMode="auto">
          <a:xfrm>
            <a:off x="6096000" y="4800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6" name="Oval 18"/>
          <p:cNvSpPr>
            <a:spLocks noChangeArrowheads="1"/>
          </p:cNvSpPr>
          <p:nvPr/>
        </p:nvSpPr>
        <p:spPr bwMode="auto">
          <a:xfrm>
            <a:off x="6096000" y="5562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7" name="Oval 19"/>
          <p:cNvSpPr>
            <a:spLocks noChangeArrowheads="1"/>
          </p:cNvSpPr>
          <p:nvPr/>
        </p:nvSpPr>
        <p:spPr bwMode="auto">
          <a:xfrm>
            <a:off x="5334000" y="3276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8" name="Oval 20"/>
          <p:cNvSpPr>
            <a:spLocks noChangeArrowheads="1"/>
          </p:cNvSpPr>
          <p:nvPr/>
        </p:nvSpPr>
        <p:spPr bwMode="auto">
          <a:xfrm>
            <a:off x="5334000" y="4038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09" name="Oval 21"/>
          <p:cNvSpPr>
            <a:spLocks noChangeArrowheads="1"/>
          </p:cNvSpPr>
          <p:nvPr/>
        </p:nvSpPr>
        <p:spPr bwMode="auto">
          <a:xfrm>
            <a:off x="5334000" y="4800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10" name="Oval 22"/>
          <p:cNvSpPr>
            <a:spLocks noChangeArrowheads="1"/>
          </p:cNvSpPr>
          <p:nvPr/>
        </p:nvSpPr>
        <p:spPr bwMode="auto">
          <a:xfrm>
            <a:off x="5334000" y="5562600"/>
            <a:ext cx="152400" cy="152400"/>
          </a:xfrm>
          <a:prstGeom prst="ellipse">
            <a:avLst/>
          </a:prstGeom>
          <a:solidFill>
            <a:schemeClr val="tx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11" name="Oval 23"/>
          <p:cNvSpPr>
            <a:spLocks noChangeArrowheads="1"/>
          </p:cNvSpPr>
          <p:nvPr/>
        </p:nvSpPr>
        <p:spPr bwMode="auto">
          <a:xfrm>
            <a:off x="7239000" y="4114800"/>
            <a:ext cx="152400" cy="152400"/>
          </a:xfrm>
          <a:prstGeom prst="ellipse">
            <a:avLst/>
          </a:prstGeom>
          <a:solidFill>
            <a:schemeClr val="accent2"/>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12" name="Text Box 24"/>
          <p:cNvSpPr txBox="1">
            <a:spLocks noChangeArrowheads="1"/>
          </p:cNvSpPr>
          <p:nvPr/>
        </p:nvSpPr>
        <p:spPr bwMode="auto">
          <a:xfrm>
            <a:off x="7232650" y="4143375"/>
            <a:ext cx="465192" cy="584775"/>
          </a:xfrm>
          <a:prstGeom prst="rect">
            <a:avLst/>
          </a:prstGeom>
          <a:noFill/>
          <a:ln w="9525">
            <a:noFill/>
            <a:miter lim="800000"/>
            <a:headEnd/>
            <a:tailEnd/>
          </a:ln>
          <a:effectLst/>
        </p:spPr>
        <p:txBody>
          <a:bodyPr wrap="none">
            <a:spAutoFit/>
          </a:bodyPr>
          <a:lstStyle/>
          <a:p>
            <a:pPr algn="l" eaLnBrk="0" hangingPunct="0"/>
            <a:r>
              <a:rPr lang="en-US" sz="3200" dirty="0" smtClean="0">
                <a:solidFill>
                  <a:srgbClr val="009900"/>
                </a:solidFill>
                <a:latin typeface="Comic Sans MS" pitchFamily="66" charset="0"/>
                <a:cs typeface="Arial" pitchFamily="34" charset="0"/>
              </a:rPr>
              <a:t>w</a:t>
            </a:r>
          </a:p>
        </p:txBody>
      </p:sp>
      <p:sp>
        <p:nvSpPr>
          <p:cNvPr id="626713" name="Line 25"/>
          <p:cNvSpPr>
            <a:spLocks noChangeShapeType="1"/>
          </p:cNvSpPr>
          <p:nvPr/>
        </p:nvSpPr>
        <p:spPr bwMode="auto">
          <a:xfrm flipV="1">
            <a:off x="6172200" y="4267200"/>
            <a:ext cx="1066800" cy="1295400"/>
          </a:xfrm>
          <a:prstGeom prst="line">
            <a:avLst/>
          </a:prstGeom>
          <a:noFill/>
          <a:ln w="28575">
            <a:solidFill>
              <a:srgbClr val="CC0000"/>
            </a:solidFill>
            <a:round/>
            <a:headEnd/>
            <a:tailEnd type="triangle" w="med" len="med"/>
          </a:ln>
          <a:effectLst/>
        </p:spPr>
        <p:txBody>
          <a:bodyPr/>
          <a:lstStyle/>
          <a:p>
            <a:pPr algn="l"/>
            <a:endParaRPr lang="en-US" sz="1800" smtClean="0">
              <a:solidFill>
                <a:srgbClr val="000000"/>
              </a:solidFill>
              <a:latin typeface="cmr7" pitchFamily="34" charset="0"/>
              <a:cs typeface="Arial" pitchFamily="34" charset="0"/>
            </a:endParaRPr>
          </a:p>
        </p:txBody>
      </p:sp>
      <p:sp>
        <p:nvSpPr>
          <p:cNvPr id="626714" name="Text Box 26"/>
          <p:cNvSpPr txBox="1">
            <a:spLocks noChangeArrowheads="1"/>
          </p:cNvSpPr>
          <p:nvPr/>
        </p:nvSpPr>
        <p:spPr bwMode="auto">
          <a:xfrm>
            <a:off x="5638800" y="5711825"/>
            <a:ext cx="1330325" cy="519113"/>
          </a:xfrm>
          <a:prstGeom prst="rect">
            <a:avLst/>
          </a:prstGeom>
          <a:noFill/>
          <a:ln w="9525">
            <a:noFill/>
            <a:miter lim="800000"/>
            <a:headEnd/>
            <a:tailEnd/>
          </a:ln>
          <a:effectLst/>
        </p:spPr>
        <p:txBody>
          <a:bodyPr wrap="none">
            <a:spAutoFit/>
          </a:bodyPr>
          <a:lstStyle/>
          <a:p>
            <a:pPr algn="l" eaLnBrk="0" hangingPunct="0"/>
            <a:r>
              <a:rPr lang="en-US" smtClean="0">
                <a:solidFill>
                  <a:srgbClr val="000000"/>
                </a:solidFill>
                <a:latin typeface="Comic Sans MS" pitchFamily="66" charset="0"/>
                <a:cs typeface="Arial" pitchFamily="34" charset="0"/>
              </a:rPr>
              <a:t>ECC(r’)</a:t>
            </a:r>
          </a:p>
        </p:txBody>
      </p:sp>
      <p:sp>
        <p:nvSpPr>
          <p:cNvPr id="626715" name="Freeform 27"/>
          <p:cNvSpPr>
            <a:spLocks/>
          </p:cNvSpPr>
          <p:nvPr/>
        </p:nvSpPr>
        <p:spPr bwMode="auto">
          <a:xfrm>
            <a:off x="6629400" y="4953000"/>
            <a:ext cx="990600" cy="1066800"/>
          </a:xfrm>
          <a:custGeom>
            <a:avLst/>
            <a:gdLst/>
            <a:ahLst/>
            <a:cxnLst>
              <a:cxn ang="0">
                <a:pos x="0" y="0"/>
              </a:cxn>
              <a:cxn ang="0">
                <a:pos x="336" y="432"/>
              </a:cxn>
              <a:cxn ang="0">
                <a:pos x="480" y="240"/>
              </a:cxn>
              <a:cxn ang="0">
                <a:pos x="672" y="816"/>
              </a:cxn>
            </a:cxnLst>
            <a:rect l="0" t="0" r="r" b="b"/>
            <a:pathLst>
              <a:path w="672" h="816">
                <a:moveTo>
                  <a:pt x="0" y="0"/>
                </a:moveTo>
                <a:cubicBezTo>
                  <a:pt x="128" y="196"/>
                  <a:pt x="256" y="392"/>
                  <a:pt x="336" y="432"/>
                </a:cubicBezTo>
                <a:cubicBezTo>
                  <a:pt x="416" y="472"/>
                  <a:pt x="424" y="176"/>
                  <a:pt x="480" y="240"/>
                </a:cubicBezTo>
                <a:cubicBezTo>
                  <a:pt x="536" y="304"/>
                  <a:pt x="640" y="712"/>
                  <a:pt x="672" y="816"/>
                </a:cubicBezTo>
              </a:path>
            </a:pathLst>
          </a:custGeom>
          <a:noFill/>
          <a:ln w="9525">
            <a:solidFill>
              <a:schemeClr val="tx1"/>
            </a:solidFill>
            <a:round/>
            <a:headEnd type="arrow" w="med" len="med"/>
            <a:tailEnd type="none" w="med" len="med"/>
          </a:ln>
          <a:effectLst/>
        </p:spPr>
        <p:txBody>
          <a:bodyPr/>
          <a:lstStyle/>
          <a:p>
            <a:pPr algn="l"/>
            <a:endParaRPr lang="en-US" sz="1800" smtClean="0">
              <a:solidFill>
                <a:srgbClr val="000000"/>
              </a:solidFill>
              <a:latin typeface="cmr7" pitchFamily="34" charset="0"/>
              <a:cs typeface="Arial" pitchFamily="34" charset="0"/>
            </a:endParaRPr>
          </a:p>
        </p:txBody>
      </p:sp>
      <p:sp>
        <p:nvSpPr>
          <p:cNvPr id="626716" name="Rectangle 28"/>
          <p:cNvSpPr>
            <a:spLocks noChangeArrowheads="1"/>
          </p:cNvSpPr>
          <p:nvPr/>
        </p:nvSpPr>
        <p:spPr bwMode="auto">
          <a:xfrm>
            <a:off x="7620000" y="6019800"/>
            <a:ext cx="425116" cy="646331"/>
          </a:xfrm>
          <a:prstGeom prst="rect">
            <a:avLst/>
          </a:prstGeom>
          <a:noFill/>
          <a:ln w="9525">
            <a:noFill/>
            <a:miter lim="800000"/>
            <a:headEnd/>
            <a:tailEnd/>
          </a:ln>
          <a:effectLst/>
        </p:spPr>
        <p:txBody>
          <a:bodyPr wrap="none">
            <a:spAutoFit/>
          </a:bodyPr>
          <a:lstStyle/>
          <a:p>
            <a:pPr algn="l" eaLnBrk="0" hangingPunct="0"/>
            <a:r>
              <a:rPr lang="en-US" sz="3600" dirty="0" smtClean="0">
                <a:solidFill>
                  <a:srgbClr val="CC0000"/>
                </a:solidFill>
                <a:latin typeface="Comic Sans MS" pitchFamily="66" charset="0"/>
                <a:cs typeface="Arial" pitchFamily="34" charset="0"/>
              </a:rPr>
              <a:t>P</a:t>
            </a:r>
            <a:endParaRPr lang="en-US" sz="3600" dirty="0" smtClean="0">
              <a:solidFill>
                <a:srgbClr val="000000"/>
              </a:solidFill>
              <a:latin typeface="Comic Sans MS" pitchFamily="66" charset="0"/>
              <a:cs typeface="Arial" pitchFamily="34" charset="0"/>
            </a:endParaRPr>
          </a:p>
        </p:txBody>
      </p:sp>
      <p:sp>
        <p:nvSpPr>
          <p:cNvPr id="626717" name="Oval 29"/>
          <p:cNvSpPr>
            <a:spLocks noChangeArrowheads="1"/>
          </p:cNvSpPr>
          <p:nvPr/>
        </p:nvSpPr>
        <p:spPr bwMode="auto">
          <a:xfrm>
            <a:off x="7162800" y="3886200"/>
            <a:ext cx="152400" cy="152400"/>
          </a:xfrm>
          <a:prstGeom prst="ellipse">
            <a:avLst/>
          </a:prstGeom>
          <a:solidFill>
            <a:srgbClr val="009900"/>
          </a:solid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26718" name="Text Box 30"/>
          <p:cNvSpPr txBox="1">
            <a:spLocks noChangeArrowheads="1"/>
          </p:cNvSpPr>
          <p:nvPr/>
        </p:nvSpPr>
        <p:spPr bwMode="auto">
          <a:xfrm>
            <a:off x="7239000" y="3457575"/>
            <a:ext cx="668773" cy="461665"/>
          </a:xfrm>
          <a:prstGeom prst="rect">
            <a:avLst/>
          </a:prstGeom>
          <a:noFill/>
          <a:ln w="9525">
            <a:noFill/>
            <a:miter lim="800000"/>
            <a:headEnd/>
            <a:tailEnd/>
          </a:ln>
          <a:effectLst/>
        </p:spPr>
        <p:txBody>
          <a:bodyPr wrap="none">
            <a:spAutoFit/>
          </a:bodyPr>
          <a:lstStyle/>
          <a:p>
            <a:pPr algn="l" eaLnBrk="0" hangingPunct="0"/>
            <a:r>
              <a:rPr lang="en-US" sz="2400" dirty="0" smtClean="0">
                <a:solidFill>
                  <a:srgbClr val="009900"/>
                </a:solidFill>
                <a:latin typeface="Comic Sans MS" pitchFamily="66" charset="0"/>
                <a:cs typeface="Arial" pitchFamily="34" charset="0"/>
              </a:rPr>
              <a:t>W*</a:t>
            </a:r>
            <a:endParaRPr lang="en-US" sz="2400" dirty="0" smtClean="0">
              <a:solidFill>
                <a:srgbClr val="009900"/>
              </a:solidFill>
              <a:latin typeface="Times New Roman" pitchFamily="18" charset="0"/>
              <a:cs typeface="Arial" pitchFamily="34" charset="0"/>
            </a:endParaRPr>
          </a:p>
        </p:txBody>
      </p:sp>
      <p:sp>
        <p:nvSpPr>
          <p:cNvPr id="626719" name="Oval 31"/>
          <p:cNvSpPr>
            <a:spLocks noChangeArrowheads="1"/>
          </p:cNvSpPr>
          <p:nvPr/>
        </p:nvSpPr>
        <p:spPr bwMode="auto">
          <a:xfrm>
            <a:off x="6019800" y="5334000"/>
            <a:ext cx="152400" cy="152400"/>
          </a:xfrm>
          <a:prstGeom prst="ellipse">
            <a:avLst/>
          </a:prstGeom>
          <a:solidFill>
            <a:schemeClr val="accent1"/>
          </a:solidFill>
          <a:ln w="9525">
            <a:solidFill>
              <a:schemeClr val="tx1"/>
            </a:solidFill>
            <a:round/>
            <a:headEnd/>
            <a:tailEnd/>
          </a:ln>
          <a:effectLst/>
        </p:spPr>
        <p:txBody>
          <a:bodyPr wrap="none" anchor="ctr"/>
          <a:lstStyle/>
          <a:p>
            <a:pPr eaLnBrk="0" hangingPunct="0"/>
            <a:endParaRPr lang="en-US" sz="5400" smtClean="0">
              <a:solidFill>
                <a:srgbClr val="000000"/>
              </a:solidFill>
              <a:latin typeface="Times New Roman" pitchFamily="18" charset="0"/>
              <a:cs typeface="Arial" pitchFamily="34" charset="0"/>
            </a:endParaRPr>
          </a:p>
        </p:txBody>
      </p:sp>
      <p:sp>
        <p:nvSpPr>
          <p:cNvPr id="626720" name="Line 32"/>
          <p:cNvSpPr>
            <a:spLocks noChangeShapeType="1"/>
          </p:cNvSpPr>
          <p:nvPr/>
        </p:nvSpPr>
        <p:spPr bwMode="auto">
          <a:xfrm flipV="1">
            <a:off x="6096000" y="4038600"/>
            <a:ext cx="1066800" cy="1295400"/>
          </a:xfrm>
          <a:prstGeom prst="line">
            <a:avLst/>
          </a:prstGeom>
          <a:noFill/>
          <a:ln w="28575">
            <a:solidFill>
              <a:srgbClr val="CC0000"/>
            </a:solidFill>
            <a:round/>
            <a:headEnd/>
            <a:tailEnd type="triangle" w="med" len="med"/>
          </a:ln>
          <a:effectLst/>
        </p:spPr>
        <p:txBody>
          <a:bodyPr/>
          <a:lstStyle/>
          <a:p>
            <a:pPr algn="l"/>
            <a:endParaRPr lang="en-US" sz="1800" smtClean="0">
              <a:solidFill>
                <a:srgbClr val="000000"/>
              </a:solidFill>
              <a:latin typeface="cmr7" pitchFamily="34" charset="0"/>
              <a:cs typeface="Arial" pitchFamily="34" charset="0"/>
            </a:endParaRPr>
          </a:p>
        </p:txBody>
      </p:sp>
      <p:sp>
        <p:nvSpPr>
          <p:cNvPr id="626721" name="Oval 33"/>
          <p:cNvSpPr>
            <a:spLocks noChangeArrowheads="1"/>
          </p:cNvSpPr>
          <p:nvPr/>
        </p:nvSpPr>
        <p:spPr bwMode="auto">
          <a:xfrm>
            <a:off x="5791200" y="5257800"/>
            <a:ext cx="762000" cy="762000"/>
          </a:xfrm>
          <a:prstGeom prst="ellipse">
            <a:avLst/>
          </a:prstGeom>
          <a:noFill/>
          <a:ln w="9525">
            <a:solidFill>
              <a:schemeClr val="tx1"/>
            </a:solidFill>
            <a:round/>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33" name="Rounded Rectangular Callout 32"/>
          <p:cNvSpPr/>
          <p:nvPr/>
        </p:nvSpPr>
        <p:spPr>
          <a:xfrm>
            <a:off x="6477000" y="914400"/>
            <a:ext cx="2438400" cy="838200"/>
          </a:xfrm>
          <a:prstGeom prst="wedgeRoundRectCallout">
            <a:avLst>
              <a:gd name="adj1" fmla="val -214736"/>
              <a:gd name="adj2" fmla="val 32196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70C0"/>
                </a:solidFill>
              </a:rPr>
              <a:t>As previously…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Fuzzy Extractor and biometric data</a:t>
            </a:r>
            <a:endParaRPr lang="en-US" dirty="0"/>
          </a:p>
        </p:txBody>
      </p:sp>
      <p:sp>
        <p:nvSpPr>
          <p:cNvPr id="3" name="Content Placeholder 2"/>
          <p:cNvSpPr>
            <a:spLocks noGrp="1"/>
          </p:cNvSpPr>
          <p:nvPr>
            <p:ph idx="1"/>
          </p:nvPr>
        </p:nvSpPr>
        <p:spPr/>
        <p:txBody>
          <a:bodyPr/>
          <a:lstStyle/>
          <a:p>
            <a:pPr>
              <a:buNone/>
            </a:pPr>
            <a:r>
              <a:rPr lang="en-US" dirty="0" smtClean="0"/>
              <a:t>Original motivation of fuzzy extractors:</a:t>
            </a:r>
          </a:p>
          <a:p>
            <a:r>
              <a:rPr lang="en-US" dirty="0" smtClean="0"/>
              <a:t>Storing biometric data so that</a:t>
            </a:r>
          </a:p>
          <a:p>
            <a:pPr lvl="1"/>
            <a:r>
              <a:rPr lang="en-US" sz="3200" dirty="0" smtClean="0"/>
              <a:t>Hard to retrieve original</a:t>
            </a:r>
          </a:p>
          <a:p>
            <a:pPr lvl="1"/>
            <a:r>
              <a:rPr lang="en-US" sz="3200" dirty="0" smtClean="0"/>
              <a:t>Given another `measurement’ of data can compare and retrieve hidden data </a:t>
            </a:r>
            <a:endParaRPr lang="en-US" sz="3200" dirty="0"/>
          </a:p>
        </p:txBody>
      </p:sp>
      <p:sp>
        <p:nvSpPr>
          <p:cNvPr id="4" name="TextBox 3"/>
          <p:cNvSpPr txBox="1"/>
          <p:nvPr/>
        </p:nvSpPr>
        <p:spPr>
          <a:xfrm>
            <a:off x="1066800" y="5410200"/>
            <a:ext cx="6553200" cy="954107"/>
          </a:xfrm>
          <a:prstGeom prst="rect">
            <a:avLst/>
          </a:prstGeom>
          <a:noFill/>
        </p:spPr>
        <p:txBody>
          <a:bodyPr wrap="square" rtlCol="0">
            <a:spAutoFit/>
          </a:bodyPr>
          <a:lstStyle/>
          <a:p>
            <a:pPr algn="l"/>
            <a:r>
              <a:rPr lang="en-US" dirty="0" smtClean="0">
                <a:latin typeface="+mn-lt"/>
              </a:rPr>
              <a:t>Traditional use them: hide data </a:t>
            </a:r>
          </a:p>
          <a:p>
            <a:pPr algn="l"/>
            <a:r>
              <a:rPr lang="en-US" dirty="0" smtClean="0">
                <a:latin typeface="+mn-lt"/>
              </a:rPr>
              <a:t>We derive impossibility by hiding data</a:t>
            </a:r>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ular Callout 6"/>
          <p:cNvSpPr/>
          <p:nvPr/>
        </p:nvSpPr>
        <p:spPr>
          <a:xfrm>
            <a:off x="6705600" y="2895600"/>
            <a:ext cx="1905000" cy="838200"/>
          </a:xfrm>
          <a:prstGeom prst="wedgeRoundRectCallout">
            <a:avLst>
              <a:gd name="adj1" fmla="val -257590"/>
              <a:gd name="adj2" fmla="val 96407"/>
              <a:gd name="adj3" fmla="val 16667"/>
            </a:avLst>
          </a:prstGeom>
          <a:solidFill>
            <a:srgbClr val="00E4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Distance to codeword</a:t>
            </a:r>
            <a:endParaRPr lang="en-US" dirty="0">
              <a:solidFill>
                <a:schemeClr val="tx1"/>
              </a:solidFill>
            </a:endParaRPr>
          </a:p>
        </p:txBody>
      </p:sp>
      <p:sp>
        <p:nvSpPr>
          <p:cNvPr id="600069" name="Rectangle 5"/>
          <p:cNvSpPr>
            <a:spLocks noChangeArrowheads="1"/>
          </p:cNvSpPr>
          <p:nvPr/>
        </p:nvSpPr>
        <p:spPr bwMode="auto">
          <a:xfrm>
            <a:off x="76200" y="228600"/>
            <a:ext cx="8839200" cy="2362200"/>
          </a:xfrm>
          <a:prstGeom prst="rect">
            <a:avLst/>
          </a:prstGeom>
          <a:solidFill>
            <a:srgbClr val="FBF9A3"/>
          </a:solidFill>
          <a:ln w="9525">
            <a:solidFill>
              <a:schemeClr val="tx1"/>
            </a:solidFill>
            <a:miter lim="800000"/>
            <a:headEnd/>
            <a:tailEnd/>
          </a:ln>
          <a:effectLst/>
        </p:spPr>
        <p:txBody>
          <a:bodyPr wrap="none" anchor="ctr"/>
          <a:lstStyle/>
          <a:p>
            <a:pPr algn="l"/>
            <a:endParaRPr lang="en-US" sz="1800" smtClean="0">
              <a:solidFill>
                <a:srgbClr val="000000"/>
              </a:solidFill>
              <a:latin typeface="cmr7" pitchFamily="34" charset="0"/>
              <a:cs typeface="Arial" pitchFamily="34" charset="0"/>
            </a:endParaRPr>
          </a:p>
        </p:txBody>
      </p:sp>
      <p:sp>
        <p:nvSpPr>
          <p:cNvPr id="600067" name="Rectangle 3"/>
          <p:cNvSpPr>
            <a:spLocks noGrp="1" noChangeArrowheads="1"/>
          </p:cNvSpPr>
          <p:nvPr>
            <p:ph type="body" idx="1"/>
          </p:nvPr>
        </p:nvSpPr>
        <p:spPr>
          <a:xfrm>
            <a:off x="76200" y="304800"/>
            <a:ext cx="8839200" cy="6400800"/>
          </a:xfrm>
        </p:spPr>
        <p:txBody>
          <a:bodyPr/>
          <a:lstStyle/>
          <a:p>
            <a:pPr>
              <a:lnSpc>
                <a:spcPct val="80000"/>
              </a:lnSpc>
              <a:buFontTx/>
              <a:buNone/>
            </a:pPr>
            <a:r>
              <a:rPr lang="en-US" sz="2800" b="1" dirty="0"/>
              <a:t>Fuzzy Extractors</a:t>
            </a:r>
            <a:r>
              <a:rPr lang="en-US" sz="2800" dirty="0"/>
              <a:t> </a:t>
            </a:r>
            <a:r>
              <a:rPr lang="en-US" sz="2800" dirty="0">
                <a:latin typeface="Comic Sans MS" pitchFamily="66" charset="0"/>
              </a:rPr>
              <a:t>(</a:t>
            </a:r>
            <a:r>
              <a:rPr lang="en-US" sz="2800" dirty="0" err="1">
                <a:latin typeface="Comic Sans MS" pitchFamily="66" charset="0"/>
              </a:rPr>
              <a:t>m,ℓ,t</a:t>
            </a:r>
            <a:r>
              <a:rPr lang="en-US" sz="2800" dirty="0">
                <a:latin typeface="Comic Sans MS" pitchFamily="66" charset="0"/>
              </a:rPr>
              <a:t>,</a:t>
            </a:r>
            <a:r>
              <a:rPr lang="en-US" sz="2800" b="1" dirty="0">
                <a:latin typeface="Comic Sans MS" pitchFamily="66" charset="0"/>
                <a:sym typeface="Symbol" pitchFamily="18" charset="2"/>
              </a:rPr>
              <a:t></a:t>
            </a:r>
            <a:r>
              <a:rPr lang="en-US" sz="2800" dirty="0">
                <a:latin typeface="Comic Sans MS" pitchFamily="66" charset="0"/>
              </a:rPr>
              <a:t>)</a:t>
            </a:r>
            <a:r>
              <a:rPr lang="en-US" sz="2800" dirty="0"/>
              <a:t>: (Gen, </a:t>
            </a:r>
            <a:r>
              <a:rPr lang="en-US" sz="2800" dirty="0" err="1"/>
              <a:t>Rec</a:t>
            </a:r>
            <a:r>
              <a:rPr lang="en-US" sz="2800" dirty="0"/>
              <a:t>)</a:t>
            </a:r>
          </a:p>
          <a:p>
            <a:pPr lvl="1">
              <a:lnSpc>
                <a:spcPct val="80000"/>
              </a:lnSpc>
              <a:buFontTx/>
              <a:buNone/>
            </a:pPr>
            <a:r>
              <a:rPr lang="en-US" sz="2000" dirty="0"/>
              <a:t> </a:t>
            </a:r>
            <a:r>
              <a:rPr lang="en-US" sz="2000" dirty="0">
                <a:latin typeface="Comic Sans MS" pitchFamily="66" charset="0"/>
              </a:rPr>
              <a:t>Gen(w)</a:t>
            </a:r>
            <a:r>
              <a:rPr lang="en-US" sz="2000" dirty="0"/>
              <a:t> outputs </a:t>
            </a:r>
            <a:r>
              <a:rPr lang="en-US" sz="2000" b="1" dirty="0"/>
              <a:t>extracted</a:t>
            </a:r>
            <a:r>
              <a:rPr lang="en-US" sz="2000" dirty="0"/>
              <a:t> </a:t>
            </a:r>
            <a:r>
              <a:rPr lang="en-US" sz="2000" dirty="0">
                <a:latin typeface="Comic Sans MS" pitchFamily="66" charset="0"/>
              </a:rPr>
              <a:t>r </a:t>
            </a:r>
            <a:r>
              <a:rPr lang="en-US" sz="2000" dirty="0">
                <a:latin typeface="cmsy10" pitchFamily="34" charset="0"/>
              </a:rPr>
              <a:t>2</a:t>
            </a:r>
            <a:r>
              <a:rPr lang="en-US" sz="2000" dirty="0"/>
              <a:t> </a:t>
            </a:r>
            <a:r>
              <a:rPr lang="en-US" sz="2000" dirty="0">
                <a:latin typeface="Comic Sans MS" pitchFamily="66" charset="0"/>
              </a:rPr>
              <a:t>{0,1}</a:t>
            </a:r>
            <a:r>
              <a:rPr lang="en-US" baseline="30000" dirty="0"/>
              <a:t>ℓ</a:t>
            </a:r>
            <a:r>
              <a:rPr lang="en-US" sz="2000" dirty="0"/>
              <a:t> and </a:t>
            </a:r>
            <a:r>
              <a:rPr lang="en-US" sz="2000" b="1" dirty="0"/>
              <a:t>public string</a:t>
            </a:r>
            <a:r>
              <a:rPr lang="en-US" sz="2000" dirty="0"/>
              <a:t> </a:t>
            </a:r>
            <a:r>
              <a:rPr lang="en-US" sz="2000" dirty="0">
                <a:latin typeface="Comic Sans MS" pitchFamily="66" charset="0"/>
              </a:rPr>
              <a:t>p</a:t>
            </a:r>
            <a:r>
              <a:rPr lang="en-US" sz="2000" dirty="0"/>
              <a:t>.</a:t>
            </a:r>
          </a:p>
          <a:p>
            <a:pPr lvl="1">
              <a:lnSpc>
                <a:spcPct val="80000"/>
              </a:lnSpc>
              <a:buFontTx/>
              <a:buNone/>
            </a:pPr>
            <a:r>
              <a:rPr lang="en-US" sz="2000" dirty="0"/>
              <a:t> For any distribution </a:t>
            </a:r>
            <a:r>
              <a:rPr lang="en-US" sz="2000" dirty="0">
                <a:latin typeface="Comic Sans MS" pitchFamily="66" charset="0"/>
              </a:rPr>
              <a:t>W</a:t>
            </a:r>
            <a:r>
              <a:rPr lang="en-US" sz="2000" dirty="0"/>
              <a:t> of sufficient min-entropy   </a:t>
            </a:r>
          </a:p>
          <a:p>
            <a:pPr lvl="1">
              <a:lnSpc>
                <a:spcPct val="80000"/>
              </a:lnSpc>
              <a:buFontTx/>
              <a:buNone/>
            </a:pPr>
            <a:r>
              <a:rPr lang="en-US" sz="2000" dirty="0"/>
              <a:t> </a:t>
            </a:r>
            <a:r>
              <a:rPr lang="en-US" sz="2000" dirty="0">
                <a:solidFill>
                  <a:srgbClr val="339933"/>
                </a:solidFill>
                <a:latin typeface="Comic Sans MS" pitchFamily="66" charset="0"/>
              </a:rPr>
              <a:t>(R, P)</a:t>
            </a:r>
            <a:r>
              <a:rPr lang="en-US" sz="2000" dirty="0">
                <a:solidFill>
                  <a:srgbClr val="339933"/>
                </a:solidFill>
              </a:rPr>
              <a:t> </a:t>
            </a:r>
            <a:r>
              <a:rPr lang="en-US" sz="2000" dirty="0">
                <a:solidFill>
                  <a:srgbClr val="339933"/>
                </a:solidFill>
                <a:latin typeface="cmsy10" pitchFamily="34" charset="0"/>
              </a:rPr>
              <a:t>Ã</a:t>
            </a:r>
            <a:r>
              <a:rPr lang="en-US" sz="2000" dirty="0">
                <a:solidFill>
                  <a:srgbClr val="339933"/>
                </a:solidFill>
              </a:rPr>
              <a:t> </a:t>
            </a:r>
            <a:r>
              <a:rPr lang="en-US" sz="2000" dirty="0">
                <a:solidFill>
                  <a:srgbClr val="339933"/>
                </a:solidFill>
                <a:latin typeface="Comic Sans MS" pitchFamily="66" charset="0"/>
              </a:rPr>
              <a:t>Gen(W)  </a:t>
            </a:r>
            <a:r>
              <a:rPr lang="en-US" sz="2000" dirty="0">
                <a:solidFill>
                  <a:srgbClr val="339933"/>
                </a:solidFill>
              </a:rPr>
              <a:t> </a:t>
            </a:r>
            <a:r>
              <a:rPr lang="en-US" sz="2000" dirty="0">
                <a:solidFill>
                  <a:srgbClr val="339933"/>
                </a:solidFill>
                <a:latin typeface="cmsy10" pitchFamily="34" charset="0"/>
              </a:rPr>
              <a:t>) </a:t>
            </a:r>
            <a:r>
              <a:rPr lang="en-US" sz="2000" dirty="0">
                <a:solidFill>
                  <a:srgbClr val="339933"/>
                </a:solidFill>
              </a:rPr>
              <a:t> </a:t>
            </a:r>
            <a:r>
              <a:rPr lang="en-US" sz="2000" dirty="0">
                <a:solidFill>
                  <a:srgbClr val="339933"/>
                </a:solidFill>
                <a:latin typeface="Comic Sans MS" pitchFamily="66" charset="0"/>
              </a:rPr>
              <a:t>(R, P)</a:t>
            </a:r>
            <a:r>
              <a:rPr lang="en-US" sz="2000" dirty="0">
                <a:solidFill>
                  <a:srgbClr val="339933"/>
                </a:solidFill>
              </a:rPr>
              <a:t> and </a:t>
            </a:r>
            <a:r>
              <a:rPr lang="en-US" sz="2000" dirty="0">
                <a:solidFill>
                  <a:srgbClr val="339933"/>
                </a:solidFill>
                <a:latin typeface="Comic Sans MS" pitchFamily="66" charset="0"/>
              </a:rPr>
              <a:t>(</a:t>
            </a:r>
            <a:r>
              <a:rPr lang="en-US" sz="2000" dirty="0" err="1">
                <a:solidFill>
                  <a:srgbClr val="339933"/>
                </a:solidFill>
                <a:latin typeface="Comic Sans MS" pitchFamily="66" charset="0"/>
              </a:rPr>
              <a:t>U</a:t>
            </a:r>
            <a:r>
              <a:rPr lang="en-US" sz="2400" baseline="-25000" dirty="0" err="1">
                <a:solidFill>
                  <a:srgbClr val="339933"/>
                </a:solidFill>
              </a:rPr>
              <a:t>ℓ</a:t>
            </a:r>
            <a:r>
              <a:rPr lang="en-US" sz="2000" dirty="0">
                <a:solidFill>
                  <a:srgbClr val="339933"/>
                </a:solidFill>
                <a:latin typeface="Comic Sans MS" pitchFamily="66" charset="0"/>
              </a:rPr>
              <a:t>, P)</a:t>
            </a:r>
            <a:r>
              <a:rPr lang="en-US" sz="2000" dirty="0">
                <a:solidFill>
                  <a:srgbClr val="339933"/>
                </a:solidFill>
              </a:rPr>
              <a:t> are within stat distance </a:t>
            </a:r>
            <a:r>
              <a:rPr lang="en-US" sz="2000" dirty="0">
                <a:solidFill>
                  <a:srgbClr val="339933"/>
                </a:solidFill>
                <a:latin typeface="Comic Sans MS" pitchFamily="66" charset="0"/>
                <a:sym typeface="Symbol" pitchFamily="18" charset="2"/>
              </a:rPr>
              <a:t></a:t>
            </a:r>
            <a:r>
              <a:rPr lang="en-US" sz="2000" dirty="0">
                <a:solidFill>
                  <a:srgbClr val="339933"/>
                </a:solidFill>
                <a:latin typeface="Symbol" pitchFamily="18" charset="2"/>
                <a:sym typeface="Symbol" pitchFamily="18" charset="2"/>
              </a:rPr>
              <a:t>.</a:t>
            </a:r>
            <a:endParaRPr lang="en-US" sz="2000" dirty="0">
              <a:solidFill>
                <a:srgbClr val="339933"/>
              </a:solidFill>
            </a:endParaRPr>
          </a:p>
          <a:p>
            <a:pPr marL="1085850" lvl="2">
              <a:lnSpc>
                <a:spcPct val="80000"/>
              </a:lnSpc>
            </a:pPr>
            <a:endParaRPr lang="en-US" sz="1600" dirty="0">
              <a:solidFill>
                <a:schemeClr val="folHlink"/>
              </a:solidFill>
            </a:endParaRPr>
          </a:p>
          <a:p>
            <a:pPr lvl="1">
              <a:lnSpc>
                <a:spcPct val="80000"/>
              </a:lnSpc>
              <a:buFontTx/>
              <a:buNone/>
            </a:pPr>
            <a:r>
              <a:rPr lang="en-US" sz="1800" dirty="0"/>
              <a:t> </a:t>
            </a:r>
            <a:r>
              <a:rPr lang="en-US" sz="2000" dirty="0" err="1" smtClean="0">
                <a:latin typeface="Comic Sans MS" pitchFamily="66" charset="0"/>
              </a:rPr>
              <a:t>Rec</a:t>
            </a:r>
            <a:r>
              <a:rPr lang="en-US" sz="2000" dirty="0" smtClean="0">
                <a:latin typeface="Comic Sans MS" pitchFamily="66" charset="0"/>
              </a:rPr>
              <a:t>(</a:t>
            </a:r>
            <a:r>
              <a:rPr lang="en-US" sz="2000" dirty="0" err="1" smtClean="0">
                <a:latin typeface="Comic Sans MS" pitchFamily="66" charset="0"/>
              </a:rPr>
              <a:t>p,w</a:t>
            </a:r>
            <a:r>
              <a:rPr lang="en-US" sz="2000" dirty="0" smtClean="0">
                <a:latin typeface="Comic Sans MS" pitchFamily="66" charset="0"/>
              </a:rPr>
              <a:t>*)</a:t>
            </a:r>
            <a:r>
              <a:rPr lang="en-US" sz="2000" dirty="0" smtClean="0"/>
              <a:t>:  </a:t>
            </a:r>
            <a:r>
              <a:rPr lang="en-US" sz="2000" dirty="0"/>
              <a:t>reconstructs </a:t>
            </a:r>
            <a:r>
              <a:rPr lang="en-US" sz="2000" dirty="0">
                <a:latin typeface="Comic Sans MS" pitchFamily="66" charset="0"/>
              </a:rPr>
              <a:t>r </a:t>
            </a:r>
            <a:r>
              <a:rPr lang="en-US" sz="2000" dirty="0"/>
              <a:t>given </a:t>
            </a:r>
            <a:r>
              <a:rPr lang="en-US" sz="2000" dirty="0">
                <a:latin typeface="Comic Sans MS" pitchFamily="66" charset="0"/>
              </a:rPr>
              <a:t>p </a:t>
            </a:r>
            <a:r>
              <a:rPr lang="en-US" sz="2000" dirty="0"/>
              <a:t>and any </a:t>
            </a:r>
            <a:r>
              <a:rPr lang="en-US" sz="2000" dirty="0">
                <a:latin typeface="Comic Sans MS" pitchFamily="66" charset="0"/>
              </a:rPr>
              <a:t>w</a:t>
            </a:r>
            <a:r>
              <a:rPr lang="en-US" sz="2000" baseline="30000" dirty="0">
                <a:latin typeface="Comic Sans MS" pitchFamily="66" charset="0"/>
              </a:rPr>
              <a:t>*</a:t>
            </a:r>
            <a:r>
              <a:rPr lang="en-US" sz="2000" dirty="0"/>
              <a:t> sufficiently close to</a:t>
            </a:r>
            <a:r>
              <a:rPr lang="en-US" sz="2000" dirty="0">
                <a:latin typeface="Comic Sans MS" pitchFamily="66" charset="0"/>
              </a:rPr>
              <a:t> w</a:t>
            </a:r>
          </a:p>
          <a:p>
            <a:pPr lvl="1">
              <a:lnSpc>
                <a:spcPct val="80000"/>
              </a:lnSpc>
              <a:buFontTx/>
              <a:buNone/>
            </a:pPr>
            <a:r>
              <a:rPr lang="en-US" sz="2000" dirty="0"/>
              <a:t> </a:t>
            </a:r>
            <a:r>
              <a:rPr lang="en-US" sz="2000" dirty="0">
                <a:solidFill>
                  <a:srgbClr val="339933"/>
                </a:solidFill>
                <a:latin typeface="Comic Sans MS" pitchFamily="66" charset="0"/>
              </a:rPr>
              <a:t>(r, p)</a:t>
            </a:r>
            <a:r>
              <a:rPr lang="en-US" sz="2000" dirty="0">
                <a:solidFill>
                  <a:srgbClr val="339933"/>
                </a:solidFill>
              </a:rPr>
              <a:t> </a:t>
            </a:r>
            <a:r>
              <a:rPr lang="en-US" sz="2000" dirty="0">
                <a:solidFill>
                  <a:srgbClr val="339933"/>
                </a:solidFill>
                <a:latin typeface="cmsy10" pitchFamily="34" charset="0"/>
              </a:rPr>
              <a:t>Ã</a:t>
            </a:r>
            <a:r>
              <a:rPr lang="en-US" sz="2000" dirty="0">
                <a:solidFill>
                  <a:srgbClr val="339933"/>
                </a:solidFill>
              </a:rPr>
              <a:t> </a:t>
            </a:r>
            <a:r>
              <a:rPr lang="en-US" sz="2000" dirty="0">
                <a:solidFill>
                  <a:srgbClr val="339933"/>
                </a:solidFill>
                <a:latin typeface="Comic Sans MS" pitchFamily="66" charset="0"/>
              </a:rPr>
              <a:t>Gen(w)</a:t>
            </a:r>
            <a:r>
              <a:rPr lang="en-US" sz="2000" dirty="0">
                <a:solidFill>
                  <a:srgbClr val="339933"/>
                </a:solidFill>
              </a:rPr>
              <a:t> and </a:t>
            </a:r>
            <a:r>
              <a:rPr lang="en-US" sz="2000" dirty="0">
                <a:solidFill>
                  <a:srgbClr val="339933"/>
                </a:solidFill>
                <a:latin typeface="Comic Sans MS" pitchFamily="66" charset="0"/>
              </a:rPr>
              <a:t>|| w – w</a:t>
            </a:r>
            <a:r>
              <a:rPr lang="en-US" sz="2000" baseline="30000" dirty="0" smtClean="0">
                <a:solidFill>
                  <a:srgbClr val="339933"/>
                </a:solidFill>
                <a:latin typeface="Comic Sans MS" pitchFamily="66" charset="0"/>
              </a:rPr>
              <a:t>*</a:t>
            </a:r>
            <a:r>
              <a:rPr lang="en-US" sz="2000" dirty="0" smtClean="0">
                <a:solidFill>
                  <a:srgbClr val="339933"/>
                </a:solidFill>
                <a:latin typeface="Comic Sans MS" pitchFamily="66" charset="0"/>
              </a:rPr>
              <a:t>||</a:t>
            </a:r>
            <a:r>
              <a:rPr lang="en-US" sz="2000" baseline="-25000" dirty="0" smtClean="0">
                <a:solidFill>
                  <a:srgbClr val="339933"/>
                </a:solidFill>
                <a:latin typeface="Comic Sans MS" pitchFamily="66" charset="0"/>
              </a:rPr>
              <a:t>1</a:t>
            </a:r>
            <a:r>
              <a:rPr lang="en-US" sz="2000" dirty="0" smtClean="0">
                <a:solidFill>
                  <a:srgbClr val="339933"/>
                </a:solidFill>
              </a:rPr>
              <a:t> </a:t>
            </a:r>
            <a:r>
              <a:rPr lang="en-US" sz="2000" dirty="0">
                <a:solidFill>
                  <a:srgbClr val="339933"/>
                </a:solidFill>
                <a:latin typeface="cmsy10" pitchFamily="34" charset="0"/>
              </a:rPr>
              <a:t>·</a:t>
            </a:r>
            <a:r>
              <a:rPr lang="en-US" sz="2000" dirty="0">
                <a:solidFill>
                  <a:srgbClr val="339933"/>
                </a:solidFill>
                <a:latin typeface="Comic Sans MS" pitchFamily="66" charset="0"/>
              </a:rPr>
              <a:t> t</a:t>
            </a:r>
            <a:r>
              <a:rPr lang="en-US" sz="2000" dirty="0">
                <a:solidFill>
                  <a:srgbClr val="339933"/>
                </a:solidFill>
              </a:rPr>
              <a:t>  </a:t>
            </a:r>
            <a:r>
              <a:rPr lang="en-US" sz="2000" dirty="0">
                <a:solidFill>
                  <a:srgbClr val="339933"/>
                </a:solidFill>
                <a:latin typeface="cmsy10" pitchFamily="34" charset="0"/>
              </a:rPr>
              <a:t>)</a:t>
            </a:r>
            <a:r>
              <a:rPr lang="en-US" sz="2000" dirty="0">
                <a:solidFill>
                  <a:srgbClr val="339933"/>
                </a:solidFill>
              </a:rPr>
              <a:t>  </a:t>
            </a:r>
            <a:r>
              <a:rPr lang="en-US" sz="2000" dirty="0" err="1">
                <a:solidFill>
                  <a:srgbClr val="339933"/>
                </a:solidFill>
                <a:latin typeface="Comic Sans MS" pitchFamily="66" charset="0"/>
              </a:rPr>
              <a:t>Rec</a:t>
            </a:r>
            <a:r>
              <a:rPr lang="en-US" sz="2000" dirty="0">
                <a:solidFill>
                  <a:srgbClr val="339933"/>
                </a:solidFill>
                <a:latin typeface="Comic Sans MS" pitchFamily="66" charset="0"/>
              </a:rPr>
              <a:t>(w</a:t>
            </a:r>
            <a:r>
              <a:rPr lang="en-US" sz="2000" baseline="30000" dirty="0">
                <a:solidFill>
                  <a:srgbClr val="339933"/>
                </a:solidFill>
                <a:latin typeface="Comic Sans MS" pitchFamily="66" charset="0"/>
              </a:rPr>
              <a:t>*</a:t>
            </a:r>
            <a:r>
              <a:rPr lang="en-US" sz="2000" dirty="0">
                <a:solidFill>
                  <a:srgbClr val="339933"/>
                </a:solidFill>
                <a:latin typeface="Comic Sans MS" pitchFamily="66" charset="0"/>
              </a:rPr>
              <a:t>, p) = r</a:t>
            </a:r>
            <a:r>
              <a:rPr lang="en-US" sz="2000" dirty="0">
                <a:solidFill>
                  <a:srgbClr val="339933"/>
                </a:solidFill>
              </a:rPr>
              <a:t>.</a:t>
            </a:r>
          </a:p>
          <a:p>
            <a:pPr>
              <a:lnSpc>
                <a:spcPct val="80000"/>
              </a:lnSpc>
              <a:buFontTx/>
              <a:buNone/>
            </a:pPr>
            <a:endParaRPr lang="en-US" sz="1600" dirty="0">
              <a:solidFill>
                <a:schemeClr val="folHlink"/>
              </a:solidFill>
            </a:endParaRPr>
          </a:p>
          <a:p>
            <a:pPr>
              <a:lnSpc>
                <a:spcPct val="80000"/>
              </a:lnSpc>
              <a:buFontTx/>
              <a:buNone/>
            </a:pPr>
            <a:r>
              <a:rPr lang="en-US" sz="1400" dirty="0"/>
              <a:t>	</a:t>
            </a:r>
          </a:p>
          <a:p>
            <a:pPr>
              <a:lnSpc>
                <a:spcPct val="80000"/>
              </a:lnSpc>
              <a:buFontTx/>
              <a:buNone/>
            </a:pPr>
            <a:r>
              <a:rPr lang="en-US" sz="2400" b="1" dirty="0">
                <a:solidFill>
                  <a:srgbClr val="0033CC"/>
                </a:solidFill>
              </a:rPr>
              <a:t>Idea:</a:t>
            </a:r>
            <a:r>
              <a:rPr lang="en-US" sz="2400" dirty="0"/>
              <a:t> </a:t>
            </a:r>
            <a:r>
              <a:rPr lang="en-US" sz="2400" dirty="0" smtClean="0"/>
              <a:t>  </a:t>
            </a:r>
            <a:r>
              <a:rPr lang="en-US" sz="2400" dirty="0">
                <a:solidFill>
                  <a:schemeClr val="tx2"/>
                </a:solidFill>
                <a:latin typeface="Comic Sans MS" pitchFamily="66" charset="0"/>
              </a:rPr>
              <a:t>(r, </a:t>
            </a:r>
            <a:r>
              <a:rPr lang="en-US" sz="2400" dirty="0" smtClean="0">
                <a:solidFill>
                  <a:schemeClr val="tx2"/>
                </a:solidFill>
                <a:latin typeface="Comic Sans MS" pitchFamily="66" charset="0"/>
              </a:rPr>
              <a:t>P)</a:t>
            </a:r>
            <a:r>
              <a:rPr lang="en-US" sz="2400" dirty="0" smtClean="0">
                <a:solidFill>
                  <a:schemeClr val="tx2"/>
                </a:solidFill>
              </a:rPr>
              <a:t> </a:t>
            </a:r>
            <a:r>
              <a:rPr lang="en-US" sz="2400" dirty="0">
                <a:solidFill>
                  <a:schemeClr val="tx2"/>
                </a:solidFill>
                <a:latin typeface="cmsy10" pitchFamily="34" charset="0"/>
              </a:rPr>
              <a:t>Ã</a:t>
            </a:r>
            <a:r>
              <a:rPr lang="en-US" sz="2400" dirty="0">
                <a:solidFill>
                  <a:schemeClr val="tx2"/>
                </a:solidFill>
              </a:rPr>
              <a:t> </a:t>
            </a:r>
            <a:r>
              <a:rPr lang="en-US" sz="2400" dirty="0">
                <a:solidFill>
                  <a:schemeClr val="tx2"/>
                </a:solidFill>
                <a:latin typeface="Comic Sans MS" pitchFamily="66" charset="0"/>
              </a:rPr>
              <a:t>Gen(w);</a:t>
            </a:r>
            <a:r>
              <a:rPr lang="en-US" sz="2400" dirty="0">
                <a:solidFill>
                  <a:schemeClr val="tx2"/>
                </a:solidFill>
              </a:rPr>
              <a:t> Set </a:t>
            </a:r>
            <a:r>
              <a:rPr lang="en-US" sz="2400" dirty="0">
                <a:solidFill>
                  <a:schemeClr val="tx2"/>
                </a:solidFill>
                <a:latin typeface="Comic Sans MS" pitchFamily="66" charset="0"/>
              </a:rPr>
              <a:t>z = </a:t>
            </a:r>
            <a:r>
              <a:rPr lang="en-US" sz="2400" dirty="0" smtClean="0">
                <a:solidFill>
                  <a:schemeClr val="tx2"/>
                </a:solidFill>
                <a:latin typeface="Comic Sans MS" pitchFamily="66" charset="0"/>
              </a:rPr>
              <a:t>(P, </a:t>
            </a:r>
            <a:r>
              <a:rPr lang="en-US" sz="2400" dirty="0">
                <a:solidFill>
                  <a:schemeClr val="tx2"/>
                </a:solidFill>
                <a:latin typeface="Comic Sans MS" pitchFamily="66" charset="0"/>
              </a:rPr>
              <a:t>r</a:t>
            </a:r>
            <a:r>
              <a:rPr lang="en-US" sz="2400" dirty="0">
                <a:solidFill>
                  <a:schemeClr val="tx2"/>
                </a:solidFill>
              </a:rPr>
              <a:t> </a:t>
            </a:r>
            <a:r>
              <a:rPr lang="en-US" sz="2400" b="1" dirty="0">
                <a:solidFill>
                  <a:schemeClr val="tx2"/>
                </a:solidFill>
                <a:latin typeface="cmsy10" pitchFamily="34" charset="0"/>
              </a:rPr>
              <a:t>©</a:t>
            </a:r>
            <a:r>
              <a:rPr lang="en-US" sz="2400" dirty="0">
                <a:solidFill>
                  <a:schemeClr val="tx2"/>
                </a:solidFill>
              </a:rPr>
              <a:t> </a:t>
            </a:r>
            <a:r>
              <a:rPr lang="en-US" sz="2400" dirty="0">
                <a:solidFill>
                  <a:schemeClr val="tx2"/>
                </a:solidFill>
                <a:latin typeface="Comic Sans MS" pitchFamily="66" charset="0"/>
              </a:rPr>
              <a:t>y)</a:t>
            </a:r>
            <a:r>
              <a:rPr lang="en-US" sz="2400" dirty="0">
                <a:solidFill>
                  <a:schemeClr val="tx2"/>
                </a:solidFill>
              </a:rPr>
              <a:t> </a:t>
            </a:r>
          </a:p>
          <a:p>
            <a:pPr>
              <a:lnSpc>
                <a:spcPct val="80000"/>
              </a:lnSpc>
              <a:buFontTx/>
              <a:buNone/>
            </a:pPr>
            <a:r>
              <a:rPr lang="en-US" sz="2400" dirty="0">
                <a:solidFill>
                  <a:schemeClr val="tx2"/>
                </a:solidFill>
              </a:rPr>
              <a:t>		</a:t>
            </a:r>
            <a:r>
              <a:rPr lang="en-US" sz="2400" dirty="0" smtClean="0">
                <a:solidFill>
                  <a:schemeClr val="tx2"/>
                </a:solidFill>
              </a:rPr>
              <a:t> </a:t>
            </a:r>
            <a:r>
              <a:rPr lang="en-US" sz="2400" dirty="0" smtClean="0">
                <a:solidFill>
                  <a:schemeClr val="tx2"/>
                </a:solidFill>
                <a:latin typeface="Comic Sans MS" pitchFamily="66" charset="0"/>
              </a:rPr>
              <a:t>A</a:t>
            </a:r>
            <a:r>
              <a:rPr lang="en-US" sz="2400" dirty="0" smtClean="0">
                <a:solidFill>
                  <a:schemeClr val="tx2"/>
                </a:solidFill>
              </a:rPr>
              <a:t> </a:t>
            </a:r>
            <a:r>
              <a:rPr lang="en-US" sz="2400" dirty="0">
                <a:solidFill>
                  <a:schemeClr val="tx2"/>
                </a:solidFill>
              </a:rPr>
              <a:t>reconstructs </a:t>
            </a:r>
            <a:r>
              <a:rPr lang="en-US" sz="2400" dirty="0">
                <a:solidFill>
                  <a:schemeClr val="tx2"/>
                </a:solidFill>
                <a:latin typeface="Comic Sans MS" pitchFamily="66" charset="0"/>
              </a:rPr>
              <a:t>r</a:t>
            </a:r>
            <a:r>
              <a:rPr lang="en-US" sz="2400" dirty="0">
                <a:solidFill>
                  <a:schemeClr val="tx2"/>
                </a:solidFill>
              </a:rPr>
              <a:t> from </a:t>
            </a:r>
            <a:r>
              <a:rPr lang="en-US" sz="2400" dirty="0">
                <a:solidFill>
                  <a:schemeClr val="tx2"/>
                </a:solidFill>
                <a:latin typeface="Comic Sans MS" pitchFamily="66" charset="0"/>
              </a:rPr>
              <a:t>w*</a:t>
            </a:r>
            <a:r>
              <a:rPr lang="en-US" sz="2400" dirty="0">
                <a:solidFill>
                  <a:schemeClr val="tx2"/>
                </a:solidFill>
              </a:rPr>
              <a:t> close to </a:t>
            </a:r>
            <a:r>
              <a:rPr lang="en-US" sz="2400" dirty="0">
                <a:solidFill>
                  <a:schemeClr val="tx2"/>
                </a:solidFill>
                <a:latin typeface="Comic Sans MS" pitchFamily="66" charset="0"/>
              </a:rPr>
              <a:t>w</a:t>
            </a:r>
          </a:p>
          <a:p>
            <a:pPr lvl="1">
              <a:lnSpc>
                <a:spcPct val="80000"/>
              </a:lnSpc>
              <a:buFontTx/>
              <a:buNone/>
            </a:pPr>
            <a:r>
              <a:rPr lang="en-US" sz="2000" dirty="0">
                <a:solidFill>
                  <a:schemeClr val="tx2"/>
                </a:solidFill>
              </a:rPr>
              <a:t>		</a:t>
            </a:r>
            <a:r>
              <a:rPr lang="en-US" sz="2000" dirty="0" smtClean="0">
                <a:solidFill>
                  <a:schemeClr val="tx2"/>
                </a:solidFill>
              </a:rPr>
              <a:t> </a:t>
            </a:r>
            <a:r>
              <a:rPr lang="en-US" sz="2400" dirty="0" smtClean="0">
                <a:solidFill>
                  <a:schemeClr val="tx2"/>
                </a:solidFill>
                <a:latin typeface="Comic Sans MS" pitchFamily="66" charset="0"/>
              </a:rPr>
              <a:t>r</a:t>
            </a:r>
            <a:r>
              <a:rPr lang="en-US" sz="2400" dirty="0" smtClean="0">
                <a:solidFill>
                  <a:schemeClr val="tx2"/>
                </a:solidFill>
              </a:rPr>
              <a:t> </a:t>
            </a:r>
            <a:r>
              <a:rPr lang="en-US" sz="2400" dirty="0">
                <a:solidFill>
                  <a:schemeClr val="tx2"/>
                </a:solidFill>
              </a:rPr>
              <a:t>looks almost uniform to </a:t>
            </a:r>
            <a:r>
              <a:rPr lang="en-US" sz="2400" dirty="0">
                <a:solidFill>
                  <a:schemeClr val="tx2"/>
                </a:solidFill>
                <a:latin typeface="Comic Sans MS" pitchFamily="66" charset="0"/>
              </a:rPr>
              <a:t>A’</a:t>
            </a:r>
            <a:r>
              <a:rPr lang="en-US" sz="2400" dirty="0">
                <a:solidFill>
                  <a:schemeClr val="tx2"/>
                </a:solidFill>
              </a:rPr>
              <a:t> even given </a:t>
            </a:r>
            <a:r>
              <a:rPr lang="en-US" sz="2400" dirty="0" smtClean="0">
                <a:solidFill>
                  <a:schemeClr val="tx2"/>
                </a:solidFill>
                <a:latin typeface="Comic Sans MS" pitchFamily="66" charset="0"/>
              </a:rPr>
              <a:t>P</a:t>
            </a:r>
            <a:endParaRPr lang="en-US" sz="2400" dirty="0">
              <a:solidFill>
                <a:schemeClr val="tx2"/>
              </a:solidFill>
              <a:latin typeface="Comic Sans MS" pitchFamily="66" charset="0"/>
            </a:endParaRPr>
          </a:p>
          <a:p>
            <a:pPr>
              <a:lnSpc>
                <a:spcPct val="80000"/>
              </a:lnSpc>
              <a:buFontTx/>
              <a:buNone/>
            </a:pPr>
            <a:r>
              <a:rPr lang="en-US" sz="2000" dirty="0">
                <a:solidFill>
                  <a:schemeClr val="tx2"/>
                </a:solidFill>
              </a:rPr>
              <a:t>	</a:t>
            </a:r>
            <a:r>
              <a:rPr lang="en-US" sz="2400" b="1" dirty="0">
                <a:solidFill>
                  <a:srgbClr val="0033CC"/>
                </a:solidFill>
              </a:rPr>
              <a:t>Problem</a:t>
            </a:r>
            <a:r>
              <a:rPr lang="en-US" sz="2400" dirty="0">
                <a:solidFill>
                  <a:srgbClr val="0033CC"/>
                </a:solidFill>
              </a:rPr>
              <a:t>:</a:t>
            </a:r>
            <a:r>
              <a:rPr lang="en-US" sz="2000" dirty="0">
                <a:solidFill>
                  <a:schemeClr val="tx2"/>
                </a:solidFill>
              </a:rPr>
              <a:t> </a:t>
            </a:r>
            <a:r>
              <a:rPr lang="en-US" sz="2400" dirty="0">
                <a:solidFill>
                  <a:schemeClr val="tx2"/>
                </a:solidFill>
                <a:latin typeface="Comic Sans MS" pitchFamily="66" charset="0"/>
              </a:rPr>
              <a:t>p</a:t>
            </a:r>
            <a:r>
              <a:rPr lang="en-US" sz="2400" dirty="0">
                <a:solidFill>
                  <a:schemeClr val="tx2"/>
                </a:solidFill>
              </a:rPr>
              <a:t> </a:t>
            </a:r>
            <a:r>
              <a:rPr lang="en-US" sz="2400" dirty="0" smtClean="0">
                <a:solidFill>
                  <a:schemeClr val="tx2"/>
                </a:solidFill>
              </a:rPr>
              <a:t>might leak </a:t>
            </a:r>
            <a:r>
              <a:rPr lang="en-US" sz="2400" dirty="0">
                <a:solidFill>
                  <a:schemeClr val="tx2"/>
                </a:solidFill>
              </a:rPr>
              <a:t>information about </a:t>
            </a:r>
            <a:r>
              <a:rPr lang="en-US" sz="2400" dirty="0">
                <a:solidFill>
                  <a:schemeClr val="tx2"/>
                </a:solidFill>
                <a:latin typeface="Comic Sans MS" pitchFamily="66" charset="0"/>
              </a:rPr>
              <a:t>w -</a:t>
            </a:r>
            <a:r>
              <a:rPr lang="en-US" sz="2400" dirty="0">
                <a:solidFill>
                  <a:schemeClr val="tx2"/>
                </a:solidFill>
              </a:rPr>
              <a:t> </a:t>
            </a:r>
            <a:r>
              <a:rPr lang="en-US" sz="2400" dirty="0">
                <a:solidFill>
                  <a:srgbClr val="FF0000"/>
                </a:solidFill>
              </a:rPr>
              <a:t>might </a:t>
            </a:r>
            <a:r>
              <a:rPr lang="en-US" sz="2400" b="1" dirty="0">
                <a:solidFill>
                  <a:srgbClr val="FF0000"/>
                </a:solidFill>
              </a:rPr>
              <a:t>disclose</a:t>
            </a:r>
            <a:r>
              <a:rPr lang="en-US" sz="2400" dirty="0">
                <a:solidFill>
                  <a:schemeClr val="tx2"/>
                </a:solidFill>
              </a:rPr>
              <a:t> </a:t>
            </a:r>
            <a:r>
              <a:rPr lang="en-US" sz="2400" b="1" dirty="0" smtClean="0">
                <a:solidFill>
                  <a:schemeClr val="tx2"/>
                </a:solidFill>
              </a:rPr>
              <a:t>different</a:t>
            </a:r>
            <a:r>
              <a:rPr lang="en-US" sz="2400" dirty="0" smtClean="0">
                <a:solidFill>
                  <a:schemeClr val="tx2"/>
                </a:solidFill>
              </a:rPr>
              <a:t> privacy </a:t>
            </a:r>
            <a:r>
              <a:rPr lang="en-US" sz="2400" dirty="0">
                <a:solidFill>
                  <a:schemeClr val="tx2"/>
                </a:solidFill>
              </a:rPr>
              <a:t>breach</a:t>
            </a:r>
            <a:r>
              <a:rPr lang="en-US" sz="2400" dirty="0">
                <a:solidFill>
                  <a:schemeClr val="tx2"/>
                </a:solidFill>
                <a:latin typeface="Comic Sans MS" pitchFamily="66" charset="0"/>
              </a:rPr>
              <a:t> y’</a:t>
            </a:r>
            <a:endParaRPr lang="en-US" sz="2400" dirty="0">
              <a:solidFill>
                <a:schemeClr val="tx2"/>
              </a:solidFill>
            </a:endParaRPr>
          </a:p>
          <a:p>
            <a:pPr>
              <a:lnSpc>
                <a:spcPct val="80000"/>
              </a:lnSpc>
              <a:buFontTx/>
              <a:buNone/>
            </a:pPr>
            <a:r>
              <a:rPr lang="en-US" sz="2000" dirty="0">
                <a:solidFill>
                  <a:schemeClr val="tx2"/>
                </a:solidFill>
              </a:rPr>
              <a:t>			</a:t>
            </a:r>
          </a:p>
          <a:p>
            <a:pPr>
              <a:lnSpc>
                <a:spcPct val="80000"/>
              </a:lnSpc>
              <a:buFontTx/>
              <a:buNone/>
            </a:pPr>
            <a:r>
              <a:rPr lang="en-US" sz="2000" dirty="0"/>
              <a:t>	</a:t>
            </a:r>
            <a:r>
              <a:rPr lang="en-US" sz="2400" b="1" dirty="0">
                <a:solidFill>
                  <a:srgbClr val="0033CC"/>
                </a:solidFill>
              </a:rPr>
              <a:t>Solution:</a:t>
            </a:r>
            <a:r>
              <a:rPr lang="en-US" sz="2000" dirty="0">
                <a:solidFill>
                  <a:schemeClr val="folHlink"/>
                </a:solidFill>
              </a:rPr>
              <a:t> </a:t>
            </a:r>
            <a:r>
              <a:rPr lang="en-US" sz="2400" dirty="0" err="1">
                <a:solidFill>
                  <a:schemeClr val="tx2"/>
                </a:solidFill>
                <a:latin typeface="Comic Sans MS" pitchFamily="66" charset="0"/>
              </a:rPr>
              <a:t>AuxGen</a:t>
            </a:r>
            <a:r>
              <a:rPr lang="en-US" sz="2400" dirty="0">
                <a:solidFill>
                  <a:schemeClr val="tx2"/>
                </a:solidFill>
              </a:rPr>
              <a:t> interacts with </a:t>
            </a:r>
            <a:r>
              <a:rPr lang="en-US" sz="2400" dirty="0">
                <a:solidFill>
                  <a:schemeClr val="tx2"/>
                </a:solidFill>
                <a:latin typeface="Comic Sans MS" pitchFamily="66" charset="0"/>
              </a:rPr>
              <a:t>DB</a:t>
            </a:r>
            <a:r>
              <a:rPr lang="en-US" sz="2400" dirty="0">
                <a:solidFill>
                  <a:schemeClr val="tx2"/>
                </a:solidFill>
              </a:rPr>
              <a:t> to learn safe </a:t>
            </a:r>
            <a:r>
              <a:rPr lang="en-US" sz="2400" dirty="0">
                <a:solidFill>
                  <a:schemeClr val="tx2"/>
                </a:solidFill>
                <a:latin typeface="Comic Sans MS" pitchFamily="66" charset="0"/>
              </a:rPr>
              <a:t>w’</a:t>
            </a:r>
            <a:r>
              <a:rPr lang="en-US" sz="2400" dirty="0">
                <a:solidFill>
                  <a:schemeClr val="tx2"/>
                </a:solidFill>
              </a:rPr>
              <a:t> </a:t>
            </a:r>
          </a:p>
          <a:p>
            <a:pPr>
              <a:lnSpc>
                <a:spcPct val="80000"/>
              </a:lnSpc>
              <a:buFontTx/>
              <a:buNone/>
            </a:pPr>
            <a:r>
              <a:rPr lang="en-US" sz="2400" dirty="0"/>
              <a:t>		</a:t>
            </a:r>
            <a:r>
              <a:rPr lang="en-US" sz="2400" dirty="0">
                <a:latin typeface="Comic Sans MS" pitchFamily="66" charset="0"/>
              </a:rPr>
              <a:t>(r, </a:t>
            </a:r>
            <a:r>
              <a:rPr lang="en-US" sz="2400" dirty="0" smtClean="0">
                <a:latin typeface="Comic Sans MS" pitchFamily="66" charset="0"/>
              </a:rPr>
              <a:t>P)</a:t>
            </a:r>
            <a:r>
              <a:rPr lang="en-US" sz="2400" dirty="0" smtClean="0"/>
              <a:t> </a:t>
            </a:r>
            <a:r>
              <a:rPr lang="en-US" sz="2400" dirty="0">
                <a:latin typeface="cmsy10" pitchFamily="34" charset="0"/>
              </a:rPr>
              <a:t>Ã</a:t>
            </a:r>
            <a:r>
              <a:rPr lang="en-US" sz="2400" dirty="0"/>
              <a:t> </a:t>
            </a:r>
            <a:r>
              <a:rPr lang="en-US" sz="2400" dirty="0">
                <a:latin typeface="Comic Sans MS" pitchFamily="66" charset="0"/>
              </a:rPr>
              <a:t>Gen(</a:t>
            </a:r>
            <a:r>
              <a:rPr lang="en-US" sz="2400" dirty="0">
                <a:solidFill>
                  <a:schemeClr val="tx2"/>
                </a:solidFill>
                <a:latin typeface="Comic Sans MS" pitchFamily="66" charset="0"/>
              </a:rPr>
              <a:t>w’</a:t>
            </a:r>
            <a:r>
              <a:rPr lang="en-US" sz="2400" dirty="0">
                <a:latin typeface="Comic Sans MS" pitchFamily="66" charset="0"/>
              </a:rPr>
              <a:t>);</a:t>
            </a:r>
            <a:r>
              <a:rPr lang="en-US" sz="2400" dirty="0"/>
              <a:t> Set </a:t>
            </a:r>
            <a:r>
              <a:rPr lang="en-US" sz="2400" dirty="0">
                <a:latin typeface="Comic Sans MS" pitchFamily="66" charset="0"/>
              </a:rPr>
              <a:t>z = </a:t>
            </a:r>
            <a:r>
              <a:rPr lang="en-US" sz="2400" dirty="0" smtClean="0">
                <a:latin typeface="Comic Sans MS" pitchFamily="66" charset="0"/>
              </a:rPr>
              <a:t>(P, </a:t>
            </a:r>
            <a:r>
              <a:rPr lang="en-US" sz="2400" dirty="0">
                <a:latin typeface="Comic Sans MS" pitchFamily="66" charset="0"/>
              </a:rPr>
              <a:t>r</a:t>
            </a:r>
            <a:r>
              <a:rPr lang="en-US" sz="2400" dirty="0"/>
              <a:t> </a:t>
            </a:r>
            <a:r>
              <a:rPr lang="en-US" sz="2400" b="1" dirty="0">
                <a:latin typeface="cmsy10" pitchFamily="34" charset="0"/>
              </a:rPr>
              <a:t>©</a:t>
            </a:r>
            <a:r>
              <a:rPr lang="en-US" sz="2400" dirty="0"/>
              <a:t> </a:t>
            </a:r>
            <a:r>
              <a:rPr lang="en-US" sz="2400" dirty="0">
                <a:latin typeface="Comic Sans MS" pitchFamily="66" charset="0"/>
              </a:rPr>
              <a:t>y)</a:t>
            </a:r>
          </a:p>
          <a:p>
            <a:pPr>
              <a:lnSpc>
                <a:spcPct val="80000"/>
              </a:lnSpc>
              <a:buFontTx/>
              <a:buNone/>
            </a:pPr>
            <a:r>
              <a:rPr lang="en-US" sz="2400" dirty="0"/>
              <a:t>		</a:t>
            </a:r>
          </a:p>
          <a:p>
            <a:pPr>
              <a:lnSpc>
                <a:spcPct val="80000"/>
              </a:lnSpc>
              <a:buFontTx/>
              <a:buNone/>
            </a:pPr>
            <a:r>
              <a:rPr lang="en-US" sz="2400" dirty="0">
                <a:latin typeface="Comic Sans MS" pitchFamily="66" charset="0"/>
              </a:rPr>
              <a:t>w’’</a:t>
            </a:r>
            <a:r>
              <a:rPr lang="en-US" sz="2400" dirty="0"/>
              <a:t> (learned by </a:t>
            </a:r>
            <a:r>
              <a:rPr lang="en-US" sz="2400" dirty="0">
                <a:latin typeface="Comic Sans MS" pitchFamily="66" charset="0"/>
              </a:rPr>
              <a:t>A</a:t>
            </a:r>
            <a:r>
              <a:rPr lang="en-US" sz="2400" dirty="0"/>
              <a:t>) and </a:t>
            </a:r>
            <a:r>
              <a:rPr lang="en-US" sz="2400" dirty="0">
                <a:latin typeface="Comic Sans MS" pitchFamily="66" charset="0"/>
              </a:rPr>
              <a:t>w’</a:t>
            </a:r>
            <a:r>
              <a:rPr lang="en-US" sz="2400" dirty="0"/>
              <a:t> both sufficiently close to </a:t>
            </a:r>
            <a:r>
              <a:rPr lang="en-US" sz="2400" dirty="0">
                <a:latin typeface="Comic Sans MS" pitchFamily="66" charset="0"/>
              </a:rPr>
              <a:t>w </a:t>
            </a:r>
            <a:r>
              <a:rPr lang="en-US" sz="2400" dirty="0"/>
              <a:t> </a:t>
            </a:r>
          </a:p>
          <a:p>
            <a:pPr>
              <a:lnSpc>
                <a:spcPct val="80000"/>
              </a:lnSpc>
              <a:buFontTx/>
              <a:buNone/>
            </a:pPr>
            <a:r>
              <a:rPr lang="en-US" sz="2400" dirty="0"/>
              <a:t>     	</a:t>
            </a:r>
            <a:r>
              <a:rPr lang="en-US" sz="2400" dirty="0">
                <a:latin typeface="cmsy10" pitchFamily="34" charset="0"/>
              </a:rPr>
              <a:t>)</a:t>
            </a:r>
            <a:r>
              <a:rPr lang="en-US" sz="2400" dirty="0"/>
              <a:t> </a:t>
            </a:r>
            <a:r>
              <a:rPr lang="en-US" sz="2400" dirty="0">
                <a:latin typeface="Comic Sans MS" pitchFamily="66" charset="0"/>
              </a:rPr>
              <a:t>w’, w’’</a:t>
            </a:r>
            <a:r>
              <a:rPr lang="en-US" sz="2400" dirty="0"/>
              <a:t> close to each other </a:t>
            </a:r>
            <a:r>
              <a:rPr lang="en-US" sz="2400" dirty="0">
                <a:latin typeface="cmsy10" pitchFamily="34" charset="0"/>
              </a:rPr>
              <a:t>)</a:t>
            </a:r>
            <a:r>
              <a:rPr lang="en-US" sz="2400" dirty="0"/>
              <a:t> </a:t>
            </a:r>
            <a:r>
              <a:rPr lang="en-US" sz="2400" dirty="0">
                <a:latin typeface="Comic Sans MS" pitchFamily="66" charset="0"/>
              </a:rPr>
              <a:t>A(w’’, </a:t>
            </a:r>
            <a:r>
              <a:rPr lang="en-US" sz="2400" dirty="0" smtClean="0">
                <a:latin typeface="Comic Sans MS" pitchFamily="66" charset="0"/>
              </a:rPr>
              <a:t>P)</a:t>
            </a:r>
            <a:r>
              <a:rPr lang="en-US" sz="2400" dirty="0" smtClean="0"/>
              <a:t> </a:t>
            </a:r>
            <a:r>
              <a:rPr lang="en-US" sz="2400" dirty="0"/>
              <a:t>can reconstruct </a:t>
            </a:r>
            <a:r>
              <a:rPr lang="en-US" sz="2400" dirty="0">
                <a:latin typeface="Comic Sans MS" pitchFamily="66" charset="0"/>
              </a:rPr>
              <a:t>r</a:t>
            </a:r>
            <a:r>
              <a:rPr lang="en-US" sz="2400" dirty="0"/>
              <a:t>.		</a:t>
            </a:r>
            <a:r>
              <a:rPr lang="en-US" sz="2400" dirty="0">
                <a:solidFill>
                  <a:schemeClr val="tx2"/>
                </a:solidFill>
              </a:rPr>
              <a:t>	</a:t>
            </a:r>
          </a:p>
        </p:txBody>
      </p:sp>
      <p:sp>
        <p:nvSpPr>
          <p:cNvPr id="600068" name="AutoShape 4"/>
          <p:cNvSpPr>
            <a:spLocks noChangeArrowheads="1"/>
          </p:cNvSpPr>
          <p:nvPr/>
        </p:nvSpPr>
        <p:spPr bwMode="auto">
          <a:xfrm>
            <a:off x="6019800" y="5334000"/>
            <a:ext cx="3124200" cy="914400"/>
          </a:xfrm>
          <a:prstGeom prst="wedgeRoundRectCallout">
            <a:avLst>
              <a:gd name="adj1" fmla="val -56030"/>
              <a:gd name="adj2" fmla="val -54687"/>
              <a:gd name="adj3" fmla="val 16667"/>
            </a:avLst>
          </a:prstGeom>
          <a:solidFill>
            <a:srgbClr val="F5DAA9"/>
          </a:solidFill>
          <a:ln w="9525">
            <a:solidFill>
              <a:schemeClr val="tx2"/>
            </a:solidFill>
            <a:miter lim="800000"/>
            <a:headEnd/>
            <a:tailEnd/>
          </a:ln>
          <a:effectLst/>
        </p:spPr>
        <p:txBody>
          <a:bodyPr/>
          <a:lstStyle/>
          <a:p>
            <a:pPr algn="l"/>
            <a:r>
              <a:rPr lang="en-US" sz="2400" dirty="0" smtClean="0">
                <a:solidFill>
                  <a:srgbClr val="000000"/>
                </a:solidFill>
                <a:latin typeface="Arial Narrow" pitchFamily="34" charset="0"/>
                <a:cs typeface="Arial" pitchFamily="34" charset="0"/>
              </a:rPr>
              <a:t>By assumption </a:t>
            </a:r>
            <a:r>
              <a:rPr lang="en-US" sz="2400" dirty="0" smtClean="0">
                <a:solidFill>
                  <a:srgbClr val="000000"/>
                </a:solidFill>
                <a:latin typeface="Comic Sans MS" pitchFamily="66" charset="0"/>
                <a:cs typeface="Arial" pitchFamily="34" charset="0"/>
              </a:rPr>
              <a:t>w’</a:t>
            </a:r>
            <a:r>
              <a:rPr lang="en-US" sz="2400" dirty="0" smtClean="0">
                <a:solidFill>
                  <a:srgbClr val="000000"/>
                </a:solidFill>
                <a:latin typeface="Arial Narrow" pitchFamily="34" charset="0"/>
                <a:cs typeface="Arial" pitchFamily="34" charset="0"/>
              </a:rPr>
              <a:t> does not yield a breach!</a:t>
            </a:r>
          </a:p>
        </p:txBody>
      </p:sp>
      <p:sp>
        <p:nvSpPr>
          <p:cNvPr id="600071" name="Rectangle 7"/>
          <p:cNvSpPr>
            <a:spLocks noGrp="1" noChangeArrowheads="1"/>
          </p:cNvSpPr>
          <p:nvPr>
            <p:ph type="title"/>
          </p:nvPr>
        </p:nvSpPr>
        <p:spPr/>
        <p:txBody>
          <a:bodyPr/>
          <a:lstStyle/>
          <a:p>
            <a:endParaRPr lang="en-US" dirty="0"/>
          </a:p>
        </p:txBody>
      </p:sp>
      <p:sp>
        <p:nvSpPr>
          <p:cNvPr id="8" name="AutoShape 4"/>
          <p:cNvSpPr>
            <a:spLocks noChangeArrowheads="1"/>
          </p:cNvSpPr>
          <p:nvPr/>
        </p:nvSpPr>
        <p:spPr bwMode="auto">
          <a:xfrm>
            <a:off x="4648200" y="4419600"/>
            <a:ext cx="2514600" cy="609600"/>
          </a:xfrm>
          <a:prstGeom prst="wedgeRoundRectCallout">
            <a:avLst>
              <a:gd name="adj1" fmla="val -100256"/>
              <a:gd name="adj2" fmla="val 46664"/>
              <a:gd name="adj3" fmla="val 16667"/>
            </a:avLst>
          </a:prstGeom>
          <a:solidFill>
            <a:srgbClr val="F5DAA9"/>
          </a:solidFill>
          <a:ln w="9525">
            <a:solidFill>
              <a:schemeClr val="tx2"/>
            </a:solidFill>
            <a:miter lim="800000"/>
            <a:headEnd/>
            <a:tailEnd/>
          </a:ln>
          <a:effectLst/>
        </p:spPr>
        <p:txBody>
          <a:bodyPr/>
          <a:lstStyle/>
          <a:p>
            <a:pPr algn="l"/>
            <a:r>
              <a:rPr lang="en-US" sz="2400" dirty="0" smtClean="0">
                <a:solidFill>
                  <a:srgbClr val="000000"/>
                </a:solidFill>
                <a:latin typeface="Arial Narrow" pitchFamily="34" charset="0"/>
                <a:cs typeface="Arial" pitchFamily="34" charset="0"/>
              </a:rPr>
              <a:t>Simulates sanitizer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0067">
                                            <p:txEl>
                                              <p:pRg st="12" end="1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0067">
                                            <p:txEl>
                                              <p:pRg st="13" end="1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00067">
                                            <p:txEl>
                                              <p:pRg st="14" end="1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00067">
                                            <p:txEl>
                                              <p:pRg st="15" end="1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000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00067">
                                            <p:txEl>
                                              <p:pRg st="16" end="1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00067">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00067">
                                            <p:txEl>
                                              <p:pRg st="18" end="1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00068" grpId="0" animBg="1"/>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a:xfrm>
            <a:off x="0" y="0"/>
            <a:ext cx="8991600" cy="914400"/>
          </a:xfrm>
        </p:spPr>
        <p:txBody>
          <a:bodyPr/>
          <a:lstStyle/>
          <a:p>
            <a:r>
              <a:rPr lang="en-US" dirty="0"/>
              <a:t>Case </a:t>
            </a:r>
            <a:r>
              <a:rPr lang="en-US" dirty="0">
                <a:latin typeface="Comic Sans MS" pitchFamily="66" charset="0"/>
              </a:rPr>
              <a:t>w</a:t>
            </a:r>
            <a:r>
              <a:rPr lang="en-US" dirty="0"/>
              <a:t> </a:t>
            </a:r>
            <a:r>
              <a:rPr lang="en-US" dirty="0" smtClean="0"/>
              <a:t>Not </a:t>
            </a:r>
            <a:r>
              <a:rPr lang="en-US" dirty="0"/>
              <a:t>Learned </a:t>
            </a:r>
            <a:r>
              <a:rPr lang="en-US" dirty="0" smtClean="0"/>
              <a:t>Exactly</a:t>
            </a:r>
            <a:endParaRPr lang="en-US" dirty="0"/>
          </a:p>
        </p:txBody>
      </p:sp>
      <p:sp>
        <p:nvSpPr>
          <p:cNvPr id="602115" name="Rectangle 3"/>
          <p:cNvSpPr>
            <a:spLocks noGrp="1" noChangeArrowheads="1"/>
          </p:cNvSpPr>
          <p:nvPr>
            <p:ph type="body" sz="half" idx="1"/>
          </p:nvPr>
        </p:nvSpPr>
        <p:spPr>
          <a:xfrm>
            <a:off x="304800" y="1219200"/>
            <a:ext cx="4035425" cy="4525963"/>
          </a:xfrm>
        </p:spPr>
        <p:txBody>
          <a:bodyPr/>
          <a:lstStyle/>
          <a:p>
            <a:pPr>
              <a:buFontTx/>
              <a:buNone/>
            </a:pPr>
            <a:r>
              <a:rPr lang="en-US">
                <a:latin typeface="Comic Sans MS" pitchFamily="66" charset="0"/>
              </a:rPr>
              <a:t>AuxGen</a:t>
            </a:r>
            <a:r>
              <a:rPr lang="en-US"/>
              <a:t> and </a:t>
            </a:r>
            <a:r>
              <a:rPr lang="en-US">
                <a:latin typeface="Comic Sans MS" pitchFamily="66" charset="0"/>
              </a:rPr>
              <a:t>A</a:t>
            </a:r>
            <a:r>
              <a:rPr lang="en-US"/>
              <a:t> share a secret:</a:t>
            </a:r>
            <a:r>
              <a:rPr lang="en-US">
                <a:latin typeface="Comic Sans MS" pitchFamily="66" charset="0"/>
              </a:rPr>
              <a:t> r</a:t>
            </a:r>
          </a:p>
          <a:p>
            <a:pPr>
              <a:buFontTx/>
              <a:buNone/>
            </a:pPr>
            <a:endParaRPr lang="en-US"/>
          </a:p>
        </p:txBody>
      </p:sp>
      <p:sp>
        <p:nvSpPr>
          <p:cNvPr id="602116" name="Rectangle 4"/>
          <p:cNvSpPr>
            <a:spLocks noGrp="1" noChangeArrowheads="1"/>
          </p:cNvSpPr>
          <p:nvPr>
            <p:ph type="body" sz="half" idx="2"/>
          </p:nvPr>
        </p:nvSpPr>
        <p:spPr>
          <a:xfrm>
            <a:off x="4649788" y="1600200"/>
            <a:ext cx="4037012" cy="4525963"/>
          </a:xfrm>
        </p:spPr>
        <p:txBody>
          <a:bodyPr/>
          <a:lstStyle/>
          <a:p>
            <a:pPr>
              <a:buFontTx/>
              <a:buNone/>
            </a:pPr>
            <a:endParaRPr lang="en-US"/>
          </a:p>
        </p:txBody>
      </p:sp>
      <p:sp>
        <p:nvSpPr>
          <p:cNvPr id="602117"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6"/>
          <p:cNvGrpSpPr>
            <a:grpSpLocks/>
          </p:cNvGrpSpPr>
          <p:nvPr/>
        </p:nvGrpSpPr>
        <p:grpSpPr bwMode="auto">
          <a:xfrm>
            <a:off x="4976813" y="3276600"/>
            <a:ext cx="4114800" cy="2895600"/>
            <a:chOff x="2874" y="3081"/>
            <a:chExt cx="2592" cy="1824"/>
          </a:xfrm>
        </p:grpSpPr>
        <p:grpSp>
          <p:nvGrpSpPr>
            <p:cNvPr id="3" name="Group 7"/>
            <p:cNvGrpSpPr>
              <a:grpSpLocks/>
            </p:cNvGrpSpPr>
            <p:nvPr/>
          </p:nvGrpSpPr>
          <p:grpSpPr bwMode="auto">
            <a:xfrm>
              <a:off x="2874" y="3081"/>
              <a:ext cx="2592" cy="1824"/>
              <a:chOff x="480" y="2064"/>
              <a:chExt cx="2592" cy="1824"/>
            </a:xfrm>
          </p:grpSpPr>
          <p:sp>
            <p:nvSpPr>
              <p:cNvPr id="602120" name="Rectangle 8"/>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21" name="Rectangle 9"/>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02122" name="Rectangle 10"/>
              <p:cNvSpPr>
                <a:spLocks noChangeArrowheads="1"/>
              </p:cNvSpPr>
              <p:nvPr/>
            </p:nvSpPr>
            <p:spPr bwMode="auto">
              <a:xfrm>
                <a:off x="2352"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23" name="Rectangle 11"/>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24" name="Text Box 12"/>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DB</a:t>
                </a:r>
              </a:p>
            </p:txBody>
          </p:sp>
          <p:sp>
            <p:nvSpPr>
              <p:cNvPr id="602125" name="Text Box 13"/>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Aux</a:t>
                </a:r>
              </a:p>
              <a:p>
                <a:r>
                  <a:rPr lang="en-US" sz="2400" smtClean="0">
                    <a:solidFill>
                      <a:srgbClr val="99CC00"/>
                    </a:solidFill>
                    <a:latin typeface="Comic Sans MS" pitchFamily="66" charset="0"/>
                    <a:cs typeface="Arial" pitchFamily="34" charset="0"/>
                  </a:rPr>
                  <a:t>Gen</a:t>
                </a:r>
              </a:p>
            </p:txBody>
          </p:sp>
          <p:sp>
            <p:nvSpPr>
              <p:cNvPr id="602126" name="Text Box 14"/>
              <p:cNvSpPr txBox="1">
                <a:spLocks noChangeArrowheads="1"/>
              </p:cNvSpPr>
              <p:nvPr/>
            </p:nvSpPr>
            <p:spPr bwMode="auto">
              <a:xfrm>
                <a:off x="2495" y="2208"/>
                <a:ext cx="291" cy="288"/>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A’</a:t>
                </a:r>
              </a:p>
            </p:txBody>
          </p:sp>
          <p:sp>
            <p:nvSpPr>
              <p:cNvPr id="602127" name="Text Box 15"/>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C</a:t>
                </a:r>
              </a:p>
            </p:txBody>
          </p:sp>
          <p:sp>
            <p:nvSpPr>
              <p:cNvPr id="602128" name="Line 16"/>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29" name="Line 17"/>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30" name="Line 18"/>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31" name="Line 19"/>
              <p:cNvSpPr>
                <a:spLocks noChangeShapeType="1"/>
              </p:cNvSpPr>
              <p:nvPr/>
            </p:nvSpPr>
            <p:spPr bwMode="auto">
              <a:xfrm>
                <a:off x="2640" y="3312"/>
                <a:ext cx="0" cy="576"/>
              </a:xfrm>
              <a:prstGeom prst="line">
                <a:avLst/>
              </a:prstGeom>
              <a:noFill/>
              <a:ln w="57150">
                <a:solidFill>
                  <a:srgbClr val="993300"/>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32" name="Text Box 20"/>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0/1</a:t>
                </a:r>
              </a:p>
            </p:txBody>
          </p:sp>
        </p:grpSp>
        <p:grpSp>
          <p:nvGrpSpPr>
            <p:cNvPr id="4" name="Group 21"/>
            <p:cNvGrpSpPr>
              <a:grpSpLocks/>
            </p:cNvGrpSpPr>
            <p:nvPr/>
          </p:nvGrpSpPr>
          <p:grpSpPr bwMode="auto">
            <a:xfrm>
              <a:off x="3546" y="3387"/>
              <a:ext cx="1200" cy="816"/>
              <a:chOff x="1008" y="2352"/>
              <a:chExt cx="1200" cy="816"/>
            </a:xfrm>
          </p:grpSpPr>
          <p:sp>
            <p:nvSpPr>
              <p:cNvPr id="602134" name="Line 22"/>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35" name="Line 23"/>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grpSp>
        <p:nvGrpSpPr>
          <p:cNvPr id="5" name="Group 24"/>
          <p:cNvGrpSpPr>
            <a:grpSpLocks/>
          </p:cNvGrpSpPr>
          <p:nvPr/>
        </p:nvGrpSpPr>
        <p:grpSpPr bwMode="auto">
          <a:xfrm>
            <a:off x="1843088" y="2179638"/>
            <a:ext cx="2362200" cy="2849562"/>
            <a:chOff x="3888" y="1373"/>
            <a:chExt cx="1488" cy="1795"/>
          </a:xfrm>
        </p:grpSpPr>
        <p:grpSp>
          <p:nvGrpSpPr>
            <p:cNvPr id="6" name="Group 25"/>
            <p:cNvGrpSpPr>
              <a:grpSpLocks/>
            </p:cNvGrpSpPr>
            <p:nvPr/>
          </p:nvGrpSpPr>
          <p:grpSpPr bwMode="auto">
            <a:xfrm>
              <a:off x="3888" y="2352"/>
              <a:ext cx="1200" cy="816"/>
              <a:chOff x="1008" y="2352"/>
              <a:chExt cx="1200" cy="816"/>
            </a:xfrm>
          </p:grpSpPr>
          <p:sp>
            <p:nvSpPr>
              <p:cNvPr id="602138" name="Line 26"/>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39" name="Line 27"/>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sp>
          <p:nvSpPr>
            <p:cNvPr id="602140" name="Line 28"/>
            <p:cNvSpPr>
              <a:spLocks noChangeShapeType="1"/>
            </p:cNvSpPr>
            <p:nvPr/>
          </p:nvSpPr>
          <p:spPr bwMode="auto">
            <a:xfrm>
              <a:off x="3888" y="1536"/>
              <a:ext cx="288"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41" name="Text Box 29"/>
            <p:cNvSpPr txBox="1">
              <a:spLocks noChangeArrowheads="1"/>
            </p:cNvSpPr>
            <p:nvPr/>
          </p:nvSpPr>
          <p:spPr bwMode="auto">
            <a:xfrm>
              <a:off x="4241" y="1373"/>
              <a:ext cx="448"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San</a:t>
              </a:r>
            </a:p>
          </p:txBody>
        </p:sp>
        <p:sp>
          <p:nvSpPr>
            <p:cNvPr id="602142" name="Line 30"/>
            <p:cNvSpPr>
              <a:spLocks noChangeShapeType="1"/>
            </p:cNvSpPr>
            <p:nvPr/>
          </p:nvSpPr>
          <p:spPr bwMode="auto">
            <a:xfrm>
              <a:off x="5376" y="1536"/>
              <a:ext cx="0" cy="672"/>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nvGrpSpPr>
          <p:cNvPr id="7" name="Group 31"/>
          <p:cNvGrpSpPr>
            <a:grpSpLocks/>
          </p:cNvGrpSpPr>
          <p:nvPr/>
        </p:nvGrpSpPr>
        <p:grpSpPr bwMode="auto">
          <a:xfrm>
            <a:off x="776288" y="1951038"/>
            <a:ext cx="4114800" cy="4221162"/>
            <a:chOff x="3216" y="1229"/>
            <a:chExt cx="2592" cy="2659"/>
          </a:xfrm>
        </p:grpSpPr>
        <p:grpSp>
          <p:nvGrpSpPr>
            <p:cNvPr id="8" name="Group 32"/>
            <p:cNvGrpSpPr>
              <a:grpSpLocks/>
            </p:cNvGrpSpPr>
            <p:nvPr/>
          </p:nvGrpSpPr>
          <p:grpSpPr bwMode="auto">
            <a:xfrm>
              <a:off x="3216" y="2064"/>
              <a:ext cx="2592" cy="1824"/>
              <a:chOff x="480" y="2064"/>
              <a:chExt cx="2592" cy="1824"/>
            </a:xfrm>
          </p:grpSpPr>
          <p:sp>
            <p:nvSpPr>
              <p:cNvPr id="602145" name="Rectangle 33"/>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46" name="Rectangle 34"/>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02147" name="Rectangle 35"/>
              <p:cNvSpPr>
                <a:spLocks noChangeArrowheads="1"/>
              </p:cNvSpPr>
              <p:nvPr/>
            </p:nvSpPr>
            <p:spPr bwMode="auto">
              <a:xfrm>
                <a:off x="2352"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48" name="Rectangle 36"/>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49" name="Text Box 37"/>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DB</a:t>
                </a:r>
              </a:p>
            </p:txBody>
          </p:sp>
          <p:sp>
            <p:nvSpPr>
              <p:cNvPr id="602150" name="Text Box 38"/>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Aux</a:t>
                </a:r>
              </a:p>
              <a:p>
                <a:r>
                  <a:rPr lang="en-US" sz="2400" smtClean="0">
                    <a:solidFill>
                      <a:srgbClr val="99CC00"/>
                    </a:solidFill>
                    <a:latin typeface="Comic Sans MS" pitchFamily="66" charset="0"/>
                    <a:cs typeface="Arial" pitchFamily="34" charset="0"/>
                  </a:rPr>
                  <a:t>Gen</a:t>
                </a:r>
              </a:p>
            </p:txBody>
          </p:sp>
          <p:sp>
            <p:nvSpPr>
              <p:cNvPr id="602151" name="Text Box 39"/>
              <p:cNvSpPr txBox="1">
                <a:spLocks noChangeArrowheads="1"/>
              </p:cNvSpPr>
              <p:nvPr/>
            </p:nvSpPr>
            <p:spPr bwMode="auto">
              <a:xfrm>
                <a:off x="2512" y="2208"/>
                <a:ext cx="256" cy="288"/>
              </a:xfrm>
              <a:prstGeom prst="rect">
                <a:avLst/>
              </a:prstGeom>
              <a:noFill/>
              <a:ln w="25400">
                <a:noFill/>
                <a:miter lim="800000"/>
                <a:headEnd/>
                <a:tailEnd/>
              </a:ln>
              <a:effectLst/>
            </p:spPr>
            <p:txBody>
              <a:bodyPr wrap="none">
                <a:spAutoFit/>
              </a:bodyPr>
              <a:lstStyle/>
              <a:p>
                <a:r>
                  <a:rPr lang="en-US" sz="2400" smtClean="0">
                    <a:solidFill>
                      <a:srgbClr val="009999"/>
                    </a:solidFill>
                    <a:latin typeface="Comic Sans MS" pitchFamily="66" charset="0"/>
                    <a:cs typeface="Arial" pitchFamily="34" charset="0"/>
                  </a:rPr>
                  <a:t>A</a:t>
                </a:r>
              </a:p>
            </p:txBody>
          </p:sp>
          <p:sp>
            <p:nvSpPr>
              <p:cNvPr id="602152" name="Text Box 40"/>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C</a:t>
                </a:r>
              </a:p>
            </p:txBody>
          </p:sp>
          <p:sp>
            <p:nvSpPr>
              <p:cNvPr id="602153" name="Line 41"/>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54" name="Line 42"/>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55" name="Line 43"/>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56" name="Line 44"/>
              <p:cNvSpPr>
                <a:spLocks noChangeShapeType="1"/>
              </p:cNvSpPr>
              <p:nvPr/>
            </p:nvSpPr>
            <p:spPr bwMode="auto">
              <a:xfrm>
                <a:off x="2640" y="3312"/>
                <a:ext cx="0" cy="576"/>
              </a:xfrm>
              <a:prstGeom prst="line">
                <a:avLst/>
              </a:prstGeom>
              <a:noFill/>
              <a:ln w="57150">
                <a:solidFill>
                  <a:srgbClr val="993300"/>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57" name="Text Box 45"/>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0/1</a:t>
                </a:r>
              </a:p>
            </p:txBody>
          </p:sp>
        </p:grpSp>
        <p:sp>
          <p:nvSpPr>
            <p:cNvPr id="602158" name="Line 46"/>
            <p:cNvSpPr>
              <a:spLocks noChangeShapeType="1"/>
            </p:cNvSpPr>
            <p:nvPr/>
          </p:nvSpPr>
          <p:spPr bwMode="auto">
            <a:xfrm flipV="1">
              <a:off x="3888" y="1536"/>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59" name="Rectangle 47"/>
            <p:cNvSpPr>
              <a:spLocks noChangeArrowheads="1"/>
            </p:cNvSpPr>
            <p:nvPr/>
          </p:nvSpPr>
          <p:spPr bwMode="auto">
            <a:xfrm>
              <a:off x="4176" y="1392"/>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2160" name="Line 48"/>
            <p:cNvSpPr>
              <a:spLocks noChangeShapeType="1"/>
            </p:cNvSpPr>
            <p:nvPr/>
          </p:nvSpPr>
          <p:spPr bwMode="auto">
            <a:xfrm>
              <a:off x="4752" y="1536"/>
              <a:ext cx="624" cy="0"/>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2161" name="Text Box 49"/>
            <p:cNvSpPr txBox="1">
              <a:spLocks noChangeArrowheads="1"/>
            </p:cNvSpPr>
            <p:nvPr/>
          </p:nvSpPr>
          <p:spPr bwMode="auto">
            <a:xfrm>
              <a:off x="5172" y="1229"/>
              <a:ext cx="317" cy="288"/>
            </a:xfrm>
            <a:prstGeom prst="rect">
              <a:avLst/>
            </a:prstGeom>
            <a:noFill/>
            <a:ln w="25400">
              <a:noFill/>
              <a:miter lim="800000"/>
              <a:headEnd/>
              <a:tailEnd/>
            </a:ln>
            <a:effectLst/>
          </p:spPr>
          <p:txBody>
            <a:bodyPr wrap="none">
              <a:spAutoFit/>
            </a:bodyPr>
            <a:lstStyle/>
            <a:p>
              <a:r>
                <a:rPr lang="en-US" sz="2400" dirty="0" smtClean="0">
                  <a:solidFill>
                    <a:srgbClr val="CC66FF"/>
                  </a:solidFill>
                  <a:latin typeface="Comic Sans MS" pitchFamily="66" charset="0"/>
                  <a:cs typeface="Arial" pitchFamily="34" charset="0"/>
                </a:rPr>
                <a:t>w’’</a:t>
              </a:r>
            </a:p>
          </p:txBody>
        </p:sp>
      </p:grpSp>
      <p:sp>
        <p:nvSpPr>
          <p:cNvPr id="602162" name="Text Box 50"/>
          <p:cNvSpPr txBox="1">
            <a:spLocks noChangeArrowheads="1"/>
          </p:cNvSpPr>
          <p:nvPr/>
        </p:nvSpPr>
        <p:spPr bwMode="auto">
          <a:xfrm>
            <a:off x="3362325" y="3121025"/>
            <a:ext cx="376238" cy="519113"/>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02163" name="Text Box 51"/>
          <p:cNvSpPr txBox="1">
            <a:spLocks noChangeArrowheads="1"/>
          </p:cNvSpPr>
          <p:nvPr/>
        </p:nvSpPr>
        <p:spPr bwMode="auto">
          <a:xfrm>
            <a:off x="893763" y="5522913"/>
            <a:ext cx="2488182" cy="1200329"/>
          </a:xfrm>
          <a:prstGeom prst="rect">
            <a:avLst/>
          </a:prstGeom>
          <a:noFill/>
          <a:ln w="25400">
            <a:noFill/>
            <a:miter lim="800000"/>
            <a:headEnd/>
            <a:tailEnd/>
          </a:ln>
          <a:effectLst/>
        </p:spPr>
        <p:txBody>
          <a:bodyPr wrap="none">
            <a:spAutoFit/>
          </a:bodyPr>
          <a:lstStyle/>
          <a:p>
            <a:pPr algn="l"/>
            <a:r>
              <a:rPr lang="en-US" sz="2400" dirty="0" smtClean="0">
                <a:solidFill>
                  <a:srgbClr val="000000"/>
                </a:solidFill>
                <a:latin typeface="Comic Sans MS" pitchFamily="66" charset="0"/>
                <a:cs typeface="Arial" pitchFamily="34" charset="0"/>
              </a:rPr>
              <a:t>(P, r) = Gen(w’)</a:t>
            </a:r>
          </a:p>
          <a:p>
            <a:pPr algn="l"/>
            <a:r>
              <a:rPr lang="en-US" sz="2400" dirty="0" smtClean="0">
                <a:solidFill>
                  <a:srgbClr val="000000"/>
                </a:solidFill>
                <a:latin typeface="Comic Sans MS" pitchFamily="66" charset="0"/>
                <a:cs typeface="Arial" pitchFamily="34" charset="0"/>
              </a:rPr>
              <a:t>z = (P, r </a:t>
            </a:r>
            <a:r>
              <a:rPr lang="en-US" sz="2400" dirty="0" smtClean="0">
                <a:solidFill>
                  <a:srgbClr val="000000"/>
                </a:solidFill>
                <a:latin typeface="cmsy10" pitchFamily="34" charset="0"/>
                <a:cs typeface="Arial" pitchFamily="34" charset="0"/>
              </a:rPr>
              <a:t>©</a:t>
            </a:r>
            <a:r>
              <a:rPr lang="en-US" sz="2400" dirty="0" smtClean="0">
                <a:solidFill>
                  <a:srgbClr val="000000"/>
                </a:solidFill>
                <a:latin typeface="Comic Sans MS" pitchFamily="66" charset="0"/>
                <a:cs typeface="Arial" pitchFamily="34" charset="0"/>
              </a:rPr>
              <a:t> y)</a:t>
            </a:r>
          </a:p>
          <a:p>
            <a:pPr algn="l"/>
            <a:r>
              <a:rPr lang="en-US" sz="2400" dirty="0" smtClean="0">
                <a:solidFill>
                  <a:srgbClr val="000000"/>
                </a:solidFill>
                <a:latin typeface="Comic Sans MS" pitchFamily="66" charset="0"/>
                <a:cs typeface="Arial" pitchFamily="34" charset="0"/>
              </a:rPr>
              <a:t>A: r = Rec(p, w’’)</a:t>
            </a:r>
          </a:p>
        </p:txBody>
      </p:sp>
      <p:sp>
        <p:nvSpPr>
          <p:cNvPr id="602164" name="Text Box 52"/>
          <p:cNvSpPr txBox="1">
            <a:spLocks noChangeArrowheads="1"/>
          </p:cNvSpPr>
          <p:nvPr/>
        </p:nvSpPr>
        <p:spPr bwMode="auto">
          <a:xfrm>
            <a:off x="7542213" y="3090863"/>
            <a:ext cx="376237" cy="519112"/>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02165" name="Text Box 53"/>
          <p:cNvSpPr txBox="1">
            <a:spLocks noChangeArrowheads="1"/>
          </p:cNvSpPr>
          <p:nvPr/>
        </p:nvSpPr>
        <p:spPr bwMode="auto">
          <a:xfrm>
            <a:off x="5160963" y="5846763"/>
            <a:ext cx="3103562" cy="822325"/>
          </a:xfrm>
          <a:prstGeom prst="rect">
            <a:avLst/>
          </a:prstGeom>
          <a:noFill/>
          <a:ln w="25400">
            <a:noFill/>
            <a:miter lim="800000"/>
            <a:headEnd/>
            <a:tailEnd/>
          </a:ln>
          <a:effectLst/>
        </p:spPr>
        <p:txBody>
          <a:bodyPr wrap="none">
            <a:spAutoFit/>
          </a:bodyPr>
          <a:lstStyle/>
          <a:p>
            <a:pPr algn="l"/>
            <a:r>
              <a:rPr lang="en-US" sz="2400" smtClean="0">
                <a:solidFill>
                  <a:srgbClr val="000000"/>
                </a:solidFill>
                <a:latin typeface="Comic Sans MS" pitchFamily="66" charset="0"/>
                <a:cs typeface="Arial" pitchFamily="34" charset="0"/>
              </a:rPr>
              <a:t>r </a:t>
            </a:r>
            <a:r>
              <a:rPr lang="en-US" sz="2400" smtClean="0">
                <a:solidFill>
                  <a:srgbClr val="000000"/>
                </a:solidFill>
                <a:latin typeface="Arial Narrow" pitchFamily="34" charset="0"/>
                <a:cs typeface="Arial" pitchFamily="34" charset="0"/>
              </a:rPr>
              <a:t>almost unif, given</a:t>
            </a:r>
            <a:r>
              <a:rPr lang="en-US" sz="2400" smtClean="0">
                <a:solidFill>
                  <a:srgbClr val="000000"/>
                </a:solidFill>
                <a:latin typeface="Comic Sans MS" pitchFamily="66" charset="0"/>
                <a:cs typeface="Arial" pitchFamily="34" charset="0"/>
              </a:rPr>
              <a:t> p</a:t>
            </a:r>
          </a:p>
          <a:p>
            <a:pPr algn="l"/>
            <a:r>
              <a:rPr lang="en-US" sz="2400" smtClean="0">
                <a:solidFill>
                  <a:srgbClr val="000000"/>
                </a:solidFill>
                <a:latin typeface="Comic Sans MS" pitchFamily="66" charset="0"/>
                <a:cs typeface="Arial" pitchFamily="34" charset="0"/>
              </a:rPr>
              <a:t>p </a:t>
            </a:r>
            <a:r>
              <a:rPr lang="en-US" sz="2400" smtClean="0">
                <a:solidFill>
                  <a:srgbClr val="000000"/>
                </a:solidFill>
                <a:latin typeface="Arial Narrow" pitchFamily="34" charset="0"/>
                <a:cs typeface="Arial" pitchFamily="34" charset="0"/>
              </a:rPr>
              <a:t>should not be disclosive</a:t>
            </a:r>
          </a:p>
        </p:txBody>
      </p:sp>
      <p:sp>
        <p:nvSpPr>
          <p:cNvPr id="602166" name="Text Box 54"/>
          <p:cNvSpPr txBox="1">
            <a:spLocks noChangeArrowheads="1"/>
          </p:cNvSpPr>
          <p:nvPr/>
        </p:nvSpPr>
        <p:spPr bwMode="auto">
          <a:xfrm>
            <a:off x="1793875" y="3275013"/>
            <a:ext cx="447675" cy="457200"/>
          </a:xfrm>
          <a:prstGeom prst="rect">
            <a:avLst/>
          </a:prstGeom>
          <a:noFill/>
          <a:ln w="25400">
            <a:noFill/>
            <a:miter lim="800000"/>
            <a:headEnd/>
            <a:tailEnd/>
          </a:ln>
          <a:effectLst/>
        </p:spPr>
        <p:txBody>
          <a:bodyPr wrap="none">
            <a:spAutoFit/>
          </a:bodyPr>
          <a:lstStyle/>
          <a:p>
            <a:pPr algn="l"/>
            <a:r>
              <a:rPr lang="en-US" sz="2400" smtClean="0">
                <a:solidFill>
                  <a:srgbClr val="CC66FF"/>
                </a:solidFill>
                <a:latin typeface="Comic Sans MS" pitchFamily="66" charset="0"/>
                <a:cs typeface="Arial" pitchFamily="34" charset="0"/>
              </a:rPr>
              <a:t>w’</a:t>
            </a:r>
          </a:p>
        </p:txBody>
      </p:sp>
      <p:sp>
        <p:nvSpPr>
          <p:cNvPr id="602167" name="Text Box 55"/>
          <p:cNvSpPr txBox="1">
            <a:spLocks noChangeArrowheads="1"/>
          </p:cNvSpPr>
          <p:nvPr/>
        </p:nvSpPr>
        <p:spPr bwMode="auto">
          <a:xfrm>
            <a:off x="5889625" y="3270250"/>
            <a:ext cx="447675" cy="457200"/>
          </a:xfrm>
          <a:prstGeom prst="rect">
            <a:avLst/>
          </a:prstGeom>
          <a:noFill/>
          <a:ln w="25400">
            <a:noFill/>
            <a:miter lim="800000"/>
            <a:headEnd/>
            <a:tailEnd/>
          </a:ln>
          <a:effectLst/>
        </p:spPr>
        <p:txBody>
          <a:bodyPr wrap="none">
            <a:spAutoFit/>
          </a:bodyPr>
          <a:lstStyle/>
          <a:p>
            <a:pPr algn="l"/>
            <a:r>
              <a:rPr lang="en-US" sz="2400" smtClean="0">
                <a:solidFill>
                  <a:srgbClr val="CC66FF"/>
                </a:solidFill>
                <a:latin typeface="Comic Sans MS" pitchFamily="66" charset="0"/>
                <a:cs typeface="Arial" pitchFamily="34" charset="0"/>
              </a:rPr>
              <a:t>w’</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Grp="1" noChangeArrowheads="1"/>
          </p:cNvSpPr>
          <p:nvPr>
            <p:ph type="title"/>
          </p:nvPr>
        </p:nvSpPr>
        <p:spPr>
          <a:xfrm>
            <a:off x="0" y="0"/>
            <a:ext cx="8991600" cy="914400"/>
          </a:xfrm>
        </p:spPr>
        <p:txBody>
          <a:bodyPr/>
          <a:lstStyle/>
          <a:p>
            <a:r>
              <a:rPr lang="en-US" dirty="0"/>
              <a:t>Case </a:t>
            </a:r>
            <a:r>
              <a:rPr lang="en-US" dirty="0">
                <a:latin typeface="Comic Sans MS" pitchFamily="66" charset="0"/>
              </a:rPr>
              <a:t>w</a:t>
            </a:r>
            <a:r>
              <a:rPr lang="en-US" dirty="0"/>
              <a:t> </a:t>
            </a:r>
            <a:r>
              <a:rPr lang="en-US" dirty="0" smtClean="0"/>
              <a:t>Not </a:t>
            </a:r>
            <a:r>
              <a:rPr lang="en-US" dirty="0"/>
              <a:t>Learned </a:t>
            </a:r>
            <a:r>
              <a:rPr lang="en-US" dirty="0" smtClean="0"/>
              <a:t>Exactly</a:t>
            </a:r>
            <a:endParaRPr lang="en-US" dirty="0"/>
          </a:p>
        </p:txBody>
      </p:sp>
      <p:sp>
        <p:nvSpPr>
          <p:cNvPr id="604163" name="Rectangle 3"/>
          <p:cNvSpPr>
            <a:spLocks noGrp="1" noChangeArrowheads="1"/>
          </p:cNvSpPr>
          <p:nvPr>
            <p:ph type="body" sz="half" idx="1"/>
          </p:nvPr>
        </p:nvSpPr>
        <p:spPr>
          <a:xfrm>
            <a:off x="457200" y="1600200"/>
            <a:ext cx="4035425" cy="4525963"/>
          </a:xfrm>
        </p:spPr>
        <p:txBody>
          <a:bodyPr/>
          <a:lstStyle/>
          <a:p>
            <a:pPr>
              <a:buFontTx/>
              <a:buNone/>
            </a:pPr>
            <a:endParaRPr lang="en-US"/>
          </a:p>
        </p:txBody>
      </p:sp>
      <p:sp>
        <p:nvSpPr>
          <p:cNvPr id="604164" name="Rectangle 4"/>
          <p:cNvSpPr>
            <a:spLocks noGrp="1" noChangeArrowheads="1"/>
          </p:cNvSpPr>
          <p:nvPr>
            <p:ph type="body" sz="half" idx="2"/>
          </p:nvPr>
        </p:nvSpPr>
        <p:spPr>
          <a:xfrm>
            <a:off x="4776788" y="1143000"/>
            <a:ext cx="4443412" cy="4953000"/>
          </a:xfrm>
        </p:spPr>
        <p:txBody>
          <a:bodyPr/>
          <a:lstStyle/>
          <a:p>
            <a:pPr>
              <a:buFontTx/>
              <a:buNone/>
            </a:pPr>
            <a:r>
              <a:rPr lang="en-US" sz="2400">
                <a:latin typeface="Comic Sans MS" pitchFamily="66" charset="0"/>
              </a:rPr>
              <a:t>Pr[A’(z)]</a:t>
            </a:r>
            <a:r>
              <a:rPr lang="en-US" sz="2400"/>
              <a:t> wins                                </a:t>
            </a:r>
          </a:p>
          <a:p>
            <a:pPr>
              <a:buFontTx/>
              <a:buNone/>
            </a:pPr>
            <a:r>
              <a:rPr lang="en-US" sz="2400"/>
              <a:t>≤ </a:t>
            </a:r>
            <a:r>
              <a:rPr lang="en-US" sz="2400">
                <a:latin typeface="Comic Sans MS" pitchFamily="66" charset="0"/>
              </a:rPr>
              <a:t>Pr[A</a:t>
            </a:r>
            <a:r>
              <a:rPr lang="en-US" sz="2400"/>
              <a:t> </a:t>
            </a:r>
            <a:r>
              <a:rPr lang="en-US" sz="2400">
                <a:latin typeface="cmsy10" pitchFamily="34" charset="0"/>
              </a:rPr>
              <a:t>$ </a:t>
            </a:r>
            <a:r>
              <a:rPr lang="en-US" sz="2400">
                <a:latin typeface="Comic Sans MS" pitchFamily="66" charset="0"/>
              </a:rPr>
              <a:t>San(</a:t>
            </a:r>
            <a:r>
              <a:rPr lang="en-US" sz="2400">
                <a:effectLst>
                  <a:outerShdw blurRad="38100" dist="38100" dir="2700000" algn="tl">
                    <a:srgbClr val="C0C0C0"/>
                  </a:outerShdw>
                </a:effectLst>
                <a:latin typeface="Arial Black" pitchFamily="34" charset="0"/>
              </a:rPr>
              <a:t>D</a:t>
            </a:r>
            <a:r>
              <a:rPr lang="en-US" sz="2400">
                <a:latin typeface="Comic Sans MS" pitchFamily="66" charset="0"/>
              </a:rPr>
              <a:t>, DB) </a:t>
            </a:r>
            <a:r>
              <a:rPr lang="en-US" sz="2400"/>
              <a:t>wins</a:t>
            </a:r>
            <a:r>
              <a:rPr lang="en-US" sz="2400">
                <a:latin typeface="Comic Sans MS" pitchFamily="66" charset="0"/>
              </a:rPr>
              <a:t>]</a:t>
            </a:r>
            <a:r>
              <a:rPr lang="en-US" sz="2400"/>
              <a:t> + </a:t>
            </a:r>
            <a:r>
              <a:rPr lang="en-US" sz="2400">
                <a:latin typeface="Symbol" pitchFamily="18" charset="2"/>
                <a:sym typeface="Symbol" pitchFamily="18" charset="2"/>
              </a:rPr>
              <a:t>e</a:t>
            </a:r>
            <a:r>
              <a:rPr lang="en-US" sz="2400"/>
              <a:t> </a:t>
            </a:r>
          </a:p>
          <a:p>
            <a:pPr>
              <a:buFontTx/>
              <a:buNone/>
            </a:pPr>
            <a:r>
              <a:rPr lang="en-US" sz="2400"/>
              <a:t>≤ </a:t>
            </a:r>
            <a:r>
              <a:rPr lang="en-US" sz="2400">
                <a:latin typeface="Symbol" pitchFamily="18" charset="2"/>
                <a:sym typeface="Symbol" pitchFamily="18" charset="2"/>
              </a:rPr>
              <a:t> </a:t>
            </a:r>
            <a:r>
              <a:rPr lang="en-US" sz="2400"/>
              <a:t>+</a:t>
            </a:r>
            <a:r>
              <a:rPr lang="en-US" sz="2400">
                <a:latin typeface="Symbol" pitchFamily="18" charset="2"/>
                <a:sym typeface="Symbol" pitchFamily="18" charset="2"/>
              </a:rPr>
              <a:t> e</a:t>
            </a:r>
          </a:p>
        </p:txBody>
      </p:sp>
      <p:sp>
        <p:nvSpPr>
          <p:cNvPr id="604165"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6"/>
          <p:cNvGrpSpPr>
            <a:grpSpLocks/>
          </p:cNvGrpSpPr>
          <p:nvPr/>
        </p:nvGrpSpPr>
        <p:grpSpPr bwMode="auto">
          <a:xfrm>
            <a:off x="4976813" y="3276600"/>
            <a:ext cx="4114800" cy="2895600"/>
            <a:chOff x="2874" y="3081"/>
            <a:chExt cx="2592" cy="1824"/>
          </a:xfrm>
        </p:grpSpPr>
        <p:grpSp>
          <p:nvGrpSpPr>
            <p:cNvPr id="3" name="Group 7"/>
            <p:cNvGrpSpPr>
              <a:grpSpLocks/>
            </p:cNvGrpSpPr>
            <p:nvPr/>
          </p:nvGrpSpPr>
          <p:grpSpPr bwMode="auto">
            <a:xfrm>
              <a:off x="2874" y="3081"/>
              <a:ext cx="2592" cy="1824"/>
              <a:chOff x="480" y="2064"/>
              <a:chExt cx="2592" cy="1824"/>
            </a:xfrm>
          </p:grpSpPr>
          <p:sp>
            <p:nvSpPr>
              <p:cNvPr id="604168" name="Rectangle 8"/>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169" name="Rectangle 9"/>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04170" name="Rectangle 10"/>
              <p:cNvSpPr>
                <a:spLocks noChangeArrowheads="1"/>
              </p:cNvSpPr>
              <p:nvPr/>
            </p:nvSpPr>
            <p:spPr bwMode="auto">
              <a:xfrm>
                <a:off x="2352"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171" name="Rectangle 11"/>
              <p:cNvSpPr>
                <a:spLocks noChangeArrowheads="1"/>
              </p:cNvSpPr>
              <p:nvPr/>
            </p:nvSpPr>
            <p:spPr bwMode="auto">
              <a:xfrm>
                <a:off x="2352" y="3024"/>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172" name="Text Box 12"/>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DB</a:t>
                </a:r>
              </a:p>
            </p:txBody>
          </p:sp>
          <p:sp>
            <p:nvSpPr>
              <p:cNvPr id="604173" name="Text Box 13"/>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Aux</a:t>
                </a:r>
              </a:p>
              <a:p>
                <a:r>
                  <a:rPr lang="en-US" sz="2400" smtClean="0">
                    <a:solidFill>
                      <a:srgbClr val="99CC00"/>
                    </a:solidFill>
                    <a:latin typeface="Comic Sans MS" pitchFamily="66" charset="0"/>
                    <a:cs typeface="Arial" pitchFamily="34" charset="0"/>
                  </a:rPr>
                  <a:t>Gen</a:t>
                </a:r>
              </a:p>
            </p:txBody>
          </p:sp>
          <p:sp>
            <p:nvSpPr>
              <p:cNvPr id="604174" name="Text Box 14"/>
              <p:cNvSpPr txBox="1">
                <a:spLocks noChangeArrowheads="1"/>
              </p:cNvSpPr>
              <p:nvPr/>
            </p:nvSpPr>
            <p:spPr bwMode="auto">
              <a:xfrm>
                <a:off x="2495" y="2208"/>
                <a:ext cx="291" cy="288"/>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A’</a:t>
                </a:r>
              </a:p>
            </p:txBody>
          </p:sp>
          <p:sp>
            <p:nvSpPr>
              <p:cNvPr id="604175" name="Text Box 15"/>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C</a:t>
                </a:r>
              </a:p>
            </p:txBody>
          </p:sp>
          <p:sp>
            <p:nvSpPr>
              <p:cNvPr id="604176" name="Line 16"/>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77" name="Line 17"/>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78" name="Line 18"/>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79" name="Line 19"/>
              <p:cNvSpPr>
                <a:spLocks noChangeShapeType="1"/>
              </p:cNvSpPr>
              <p:nvPr/>
            </p:nvSpPr>
            <p:spPr bwMode="auto">
              <a:xfrm>
                <a:off x="2640" y="3312"/>
                <a:ext cx="0" cy="576"/>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80" name="Text Box 20"/>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0/1</a:t>
                </a:r>
              </a:p>
            </p:txBody>
          </p:sp>
        </p:grpSp>
        <p:grpSp>
          <p:nvGrpSpPr>
            <p:cNvPr id="4" name="Group 21"/>
            <p:cNvGrpSpPr>
              <a:grpSpLocks/>
            </p:cNvGrpSpPr>
            <p:nvPr/>
          </p:nvGrpSpPr>
          <p:grpSpPr bwMode="auto">
            <a:xfrm>
              <a:off x="3546" y="3387"/>
              <a:ext cx="1200" cy="816"/>
              <a:chOff x="1008" y="2352"/>
              <a:chExt cx="1200" cy="816"/>
            </a:xfrm>
          </p:grpSpPr>
          <p:sp>
            <p:nvSpPr>
              <p:cNvPr id="604182" name="Line 22"/>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83" name="Line 23"/>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grpSp>
        <p:nvGrpSpPr>
          <p:cNvPr id="5" name="Group 24"/>
          <p:cNvGrpSpPr>
            <a:grpSpLocks/>
          </p:cNvGrpSpPr>
          <p:nvPr/>
        </p:nvGrpSpPr>
        <p:grpSpPr bwMode="auto">
          <a:xfrm>
            <a:off x="1843088" y="2179638"/>
            <a:ext cx="2362200" cy="2849562"/>
            <a:chOff x="3888" y="1373"/>
            <a:chExt cx="1488" cy="1795"/>
          </a:xfrm>
        </p:grpSpPr>
        <p:grpSp>
          <p:nvGrpSpPr>
            <p:cNvPr id="6" name="Group 25"/>
            <p:cNvGrpSpPr>
              <a:grpSpLocks/>
            </p:cNvGrpSpPr>
            <p:nvPr/>
          </p:nvGrpSpPr>
          <p:grpSpPr bwMode="auto">
            <a:xfrm>
              <a:off x="3888" y="2352"/>
              <a:ext cx="1200" cy="816"/>
              <a:chOff x="1008" y="2352"/>
              <a:chExt cx="1200" cy="816"/>
            </a:xfrm>
          </p:grpSpPr>
          <p:sp>
            <p:nvSpPr>
              <p:cNvPr id="604186" name="Line 26"/>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87" name="Line 27"/>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sp>
          <p:nvSpPr>
            <p:cNvPr id="604188" name="Line 28"/>
            <p:cNvSpPr>
              <a:spLocks noChangeShapeType="1"/>
            </p:cNvSpPr>
            <p:nvPr/>
          </p:nvSpPr>
          <p:spPr bwMode="auto">
            <a:xfrm>
              <a:off x="3888" y="1536"/>
              <a:ext cx="288"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189" name="Text Box 29"/>
            <p:cNvSpPr txBox="1">
              <a:spLocks noChangeArrowheads="1"/>
            </p:cNvSpPr>
            <p:nvPr/>
          </p:nvSpPr>
          <p:spPr bwMode="auto">
            <a:xfrm>
              <a:off x="4241" y="1373"/>
              <a:ext cx="448"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San</a:t>
              </a:r>
            </a:p>
          </p:txBody>
        </p:sp>
        <p:sp>
          <p:nvSpPr>
            <p:cNvPr id="604190" name="Line 30"/>
            <p:cNvSpPr>
              <a:spLocks noChangeShapeType="1"/>
            </p:cNvSpPr>
            <p:nvPr/>
          </p:nvSpPr>
          <p:spPr bwMode="auto">
            <a:xfrm>
              <a:off x="5376" y="1536"/>
              <a:ext cx="0" cy="672"/>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nvGrpSpPr>
          <p:cNvPr id="7" name="Group 31"/>
          <p:cNvGrpSpPr>
            <a:grpSpLocks/>
          </p:cNvGrpSpPr>
          <p:nvPr/>
        </p:nvGrpSpPr>
        <p:grpSpPr bwMode="auto">
          <a:xfrm>
            <a:off x="776288" y="1951038"/>
            <a:ext cx="4114800" cy="4221162"/>
            <a:chOff x="3216" y="1229"/>
            <a:chExt cx="2592" cy="2659"/>
          </a:xfrm>
        </p:grpSpPr>
        <p:grpSp>
          <p:nvGrpSpPr>
            <p:cNvPr id="8" name="Group 32"/>
            <p:cNvGrpSpPr>
              <a:grpSpLocks/>
            </p:cNvGrpSpPr>
            <p:nvPr/>
          </p:nvGrpSpPr>
          <p:grpSpPr bwMode="auto">
            <a:xfrm>
              <a:off x="3216" y="2064"/>
              <a:ext cx="2592" cy="1824"/>
              <a:chOff x="480" y="2064"/>
              <a:chExt cx="2592" cy="1824"/>
            </a:xfrm>
          </p:grpSpPr>
          <p:sp>
            <p:nvSpPr>
              <p:cNvPr id="604193" name="Rectangle 33"/>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194" name="Rectangle 34"/>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04195" name="Rectangle 35"/>
              <p:cNvSpPr>
                <a:spLocks noChangeArrowheads="1"/>
              </p:cNvSpPr>
              <p:nvPr/>
            </p:nvSpPr>
            <p:spPr bwMode="auto">
              <a:xfrm>
                <a:off x="2352"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196" name="Rectangle 36"/>
              <p:cNvSpPr>
                <a:spLocks noChangeArrowheads="1"/>
              </p:cNvSpPr>
              <p:nvPr/>
            </p:nvSpPr>
            <p:spPr bwMode="auto">
              <a:xfrm>
                <a:off x="2352" y="3024"/>
                <a:ext cx="576" cy="288"/>
              </a:xfrm>
              <a:prstGeom prst="rect">
                <a:avLst/>
              </a:prstGeom>
              <a:noFill/>
              <a:ln w="57150">
                <a:solidFill>
                  <a:srgbClr val="993300"/>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197" name="Text Box 37"/>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DB</a:t>
                </a:r>
              </a:p>
            </p:txBody>
          </p:sp>
          <p:sp>
            <p:nvSpPr>
              <p:cNvPr id="604198" name="Text Box 38"/>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Aux</a:t>
                </a:r>
              </a:p>
              <a:p>
                <a:r>
                  <a:rPr lang="en-US" sz="2400" smtClean="0">
                    <a:solidFill>
                      <a:srgbClr val="99CC00"/>
                    </a:solidFill>
                    <a:latin typeface="Comic Sans MS" pitchFamily="66" charset="0"/>
                    <a:cs typeface="Arial" pitchFamily="34" charset="0"/>
                  </a:rPr>
                  <a:t>Gen</a:t>
                </a:r>
              </a:p>
            </p:txBody>
          </p:sp>
          <p:sp>
            <p:nvSpPr>
              <p:cNvPr id="604199" name="Text Box 39"/>
              <p:cNvSpPr txBox="1">
                <a:spLocks noChangeArrowheads="1"/>
              </p:cNvSpPr>
              <p:nvPr/>
            </p:nvSpPr>
            <p:spPr bwMode="auto">
              <a:xfrm>
                <a:off x="2512" y="2208"/>
                <a:ext cx="256" cy="288"/>
              </a:xfrm>
              <a:prstGeom prst="rect">
                <a:avLst/>
              </a:prstGeom>
              <a:noFill/>
              <a:ln w="25400">
                <a:noFill/>
                <a:miter lim="800000"/>
                <a:headEnd/>
                <a:tailEnd/>
              </a:ln>
              <a:effectLst/>
            </p:spPr>
            <p:txBody>
              <a:bodyPr wrap="none">
                <a:spAutoFit/>
              </a:bodyPr>
              <a:lstStyle/>
              <a:p>
                <a:r>
                  <a:rPr lang="en-US" sz="2400" smtClean="0">
                    <a:solidFill>
                      <a:srgbClr val="009999"/>
                    </a:solidFill>
                    <a:latin typeface="Comic Sans MS" pitchFamily="66" charset="0"/>
                    <a:cs typeface="Arial" pitchFamily="34" charset="0"/>
                  </a:rPr>
                  <a:t>A</a:t>
                </a:r>
              </a:p>
            </p:txBody>
          </p:sp>
          <p:sp>
            <p:nvSpPr>
              <p:cNvPr id="604200" name="Text Box 40"/>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C</a:t>
                </a:r>
              </a:p>
            </p:txBody>
          </p:sp>
          <p:sp>
            <p:nvSpPr>
              <p:cNvPr id="604201" name="Line 41"/>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202" name="Line 42"/>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203" name="Line 43"/>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204" name="Line 44"/>
              <p:cNvSpPr>
                <a:spLocks noChangeShapeType="1"/>
              </p:cNvSpPr>
              <p:nvPr/>
            </p:nvSpPr>
            <p:spPr bwMode="auto">
              <a:xfrm>
                <a:off x="2640" y="3312"/>
                <a:ext cx="0" cy="576"/>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205" name="Text Box 45"/>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0/1</a:t>
                </a:r>
              </a:p>
            </p:txBody>
          </p:sp>
        </p:grpSp>
        <p:sp>
          <p:nvSpPr>
            <p:cNvPr id="604206" name="Line 46"/>
            <p:cNvSpPr>
              <a:spLocks noChangeShapeType="1"/>
            </p:cNvSpPr>
            <p:nvPr/>
          </p:nvSpPr>
          <p:spPr bwMode="auto">
            <a:xfrm flipV="1">
              <a:off x="3888" y="1536"/>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207" name="Rectangle 47"/>
            <p:cNvSpPr>
              <a:spLocks noChangeArrowheads="1"/>
            </p:cNvSpPr>
            <p:nvPr/>
          </p:nvSpPr>
          <p:spPr bwMode="auto">
            <a:xfrm>
              <a:off x="4176" y="1392"/>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4208" name="Line 48"/>
            <p:cNvSpPr>
              <a:spLocks noChangeShapeType="1"/>
            </p:cNvSpPr>
            <p:nvPr/>
          </p:nvSpPr>
          <p:spPr bwMode="auto">
            <a:xfrm>
              <a:off x="4752" y="1536"/>
              <a:ext cx="624" cy="0"/>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4209" name="Text Box 49"/>
            <p:cNvSpPr txBox="1">
              <a:spLocks noChangeArrowheads="1"/>
            </p:cNvSpPr>
            <p:nvPr/>
          </p:nvSpPr>
          <p:spPr bwMode="auto">
            <a:xfrm>
              <a:off x="5172" y="1229"/>
              <a:ext cx="317" cy="288"/>
            </a:xfrm>
            <a:prstGeom prst="rect">
              <a:avLst/>
            </a:prstGeom>
            <a:noFill/>
            <a:ln w="25400">
              <a:noFill/>
              <a:miter lim="800000"/>
              <a:headEnd/>
              <a:tailEnd/>
            </a:ln>
            <a:effectLst/>
          </p:spPr>
          <p:txBody>
            <a:bodyPr wrap="none">
              <a:spAutoFit/>
            </a:bodyPr>
            <a:lstStyle/>
            <a:p>
              <a:r>
                <a:rPr lang="en-US" sz="2400" smtClean="0">
                  <a:solidFill>
                    <a:srgbClr val="CC66FF"/>
                  </a:solidFill>
                  <a:latin typeface="Comic Sans MS" pitchFamily="66" charset="0"/>
                  <a:cs typeface="Arial" pitchFamily="34" charset="0"/>
                </a:rPr>
                <a:t>w’’</a:t>
              </a:r>
            </a:p>
          </p:txBody>
        </p:sp>
      </p:grpSp>
      <p:sp>
        <p:nvSpPr>
          <p:cNvPr id="604210" name="Text Box 50"/>
          <p:cNvSpPr txBox="1">
            <a:spLocks noChangeArrowheads="1"/>
          </p:cNvSpPr>
          <p:nvPr/>
        </p:nvSpPr>
        <p:spPr bwMode="auto">
          <a:xfrm>
            <a:off x="3362325" y="3121025"/>
            <a:ext cx="376238" cy="519113"/>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04211" name="Text Box 51"/>
          <p:cNvSpPr txBox="1">
            <a:spLocks noChangeArrowheads="1"/>
          </p:cNvSpPr>
          <p:nvPr/>
        </p:nvSpPr>
        <p:spPr bwMode="auto">
          <a:xfrm>
            <a:off x="893763" y="5522913"/>
            <a:ext cx="2483372" cy="1200329"/>
          </a:xfrm>
          <a:prstGeom prst="rect">
            <a:avLst/>
          </a:prstGeom>
          <a:noFill/>
          <a:ln w="25400">
            <a:noFill/>
            <a:miter lim="800000"/>
            <a:headEnd/>
            <a:tailEnd/>
          </a:ln>
          <a:effectLst/>
        </p:spPr>
        <p:txBody>
          <a:bodyPr wrap="none">
            <a:spAutoFit/>
          </a:bodyPr>
          <a:lstStyle/>
          <a:p>
            <a:pPr algn="l"/>
            <a:r>
              <a:rPr lang="en-US" sz="2400" dirty="0" smtClean="0">
                <a:solidFill>
                  <a:srgbClr val="000000"/>
                </a:solidFill>
                <a:latin typeface="Comic Sans MS" pitchFamily="66" charset="0"/>
                <a:cs typeface="Arial" pitchFamily="34" charset="0"/>
              </a:rPr>
              <a:t>(P, r) = Gen(w’)</a:t>
            </a:r>
          </a:p>
          <a:p>
            <a:pPr algn="l"/>
            <a:r>
              <a:rPr lang="en-US" sz="2400" dirty="0" smtClean="0">
                <a:solidFill>
                  <a:srgbClr val="000000"/>
                </a:solidFill>
                <a:latin typeface="Comic Sans MS" pitchFamily="66" charset="0"/>
                <a:cs typeface="Arial" pitchFamily="34" charset="0"/>
              </a:rPr>
              <a:t>z = (P, r </a:t>
            </a:r>
            <a:r>
              <a:rPr lang="en-US" sz="2400" dirty="0" smtClean="0">
                <a:solidFill>
                  <a:srgbClr val="000000"/>
                </a:solidFill>
                <a:latin typeface="cmsy10" pitchFamily="34" charset="0"/>
                <a:cs typeface="Arial" pitchFamily="34" charset="0"/>
              </a:rPr>
              <a:t>©</a:t>
            </a:r>
            <a:r>
              <a:rPr lang="en-US" sz="2400" dirty="0" smtClean="0">
                <a:solidFill>
                  <a:srgbClr val="000000"/>
                </a:solidFill>
                <a:latin typeface="Comic Sans MS" pitchFamily="66" charset="0"/>
                <a:cs typeface="Arial" pitchFamily="34" charset="0"/>
              </a:rPr>
              <a:t> y)</a:t>
            </a:r>
          </a:p>
          <a:p>
            <a:pPr algn="l"/>
            <a:r>
              <a:rPr lang="en-US" sz="2400" dirty="0" smtClean="0">
                <a:solidFill>
                  <a:srgbClr val="000000"/>
                </a:solidFill>
                <a:latin typeface="Comic Sans MS" pitchFamily="66" charset="0"/>
                <a:cs typeface="Arial" pitchFamily="34" charset="0"/>
              </a:rPr>
              <a:t>A: r = Rec(P, w’’)</a:t>
            </a:r>
          </a:p>
        </p:txBody>
      </p:sp>
      <p:sp>
        <p:nvSpPr>
          <p:cNvPr id="604212" name="Text Box 52"/>
          <p:cNvSpPr txBox="1">
            <a:spLocks noChangeArrowheads="1"/>
          </p:cNvSpPr>
          <p:nvPr/>
        </p:nvSpPr>
        <p:spPr bwMode="auto">
          <a:xfrm>
            <a:off x="7542213" y="3090863"/>
            <a:ext cx="376237" cy="519112"/>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04213" name="Text Box 53"/>
          <p:cNvSpPr txBox="1">
            <a:spLocks noChangeArrowheads="1"/>
          </p:cNvSpPr>
          <p:nvPr/>
        </p:nvSpPr>
        <p:spPr bwMode="auto">
          <a:xfrm>
            <a:off x="5160963" y="5846763"/>
            <a:ext cx="3437159" cy="830997"/>
          </a:xfrm>
          <a:prstGeom prst="rect">
            <a:avLst/>
          </a:prstGeom>
          <a:noFill/>
          <a:ln w="25400">
            <a:noFill/>
            <a:miter lim="800000"/>
            <a:headEnd/>
            <a:tailEnd/>
          </a:ln>
          <a:effectLst/>
        </p:spPr>
        <p:txBody>
          <a:bodyPr wrap="none">
            <a:spAutoFit/>
          </a:bodyPr>
          <a:lstStyle/>
          <a:p>
            <a:pPr algn="l"/>
            <a:r>
              <a:rPr lang="en-US" sz="2400" dirty="0" smtClean="0">
                <a:solidFill>
                  <a:srgbClr val="000000"/>
                </a:solidFill>
                <a:latin typeface="Comic Sans MS" pitchFamily="66" charset="0"/>
                <a:cs typeface="Arial" pitchFamily="34" charset="0"/>
              </a:rPr>
              <a:t>r </a:t>
            </a:r>
            <a:r>
              <a:rPr lang="en-US" sz="2400" dirty="0" smtClean="0">
                <a:solidFill>
                  <a:srgbClr val="000000"/>
                </a:solidFill>
                <a:latin typeface="Arial Narrow" pitchFamily="34" charset="0"/>
                <a:cs typeface="Arial" pitchFamily="34" charset="0"/>
              </a:rPr>
              <a:t>almost uniform, given</a:t>
            </a:r>
            <a:r>
              <a:rPr lang="en-US" sz="2400" dirty="0" smtClean="0">
                <a:solidFill>
                  <a:srgbClr val="000000"/>
                </a:solidFill>
                <a:latin typeface="Comic Sans MS" pitchFamily="66" charset="0"/>
                <a:cs typeface="Arial" pitchFamily="34" charset="0"/>
              </a:rPr>
              <a:t> P</a:t>
            </a:r>
          </a:p>
          <a:p>
            <a:pPr algn="l"/>
            <a:r>
              <a:rPr lang="en-US" sz="2400" dirty="0" smtClean="0">
                <a:solidFill>
                  <a:srgbClr val="000000"/>
                </a:solidFill>
                <a:latin typeface="Comic Sans MS" pitchFamily="66" charset="0"/>
                <a:cs typeface="Arial" pitchFamily="34" charset="0"/>
              </a:rPr>
              <a:t>P </a:t>
            </a:r>
            <a:r>
              <a:rPr lang="en-US" sz="2400" dirty="0" smtClean="0">
                <a:solidFill>
                  <a:srgbClr val="000000"/>
                </a:solidFill>
                <a:latin typeface="Arial Narrow" pitchFamily="34" charset="0"/>
                <a:cs typeface="Arial" pitchFamily="34" charset="0"/>
              </a:rPr>
              <a:t>should not disclose breach</a:t>
            </a:r>
          </a:p>
        </p:txBody>
      </p:sp>
      <p:sp>
        <p:nvSpPr>
          <p:cNvPr id="604214" name="Text Box 54"/>
          <p:cNvSpPr txBox="1">
            <a:spLocks noChangeArrowheads="1"/>
          </p:cNvSpPr>
          <p:nvPr/>
        </p:nvSpPr>
        <p:spPr bwMode="auto">
          <a:xfrm>
            <a:off x="1793875" y="3275013"/>
            <a:ext cx="447675" cy="457200"/>
          </a:xfrm>
          <a:prstGeom prst="rect">
            <a:avLst/>
          </a:prstGeom>
          <a:noFill/>
          <a:ln w="25400">
            <a:noFill/>
            <a:miter lim="800000"/>
            <a:headEnd/>
            <a:tailEnd/>
          </a:ln>
          <a:effectLst/>
        </p:spPr>
        <p:txBody>
          <a:bodyPr wrap="none">
            <a:spAutoFit/>
          </a:bodyPr>
          <a:lstStyle/>
          <a:p>
            <a:pPr algn="l"/>
            <a:r>
              <a:rPr lang="en-US" sz="2400" smtClean="0">
                <a:solidFill>
                  <a:srgbClr val="CC66FF"/>
                </a:solidFill>
                <a:latin typeface="Comic Sans MS" pitchFamily="66" charset="0"/>
                <a:cs typeface="Arial" pitchFamily="34" charset="0"/>
              </a:rPr>
              <a:t>w’</a:t>
            </a:r>
          </a:p>
        </p:txBody>
      </p:sp>
      <p:sp>
        <p:nvSpPr>
          <p:cNvPr id="604215" name="Text Box 55"/>
          <p:cNvSpPr txBox="1">
            <a:spLocks noChangeArrowheads="1"/>
          </p:cNvSpPr>
          <p:nvPr/>
        </p:nvSpPr>
        <p:spPr bwMode="auto">
          <a:xfrm>
            <a:off x="5889625" y="3270250"/>
            <a:ext cx="447675" cy="457200"/>
          </a:xfrm>
          <a:prstGeom prst="rect">
            <a:avLst/>
          </a:prstGeom>
          <a:noFill/>
          <a:ln w="25400">
            <a:noFill/>
            <a:miter lim="800000"/>
            <a:headEnd/>
            <a:tailEnd/>
          </a:ln>
          <a:effectLst/>
        </p:spPr>
        <p:txBody>
          <a:bodyPr wrap="none">
            <a:spAutoFit/>
          </a:bodyPr>
          <a:lstStyle/>
          <a:p>
            <a:pPr algn="l"/>
            <a:r>
              <a:rPr lang="en-US" sz="2400" smtClean="0">
                <a:solidFill>
                  <a:srgbClr val="CC66FF"/>
                </a:solidFill>
                <a:latin typeface="Comic Sans MS" pitchFamily="66" charset="0"/>
                <a:cs typeface="Arial" pitchFamily="34" charset="0"/>
              </a:rPr>
              <a:t>w’</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p:cNvSpPr>
            <a:spLocks noGrp="1" noChangeArrowheads="1"/>
          </p:cNvSpPr>
          <p:nvPr>
            <p:ph type="title"/>
          </p:nvPr>
        </p:nvSpPr>
        <p:spPr>
          <a:xfrm>
            <a:off x="0" y="0"/>
            <a:ext cx="8991600" cy="914400"/>
          </a:xfrm>
        </p:spPr>
        <p:txBody>
          <a:bodyPr/>
          <a:lstStyle/>
          <a:p>
            <a:r>
              <a:rPr lang="en-US" dirty="0"/>
              <a:t>Case </a:t>
            </a:r>
            <a:r>
              <a:rPr lang="en-US" dirty="0">
                <a:latin typeface="Comic Sans MS" pitchFamily="66" charset="0"/>
              </a:rPr>
              <a:t>w</a:t>
            </a:r>
            <a:r>
              <a:rPr lang="en-US" dirty="0"/>
              <a:t> </a:t>
            </a:r>
            <a:r>
              <a:rPr lang="en-US" dirty="0" smtClean="0"/>
              <a:t>Not </a:t>
            </a:r>
            <a:r>
              <a:rPr lang="en-US" dirty="0"/>
              <a:t>Learned </a:t>
            </a:r>
            <a:r>
              <a:rPr lang="en-US" dirty="0" smtClean="0"/>
              <a:t>Exactly</a:t>
            </a:r>
            <a:endParaRPr lang="en-US" dirty="0"/>
          </a:p>
        </p:txBody>
      </p:sp>
      <p:sp>
        <p:nvSpPr>
          <p:cNvPr id="606211" name="Rectangle 3"/>
          <p:cNvSpPr>
            <a:spLocks noGrp="1" noChangeArrowheads="1"/>
          </p:cNvSpPr>
          <p:nvPr>
            <p:ph type="body" sz="half" idx="1"/>
          </p:nvPr>
        </p:nvSpPr>
        <p:spPr>
          <a:xfrm>
            <a:off x="228600" y="990600"/>
            <a:ext cx="4035425" cy="4525963"/>
          </a:xfrm>
        </p:spPr>
        <p:txBody>
          <a:bodyPr/>
          <a:lstStyle/>
          <a:p>
            <a:pPr>
              <a:buFontTx/>
              <a:buNone/>
            </a:pPr>
            <a:r>
              <a:rPr lang="en-US"/>
              <a:t>Need extra min-entropy:</a:t>
            </a:r>
            <a:r>
              <a:rPr lang="en-US">
                <a:solidFill>
                  <a:srgbClr val="CC66FF"/>
                </a:solidFill>
              </a:rPr>
              <a:t>             </a:t>
            </a:r>
            <a:r>
              <a:rPr lang="en-US">
                <a:solidFill>
                  <a:srgbClr val="0033CC"/>
                </a:solidFill>
                <a:latin typeface="Comic Sans MS" pitchFamily="66" charset="0"/>
              </a:rPr>
              <a:t>H</a:t>
            </a:r>
            <a:r>
              <a:rPr lang="en-US" baseline="-25000">
                <a:solidFill>
                  <a:srgbClr val="0033CC"/>
                </a:solidFill>
                <a:latin typeface="Comic Sans MS" pitchFamily="66" charset="0"/>
              </a:rPr>
              <a:t>min</a:t>
            </a:r>
            <a:r>
              <a:rPr lang="en-US">
                <a:solidFill>
                  <a:srgbClr val="0033CC"/>
                </a:solidFill>
                <a:latin typeface="Comic Sans MS" pitchFamily="66" charset="0"/>
              </a:rPr>
              <a:t>(W) ≥ 3</a:t>
            </a:r>
            <a:r>
              <a:rPr lang="en-US" sz="3200">
                <a:latin typeface="Comic Sans MS" pitchFamily="66" charset="0"/>
              </a:rPr>
              <a:t>ℓ</a:t>
            </a:r>
            <a:r>
              <a:rPr lang="en-US">
                <a:solidFill>
                  <a:srgbClr val="0033CC"/>
                </a:solidFill>
                <a:latin typeface="Comic Sans MS" pitchFamily="66" charset="0"/>
              </a:rPr>
              <a:t>+|p|</a:t>
            </a:r>
          </a:p>
          <a:p>
            <a:pPr>
              <a:buFontTx/>
              <a:buNone/>
            </a:pPr>
            <a:endParaRPr lang="en-US">
              <a:solidFill>
                <a:srgbClr val="0033CC"/>
              </a:solidFill>
            </a:endParaRPr>
          </a:p>
        </p:txBody>
      </p:sp>
      <p:sp>
        <p:nvSpPr>
          <p:cNvPr id="606212" name="Rectangle 4"/>
          <p:cNvSpPr>
            <a:spLocks noGrp="1" noChangeArrowheads="1"/>
          </p:cNvSpPr>
          <p:nvPr>
            <p:ph type="body" sz="half" idx="2"/>
          </p:nvPr>
        </p:nvSpPr>
        <p:spPr>
          <a:xfrm>
            <a:off x="4776788" y="1143000"/>
            <a:ext cx="4367212" cy="4953000"/>
          </a:xfrm>
        </p:spPr>
        <p:txBody>
          <a:bodyPr/>
          <a:lstStyle/>
          <a:p>
            <a:pPr>
              <a:buFontTx/>
              <a:buNone/>
            </a:pPr>
            <a:r>
              <a:rPr lang="en-US" sz="2400">
                <a:latin typeface="Comic Sans MS" pitchFamily="66" charset="0"/>
              </a:rPr>
              <a:t>Pr[A’(z)]</a:t>
            </a:r>
            <a:r>
              <a:rPr lang="en-US" sz="2400"/>
              <a:t> wins                               </a:t>
            </a:r>
          </a:p>
          <a:p>
            <a:pPr>
              <a:buFontTx/>
              <a:buNone/>
            </a:pPr>
            <a:r>
              <a:rPr lang="en-US" sz="2400"/>
              <a:t> ≤ </a:t>
            </a:r>
            <a:r>
              <a:rPr lang="en-US" sz="2400">
                <a:latin typeface="Comic Sans MS" pitchFamily="66" charset="0"/>
              </a:rPr>
              <a:t>Pr[A</a:t>
            </a:r>
            <a:r>
              <a:rPr lang="en-US" sz="2400"/>
              <a:t> </a:t>
            </a:r>
            <a:r>
              <a:rPr lang="en-US" sz="2400">
                <a:latin typeface="cmsy10" pitchFamily="34" charset="0"/>
              </a:rPr>
              <a:t>$ </a:t>
            </a:r>
            <a:r>
              <a:rPr lang="en-US" sz="2400">
                <a:latin typeface="Comic Sans MS" pitchFamily="66" charset="0"/>
              </a:rPr>
              <a:t>San(</a:t>
            </a:r>
            <a:r>
              <a:rPr lang="en-US" sz="2400">
                <a:latin typeface="Arial Black" pitchFamily="34" charset="0"/>
              </a:rPr>
              <a:t>D</a:t>
            </a:r>
            <a:r>
              <a:rPr lang="en-US" sz="2400">
                <a:latin typeface="Comic Sans MS" pitchFamily="66" charset="0"/>
              </a:rPr>
              <a:t>, DB)</a:t>
            </a:r>
            <a:r>
              <a:rPr lang="en-US" sz="2400"/>
              <a:t> wins</a:t>
            </a:r>
            <a:r>
              <a:rPr lang="en-US" sz="2400">
                <a:latin typeface="Comic Sans MS" pitchFamily="66" charset="0"/>
              </a:rPr>
              <a:t>] +</a:t>
            </a:r>
            <a:r>
              <a:rPr lang="en-US" sz="2400"/>
              <a:t> </a:t>
            </a:r>
            <a:r>
              <a:rPr lang="en-US" sz="2400">
                <a:latin typeface="Symbol" pitchFamily="18" charset="2"/>
                <a:sym typeface="Symbol" pitchFamily="18" charset="2"/>
              </a:rPr>
              <a:t>e</a:t>
            </a:r>
            <a:r>
              <a:rPr lang="en-US" sz="2400"/>
              <a:t> </a:t>
            </a:r>
          </a:p>
          <a:p>
            <a:pPr>
              <a:buFontTx/>
              <a:buNone/>
            </a:pPr>
            <a:r>
              <a:rPr lang="en-US" sz="2400"/>
              <a:t> ≤ </a:t>
            </a:r>
            <a:r>
              <a:rPr lang="en-US" sz="2400">
                <a:latin typeface="Symbol" pitchFamily="18" charset="2"/>
                <a:sym typeface="Symbol" pitchFamily="18" charset="2"/>
              </a:rPr>
              <a:t> </a:t>
            </a:r>
            <a:r>
              <a:rPr lang="en-US" sz="2400">
                <a:latin typeface="Comic Sans MS" pitchFamily="66" charset="0"/>
              </a:rPr>
              <a:t>+</a:t>
            </a:r>
            <a:r>
              <a:rPr lang="en-US" sz="2400">
                <a:latin typeface="Symbol" pitchFamily="18" charset="2"/>
                <a:sym typeface="Symbol" pitchFamily="18" charset="2"/>
              </a:rPr>
              <a:t> e</a:t>
            </a:r>
          </a:p>
        </p:txBody>
      </p:sp>
      <p:sp>
        <p:nvSpPr>
          <p:cNvPr id="606213" name="Line 5"/>
          <p:cNvSpPr>
            <a:spLocks noChangeShapeType="1"/>
          </p:cNvSpPr>
          <p:nvPr/>
        </p:nvSpPr>
        <p:spPr bwMode="auto">
          <a:xfrm>
            <a:off x="4800600" y="762000"/>
            <a:ext cx="0" cy="6019800"/>
          </a:xfrm>
          <a:prstGeom prst="line">
            <a:avLst/>
          </a:prstGeom>
          <a:noFill/>
          <a:ln w="76200">
            <a:solidFill>
              <a:schemeClr val="bg1"/>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nvGrpSpPr>
          <p:cNvPr id="2" name="Group 6"/>
          <p:cNvGrpSpPr>
            <a:grpSpLocks/>
          </p:cNvGrpSpPr>
          <p:nvPr/>
        </p:nvGrpSpPr>
        <p:grpSpPr bwMode="auto">
          <a:xfrm>
            <a:off x="4976813" y="3276600"/>
            <a:ext cx="4114800" cy="2895600"/>
            <a:chOff x="2874" y="3081"/>
            <a:chExt cx="2592" cy="1824"/>
          </a:xfrm>
        </p:grpSpPr>
        <p:grpSp>
          <p:nvGrpSpPr>
            <p:cNvPr id="3" name="Group 7"/>
            <p:cNvGrpSpPr>
              <a:grpSpLocks/>
            </p:cNvGrpSpPr>
            <p:nvPr/>
          </p:nvGrpSpPr>
          <p:grpSpPr bwMode="auto">
            <a:xfrm>
              <a:off x="2874" y="3081"/>
              <a:ext cx="2592" cy="1824"/>
              <a:chOff x="480" y="2064"/>
              <a:chExt cx="2592" cy="1824"/>
            </a:xfrm>
          </p:grpSpPr>
          <p:sp>
            <p:nvSpPr>
              <p:cNvPr id="606216" name="Rectangle 8"/>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17" name="Rectangle 9"/>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06218" name="Rectangle 10"/>
              <p:cNvSpPr>
                <a:spLocks noChangeArrowheads="1"/>
              </p:cNvSpPr>
              <p:nvPr/>
            </p:nvSpPr>
            <p:spPr bwMode="auto">
              <a:xfrm>
                <a:off x="2352"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19" name="Rectangle 11"/>
              <p:cNvSpPr>
                <a:spLocks noChangeArrowheads="1"/>
              </p:cNvSpPr>
              <p:nvPr/>
            </p:nvSpPr>
            <p:spPr bwMode="auto">
              <a:xfrm>
                <a:off x="2352" y="3024"/>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20" name="Text Box 12"/>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606221" name="Text Box 13"/>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Aux</a:t>
                </a:r>
              </a:p>
              <a:p>
                <a:r>
                  <a:rPr lang="en-US" sz="2400" smtClean="0">
                    <a:solidFill>
                      <a:srgbClr val="339933"/>
                    </a:solidFill>
                    <a:latin typeface="Comic Sans MS" pitchFamily="66" charset="0"/>
                    <a:cs typeface="Arial" pitchFamily="34" charset="0"/>
                  </a:rPr>
                  <a:t>Gen</a:t>
                </a:r>
              </a:p>
            </p:txBody>
          </p:sp>
          <p:sp>
            <p:nvSpPr>
              <p:cNvPr id="606222" name="Text Box 14"/>
              <p:cNvSpPr txBox="1">
                <a:spLocks noChangeArrowheads="1"/>
              </p:cNvSpPr>
              <p:nvPr/>
            </p:nvSpPr>
            <p:spPr bwMode="auto">
              <a:xfrm>
                <a:off x="2495" y="2208"/>
                <a:ext cx="291" cy="288"/>
              </a:xfrm>
              <a:prstGeom prst="rect">
                <a:avLst/>
              </a:prstGeom>
              <a:noFill/>
              <a:ln w="25400">
                <a:noFill/>
                <a:miter lim="800000"/>
                <a:headEnd/>
                <a:tailEnd/>
              </a:ln>
              <a:effectLst/>
            </p:spPr>
            <p:txBody>
              <a:bodyPr wrap="none">
                <a:spAutoFit/>
              </a:bodyPr>
              <a:lstStyle/>
              <a:p>
                <a:r>
                  <a:rPr lang="en-US" sz="2400" smtClean="0">
                    <a:solidFill>
                      <a:srgbClr val="000000"/>
                    </a:solidFill>
                    <a:latin typeface="Comic Sans MS" pitchFamily="66" charset="0"/>
                    <a:cs typeface="Arial" pitchFamily="34" charset="0"/>
                  </a:rPr>
                  <a:t>A’</a:t>
                </a:r>
              </a:p>
            </p:txBody>
          </p:sp>
          <p:sp>
            <p:nvSpPr>
              <p:cNvPr id="606223" name="Text Box 15"/>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a:t>
                </a:r>
              </a:p>
            </p:txBody>
          </p:sp>
          <p:sp>
            <p:nvSpPr>
              <p:cNvPr id="606224" name="Line 16"/>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25" name="Line 17"/>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26" name="Line 18"/>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27" name="Line 19"/>
              <p:cNvSpPr>
                <a:spLocks noChangeShapeType="1"/>
              </p:cNvSpPr>
              <p:nvPr/>
            </p:nvSpPr>
            <p:spPr bwMode="auto">
              <a:xfrm>
                <a:off x="2640" y="3312"/>
                <a:ext cx="0" cy="576"/>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28" name="Text Box 20"/>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0/1</a:t>
                </a:r>
              </a:p>
            </p:txBody>
          </p:sp>
        </p:grpSp>
        <p:grpSp>
          <p:nvGrpSpPr>
            <p:cNvPr id="4" name="Group 21"/>
            <p:cNvGrpSpPr>
              <a:grpSpLocks/>
            </p:cNvGrpSpPr>
            <p:nvPr/>
          </p:nvGrpSpPr>
          <p:grpSpPr bwMode="auto">
            <a:xfrm>
              <a:off x="3546" y="3387"/>
              <a:ext cx="1200" cy="816"/>
              <a:chOff x="1008" y="2352"/>
              <a:chExt cx="1200" cy="816"/>
            </a:xfrm>
          </p:grpSpPr>
          <p:sp>
            <p:nvSpPr>
              <p:cNvPr id="606230" name="Line 22"/>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31" name="Line 23"/>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grpSp>
        <p:nvGrpSpPr>
          <p:cNvPr id="5" name="Group 24"/>
          <p:cNvGrpSpPr>
            <a:grpSpLocks/>
          </p:cNvGrpSpPr>
          <p:nvPr/>
        </p:nvGrpSpPr>
        <p:grpSpPr bwMode="auto">
          <a:xfrm>
            <a:off x="1843088" y="2179638"/>
            <a:ext cx="2362200" cy="2849562"/>
            <a:chOff x="3888" y="1373"/>
            <a:chExt cx="1488" cy="1795"/>
          </a:xfrm>
        </p:grpSpPr>
        <p:grpSp>
          <p:nvGrpSpPr>
            <p:cNvPr id="6" name="Group 25"/>
            <p:cNvGrpSpPr>
              <a:grpSpLocks/>
            </p:cNvGrpSpPr>
            <p:nvPr/>
          </p:nvGrpSpPr>
          <p:grpSpPr bwMode="auto">
            <a:xfrm>
              <a:off x="3888" y="2352"/>
              <a:ext cx="1200" cy="816"/>
              <a:chOff x="1008" y="2352"/>
              <a:chExt cx="1200" cy="816"/>
            </a:xfrm>
          </p:grpSpPr>
          <p:sp>
            <p:nvSpPr>
              <p:cNvPr id="606234" name="Line 26"/>
              <p:cNvSpPr>
                <a:spLocks noChangeShapeType="1"/>
              </p:cNvSpPr>
              <p:nvPr/>
            </p:nvSpPr>
            <p:spPr bwMode="auto">
              <a:xfrm>
                <a:off x="1008" y="2352"/>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35" name="Line 27"/>
              <p:cNvSpPr>
                <a:spLocks noChangeShapeType="1"/>
              </p:cNvSpPr>
              <p:nvPr/>
            </p:nvSpPr>
            <p:spPr bwMode="auto">
              <a:xfrm>
                <a:off x="1008" y="3168"/>
                <a:ext cx="1200"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sp>
          <p:nvSpPr>
            <p:cNvPr id="606236" name="Line 28"/>
            <p:cNvSpPr>
              <a:spLocks noChangeShapeType="1"/>
            </p:cNvSpPr>
            <p:nvPr/>
          </p:nvSpPr>
          <p:spPr bwMode="auto">
            <a:xfrm>
              <a:off x="3888" y="1536"/>
              <a:ext cx="288"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37" name="Text Box 29"/>
            <p:cNvSpPr txBox="1">
              <a:spLocks noChangeArrowheads="1"/>
            </p:cNvSpPr>
            <p:nvPr/>
          </p:nvSpPr>
          <p:spPr bwMode="auto">
            <a:xfrm>
              <a:off x="4241" y="1373"/>
              <a:ext cx="448"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San</a:t>
              </a:r>
            </a:p>
          </p:txBody>
        </p:sp>
        <p:sp>
          <p:nvSpPr>
            <p:cNvPr id="606238" name="Line 30"/>
            <p:cNvSpPr>
              <a:spLocks noChangeShapeType="1"/>
            </p:cNvSpPr>
            <p:nvPr/>
          </p:nvSpPr>
          <p:spPr bwMode="auto">
            <a:xfrm>
              <a:off x="5376" y="1536"/>
              <a:ext cx="0" cy="672"/>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grpSp>
      <p:grpSp>
        <p:nvGrpSpPr>
          <p:cNvPr id="7" name="Group 31"/>
          <p:cNvGrpSpPr>
            <a:grpSpLocks/>
          </p:cNvGrpSpPr>
          <p:nvPr/>
        </p:nvGrpSpPr>
        <p:grpSpPr bwMode="auto">
          <a:xfrm>
            <a:off x="776288" y="1951038"/>
            <a:ext cx="4114800" cy="4221162"/>
            <a:chOff x="3216" y="1229"/>
            <a:chExt cx="2592" cy="2659"/>
          </a:xfrm>
        </p:grpSpPr>
        <p:grpSp>
          <p:nvGrpSpPr>
            <p:cNvPr id="8" name="Group 32"/>
            <p:cNvGrpSpPr>
              <a:grpSpLocks/>
            </p:cNvGrpSpPr>
            <p:nvPr/>
          </p:nvGrpSpPr>
          <p:grpSpPr bwMode="auto">
            <a:xfrm>
              <a:off x="3216" y="2064"/>
              <a:ext cx="2592" cy="1824"/>
              <a:chOff x="480" y="2064"/>
              <a:chExt cx="2592" cy="1824"/>
            </a:xfrm>
          </p:grpSpPr>
          <p:sp>
            <p:nvSpPr>
              <p:cNvPr id="606241" name="Rectangle 33"/>
              <p:cNvSpPr>
                <a:spLocks noChangeArrowheads="1"/>
              </p:cNvSpPr>
              <p:nvPr/>
            </p:nvSpPr>
            <p:spPr bwMode="auto">
              <a:xfrm>
                <a:off x="480"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42" name="Rectangle 34"/>
              <p:cNvSpPr>
                <a:spLocks noChangeArrowheads="1"/>
              </p:cNvSpPr>
              <p:nvPr/>
            </p:nvSpPr>
            <p:spPr bwMode="auto">
              <a:xfrm>
                <a:off x="1440" y="2064"/>
                <a:ext cx="576" cy="576"/>
              </a:xfrm>
              <a:prstGeom prst="rect">
                <a:avLst/>
              </a:prstGeom>
              <a:noFill/>
              <a:ln w="57150">
                <a:solidFill>
                  <a:srgbClr val="33CCFF"/>
                </a:solidFill>
                <a:miter lim="800000"/>
                <a:headEnd/>
                <a:tailEnd/>
              </a:ln>
              <a:effectLst/>
            </p:spPr>
            <p:txBody>
              <a:bodyPr wrap="none" anchor="ctr">
                <a:spAutoFit/>
              </a:bodyPr>
              <a:lstStyle/>
              <a:p>
                <a:pPr algn="l"/>
                <a:endParaRPr lang="en-US" sz="1800" smtClean="0">
                  <a:solidFill>
                    <a:srgbClr val="000000"/>
                  </a:solidFill>
                  <a:latin typeface="cmr7" pitchFamily="34" charset="0"/>
                  <a:cs typeface="Arial" pitchFamily="34" charset="0"/>
                </a:endParaRPr>
              </a:p>
            </p:txBody>
          </p:sp>
          <p:sp>
            <p:nvSpPr>
              <p:cNvPr id="606243" name="Rectangle 35"/>
              <p:cNvSpPr>
                <a:spLocks noChangeArrowheads="1"/>
              </p:cNvSpPr>
              <p:nvPr/>
            </p:nvSpPr>
            <p:spPr bwMode="auto">
              <a:xfrm>
                <a:off x="2352" y="2208"/>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44" name="Rectangle 36"/>
              <p:cNvSpPr>
                <a:spLocks noChangeArrowheads="1"/>
              </p:cNvSpPr>
              <p:nvPr/>
            </p:nvSpPr>
            <p:spPr bwMode="auto">
              <a:xfrm>
                <a:off x="2352" y="3024"/>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45" name="Text Box 37"/>
              <p:cNvSpPr txBox="1">
                <a:spLocks noChangeArrowheads="1"/>
              </p:cNvSpPr>
              <p:nvPr/>
            </p:nvSpPr>
            <p:spPr bwMode="auto">
              <a:xfrm>
                <a:off x="581" y="2189"/>
                <a:ext cx="376"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DB</a:t>
                </a:r>
              </a:p>
            </p:txBody>
          </p:sp>
          <p:sp>
            <p:nvSpPr>
              <p:cNvPr id="606246" name="Text Box 38"/>
              <p:cNvSpPr txBox="1">
                <a:spLocks noChangeArrowheads="1"/>
              </p:cNvSpPr>
              <p:nvPr/>
            </p:nvSpPr>
            <p:spPr bwMode="auto">
              <a:xfrm>
                <a:off x="1488" y="2112"/>
                <a:ext cx="469" cy="51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Aux</a:t>
                </a:r>
              </a:p>
              <a:p>
                <a:r>
                  <a:rPr lang="en-US" sz="2400" smtClean="0">
                    <a:solidFill>
                      <a:srgbClr val="339933"/>
                    </a:solidFill>
                    <a:latin typeface="Comic Sans MS" pitchFamily="66" charset="0"/>
                    <a:cs typeface="Arial" pitchFamily="34" charset="0"/>
                  </a:rPr>
                  <a:t>Gen</a:t>
                </a:r>
              </a:p>
            </p:txBody>
          </p:sp>
          <p:sp>
            <p:nvSpPr>
              <p:cNvPr id="606247" name="Text Box 39"/>
              <p:cNvSpPr txBox="1">
                <a:spLocks noChangeArrowheads="1"/>
              </p:cNvSpPr>
              <p:nvPr/>
            </p:nvSpPr>
            <p:spPr bwMode="auto">
              <a:xfrm>
                <a:off x="2512" y="2208"/>
                <a:ext cx="256" cy="288"/>
              </a:xfrm>
              <a:prstGeom prst="rect">
                <a:avLst/>
              </a:prstGeom>
              <a:noFill/>
              <a:ln w="25400">
                <a:noFill/>
                <a:miter lim="800000"/>
                <a:headEnd/>
                <a:tailEnd/>
              </a:ln>
              <a:effectLst/>
            </p:spPr>
            <p:txBody>
              <a:bodyPr wrap="none">
                <a:spAutoFit/>
              </a:bodyPr>
              <a:lstStyle/>
              <a:p>
                <a:r>
                  <a:rPr lang="en-US" sz="2400" smtClean="0">
                    <a:solidFill>
                      <a:srgbClr val="009999"/>
                    </a:solidFill>
                    <a:latin typeface="Comic Sans MS" pitchFamily="66" charset="0"/>
                    <a:cs typeface="Arial" pitchFamily="34" charset="0"/>
                  </a:rPr>
                  <a:t>A</a:t>
                </a:r>
              </a:p>
            </p:txBody>
          </p:sp>
          <p:sp>
            <p:nvSpPr>
              <p:cNvPr id="606248" name="Text Box 40"/>
              <p:cNvSpPr txBox="1">
                <a:spLocks noChangeArrowheads="1"/>
              </p:cNvSpPr>
              <p:nvPr/>
            </p:nvSpPr>
            <p:spPr bwMode="auto">
              <a:xfrm>
                <a:off x="2524" y="3024"/>
                <a:ext cx="232" cy="288"/>
              </a:xfrm>
              <a:prstGeom prst="rect">
                <a:avLst/>
              </a:prstGeom>
              <a:noFill/>
              <a:ln w="25400">
                <a:noFill/>
                <a:miter lim="800000"/>
                <a:headEnd/>
                <a:tailEnd/>
              </a:ln>
              <a:effectLst/>
            </p:spPr>
            <p:txBody>
              <a:bodyPr wrap="none">
                <a:spAutoFit/>
              </a:bodyPr>
              <a:lstStyle/>
              <a:p>
                <a:r>
                  <a:rPr lang="en-US" sz="2400" smtClean="0">
                    <a:solidFill>
                      <a:srgbClr val="339933"/>
                    </a:solidFill>
                    <a:latin typeface="Comic Sans MS" pitchFamily="66" charset="0"/>
                    <a:cs typeface="Arial" pitchFamily="34" charset="0"/>
                  </a:rPr>
                  <a:t>C</a:t>
                </a:r>
              </a:p>
            </p:txBody>
          </p:sp>
          <p:sp>
            <p:nvSpPr>
              <p:cNvPr id="606249" name="Line 41"/>
              <p:cNvSpPr>
                <a:spLocks noChangeShapeType="1"/>
              </p:cNvSpPr>
              <p:nvPr/>
            </p:nvSpPr>
            <p:spPr bwMode="auto">
              <a:xfrm>
                <a:off x="1056" y="2352"/>
                <a:ext cx="384"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50" name="Line 42"/>
              <p:cNvSpPr>
                <a:spLocks noChangeShapeType="1"/>
              </p:cNvSpPr>
              <p:nvPr/>
            </p:nvSpPr>
            <p:spPr bwMode="auto">
              <a:xfrm>
                <a:off x="2016" y="2352"/>
                <a:ext cx="336" cy="0"/>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51" name="Line 43"/>
              <p:cNvSpPr>
                <a:spLocks noChangeShapeType="1"/>
              </p:cNvSpPr>
              <p:nvPr/>
            </p:nvSpPr>
            <p:spPr bwMode="auto">
              <a:xfrm>
                <a:off x="2640" y="2496"/>
                <a:ext cx="0" cy="528"/>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52" name="Line 44"/>
              <p:cNvSpPr>
                <a:spLocks noChangeShapeType="1"/>
              </p:cNvSpPr>
              <p:nvPr/>
            </p:nvSpPr>
            <p:spPr bwMode="auto">
              <a:xfrm>
                <a:off x="2640" y="3312"/>
                <a:ext cx="0" cy="576"/>
              </a:xfrm>
              <a:prstGeom prst="line">
                <a:avLst/>
              </a:prstGeom>
              <a:noFill/>
              <a:ln w="57150">
                <a:solidFill>
                  <a:srgbClr val="33CCFF"/>
                </a:solidFill>
                <a:round/>
                <a:headEnd/>
                <a:tailEnd type="triangle" w="med" len="me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53" name="Text Box 45"/>
              <p:cNvSpPr txBox="1">
                <a:spLocks noChangeArrowheads="1"/>
              </p:cNvSpPr>
              <p:nvPr/>
            </p:nvSpPr>
            <p:spPr bwMode="auto">
              <a:xfrm>
                <a:off x="2655" y="3437"/>
                <a:ext cx="417" cy="288"/>
              </a:xfrm>
              <a:prstGeom prst="rect">
                <a:avLst/>
              </a:prstGeom>
              <a:noFill/>
              <a:ln w="25400">
                <a:noFill/>
                <a:miter lim="800000"/>
                <a:headEnd/>
                <a:tailEnd/>
              </a:ln>
              <a:effectLst/>
            </p:spPr>
            <p:txBody>
              <a:bodyPr wrap="none">
                <a:spAutoFit/>
              </a:bodyPr>
              <a:lstStyle/>
              <a:p>
                <a:r>
                  <a:rPr lang="en-US" sz="2400" smtClean="0">
                    <a:solidFill>
                      <a:srgbClr val="99CC00"/>
                    </a:solidFill>
                    <a:latin typeface="Comic Sans MS" pitchFamily="66" charset="0"/>
                    <a:cs typeface="Arial" pitchFamily="34" charset="0"/>
                  </a:rPr>
                  <a:t>0/1</a:t>
                </a:r>
              </a:p>
            </p:txBody>
          </p:sp>
        </p:grpSp>
        <p:sp>
          <p:nvSpPr>
            <p:cNvPr id="606254" name="Line 46"/>
            <p:cNvSpPr>
              <a:spLocks noChangeShapeType="1"/>
            </p:cNvSpPr>
            <p:nvPr/>
          </p:nvSpPr>
          <p:spPr bwMode="auto">
            <a:xfrm flipV="1">
              <a:off x="3888" y="1536"/>
              <a:ext cx="0" cy="816"/>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55" name="Rectangle 47"/>
            <p:cNvSpPr>
              <a:spLocks noChangeArrowheads="1"/>
            </p:cNvSpPr>
            <p:nvPr/>
          </p:nvSpPr>
          <p:spPr bwMode="auto">
            <a:xfrm>
              <a:off x="4176" y="1392"/>
              <a:ext cx="576" cy="288"/>
            </a:xfrm>
            <a:prstGeom prst="rect">
              <a:avLst/>
            </a:prstGeom>
            <a:noFill/>
            <a:ln w="57150">
              <a:solidFill>
                <a:srgbClr val="33CCFF"/>
              </a:solidFill>
              <a:miter lim="800000"/>
              <a:headEnd/>
              <a:tailEnd/>
            </a:ln>
            <a:effectLst/>
          </p:spPr>
          <p:txBody>
            <a:bodyPr anchor="ctr">
              <a:spAutoFit/>
            </a:bodyPr>
            <a:lstStyle/>
            <a:p>
              <a:pPr algn="l"/>
              <a:endParaRPr lang="en-US" sz="1800" smtClean="0">
                <a:solidFill>
                  <a:srgbClr val="000000"/>
                </a:solidFill>
                <a:latin typeface="cmr7" pitchFamily="34" charset="0"/>
                <a:cs typeface="Arial" pitchFamily="34" charset="0"/>
              </a:endParaRPr>
            </a:p>
          </p:txBody>
        </p:sp>
        <p:sp>
          <p:nvSpPr>
            <p:cNvPr id="606256" name="Line 48"/>
            <p:cNvSpPr>
              <a:spLocks noChangeShapeType="1"/>
            </p:cNvSpPr>
            <p:nvPr/>
          </p:nvSpPr>
          <p:spPr bwMode="auto">
            <a:xfrm>
              <a:off x="4752" y="1536"/>
              <a:ext cx="624" cy="0"/>
            </a:xfrm>
            <a:prstGeom prst="line">
              <a:avLst/>
            </a:prstGeom>
            <a:noFill/>
            <a:ln w="57150">
              <a:solidFill>
                <a:srgbClr val="33CCFF"/>
              </a:solidFill>
              <a:round/>
              <a:headEnd/>
              <a:tailEnd/>
            </a:ln>
            <a:effectLst/>
          </p:spPr>
          <p:txBody>
            <a:bodyPr>
              <a:spAutoFit/>
            </a:bodyPr>
            <a:lstStyle/>
            <a:p>
              <a:pPr algn="l"/>
              <a:endParaRPr lang="en-US" sz="1800" smtClean="0">
                <a:solidFill>
                  <a:srgbClr val="000000"/>
                </a:solidFill>
                <a:latin typeface="cmr7" pitchFamily="34" charset="0"/>
                <a:cs typeface="Arial" pitchFamily="34" charset="0"/>
              </a:endParaRPr>
            </a:p>
          </p:txBody>
        </p:sp>
        <p:sp>
          <p:nvSpPr>
            <p:cNvPr id="606257" name="Text Box 49"/>
            <p:cNvSpPr txBox="1">
              <a:spLocks noChangeArrowheads="1"/>
            </p:cNvSpPr>
            <p:nvPr/>
          </p:nvSpPr>
          <p:spPr bwMode="auto">
            <a:xfrm>
              <a:off x="5172" y="1229"/>
              <a:ext cx="317" cy="288"/>
            </a:xfrm>
            <a:prstGeom prst="rect">
              <a:avLst/>
            </a:prstGeom>
            <a:noFill/>
            <a:ln w="25400">
              <a:noFill/>
              <a:miter lim="800000"/>
              <a:headEnd/>
              <a:tailEnd/>
            </a:ln>
            <a:effectLst/>
          </p:spPr>
          <p:txBody>
            <a:bodyPr wrap="none">
              <a:spAutoFit/>
            </a:bodyPr>
            <a:lstStyle/>
            <a:p>
              <a:r>
                <a:rPr lang="en-US" sz="2400" smtClean="0">
                  <a:solidFill>
                    <a:srgbClr val="CC66FF"/>
                  </a:solidFill>
                  <a:latin typeface="Comic Sans MS" pitchFamily="66" charset="0"/>
                  <a:cs typeface="Arial" pitchFamily="34" charset="0"/>
                </a:rPr>
                <a:t>w’’</a:t>
              </a:r>
            </a:p>
          </p:txBody>
        </p:sp>
      </p:grpSp>
      <p:sp>
        <p:nvSpPr>
          <p:cNvPr id="606258" name="Text Box 50"/>
          <p:cNvSpPr txBox="1">
            <a:spLocks noChangeArrowheads="1"/>
          </p:cNvSpPr>
          <p:nvPr/>
        </p:nvSpPr>
        <p:spPr bwMode="auto">
          <a:xfrm>
            <a:off x="3362325" y="3121025"/>
            <a:ext cx="376238" cy="519113"/>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06259" name="Text Box 51"/>
          <p:cNvSpPr txBox="1">
            <a:spLocks noChangeArrowheads="1"/>
          </p:cNvSpPr>
          <p:nvPr/>
        </p:nvSpPr>
        <p:spPr bwMode="auto">
          <a:xfrm>
            <a:off x="893763" y="5522913"/>
            <a:ext cx="2483372" cy="1200329"/>
          </a:xfrm>
          <a:prstGeom prst="rect">
            <a:avLst/>
          </a:prstGeom>
          <a:noFill/>
          <a:ln w="25400">
            <a:noFill/>
            <a:miter lim="800000"/>
            <a:headEnd/>
            <a:tailEnd/>
          </a:ln>
          <a:effectLst/>
        </p:spPr>
        <p:txBody>
          <a:bodyPr wrap="none">
            <a:spAutoFit/>
          </a:bodyPr>
          <a:lstStyle/>
          <a:p>
            <a:pPr algn="l"/>
            <a:r>
              <a:rPr lang="en-US" sz="2400" dirty="0" smtClean="0">
                <a:solidFill>
                  <a:srgbClr val="000000"/>
                </a:solidFill>
                <a:latin typeface="Comic Sans MS" pitchFamily="66" charset="0"/>
                <a:cs typeface="Arial" pitchFamily="34" charset="0"/>
              </a:rPr>
              <a:t>(P, r) = Gen(w’)</a:t>
            </a:r>
          </a:p>
          <a:p>
            <a:pPr algn="l"/>
            <a:r>
              <a:rPr lang="en-US" sz="2400" dirty="0" smtClean="0">
                <a:solidFill>
                  <a:srgbClr val="000000"/>
                </a:solidFill>
                <a:latin typeface="Comic Sans MS" pitchFamily="66" charset="0"/>
                <a:cs typeface="Arial" pitchFamily="34" charset="0"/>
              </a:rPr>
              <a:t>z = (P, r </a:t>
            </a:r>
            <a:r>
              <a:rPr lang="en-US" sz="2400" dirty="0" smtClean="0">
                <a:solidFill>
                  <a:srgbClr val="000000"/>
                </a:solidFill>
                <a:latin typeface="cmsy10" pitchFamily="34" charset="0"/>
                <a:cs typeface="Arial" pitchFamily="34" charset="0"/>
              </a:rPr>
              <a:t>©</a:t>
            </a:r>
            <a:r>
              <a:rPr lang="en-US" sz="2400" dirty="0" smtClean="0">
                <a:solidFill>
                  <a:srgbClr val="000000"/>
                </a:solidFill>
                <a:latin typeface="Comic Sans MS" pitchFamily="66" charset="0"/>
                <a:cs typeface="Arial" pitchFamily="34" charset="0"/>
              </a:rPr>
              <a:t> y)</a:t>
            </a:r>
          </a:p>
          <a:p>
            <a:pPr algn="l"/>
            <a:r>
              <a:rPr lang="en-US" sz="2400" dirty="0" smtClean="0">
                <a:solidFill>
                  <a:srgbClr val="000000"/>
                </a:solidFill>
                <a:latin typeface="Comic Sans MS" pitchFamily="66" charset="0"/>
                <a:cs typeface="Arial" pitchFamily="34" charset="0"/>
              </a:rPr>
              <a:t>A: r = Rec(P, w’’)</a:t>
            </a:r>
          </a:p>
        </p:txBody>
      </p:sp>
      <p:sp>
        <p:nvSpPr>
          <p:cNvPr id="606260" name="Text Box 52"/>
          <p:cNvSpPr txBox="1">
            <a:spLocks noChangeArrowheads="1"/>
          </p:cNvSpPr>
          <p:nvPr/>
        </p:nvSpPr>
        <p:spPr bwMode="auto">
          <a:xfrm>
            <a:off x="7542213" y="3090863"/>
            <a:ext cx="376237" cy="519112"/>
          </a:xfrm>
          <a:prstGeom prst="rect">
            <a:avLst/>
          </a:prstGeom>
          <a:noFill/>
          <a:ln w="25400">
            <a:noFill/>
            <a:miter lim="800000"/>
            <a:headEnd/>
            <a:tailEnd/>
          </a:ln>
          <a:effectLst/>
        </p:spPr>
        <p:txBody>
          <a:bodyPr wrap="none">
            <a:spAutoFit/>
          </a:bodyPr>
          <a:lstStyle/>
          <a:p>
            <a:pPr algn="l"/>
            <a:r>
              <a:rPr lang="en-US" smtClean="0">
                <a:solidFill>
                  <a:srgbClr val="000000"/>
                </a:solidFill>
                <a:latin typeface="Comic Sans MS" pitchFamily="66" charset="0"/>
                <a:cs typeface="Arial" pitchFamily="34" charset="0"/>
              </a:rPr>
              <a:t>z</a:t>
            </a:r>
          </a:p>
        </p:txBody>
      </p:sp>
      <p:sp>
        <p:nvSpPr>
          <p:cNvPr id="606261" name="Text Box 53"/>
          <p:cNvSpPr txBox="1">
            <a:spLocks noChangeArrowheads="1"/>
          </p:cNvSpPr>
          <p:nvPr/>
        </p:nvSpPr>
        <p:spPr bwMode="auto">
          <a:xfrm>
            <a:off x="5160963" y="5846763"/>
            <a:ext cx="3132589" cy="830997"/>
          </a:xfrm>
          <a:prstGeom prst="rect">
            <a:avLst/>
          </a:prstGeom>
          <a:noFill/>
          <a:ln w="25400">
            <a:noFill/>
            <a:miter lim="800000"/>
            <a:headEnd/>
            <a:tailEnd/>
          </a:ln>
          <a:effectLst/>
        </p:spPr>
        <p:txBody>
          <a:bodyPr wrap="none">
            <a:spAutoFit/>
          </a:bodyPr>
          <a:lstStyle/>
          <a:p>
            <a:pPr algn="l"/>
            <a:r>
              <a:rPr lang="en-US" sz="2400" dirty="0" smtClean="0">
                <a:solidFill>
                  <a:srgbClr val="000000"/>
                </a:solidFill>
                <a:latin typeface="Comic Sans MS" pitchFamily="66" charset="0"/>
                <a:cs typeface="Arial" pitchFamily="34" charset="0"/>
              </a:rPr>
              <a:t>r </a:t>
            </a:r>
            <a:r>
              <a:rPr lang="en-US" sz="2400" dirty="0" smtClean="0">
                <a:solidFill>
                  <a:srgbClr val="000000"/>
                </a:solidFill>
                <a:latin typeface="Arial Narrow" pitchFamily="34" charset="0"/>
                <a:cs typeface="Arial" pitchFamily="34" charset="0"/>
              </a:rPr>
              <a:t>almost uniform, given</a:t>
            </a:r>
            <a:r>
              <a:rPr lang="en-US" sz="2400" dirty="0" smtClean="0">
                <a:solidFill>
                  <a:srgbClr val="000000"/>
                </a:solidFill>
                <a:latin typeface="Comic Sans MS" pitchFamily="66" charset="0"/>
                <a:cs typeface="Arial" pitchFamily="34" charset="0"/>
              </a:rPr>
              <a:t> P</a:t>
            </a:r>
          </a:p>
          <a:p>
            <a:pPr algn="l"/>
            <a:r>
              <a:rPr lang="en-US" sz="2400" dirty="0" smtClean="0">
                <a:solidFill>
                  <a:srgbClr val="000000"/>
                </a:solidFill>
                <a:latin typeface="Comic Sans MS" pitchFamily="66" charset="0"/>
                <a:cs typeface="Arial" pitchFamily="34" charset="0"/>
              </a:rPr>
              <a:t>p </a:t>
            </a:r>
            <a:r>
              <a:rPr lang="en-US" sz="2400" dirty="0" smtClean="0">
                <a:solidFill>
                  <a:srgbClr val="000000"/>
                </a:solidFill>
                <a:latin typeface="Arial Narrow" pitchFamily="34" charset="0"/>
                <a:cs typeface="Arial" pitchFamily="34" charset="0"/>
              </a:rPr>
              <a:t>should disclose breach</a:t>
            </a:r>
          </a:p>
        </p:txBody>
      </p:sp>
      <p:sp>
        <p:nvSpPr>
          <p:cNvPr id="606262" name="Text Box 54"/>
          <p:cNvSpPr txBox="1">
            <a:spLocks noChangeArrowheads="1"/>
          </p:cNvSpPr>
          <p:nvPr/>
        </p:nvSpPr>
        <p:spPr bwMode="auto">
          <a:xfrm>
            <a:off x="1793875" y="3275013"/>
            <a:ext cx="447675" cy="457200"/>
          </a:xfrm>
          <a:prstGeom prst="rect">
            <a:avLst/>
          </a:prstGeom>
          <a:noFill/>
          <a:ln w="25400">
            <a:noFill/>
            <a:miter lim="800000"/>
            <a:headEnd/>
            <a:tailEnd/>
          </a:ln>
          <a:effectLst/>
        </p:spPr>
        <p:txBody>
          <a:bodyPr wrap="none">
            <a:spAutoFit/>
          </a:bodyPr>
          <a:lstStyle/>
          <a:p>
            <a:pPr algn="l"/>
            <a:r>
              <a:rPr lang="en-US" sz="2400" smtClean="0">
                <a:solidFill>
                  <a:srgbClr val="CC66FF"/>
                </a:solidFill>
                <a:latin typeface="Comic Sans MS" pitchFamily="66" charset="0"/>
                <a:cs typeface="Arial" pitchFamily="34" charset="0"/>
              </a:rPr>
              <a:t>w’</a:t>
            </a:r>
          </a:p>
        </p:txBody>
      </p:sp>
      <p:sp>
        <p:nvSpPr>
          <p:cNvPr id="606263" name="Text Box 55"/>
          <p:cNvSpPr txBox="1">
            <a:spLocks noChangeArrowheads="1"/>
          </p:cNvSpPr>
          <p:nvPr/>
        </p:nvSpPr>
        <p:spPr bwMode="auto">
          <a:xfrm>
            <a:off x="5889625" y="3270250"/>
            <a:ext cx="447675" cy="457200"/>
          </a:xfrm>
          <a:prstGeom prst="rect">
            <a:avLst/>
          </a:prstGeom>
          <a:noFill/>
          <a:ln w="25400">
            <a:noFill/>
            <a:miter lim="800000"/>
            <a:headEnd/>
            <a:tailEnd/>
          </a:ln>
          <a:effectLst/>
        </p:spPr>
        <p:txBody>
          <a:bodyPr wrap="none">
            <a:spAutoFit/>
          </a:bodyPr>
          <a:lstStyle/>
          <a:p>
            <a:pPr algn="l"/>
            <a:r>
              <a:rPr lang="en-US" sz="2400" smtClean="0">
                <a:solidFill>
                  <a:srgbClr val="CC66FF"/>
                </a:solidFill>
                <a:latin typeface="Comic Sans MS" pitchFamily="66" charset="0"/>
                <a:cs typeface="Arial" pitchFamily="34" charset="0"/>
              </a:rPr>
              <a:t>w’</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type="title"/>
          </p:nvPr>
        </p:nvSpPr>
        <p:spPr/>
        <p:txBody>
          <a:bodyPr/>
          <a:lstStyle/>
          <a:p>
            <a:r>
              <a:rPr lang="en-US"/>
              <a:t>Open Problem: Dealing with Relations</a:t>
            </a:r>
          </a:p>
        </p:txBody>
      </p:sp>
      <p:sp>
        <p:nvSpPr>
          <p:cNvPr id="647171" name="Rectangle 3"/>
          <p:cNvSpPr>
            <a:spLocks noGrp="1" noChangeArrowheads="1"/>
          </p:cNvSpPr>
          <p:nvPr>
            <p:ph type="body" idx="1"/>
          </p:nvPr>
        </p:nvSpPr>
        <p:spPr/>
        <p:txBody>
          <a:bodyPr/>
          <a:lstStyle/>
          <a:p>
            <a:r>
              <a:rPr lang="en-US"/>
              <a:t>What if the result of </a:t>
            </a:r>
            <a:r>
              <a:rPr lang="en-US">
                <a:latin typeface="Comic Sans MS" pitchFamily="66" charset="0"/>
              </a:rPr>
              <a:t>SAN(DB)</a:t>
            </a:r>
            <a:r>
              <a:rPr lang="en-US"/>
              <a:t> varies a lot:</a:t>
            </a:r>
          </a:p>
          <a:p>
            <a:pPr algn="ctr">
              <a:buFontTx/>
              <a:buNone/>
            </a:pPr>
            <a:r>
              <a:rPr lang="en-US"/>
              <a:t> some </a:t>
            </a:r>
            <a:r>
              <a:rPr lang="en-US">
                <a:latin typeface="Comic Sans MS" pitchFamily="66" charset="0"/>
              </a:rPr>
              <a:t>w</a:t>
            </a:r>
            <a:r>
              <a:rPr lang="en-US"/>
              <a:t> such that </a:t>
            </a:r>
            <a:r>
              <a:rPr lang="en-US">
                <a:latin typeface="Comic Sans MS" pitchFamily="66" charset="0"/>
              </a:rPr>
              <a:t>(DB,w)</a:t>
            </a:r>
            <a:r>
              <a:rPr lang="en-US"/>
              <a:t> satisfy a relation</a:t>
            </a:r>
          </a:p>
          <a:p>
            <a:pPr lvl="1"/>
            <a:r>
              <a:rPr lang="en-US"/>
              <a:t>Could be many different </a:t>
            </a:r>
            <a:r>
              <a:rPr lang="en-US">
                <a:latin typeface="Comic Sans MS" pitchFamily="66" charset="0"/>
              </a:rPr>
              <a:t>w</a:t>
            </a:r>
            <a:r>
              <a:rPr lang="en-US"/>
              <a:t>’s that match a given </a:t>
            </a:r>
            <a:r>
              <a:rPr lang="en-US">
                <a:latin typeface="Comic Sans MS" pitchFamily="66" charset="0"/>
              </a:rPr>
              <a:t>DB</a:t>
            </a:r>
          </a:p>
          <a:p>
            <a:endParaRPr lang="en-US"/>
          </a:p>
          <a:p>
            <a:r>
              <a:rPr lang="en-US"/>
              <a:t>Is it useful?</a:t>
            </a:r>
          </a:p>
          <a:p>
            <a:r>
              <a:rPr lang="en-US"/>
              <a:t>Is it possible to hide information in aux in this case?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8" name="AutoShape 4"/>
          <p:cNvSpPr>
            <a:spLocks noChangeArrowheads="1"/>
          </p:cNvSpPr>
          <p:nvPr/>
        </p:nvSpPr>
        <p:spPr bwMode="auto">
          <a:xfrm>
            <a:off x="7010400" y="228600"/>
            <a:ext cx="1676400" cy="914400"/>
          </a:xfrm>
          <a:prstGeom prst="wedgeRoundRectCallout">
            <a:avLst>
              <a:gd name="adj1" fmla="val -105858"/>
              <a:gd name="adj2" fmla="val 213864"/>
              <a:gd name="adj3" fmla="val 16667"/>
            </a:avLst>
          </a:prstGeom>
          <a:solidFill>
            <a:srgbClr val="FBF9A3"/>
          </a:solidFill>
          <a:ln w="9525">
            <a:solidFill>
              <a:schemeClr val="tx1"/>
            </a:solidFill>
            <a:miter lim="800000"/>
            <a:headEnd/>
            <a:tailEnd/>
          </a:ln>
          <a:effectLst/>
        </p:spPr>
        <p:txBody>
          <a:bodyPr/>
          <a:lstStyle/>
          <a:p>
            <a:r>
              <a:rPr lang="en-US" sz="2400" dirty="0" smtClean="0">
                <a:solidFill>
                  <a:srgbClr val="000000"/>
                </a:solidFill>
                <a:latin typeface="Arial Narrow" pitchFamily="34" charset="0"/>
                <a:cs typeface="Arial" pitchFamily="34" charset="0"/>
              </a:rPr>
              <a:t>Differential Privacy</a:t>
            </a:r>
          </a:p>
        </p:txBody>
      </p:sp>
      <p:sp>
        <p:nvSpPr>
          <p:cNvPr id="589826" name="Rectangle 2"/>
          <p:cNvSpPr>
            <a:spLocks noGrp="1" noChangeArrowheads="1"/>
          </p:cNvSpPr>
          <p:nvPr>
            <p:ph type="title"/>
          </p:nvPr>
        </p:nvSpPr>
        <p:spPr/>
        <p:txBody>
          <a:bodyPr/>
          <a:lstStyle/>
          <a:p>
            <a:r>
              <a:rPr lang="en-US"/>
              <a:t>Conclusions</a:t>
            </a:r>
          </a:p>
        </p:txBody>
      </p:sp>
      <p:sp>
        <p:nvSpPr>
          <p:cNvPr id="589827" name="Rectangle 3"/>
          <p:cNvSpPr>
            <a:spLocks noGrp="1" noChangeArrowheads="1"/>
          </p:cNvSpPr>
          <p:nvPr>
            <p:ph type="body" idx="1"/>
          </p:nvPr>
        </p:nvSpPr>
        <p:spPr>
          <a:xfrm>
            <a:off x="304800" y="1295400"/>
            <a:ext cx="8229600" cy="4525963"/>
          </a:xfrm>
        </p:spPr>
        <p:txBody>
          <a:bodyPr/>
          <a:lstStyle/>
          <a:p>
            <a:pPr>
              <a:lnSpc>
                <a:spcPct val="90000"/>
              </a:lnSpc>
            </a:pPr>
            <a:r>
              <a:rPr lang="en-US" sz="2800" dirty="0"/>
              <a:t>Should </a:t>
            </a:r>
            <a:r>
              <a:rPr lang="en-US" sz="2800" b="1" dirty="0"/>
              <a:t>not</a:t>
            </a:r>
            <a:r>
              <a:rPr lang="en-US" sz="2800" dirty="0"/>
              <a:t> give up on </a:t>
            </a:r>
            <a:r>
              <a:rPr lang="en-US" sz="2800" b="1" dirty="0"/>
              <a:t>rigorous</a:t>
            </a:r>
            <a:r>
              <a:rPr lang="en-US" sz="2800" dirty="0"/>
              <a:t> </a:t>
            </a:r>
            <a:r>
              <a:rPr lang="en-US" sz="2800" smtClean="0"/>
              <a:t>approach to privacy</a:t>
            </a:r>
            <a:endParaRPr lang="en-US" sz="2800" dirty="0"/>
          </a:p>
          <a:p>
            <a:pPr lvl="1">
              <a:lnSpc>
                <a:spcPct val="90000"/>
              </a:lnSpc>
            </a:pPr>
            <a:r>
              <a:rPr lang="en-US" sz="2400" dirty="0"/>
              <a:t>Should come up with more modest goals</a:t>
            </a:r>
          </a:p>
          <a:p>
            <a:pPr>
              <a:lnSpc>
                <a:spcPct val="90000"/>
              </a:lnSpc>
            </a:pPr>
            <a:r>
              <a:rPr lang="en-US" sz="2800" dirty="0"/>
              <a:t>Works Even if subject is not in Database!</a:t>
            </a:r>
          </a:p>
          <a:p>
            <a:pPr lvl="1">
              <a:lnSpc>
                <a:spcPct val="90000"/>
              </a:lnSpc>
            </a:pPr>
            <a:r>
              <a:rPr lang="en-US" sz="2400" dirty="0"/>
              <a:t>Motivates a definition based on increased risk incurred by </a:t>
            </a:r>
            <a:r>
              <a:rPr lang="en-US" sz="2400" dirty="0">
                <a:solidFill>
                  <a:srgbClr val="339933"/>
                </a:solidFill>
              </a:rPr>
              <a:t>joining</a:t>
            </a:r>
            <a:r>
              <a:rPr lang="en-US" sz="2400" dirty="0"/>
              <a:t> the database, </a:t>
            </a:r>
          </a:p>
          <a:p>
            <a:pPr marL="1085850" lvl="2">
              <a:lnSpc>
                <a:spcPct val="90000"/>
              </a:lnSpc>
            </a:pPr>
            <a:r>
              <a:rPr lang="en-US" dirty="0"/>
              <a:t>Risk to Adam if in database </a:t>
            </a:r>
            <a:r>
              <a:rPr lang="en-US" dirty="0" err="1"/>
              <a:t>vs</a:t>
            </a:r>
            <a:r>
              <a:rPr lang="en-US" dirty="0"/>
              <a:t> Risk to Adam if not in DB</a:t>
            </a:r>
          </a:p>
          <a:p>
            <a:pPr>
              <a:lnSpc>
                <a:spcPct val="90000"/>
              </a:lnSpc>
            </a:pPr>
            <a:endParaRPr lang="en-US" sz="2800" dirty="0"/>
          </a:p>
          <a:p>
            <a:pPr>
              <a:lnSpc>
                <a:spcPct val="90000"/>
              </a:lnSpc>
            </a:pPr>
            <a:r>
              <a:rPr lang="en-US" sz="2800" dirty="0"/>
              <a:t>Computational efficiency</a:t>
            </a:r>
          </a:p>
          <a:p>
            <a:pPr>
              <a:lnSpc>
                <a:spcPct val="90000"/>
              </a:lnSpc>
              <a:buFontTx/>
              <a:buNone/>
            </a:pPr>
            <a:endParaRPr lang="en-US" sz="2800" dirty="0"/>
          </a:p>
          <a:p>
            <a:pPr>
              <a:lnSpc>
                <a:spcPct val="90000"/>
              </a:lnSpc>
            </a:pPr>
            <a:r>
              <a:rPr lang="en-US" sz="2800" dirty="0"/>
              <a:t>Other notions</a:t>
            </a:r>
          </a:p>
          <a:p>
            <a:pPr marL="1085850" lvl="2">
              <a:lnSpc>
                <a:spcPct val="90000"/>
              </a:lnSpc>
              <a:buFontTx/>
              <a:buNone/>
            </a:pPr>
            <a:endParaRPr lang="en-US" sz="2000" dirty="0"/>
          </a:p>
          <a:p>
            <a:pPr>
              <a:lnSpc>
                <a:spcPct val="90000"/>
              </a:lnSpc>
            </a:pPr>
            <a:endParaRPr lang="en-US" sz="2800" dirty="0"/>
          </a:p>
          <a:p>
            <a:pPr>
              <a:lnSpc>
                <a:spcPct val="90000"/>
              </a:lnSpc>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98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828"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Desirable Properties from a sanitization mechanism</a:t>
            </a:r>
          </a:p>
        </p:txBody>
      </p:sp>
      <p:sp>
        <p:nvSpPr>
          <p:cNvPr id="15363" name="Content Placeholder 2"/>
          <p:cNvSpPr>
            <a:spLocks noGrp="1"/>
          </p:cNvSpPr>
          <p:nvPr>
            <p:ph idx="1"/>
          </p:nvPr>
        </p:nvSpPr>
        <p:spPr>
          <a:xfrm>
            <a:off x="457200" y="1676400"/>
            <a:ext cx="8458200" cy="4525962"/>
          </a:xfrm>
        </p:spPr>
        <p:txBody>
          <a:bodyPr/>
          <a:lstStyle/>
          <a:p>
            <a:r>
              <a:rPr lang="en-US" b="1" dirty="0" err="1" smtClean="0"/>
              <a:t>Composability</a:t>
            </a:r>
            <a:endParaRPr lang="en-US" b="1" dirty="0" smtClean="0"/>
          </a:p>
          <a:p>
            <a:pPr lvl="1"/>
            <a:r>
              <a:rPr lang="en-US" dirty="0" smtClean="0"/>
              <a:t>Applying the sanitization several time yields a graceful degradation </a:t>
            </a:r>
          </a:p>
          <a:p>
            <a:pPr lvl="1"/>
            <a:r>
              <a:rPr lang="en-US" dirty="0" smtClean="0">
                <a:latin typeface="Comic Sans MS" pitchFamily="66" charset="0"/>
              </a:rPr>
              <a:t>q</a:t>
            </a:r>
            <a:r>
              <a:rPr lang="en-US" dirty="0" smtClean="0"/>
              <a:t> releases , each </a:t>
            </a:r>
            <a:r>
              <a:rPr lang="en-US" dirty="0" smtClean="0">
                <a:latin typeface="Comic Sans MS" pitchFamily="66" charset="0"/>
                <a:sym typeface="Symbol"/>
              </a:rPr>
              <a:t></a:t>
            </a:r>
            <a:r>
              <a:rPr lang="en-US" dirty="0" smtClean="0">
                <a:latin typeface="Comic Sans MS" pitchFamily="66" charset="0"/>
              </a:rPr>
              <a:t>-DP</a:t>
            </a:r>
            <a:r>
              <a:rPr lang="en-US" dirty="0" smtClean="0"/>
              <a:t>, are </a:t>
            </a:r>
            <a:r>
              <a:rPr lang="en-US" dirty="0" smtClean="0">
                <a:latin typeface="Comic Sans MS" pitchFamily="66" charset="0"/>
              </a:rPr>
              <a:t>q</a:t>
            </a:r>
            <a:r>
              <a:rPr lang="en-US" dirty="0" smtClean="0">
                <a:latin typeface="cmsy10"/>
              </a:rPr>
              <a:t>¢</a:t>
            </a:r>
            <a:r>
              <a:rPr lang="en-US" dirty="0" smtClean="0">
                <a:latin typeface="Comic Sans MS" pitchFamily="66" charset="0"/>
                <a:sym typeface="Symbol"/>
              </a:rPr>
              <a:t></a:t>
            </a:r>
            <a:r>
              <a:rPr lang="en-US" dirty="0" smtClean="0">
                <a:latin typeface="Comic Sans MS" pitchFamily="66" charset="0"/>
              </a:rPr>
              <a:t> -DP</a:t>
            </a:r>
            <a:endParaRPr lang="en-US" dirty="0" smtClean="0"/>
          </a:p>
          <a:p>
            <a:endParaRPr lang="en-US" dirty="0" smtClean="0"/>
          </a:p>
          <a:p>
            <a:r>
              <a:rPr lang="en-US" dirty="0" smtClean="0"/>
              <a:t>Robustness to </a:t>
            </a:r>
            <a:r>
              <a:rPr lang="en-US" b="1" dirty="0" smtClean="0"/>
              <a:t>side information</a:t>
            </a:r>
          </a:p>
          <a:p>
            <a:pPr lvl="1"/>
            <a:r>
              <a:rPr lang="en-US" dirty="0" smtClean="0"/>
              <a:t>No need to specify </a:t>
            </a:r>
            <a:r>
              <a:rPr lang="en-US" b="1" dirty="0" smtClean="0"/>
              <a:t>exactly </a:t>
            </a:r>
            <a:r>
              <a:rPr lang="en-US" dirty="0" smtClean="0"/>
              <a:t>what the adversary knows</a:t>
            </a:r>
          </a:p>
        </p:txBody>
      </p:sp>
      <p:sp>
        <p:nvSpPr>
          <p:cNvPr id="29" name="TextBox 28"/>
          <p:cNvSpPr txBox="1">
            <a:spLocks noChangeArrowheads="1"/>
          </p:cNvSpPr>
          <p:nvPr/>
        </p:nvSpPr>
        <p:spPr bwMode="auto">
          <a:xfrm>
            <a:off x="457200" y="5791200"/>
            <a:ext cx="7620000" cy="584200"/>
          </a:xfrm>
          <a:prstGeom prst="rect">
            <a:avLst/>
          </a:prstGeom>
          <a:solidFill>
            <a:srgbClr val="FFC000"/>
          </a:solidFill>
          <a:ln w="9525">
            <a:noFill/>
            <a:miter lim="800000"/>
            <a:headEnd/>
            <a:tailEnd/>
          </a:ln>
        </p:spPr>
        <p:txBody>
          <a:bodyPr>
            <a:spAutoFit/>
          </a:bodyPr>
          <a:lstStyle/>
          <a:p>
            <a:pPr algn="l">
              <a:buFontTx/>
              <a:buNone/>
            </a:pPr>
            <a:r>
              <a:rPr lang="en-US"/>
              <a:t>Differential Privacy: satisfies both…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28600" y="228600"/>
            <a:ext cx="8229600" cy="1143000"/>
          </a:xfrm>
        </p:spPr>
        <p:txBody>
          <a:bodyPr/>
          <a:lstStyle/>
          <a:p>
            <a:r>
              <a:rPr lang="en-US" b="1" smtClean="0"/>
              <a:t>Sanitization: Traditional View</a:t>
            </a:r>
          </a:p>
        </p:txBody>
      </p:sp>
      <p:sp>
        <p:nvSpPr>
          <p:cNvPr id="10243" name="Content Placeholder 2"/>
          <p:cNvSpPr>
            <a:spLocks noGrp="1"/>
          </p:cNvSpPr>
          <p:nvPr>
            <p:ph idx="1"/>
          </p:nvPr>
        </p:nvSpPr>
        <p:spPr>
          <a:xfrm>
            <a:off x="457200" y="1447800"/>
            <a:ext cx="8077200" cy="4191000"/>
          </a:xfrm>
        </p:spPr>
        <p:txBody>
          <a:bodyPr/>
          <a:lstStyle/>
          <a:p>
            <a:endParaRPr lang="en-US" smtClean="0"/>
          </a:p>
        </p:txBody>
      </p:sp>
      <p:grpSp>
        <p:nvGrpSpPr>
          <p:cNvPr id="2" name="Group 43"/>
          <p:cNvGrpSpPr>
            <a:grpSpLocks/>
          </p:cNvGrpSpPr>
          <p:nvPr/>
        </p:nvGrpSpPr>
        <p:grpSpPr bwMode="auto">
          <a:xfrm>
            <a:off x="6553200" y="2736850"/>
            <a:ext cx="1295400" cy="1066800"/>
            <a:chOff x="3648" y="960"/>
            <a:chExt cx="816" cy="672"/>
          </a:xfrm>
          <a:solidFill>
            <a:srgbClr val="009900"/>
          </a:solidFill>
        </p:grpSpPr>
        <p:grpSp>
          <p:nvGrpSpPr>
            <p:cNvPr id="3" name="Group 44"/>
            <p:cNvGrpSpPr>
              <a:grpSpLocks/>
            </p:cNvGrpSpPr>
            <p:nvPr/>
          </p:nvGrpSpPr>
          <p:grpSpPr bwMode="auto">
            <a:xfrm>
              <a:off x="3648" y="1248"/>
              <a:ext cx="816" cy="384"/>
              <a:chOff x="3648" y="1248"/>
              <a:chExt cx="816" cy="384"/>
            </a:xfrm>
            <a:grpFill/>
          </p:grpSpPr>
          <p:sp>
            <p:nvSpPr>
              <p:cNvPr id="15" name="Oval 45"/>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lgn="r">
                  <a:spcBef>
                    <a:spcPct val="20000"/>
                  </a:spcBef>
                  <a:buFontTx/>
                  <a:buChar char="•"/>
                  <a:defRPr/>
                </a:pPr>
                <a:endParaRPr lang="en-US" sz="3200">
                  <a:solidFill>
                    <a:srgbClr val="000000"/>
                  </a:solidFill>
                  <a:latin typeface="Arial Narrow" pitchFamily="34" charset="0"/>
                </a:endParaRPr>
              </a:p>
            </p:txBody>
          </p:sp>
          <p:sp>
            <p:nvSpPr>
              <p:cNvPr id="16" name="Oval 46"/>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lgn="r">
                  <a:spcBef>
                    <a:spcPct val="20000"/>
                  </a:spcBef>
                  <a:buFontTx/>
                  <a:buChar char="•"/>
                  <a:defRPr/>
                </a:pPr>
                <a:endParaRPr lang="en-US" sz="3200">
                  <a:solidFill>
                    <a:srgbClr val="000000"/>
                  </a:solidFill>
                  <a:latin typeface="Arial Narrow" pitchFamily="34" charset="0"/>
                </a:endParaRPr>
              </a:p>
            </p:txBody>
          </p:sp>
          <p:sp>
            <p:nvSpPr>
              <p:cNvPr id="17" name="Oval 47"/>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lgn="r">
                  <a:spcBef>
                    <a:spcPct val="20000"/>
                  </a:spcBef>
                  <a:buFontTx/>
                  <a:buChar char="•"/>
                  <a:defRPr/>
                </a:pPr>
                <a:endParaRPr lang="en-US" sz="3200">
                  <a:solidFill>
                    <a:srgbClr val="000000"/>
                  </a:solidFill>
                  <a:latin typeface="Arial Narrow" pitchFamily="34" charset="0"/>
                </a:endParaRPr>
              </a:p>
            </p:txBody>
          </p:sp>
        </p:grpSp>
        <p:grpSp>
          <p:nvGrpSpPr>
            <p:cNvPr id="4" name="Group 48"/>
            <p:cNvGrpSpPr>
              <a:grpSpLocks/>
            </p:cNvGrpSpPr>
            <p:nvPr/>
          </p:nvGrpSpPr>
          <p:grpSpPr bwMode="auto">
            <a:xfrm>
              <a:off x="3648" y="960"/>
              <a:ext cx="816" cy="384"/>
              <a:chOff x="3648" y="1248"/>
              <a:chExt cx="816" cy="384"/>
            </a:xfrm>
            <a:grpFill/>
          </p:grpSpPr>
          <p:sp>
            <p:nvSpPr>
              <p:cNvPr id="12" name="Oval 49"/>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lgn="r">
                  <a:spcBef>
                    <a:spcPct val="20000"/>
                  </a:spcBef>
                  <a:buFontTx/>
                  <a:buChar char="•"/>
                  <a:defRPr/>
                </a:pPr>
                <a:endParaRPr lang="en-US" sz="3200">
                  <a:solidFill>
                    <a:srgbClr val="000000"/>
                  </a:solidFill>
                  <a:latin typeface="Arial Narrow" pitchFamily="34" charset="0"/>
                </a:endParaRPr>
              </a:p>
            </p:txBody>
          </p:sp>
          <p:sp>
            <p:nvSpPr>
              <p:cNvPr id="13" name="Oval 50"/>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lgn="r">
                  <a:spcBef>
                    <a:spcPct val="20000"/>
                  </a:spcBef>
                  <a:buFontTx/>
                  <a:buChar char="•"/>
                  <a:defRPr/>
                </a:pPr>
                <a:endParaRPr lang="en-US" sz="3200">
                  <a:solidFill>
                    <a:srgbClr val="000000"/>
                  </a:solidFill>
                  <a:latin typeface="Arial Narrow" pitchFamily="34" charset="0"/>
                </a:endParaRPr>
              </a:p>
            </p:txBody>
          </p:sp>
          <p:sp>
            <p:nvSpPr>
              <p:cNvPr id="14" name="Oval 51"/>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lgn="r">
                  <a:spcBef>
                    <a:spcPct val="20000"/>
                  </a:spcBef>
                  <a:buFontTx/>
                  <a:buChar char="•"/>
                  <a:defRPr/>
                </a:pPr>
                <a:endParaRPr lang="en-US" sz="3200">
                  <a:solidFill>
                    <a:srgbClr val="000000"/>
                  </a:solidFill>
                  <a:latin typeface="Arial Narrow" pitchFamily="34" charset="0"/>
                </a:endParaRPr>
              </a:p>
            </p:txBody>
          </p:sp>
        </p:grpSp>
      </p:grpSp>
      <p:sp>
        <p:nvSpPr>
          <p:cNvPr id="10245" name="Line 40"/>
          <p:cNvSpPr>
            <a:spLocks noChangeShapeType="1"/>
          </p:cNvSpPr>
          <p:nvPr/>
        </p:nvSpPr>
        <p:spPr bwMode="auto">
          <a:xfrm>
            <a:off x="4876800" y="2051050"/>
            <a:ext cx="0" cy="2362200"/>
          </a:xfrm>
          <a:prstGeom prst="line">
            <a:avLst/>
          </a:prstGeom>
          <a:noFill/>
          <a:ln w="57150">
            <a:solidFill>
              <a:schemeClr val="folHlink"/>
            </a:solidFill>
            <a:prstDash val="sysDot"/>
            <a:round/>
            <a:headEnd/>
            <a:tailEnd/>
          </a:ln>
        </p:spPr>
        <p:txBody>
          <a:bodyPr>
            <a:spAutoFit/>
          </a:bodyPr>
          <a:lstStyle/>
          <a:p>
            <a:pPr algn="r">
              <a:spcBef>
                <a:spcPct val="20000"/>
              </a:spcBef>
              <a:buFontTx/>
              <a:buChar char="•"/>
            </a:pPr>
            <a:endParaRPr lang="en-US" sz="3200" smtClean="0">
              <a:solidFill>
                <a:srgbClr val="000000"/>
              </a:solidFill>
              <a:latin typeface="Arial Narrow" pitchFamily="34" charset="0"/>
              <a:cs typeface="Arial" pitchFamily="34" charset="0"/>
            </a:endParaRPr>
          </a:p>
        </p:txBody>
      </p:sp>
      <p:grpSp>
        <p:nvGrpSpPr>
          <p:cNvPr id="5" name="Group 3"/>
          <p:cNvGrpSpPr>
            <a:grpSpLocks/>
          </p:cNvGrpSpPr>
          <p:nvPr/>
        </p:nvGrpSpPr>
        <p:grpSpPr bwMode="auto">
          <a:xfrm>
            <a:off x="1371600" y="1828800"/>
            <a:ext cx="1905000" cy="2152650"/>
            <a:chOff x="1152" y="945"/>
            <a:chExt cx="1200" cy="1039"/>
          </a:xfrm>
        </p:grpSpPr>
        <p:grpSp>
          <p:nvGrpSpPr>
            <p:cNvPr id="6" name="Group 4"/>
            <p:cNvGrpSpPr>
              <a:grpSpLocks/>
            </p:cNvGrpSpPr>
            <p:nvPr/>
          </p:nvGrpSpPr>
          <p:grpSpPr bwMode="auto">
            <a:xfrm>
              <a:off x="1152" y="1329"/>
              <a:ext cx="1200" cy="655"/>
              <a:chOff x="1152" y="897"/>
              <a:chExt cx="1200" cy="655"/>
            </a:xfrm>
          </p:grpSpPr>
          <p:grpSp>
            <p:nvGrpSpPr>
              <p:cNvPr id="7" name="Group 5"/>
              <p:cNvGrpSpPr>
                <a:grpSpLocks/>
              </p:cNvGrpSpPr>
              <p:nvPr/>
            </p:nvGrpSpPr>
            <p:grpSpPr bwMode="auto">
              <a:xfrm>
                <a:off x="1152" y="1089"/>
                <a:ext cx="1200" cy="463"/>
                <a:chOff x="1152" y="1089"/>
                <a:chExt cx="1200" cy="463"/>
              </a:xfrm>
            </p:grpSpPr>
            <p:sp>
              <p:nvSpPr>
                <p:cNvPr id="10274" name="Oval 6"/>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75" name="Oval 7"/>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76" name="Oval 8"/>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77" name="Oval 9"/>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grpSp>
          <p:grpSp>
            <p:nvGrpSpPr>
              <p:cNvPr id="8" name="Group 10"/>
              <p:cNvGrpSpPr>
                <a:grpSpLocks/>
              </p:cNvGrpSpPr>
              <p:nvPr/>
            </p:nvGrpSpPr>
            <p:grpSpPr bwMode="auto">
              <a:xfrm>
                <a:off x="1152" y="897"/>
                <a:ext cx="1200" cy="463"/>
                <a:chOff x="1152" y="1089"/>
                <a:chExt cx="1200" cy="463"/>
              </a:xfrm>
            </p:grpSpPr>
            <p:sp>
              <p:nvSpPr>
                <p:cNvPr id="10270" name="Oval 11"/>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71" name="Oval 12"/>
                <p:cNvSpPr>
                  <a:spLocks noChangeArrowheads="1"/>
                </p:cNvSpPr>
                <p:nvPr/>
              </p:nvSpPr>
              <p:spPr bwMode="auto">
                <a:xfrm>
                  <a:off x="1152" y="1195"/>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72" name="Oval 13"/>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73" name="Oval 14"/>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grpSp>
        </p:grpSp>
        <p:grpSp>
          <p:nvGrpSpPr>
            <p:cNvPr id="9" name="Group 15"/>
            <p:cNvGrpSpPr>
              <a:grpSpLocks/>
            </p:cNvGrpSpPr>
            <p:nvPr/>
          </p:nvGrpSpPr>
          <p:grpSpPr bwMode="auto">
            <a:xfrm>
              <a:off x="1152" y="945"/>
              <a:ext cx="1200" cy="655"/>
              <a:chOff x="1152" y="897"/>
              <a:chExt cx="1200" cy="655"/>
            </a:xfrm>
          </p:grpSpPr>
          <p:grpSp>
            <p:nvGrpSpPr>
              <p:cNvPr id="10" name="Group 16"/>
              <p:cNvGrpSpPr>
                <a:grpSpLocks/>
              </p:cNvGrpSpPr>
              <p:nvPr/>
            </p:nvGrpSpPr>
            <p:grpSpPr bwMode="auto">
              <a:xfrm>
                <a:off x="1152" y="1089"/>
                <a:ext cx="1200" cy="463"/>
                <a:chOff x="1152" y="1089"/>
                <a:chExt cx="1200" cy="463"/>
              </a:xfrm>
            </p:grpSpPr>
            <p:sp>
              <p:nvSpPr>
                <p:cNvPr id="10264" name="Oval 17"/>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65" name="Oval 18"/>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66" name="Oval 19"/>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67" name="Oval 20"/>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grpSp>
          <p:grpSp>
            <p:nvGrpSpPr>
              <p:cNvPr id="11" name="Group 21"/>
              <p:cNvGrpSpPr>
                <a:grpSpLocks/>
              </p:cNvGrpSpPr>
              <p:nvPr/>
            </p:nvGrpSpPr>
            <p:grpSpPr bwMode="auto">
              <a:xfrm>
                <a:off x="1152" y="897"/>
                <a:ext cx="1200" cy="463"/>
                <a:chOff x="1152" y="1089"/>
                <a:chExt cx="1200" cy="463"/>
              </a:xfrm>
            </p:grpSpPr>
            <p:sp>
              <p:nvSpPr>
                <p:cNvPr id="10260" name="Oval 22"/>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61" name="Oval 23"/>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62" name="Oval 24"/>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sp>
              <p:nvSpPr>
                <p:cNvPr id="10263" name="Oval 25"/>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endParaRPr lang="en-US" sz="1800" smtClean="0">
                    <a:solidFill>
                      <a:srgbClr val="000000"/>
                    </a:solidFill>
                    <a:latin typeface="Georgia" pitchFamily="18" charset="0"/>
                    <a:cs typeface="Arial" pitchFamily="34" charset="0"/>
                  </a:endParaRPr>
                </a:p>
              </p:txBody>
            </p:sp>
          </p:grpSp>
        </p:grpSp>
      </p:grpSp>
      <p:sp>
        <p:nvSpPr>
          <p:cNvPr id="10247" name="Line 43"/>
          <p:cNvSpPr>
            <a:spLocks noChangeShapeType="1"/>
          </p:cNvSpPr>
          <p:nvPr/>
        </p:nvSpPr>
        <p:spPr bwMode="auto">
          <a:xfrm>
            <a:off x="5562600" y="3194050"/>
            <a:ext cx="990600" cy="0"/>
          </a:xfrm>
          <a:prstGeom prst="line">
            <a:avLst/>
          </a:prstGeom>
          <a:noFill/>
          <a:ln w="38100">
            <a:solidFill>
              <a:schemeClr val="tx1"/>
            </a:solidFill>
            <a:round/>
            <a:headEnd/>
            <a:tailEnd type="triangle" w="med" len="med"/>
          </a:ln>
        </p:spPr>
        <p:txBody>
          <a:bodyPr>
            <a:spAutoFit/>
          </a:bodyPr>
          <a:lstStyle/>
          <a:p>
            <a:pPr algn="r">
              <a:spcBef>
                <a:spcPct val="20000"/>
              </a:spcBef>
              <a:buFontTx/>
              <a:buChar char="•"/>
            </a:pPr>
            <a:endParaRPr lang="en-US" sz="3200" smtClean="0">
              <a:solidFill>
                <a:srgbClr val="000000"/>
              </a:solidFill>
              <a:latin typeface="Arial Narrow" pitchFamily="34" charset="0"/>
              <a:cs typeface="Arial" pitchFamily="34" charset="0"/>
            </a:endParaRPr>
          </a:p>
        </p:txBody>
      </p:sp>
      <p:sp>
        <p:nvSpPr>
          <p:cNvPr id="10248" name="Rectangle 41"/>
          <p:cNvSpPr>
            <a:spLocks noChangeArrowheads="1"/>
          </p:cNvSpPr>
          <p:nvPr/>
        </p:nvSpPr>
        <p:spPr bwMode="auto">
          <a:xfrm>
            <a:off x="4191000" y="2813050"/>
            <a:ext cx="1371600" cy="920750"/>
          </a:xfrm>
          <a:prstGeom prst="rect">
            <a:avLst/>
          </a:prstGeom>
          <a:solidFill>
            <a:schemeClr val="accent1"/>
          </a:solidFill>
          <a:ln w="38100" algn="ctr">
            <a:solidFill>
              <a:srgbClr val="0000FF"/>
            </a:solidFill>
            <a:miter lim="800000"/>
            <a:headEnd/>
            <a:tailEnd/>
          </a:ln>
        </p:spPr>
        <p:txBody>
          <a:bodyPr wrap="none" anchor="ctr"/>
          <a:lstStyle/>
          <a:p>
            <a:pPr marL="342900" indent="-342900">
              <a:spcBef>
                <a:spcPct val="20000"/>
              </a:spcBef>
            </a:pPr>
            <a:r>
              <a:rPr lang="en-US" smtClean="0">
                <a:solidFill>
                  <a:srgbClr val="000000"/>
                </a:solidFill>
                <a:latin typeface="Arial Narrow" pitchFamily="34" charset="0"/>
                <a:cs typeface="Arial" pitchFamily="34" charset="0"/>
              </a:rPr>
              <a:t>Curator/</a:t>
            </a:r>
          </a:p>
          <a:p>
            <a:pPr marL="342900" indent="-342900">
              <a:spcBef>
                <a:spcPct val="20000"/>
              </a:spcBef>
            </a:pPr>
            <a:r>
              <a:rPr lang="en-US" smtClean="0">
                <a:solidFill>
                  <a:srgbClr val="000000"/>
                </a:solidFill>
                <a:latin typeface="Arial Narrow" pitchFamily="34" charset="0"/>
                <a:cs typeface="Arial" pitchFamily="34" charset="0"/>
              </a:rPr>
              <a:t>Sanitizer</a:t>
            </a:r>
          </a:p>
        </p:txBody>
      </p:sp>
      <p:sp>
        <p:nvSpPr>
          <p:cNvPr id="10249" name="Line 42"/>
          <p:cNvSpPr>
            <a:spLocks noChangeShapeType="1"/>
          </p:cNvSpPr>
          <p:nvPr/>
        </p:nvSpPr>
        <p:spPr bwMode="auto">
          <a:xfrm>
            <a:off x="3352800" y="3194050"/>
            <a:ext cx="762000" cy="0"/>
          </a:xfrm>
          <a:prstGeom prst="line">
            <a:avLst/>
          </a:prstGeom>
          <a:noFill/>
          <a:ln w="38100">
            <a:solidFill>
              <a:schemeClr val="tx1"/>
            </a:solidFill>
            <a:round/>
            <a:headEnd/>
            <a:tailEnd type="triangle" w="med" len="med"/>
          </a:ln>
        </p:spPr>
        <p:txBody>
          <a:bodyPr>
            <a:spAutoFit/>
          </a:bodyPr>
          <a:lstStyle/>
          <a:p>
            <a:pPr algn="r">
              <a:spcBef>
                <a:spcPct val="20000"/>
              </a:spcBef>
              <a:buFontTx/>
              <a:buChar char="•"/>
            </a:pPr>
            <a:endParaRPr lang="en-US" sz="3200" smtClean="0">
              <a:solidFill>
                <a:srgbClr val="000000"/>
              </a:solidFill>
              <a:latin typeface="Arial Narrow" pitchFamily="34" charset="0"/>
              <a:cs typeface="Arial" pitchFamily="34" charset="0"/>
            </a:endParaRPr>
          </a:p>
        </p:txBody>
      </p:sp>
      <p:sp>
        <p:nvSpPr>
          <p:cNvPr id="10250" name="TextBox 44"/>
          <p:cNvSpPr txBox="1">
            <a:spLocks noChangeArrowheads="1"/>
          </p:cNvSpPr>
          <p:nvPr/>
        </p:nvSpPr>
        <p:spPr bwMode="auto">
          <a:xfrm>
            <a:off x="6553200" y="4343400"/>
            <a:ext cx="2057400" cy="584200"/>
          </a:xfrm>
          <a:prstGeom prst="rect">
            <a:avLst/>
          </a:prstGeom>
          <a:noFill/>
          <a:ln w="9525">
            <a:noFill/>
            <a:miter lim="800000"/>
            <a:headEnd/>
            <a:tailEnd/>
          </a:ln>
        </p:spPr>
        <p:txBody>
          <a:bodyPr>
            <a:spAutoFit/>
          </a:bodyPr>
          <a:lstStyle/>
          <a:p>
            <a:pPr algn="l">
              <a:spcBef>
                <a:spcPct val="20000"/>
              </a:spcBef>
            </a:pPr>
            <a:r>
              <a:rPr lang="en-US" sz="3200" smtClean="0">
                <a:solidFill>
                  <a:srgbClr val="000000"/>
                </a:solidFill>
                <a:latin typeface="Comic Sans MS" pitchFamily="66" charset="0"/>
                <a:cs typeface="Arial" pitchFamily="34" charset="0"/>
              </a:rPr>
              <a:t>Output</a:t>
            </a:r>
          </a:p>
        </p:txBody>
      </p:sp>
      <p:sp>
        <p:nvSpPr>
          <p:cNvPr id="47" name="Text Box 4"/>
          <p:cNvSpPr txBox="1">
            <a:spLocks noChangeArrowheads="1"/>
          </p:cNvSpPr>
          <p:nvPr/>
        </p:nvSpPr>
        <p:spPr bwMode="auto">
          <a:xfrm>
            <a:off x="838200" y="4343400"/>
            <a:ext cx="2362200" cy="579438"/>
          </a:xfrm>
          <a:prstGeom prst="rect">
            <a:avLst/>
          </a:prstGeom>
          <a:noFill/>
          <a:ln w="25400">
            <a:noFill/>
            <a:miter lim="800000"/>
            <a:headEnd/>
            <a:tailEnd/>
          </a:ln>
        </p:spPr>
        <p:txBody>
          <a:bodyPr>
            <a:spAutoFit/>
          </a:bodyPr>
          <a:lstStyle/>
          <a:p>
            <a:r>
              <a:rPr lang="en-US" sz="3200" smtClean="0">
                <a:solidFill>
                  <a:srgbClr val="000000"/>
                </a:solidFill>
                <a:latin typeface="Comic Sans MS" pitchFamily="66" charset="0"/>
                <a:cs typeface="Arial" pitchFamily="34" charset="0"/>
              </a:rPr>
              <a:t>Data</a:t>
            </a:r>
          </a:p>
        </p:txBody>
      </p:sp>
      <p:sp>
        <p:nvSpPr>
          <p:cNvPr id="10252" name="TextBox 45"/>
          <p:cNvSpPr txBox="1">
            <a:spLocks noChangeArrowheads="1"/>
          </p:cNvSpPr>
          <p:nvPr/>
        </p:nvSpPr>
        <p:spPr bwMode="auto">
          <a:xfrm>
            <a:off x="4648200" y="4648200"/>
            <a:ext cx="685800" cy="584200"/>
          </a:xfrm>
          <a:prstGeom prst="rect">
            <a:avLst/>
          </a:prstGeom>
          <a:noFill/>
          <a:ln w="9525">
            <a:noFill/>
            <a:miter lim="800000"/>
            <a:headEnd/>
            <a:tailEnd/>
          </a:ln>
        </p:spPr>
        <p:txBody>
          <a:bodyPr>
            <a:spAutoFit/>
          </a:bodyPr>
          <a:lstStyle/>
          <a:p>
            <a:pPr algn="l">
              <a:spcBef>
                <a:spcPct val="20000"/>
              </a:spcBef>
            </a:pPr>
            <a:r>
              <a:rPr lang="en-US" sz="3200" smtClean="0">
                <a:solidFill>
                  <a:srgbClr val="000000"/>
                </a:solidFill>
                <a:latin typeface="Comic Sans MS" pitchFamily="66" charset="0"/>
                <a:cs typeface="Arial" pitchFamily="34" charset="0"/>
              </a:rPr>
              <a:t>A</a:t>
            </a:r>
          </a:p>
        </p:txBody>
      </p:sp>
      <p:sp>
        <p:nvSpPr>
          <p:cNvPr id="45" name="Text Box 5"/>
          <p:cNvSpPr txBox="1">
            <a:spLocks noChangeArrowheads="1"/>
          </p:cNvSpPr>
          <p:nvPr/>
        </p:nvSpPr>
        <p:spPr bwMode="auto">
          <a:xfrm>
            <a:off x="358775" y="5410200"/>
            <a:ext cx="8556625" cy="1077913"/>
          </a:xfrm>
          <a:prstGeom prst="rect">
            <a:avLst/>
          </a:prstGeom>
          <a:solidFill>
            <a:srgbClr val="FFCCFF"/>
          </a:solidFill>
          <a:ln w="25400">
            <a:noFill/>
            <a:miter lim="800000"/>
            <a:headEnd/>
            <a:tailEnd/>
          </a:ln>
        </p:spPr>
        <p:txBody>
          <a:bodyPr wrap="none">
            <a:spAutoFit/>
          </a:bodyPr>
          <a:lstStyle/>
          <a:p>
            <a:r>
              <a:rPr lang="en-US" sz="3200" smtClean="0">
                <a:solidFill>
                  <a:srgbClr val="000000"/>
                </a:solidFill>
                <a:latin typeface="Arial Narrow" pitchFamily="34" charset="0"/>
                <a:cs typeface="Arial" pitchFamily="34" charset="0"/>
              </a:rPr>
              <a:t>Trusted curator can access DB of sensitive information,</a:t>
            </a:r>
            <a:br>
              <a:rPr lang="en-US" sz="3200" smtClean="0">
                <a:solidFill>
                  <a:srgbClr val="000000"/>
                </a:solidFill>
                <a:latin typeface="Arial Narrow" pitchFamily="34" charset="0"/>
                <a:cs typeface="Arial" pitchFamily="34" charset="0"/>
              </a:rPr>
            </a:br>
            <a:r>
              <a:rPr lang="en-US" sz="3200" smtClean="0">
                <a:solidFill>
                  <a:srgbClr val="000000"/>
                </a:solidFill>
                <a:latin typeface="Arial Narrow" pitchFamily="34" charset="0"/>
                <a:cs typeface="Arial" pitchFamily="34" charset="0"/>
              </a:rPr>
              <a:t>should publish </a:t>
            </a:r>
            <a:r>
              <a:rPr lang="en-US" sz="3200" b="1" smtClean="0">
                <a:solidFill>
                  <a:srgbClr val="000000"/>
                </a:solidFill>
                <a:latin typeface="Arial Narrow" pitchFamily="34" charset="0"/>
                <a:cs typeface="Arial" pitchFamily="34" charset="0"/>
              </a:rPr>
              <a:t>privacy-preserving</a:t>
            </a:r>
            <a:r>
              <a:rPr lang="en-US" sz="3200" smtClean="0">
                <a:solidFill>
                  <a:srgbClr val="000000"/>
                </a:solidFill>
                <a:latin typeface="Arial Narrow" pitchFamily="34" charset="0"/>
                <a:cs typeface="Arial" pitchFamily="34" charset="0"/>
              </a:rPr>
              <a:t> sanitized version </a:t>
            </a:r>
          </a:p>
        </p:txBody>
      </p:sp>
    </p:spTree>
    <p:extLst>
      <p:ext uri="{BB962C8B-B14F-4D97-AF65-F5344CB8AC3E}">
        <p14:creationId xmlns:p14="http://schemas.microsoft.com/office/powerpoint/2010/main" val="239373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wipe(left)">
                                      <p:cBhvr>
                                        <p:cTn id="10" dur="500"/>
                                        <p:tgtEl>
                                          <p:spTgt spid="47"/>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xit" presetSubtype="10" fill="hold" grpId="1" nodeType="clickEffect">
                                  <p:stCondLst>
                                    <p:cond delay="0"/>
                                  </p:stCondLst>
                                  <p:childTnLst>
                                    <p:animEffect transition="out" filter="blinds(horizontal)">
                                      <p:cBhvr>
                                        <p:cTn id="18" dur="500"/>
                                        <p:tgtEl>
                                          <p:spTgt spid="45"/>
                                        </p:tgtEl>
                                      </p:cBhvr>
                                    </p:animEffect>
                                    <p:set>
                                      <p:cBhvr>
                                        <p:cTn id="19" dur="1" fill="hold">
                                          <p:stCondLst>
                                            <p:cond delay="499"/>
                                          </p:stCondLst>
                                        </p:cTn>
                                        <p:tgtEl>
                                          <p:spTgt spid="4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45" grpId="0" animBg="1"/>
      <p:bldP spid="45" grpId="1"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Databases that Teach</a:t>
            </a:r>
            <a:endParaRPr lang="en-US" sz="4800" dirty="0"/>
          </a:p>
        </p:txBody>
      </p:sp>
      <p:sp>
        <p:nvSpPr>
          <p:cNvPr id="3" name="Content Placeholder 2"/>
          <p:cNvSpPr>
            <a:spLocks noGrp="1"/>
          </p:cNvSpPr>
          <p:nvPr>
            <p:ph sz="quarter" idx="1"/>
          </p:nvPr>
        </p:nvSpPr>
        <p:spPr>
          <a:xfrm>
            <a:off x="304800" y="1539240"/>
            <a:ext cx="8686800" cy="4937760"/>
          </a:xfrm>
        </p:spPr>
        <p:txBody>
          <a:bodyPr>
            <a:normAutofit fontScale="92500" lnSpcReduction="20000"/>
          </a:bodyPr>
          <a:lstStyle/>
          <a:p>
            <a:r>
              <a:rPr lang="en-US" dirty="0" smtClean="0"/>
              <a:t>Database teaches that smoking causes cancer.  </a:t>
            </a:r>
          </a:p>
          <a:p>
            <a:pPr lvl="1"/>
            <a:r>
              <a:rPr lang="en-US" sz="2600" dirty="0" smtClean="0"/>
              <a:t>Smoker S’s insurance premiums rise. </a:t>
            </a:r>
          </a:p>
          <a:p>
            <a:pPr lvl="1"/>
            <a:r>
              <a:rPr lang="en-US" sz="2600" dirty="0" smtClean="0">
                <a:solidFill>
                  <a:srgbClr val="FF0000"/>
                </a:solidFill>
              </a:rPr>
              <a:t>This is true even if S not in database!</a:t>
            </a:r>
          </a:p>
          <a:p>
            <a:r>
              <a:rPr lang="en-US" dirty="0"/>
              <a:t>L</a:t>
            </a:r>
            <a:r>
              <a:rPr lang="en-US" dirty="0" smtClean="0"/>
              <a:t>earning that smoking causes cancer is the whole point.</a:t>
            </a:r>
          </a:p>
          <a:p>
            <a:pPr lvl="1"/>
            <a:r>
              <a:rPr lang="en-US" sz="2600" dirty="0" smtClean="0"/>
              <a:t>Smoker S enrolls in a smoking cessation program.</a:t>
            </a:r>
          </a:p>
          <a:p>
            <a:pPr lvl="1"/>
            <a:endParaRPr lang="en-US" sz="2600" dirty="0"/>
          </a:p>
          <a:p>
            <a:r>
              <a:rPr lang="en-US" dirty="0" smtClean="0">
                <a:solidFill>
                  <a:srgbClr val="FF0000"/>
                </a:solidFill>
              </a:rPr>
              <a:t>Differential privacy: limit harms to the teachings, not </a:t>
            </a:r>
            <a:r>
              <a:rPr lang="en-US" b="1" dirty="0" smtClean="0">
                <a:solidFill>
                  <a:srgbClr val="FF0000"/>
                </a:solidFill>
              </a:rPr>
              <a:t>participation</a:t>
            </a:r>
          </a:p>
          <a:p>
            <a:pPr lvl="1"/>
            <a:r>
              <a:rPr lang="en-US" dirty="0" smtClean="0"/>
              <a:t>The </a:t>
            </a:r>
            <a:r>
              <a:rPr lang="en-US" dirty="0"/>
              <a:t>outcome of any analysis is essentially equally likely, </a:t>
            </a:r>
            <a:r>
              <a:rPr lang="en-US" b="1" dirty="0"/>
              <a:t>independent of whether any individual </a:t>
            </a:r>
            <a:r>
              <a:rPr lang="en-US" b="1" dirty="0" smtClean="0"/>
              <a:t>joins, </a:t>
            </a:r>
            <a:r>
              <a:rPr lang="en-US" b="1" dirty="0"/>
              <a:t>or refrains from </a:t>
            </a:r>
            <a:r>
              <a:rPr lang="en-US" b="1" dirty="0" smtClean="0"/>
              <a:t>joining, the dataset.</a:t>
            </a:r>
          </a:p>
          <a:p>
            <a:pPr lvl="1"/>
            <a:r>
              <a:rPr lang="en-US" dirty="0" smtClean="0"/>
              <a:t>Automatically immune to linkage attacks</a:t>
            </a:r>
          </a:p>
        </p:txBody>
      </p:sp>
      <p:grpSp>
        <p:nvGrpSpPr>
          <p:cNvPr id="4" name="Group 43"/>
          <p:cNvGrpSpPr>
            <a:grpSpLocks/>
          </p:cNvGrpSpPr>
          <p:nvPr/>
        </p:nvGrpSpPr>
        <p:grpSpPr bwMode="auto">
          <a:xfrm>
            <a:off x="381000" y="228600"/>
            <a:ext cx="1295400" cy="1066800"/>
            <a:chOff x="3648" y="960"/>
            <a:chExt cx="816" cy="672"/>
          </a:xfrm>
          <a:solidFill>
            <a:srgbClr val="009900"/>
          </a:solidFill>
        </p:grpSpPr>
        <p:grpSp>
          <p:nvGrpSpPr>
            <p:cNvPr id="5" name="Group 44"/>
            <p:cNvGrpSpPr>
              <a:grpSpLocks/>
            </p:cNvGrpSpPr>
            <p:nvPr/>
          </p:nvGrpSpPr>
          <p:grpSpPr bwMode="auto">
            <a:xfrm>
              <a:off x="3648" y="1248"/>
              <a:ext cx="816" cy="384"/>
              <a:chOff x="3648" y="1248"/>
              <a:chExt cx="816" cy="384"/>
            </a:xfrm>
            <a:grpFill/>
          </p:grpSpPr>
          <p:sp>
            <p:nvSpPr>
              <p:cNvPr id="10" name="Oval 45"/>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1" name="Oval 46"/>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2" name="Oval 47"/>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nvGrpSpPr>
            <p:cNvPr id="6" name="Group 48"/>
            <p:cNvGrpSpPr>
              <a:grpSpLocks/>
            </p:cNvGrpSpPr>
            <p:nvPr/>
          </p:nvGrpSpPr>
          <p:grpSpPr bwMode="auto">
            <a:xfrm>
              <a:off x="3648" y="960"/>
              <a:ext cx="816" cy="384"/>
              <a:chOff x="3648" y="1248"/>
              <a:chExt cx="816" cy="384"/>
            </a:xfrm>
            <a:grpFill/>
          </p:grpSpPr>
          <p:sp>
            <p:nvSpPr>
              <p:cNvPr id="7" name="Oval 49"/>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8" name="Oval 50"/>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9" name="Oval 51"/>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1400" y="232718"/>
            <a:ext cx="1620584" cy="1766303"/>
          </a:xfrm>
          <a:prstGeom prst="rect">
            <a:avLst/>
          </a:prstGeom>
        </p:spPr>
      </p:pic>
    </p:spTree>
    <p:extLst>
      <p:ext uri="{BB962C8B-B14F-4D97-AF65-F5344CB8AC3E}">
        <p14:creationId xmlns:p14="http://schemas.microsoft.com/office/powerpoint/2010/main" val="3101300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0"/>
            <a:ext cx="8229600" cy="1143000"/>
          </a:xfrm>
        </p:spPr>
        <p:txBody>
          <a:bodyPr/>
          <a:lstStyle/>
          <a:p>
            <a:pPr algn="l"/>
            <a:r>
              <a:rPr lang="en-US" b="1" dirty="0" smtClean="0"/>
              <a:t>Differential Privacy</a:t>
            </a:r>
            <a:endParaRPr lang="en-US" dirty="0" smtClean="0"/>
          </a:p>
        </p:txBody>
      </p:sp>
      <p:sp>
        <p:nvSpPr>
          <p:cNvPr id="93187" name="Rectangle 3"/>
          <p:cNvSpPr>
            <a:spLocks noGrp="1" noChangeArrowheads="1"/>
          </p:cNvSpPr>
          <p:nvPr>
            <p:ph type="body" idx="1"/>
          </p:nvPr>
        </p:nvSpPr>
        <p:spPr>
          <a:xfrm>
            <a:off x="304800" y="1143000"/>
            <a:ext cx="8610600" cy="5257800"/>
          </a:xfrm>
        </p:spPr>
        <p:txBody>
          <a:bodyPr/>
          <a:lstStyle/>
          <a:p>
            <a:pPr>
              <a:buFontTx/>
              <a:buNone/>
              <a:defRPr/>
            </a:pPr>
            <a:r>
              <a:rPr lang="en-US" b="1" dirty="0" smtClean="0">
                <a:solidFill>
                  <a:schemeClr val="accent2"/>
                </a:solidFill>
              </a:rPr>
              <a:t>Protect </a:t>
            </a:r>
            <a:r>
              <a:rPr lang="en-US" b="1" i="1" dirty="0" smtClean="0">
                <a:solidFill>
                  <a:schemeClr val="accent2"/>
                </a:solidFill>
              </a:rPr>
              <a:t>individual </a:t>
            </a:r>
            <a:r>
              <a:rPr lang="en-US" b="1" dirty="0" smtClean="0">
                <a:solidFill>
                  <a:schemeClr val="accent2"/>
                </a:solidFill>
              </a:rPr>
              <a:t>participants:</a:t>
            </a:r>
          </a:p>
          <a:p>
            <a:pPr>
              <a:buFontTx/>
              <a:buNone/>
              <a:defRPr/>
            </a:pPr>
            <a:endParaRPr lang="en-US" b="1" u="sng" dirty="0" smtClean="0">
              <a:solidFill>
                <a:srgbClr val="FF0000"/>
              </a:solidFill>
              <a:latin typeface="Comic Sans MS" pitchFamily="66" charset="0"/>
            </a:endParaRPr>
          </a:p>
          <a:p>
            <a:pPr>
              <a:buFontTx/>
              <a:buNone/>
              <a:defRPr/>
            </a:pPr>
            <a:endParaRPr lang="en-US" b="1" dirty="0" smtClean="0"/>
          </a:p>
        </p:txBody>
      </p:sp>
      <p:grpSp>
        <p:nvGrpSpPr>
          <p:cNvPr id="2" name="Group 43"/>
          <p:cNvGrpSpPr>
            <a:grpSpLocks/>
          </p:cNvGrpSpPr>
          <p:nvPr/>
        </p:nvGrpSpPr>
        <p:grpSpPr bwMode="auto">
          <a:xfrm>
            <a:off x="6781800" y="2667000"/>
            <a:ext cx="1295400" cy="1066800"/>
            <a:chOff x="3648" y="960"/>
            <a:chExt cx="816" cy="672"/>
          </a:xfrm>
          <a:solidFill>
            <a:srgbClr val="009900"/>
          </a:solidFill>
        </p:grpSpPr>
        <p:grpSp>
          <p:nvGrpSpPr>
            <p:cNvPr id="3" name="Group 44"/>
            <p:cNvGrpSpPr>
              <a:grpSpLocks/>
            </p:cNvGrpSpPr>
            <p:nvPr/>
          </p:nvGrpSpPr>
          <p:grpSpPr bwMode="auto">
            <a:xfrm>
              <a:off x="3648" y="1248"/>
              <a:ext cx="816" cy="384"/>
              <a:chOff x="3648" y="1248"/>
              <a:chExt cx="816" cy="384"/>
            </a:xfrm>
            <a:grpFill/>
          </p:grpSpPr>
          <p:sp>
            <p:nvSpPr>
              <p:cNvPr id="17" name="Oval 45"/>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8" name="Oval 46"/>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9" name="Oval 47"/>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nvGrpSpPr>
            <p:cNvPr id="4" name="Group 48"/>
            <p:cNvGrpSpPr>
              <a:grpSpLocks/>
            </p:cNvGrpSpPr>
            <p:nvPr/>
          </p:nvGrpSpPr>
          <p:grpSpPr bwMode="auto">
            <a:xfrm>
              <a:off x="3648" y="960"/>
              <a:ext cx="816" cy="384"/>
              <a:chOff x="3648" y="1248"/>
              <a:chExt cx="816" cy="384"/>
            </a:xfrm>
            <a:grpFill/>
          </p:grpSpPr>
          <p:sp>
            <p:nvSpPr>
              <p:cNvPr id="14" name="Oval 49"/>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5" name="Oval 50"/>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16" name="Oval 51"/>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sp>
        <p:nvSpPr>
          <p:cNvPr id="20" name="Line 40"/>
          <p:cNvSpPr>
            <a:spLocks noChangeShapeType="1"/>
          </p:cNvSpPr>
          <p:nvPr/>
        </p:nvSpPr>
        <p:spPr bwMode="auto">
          <a:xfrm>
            <a:off x="4876800" y="1981200"/>
            <a:ext cx="0" cy="2362200"/>
          </a:xfrm>
          <a:prstGeom prst="line">
            <a:avLst/>
          </a:prstGeom>
          <a:noFill/>
          <a:ln w="57150">
            <a:solidFill>
              <a:schemeClr val="folHlink"/>
            </a:solidFill>
            <a:prstDash val="sysDot"/>
            <a:round/>
            <a:headEnd/>
            <a:tailEnd/>
          </a:ln>
        </p:spPr>
        <p:txBody>
          <a:bodyPr>
            <a:spAutoFit/>
          </a:bodyPr>
          <a:lstStyle/>
          <a:p>
            <a:endParaRPr lang="en-US"/>
          </a:p>
        </p:txBody>
      </p:sp>
      <p:grpSp>
        <p:nvGrpSpPr>
          <p:cNvPr id="5" name="Group 3"/>
          <p:cNvGrpSpPr>
            <a:grpSpLocks/>
          </p:cNvGrpSpPr>
          <p:nvPr/>
        </p:nvGrpSpPr>
        <p:grpSpPr bwMode="auto">
          <a:xfrm>
            <a:off x="1371600" y="2139950"/>
            <a:ext cx="1905000" cy="1822450"/>
            <a:chOff x="1152" y="945"/>
            <a:chExt cx="1200" cy="1039"/>
          </a:xfrm>
        </p:grpSpPr>
        <p:grpSp>
          <p:nvGrpSpPr>
            <p:cNvPr id="6" name="Group 4"/>
            <p:cNvGrpSpPr>
              <a:grpSpLocks/>
            </p:cNvGrpSpPr>
            <p:nvPr/>
          </p:nvGrpSpPr>
          <p:grpSpPr bwMode="auto">
            <a:xfrm>
              <a:off x="1152" y="1329"/>
              <a:ext cx="1200" cy="655"/>
              <a:chOff x="1152" y="897"/>
              <a:chExt cx="1200" cy="655"/>
            </a:xfrm>
          </p:grpSpPr>
          <p:grpSp>
            <p:nvGrpSpPr>
              <p:cNvPr id="7" name="Group 5"/>
              <p:cNvGrpSpPr>
                <a:grpSpLocks/>
              </p:cNvGrpSpPr>
              <p:nvPr/>
            </p:nvGrpSpPr>
            <p:grpSpPr bwMode="auto">
              <a:xfrm>
                <a:off x="1152" y="1089"/>
                <a:ext cx="1200" cy="463"/>
                <a:chOff x="1152" y="1089"/>
                <a:chExt cx="1200" cy="463"/>
              </a:xfrm>
            </p:grpSpPr>
            <p:sp>
              <p:nvSpPr>
                <p:cNvPr id="40" name="Oval 6"/>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41" name="Oval 7"/>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42" name="Oval 8"/>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43" name="Oval 9"/>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nvGrpSpPr>
              <p:cNvPr id="8" name="Group 10"/>
              <p:cNvGrpSpPr>
                <a:grpSpLocks/>
              </p:cNvGrpSpPr>
              <p:nvPr/>
            </p:nvGrpSpPr>
            <p:grpSpPr bwMode="auto">
              <a:xfrm>
                <a:off x="1152" y="897"/>
                <a:ext cx="1200" cy="463"/>
                <a:chOff x="1152" y="1089"/>
                <a:chExt cx="1200" cy="463"/>
              </a:xfrm>
            </p:grpSpPr>
            <p:sp>
              <p:nvSpPr>
                <p:cNvPr id="36" name="Oval 11"/>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37" name="Oval 12"/>
                <p:cNvSpPr>
                  <a:spLocks noChangeArrowheads="1"/>
                </p:cNvSpPr>
                <p:nvPr/>
              </p:nvSpPr>
              <p:spPr bwMode="auto">
                <a:xfrm>
                  <a:off x="1152" y="119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38" name="Oval 13"/>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39" name="Oval 14"/>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grpSp>
          <p:nvGrpSpPr>
            <p:cNvPr id="9" name="Group 15"/>
            <p:cNvGrpSpPr>
              <a:grpSpLocks/>
            </p:cNvGrpSpPr>
            <p:nvPr/>
          </p:nvGrpSpPr>
          <p:grpSpPr bwMode="auto">
            <a:xfrm>
              <a:off x="1152" y="945"/>
              <a:ext cx="1200" cy="655"/>
              <a:chOff x="1152" y="897"/>
              <a:chExt cx="1200" cy="655"/>
            </a:xfrm>
          </p:grpSpPr>
          <p:grpSp>
            <p:nvGrpSpPr>
              <p:cNvPr id="10" name="Group 16"/>
              <p:cNvGrpSpPr>
                <a:grpSpLocks/>
              </p:cNvGrpSpPr>
              <p:nvPr/>
            </p:nvGrpSpPr>
            <p:grpSpPr bwMode="auto">
              <a:xfrm>
                <a:off x="1152" y="1089"/>
                <a:ext cx="1200" cy="463"/>
                <a:chOff x="1152" y="1089"/>
                <a:chExt cx="1200" cy="463"/>
              </a:xfrm>
            </p:grpSpPr>
            <p:sp>
              <p:nvSpPr>
                <p:cNvPr id="30" name="Oval 17"/>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31" name="Oval 18"/>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32" name="Oval 19"/>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33" name="Oval 20"/>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nvGrpSpPr>
              <p:cNvPr id="11" name="Group 21"/>
              <p:cNvGrpSpPr>
                <a:grpSpLocks/>
              </p:cNvGrpSpPr>
              <p:nvPr/>
            </p:nvGrpSpPr>
            <p:grpSpPr bwMode="auto">
              <a:xfrm>
                <a:off x="1152" y="897"/>
                <a:ext cx="1200" cy="463"/>
                <a:chOff x="1152" y="1089"/>
                <a:chExt cx="1200" cy="463"/>
              </a:xfrm>
            </p:grpSpPr>
            <p:sp>
              <p:nvSpPr>
                <p:cNvPr id="26" name="Oval 22"/>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27" name="Oval 23"/>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28" name="Oval 24"/>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29" name="Oval 25"/>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grpSp>
      <p:sp>
        <p:nvSpPr>
          <p:cNvPr id="44" name="Line 42"/>
          <p:cNvSpPr>
            <a:spLocks noChangeShapeType="1"/>
          </p:cNvSpPr>
          <p:nvPr/>
        </p:nvSpPr>
        <p:spPr bwMode="auto">
          <a:xfrm>
            <a:off x="3352800" y="3124200"/>
            <a:ext cx="762000" cy="0"/>
          </a:xfrm>
          <a:prstGeom prst="line">
            <a:avLst/>
          </a:prstGeom>
          <a:noFill/>
          <a:ln w="38100">
            <a:solidFill>
              <a:schemeClr val="tx1"/>
            </a:solidFill>
            <a:round/>
            <a:headEnd/>
            <a:tailEnd type="triangle" w="med" len="med"/>
          </a:ln>
        </p:spPr>
        <p:txBody>
          <a:bodyPr>
            <a:spAutoFit/>
          </a:bodyPr>
          <a:lstStyle/>
          <a:p>
            <a:endParaRPr lang="en-US"/>
          </a:p>
        </p:txBody>
      </p:sp>
      <p:sp>
        <p:nvSpPr>
          <p:cNvPr id="45" name="Rectangle 41"/>
          <p:cNvSpPr>
            <a:spLocks noChangeArrowheads="1"/>
          </p:cNvSpPr>
          <p:nvPr/>
        </p:nvSpPr>
        <p:spPr bwMode="auto">
          <a:xfrm>
            <a:off x="4191000" y="2667000"/>
            <a:ext cx="1371600" cy="920750"/>
          </a:xfrm>
          <a:prstGeom prst="rect">
            <a:avLst/>
          </a:prstGeom>
          <a:solidFill>
            <a:schemeClr val="accent1"/>
          </a:solidFill>
          <a:ln w="38100" algn="ctr">
            <a:solidFill>
              <a:srgbClr val="0000FF"/>
            </a:solidFill>
            <a:miter lim="800000"/>
            <a:headEnd/>
            <a:tailEnd/>
          </a:ln>
        </p:spPr>
        <p:txBody>
          <a:bodyPr wrap="none" anchor="ctr"/>
          <a:lstStyle/>
          <a:p>
            <a:pPr marL="342900" indent="-342900" algn="ctr">
              <a:buFontTx/>
              <a:buNone/>
            </a:pPr>
            <a:r>
              <a:rPr lang="en-US" sz="2800" dirty="0">
                <a:latin typeface="+mn-lt"/>
              </a:rPr>
              <a:t>Curator/</a:t>
            </a:r>
          </a:p>
          <a:p>
            <a:pPr marL="342900" indent="-342900" algn="ctr">
              <a:buFontTx/>
              <a:buNone/>
            </a:pPr>
            <a:r>
              <a:rPr lang="en-US" sz="2800" dirty="0">
                <a:latin typeface="+mn-lt"/>
              </a:rPr>
              <a:t>Sanitizer</a:t>
            </a:r>
          </a:p>
        </p:txBody>
      </p:sp>
      <p:sp>
        <p:nvSpPr>
          <p:cNvPr id="46" name="Line 43"/>
          <p:cNvSpPr>
            <a:spLocks noChangeShapeType="1"/>
          </p:cNvSpPr>
          <p:nvPr/>
        </p:nvSpPr>
        <p:spPr bwMode="auto">
          <a:xfrm>
            <a:off x="5715000" y="3124200"/>
            <a:ext cx="990600" cy="0"/>
          </a:xfrm>
          <a:prstGeom prst="line">
            <a:avLst/>
          </a:prstGeom>
          <a:noFill/>
          <a:ln w="38100">
            <a:solidFill>
              <a:schemeClr val="tx1"/>
            </a:solidFill>
            <a:round/>
            <a:headEnd/>
            <a:tailEnd type="triangle" w="med" len="med"/>
          </a:ln>
        </p:spPr>
        <p:txBody>
          <a:bodyPr>
            <a:spAutoFit/>
          </a:bodyPr>
          <a:lstStyle/>
          <a:p>
            <a:endParaRPr lang="en-US"/>
          </a:p>
        </p:txBody>
      </p:sp>
      <p:cxnSp>
        <p:nvCxnSpPr>
          <p:cNvPr id="50" name="Straight Arrow Connector 49"/>
          <p:cNvCxnSpPr>
            <a:stCxn id="93187" idx="1"/>
          </p:cNvCxnSpPr>
          <p:nvPr/>
        </p:nvCxnSpPr>
        <p:spPr bwMode="auto">
          <a:xfrm>
            <a:off x="304800" y="3810000"/>
            <a:ext cx="914400" cy="914400"/>
          </a:xfrm>
          <a:prstGeom prst="straightConnector1">
            <a:avLst/>
          </a:prstGeom>
          <a:noFill/>
          <a:ln w="9525" cap="flat" cmpd="sng" algn="ctr">
            <a:noFill/>
            <a:prstDash val="solid"/>
            <a:round/>
            <a:headEnd type="none" w="med" len="med"/>
            <a:tailEnd type="arrow"/>
          </a:ln>
          <a:effectLst/>
        </p:spPr>
      </p:cxnSp>
      <p:cxnSp>
        <p:nvCxnSpPr>
          <p:cNvPr id="52" name="Straight Connector 51"/>
          <p:cNvCxnSpPr/>
          <p:nvPr/>
        </p:nvCxnSpPr>
        <p:spPr bwMode="auto">
          <a:xfrm>
            <a:off x="304800" y="4495800"/>
            <a:ext cx="8305800" cy="0"/>
          </a:xfrm>
          <a:prstGeom prst="line">
            <a:avLst/>
          </a:prstGeom>
          <a:noFill/>
          <a:ln w="28575" cap="flat" cmpd="sng" algn="ctr">
            <a:solidFill>
              <a:schemeClr val="tx1"/>
            </a:solidFill>
            <a:prstDash val="solid"/>
            <a:round/>
            <a:headEnd type="none" w="med" len="med"/>
            <a:tailEnd type="none" w="med" len="med"/>
          </a:ln>
          <a:effectLst/>
        </p:spPr>
      </p:cxnSp>
      <p:grpSp>
        <p:nvGrpSpPr>
          <p:cNvPr id="12" name="Group 43"/>
          <p:cNvGrpSpPr>
            <a:grpSpLocks/>
          </p:cNvGrpSpPr>
          <p:nvPr/>
        </p:nvGrpSpPr>
        <p:grpSpPr bwMode="auto">
          <a:xfrm>
            <a:off x="6781800" y="5257800"/>
            <a:ext cx="1295400" cy="1066800"/>
            <a:chOff x="3648" y="960"/>
            <a:chExt cx="816" cy="672"/>
          </a:xfrm>
          <a:solidFill>
            <a:srgbClr val="92D050"/>
          </a:solidFill>
        </p:grpSpPr>
        <p:grpSp>
          <p:nvGrpSpPr>
            <p:cNvPr id="13" name="Group 44"/>
            <p:cNvGrpSpPr>
              <a:grpSpLocks/>
            </p:cNvGrpSpPr>
            <p:nvPr/>
          </p:nvGrpSpPr>
          <p:grpSpPr bwMode="auto">
            <a:xfrm>
              <a:off x="3648" y="1248"/>
              <a:ext cx="816" cy="384"/>
              <a:chOff x="3648" y="1248"/>
              <a:chExt cx="816" cy="384"/>
            </a:xfrm>
            <a:grpFill/>
          </p:grpSpPr>
          <p:sp>
            <p:nvSpPr>
              <p:cNvPr id="60" name="Oval 45"/>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61" name="Oval 46"/>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62" name="Oval 47"/>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nvGrpSpPr>
            <p:cNvPr id="21" name="Group 48"/>
            <p:cNvGrpSpPr>
              <a:grpSpLocks/>
            </p:cNvGrpSpPr>
            <p:nvPr/>
          </p:nvGrpSpPr>
          <p:grpSpPr bwMode="auto">
            <a:xfrm>
              <a:off x="3648" y="960"/>
              <a:ext cx="816" cy="384"/>
              <a:chOff x="3648" y="1248"/>
              <a:chExt cx="816" cy="384"/>
            </a:xfrm>
            <a:grpFill/>
          </p:grpSpPr>
          <p:sp>
            <p:nvSpPr>
              <p:cNvPr id="57" name="Oval 49"/>
              <p:cNvSpPr>
                <a:spLocks noChangeArrowheads="1"/>
              </p:cNvSpPr>
              <p:nvPr/>
            </p:nvSpPr>
            <p:spPr bwMode="auto">
              <a:xfrm>
                <a:off x="3648" y="1440"/>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58" name="Oval 50"/>
              <p:cNvSpPr>
                <a:spLocks noChangeArrowheads="1"/>
              </p:cNvSpPr>
              <p:nvPr/>
            </p:nvSpPr>
            <p:spPr bwMode="auto">
              <a:xfrm>
                <a:off x="3648" y="1344"/>
                <a:ext cx="816" cy="192"/>
              </a:xfrm>
              <a:prstGeom prst="ellipse">
                <a:avLst/>
              </a:prstGeom>
              <a:grpFill/>
              <a:ln w="25400">
                <a:solidFill>
                  <a:schemeClr val="bg1"/>
                </a:solidFill>
                <a:round/>
                <a:headEnd/>
                <a:tailEnd/>
              </a:ln>
            </p:spPr>
            <p:txBody>
              <a:bodyPr anchor="ctr">
                <a:spAutoFit/>
              </a:bodyPr>
              <a:lstStyle/>
              <a:p>
                <a:pPr>
                  <a:defRPr/>
                </a:pPr>
                <a:endParaRPr lang="en-US"/>
              </a:p>
            </p:txBody>
          </p:sp>
          <p:sp>
            <p:nvSpPr>
              <p:cNvPr id="59" name="Oval 51"/>
              <p:cNvSpPr>
                <a:spLocks noChangeArrowheads="1"/>
              </p:cNvSpPr>
              <p:nvPr/>
            </p:nvSpPr>
            <p:spPr bwMode="auto">
              <a:xfrm>
                <a:off x="3648" y="1248"/>
                <a:ext cx="816" cy="192"/>
              </a:xfrm>
              <a:prstGeom prst="ellipse">
                <a:avLst/>
              </a:prstGeom>
              <a:grpFill/>
              <a:ln w="25400">
                <a:solidFill>
                  <a:schemeClr val="bg1"/>
                </a:solidFill>
                <a:round/>
                <a:headEnd/>
                <a:tailEnd/>
              </a:ln>
            </p:spPr>
            <p:txBody>
              <a:bodyPr anchor="ctr">
                <a:spAutoFit/>
              </a:bodyPr>
              <a:lstStyle/>
              <a:p>
                <a:pPr>
                  <a:defRPr/>
                </a:pPr>
                <a:endParaRPr lang="en-US"/>
              </a:p>
            </p:txBody>
          </p:sp>
        </p:grpSp>
      </p:grpSp>
      <p:sp>
        <p:nvSpPr>
          <p:cNvPr id="63" name="Line 40"/>
          <p:cNvSpPr>
            <a:spLocks noChangeShapeType="1"/>
          </p:cNvSpPr>
          <p:nvPr/>
        </p:nvSpPr>
        <p:spPr bwMode="auto">
          <a:xfrm>
            <a:off x="4876800" y="4572000"/>
            <a:ext cx="0" cy="2362200"/>
          </a:xfrm>
          <a:prstGeom prst="line">
            <a:avLst/>
          </a:prstGeom>
          <a:noFill/>
          <a:ln w="57150">
            <a:solidFill>
              <a:schemeClr val="folHlink"/>
            </a:solidFill>
            <a:prstDash val="sysDot"/>
            <a:round/>
            <a:headEnd/>
            <a:tailEnd/>
          </a:ln>
        </p:spPr>
        <p:txBody>
          <a:bodyPr>
            <a:spAutoFit/>
          </a:bodyPr>
          <a:lstStyle/>
          <a:p>
            <a:endParaRPr lang="en-US"/>
          </a:p>
        </p:txBody>
      </p:sp>
      <p:grpSp>
        <p:nvGrpSpPr>
          <p:cNvPr id="22" name="Group 3"/>
          <p:cNvGrpSpPr>
            <a:grpSpLocks/>
          </p:cNvGrpSpPr>
          <p:nvPr/>
        </p:nvGrpSpPr>
        <p:grpSpPr bwMode="auto">
          <a:xfrm>
            <a:off x="1371600" y="4730750"/>
            <a:ext cx="1905000" cy="1822450"/>
            <a:chOff x="1152" y="945"/>
            <a:chExt cx="1200" cy="1039"/>
          </a:xfrm>
        </p:grpSpPr>
        <p:grpSp>
          <p:nvGrpSpPr>
            <p:cNvPr id="23" name="Group 4"/>
            <p:cNvGrpSpPr>
              <a:grpSpLocks/>
            </p:cNvGrpSpPr>
            <p:nvPr/>
          </p:nvGrpSpPr>
          <p:grpSpPr bwMode="auto">
            <a:xfrm>
              <a:off x="1152" y="1329"/>
              <a:ext cx="1200" cy="655"/>
              <a:chOff x="1152" y="897"/>
              <a:chExt cx="1200" cy="655"/>
            </a:xfrm>
          </p:grpSpPr>
          <p:grpSp>
            <p:nvGrpSpPr>
              <p:cNvPr id="24" name="Group 5"/>
              <p:cNvGrpSpPr>
                <a:grpSpLocks/>
              </p:cNvGrpSpPr>
              <p:nvPr/>
            </p:nvGrpSpPr>
            <p:grpSpPr bwMode="auto">
              <a:xfrm>
                <a:off x="1152" y="1089"/>
                <a:ext cx="1200" cy="463"/>
                <a:chOff x="1152" y="1089"/>
                <a:chExt cx="1200" cy="463"/>
              </a:xfrm>
            </p:grpSpPr>
            <p:sp>
              <p:nvSpPr>
                <p:cNvPr id="83" name="Oval 6"/>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84" name="Oval 7"/>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85" name="Oval 8"/>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86" name="Oval 9"/>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nvGrpSpPr>
              <p:cNvPr id="25" name="Group 10"/>
              <p:cNvGrpSpPr>
                <a:grpSpLocks/>
              </p:cNvGrpSpPr>
              <p:nvPr/>
            </p:nvGrpSpPr>
            <p:grpSpPr bwMode="auto">
              <a:xfrm>
                <a:off x="1152" y="897"/>
                <a:ext cx="1200" cy="463"/>
                <a:chOff x="1152" y="1089"/>
                <a:chExt cx="1200" cy="463"/>
              </a:xfrm>
            </p:grpSpPr>
            <p:sp>
              <p:nvSpPr>
                <p:cNvPr id="79" name="Oval 11"/>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80" name="Oval 12"/>
                <p:cNvSpPr>
                  <a:spLocks noChangeArrowheads="1"/>
                </p:cNvSpPr>
                <p:nvPr/>
              </p:nvSpPr>
              <p:spPr bwMode="auto">
                <a:xfrm>
                  <a:off x="1152" y="119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81" name="Oval 13"/>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82" name="Oval 14"/>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grpSp>
          <p:nvGrpSpPr>
            <p:cNvPr id="93184" name="Group 15"/>
            <p:cNvGrpSpPr>
              <a:grpSpLocks/>
            </p:cNvGrpSpPr>
            <p:nvPr/>
          </p:nvGrpSpPr>
          <p:grpSpPr bwMode="auto">
            <a:xfrm>
              <a:off x="1152" y="945"/>
              <a:ext cx="1200" cy="655"/>
              <a:chOff x="1152" y="897"/>
              <a:chExt cx="1200" cy="655"/>
            </a:xfrm>
          </p:grpSpPr>
          <p:grpSp>
            <p:nvGrpSpPr>
              <p:cNvPr id="93185" name="Group 16"/>
              <p:cNvGrpSpPr>
                <a:grpSpLocks/>
              </p:cNvGrpSpPr>
              <p:nvPr/>
            </p:nvGrpSpPr>
            <p:grpSpPr bwMode="auto">
              <a:xfrm>
                <a:off x="1152" y="1089"/>
                <a:ext cx="1200" cy="463"/>
                <a:chOff x="1152" y="1089"/>
                <a:chExt cx="1200" cy="463"/>
              </a:xfrm>
            </p:grpSpPr>
            <p:sp>
              <p:nvSpPr>
                <p:cNvPr id="73" name="Oval 17"/>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74" name="Oval 18"/>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75" name="Oval 19"/>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76" name="Oval 20"/>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nvGrpSpPr>
              <p:cNvPr id="93186" name="Group 21"/>
              <p:cNvGrpSpPr>
                <a:grpSpLocks/>
              </p:cNvGrpSpPr>
              <p:nvPr/>
            </p:nvGrpSpPr>
            <p:grpSpPr bwMode="auto">
              <a:xfrm>
                <a:off x="1152" y="897"/>
                <a:ext cx="1200" cy="463"/>
                <a:chOff x="1152" y="1089"/>
                <a:chExt cx="1200" cy="463"/>
              </a:xfrm>
            </p:grpSpPr>
            <p:sp>
              <p:nvSpPr>
                <p:cNvPr id="69" name="Oval 22"/>
                <p:cNvSpPr>
                  <a:spLocks noChangeArrowheads="1"/>
                </p:cNvSpPr>
                <p:nvPr/>
              </p:nvSpPr>
              <p:spPr bwMode="auto">
                <a:xfrm>
                  <a:off x="1152" y="1233"/>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70" name="Oval 23"/>
                <p:cNvSpPr>
                  <a:spLocks noChangeArrowheads="1"/>
                </p:cNvSpPr>
                <p:nvPr/>
              </p:nvSpPr>
              <p:spPr bwMode="auto">
                <a:xfrm>
                  <a:off x="1152" y="1185"/>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71" name="Oval 24"/>
                <p:cNvSpPr>
                  <a:spLocks noChangeArrowheads="1"/>
                </p:cNvSpPr>
                <p:nvPr/>
              </p:nvSpPr>
              <p:spPr bwMode="auto">
                <a:xfrm>
                  <a:off x="1152" y="1137"/>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sp>
              <p:nvSpPr>
                <p:cNvPr id="72" name="Oval 25"/>
                <p:cNvSpPr>
                  <a:spLocks noChangeArrowheads="1"/>
                </p:cNvSpPr>
                <p:nvPr/>
              </p:nvSpPr>
              <p:spPr bwMode="auto">
                <a:xfrm>
                  <a:off x="1152" y="1089"/>
                  <a:ext cx="1200" cy="319"/>
                </a:xfrm>
                <a:prstGeom prst="ellipse">
                  <a:avLst/>
                </a:prstGeom>
                <a:solidFill>
                  <a:srgbClr val="FF0000"/>
                </a:solidFill>
                <a:ln w="25400">
                  <a:solidFill>
                    <a:schemeClr val="bg1"/>
                  </a:solidFill>
                  <a:round/>
                  <a:headEnd/>
                  <a:tailEnd/>
                </a:ln>
              </p:spPr>
              <p:txBody>
                <a:bodyPr anchor="ctr">
                  <a:spAutoFit/>
                </a:bodyPr>
                <a:lstStyle/>
                <a:p>
                  <a:pPr algn="l">
                    <a:spcBef>
                      <a:spcPct val="0"/>
                    </a:spcBef>
                    <a:buFontTx/>
                    <a:buNone/>
                  </a:pPr>
                  <a:endParaRPr lang="en-US" sz="1800">
                    <a:latin typeface="Georgia" pitchFamily="18" charset="0"/>
                  </a:endParaRPr>
                </a:p>
              </p:txBody>
            </p:sp>
          </p:grpSp>
        </p:grpSp>
      </p:grpSp>
      <p:sp>
        <p:nvSpPr>
          <p:cNvPr id="87" name="Line 42"/>
          <p:cNvSpPr>
            <a:spLocks noChangeShapeType="1"/>
          </p:cNvSpPr>
          <p:nvPr/>
        </p:nvSpPr>
        <p:spPr bwMode="auto">
          <a:xfrm>
            <a:off x="3352800" y="5715000"/>
            <a:ext cx="762000" cy="0"/>
          </a:xfrm>
          <a:prstGeom prst="line">
            <a:avLst/>
          </a:prstGeom>
          <a:noFill/>
          <a:ln w="38100">
            <a:solidFill>
              <a:schemeClr val="tx1"/>
            </a:solidFill>
            <a:round/>
            <a:headEnd/>
            <a:tailEnd type="triangle" w="med" len="med"/>
          </a:ln>
        </p:spPr>
        <p:txBody>
          <a:bodyPr>
            <a:spAutoFit/>
          </a:bodyPr>
          <a:lstStyle/>
          <a:p>
            <a:endParaRPr lang="en-US"/>
          </a:p>
        </p:txBody>
      </p:sp>
      <p:sp>
        <p:nvSpPr>
          <p:cNvPr id="88" name="Rectangle 41"/>
          <p:cNvSpPr>
            <a:spLocks noChangeArrowheads="1"/>
          </p:cNvSpPr>
          <p:nvPr/>
        </p:nvSpPr>
        <p:spPr bwMode="auto">
          <a:xfrm>
            <a:off x="4191000" y="5257800"/>
            <a:ext cx="1371600" cy="920750"/>
          </a:xfrm>
          <a:prstGeom prst="rect">
            <a:avLst/>
          </a:prstGeom>
          <a:solidFill>
            <a:schemeClr val="accent1"/>
          </a:solidFill>
          <a:ln w="38100" algn="ctr">
            <a:solidFill>
              <a:srgbClr val="0000FF"/>
            </a:solidFill>
            <a:miter lim="800000"/>
            <a:headEnd/>
            <a:tailEnd/>
          </a:ln>
        </p:spPr>
        <p:txBody>
          <a:bodyPr wrap="none" anchor="ctr"/>
          <a:lstStyle/>
          <a:p>
            <a:pPr marL="342900" indent="-342900"/>
            <a:r>
              <a:rPr lang="en-US" dirty="0">
                <a:latin typeface="+mn-lt"/>
              </a:rPr>
              <a:t>Curator/</a:t>
            </a:r>
          </a:p>
          <a:p>
            <a:pPr marL="342900" indent="-342900"/>
            <a:r>
              <a:rPr lang="en-US" dirty="0">
                <a:latin typeface="+mn-lt"/>
              </a:rPr>
              <a:t>Sanitizer</a:t>
            </a:r>
          </a:p>
        </p:txBody>
      </p:sp>
      <p:sp>
        <p:nvSpPr>
          <p:cNvPr id="89" name="Line 43"/>
          <p:cNvSpPr>
            <a:spLocks noChangeShapeType="1"/>
          </p:cNvSpPr>
          <p:nvPr/>
        </p:nvSpPr>
        <p:spPr bwMode="auto">
          <a:xfrm>
            <a:off x="5715000" y="5715000"/>
            <a:ext cx="990600" cy="0"/>
          </a:xfrm>
          <a:prstGeom prst="line">
            <a:avLst/>
          </a:prstGeom>
          <a:noFill/>
          <a:ln w="38100">
            <a:solidFill>
              <a:schemeClr val="tx1"/>
            </a:solidFill>
            <a:round/>
            <a:headEnd/>
            <a:tailEnd type="triangle" w="med" len="med"/>
          </a:ln>
        </p:spPr>
        <p:txBody>
          <a:bodyPr>
            <a:spAutoFit/>
          </a:bodyPr>
          <a:lstStyle/>
          <a:p>
            <a:endParaRPr lang="en-US"/>
          </a:p>
        </p:txBody>
      </p:sp>
      <p:sp>
        <p:nvSpPr>
          <p:cNvPr id="90" name="Oval 89"/>
          <p:cNvSpPr/>
          <p:nvPr/>
        </p:nvSpPr>
        <p:spPr bwMode="auto">
          <a:xfrm>
            <a:off x="228600" y="5029200"/>
            <a:ext cx="685800" cy="762000"/>
          </a:xfrm>
          <a:prstGeom prst="ellipse">
            <a:avLst/>
          </a:prstGeom>
          <a:solidFill>
            <a:srgbClr val="FF0000"/>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scene3d>
            <a:camera prst="isometricOffAxis1Top"/>
            <a:lightRig rig="threePt" dir="t"/>
          </a:scene3d>
        </p:spPr>
        <p:txBody>
          <a:bodyPr vert="horz" wrap="square" lIns="91440" tIns="45720" rIns="91440" bIns="45720" numCol="1" rtlCol="0" anchor="t" anchorCtr="0" compatLnSpc="1">
            <a:prstTxWarp prst="textNoShape">
              <a:avLst/>
            </a:prstTxWarp>
          </a:bodyPr>
          <a:lstStyle/>
          <a:p>
            <a:pPr marL="342900" marR="0" indent="-342900" algn="l" defTabSz="914400" rtl="0" eaLnBrk="1" fontAlgn="base" latinLnBrk="0" hangingPunct="1">
              <a:lnSpc>
                <a:spcPct val="100000"/>
              </a:lnSpc>
              <a:spcBef>
                <a:spcPct val="20000"/>
              </a:spcBef>
              <a:spcAft>
                <a:spcPct val="0"/>
              </a:spcAft>
              <a:buClrTx/>
              <a:buSzTx/>
              <a:buFontTx/>
              <a:buChar char="•"/>
              <a:tabLst/>
            </a:pPr>
            <a:endParaRPr kumimoji="0" lang="en-US" sz="3200" b="0" i="0" u="none" strike="noStrike" cap="none" normalizeH="0" baseline="0" smtClean="0">
              <a:ln>
                <a:noFill/>
              </a:ln>
              <a:solidFill>
                <a:schemeClr val="tx1"/>
              </a:solidFill>
              <a:effectLst/>
              <a:latin typeface="Arial Narrow" pitchFamily="34" charset="0"/>
              <a:cs typeface="Arial" charset="0"/>
            </a:endParaRPr>
          </a:p>
        </p:txBody>
      </p:sp>
      <p:sp>
        <p:nvSpPr>
          <p:cNvPr id="91" name="TextBox 90"/>
          <p:cNvSpPr txBox="1"/>
          <p:nvPr/>
        </p:nvSpPr>
        <p:spPr>
          <a:xfrm>
            <a:off x="914400" y="5257800"/>
            <a:ext cx="381000" cy="584775"/>
          </a:xfrm>
          <a:prstGeom prst="rect">
            <a:avLst/>
          </a:prstGeom>
          <a:noFill/>
        </p:spPr>
        <p:txBody>
          <a:bodyPr wrap="square" rtlCol="0">
            <a:spAutoFit/>
          </a:bodyPr>
          <a:lstStyle/>
          <a:p>
            <a:pPr>
              <a:buNone/>
            </a:pPr>
            <a:r>
              <a:rPr lang="en-US" dirty="0" smtClean="0"/>
              <a:t>+</a:t>
            </a:r>
            <a:endParaRPr lang="en-US" dirty="0"/>
          </a:p>
        </p:txBody>
      </p:sp>
      <p:sp>
        <p:nvSpPr>
          <p:cNvPr id="92" name="Rounded Rectangular Callout 91"/>
          <p:cNvSpPr/>
          <p:nvPr/>
        </p:nvSpPr>
        <p:spPr bwMode="auto">
          <a:xfrm>
            <a:off x="5943600" y="152400"/>
            <a:ext cx="3048000" cy="1752600"/>
          </a:xfrm>
          <a:prstGeom prst="wedgeRoundRectCallout">
            <a:avLst>
              <a:gd name="adj1" fmla="val -84537"/>
              <a:gd name="adj2" fmla="val -16727"/>
              <a:gd name="adj3" fmla="val 16667"/>
            </a:avLst>
          </a:prstGeom>
          <a:solidFill>
            <a:srgbClr val="FFCC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indent="-342900" algn="l">
              <a:buNone/>
            </a:pPr>
            <a:r>
              <a:rPr lang="en-US" dirty="0" err="1" smtClean="0">
                <a:latin typeface="+mn-lt"/>
              </a:rPr>
              <a:t>Dwork</a:t>
            </a:r>
            <a:r>
              <a:rPr lang="en-US" dirty="0" smtClean="0">
                <a:latin typeface="+mn-lt"/>
              </a:rPr>
              <a:t>, </a:t>
            </a:r>
            <a:r>
              <a:rPr lang="en-US" dirty="0" err="1" smtClean="0">
                <a:latin typeface="+mn-lt"/>
              </a:rPr>
              <a:t>McSherry</a:t>
            </a:r>
            <a:r>
              <a:rPr lang="en-US" dirty="0" smtClean="0">
                <a:latin typeface="+mn-lt"/>
              </a:rPr>
              <a:t> </a:t>
            </a:r>
            <a:r>
              <a:rPr lang="en-US" dirty="0" err="1" smtClean="0">
                <a:latin typeface="+mn-lt"/>
              </a:rPr>
              <a:t>Nissim</a:t>
            </a:r>
            <a:r>
              <a:rPr lang="en-US" dirty="0" smtClean="0">
                <a:latin typeface="+mn-lt"/>
              </a:rPr>
              <a:t> &amp; Smith 2006 </a:t>
            </a:r>
            <a:endParaRPr kumimoji="0" lang="en-US" sz="3200" b="0" i="0" u="none" strike="noStrike" cap="none" normalizeH="0" baseline="0" dirty="0" smtClean="0">
              <a:ln>
                <a:noFill/>
              </a:ln>
              <a:solidFill>
                <a:schemeClr val="tx1"/>
              </a:solidFill>
              <a:effectLst/>
              <a:latin typeface="+mn-lt"/>
              <a:cs typeface="Arial" charset="0"/>
            </a:endParaRPr>
          </a:p>
        </p:txBody>
      </p:sp>
      <p:sp>
        <p:nvSpPr>
          <p:cNvPr id="95" name="TextBox 94"/>
          <p:cNvSpPr txBox="1"/>
          <p:nvPr/>
        </p:nvSpPr>
        <p:spPr>
          <a:xfrm>
            <a:off x="0" y="6019800"/>
            <a:ext cx="1143000" cy="523220"/>
          </a:xfrm>
          <a:prstGeom prst="rect">
            <a:avLst/>
          </a:prstGeom>
          <a:noFill/>
        </p:spPr>
        <p:txBody>
          <a:bodyPr wrap="square" rtlCol="0">
            <a:spAutoFit/>
          </a:bodyPr>
          <a:lstStyle/>
          <a:p>
            <a:r>
              <a:rPr lang="en-US" dirty="0" smtClean="0">
                <a:solidFill>
                  <a:srgbClr val="0070C0"/>
                </a:solidFill>
                <a:latin typeface="Comic Sans MS" pitchFamily="66" charset="0"/>
              </a:rPr>
              <a:t>D</a:t>
            </a:r>
            <a:r>
              <a:rPr lang="en-US" baseline="-25000" dirty="0" smtClean="0">
                <a:solidFill>
                  <a:srgbClr val="0070C0"/>
                </a:solidFill>
                <a:latin typeface="Comic Sans MS" pitchFamily="66" charset="0"/>
              </a:rPr>
              <a:t>2</a:t>
            </a:r>
            <a:endParaRPr lang="en-US" dirty="0"/>
          </a:p>
        </p:txBody>
      </p:sp>
      <p:sp>
        <p:nvSpPr>
          <p:cNvPr id="96" name="TextBox 95"/>
          <p:cNvSpPr txBox="1"/>
          <p:nvPr/>
        </p:nvSpPr>
        <p:spPr>
          <a:xfrm>
            <a:off x="0" y="3439180"/>
            <a:ext cx="1143000" cy="523220"/>
          </a:xfrm>
          <a:prstGeom prst="rect">
            <a:avLst/>
          </a:prstGeom>
          <a:noFill/>
        </p:spPr>
        <p:txBody>
          <a:bodyPr wrap="square" rtlCol="0">
            <a:spAutoFit/>
          </a:bodyPr>
          <a:lstStyle/>
          <a:p>
            <a:r>
              <a:rPr lang="en-US" dirty="0" smtClean="0">
                <a:solidFill>
                  <a:srgbClr val="993300"/>
                </a:solidFill>
                <a:latin typeface="Comic Sans MS" pitchFamily="66" charset="0"/>
              </a:rPr>
              <a:t>D</a:t>
            </a:r>
            <a:r>
              <a:rPr lang="en-US" baseline="-25000" dirty="0" smtClean="0">
                <a:solidFill>
                  <a:srgbClr val="993300"/>
                </a:solidFill>
                <a:latin typeface="Comic Sans MS" pitchFamily="66" charset="0"/>
              </a:rPr>
              <a:t>1</a:t>
            </a:r>
            <a:endParaRPr lang="en-US" dirty="0">
              <a:solidFill>
                <a:srgbClr val="993300"/>
              </a:solidFill>
            </a:endParaRPr>
          </a:p>
        </p:txBody>
      </p:sp>
    </p:spTree>
    <p:custDataLst>
      <p:tags r:id="rId1"/>
    </p:custDataLst>
    <p:extLst>
      <p:ext uri="{BB962C8B-B14F-4D97-AF65-F5344CB8AC3E}">
        <p14:creationId xmlns:p14="http://schemas.microsoft.com/office/powerpoint/2010/main" val="666829960"/>
      </p:ext>
    </p:extLst>
  </p:cSld>
  <p:clrMapOvr>
    <a:masterClrMapping/>
  </p:clrMapOvr>
  <p:transition advTm="21497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childTnLst>
                                </p:cTn>
                              </p:par>
                            </p:childTnLst>
                          </p:cTn>
                        </p:par>
                        <p:par>
                          <p:cTn id="7" fill="hold">
                            <p:stCondLst>
                              <p:cond delay="0"/>
                            </p:stCondLst>
                            <p:childTnLst>
                              <p:par>
                                <p:cTn id="8" presetID="9" presetClass="entr" presetSubtype="0" fill="hold" nodeType="after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0"/>
                                        </p:tgtEl>
                                        <p:attrNameLst>
                                          <p:attrName>style.visibility</p:attrName>
                                        </p:attrNameLst>
                                      </p:cBhvr>
                                      <p:to>
                                        <p:strVal val="visible"/>
                                      </p:to>
                                    </p:set>
                                  </p:childTnLst>
                                </p:cTn>
                              </p:par>
                            </p:childTnLst>
                          </p:cTn>
                        </p:par>
                        <p:par>
                          <p:cTn id="17" fill="hold">
                            <p:stCondLst>
                              <p:cond delay="0"/>
                            </p:stCondLst>
                            <p:childTnLst>
                              <p:par>
                                <p:cTn id="18" presetID="9" presetClass="entr" presetSubtype="0"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dissolve">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P spid="90" grpId="0" animBg="1"/>
      <p:bldP spid="9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15"/>
          <p:cNvSpPr>
            <a:spLocks noChangeArrowheads="1"/>
          </p:cNvSpPr>
          <p:nvPr/>
        </p:nvSpPr>
        <p:spPr bwMode="auto">
          <a:xfrm>
            <a:off x="5715000" y="2971800"/>
            <a:ext cx="3276600" cy="1219200"/>
          </a:xfrm>
          <a:prstGeom prst="wedgeRoundRectCallout">
            <a:avLst>
              <a:gd name="adj1" fmla="val -105841"/>
              <a:gd name="adj2" fmla="val 153472"/>
              <a:gd name="adj3" fmla="val 16667"/>
            </a:avLst>
          </a:prstGeom>
          <a:solidFill>
            <a:schemeClr val="accent1"/>
          </a:solidFill>
          <a:ln w="38100" algn="ctr">
            <a:solidFill>
              <a:srgbClr val="0000FF"/>
            </a:solidFill>
            <a:miter lim="800000"/>
            <a:headEnd/>
            <a:tailEnd/>
          </a:ln>
        </p:spPr>
        <p:txBody>
          <a:bodyPr/>
          <a:lstStyle/>
          <a:p>
            <a:pPr marL="342900" indent="-342900" algn="l">
              <a:spcBef>
                <a:spcPct val="20000"/>
              </a:spcBef>
            </a:pPr>
            <a:r>
              <a:rPr lang="en-US" b="1" dirty="0" smtClean="0">
                <a:solidFill>
                  <a:srgbClr val="000000"/>
                </a:solidFill>
                <a:latin typeface="Arial Narrow" pitchFamily="34" charset="0"/>
              </a:rPr>
              <a:t>Adjacency: </a:t>
            </a:r>
            <a:r>
              <a:rPr lang="en-US" b="1" dirty="0" err="1" smtClean="0">
                <a:solidFill>
                  <a:srgbClr val="0000FF"/>
                </a:solidFill>
                <a:latin typeface="Comic Sans MS" pitchFamily="66" charset="0"/>
              </a:rPr>
              <a:t>D+Me</a:t>
            </a:r>
            <a:r>
              <a:rPr lang="en-US" b="1" dirty="0" smtClean="0">
                <a:solidFill>
                  <a:srgbClr val="0000FF"/>
                </a:solidFill>
                <a:latin typeface="Comic Sans MS" pitchFamily="66" charset="0"/>
              </a:rPr>
              <a:t> </a:t>
            </a:r>
            <a:r>
              <a:rPr lang="en-US" b="1" dirty="0" smtClean="0">
                <a:solidFill>
                  <a:srgbClr val="000000"/>
                </a:solidFill>
                <a:latin typeface="Arial Narrow"/>
              </a:rPr>
              <a:t>and</a:t>
            </a:r>
            <a:r>
              <a:rPr lang="en-US" b="1" dirty="0" smtClean="0">
                <a:solidFill>
                  <a:srgbClr val="0000FF"/>
                </a:solidFill>
                <a:latin typeface="Comic Sans MS" pitchFamily="66" charset="0"/>
              </a:rPr>
              <a:t> D-Me</a:t>
            </a:r>
            <a:endParaRPr lang="en-US" b="1" dirty="0">
              <a:solidFill>
                <a:srgbClr val="000000"/>
              </a:solidFill>
              <a:latin typeface="Arial Narrow" pitchFamily="34" charset="0"/>
            </a:endParaRPr>
          </a:p>
        </p:txBody>
      </p:sp>
      <p:sp>
        <p:nvSpPr>
          <p:cNvPr id="11266" name="Rectangle 2"/>
          <p:cNvSpPr>
            <a:spLocks noGrp="1" noChangeArrowheads="1"/>
          </p:cNvSpPr>
          <p:nvPr>
            <p:ph type="title"/>
          </p:nvPr>
        </p:nvSpPr>
        <p:spPr/>
        <p:txBody>
          <a:bodyPr/>
          <a:lstStyle/>
          <a:p>
            <a:r>
              <a:rPr lang="en-US" b="1" dirty="0" smtClean="0"/>
              <a:t>Differential Privacy</a:t>
            </a:r>
            <a:endParaRPr lang="en-US" dirty="0" smtClean="0"/>
          </a:p>
        </p:txBody>
      </p:sp>
      <p:sp>
        <p:nvSpPr>
          <p:cNvPr id="93187" name="Rectangle 3"/>
          <p:cNvSpPr>
            <a:spLocks noGrp="1" noChangeArrowheads="1"/>
          </p:cNvSpPr>
          <p:nvPr>
            <p:ph type="body" idx="1"/>
          </p:nvPr>
        </p:nvSpPr>
        <p:spPr>
          <a:xfrm>
            <a:off x="304800" y="1447800"/>
            <a:ext cx="8610600" cy="5257800"/>
          </a:xfrm>
        </p:spPr>
        <p:txBody>
          <a:bodyPr/>
          <a:lstStyle/>
          <a:p>
            <a:pPr>
              <a:buFontTx/>
              <a:buNone/>
              <a:defRPr/>
            </a:pPr>
            <a:r>
              <a:rPr lang="en-US" b="1" dirty="0" smtClean="0">
                <a:solidFill>
                  <a:srgbClr val="FF0000"/>
                </a:solidFill>
              </a:rPr>
              <a:t>Protect individual participants:</a:t>
            </a:r>
          </a:p>
          <a:p>
            <a:pPr lvl="1">
              <a:buFontTx/>
              <a:buNone/>
              <a:defRPr/>
            </a:pPr>
            <a:r>
              <a:rPr lang="en-US" dirty="0" smtClean="0"/>
              <a:t>Probability of every bad event - or any event - </a:t>
            </a:r>
            <a:r>
              <a:rPr lang="en-US" b="1" dirty="0" smtClean="0"/>
              <a:t>increases only by </a:t>
            </a:r>
            <a:r>
              <a:rPr lang="en-US" b="1" dirty="0" smtClean="0">
                <a:solidFill>
                  <a:srgbClr val="0000FF"/>
                </a:solidFill>
              </a:rPr>
              <a:t>small multiplicative factor</a:t>
            </a:r>
            <a:r>
              <a:rPr lang="en-US" b="1" dirty="0" smtClean="0"/>
              <a:t> when </a:t>
            </a:r>
            <a:r>
              <a:rPr lang="en-US" b="1" dirty="0" smtClean="0">
                <a:solidFill>
                  <a:srgbClr val="0000FF"/>
                </a:solidFill>
                <a:latin typeface="Comic Sans MS" pitchFamily="66" charset="0"/>
              </a:rPr>
              <a:t>I</a:t>
            </a:r>
            <a:r>
              <a:rPr lang="en-US" b="1" dirty="0" smtClean="0"/>
              <a:t> enter the DB.</a:t>
            </a:r>
          </a:p>
          <a:p>
            <a:pPr lvl="1">
              <a:buFontTx/>
              <a:buNone/>
              <a:defRPr/>
            </a:pPr>
            <a:r>
              <a:rPr lang="en-US" dirty="0" smtClean="0"/>
              <a:t>May as well participate in DB…</a:t>
            </a:r>
          </a:p>
          <a:p>
            <a:pPr>
              <a:buFontTx/>
              <a:buNone/>
              <a:defRPr/>
            </a:pPr>
            <a:endParaRPr lang="en-US" b="1" u="sng" dirty="0" smtClean="0">
              <a:solidFill>
                <a:srgbClr val="FF0000"/>
              </a:solidFill>
              <a:latin typeface="Comic Sans MS" pitchFamily="66" charset="0"/>
            </a:endParaRPr>
          </a:p>
          <a:p>
            <a:pPr>
              <a:buFontTx/>
              <a:buNone/>
              <a:defRPr/>
            </a:pPr>
            <a:r>
              <a:rPr lang="el-GR" b="1" dirty="0" smtClean="0">
                <a:solidFill>
                  <a:srgbClr val="FF0000"/>
                </a:solidFill>
                <a:effectLst>
                  <a:outerShdw blurRad="38100" dist="38100" dir="2700000" algn="tl">
                    <a:srgbClr val="000000">
                      <a:alpha val="43137"/>
                    </a:srgbClr>
                  </a:outerShdw>
                </a:effectLst>
                <a:latin typeface="Comic Sans MS" pitchFamily="66" charset="0"/>
              </a:rPr>
              <a:t>ε</a:t>
            </a:r>
            <a:r>
              <a:rPr lang="en-US" b="1" dirty="0" smtClean="0">
                <a:effectLst>
                  <a:outerShdw blurRad="38100" dist="38100" dir="2700000" algn="tl">
                    <a:srgbClr val="000000">
                      <a:alpha val="43137"/>
                    </a:srgbClr>
                  </a:outerShdw>
                </a:effectLst>
              </a:rPr>
              <a:t>-differentially private sanitizer </a:t>
            </a:r>
            <a:r>
              <a:rPr lang="en-US" b="1" dirty="0" smtClean="0">
                <a:effectLst>
                  <a:outerShdw blurRad="38100" dist="38100" dir="2700000" algn="tl">
                    <a:srgbClr val="000000">
                      <a:alpha val="43137"/>
                    </a:srgbClr>
                  </a:outerShdw>
                </a:effectLst>
                <a:latin typeface="Comic Sans MS" pitchFamily="66" charset="0"/>
              </a:rPr>
              <a:t>A</a:t>
            </a:r>
          </a:p>
          <a:p>
            <a:pPr>
              <a:buFontTx/>
              <a:buNone/>
              <a:defRPr/>
            </a:pPr>
            <a:r>
              <a:rPr lang="en-US" dirty="0" smtClean="0"/>
              <a:t>For </a:t>
            </a:r>
            <a:r>
              <a:rPr lang="en-US" b="1" dirty="0" smtClean="0"/>
              <a:t>all</a:t>
            </a:r>
            <a:r>
              <a:rPr lang="en-US" dirty="0" smtClean="0"/>
              <a:t> DBs </a:t>
            </a:r>
            <a:r>
              <a:rPr lang="en-US" b="1" dirty="0" smtClean="0">
                <a:solidFill>
                  <a:srgbClr val="0000FF"/>
                </a:solidFill>
                <a:latin typeface="Comic Sans MS" pitchFamily="66" charset="0"/>
              </a:rPr>
              <a:t>D,</a:t>
            </a:r>
            <a:r>
              <a:rPr lang="en-US" dirty="0" smtClean="0"/>
              <a:t> all </a:t>
            </a:r>
            <a:r>
              <a:rPr lang="en-US" b="1" dirty="0" smtClean="0">
                <a:solidFill>
                  <a:srgbClr val="0000FF"/>
                </a:solidFill>
                <a:latin typeface="Comic Sans MS" pitchFamily="66" charset="0"/>
              </a:rPr>
              <a:t>Me </a:t>
            </a:r>
            <a:r>
              <a:rPr lang="en-US" dirty="0" smtClean="0"/>
              <a:t>and </a:t>
            </a:r>
            <a:r>
              <a:rPr lang="en-US" b="1" dirty="0" smtClean="0"/>
              <a:t>all</a:t>
            </a:r>
            <a:r>
              <a:rPr lang="en-US" dirty="0" smtClean="0"/>
              <a:t> events </a:t>
            </a:r>
            <a:r>
              <a:rPr lang="en-US" b="1" dirty="0" smtClean="0">
                <a:solidFill>
                  <a:srgbClr val="0000FF"/>
                </a:solidFill>
                <a:latin typeface="Comic Sans MS" pitchFamily="66" charset="0"/>
              </a:rPr>
              <a:t>T</a:t>
            </a:r>
          </a:p>
          <a:p>
            <a:pPr>
              <a:buFontTx/>
              <a:buNone/>
              <a:defRPr/>
            </a:pPr>
            <a:endParaRPr lang="en-US" b="1" dirty="0" smtClean="0"/>
          </a:p>
        </p:txBody>
      </p:sp>
      <p:sp>
        <p:nvSpPr>
          <p:cNvPr id="93191" name="Text Box 7"/>
          <p:cNvSpPr txBox="1">
            <a:spLocks noChangeArrowheads="1"/>
          </p:cNvSpPr>
          <p:nvPr/>
        </p:nvSpPr>
        <p:spPr bwMode="auto">
          <a:xfrm>
            <a:off x="1752600" y="5440363"/>
            <a:ext cx="3733800" cy="584775"/>
          </a:xfrm>
          <a:prstGeom prst="rect">
            <a:avLst/>
          </a:prstGeom>
          <a:noFill/>
          <a:ln w="9525" algn="ctr">
            <a:noFill/>
            <a:miter lim="800000"/>
            <a:headEnd/>
            <a:tailEnd/>
          </a:ln>
        </p:spPr>
        <p:txBody>
          <a:bodyPr wrap="square">
            <a:spAutoFit/>
          </a:bodyPr>
          <a:lstStyle/>
          <a:p>
            <a:pPr marL="342900" indent="-342900" algn="l">
              <a:spcBef>
                <a:spcPct val="50000"/>
              </a:spcBef>
            </a:pPr>
            <a:r>
              <a:rPr lang="en-US" sz="3200" b="1" dirty="0" err="1">
                <a:solidFill>
                  <a:srgbClr val="0000FF"/>
                </a:solidFill>
                <a:latin typeface="Comic Sans MS" pitchFamily="66" charset="0"/>
              </a:rPr>
              <a:t>Pr</a:t>
            </a:r>
            <a:r>
              <a:rPr lang="en-US" sz="3200" b="1" baseline="-25000" dirty="0" err="1">
                <a:solidFill>
                  <a:srgbClr val="0000FF"/>
                </a:solidFill>
                <a:latin typeface="Comic Sans MS" pitchFamily="66" charset="0"/>
              </a:rPr>
              <a:t>A</a:t>
            </a:r>
            <a:r>
              <a:rPr lang="en-US" sz="3200" b="1" dirty="0">
                <a:solidFill>
                  <a:srgbClr val="0000FF"/>
                </a:solidFill>
                <a:latin typeface="Comic Sans MS" pitchFamily="66" charset="0"/>
              </a:rPr>
              <a:t>[A(</a:t>
            </a:r>
            <a:r>
              <a:rPr lang="en-US" sz="3200" b="1" dirty="0" err="1">
                <a:solidFill>
                  <a:srgbClr val="0000FF"/>
                </a:solidFill>
                <a:latin typeface="Comic Sans MS" pitchFamily="66" charset="0"/>
              </a:rPr>
              <a:t>D+Me</a:t>
            </a:r>
            <a:r>
              <a:rPr lang="en-US" sz="3200" b="1" dirty="0" smtClean="0">
                <a:solidFill>
                  <a:srgbClr val="0000FF"/>
                </a:solidFill>
                <a:latin typeface="Comic Sans MS" pitchFamily="66" charset="0"/>
              </a:rPr>
              <a:t>)</a:t>
            </a:r>
            <a:r>
              <a:rPr lang="en-US" sz="3200" b="1" dirty="0" smtClean="0">
                <a:solidFill>
                  <a:srgbClr val="0000FF"/>
                </a:solidFill>
                <a:latin typeface="cmsy10"/>
                <a:sym typeface="Mathematica1" pitchFamily="2" charset="2"/>
              </a:rPr>
              <a:t> 2 </a:t>
            </a:r>
            <a:r>
              <a:rPr lang="en-US" sz="3200" b="1" dirty="0" smtClean="0">
                <a:solidFill>
                  <a:srgbClr val="0000FF"/>
                </a:solidFill>
                <a:latin typeface="Comic Sans MS" pitchFamily="66" charset="0"/>
              </a:rPr>
              <a:t>T</a:t>
            </a:r>
            <a:r>
              <a:rPr lang="en-US" sz="3200" b="1" dirty="0">
                <a:solidFill>
                  <a:srgbClr val="0000FF"/>
                </a:solidFill>
                <a:latin typeface="Comic Sans MS" pitchFamily="66" charset="0"/>
              </a:rPr>
              <a:t>]</a:t>
            </a:r>
          </a:p>
        </p:txBody>
      </p:sp>
      <p:sp>
        <p:nvSpPr>
          <p:cNvPr id="93192" name="Text Box 8"/>
          <p:cNvSpPr txBox="1">
            <a:spLocks noChangeArrowheads="1"/>
          </p:cNvSpPr>
          <p:nvPr/>
        </p:nvSpPr>
        <p:spPr bwMode="auto">
          <a:xfrm>
            <a:off x="1752600" y="6202363"/>
            <a:ext cx="3810000" cy="584775"/>
          </a:xfrm>
          <a:prstGeom prst="rect">
            <a:avLst/>
          </a:prstGeom>
          <a:noFill/>
          <a:ln w="9525" algn="ctr">
            <a:noFill/>
            <a:miter lim="800000"/>
            <a:headEnd/>
            <a:tailEnd/>
          </a:ln>
        </p:spPr>
        <p:txBody>
          <a:bodyPr wrap="square">
            <a:spAutoFit/>
          </a:bodyPr>
          <a:lstStyle/>
          <a:p>
            <a:pPr marL="342900" indent="-342900" algn="l">
              <a:spcBef>
                <a:spcPct val="50000"/>
              </a:spcBef>
            </a:pPr>
            <a:r>
              <a:rPr lang="en-US" sz="3200" b="1" dirty="0" err="1">
                <a:solidFill>
                  <a:srgbClr val="FF0000"/>
                </a:solidFill>
                <a:latin typeface="Comic Sans MS" pitchFamily="66" charset="0"/>
              </a:rPr>
              <a:t>Pr</a:t>
            </a:r>
            <a:r>
              <a:rPr lang="en-US" sz="3200" b="1" baseline="-25000" dirty="0" err="1">
                <a:solidFill>
                  <a:srgbClr val="FF0000"/>
                </a:solidFill>
                <a:latin typeface="Comic Sans MS" pitchFamily="66" charset="0"/>
              </a:rPr>
              <a:t>A</a:t>
            </a:r>
            <a:r>
              <a:rPr lang="en-US" sz="3200" b="1" dirty="0">
                <a:solidFill>
                  <a:srgbClr val="FF0000"/>
                </a:solidFill>
                <a:latin typeface="Comic Sans MS" pitchFamily="66" charset="0"/>
              </a:rPr>
              <a:t>[A(D-Me</a:t>
            </a:r>
            <a:r>
              <a:rPr lang="en-US" sz="3200" b="1" dirty="0" smtClean="0">
                <a:solidFill>
                  <a:srgbClr val="FF0000"/>
                </a:solidFill>
                <a:latin typeface="Comic Sans MS" pitchFamily="66" charset="0"/>
              </a:rPr>
              <a:t>)</a:t>
            </a:r>
            <a:r>
              <a:rPr lang="en-US" sz="3200" b="1" dirty="0" smtClean="0">
                <a:solidFill>
                  <a:srgbClr val="0000FF"/>
                </a:solidFill>
                <a:latin typeface="cmsy10"/>
                <a:sym typeface="Mathematica1" pitchFamily="2" charset="2"/>
              </a:rPr>
              <a:t> 2 </a:t>
            </a:r>
            <a:r>
              <a:rPr lang="en-US" sz="3200" b="1" dirty="0" smtClean="0">
                <a:solidFill>
                  <a:srgbClr val="FF0000"/>
                </a:solidFill>
                <a:latin typeface="Comic Sans MS" pitchFamily="66" charset="0"/>
              </a:rPr>
              <a:t>T</a:t>
            </a:r>
            <a:r>
              <a:rPr lang="en-US" sz="3200" b="1" dirty="0">
                <a:solidFill>
                  <a:srgbClr val="FF0000"/>
                </a:solidFill>
                <a:latin typeface="Comic Sans MS" pitchFamily="66" charset="0"/>
              </a:rPr>
              <a:t>]</a:t>
            </a:r>
          </a:p>
        </p:txBody>
      </p:sp>
      <p:sp>
        <p:nvSpPr>
          <p:cNvPr id="93193" name="Text Box 9"/>
          <p:cNvSpPr txBox="1">
            <a:spLocks noChangeArrowheads="1"/>
          </p:cNvSpPr>
          <p:nvPr/>
        </p:nvSpPr>
        <p:spPr bwMode="auto">
          <a:xfrm>
            <a:off x="6096000" y="5821363"/>
            <a:ext cx="2362200" cy="579437"/>
          </a:xfrm>
          <a:prstGeom prst="rect">
            <a:avLst/>
          </a:prstGeom>
          <a:noFill/>
          <a:ln w="9525" algn="ctr">
            <a:noFill/>
            <a:miter lim="800000"/>
            <a:headEnd/>
            <a:tailEnd/>
          </a:ln>
        </p:spPr>
        <p:txBody>
          <a:bodyPr>
            <a:spAutoFit/>
          </a:bodyPr>
          <a:lstStyle/>
          <a:p>
            <a:pPr marL="342900" indent="-342900" algn="l">
              <a:spcBef>
                <a:spcPct val="50000"/>
              </a:spcBef>
            </a:pPr>
            <a:r>
              <a:rPr lang="en-US" sz="3200" b="1">
                <a:solidFill>
                  <a:srgbClr val="000000"/>
                </a:solidFill>
                <a:latin typeface="Comic Sans MS" pitchFamily="66" charset="0"/>
              </a:rPr>
              <a:t>≤ </a:t>
            </a:r>
            <a:r>
              <a:rPr lang="en-US" sz="3200" b="1">
                <a:solidFill>
                  <a:srgbClr val="FF0000"/>
                </a:solidFill>
                <a:latin typeface="Comic Sans MS" pitchFamily="66" charset="0"/>
              </a:rPr>
              <a:t>e</a:t>
            </a:r>
            <a:r>
              <a:rPr lang="el-GR" sz="3200" b="1" baseline="30000">
                <a:solidFill>
                  <a:srgbClr val="FF0000"/>
                </a:solidFill>
                <a:latin typeface="Arial Narrow" pitchFamily="34" charset="0"/>
              </a:rPr>
              <a:t>ε</a:t>
            </a:r>
            <a:r>
              <a:rPr lang="en-US" sz="3200" b="1" baseline="30000">
                <a:solidFill>
                  <a:srgbClr val="FF0000"/>
                </a:solidFill>
                <a:latin typeface="Arial Narrow" pitchFamily="34" charset="0"/>
              </a:rPr>
              <a:t> </a:t>
            </a:r>
            <a:r>
              <a:rPr lang="el-GR" sz="3200" b="1">
                <a:solidFill>
                  <a:srgbClr val="000000"/>
                </a:solidFill>
                <a:latin typeface="Arial Narrow" pitchFamily="34" charset="0"/>
              </a:rPr>
              <a:t>≈</a:t>
            </a:r>
            <a:r>
              <a:rPr lang="en-US" sz="3200" b="1">
                <a:solidFill>
                  <a:srgbClr val="000000"/>
                </a:solidFill>
                <a:latin typeface="Arial Narrow" pitchFamily="34" charset="0"/>
              </a:rPr>
              <a:t> </a:t>
            </a:r>
            <a:r>
              <a:rPr lang="en-US" sz="3200" b="1">
                <a:solidFill>
                  <a:srgbClr val="FF0000"/>
                </a:solidFill>
                <a:latin typeface="Comic Sans MS" pitchFamily="66" charset="0"/>
              </a:rPr>
              <a:t>1+</a:t>
            </a:r>
            <a:r>
              <a:rPr lang="el-GR" sz="3200" b="1">
                <a:solidFill>
                  <a:srgbClr val="FF0000"/>
                </a:solidFill>
                <a:latin typeface="Arial Narrow" pitchFamily="34" charset="0"/>
              </a:rPr>
              <a:t>ε</a:t>
            </a:r>
            <a:r>
              <a:rPr lang="en-US" sz="3200">
                <a:solidFill>
                  <a:srgbClr val="000000"/>
                </a:solidFill>
                <a:latin typeface="Arial Narrow" pitchFamily="34" charset="0"/>
              </a:rPr>
              <a:t> </a:t>
            </a:r>
          </a:p>
        </p:txBody>
      </p:sp>
      <p:sp>
        <p:nvSpPr>
          <p:cNvPr id="93197" name="Line 13"/>
          <p:cNvSpPr>
            <a:spLocks noChangeShapeType="1"/>
          </p:cNvSpPr>
          <p:nvPr/>
        </p:nvSpPr>
        <p:spPr bwMode="auto">
          <a:xfrm>
            <a:off x="1524000" y="6126163"/>
            <a:ext cx="4191000" cy="0"/>
          </a:xfrm>
          <a:prstGeom prst="line">
            <a:avLst/>
          </a:prstGeom>
          <a:noFill/>
          <a:ln w="38100">
            <a:solidFill>
              <a:schemeClr val="tx1"/>
            </a:solidFill>
            <a:round/>
            <a:headEnd/>
            <a:tailEnd/>
          </a:ln>
        </p:spPr>
        <p:txBody>
          <a:bodyPr/>
          <a:lstStyle/>
          <a:p>
            <a:pPr algn="r">
              <a:spcBef>
                <a:spcPct val="20000"/>
              </a:spcBef>
              <a:buFontTx/>
              <a:buChar char="•"/>
            </a:pPr>
            <a:endParaRPr lang="en-US" sz="3200">
              <a:solidFill>
                <a:srgbClr val="000000"/>
              </a:solidFill>
              <a:latin typeface="Arial Narrow" pitchFamily="34" charset="0"/>
            </a:endParaRPr>
          </a:p>
        </p:txBody>
      </p:sp>
      <p:sp>
        <p:nvSpPr>
          <p:cNvPr id="93198" name="Text Box 14"/>
          <p:cNvSpPr txBox="1">
            <a:spLocks noChangeArrowheads="1"/>
          </p:cNvSpPr>
          <p:nvPr/>
        </p:nvSpPr>
        <p:spPr bwMode="auto">
          <a:xfrm>
            <a:off x="381000" y="5851525"/>
            <a:ext cx="1219200" cy="579438"/>
          </a:xfrm>
          <a:prstGeom prst="rect">
            <a:avLst/>
          </a:prstGeom>
          <a:noFill/>
          <a:ln w="9525" algn="ctr">
            <a:noFill/>
            <a:miter lim="800000"/>
            <a:headEnd/>
            <a:tailEnd/>
          </a:ln>
        </p:spPr>
        <p:txBody>
          <a:bodyPr>
            <a:spAutoFit/>
          </a:bodyPr>
          <a:lstStyle/>
          <a:p>
            <a:pPr marL="342900" indent="-342900" algn="l">
              <a:spcBef>
                <a:spcPct val="50000"/>
              </a:spcBef>
            </a:pPr>
            <a:r>
              <a:rPr lang="en-US" sz="3200" b="1">
                <a:solidFill>
                  <a:srgbClr val="FF0000"/>
                </a:solidFill>
                <a:latin typeface="Comic Sans MS" pitchFamily="66" charset="0"/>
              </a:rPr>
              <a:t>e</a:t>
            </a:r>
            <a:r>
              <a:rPr lang="en-US" sz="3200" b="1" baseline="30000">
                <a:solidFill>
                  <a:srgbClr val="FF0000"/>
                </a:solidFill>
                <a:latin typeface="Comic Sans MS" pitchFamily="66" charset="0"/>
              </a:rPr>
              <a:t>-</a:t>
            </a:r>
            <a:r>
              <a:rPr lang="el-GR" sz="3200" b="1" baseline="30000">
                <a:solidFill>
                  <a:srgbClr val="FF0000"/>
                </a:solidFill>
                <a:latin typeface="Comic Sans MS" pitchFamily="66" charset="0"/>
              </a:rPr>
              <a:t>ε</a:t>
            </a:r>
            <a:r>
              <a:rPr lang="en-US" sz="3200">
                <a:solidFill>
                  <a:srgbClr val="000000"/>
                </a:solidFill>
                <a:latin typeface="Arial Narrow" pitchFamily="34" charset="0"/>
              </a:rPr>
              <a:t> </a:t>
            </a:r>
            <a:r>
              <a:rPr lang="en-US" sz="3200" b="1">
                <a:solidFill>
                  <a:srgbClr val="000000"/>
                </a:solidFill>
                <a:latin typeface="Comic Sans MS" pitchFamily="66" charset="0"/>
              </a:rPr>
              <a:t>≤</a:t>
            </a:r>
          </a:p>
        </p:txBody>
      </p:sp>
      <p:sp>
        <p:nvSpPr>
          <p:cNvPr id="93199" name="AutoShape 15"/>
          <p:cNvSpPr>
            <a:spLocks noChangeArrowheads="1"/>
          </p:cNvSpPr>
          <p:nvPr/>
        </p:nvSpPr>
        <p:spPr bwMode="auto">
          <a:xfrm>
            <a:off x="6934200" y="4419600"/>
            <a:ext cx="2209800" cy="1219200"/>
          </a:xfrm>
          <a:prstGeom prst="wedgeRoundRectCallout">
            <a:avLst>
              <a:gd name="adj1" fmla="val -107255"/>
              <a:gd name="adj2" fmla="val 22917"/>
              <a:gd name="adj3" fmla="val 16667"/>
            </a:avLst>
          </a:prstGeom>
          <a:solidFill>
            <a:schemeClr val="accent1"/>
          </a:solidFill>
          <a:ln w="38100" algn="ctr">
            <a:solidFill>
              <a:srgbClr val="0000FF"/>
            </a:solidFill>
            <a:miter lim="800000"/>
            <a:headEnd/>
            <a:tailEnd/>
          </a:ln>
        </p:spPr>
        <p:txBody>
          <a:bodyPr/>
          <a:lstStyle/>
          <a:p>
            <a:pPr marL="342900" indent="-342900">
              <a:spcBef>
                <a:spcPct val="20000"/>
              </a:spcBef>
            </a:pPr>
            <a:r>
              <a:rPr lang="en-US" b="1">
                <a:solidFill>
                  <a:srgbClr val="000000"/>
                </a:solidFill>
                <a:latin typeface="Arial Narrow" pitchFamily="34" charset="0"/>
              </a:rPr>
              <a:t>Handles aux input</a:t>
            </a:r>
          </a:p>
        </p:txBody>
      </p:sp>
      <p:sp>
        <p:nvSpPr>
          <p:cNvPr id="11" name="Rounded Rectangular Callout 10"/>
          <p:cNvSpPr/>
          <p:nvPr/>
        </p:nvSpPr>
        <p:spPr bwMode="auto">
          <a:xfrm>
            <a:off x="6781800" y="762000"/>
            <a:ext cx="1752600" cy="381000"/>
          </a:xfrm>
          <a:prstGeom prst="wedgeRoundRectCallou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indent="-342900" algn="l">
              <a:spcBef>
                <a:spcPct val="20000"/>
              </a:spcBef>
            </a:pPr>
            <a:endParaRPr kumimoji="0" lang="en-US" sz="3200" b="0" i="0" u="none" strike="noStrike" cap="none" normalizeH="0" baseline="0" dirty="0" smtClean="0">
              <a:ln>
                <a:noFill/>
              </a:ln>
              <a:solidFill>
                <a:schemeClr val="tx1"/>
              </a:solidFill>
              <a:effectLst/>
              <a:latin typeface="Arial Narrow" pitchFamily="34" charset="0"/>
              <a:cs typeface="Arial" charset="0"/>
            </a:endParaRPr>
          </a:p>
        </p:txBody>
      </p:sp>
      <p:sp>
        <p:nvSpPr>
          <p:cNvPr id="12" name="Rounded Rectangular Callout 11"/>
          <p:cNvSpPr/>
          <p:nvPr/>
        </p:nvSpPr>
        <p:spPr bwMode="auto">
          <a:xfrm>
            <a:off x="5715000" y="1219200"/>
            <a:ext cx="3429000" cy="914400"/>
          </a:xfrm>
          <a:prstGeom prst="wedgeRoundRectCallout">
            <a:avLst>
              <a:gd name="adj1" fmla="val -99780"/>
              <a:gd name="adj2" fmla="val -54527"/>
              <a:gd name="adj3" fmla="val 16667"/>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indent="-342900" algn="l">
              <a:spcBef>
                <a:spcPct val="20000"/>
              </a:spcBef>
            </a:pPr>
            <a:r>
              <a:rPr lang="en-US" sz="2400" dirty="0" err="1" smtClean="0"/>
              <a:t>Dwork</a:t>
            </a:r>
            <a:r>
              <a:rPr lang="en-US" sz="2400" dirty="0" smtClean="0"/>
              <a:t>, </a:t>
            </a:r>
            <a:r>
              <a:rPr lang="en-US" sz="2400" dirty="0" err="1" smtClean="0"/>
              <a:t>McSherry</a:t>
            </a:r>
            <a:r>
              <a:rPr lang="en-US" sz="2400" dirty="0" smtClean="0"/>
              <a:t>, </a:t>
            </a:r>
            <a:r>
              <a:rPr lang="en-US" sz="2400" dirty="0" err="1" smtClean="0"/>
              <a:t>Nissim</a:t>
            </a:r>
            <a:r>
              <a:rPr lang="en-US" sz="2400" dirty="0" smtClean="0"/>
              <a:t> and Smith</a:t>
            </a:r>
            <a:endParaRPr kumimoji="0" lang="en-US" sz="2400" b="0" i="0" u="none" strike="noStrike" cap="none" normalizeH="0" baseline="0" dirty="0" smtClean="0">
              <a:ln>
                <a:noFill/>
              </a:ln>
              <a:solidFill>
                <a:schemeClr val="tx1"/>
              </a:solidFill>
              <a:effectLst/>
              <a:latin typeface="Arial Narrow" pitchFamily="34" charset="0"/>
              <a:cs typeface="Arial" charset="0"/>
            </a:endParaRPr>
          </a:p>
        </p:txBody>
      </p:sp>
    </p:spTree>
    <p:custDataLst>
      <p:tags r:id="rId1"/>
    </p:custDataLst>
  </p:cSld>
  <p:clrMapOvr>
    <a:masterClrMapping/>
  </p:clrMapOvr>
  <p:transition advTm="21497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318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318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31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31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319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319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319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319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319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93199"/>
                                        </p:tgtEl>
                                        <p:attrNameLst>
                                          <p:attrName>style.visibility</p:attrName>
                                        </p:attrNameLst>
                                      </p:cBhvr>
                                      <p:to>
                                        <p:strVal val="visible"/>
                                      </p:to>
                                    </p:set>
                                    <p:animEffect transition="in" filter="wipe(left)">
                                      <p:cBhvr>
                                        <p:cTn id="33" dur="500"/>
                                        <p:tgtEl>
                                          <p:spTgt spid="9319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3187" grpId="0" build="p"/>
      <p:bldP spid="93191" grpId="0"/>
      <p:bldP spid="93192" grpId="0"/>
      <p:bldP spid="93193" grpId="0"/>
      <p:bldP spid="93197" grpId="0" animBg="1"/>
      <p:bldP spid="93198" grpId="0"/>
      <p:bldP spid="93199" grpId="0" animBg="1"/>
      <p:bldP spid="1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47663" y="87313"/>
            <a:ext cx="8640762" cy="990600"/>
          </a:xfrm>
        </p:spPr>
        <p:txBody>
          <a:bodyPr/>
          <a:lstStyle/>
          <a:p>
            <a:pPr eaLnBrk="1" hangingPunct="1"/>
            <a:r>
              <a:rPr lang="en-US" b="1" dirty="0" smtClean="0"/>
              <a:t>Differential Privacy</a:t>
            </a:r>
            <a:endParaRPr lang="en-US" sz="3600" dirty="0" smtClean="0">
              <a:solidFill>
                <a:schemeClr val="accent1"/>
              </a:solidFill>
            </a:endParaRPr>
          </a:p>
        </p:txBody>
      </p:sp>
      <p:sp>
        <p:nvSpPr>
          <p:cNvPr id="24579" name="Rectangle 3"/>
          <p:cNvSpPr>
            <a:spLocks noGrp="1" noChangeArrowheads="1"/>
          </p:cNvSpPr>
          <p:nvPr>
            <p:ph type="body" idx="1"/>
          </p:nvPr>
        </p:nvSpPr>
        <p:spPr>
          <a:xfrm>
            <a:off x="609600" y="1295400"/>
            <a:ext cx="8458200" cy="4953000"/>
          </a:xfrm>
        </p:spPr>
        <p:txBody>
          <a:bodyPr/>
          <a:lstStyle/>
          <a:p>
            <a:pPr eaLnBrk="1" hangingPunct="1">
              <a:buFont typeface="Wingdings 3" pitchFamily="18" charset="2"/>
              <a:buNone/>
            </a:pPr>
            <a:endParaRPr lang="en-US" sz="2400" dirty="0" smtClean="0"/>
          </a:p>
          <a:p>
            <a:pPr eaLnBrk="1" hangingPunct="1"/>
            <a:endParaRPr lang="en-US" sz="2400" dirty="0" smtClean="0">
              <a:solidFill>
                <a:schemeClr val="folHlink"/>
              </a:solidFill>
            </a:endParaRPr>
          </a:p>
        </p:txBody>
      </p:sp>
      <p:grpSp>
        <p:nvGrpSpPr>
          <p:cNvPr id="2" name="Group 12"/>
          <p:cNvGrpSpPr>
            <a:grpSpLocks/>
          </p:cNvGrpSpPr>
          <p:nvPr/>
        </p:nvGrpSpPr>
        <p:grpSpPr bwMode="auto">
          <a:xfrm>
            <a:off x="36512" y="3205162"/>
            <a:ext cx="6211889" cy="2579688"/>
            <a:chOff x="23" y="2533"/>
            <a:chExt cx="3913" cy="1625"/>
          </a:xfrm>
        </p:grpSpPr>
        <p:sp>
          <p:nvSpPr>
            <p:cNvPr id="24596" name="Freeform 13"/>
            <p:cNvSpPr>
              <a:spLocks/>
            </p:cNvSpPr>
            <p:nvPr/>
          </p:nvSpPr>
          <p:spPr bwMode="auto">
            <a:xfrm>
              <a:off x="3552" y="3456"/>
              <a:ext cx="384" cy="288"/>
            </a:xfrm>
            <a:custGeom>
              <a:avLst/>
              <a:gdLst>
                <a:gd name="T0" fmla="*/ 0 w 384"/>
                <a:gd name="T1" fmla="*/ 288 h 288"/>
                <a:gd name="T2" fmla="*/ 0 w 384"/>
                <a:gd name="T3" fmla="*/ 0 h 288"/>
                <a:gd name="T4" fmla="*/ 96 w 384"/>
                <a:gd name="T5" fmla="*/ 48 h 288"/>
                <a:gd name="T6" fmla="*/ 240 w 384"/>
                <a:gd name="T7" fmla="*/ 96 h 288"/>
                <a:gd name="T8" fmla="*/ 384 w 384"/>
                <a:gd name="T9" fmla="*/ 144 h 288"/>
                <a:gd name="T10" fmla="*/ 384 w 384"/>
                <a:gd name="T11" fmla="*/ 288 h 288"/>
                <a:gd name="T12" fmla="*/ 0 w 384"/>
                <a:gd name="T13" fmla="*/ 288 h 288"/>
                <a:gd name="T14" fmla="*/ 0 60000 65536"/>
                <a:gd name="T15" fmla="*/ 0 60000 65536"/>
                <a:gd name="T16" fmla="*/ 0 60000 65536"/>
                <a:gd name="T17" fmla="*/ 0 60000 65536"/>
                <a:gd name="T18" fmla="*/ 0 60000 65536"/>
                <a:gd name="T19" fmla="*/ 0 60000 65536"/>
                <a:gd name="T20" fmla="*/ 0 60000 65536"/>
                <a:gd name="T21" fmla="*/ 0 w 384"/>
                <a:gd name="T22" fmla="*/ 0 h 288"/>
                <a:gd name="T23" fmla="*/ 384 w 384"/>
                <a:gd name="T24" fmla="*/ 288 h 2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84" h="288">
                  <a:moveTo>
                    <a:pt x="0" y="288"/>
                  </a:moveTo>
                  <a:lnTo>
                    <a:pt x="0" y="0"/>
                  </a:lnTo>
                  <a:lnTo>
                    <a:pt x="96" y="48"/>
                  </a:lnTo>
                  <a:lnTo>
                    <a:pt x="240" y="96"/>
                  </a:lnTo>
                  <a:lnTo>
                    <a:pt x="384" y="144"/>
                  </a:lnTo>
                  <a:lnTo>
                    <a:pt x="384" y="288"/>
                  </a:lnTo>
                  <a:lnTo>
                    <a:pt x="0" y="288"/>
                  </a:lnTo>
                  <a:close/>
                </a:path>
              </a:pathLst>
            </a:custGeom>
            <a:solidFill>
              <a:srgbClr val="FF3300"/>
            </a:solidFill>
            <a:ln w="25400" cap="flat" cmpd="sng">
              <a:solidFill>
                <a:schemeClr val="hlink"/>
              </a:solidFill>
              <a:prstDash val="solid"/>
              <a:round/>
              <a:headEnd type="none" w="med" len="med"/>
              <a:tailEnd type="none" w="med" len="med"/>
            </a:ln>
          </p:spPr>
          <p:txBody>
            <a:bodyPr>
              <a:spAutoFit/>
            </a:bodyPr>
            <a:lstStyle/>
            <a:p>
              <a:endParaRPr lang="en-US"/>
            </a:p>
          </p:txBody>
        </p:sp>
        <p:sp>
          <p:nvSpPr>
            <p:cNvPr id="24597" name="Freeform 14"/>
            <p:cNvSpPr>
              <a:spLocks/>
            </p:cNvSpPr>
            <p:nvPr/>
          </p:nvSpPr>
          <p:spPr bwMode="auto">
            <a:xfrm>
              <a:off x="3552" y="3504"/>
              <a:ext cx="384" cy="240"/>
            </a:xfrm>
            <a:custGeom>
              <a:avLst/>
              <a:gdLst>
                <a:gd name="T0" fmla="*/ 0 w 384"/>
                <a:gd name="T1" fmla="*/ 240 h 240"/>
                <a:gd name="T2" fmla="*/ 0 w 384"/>
                <a:gd name="T3" fmla="*/ 0 h 240"/>
                <a:gd name="T4" fmla="*/ 336 w 384"/>
                <a:gd name="T5" fmla="*/ 96 h 240"/>
                <a:gd name="T6" fmla="*/ 384 w 384"/>
                <a:gd name="T7" fmla="*/ 144 h 240"/>
                <a:gd name="T8" fmla="*/ 384 w 384"/>
                <a:gd name="T9" fmla="*/ 240 h 240"/>
                <a:gd name="T10" fmla="*/ 0 w 384"/>
                <a:gd name="T11" fmla="*/ 240 h 240"/>
                <a:gd name="T12" fmla="*/ 0 60000 65536"/>
                <a:gd name="T13" fmla="*/ 0 60000 65536"/>
                <a:gd name="T14" fmla="*/ 0 60000 65536"/>
                <a:gd name="T15" fmla="*/ 0 60000 65536"/>
                <a:gd name="T16" fmla="*/ 0 60000 65536"/>
                <a:gd name="T17" fmla="*/ 0 60000 65536"/>
                <a:gd name="T18" fmla="*/ 0 w 384"/>
                <a:gd name="T19" fmla="*/ 0 h 240"/>
                <a:gd name="T20" fmla="*/ 384 w 384"/>
                <a:gd name="T21" fmla="*/ 240 h 240"/>
              </a:gdLst>
              <a:ahLst/>
              <a:cxnLst>
                <a:cxn ang="T12">
                  <a:pos x="T0" y="T1"/>
                </a:cxn>
                <a:cxn ang="T13">
                  <a:pos x="T2" y="T3"/>
                </a:cxn>
                <a:cxn ang="T14">
                  <a:pos x="T4" y="T5"/>
                </a:cxn>
                <a:cxn ang="T15">
                  <a:pos x="T6" y="T7"/>
                </a:cxn>
                <a:cxn ang="T16">
                  <a:pos x="T8" y="T9"/>
                </a:cxn>
                <a:cxn ang="T17">
                  <a:pos x="T10" y="T11"/>
                </a:cxn>
              </a:cxnLst>
              <a:rect l="T18" t="T19" r="T20" b="T21"/>
              <a:pathLst>
                <a:path w="384" h="240">
                  <a:moveTo>
                    <a:pt x="0" y="240"/>
                  </a:moveTo>
                  <a:lnTo>
                    <a:pt x="0" y="0"/>
                  </a:lnTo>
                  <a:lnTo>
                    <a:pt x="336" y="96"/>
                  </a:lnTo>
                  <a:lnTo>
                    <a:pt x="384" y="144"/>
                  </a:lnTo>
                  <a:lnTo>
                    <a:pt x="384" y="240"/>
                  </a:lnTo>
                  <a:lnTo>
                    <a:pt x="0" y="240"/>
                  </a:lnTo>
                  <a:close/>
                </a:path>
              </a:pathLst>
            </a:custGeom>
            <a:solidFill>
              <a:srgbClr val="FBBA6B"/>
            </a:solidFill>
            <a:ln w="28575" cap="flat" cmpd="sng">
              <a:solidFill>
                <a:schemeClr val="hlink"/>
              </a:solidFill>
              <a:prstDash val="solid"/>
              <a:round/>
              <a:headEnd type="none" w="med" len="med"/>
              <a:tailEnd type="none" w="med" len="med"/>
            </a:ln>
          </p:spPr>
          <p:txBody>
            <a:bodyPr>
              <a:spAutoFit/>
            </a:bodyPr>
            <a:lstStyle/>
            <a:p>
              <a:endParaRPr lang="en-US"/>
            </a:p>
          </p:txBody>
        </p:sp>
        <p:sp>
          <p:nvSpPr>
            <p:cNvPr id="24598" name="Freeform 15"/>
            <p:cNvSpPr>
              <a:spLocks/>
            </p:cNvSpPr>
            <p:nvPr/>
          </p:nvSpPr>
          <p:spPr bwMode="auto">
            <a:xfrm>
              <a:off x="2400" y="2533"/>
              <a:ext cx="240" cy="1211"/>
            </a:xfrm>
            <a:custGeom>
              <a:avLst/>
              <a:gdLst>
                <a:gd name="T0" fmla="*/ 0 w 240"/>
                <a:gd name="T1" fmla="*/ 1211 h 1211"/>
                <a:gd name="T2" fmla="*/ 0 w 240"/>
                <a:gd name="T3" fmla="*/ 11 h 1211"/>
                <a:gd name="T4" fmla="*/ 6 w 240"/>
                <a:gd name="T5" fmla="*/ 2 h 1211"/>
                <a:gd name="T6" fmla="*/ 36 w 240"/>
                <a:gd name="T7" fmla="*/ 2 h 1211"/>
                <a:gd name="T8" fmla="*/ 96 w 240"/>
                <a:gd name="T9" fmla="*/ 11 h 1211"/>
                <a:gd name="T10" fmla="*/ 240 w 240"/>
                <a:gd name="T11" fmla="*/ 155 h 1211"/>
                <a:gd name="T12" fmla="*/ 240 w 240"/>
                <a:gd name="T13" fmla="*/ 1211 h 1211"/>
                <a:gd name="T14" fmla="*/ 0 w 240"/>
                <a:gd name="T15" fmla="*/ 1211 h 1211"/>
                <a:gd name="T16" fmla="*/ 0 60000 65536"/>
                <a:gd name="T17" fmla="*/ 0 60000 65536"/>
                <a:gd name="T18" fmla="*/ 0 60000 65536"/>
                <a:gd name="T19" fmla="*/ 0 60000 65536"/>
                <a:gd name="T20" fmla="*/ 0 60000 65536"/>
                <a:gd name="T21" fmla="*/ 0 60000 65536"/>
                <a:gd name="T22" fmla="*/ 0 60000 65536"/>
                <a:gd name="T23" fmla="*/ 0 60000 65536"/>
                <a:gd name="T24" fmla="*/ 0 w 240"/>
                <a:gd name="T25" fmla="*/ 0 h 1211"/>
                <a:gd name="T26" fmla="*/ 240 w 240"/>
                <a:gd name="T27" fmla="*/ 1211 h 12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40" h="1211">
                  <a:moveTo>
                    <a:pt x="0" y="1211"/>
                  </a:moveTo>
                  <a:lnTo>
                    <a:pt x="0" y="11"/>
                  </a:lnTo>
                  <a:cubicBezTo>
                    <a:pt x="2" y="8"/>
                    <a:pt x="3" y="4"/>
                    <a:pt x="6" y="2"/>
                  </a:cubicBezTo>
                  <a:cubicBezTo>
                    <a:pt x="9" y="0"/>
                    <a:pt x="21" y="1"/>
                    <a:pt x="36" y="2"/>
                  </a:cubicBezTo>
                  <a:lnTo>
                    <a:pt x="96" y="11"/>
                  </a:lnTo>
                  <a:lnTo>
                    <a:pt x="240" y="155"/>
                  </a:lnTo>
                  <a:lnTo>
                    <a:pt x="240" y="1211"/>
                  </a:lnTo>
                  <a:lnTo>
                    <a:pt x="0" y="1211"/>
                  </a:lnTo>
                  <a:close/>
                </a:path>
              </a:pathLst>
            </a:custGeom>
            <a:solidFill>
              <a:srgbClr val="FF3300"/>
            </a:solidFill>
            <a:ln w="25400" cap="flat" cmpd="sng">
              <a:solidFill>
                <a:schemeClr val="hlink"/>
              </a:solidFill>
              <a:prstDash val="solid"/>
              <a:round/>
              <a:headEnd type="none" w="med" len="med"/>
              <a:tailEnd type="none" w="med" len="med"/>
            </a:ln>
          </p:spPr>
          <p:txBody>
            <a:bodyPr>
              <a:spAutoFit/>
            </a:bodyPr>
            <a:lstStyle/>
            <a:p>
              <a:endParaRPr lang="en-US"/>
            </a:p>
          </p:txBody>
        </p:sp>
        <p:sp>
          <p:nvSpPr>
            <p:cNvPr id="24599" name="Freeform 16"/>
            <p:cNvSpPr>
              <a:spLocks/>
            </p:cNvSpPr>
            <p:nvPr/>
          </p:nvSpPr>
          <p:spPr bwMode="auto">
            <a:xfrm>
              <a:off x="1584" y="2985"/>
              <a:ext cx="144" cy="768"/>
            </a:xfrm>
            <a:custGeom>
              <a:avLst/>
              <a:gdLst>
                <a:gd name="T0" fmla="*/ 0 w 144"/>
                <a:gd name="T1" fmla="*/ 768 h 768"/>
                <a:gd name="T2" fmla="*/ 0 w 144"/>
                <a:gd name="T3" fmla="*/ 192 h 768"/>
                <a:gd name="T4" fmla="*/ 144 w 144"/>
                <a:gd name="T5" fmla="*/ 0 h 768"/>
                <a:gd name="T6" fmla="*/ 144 w 144"/>
                <a:gd name="T7" fmla="*/ 768 h 768"/>
                <a:gd name="T8" fmla="*/ 0 w 144"/>
                <a:gd name="T9" fmla="*/ 768 h 768"/>
                <a:gd name="T10" fmla="*/ 0 60000 65536"/>
                <a:gd name="T11" fmla="*/ 0 60000 65536"/>
                <a:gd name="T12" fmla="*/ 0 60000 65536"/>
                <a:gd name="T13" fmla="*/ 0 60000 65536"/>
                <a:gd name="T14" fmla="*/ 0 60000 65536"/>
                <a:gd name="T15" fmla="*/ 0 w 144"/>
                <a:gd name="T16" fmla="*/ 0 h 768"/>
                <a:gd name="T17" fmla="*/ 144 w 144"/>
                <a:gd name="T18" fmla="*/ 768 h 768"/>
              </a:gdLst>
              <a:ahLst/>
              <a:cxnLst>
                <a:cxn ang="T10">
                  <a:pos x="T0" y="T1"/>
                </a:cxn>
                <a:cxn ang="T11">
                  <a:pos x="T2" y="T3"/>
                </a:cxn>
                <a:cxn ang="T12">
                  <a:pos x="T4" y="T5"/>
                </a:cxn>
                <a:cxn ang="T13">
                  <a:pos x="T6" y="T7"/>
                </a:cxn>
                <a:cxn ang="T14">
                  <a:pos x="T8" y="T9"/>
                </a:cxn>
              </a:cxnLst>
              <a:rect l="T15" t="T16" r="T17" b="T18"/>
              <a:pathLst>
                <a:path w="144" h="768">
                  <a:moveTo>
                    <a:pt x="0" y="768"/>
                  </a:moveTo>
                  <a:lnTo>
                    <a:pt x="0" y="192"/>
                  </a:lnTo>
                  <a:lnTo>
                    <a:pt x="144" y="0"/>
                  </a:lnTo>
                  <a:lnTo>
                    <a:pt x="144" y="768"/>
                  </a:lnTo>
                  <a:lnTo>
                    <a:pt x="0" y="768"/>
                  </a:lnTo>
                  <a:close/>
                </a:path>
              </a:pathLst>
            </a:custGeom>
            <a:solidFill>
              <a:srgbClr val="FF0000"/>
            </a:solidFill>
            <a:ln w="25400" cap="flat" cmpd="sng">
              <a:solidFill>
                <a:schemeClr val="hlink"/>
              </a:solidFill>
              <a:prstDash val="solid"/>
              <a:round/>
              <a:headEnd type="none" w="med" len="med"/>
              <a:tailEnd type="none" w="med" len="med"/>
            </a:ln>
          </p:spPr>
          <p:txBody>
            <a:bodyPr>
              <a:spAutoFit/>
            </a:bodyPr>
            <a:lstStyle/>
            <a:p>
              <a:endParaRPr lang="en-US"/>
            </a:p>
          </p:txBody>
        </p:sp>
        <p:sp>
          <p:nvSpPr>
            <p:cNvPr id="24600" name="Freeform 17"/>
            <p:cNvSpPr>
              <a:spLocks/>
            </p:cNvSpPr>
            <p:nvPr/>
          </p:nvSpPr>
          <p:spPr bwMode="auto">
            <a:xfrm>
              <a:off x="1584" y="3321"/>
              <a:ext cx="144" cy="432"/>
            </a:xfrm>
            <a:custGeom>
              <a:avLst/>
              <a:gdLst>
                <a:gd name="T0" fmla="*/ 0 w 144"/>
                <a:gd name="T1" fmla="*/ 432 h 432"/>
                <a:gd name="T2" fmla="*/ 0 w 144"/>
                <a:gd name="T3" fmla="*/ 96 h 432"/>
                <a:gd name="T4" fmla="*/ 144 w 144"/>
                <a:gd name="T5" fmla="*/ 0 h 432"/>
                <a:gd name="T6" fmla="*/ 144 w 144"/>
                <a:gd name="T7" fmla="*/ 432 h 432"/>
                <a:gd name="T8" fmla="*/ 0 w 144"/>
                <a:gd name="T9" fmla="*/ 432 h 432"/>
                <a:gd name="T10" fmla="*/ 0 60000 65536"/>
                <a:gd name="T11" fmla="*/ 0 60000 65536"/>
                <a:gd name="T12" fmla="*/ 0 60000 65536"/>
                <a:gd name="T13" fmla="*/ 0 60000 65536"/>
                <a:gd name="T14" fmla="*/ 0 60000 65536"/>
                <a:gd name="T15" fmla="*/ 0 w 144"/>
                <a:gd name="T16" fmla="*/ 0 h 432"/>
                <a:gd name="T17" fmla="*/ 144 w 144"/>
                <a:gd name="T18" fmla="*/ 432 h 432"/>
              </a:gdLst>
              <a:ahLst/>
              <a:cxnLst>
                <a:cxn ang="T10">
                  <a:pos x="T0" y="T1"/>
                </a:cxn>
                <a:cxn ang="T11">
                  <a:pos x="T2" y="T3"/>
                </a:cxn>
                <a:cxn ang="T12">
                  <a:pos x="T4" y="T5"/>
                </a:cxn>
                <a:cxn ang="T13">
                  <a:pos x="T6" y="T7"/>
                </a:cxn>
                <a:cxn ang="T14">
                  <a:pos x="T8" y="T9"/>
                </a:cxn>
              </a:cxnLst>
              <a:rect l="T15" t="T16" r="T17" b="T18"/>
              <a:pathLst>
                <a:path w="144" h="432">
                  <a:moveTo>
                    <a:pt x="0" y="432"/>
                  </a:moveTo>
                  <a:lnTo>
                    <a:pt x="0" y="96"/>
                  </a:lnTo>
                  <a:lnTo>
                    <a:pt x="144" y="0"/>
                  </a:lnTo>
                  <a:lnTo>
                    <a:pt x="144" y="432"/>
                  </a:lnTo>
                  <a:lnTo>
                    <a:pt x="0" y="432"/>
                  </a:lnTo>
                  <a:close/>
                </a:path>
              </a:pathLst>
            </a:custGeom>
            <a:solidFill>
              <a:srgbClr val="FBBA6B"/>
            </a:solidFill>
            <a:ln w="25400" cap="flat" cmpd="sng">
              <a:solidFill>
                <a:schemeClr val="hlink"/>
              </a:solidFill>
              <a:prstDash val="solid"/>
              <a:round/>
              <a:headEnd type="none" w="med" len="med"/>
              <a:tailEnd type="none" w="med" len="med"/>
            </a:ln>
          </p:spPr>
          <p:txBody>
            <a:bodyPr>
              <a:spAutoFit/>
            </a:bodyPr>
            <a:lstStyle/>
            <a:p>
              <a:endParaRPr lang="en-US"/>
            </a:p>
          </p:txBody>
        </p:sp>
        <p:sp>
          <p:nvSpPr>
            <p:cNvPr id="24601" name="Freeform 18"/>
            <p:cNvSpPr>
              <a:spLocks/>
            </p:cNvSpPr>
            <p:nvPr/>
          </p:nvSpPr>
          <p:spPr bwMode="auto">
            <a:xfrm>
              <a:off x="2400" y="2640"/>
              <a:ext cx="240" cy="1104"/>
            </a:xfrm>
            <a:custGeom>
              <a:avLst/>
              <a:gdLst>
                <a:gd name="T0" fmla="*/ 0 w 240"/>
                <a:gd name="T1" fmla="*/ 1104 h 1104"/>
                <a:gd name="T2" fmla="*/ 0 w 240"/>
                <a:gd name="T3" fmla="*/ 0 h 1104"/>
                <a:gd name="T4" fmla="*/ 240 w 240"/>
                <a:gd name="T5" fmla="*/ 336 h 1104"/>
                <a:gd name="T6" fmla="*/ 240 w 240"/>
                <a:gd name="T7" fmla="*/ 1104 h 1104"/>
                <a:gd name="T8" fmla="*/ 0 w 240"/>
                <a:gd name="T9" fmla="*/ 1104 h 1104"/>
                <a:gd name="T10" fmla="*/ 0 60000 65536"/>
                <a:gd name="T11" fmla="*/ 0 60000 65536"/>
                <a:gd name="T12" fmla="*/ 0 60000 65536"/>
                <a:gd name="T13" fmla="*/ 0 60000 65536"/>
                <a:gd name="T14" fmla="*/ 0 60000 65536"/>
                <a:gd name="T15" fmla="*/ 0 w 240"/>
                <a:gd name="T16" fmla="*/ 0 h 1104"/>
                <a:gd name="T17" fmla="*/ 240 w 240"/>
                <a:gd name="T18" fmla="*/ 1104 h 1104"/>
              </a:gdLst>
              <a:ahLst/>
              <a:cxnLst>
                <a:cxn ang="T10">
                  <a:pos x="T0" y="T1"/>
                </a:cxn>
                <a:cxn ang="T11">
                  <a:pos x="T2" y="T3"/>
                </a:cxn>
                <a:cxn ang="T12">
                  <a:pos x="T4" y="T5"/>
                </a:cxn>
                <a:cxn ang="T13">
                  <a:pos x="T6" y="T7"/>
                </a:cxn>
                <a:cxn ang="T14">
                  <a:pos x="T8" y="T9"/>
                </a:cxn>
              </a:cxnLst>
              <a:rect l="T15" t="T16" r="T17" b="T18"/>
              <a:pathLst>
                <a:path w="240" h="1104">
                  <a:moveTo>
                    <a:pt x="0" y="1104"/>
                  </a:moveTo>
                  <a:lnTo>
                    <a:pt x="0" y="0"/>
                  </a:lnTo>
                  <a:lnTo>
                    <a:pt x="240" y="336"/>
                  </a:lnTo>
                  <a:lnTo>
                    <a:pt x="240" y="1104"/>
                  </a:lnTo>
                  <a:lnTo>
                    <a:pt x="0" y="1104"/>
                  </a:lnTo>
                  <a:close/>
                </a:path>
              </a:pathLst>
            </a:custGeom>
            <a:solidFill>
              <a:srgbClr val="FBBA6B"/>
            </a:solidFill>
            <a:ln w="25400" cap="flat" cmpd="sng">
              <a:solidFill>
                <a:schemeClr val="hlink"/>
              </a:solidFill>
              <a:prstDash val="solid"/>
              <a:round/>
              <a:headEnd type="none" w="med" len="med"/>
              <a:tailEnd type="none" w="med" len="med"/>
            </a:ln>
          </p:spPr>
          <p:txBody>
            <a:bodyPr>
              <a:spAutoFit/>
            </a:bodyPr>
            <a:lstStyle/>
            <a:p>
              <a:endParaRPr lang="en-US"/>
            </a:p>
          </p:txBody>
        </p:sp>
        <p:grpSp>
          <p:nvGrpSpPr>
            <p:cNvPr id="3" name="Group 19"/>
            <p:cNvGrpSpPr>
              <a:grpSpLocks/>
            </p:cNvGrpSpPr>
            <p:nvPr/>
          </p:nvGrpSpPr>
          <p:grpSpPr bwMode="auto">
            <a:xfrm>
              <a:off x="23" y="3792"/>
              <a:ext cx="3913" cy="366"/>
              <a:chOff x="23" y="3792"/>
              <a:chExt cx="3913" cy="366"/>
            </a:xfrm>
          </p:grpSpPr>
          <p:sp>
            <p:nvSpPr>
              <p:cNvPr id="24603" name="Text Box 20"/>
              <p:cNvSpPr txBox="1">
                <a:spLocks noChangeArrowheads="1"/>
              </p:cNvSpPr>
              <p:nvPr/>
            </p:nvSpPr>
            <p:spPr bwMode="auto">
              <a:xfrm>
                <a:off x="23" y="3828"/>
                <a:ext cx="1652" cy="330"/>
              </a:xfrm>
              <a:prstGeom prst="rect">
                <a:avLst/>
              </a:prstGeom>
              <a:noFill/>
              <a:ln w="25400">
                <a:noFill/>
                <a:miter lim="800000"/>
                <a:headEnd/>
                <a:tailEnd/>
              </a:ln>
            </p:spPr>
            <p:txBody>
              <a:bodyPr wrap="none">
                <a:spAutoFit/>
              </a:bodyPr>
              <a:lstStyle/>
              <a:p>
                <a:r>
                  <a:rPr lang="en-US" dirty="0" smtClean="0">
                    <a:solidFill>
                      <a:schemeClr val="folHlink"/>
                    </a:solidFill>
                    <a:latin typeface="Arial Narrow" pitchFamily="34" charset="0"/>
                  </a:rPr>
                  <a:t>(</a:t>
                </a:r>
                <a:r>
                  <a:rPr lang="en-US" dirty="0" smtClean="0">
                    <a:solidFill>
                      <a:srgbClr val="00B050"/>
                    </a:solidFill>
                    <a:latin typeface="Arial Narrow" pitchFamily="34" charset="0"/>
                  </a:rPr>
                  <a:t>Bad) </a:t>
                </a:r>
                <a:r>
                  <a:rPr lang="en-US" dirty="0">
                    <a:solidFill>
                      <a:srgbClr val="00B050"/>
                    </a:solidFill>
                    <a:latin typeface="Arial Narrow" pitchFamily="34" charset="0"/>
                  </a:rPr>
                  <a:t>Responses</a:t>
                </a:r>
                <a:r>
                  <a:rPr lang="en-US" dirty="0">
                    <a:solidFill>
                      <a:schemeClr val="folHlink"/>
                    </a:solidFill>
                    <a:latin typeface="Arial Narrow" pitchFamily="34" charset="0"/>
                  </a:rPr>
                  <a:t>:</a:t>
                </a:r>
                <a:r>
                  <a:rPr lang="en-US" dirty="0">
                    <a:latin typeface="Arial Narrow" pitchFamily="34" charset="0"/>
                  </a:rPr>
                  <a:t> </a:t>
                </a:r>
              </a:p>
            </p:txBody>
          </p:sp>
          <p:sp>
            <p:nvSpPr>
              <p:cNvPr id="24604" name="Text Box 21"/>
              <p:cNvSpPr txBox="1">
                <a:spLocks noChangeArrowheads="1"/>
              </p:cNvSpPr>
              <p:nvPr/>
            </p:nvSpPr>
            <p:spPr bwMode="auto">
              <a:xfrm>
                <a:off x="2416" y="3840"/>
                <a:ext cx="222" cy="291"/>
              </a:xfrm>
              <a:prstGeom prst="rect">
                <a:avLst/>
              </a:prstGeom>
              <a:noFill/>
              <a:ln w="25400">
                <a:noFill/>
                <a:miter lim="800000"/>
                <a:headEnd/>
                <a:tailEnd/>
              </a:ln>
            </p:spPr>
            <p:txBody>
              <a:bodyPr wrap="none">
                <a:spAutoFit/>
              </a:bodyPr>
              <a:lstStyle/>
              <a:p>
                <a:pPr algn="ctr"/>
                <a:r>
                  <a:rPr lang="en-US" sz="2400" dirty="0">
                    <a:solidFill>
                      <a:srgbClr val="00B050"/>
                    </a:solidFill>
                    <a:latin typeface="Arial Narrow" pitchFamily="34" charset="0"/>
                  </a:rPr>
                  <a:t>X</a:t>
                </a:r>
              </a:p>
            </p:txBody>
          </p:sp>
          <p:sp>
            <p:nvSpPr>
              <p:cNvPr id="24605" name="Text Box 22"/>
              <p:cNvSpPr txBox="1">
                <a:spLocks noChangeArrowheads="1"/>
              </p:cNvSpPr>
              <p:nvPr/>
            </p:nvSpPr>
            <p:spPr bwMode="auto">
              <a:xfrm>
                <a:off x="3649" y="3840"/>
                <a:ext cx="222" cy="291"/>
              </a:xfrm>
              <a:prstGeom prst="rect">
                <a:avLst/>
              </a:prstGeom>
              <a:noFill/>
              <a:ln w="25400">
                <a:noFill/>
                <a:miter lim="800000"/>
                <a:headEnd/>
                <a:tailEnd/>
              </a:ln>
            </p:spPr>
            <p:txBody>
              <a:bodyPr wrap="none">
                <a:spAutoFit/>
              </a:bodyPr>
              <a:lstStyle/>
              <a:p>
                <a:pPr algn="ctr"/>
                <a:r>
                  <a:rPr lang="en-US" sz="2400" dirty="0">
                    <a:solidFill>
                      <a:srgbClr val="00B050"/>
                    </a:solidFill>
                    <a:latin typeface="Arial Narrow" pitchFamily="34" charset="0"/>
                  </a:rPr>
                  <a:t>X</a:t>
                </a:r>
              </a:p>
            </p:txBody>
          </p:sp>
          <p:sp>
            <p:nvSpPr>
              <p:cNvPr id="24606" name="Text Box 23"/>
              <p:cNvSpPr txBox="1">
                <a:spLocks noChangeArrowheads="1"/>
              </p:cNvSpPr>
              <p:nvPr/>
            </p:nvSpPr>
            <p:spPr bwMode="auto">
              <a:xfrm>
                <a:off x="1552" y="3840"/>
                <a:ext cx="222" cy="291"/>
              </a:xfrm>
              <a:prstGeom prst="rect">
                <a:avLst/>
              </a:prstGeom>
              <a:noFill/>
              <a:ln w="25400">
                <a:noFill/>
                <a:miter lim="800000"/>
                <a:headEnd/>
                <a:tailEnd/>
              </a:ln>
            </p:spPr>
            <p:txBody>
              <a:bodyPr wrap="none">
                <a:spAutoFit/>
              </a:bodyPr>
              <a:lstStyle/>
              <a:p>
                <a:pPr algn="ctr"/>
                <a:r>
                  <a:rPr lang="en-US" sz="2400" dirty="0">
                    <a:solidFill>
                      <a:srgbClr val="00B050"/>
                    </a:solidFill>
                    <a:latin typeface="Arial Narrow" pitchFamily="34" charset="0"/>
                  </a:rPr>
                  <a:t>X</a:t>
                </a:r>
              </a:p>
            </p:txBody>
          </p:sp>
          <p:sp>
            <p:nvSpPr>
              <p:cNvPr id="24607" name="Line 24"/>
              <p:cNvSpPr>
                <a:spLocks noChangeShapeType="1"/>
              </p:cNvSpPr>
              <p:nvPr/>
            </p:nvSpPr>
            <p:spPr bwMode="auto">
              <a:xfrm>
                <a:off x="1584" y="3792"/>
                <a:ext cx="144" cy="0"/>
              </a:xfrm>
              <a:prstGeom prst="line">
                <a:avLst/>
              </a:prstGeom>
              <a:noFill/>
              <a:ln w="76200">
                <a:solidFill>
                  <a:schemeClr val="hlink"/>
                </a:solidFill>
                <a:round/>
                <a:headEnd/>
                <a:tailEnd/>
              </a:ln>
            </p:spPr>
            <p:txBody>
              <a:bodyPr>
                <a:spAutoFit/>
              </a:bodyPr>
              <a:lstStyle/>
              <a:p>
                <a:endParaRPr lang="en-US"/>
              </a:p>
            </p:txBody>
          </p:sp>
          <p:sp>
            <p:nvSpPr>
              <p:cNvPr id="24608" name="Line 25"/>
              <p:cNvSpPr>
                <a:spLocks noChangeShapeType="1"/>
              </p:cNvSpPr>
              <p:nvPr/>
            </p:nvSpPr>
            <p:spPr bwMode="auto">
              <a:xfrm>
                <a:off x="2400" y="3792"/>
                <a:ext cx="240" cy="0"/>
              </a:xfrm>
              <a:prstGeom prst="line">
                <a:avLst/>
              </a:prstGeom>
              <a:noFill/>
              <a:ln w="76200">
                <a:solidFill>
                  <a:schemeClr val="hlink"/>
                </a:solidFill>
                <a:round/>
                <a:headEnd/>
                <a:tailEnd/>
              </a:ln>
            </p:spPr>
            <p:txBody>
              <a:bodyPr>
                <a:spAutoFit/>
              </a:bodyPr>
              <a:lstStyle/>
              <a:p>
                <a:endParaRPr lang="en-US"/>
              </a:p>
            </p:txBody>
          </p:sp>
          <p:sp>
            <p:nvSpPr>
              <p:cNvPr id="24609" name="Line 26"/>
              <p:cNvSpPr>
                <a:spLocks noChangeShapeType="1"/>
              </p:cNvSpPr>
              <p:nvPr/>
            </p:nvSpPr>
            <p:spPr bwMode="auto">
              <a:xfrm>
                <a:off x="3552" y="3792"/>
                <a:ext cx="384" cy="0"/>
              </a:xfrm>
              <a:prstGeom prst="line">
                <a:avLst/>
              </a:prstGeom>
              <a:noFill/>
              <a:ln w="76200">
                <a:solidFill>
                  <a:schemeClr val="hlink"/>
                </a:solidFill>
                <a:round/>
                <a:headEnd/>
                <a:tailEnd/>
              </a:ln>
            </p:spPr>
            <p:txBody>
              <a:bodyPr>
                <a:spAutoFit/>
              </a:bodyPr>
              <a:lstStyle/>
              <a:p>
                <a:endParaRPr lang="en-US"/>
              </a:p>
            </p:txBody>
          </p:sp>
        </p:grpSp>
      </p:grpSp>
      <p:grpSp>
        <p:nvGrpSpPr>
          <p:cNvPr id="4" name="Group 31"/>
          <p:cNvGrpSpPr>
            <a:grpSpLocks/>
          </p:cNvGrpSpPr>
          <p:nvPr/>
        </p:nvGrpSpPr>
        <p:grpSpPr bwMode="auto">
          <a:xfrm>
            <a:off x="914400" y="3138487"/>
            <a:ext cx="7696200" cy="2108200"/>
            <a:chOff x="914400" y="3651249"/>
            <a:chExt cx="7696200" cy="2108200"/>
          </a:xfrm>
        </p:grpSpPr>
        <p:grpSp>
          <p:nvGrpSpPr>
            <p:cNvPr id="5" name="Group 5"/>
            <p:cNvGrpSpPr>
              <a:grpSpLocks/>
            </p:cNvGrpSpPr>
            <p:nvPr/>
          </p:nvGrpSpPr>
          <p:grpSpPr bwMode="auto">
            <a:xfrm>
              <a:off x="914400" y="3651249"/>
              <a:ext cx="7696200" cy="2108200"/>
              <a:chOff x="576" y="2120"/>
              <a:chExt cx="4848" cy="1328"/>
            </a:xfrm>
          </p:grpSpPr>
          <p:sp>
            <p:nvSpPr>
              <p:cNvPr id="24592" name="Line 6"/>
              <p:cNvSpPr>
                <a:spLocks noChangeShapeType="1"/>
              </p:cNvSpPr>
              <p:nvPr/>
            </p:nvSpPr>
            <p:spPr bwMode="auto">
              <a:xfrm flipV="1">
                <a:off x="576" y="2248"/>
                <a:ext cx="0" cy="1152"/>
              </a:xfrm>
              <a:prstGeom prst="line">
                <a:avLst/>
              </a:prstGeom>
              <a:noFill/>
              <a:ln w="25400">
                <a:solidFill>
                  <a:schemeClr val="tx1"/>
                </a:solidFill>
                <a:round/>
                <a:headEnd/>
                <a:tailEnd type="triangle" w="med" len="med"/>
              </a:ln>
            </p:spPr>
            <p:txBody>
              <a:bodyPr>
                <a:spAutoFit/>
              </a:bodyPr>
              <a:lstStyle/>
              <a:p>
                <a:endParaRPr lang="en-US"/>
              </a:p>
            </p:txBody>
          </p:sp>
          <p:sp>
            <p:nvSpPr>
              <p:cNvPr id="24593" name="Freeform 7"/>
              <p:cNvSpPr>
                <a:spLocks/>
              </p:cNvSpPr>
              <p:nvPr/>
            </p:nvSpPr>
            <p:spPr bwMode="auto">
              <a:xfrm>
                <a:off x="576" y="2120"/>
                <a:ext cx="4608" cy="1288"/>
              </a:xfrm>
              <a:custGeom>
                <a:avLst/>
                <a:gdLst>
                  <a:gd name="T0" fmla="*/ 0 w 4608"/>
                  <a:gd name="T1" fmla="*/ 1096 h 1288"/>
                  <a:gd name="T2" fmla="*/ 528 w 4608"/>
                  <a:gd name="T3" fmla="*/ 1048 h 1288"/>
                  <a:gd name="T4" fmla="*/ 864 w 4608"/>
                  <a:gd name="T5" fmla="*/ 856 h 1288"/>
                  <a:gd name="T6" fmla="*/ 1152 w 4608"/>
                  <a:gd name="T7" fmla="*/ 520 h 1288"/>
                  <a:gd name="T8" fmla="*/ 1440 w 4608"/>
                  <a:gd name="T9" fmla="*/ 136 h 1288"/>
                  <a:gd name="T10" fmla="*/ 1680 w 4608"/>
                  <a:gd name="T11" fmla="*/ 40 h 1288"/>
                  <a:gd name="T12" fmla="*/ 1968 w 4608"/>
                  <a:gd name="T13" fmla="*/ 376 h 1288"/>
                  <a:gd name="T14" fmla="*/ 2064 w 4608"/>
                  <a:gd name="T15" fmla="*/ 520 h 1288"/>
                  <a:gd name="T16" fmla="*/ 2208 w 4608"/>
                  <a:gd name="T17" fmla="*/ 712 h 1288"/>
                  <a:gd name="T18" fmla="*/ 2544 w 4608"/>
                  <a:gd name="T19" fmla="*/ 856 h 1288"/>
                  <a:gd name="T20" fmla="*/ 2832 w 4608"/>
                  <a:gd name="T21" fmla="*/ 1000 h 1288"/>
                  <a:gd name="T22" fmla="*/ 3312 w 4608"/>
                  <a:gd name="T23" fmla="*/ 1144 h 1288"/>
                  <a:gd name="T24" fmla="*/ 3792 w 4608"/>
                  <a:gd name="T25" fmla="*/ 1240 h 1288"/>
                  <a:gd name="T26" fmla="*/ 4608 w 4608"/>
                  <a:gd name="T27" fmla="*/ 1288 h 12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608"/>
                  <a:gd name="T43" fmla="*/ 0 h 1288"/>
                  <a:gd name="T44" fmla="*/ 4608 w 4608"/>
                  <a:gd name="T45" fmla="*/ 1288 h 128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608" h="1288">
                    <a:moveTo>
                      <a:pt x="0" y="1096"/>
                    </a:moveTo>
                    <a:cubicBezTo>
                      <a:pt x="192" y="1092"/>
                      <a:pt x="384" y="1088"/>
                      <a:pt x="528" y="1048"/>
                    </a:cubicBezTo>
                    <a:cubicBezTo>
                      <a:pt x="672" y="1008"/>
                      <a:pt x="760" y="944"/>
                      <a:pt x="864" y="856"/>
                    </a:cubicBezTo>
                    <a:cubicBezTo>
                      <a:pt x="968" y="768"/>
                      <a:pt x="1056" y="640"/>
                      <a:pt x="1152" y="520"/>
                    </a:cubicBezTo>
                    <a:cubicBezTo>
                      <a:pt x="1248" y="400"/>
                      <a:pt x="1352" y="216"/>
                      <a:pt x="1440" y="136"/>
                    </a:cubicBezTo>
                    <a:cubicBezTo>
                      <a:pt x="1528" y="56"/>
                      <a:pt x="1592" y="0"/>
                      <a:pt x="1680" y="40"/>
                    </a:cubicBezTo>
                    <a:cubicBezTo>
                      <a:pt x="1768" y="80"/>
                      <a:pt x="1904" y="296"/>
                      <a:pt x="1968" y="376"/>
                    </a:cubicBezTo>
                    <a:cubicBezTo>
                      <a:pt x="2032" y="456"/>
                      <a:pt x="2024" y="464"/>
                      <a:pt x="2064" y="520"/>
                    </a:cubicBezTo>
                    <a:cubicBezTo>
                      <a:pt x="2104" y="576"/>
                      <a:pt x="2128" y="656"/>
                      <a:pt x="2208" y="712"/>
                    </a:cubicBezTo>
                    <a:cubicBezTo>
                      <a:pt x="2288" y="768"/>
                      <a:pt x="2440" y="808"/>
                      <a:pt x="2544" y="856"/>
                    </a:cubicBezTo>
                    <a:cubicBezTo>
                      <a:pt x="2648" y="904"/>
                      <a:pt x="2704" y="952"/>
                      <a:pt x="2832" y="1000"/>
                    </a:cubicBezTo>
                    <a:cubicBezTo>
                      <a:pt x="2960" y="1048"/>
                      <a:pt x="3152" y="1104"/>
                      <a:pt x="3312" y="1144"/>
                    </a:cubicBezTo>
                    <a:cubicBezTo>
                      <a:pt x="3472" y="1184"/>
                      <a:pt x="3576" y="1216"/>
                      <a:pt x="3792" y="1240"/>
                    </a:cubicBezTo>
                    <a:cubicBezTo>
                      <a:pt x="4008" y="1264"/>
                      <a:pt x="4472" y="1280"/>
                      <a:pt x="4608" y="1288"/>
                    </a:cubicBezTo>
                  </a:path>
                </a:pathLst>
              </a:custGeom>
              <a:noFill/>
              <a:ln w="25400" cap="flat" cmpd="sng">
                <a:solidFill>
                  <a:schemeClr val="tx2"/>
                </a:solidFill>
                <a:prstDash val="solid"/>
                <a:round/>
                <a:headEnd type="none" w="med" len="med"/>
                <a:tailEnd type="none" w="med" len="med"/>
              </a:ln>
            </p:spPr>
            <p:txBody>
              <a:bodyPr>
                <a:spAutoFit/>
              </a:bodyPr>
              <a:lstStyle/>
              <a:p>
                <a:endParaRPr lang="en-US"/>
              </a:p>
            </p:txBody>
          </p:sp>
          <p:sp>
            <p:nvSpPr>
              <p:cNvPr id="24594" name="Freeform 8"/>
              <p:cNvSpPr>
                <a:spLocks/>
              </p:cNvSpPr>
              <p:nvPr/>
            </p:nvSpPr>
            <p:spPr bwMode="auto">
              <a:xfrm>
                <a:off x="816" y="2160"/>
                <a:ext cx="4608" cy="1288"/>
              </a:xfrm>
              <a:custGeom>
                <a:avLst/>
                <a:gdLst>
                  <a:gd name="T0" fmla="*/ 0 w 4608"/>
                  <a:gd name="T1" fmla="*/ 1096 h 1288"/>
                  <a:gd name="T2" fmla="*/ 528 w 4608"/>
                  <a:gd name="T3" fmla="*/ 1048 h 1288"/>
                  <a:gd name="T4" fmla="*/ 864 w 4608"/>
                  <a:gd name="T5" fmla="*/ 856 h 1288"/>
                  <a:gd name="T6" fmla="*/ 1152 w 4608"/>
                  <a:gd name="T7" fmla="*/ 520 h 1288"/>
                  <a:gd name="T8" fmla="*/ 1440 w 4608"/>
                  <a:gd name="T9" fmla="*/ 136 h 1288"/>
                  <a:gd name="T10" fmla="*/ 1680 w 4608"/>
                  <a:gd name="T11" fmla="*/ 40 h 1288"/>
                  <a:gd name="T12" fmla="*/ 1968 w 4608"/>
                  <a:gd name="T13" fmla="*/ 376 h 1288"/>
                  <a:gd name="T14" fmla="*/ 2064 w 4608"/>
                  <a:gd name="T15" fmla="*/ 520 h 1288"/>
                  <a:gd name="T16" fmla="*/ 2208 w 4608"/>
                  <a:gd name="T17" fmla="*/ 712 h 1288"/>
                  <a:gd name="T18" fmla="*/ 2544 w 4608"/>
                  <a:gd name="T19" fmla="*/ 856 h 1288"/>
                  <a:gd name="T20" fmla="*/ 2832 w 4608"/>
                  <a:gd name="T21" fmla="*/ 1000 h 1288"/>
                  <a:gd name="T22" fmla="*/ 3312 w 4608"/>
                  <a:gd name="T23" fmla="*/ 1144 h 1288"/>
                  <a:gd name="T24" fmla="*/ 3792 w 4608"/>
                  <a:gd name="T25" fmla="*/ 1240 h 1288"/>
                  <a:gd name="T26" fmla="*/ 4608 w 4608"/>
                  <a:gd name="T27" fmla="*/ 1288 h 12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608"/>
                  <a:gd name="T43" fmla="*/ 0 h 1288"/>
                  <a:gd name="T44" fmla="*/ 4608 w 4608"/>
                  <a:gd name="T45" fmla="*/ 1288 h 128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608" h="1288">
                    <a:moveTo>
                      <a:pt x="0" y="1096"/>
                    </a:moveTo>
                    <a:cubicBezTo>
                      <a:pt x="192" y="1092"/>
                      <a:pt x="384" y="1088"/>
                      <a:pt x="528" y="1048"/>
                    </a:cubicBezTo>
                    <a:cubicBezTo>
                      <a:pt x="672" y="1008"/>
                      <a:pt x="760" y="944"/>
                      <a:pt x="864" y="856"/>
                    </a:cubicBezTo>
                    <a:cubicBezTo>
                      <a:pt x="968" y="768"/>
                      <a:pt x="1056" y="640"/>
                      <a:pt x="1152" y="520"/>
                    </a:cubicBezTo>
                    <a:cubicBezTo>
                      <a:pt x="1248" y="400"/>
                      <a:pt x="1352" y="216"/>
                      <a:pt x="1440" y="136"/>
                    </a:cubicBezTo>
                    <a:cubicBezTo>
                      <a:pt x="1528" y="56"/>
                      <a:pt x="1592" y="0"/>
                      <a:pt x="1680" y="40"/>
                    </a:cubicBezTo>
                    <a:cubicBezTo>
                      <a:pt x="1768" y="80"/>
                      <a:pt x="1904" y="296"/>
                      <a:pt x="1968" y="376"/>
                    </a:cubicBezTo>
                    <a:cubicBezTo>
                      <a:pt x="2032" y="456"/>
                      <a:pt x="2024" y="464"/>
                      <a:pt x="2064" y="520"/>
                    </a:cubicBezTo>
                    <a:cubicBezTo>
                      <a:pt x="2104" y="576"/>
                      <a:pt x="2128" y="656"/>
                      <a:pt x="2208" y="712"/>
                    </a:cubicBezTo>
                    <a:cubicBezTo>
                      <a:pt x="2288" y="768"/>
                      <a:pt x="2440" y="808"/>
                      <a:pt x="2544" y="856"/>
                    </a:cubicBezTo>
                    <a:cubicBezTo>
                      <a:pt x="2648" y="904"/>
                      <a:pt x="2704" y="952"/>
                      <a:pt x="2832" y="1000"/>
                    </a:cubicBezTo>
                    <a:cubicBezTo>
                      <a:pt x="2960" y="1048"/>
                      <a:pt x="3152" y="1104"/>
                      <a:pt x="3312" y="1144"/>
                    </a:cubicBezTo>
                    <a:cubicBezTo>
                      <a:pt x="3472" y="1184"/>
                      <a:pt x="3576" y="1216"/>
                      <a:pt x="3792" y="1240"/>
                    </a:cubicBezTo>
                    <a:cubicBezTo>
                      <a:pt x="4008" y="1264"/>
                      <a:pt x="4472" y="1280"/>
                      <a:pt x="4608" y="1288"/>
                    </a:cubicBezTo>
                  </a:path>
                </a:pathLst>
              </a:custGeom>
              <a:noFill/>
              <a:ln w="25400" cap="flat" cmpd="sng">
                <a:solidFill>
                  <a:srgbClr val="FF3300"/>
                </a:solidFill>
                <a:prstDash val="solid"/>
                <a:round/>
                <a:headEnd type="none" w="med" len="med"/>
                <a:tailEnd type="none" w="med" len="med"/>
              </a:ln>
            </p:spPr>
            <p:txBody>
              <a:bodyPr>
                <a:spAutoFit/>
              </a:bodyPr>
              <a:lstStyle/>
              <a:p>
                <a:endParaRPr lang="en-US"/>
              </a:p>
            </p:txBody>
          </p:sp>
          <p:sp>
            <p:nvSpPr>
              <p:cNvPr id="24595" name="Text Box 11"/>
              <p:cNvSpPr txBox="1">
                <a:spLocks noChangeArrowheads="1"/>
              </p:cNvSpPr>
              <p:nvPr/>
            </p:nvSpPr>
            <p:spPr bwMode="auto">
              <a:xfrm>
                <a:off x="674" y="2296"/>
                <a:ext cx="1006" cy="231"/>
              </a:xfrm>
              <a:prstGeom prst="rect">
                <a:avLst/>
              </a:prstGeom>
              <a:noFill/>
              <a:ln w="25400">
                <a:noFill/>
                <a:miter lim="800000"/>
                <a:headEnd/>
                <a:tailEnd/>
              </a:ln>
            </p:spPr>
            <p:txBody>
              <a:bodyPr wrap="none">
                <a:spAutoFit/>
              </a:bodyPr>
              <a:lstStyle/>
              <a:p>
                <a:r>
                  <a:rPr lang="en-US" dirty="0">
                    <a:latin typeface="Arial Narrow" pitchFamily="34" charset="0"/>
                  </a:rPr>
                  <a:t>Pr [response]</a:t>
                </a:r>
              </a:p>
            </p:txBody>
          </p:sp>
        </p:grpSp>
        <p:cxnSp>
          <p:nvCxnSpPr>
            <p:cNvPr id="31" name="Straight Arrow Connector 30"/>
            <p:cNvCxnSpPr/>
            <p:nvPr/>
          </p:nvCxnSpPr>
          <p:spPr>
            <a:xfrm>
              <a:off x="914400" y="5713412"/>
              <a:ext cx="6172200" cy="1587"/>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grpSp>
      <p:grpSp>
        <p:nvGrpSpPr>
          <p:cNvPr id="6" name="Group 29"/>
          <p:cNvGrpSpPr>
            <a:grpSpLocks/>
          </p:cNvGrpSpPr>
          <p:nvPr/>
        </p:nvGrpSpPr>
        <p:grpSpPr bwMode="auto">
          <a:xfrm>
            <a:off x="4495797" y="2819400"/>
            <a:ext cx="3200402" cy="2351087"/>
            <a:chOff x="4495800" y="3593068"/>
            <a:chExt cx="3200808" cy="2350532"/>
          </a:xfrm>
        </p:grpSpPr>
        <p:grpSp>
          <p:nvGrpSpPr>
            <p:cNvPr id="7" name="Group 14"/>
            <p:cNvGrpSpPr>
              <a:grpSpLocks/>
            </p:cNvGrpSpPr>
            <p:nvPr/>
          </p:nvGrpSpPr>
          <p:grpSpPr bwMode="auto">
            <a:xfrm>
              <a:off x="4495800" y="3658394"/>
              <a:ext cx="1425938" cy="2285206"/>
              <a:chOff x="4724400" y="3810794"/>
              <a:chExt cx="1425938" cy="2285206"/>
            </a:xfrm>
          </p:grpSpPr>
          <p:cxnSp>
            <p:nvCxnSpPr>
              <p:cNvPr id="32" name="Straight Connector 31"/>
              <p:cNvCxnSpPr/>
              <p:nvPr/>
            </p:nvCxnSpPr>
            <p:spPr>
              <a:xfrm rot="5400000">
                <a:off x="3582464" y="4952476"/>
                <a:ext cx="228546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10800000" flipV="1">
                <a:off x="4724400" y="4039086"/>
                <a:ext cx="1425755" cy="761820"/>
              </a:xfrm>
              <a:prstGeom prst="straightConnector1">
                <a:avLst/>
              </a:prstGeom>
              <a:ln>
                <a:solidFill>
                  <a:srgbClr val="FF33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10800000" flipV="1">
                <a:off x="4724400" y="4039086"/>
                <a:ext cx="1425755" cy="1218912"/>
              </a:xfrm>
              <a:prstGeom prst="straightConnector1">
                <a:avLst/>
              </a:prstGeom>
              <a:ln>
                <a:solidFill>
                  <a:srgbClr val="464653"/>
                </a:solidFill>
                <a:tailEnd type="arrow"/>
              </a:ln>
            </p:spPr>
            <p:style>
              <a:lnRef idx="1">
                <a:schemeClr val="accent1"/>
              </a:lnRef>
              <a:fillRef idx="0">
                <a:schemeClr val="accent1"/>
              </a:fillRef>
              <a:effectRef idx="0">
                <a:schemeClr val="accent1"/>
              </a:effectRef>
              <a:fontRef idx="minor">
                <a:schemeClr val="tx1"/>
              </a:fontRef>
            </p:style>
          </p:cxnSp>
        </p:grpSp>
        <p:sp>
          <p:nvSpPr>
            <p:cNvPr id="24586" name="TextBox 29"/>
            <p:cNvSpPr txBox="1">
              <a:spLocks noChangeArrowheads="1"/>
            </p:cNvSpPr>
            <p:nvPr/>
          </p:nvSpPr>
          <p:spPr bwMode="auto">
            <a:xfrm>
              <a:off x="6069239" y="3593068"/>
              <a:ext cx="1627369" cy="369332"/>
            </a:xfrm>
            <a:prstGeom prst="rect">
              <a:avLst/>
            </a:prstGeom>
            <a:noFill/>
            <a:ln w="9525">
              <a:noFill/>
              <a:miter lim="800000"/>
              <a:headEnd/>
              <a:tailEnd/>
            </a:ln>
          </p:spPr>
          <p:txBody>
            <a:bodyPr wrap="none">
              <a:spAutoFit/>
            </a:bodyPr>
            <a:lstStyle/>
            <a:p>
              <a:r>
                <a:rPr lang="en-US" dirty="0">
                  <a:latin typeface="Arial Narrow" pitchFamily="34" charset="0"/>
                </a:rPr>
                <a:t>ratio bounded</a:t>
              </a:r>
            </a:p>
          </p:txBody>
        </p:sp>
      </p:grpSp>
      <p:sp>
        <p:nvSpPr>
          <p:cNvPr id="24583" name="Rectangle 34"/>
          <p:cNvSpPr>
            <a:spLocks noChangeArrowheads="1"/>
          </p:cNvSpPr>
          <p:nvPr/>
        </p:nvSpPr>
        <p:spPr bwMode="auto">
          <a:xfrm>
            <a:off x="228600" y="1143000"/>
            <a:ext cx="8610600" cy="1631216"/>
          </a:xfrm>
          <a:prstGeom prst="rect">
            <a:avLst/>
          </a:prstGeom>
          <a:noFill/>
          <a:ln w="9525">
            <a:noFill/>
            <a:miter lim="800000"/>
            <a:headEnd/>
            <a:tailEnd/>
          </a:ln>
        </p:spPr>
        <p:txBody>
          <a:bodyPr wrap="square">
            <a:spAutoFit/>
          </a:bodyPr>
          <a:lstStyle/>
          <a:p>
            <a:pPr algn="l"/>
            <a:r>
              <a:rPr lang="en-US" sz="3200" dirty="0" smtClean="0">
                <a:latin typeface="Arial Narrow" pitchFamily="34" charset="0"/>
              </a:rPr>
              <a:t>Sanitizer </a:t>
            </a:r>
            <a:r>
              <a:rPr lang="en-US" sz="3200" dirty="0" smtClean="0">
                <a:latin typeface="Comic Sans MS" pitchFamily="66" charset="0"/>
              </a:rPr>
              <a:t>M</a:t>
            </a:r>
            <a:r>
              <a:rPr lang="en-US" sz="3200" dirty="0" smtClean="0">
                <a:latin typeface="Monotype Corsiva" pitchFamily="66" charset="0"/>
              </a:rPr>
              <a:t> </a:t>
            </a:r>
            <a:r>
              <a:rPr lang="en-US" sz="3200" dirty="0" smtClean="0">
                <a:latin typeface="Arial Narrow" pitchFamily="34" charset="0"/>
              </a:rPr>
              <a:t>gives </a:t>
            </a:r>
            <a:r>
              <a:rPr lang="en-US" sz="3200" b="1" dirty="0">
                <a:solidFill>
                  <a:srgbClr val="00B050"/>
                </a:solidFill>
                <a:latin typeface="Comic Sans MS" pitchFamily="66" charset="0"/>
                <a:sym typeface="Symbol" pitchFamily="18" charset="2"/>
              </a:rPr>
              <a:t></a:t>
            </a:r>
            <a:r>
              <a:rPr lang="en-US" sz="3200" dirty="0">
                <a:solidFill>
                  <a:srgbClr val="00B050"/>
                </a:solidFill>
                <a:latin typeface="Arial Narrow" pitchFamily="34" charset="0"/>
              </a:rPr>
              <a:t> </a:t>
            </a:r>
            <a:r>
              <a:rPr lang="en-US" sz="3200" dirty="0" smtClean="0">
                <a:solidFill>
                  <a:srgbClr val="00B050"/>
                </a:solidFill>
                <a:latin typeface="Arial Narrow" pitchFamily="34" charset="0"/>
              </a:rPr>
              <a:t>-</a:t>
            </a:r>
            <a:r>
              <a:rPr lang="en-US" sz="3200" b="1" dirty="0" smtClean="0">
                <a:solidFill>
                  <a:srgbClr val="00B050"/>
                </a:solidFill>
                <a:latin typeface="Arial Narrow" pitchFamily="34" charset="0"/>
              </a:rPr>
              <a:t>differential </a:t>
            </a:r>
            <a:r>
              <a:rPr lang="en-US" sz="3200" b="1" dirty="0">
                <a:solidFill>
                  <a:srgbClr val="00B050"/>
                </a:solidFill>
                <a:latin typeface="Arial Narrow" pitchFamily="34" charset="0"/>
              </a:rPr>
              <a:t>privacy </a:t>
            </a:r>
            <a:r>
              <a:rPr lang="en-US" sz="3200" dirty="0" smtClean="0">
                <a:latin typeface="Arial Narrow" pitchFamily="34" charset="0"/>
              </a:rPr>
              <a:t>if:</a:t>
            </a:r>
          </a:p>
          <a:p>
            <a:pPr algn="l"/>
            <a:r>
              <a:rPr lang="en-US" sz="3200" dirty="0" smtClean="0">
                <a:latin typeface="Arial Narrow" pitchFamily="34" charset="0"/>
              </a:rPr>
              <a:t> </a:t>
            </a:r>
            <a:r>
              <a:rPr lang="en-US" sz="3200" dirty="0">
                <a:latin typeface="Arial Narrow" pitchFamily="34" charset="0"/>
              </a:rPr>
              <a:t>for all </a:t>
            </a:r>
            <a:r>
              <a:rPr lang="en-US" sz="3200" b="1" dirty="0">
                <a:latin typeface="Arial Narrow" pitchFamily="34" charset="0"/>
              </a:rPr>
              <a:t>adjacent</a:t>
            </a:r>
            <a:r>
              <a:rPr lang="en-US" sz="3200" dirty="0">
                <a:latin typeface="Comic Sans MS" pitchFamily="66" charset="0"/>
              </a:rPr>
              <a:t> </a:t>
            </a:r>
            <a:r>
              <a:rPr lang="en-US" sz="3200" dirty="0" smtClean="0">
                <a:solidFill>
                  <a:srgbClr val="993300"/>
                </a:solidFill>
                <a:latin typeface="Comic Sans MS" pitchFamily="66" charset="0"/>
              </a:rPr>
              <a:t>D</a:t>
            </a:r>
            <a:r>
              <a:rPr lang="en-US" sz="3200" baseline="-25000" dirty="0" smtClean="0">
                <a:solidFill>
                  <a:srgbClr val="993300"/>
                </a:solidFill>
                <a:latin typeface="Comic Sans MS" pitchFamily="66" charset="0"/>
              </a:rPr>
              <a:t>1</a:t>
            </a:r>
            <a:r>
              <a:rPr lang="en-US" sz="3200" dirty="0" smtClean="0">
                <a:latin typeface="Comic Sans MS" pitchFamily="66" charset="0"/>
              </a:rPr>
              <a:t> </a:t>
            </a:r>
            <a:r>
              <a:rPr lang="en-US" sz="3200" dirty="0">
                <a:latin typeface="Arial Narrow" pitchFamily="34" charset="0"/>
              </a:rPr>
              <a:t>and </a:t>
            </a:r>
            <a:r>
              <a:rPr lang="en-US" sz="3200" dirty="0" smtClean="0">
                <a:solidFill>
                  <a:srgbClr val="0070C0"/>
                </a:solidFill>
                <a:latin typeface="Comic Sans MS" pitchFamily="66" charset="0"/>
              </a:rPr>
              <a:t>D</a:t>
            </a:r>
            <a:r>
              <a:rPr lang="en-US" sz="3200" baseline="-25000" dirty="0" smtClean="0">
                <a:solidFill>
                  <a:srgbClr val="0070C0"/>
                </a:solidFill>
                <a:latin typeface="Comic Sans MS" pitchFamily="66" charset="0"/>
              </a:rPr>
              <a:t>2</a:t>
            </a:r>
            <a:r>
              <a:rPr lang="en-US" sz="3200" dirty="0" smtClean="0">
                <a:latin typeface="Arial Narrow" pitchFamily="34" charset="0"/>
              </a:rPr>
              <a:t>,  </a:t>
            </a:r>
            <a:r>
              <a:rPr lang="en-US" sz="3200" dirty="0">
                <a:latin typeface="Arial Narrow" pitchFamily="34" charset="0"/>
              </a:rPr>
              <a:t>and all </a:t>
            </a:r>
            <a:r>
              <a:rPr lang="en-US" sz="3200" dirty="0" smtClean="0">
                <a:latin typeface="Arial Narrow" pitchFamily="34" charset="0"/>
              </a:rPr>
              <a:t> </a:t>
            </a:r>
            <a:r>
              <a:rPr lang="en-US" sz="3200" dirty="0" smtClean="0">
                <a:solidFill>
                  <a:srgbClr val="D113B6"/>
                </a:solidFill>
                <a:latin typeface="Comic Sans MS" pitchFamily="66" charset="0"/>
              </a:rPr>
              <a:t>A</a:t>
            </a:r>
            <a:r>
              <a:rPr lang="en-US" sz="3200" dirty="0" smtClean="0">
                <a:latin typeface="Arial Narrow" pitchFamily="34" charset="0"/>
              </a:rPr>
              <a:t> </a:t>
            </a:r>
            <a:r>
              <a:rPr lang="en-US" sz="3200" dirty="0" smtClean="0">
                <a:latin typeface="CMSY10" pitchFamily="34" charset="0"/>
              </a:rPr>
              <a:t>µ</a:t>
            </a:r>
            <a:r>
              <a:rPr lang="en-US" sz="3200" dirty="0" smtClean="0">
                <a:latin typeface="Arial Narrow" pitchFamily="34" charset="0"/>
              </a:rPr>
              <a:t> </a:t>
            </a:r>
            <a:r>
              <a:rPr lang="en-US" sz="3200" dirty="0" smtClean="0">
                <a:latin typeface="Comic Sans MS" pitchFamily="66" charset="0"/>
              </a:rPr>
              <a:t>range(M):   </a:t>
            </a:r>
          </a:p>
          <a:p>
            <a:r>
              <a:rPr lang="en-US" sz="3200" dirty="0" smtClean="0">
                <a:solidFill>
                  <a:schemeClr val="tx2"/>
                </a:solidFill>
                <a:latin typeface="Comic Sans MS" pitchFamily="66" charset="0"/>
              </a:rPr>
              <a:t>Pr[</a:t>
            </a:r>
            <a:r>
              <a:rPr lang="en-US" sz="3600" dirty="0" smtClean="0">
                <a:latin typeface="Comic Sans MS" pitchFamily="66" charset="0"/>
              </a:rPr>
              <a:t>M</a:t>
            </a:r>
            <a:r>
              <a:rPr lang="en-US" sz="3200" dirty="0" smtClean="0">
                <a:solidFill>
                  <a:schemeClr val="tx2"/>
                </a:solidFill>
                <a:latin typeface="Comic Sans MS" pitchFamily="66" charset="0"/>
              </a:rPr>
              <a:t>(</a:t>
            </a:r>
            <a:r>
              <a:rPr lang="en-US" sz="3200" dirty="0" smtClean="0">
                <a:solidFill>
                  <a:srgbClr val="993300"/>
                </a:solidFill>
                <a:latin typeface="Comic Sans MS" pitchFamily="66" charset="0"/>
              </a:rPr>
              <a:t>D</a:t>
            </a:r>
            <a:r>
              <a:rPr lang="en-US" sz="3200" baseline="-25000" dirty="0" smtClean="0">
                <a:solidFill>
                  <a:srgbClr val="993300"/>
                </a:solidFill>
                <a:latin typeface="Comic Sans MS" pitchFamily="66" charset="0"/>
              </a:rPr>
              <a:t>1</a:t>
            </a:r>
            <a:r>
              <a:rPr lang="en-US" sz="3200" dirty="0" smtClean="0">
                <a:solidFill>
                  <a:schemeClr val="tx2"/>
                </a:solidFill>
                <a:latin typeface="Comic Sans MS" pitchFamily="66" charset="0"/>
              </a:rPr>
              <a:t>) </a:t>
            </a:r>
            <a:r>
              <a:rPr lang="en-US" sz="3200" dirty="0">
                <a:solidFill>
                  <a:schemeClr val="tx2"/>
                </a:solidFill>
                <a:latin typeface="CMSY10" pitchFamily="34" charset="0"/>
              </a:rPr>
              <a:t>2</a:t>
            </a:r>
            <a:r>
              <a:rPr lang="en-US" sz="3200" dirty="0">
                <a:solidFill>
                  <a:schemeClr val="tx2"/>
                </a:solidFill>
                <a:latin typeface="Arial Narrow" pitchFamily="34" charset="0"/>
              </a:rPr>
              <a:t> </a:t>
            </a:r>
            <a:r>
              <a:rPr lang="en-US" sz="3200" dirty="0" smtClean="0">
                <a:solidFill>
                  <a:srgbClr val="D113B6"/>
                </a:solidFill>
                <a:latin typeface="Comic Sans MS" pitchFamily="66" charset="0"/>
              </a:rPr>
              <a:t>A</a:t>
            </a:r>
            <a:r>
              <a:rPr lang="en-US" sz="3200" dirty="0" smtClean="0">
                <a:solidFill>
                  <a:schemeClr val="tx2"/>
                </a:solidFill>
                <a:latin typeface="Comic Sans MS" pitchFamily="66" charset="0"/>
              </a:rPr>
              <a:t>]  </a:t>
            </a:r>
            <a:r>
              <a:rPr lang="en-US" sz="3200" dirty="0">
                <a:latin typeface="Comic Sans MS" pitchFamily="66" charset="0"/>
              </a:rPr>
              <a:t>≤ </a:t>
            </a:r>
            <a:r>
              <a:rPr lang="en-US" sz="3200" dirty="0" smtClean="0">
                <a:latin typeface="Comic Sans MS" pitchFamily="66" charset="0"/>
              </a:rPr>
              <a:t> e</a:t>
            </a:r>
            <a:r>
              <a:rPr lang="en-US" sz="5400" baseline="30000" dirty="0" smtClean="0">
                <a:latin typeface="Comic Sans MS" pitchFamily="66" charset="0"/>
                <a:sym typeface="Symbol"/>
              </a:rPr>
              <a:t></a:t>
            </a:r>
            <a:r>
              <a:rPr lang="en-US" sz="5400" baseline="30000" dirty="0" smtClean="0">
                <a:latin typeface="Comic Sans MS" pitchFamily="66" charset="0"/>
              </a:rPr>
              <a:t> </a:t>
            </a:r>
            <a:r>
              <a:rPr lang="en-US" sz="3200" dirty="0" smtClean="0">
                <a:solidFill>
                  <a:srgbClr val="FF3300"/>
                </a:solidFill>
                <a:latin typeface="Comic Sans MS" pitchFamily="66" charset="0"/>
              </a:rPr>
              <a:t>Pr[</a:t>
            </a:r>
            <a:r>
              <a:rPr lang="en-US" sz="3600" dirty="0" smtClean="0">
                <a:latin typeface="Comic Sans MS" pitchFamily="66" charset="0"/>
              </a:rPr>
              <a:t>M</a:t>
            </a:r>
            <a:r>
              <a:rPr lang="en-US" sz="3200" dirty="0" smtClean="0">
                <a:solidFill>
                  <a:srgbClr val="FF3300"/>
                </a:solidFill>
                <a:latin typeface="Comic Sans MS" pitchFamily="66" charset="0"/>
              </a:rPr>
              <a:t>(</a:t>
            </a:r>
            <a:r>
              <a:rPr lang="en-US" sz="3200" dirty="0" smtClean="0">
                <a:solidFill>
                  <a:srgbClr val="0070C0"/>
                </a:solidFill>
                <a:latin typeface="Comic Sans MS" pitchFamily="66" charset="0"/>
              </a:rPr>
              <a:t>D</a:t>
            </a:r>
            <a:r>
              <a:rPr lang="en-US" sz="3200" baseline="-25000" dirty="0" smtClean="0">
                <a:solidFill>
                  <a:srgbClr val="0070C0"/>
                </a:solidFill>
                <a:latin typeface="Comic Sans MS" pitchFamily="66" charset="0"/>
              </a:rPr>
              <a:t>2</a:t>
            </a:r>
            <a:r>
              <a:rPr lang="en-US" sz="3200" dirty="0" smtClean="0">
                <a:solidFill>
                  <a:srgbClr val="FF3300"/>
                </a:solidFill>
                <a:latin typeface="Comic Sans MS" pitchFamily="66" charset="0"/>
              </a:rPr>
              <a:t>) </a:t>
            </a:r>
            <a:r>
              <a:rPr lang="en-US" sz="3200" dirty="0">
                <a:solidFill>
                  <a:srgbClr val="FF0000"/>
                </a:solidFill>
                <a:latin typeface="CMSY10" pitchFamily="34" charset="0"/>
              </a:rPr>
              <a:t>2</a:t>
            </a:r>
            <a:r>
              <a:rPr lang="en-US" sz="3200" dirty="0">
                <a:solidFill>
                  <a:srgbClr val="FF0000"/>
                </a:solidFill>
                <a:latin typeface="Arial Narrow" pitchFamily="34" charset="0"/>
              </a:rPr>
              <a:t> </a:t>
            </a:r>
            <a:r>
              <a:rPr lang="en-US" sz="3200" dirty="0" smtClean="0">
                <a:solidFill>
                  <a:srgbClr val="D113B6"/>
                </a:solidFill>
                <a:latin typeface="Comic Sans MS" pitchFamily="66" charset="0"/>
              </a:rPr>
              <a:t>A</a:t>
            </a:r>
            <a:r>
              <a:rPr lang="en-US" sz="3200" dirty="0" smtClean="0">
                <a:solidFill>
                  <a:srgbClr val="FF3300"/>
                </a:solidFill>
                <a:latin typeface="Comic Sans MS" pitchFamily="66" charset="0"/>
              </a:rPr>
              <a:t>]</a:t>
            </a:r>
            <a:endParaRPr lang="en-US" sz="3200" dirty="0">
              <a:solidFill>
                <a:srgbClr val="FF3300"/>
              </a:solidFill>
              <a:latin typeface="Comic Sans MS" pitchFamily="66" charset="0"/>
            </a:endParaRPr>
          </a:p>
        </p:txBody>
      </p:sp>
      <p:sp>
        <p:nvSpPr>
          <p:cNvPr id="35" name="TextBox 34"/>
          <p:cNvSpPr txBox="1"/>
          <p:nvPr/>
        </p:nvSpPr>
        <p:spPr>
          <a:xfrm>
            <a:off x="-302315" y="5997476"/>
            <a:ext cx="8458200" cy="2308324"/>
          </a:xfrm>
          <a:prstGeom prst="rect">
            <a:avLst/>
          </a:prstGeom>
          <a:noFill/>
        </p:spPr>
        <p:txBody>
          <a:bodyPr wrap="square" rtlCol="0">
            <a:spAutoFit/>
          </a:bodyPr>
          <a:lstStyle/>
          <a:p>
            <a:pPr lvl="0">
              <a:spcAft>
                <a:spcPts val="3600"/>
              </a:spcAft>
            </a:pPr>
            <a:r>
              <a:rPr lang="en-US" dirty="0" smtClean="0">
                <a:solidFill>
                  <a:srgbClr val="000000"/>
                </a:solidFill>
                <a:latin typeface="+mn-lt"/>
              </a:rPr>
              <a:t>Participation in the data set poses no </a:t>
            </a:r>
            <a:r>
              <a:rPr lang="en-US" b="1" dirty="0" smtClean="0">
                <a:solidFill>
                  <a:srgbClr val="FF0000"/>
                </a:solidFill>
                <a:latin typeface="+mn-lt"/>
              </a:rPr>
              <a:t>additional</a:t>
            </a:r>
            <a:r>
              <a:rPr lang="en-US" dirty="0" smtClean="0">
                <a:solidFill>
                  <a:srgbClr val="000000"/>
                </a:solidFill>
                <a:latin typeface="+mn-lt"/>
              </a:rPr>
              <a:t> risk</a:t>
            </a:r>
          </a:p>
          <a:p>
            <a:pPr lvl="0">
              <a:spcAft>
                <a:spcPts val="3600"/>
              </a:spcAft>
            </a:pPr>
            <a:endParaRPr lang="en-US" dirty="0" smtClean="0">
              <a:solidFill>
                <a:srgbClr val="000000"/>
              </a:solidFill>
              <a:latin typeface="+mn-lt"/>
            </a:endParaRPr>
          </a:p>
          <a:p>
            <a:endParaRPr lang="en-US" dirty="0"/>
          </a:p>
        </p:txBody>
      </p:sp>
      <p:pic>
        <p:nvPicPr>
          <p:cNvPr id="36" name="Picture 35" descr="individuals.jpg"/>
          <p:cNvPicPr>
            <a:picLocks noChangeAspect="1"/>
          </p:cNvPicPr>
          <p:nvPr/>
        </p:nvPicPr>
        <p:blipFill>
          <a:blip r:embed="rId4" cstate="print"/>
          <a:stretch>
            <a:fillRect/>
          </a:stretch>
        </p:blipFill>
        <p:spPr>
          <a:xfrm>
            <a:off x="7543800" y="5105400"/>
            <a:ext cx="1522324" cy="1809555"/>
          </a:xfrm>
          <a:prstGeom prst="rect">
            <a:avLst/>
          </a:prstGeom>
        </p:spPr>
      </p:pic>
      <p:sp>
        <p:nvSpPr>
          <p:cNvPr id="37" name="Rounded Rectangular Callout 36"/>
          <p:cNvSpPr/>
          <p:nvPr/>
        </p:nvSpPr>
        <p:spPr bwMode="auto">
          <a:xfrm>
            <a:off x="533400" y="228600"/>
            <a:ext cx="1752600" cy="914400"/>
          </a:xfrm>
          <a:prstGeom prst="wedgeRoundRectCallout">
            <a:avLst>
              <a:gd name="adj1" fmla="val 11599"/>
              <a:gd name="adj2" fmla="val 120158"/>
              <a:gd name="adj3" fmla="val 16667"/>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Differing in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one user</a:t>
            </a:r>
          </a:p>
        </p:txBody>
      </p:sp>
    </p:spTree>
    <p:custDataLst>
      <p:tags r:id="rId1"/>
    </p:custDataLst>
    <p:extLst>
      <p:ext uri="{BB962C8B-B14F-4D97-AF65-F5344CB8AC3E}">
        <p14:creationId xmlns:p14="http://schemas.microsoft.com/office/powerpoint/2010/main" val="33352315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normAutofit/>
          </a:bodyPr>
          <a:lstStyle/>
          <a:p>
            <a:r>
              <a:rPr lang="en-US" sz="4800" b="1" dirty="0">
                <a:solidFill>
                  <a:srgbClr val="00B050"/>
                </a:solidFill>
                <a:latin typeface="Comic Sans MS" pitchFamily="66" charset="0"/>
                <a:sym typeface="Symbol" pitchFamily="18" charset="2"/>
              </a:rPr>
              <a:t>(,</a:t>
            </a:r>
            <a:r>
              <a:rPr lang="en-US" sz="4800" b="1" dirty="0">
                <a:solidFill>
                  <a:srgbClr val="FFC000"/>
                </a:solidFill>
                <a:latin typeface="Symbol" pitchFamily="18" charset="2"/>
                <a:sym typeface="Symbol" pitchFamily="18" charset="2"/>
              </a:rPr>
              <a:t> d</a:t>
            </a:r>
            <a:r>
              <a:rPr lang="en-US" sz="4800" b="1" dirty="0">
                <a:solidFill>
                  <a:srgbClr val="00B050"/>
                </a:solidFill>
                <a:latin typeface="Comic Sans MS" pitchFamily="66" charset="0"/>
                <a:sym typeface="Symbol" pitchFamily="18" charset="2"/>
              </a:rPr>
              <a:t>)</a:t>
            </a:r>
            <a:r>
              <a:rPr lang="en-US" sz="4800" dirty="0">
                <a:solidFill>
                  <a:srgbClr val="00B050"/>
                </a:solidFill>
                <a:latin typeface="Arial Narrow" pitchFamily="34" charset="0"/>
              </a:rPr>
              <a:t> </a:t>
            </a:r>
            <a:r>
              <a:rPr lang="en-US" sz="4800" dirty="0" smtClean="0">
                <a:solidFill>
                  <a:schemeClr val="accent1"/>
                </a:solidFill>
              </a:rPr>
              <a:t>- </a:t>
            </a:r>
            <a:r>
              <a:rPr lang="en-US" sz="4800" dirty="0" smtClean="0">
                <a:solidFill>
                  <a:srgbClr val="0070C0"/>
                </a:solidFill>
              </a:rPr>
              <a:t>Differential Privacy </a:t>
            </a:r>
            <a:endParaRPr lang="en-US" sz="4800" dirty="0">
              <a:solidFill>
                <a:srgbClr val="0070C0"/>
              </a:solidFill>
            </a:endParaRPr>
          </a:p>
        </p:txBody>
      </p:sp>
      <p:sp>
        <p:nvSpPr>
          <p:cNvPr id="782339" name="Rectangle 3"/>
          <p:cNvSpPr>
            <a:spLocks noGrp="1" noChangeArrowheads="1"/>
          </p:cNvSpPr>
          <p:nvPr>
            <p:ph type="body" idx="1"/>
          </p:nvPr>
        </p:nvSpPr>
        <p:spPr>
          <a:xfrm>
            <a:off x="609600" y="1143000"/>
            <a:ext cx="8458200" cy="4953000"/>
          </a:xfrm>
        </p:spPr>
        <p:txBody>
          <a:bodyPr/>
          <a:lstStyle/>
          <a:p>
            <a:pPr>
              <a:buNone/>
            </a:pPr>
            <a:endParaRPr lang="en-US" sz="2400" dirty="0" smtClean="0"/>
          </a:p>
          <a:p>
            <a:endParaRPr lang="en-US" sz="2400" dirty="0" smtClean="0">
              <a:solidFill>
                <a:schemeClr val="folHlink"/>
              </a:solidFill>
            </a:endParaRPr>
          </a:p>
        </p:txBody>
      </p:sp>
      <p:grpSp>
        <p:nvGrpSpPr>
          <p:cNvPr id="2" name="Group 12"/>
          <p:cNvGrpSpPr>
            <a:grpSpLocks/>
          </p:cNvGrpSpPr>
          <p:nvPr/>
        </p:nvGrpSpPr>
        <p:grpSpPr bwMode="auto">
          <a:xfrm>
            <a:off x="609600" y="3749676"/>
            <a:ext cx="5638800" cy="2536826"/>
            <a:chOff x="384" y="2533"/>
            <a:chExt cx="3552" cy="1598"/>
          </a:xfrm>
        </p:grpSpPr>
        <p:sp>
          <p:nvSpPr>
            <p:cNvPr id="782349" name="Freeform 13"/>
            <p:cNvSpPr>
              <a:spLocks/>
            </p:cNvSpPr>
            <p:nvPr/>
          </p:nvSpPr>
          <p:spPr bwMode="auto">
            <a:xfrm>
              <a:off x="3552" y="3456"/>
              <a:ext cx="384" cy="288"/>
            </a:xfrm>
            <a:custGeom>
              <a:avLst/>
              <a:gdLst/>
              <a:ahLst/>
              <a:cxnLst>
                <a:cxn ang="0">
                  <a:pos x="0" y="288"/>
                </a:cxn>
                <a:cxn ang="0">
                  <a:pos x="0" y="0"/>
                </a:cxn>
                <a:cxn ang="0">
                  <a:pos x="96" y="48"/>
                </a:cxn>
                <a:cxn ang="0">
                  <a:pos x="240" y="96"/>
                </a:cxn>
                <a:cxn ang="0">
                  <a:pos x="384" y="144"/>
                </a:cxn>
                <a:cxn ang="0">
                  <a:pos x="384" y="288"/>
                </a:cxn>
                <a:cxn ang="0">
                  <a:pos x="0" y="288"/>
                </a:cxn>
              </a:cxnLst>
              <a:rect l="0" t="0" r="r" b="b"/>
              <a:pathLst>
                <a:path w="384" h="288">
                  <a:moveTo>
                    <a:pt x="0" y="288"/>
                  </a:moveTo>
                  <a:lnTo>
                    <a:pt x="0" y="0"/>
                  </a:lnTo>
                  <a:lnTo>
                    <a:pt x="96" y="48"/>
                  </a:lnTo>
                  <a:lnTo>
                    <a:pt x="240" y="96"/>
                  </a:lnTo>
                  <a:lnTo>
                    <a:pt x="384" y="144"/>
                  </a:lnTo>
                  <a:lnTo>
                    <a:pt x="384" y="288"/>
                  </a:lnTo>
                  <a:lnTo>
                    <a:pt x="0" y="288"/>
                  </a:lnTo>
                  <a:close/>
                </a:path>
              </a:pathLst>
            </a:custGeom>
            <a:solidFill>
              <a:srgbClr val="FF3300"/>
            </a:solidFill>
            <a:ln w="25400" cap="flat" cmpd="sng">
              <a:solidFill>
                <a:schemeClr val="hlink"/>
              </a:solidFill>
              <a:prstDash val="solid"/>
              <a:round/>
              <a:headEnd type="none" w="med" len="med"/>
              <a:tailEnd type="none" w="med" len="med"/>
            </a:ln>
            <a:effectLst/>
          </p:spPr>
          <p:txBody>
            <a:bodyPr>
              <a:spAutoFit/>
            </a:bodyPr>
            <a:lstStyle/>
            <a:p>
              <a:endParaRPr lang="en-US"/>
            </a:p>
          </p:txBody>
        </p:sp>
        <p:sp>
          <p:nvSpPr>
            <p:cNvPr id="782350" name="Freeform 14"/>
            <p:cNvSpPr>
              <a:spLocks/>
            </p:cNvSpPr>
            <p:nvPr/>
          </p:nvSpPr>
          <p:spPr bwMode="auto">
            <a:xfrm>
              <a:off x="3552" y="3504"/>
              <a:ext cx="384" cy="240"/>
            </a:xfrm>
            <a:custGeom>
              <a:avLst/>
              <a:gdLst/>
              <a:ahLst/>
              <a:cxnLst>
                <a:cxn ang="0">
                  <a:pos x="0" y="240"/>
                </a:cxn>
                <a:cxn ang="0">
                  <a:pos x="0" y="0"/>
                </a:cxn>
                <a:cxn ang="0">
                  <a:pos x="336" y="96"/>
                </a:cxn>
                <a:cxn ang="0">
                  <a:pos x="384" y="144"/>
                </a:cxn>
                <a:cxn ang="0">
                  <a:pos x="384" y="240"/>
                </a:cxn>
                <a:cxn ang="0">
                  <a:pos x="0" y="240"/>
                </a:cxn>
              </a:cxnLst>
              <a:rect l="0" t="0" r="r" b="b"/>
              <a:pathLst>
                <a:path w="384" h="240">
                  <a:moveTo>
                    <a:pt x="0" y="240"/>
                  </a:moveTo>
                  <a:lnTo>
                    <a:pt x="0" y="0"/>
                  </a:lnTo>
                  <a:lnTo>
                    <a:pt x="336" y="96"/>
                  </a:lnTo>
                  <a:lnTo>
                    <a:pt x="384" y="144"/>
                  </a:lnTo>
                  <a:lnTo>
                    <a:pt x="384" y="240"/>
                  </a:lnTo>
                  <a:lnTo>
                    <a:pt x="0" y="240"/>
                  </a:lnTo>
                  <a:close/>
                </a:path>
              </a:pathLst>
            </a:custGeom>
            <a:solidFill>
              <a:srgbClr val="FBBA6B"/>
            </a:solidFill>
            <a:ln w="28575" cap="flat" cmpd="sng">
              <a:solidFill>
                <a:schemeClr val="hlink"/>
              </a:solidFill>
              <a:prstDash val="solid"/>
              <a:round/>
              <a:headEnd type="none" w="med" len="med"/>
              <a:tailEnd type="none" w="med" len="med"/>
            </a:ln>
            <a:effectLst/>
          </p:spPr>
          <p:txBody>
            <a:bodyPr>
              <a:spAutoFit/>
            </a:bodyPr>
            <a:lstStyle/>
            <a:p>
              <a:endParaRPr lang="en-US"/>
            </a:p>
          </p:txBody>
        </p:sp>
        <p:sp>
          <p:nvSpPr>
            <p:cNvPr id="782351" name="Freeform 15"/>
            <p:cNvSpPr>
              <a:spLocks/>
            </p:cNvSpPr>
            <p:nvPr/>
          </p:nvSpPr>
          <p:spPr bwMode="auto">
            <a:xfrm>
              <a:off x="2400" y="2533"/>
              <a:ext cx="240" cy="1211"/>
            </a:xfrm>
            <a:custGeom>
              <a:avLst/>
              <a:gdLst/>
              <a:ahLst/>
              <a:cxnLst>
                <a:cxn ang="0">
                  <a:pos x="0" y="1211"/>
                </a:cxn>
                <a:cxn ang="0">
                  <a:pos x="0" y="11"/>
                </a:cxn>
                <a:cxn ang="0">
                  <a:pos x="6" y="2"/>
                </a:cxn>
                <a:cxn ang="0">
                  <a:pos x="36" y="2"/>
                </a:cxn>
                <a:cxn ang="0">
                  <a:pos x="96" y="11"/>
                </a:cxn>
                <a:cxn ang="0">
                  <a:pos x="240" y="155"/>
                </a:cxn>
                <a:cxn ang="0">
                  <a:pos x="240" y="1211"/>
                </a:cxn>
                <a:cxn ang="0">
                  <a:pos x="0" y="1211"/>
                </a:cxn>
              </a:cxnLst>
              <a:rect l="0" t="0" r="r" b="b"/>
              <a:pathLst>
                <a:path w="240" h="1211">
                  <a:moveTo>
                    <a:pt x="0" y="1211"/>
                  </a:moveTo>
                  <a:lnTo>
                    <a:pt x="0" y="11"/>
                  </a:lnTo>
                  <a:cubicBezTo>
                    <a:pt x="2" y="8"/>
                    <a:pt x="3" y="4"/>
                    <a:pt x="6" y="2"/>
                  </a:cubicBezTo>
                  <a:cubicBezTo>
                    <a:pt x="9" y="0"/>
                    <a:pt x="21" y="1"/>
                    <a:pt x="36" y="2"/>
                  </a:cubicBezTo>
                  <a:lnTo>
                    <a:pt x="96" y="11"/>
                  </a:lnTo>
                  <a:lnTo>
                    <a:pt x="240" y="155"/>
                  </a:lnTo>
                  <a:lnTo>
                    <a:pt x="240" y="1211"/>
                  </a:lnTo>
                  <a:lnTo>
                    <a:pt x="0" y="1211"/>
                  </a:lnTo>
                  <a:close/>
                </a:path>
              </a:pathLst>
            </a:custGeom>
            <a:solidFill>
              <a:srgbClr val="FF3300"/>
            </a:solidFill>
            <a:ln w="25400" cap="flat" cmpd="sng">
              <a:solidFill>
                <a:schemeClr val="hlink"/>
              </a:solidFill>
              <a:prstDash val="solid"/>
              <a:round/>
              <a:headEnd type="none" w="med" len="med"/>
              <a:tailEnd type="none" w="med" len="med"/>
            </a:ln>
            <a:effectLst/>
          </p:spPr>
          <p:txBody>
            <a:bodyPr>
              <a:spAutoFit/>
            </a:bodyPr>
            <a:lstStyle/>
            <a:p>
              <a:endParaRPr lang="en-US"/>
            </a:p>
          </p:txBody>
        </p:sp>
        <p:sp>
          <p:nvSpPr>
            <p:cNvPr id="782352" name="Freeform 16"/>
            <p:cNvSpPr>
              <a:spLocks/>
            </p:cNvSpPr>
            <p:nvPr/>
          </p:nvSpPr>
          <p:spPr bwMode="auto">
            <a:xfrm>
              <a:off x="1584" y="2985"/>
              <a:ext cx="144" cy="768"/>
            </a:xfrm>
            <a:custGeom>
              <a:avLst/>
              <a:gdLst/>
              <a:ahLst/>
              <a:cxnLst>
                <a:cxn ang="0">
                  <a:pos x="0" y="768"/>
                </a:cxn>
                <a:cxn ang="0">
                  <a:pos x="0" y="192"/>
                </a:cxn>
                <a:cxn ang="0">
                  <a:pos x="144" y="0"/>
                </a:cxn>
                <a:cxn ang="0">
                  <a:pos x="144" y="768"/>
                </a:cxn>
                <a:cxn ang="0">
                  <a:pos x="0" y="768"/>
                </a:cxn>
              </a:cxnLst>
              <a:rect l="0" t="0" r="r" b="b"/>
              <a:pathLst>
                <a:path w="144" h="768">
                  <a:moveTo>
                    <a:pt x="0" y="768"/>
                  </a:moveTo>
                  <a:lnTo>
                    <a:pt x="0" y="192"/>
                  </a:lnTo>
                  <a:lnTo>
                    <a:pt x="144" y="0"/>
                  </a:lnTo>
                  <a:lnTo>
                    <a:pt x="144" y="768"/>
                  </a:lnTo>
                  <a:lnTo>
                    <a:pt x="0" y="768"/>
                  </a:lnTo>
                  <a:close/>
                </a:path>
              </a:pathLst>
            </a:custGeom>
            <a:solidFill>
              <a:srgbClr val="FF0000"/>
            </a:solidFill>
            <a:ln w="25400" cap="flat" cmpd="sng">
              <a:solidFill>
                <a:schemeClr val="hlink"/>
              </a:solidFill>
              <a:prstDash val="solid"/>
              <a:round/>
              <a:headEnd type="none" w="med" len="med"/>
              <a:tailEnd type="none" w="med" len="med"/>
            </a:ln>
            <a:effectLst/>
          </p:spPr>
          <p:txBody>
            <a:bodyPr>
              <a:spAutoFit/>
            </a:bodyPr>
            <a:lstStyle/>
            <a:p>
              <a:endParaRPr lang="en-US"/>
            </a:p>
          </p:txBody>
        </p:sp>
        <p:sp>
          <p:nvSpPr>
            <p:cNvPr id="782353" name="Freeform 17"/>
            <p:cNvSpPr>
              <a:spLocks/>
            </p:cNvSpPr>
            <p:nvPr/>
          </p:nvSpPr>
          <p:spPr bwMode="auto">
            <a:xfrm>
              <a:off x="1584" y="3321"/>
              <a:ext cx="144" cy="432"/>
            </a:xfrm>
            <a:custGeom>
              <a:avLst/>
              <a:gdLst/>
              <a:ahLst/>
              <a:cxnLst>
                <a:cxn ang="0">
                  <a:pos x="0" y="432"/>
                </a:cxn>
                <a:cxn ang="0">
                  <a:pos x="0" y="96"/>
                </a:cxn>
                <a:cxn ang="0">
                  <a:pos x="144" y="0"/>
                </a:cxn>
                <a:cxn ang="0">
                  <a:pos x="144" y="432"/>
                </a:cxn>
                <a:cxn ang="0">
                  <a:pos x="0" y="432"/>
                </a:cxn>
              </a:cxnLst>
              <a:rect l="0" t="0" r="r" b="b"/>
              <a:pathLst>
                <a:path w="144" h="432">
                  <a:moveTo>
                    <a:pt x="0" y="432"/>
                  </a:moveTo>
                  <a:lnTo>
                    <a:pt x="0" y="96"/>
                  </a:lnTo>
                  <a:lnTo>
                    <a:pt x="144" y="0"/>
                  </a:lnTo>
                  <a:lnTo>
                    <a:pt x="144" y="432"/>
                  </a:lnTo>
                  <a:lnTo>
                    <a:pt x="0" y="432"/>
                  </a:lnTo>
                  <a:close/>
                </a:path>
              </a:pathLst>
            </a:custGeom>
            <a:solidFill>
              <a:srgbClr val="FBBA6B"/>
            </a:solidFill>
            <a:ln w="25400" cap="flat" cmpd="sng">
              <a:solidFill>
                <a:schemeClr val="hlink"/>
              </a:solidFill>
              <a:prstDash val="solid"/>
              <a:round/>
              <a:headEnd type="none" w="med" len="med"/>
              <a:tailEnd type="none" w="med" len="med"/>
            </a:ln>
            <a:effectLst/>
          </p:spPr>
          <p:txBody>
            <a:bodyPr>
              <a:spAutoFit/>
            </a:bodyPr>
            <a:lstStyle/>
            <a:p>
              <a:endParaRPr lang="en-US"/>
            </a:p>
          </p:txBody>
        </p:sp>
        <p:sp>
          <p:nvSpPr>
            <p:cNvPr id="782354" name="Freeform 18"/>
            <p:cNvSpPr>
              <a:spLocks/>
            </p:cNvSpPr>
            <p:nvPr/>
          </p:nvSpPr>
          <p:spPr bwMode="auto">
            <a:xfrm>
              <a:off x="2400" y="2640"/>
              <a:ext cx="240" cy="1104"/>
            </a:xfrm>
            <a:custGeom>
              <a:avLst/>
              <a:gdLst/>
              <a:ahLst/>
              <a:cxnLst>
                <a:cxn ang="0">
                  <a:pos x="0" y="1104"/>
                </a:cxn>
                <a:cxn ang="0">
                  <a:pos x="0" y="0"/>
                </a:cxn>
                <a:cxn ang="0">
                  <a:pos x="240" y="336"/>
                </a:cxn>
                <a:cxn ang="0">
                  <a:pos x="240" y="1104"/>
                </a:cxn>
                <a:cxn ang="0">
                  <a:pos x="0" y="1104"/>
                </a:cxn>
              </a:cxnLst>
              <a:rect l="0" t="0" r="r" b="b"/>
              <a:pathLst>
                <a:path w="240" h="1104">
                  <a:moveTo>
                    <a:pt x="0" y="1104"/>
                  </a:moveTo>
                  <a:lnTo>
                    <a:pt x="0" y="0"/>
                  </a:lnTo>
                  <a:lnTo>
                    <a:pt x="240" y="336"/>
                  </a:lnTo>
                  <a:lnTo>
                    <a:pt x="240" y="1104"/>
                  </a:lnTo>
                  <a:lnTo>
                    <a:pt x="0" y="1104"/>
                  </a:lnTo>
                  <a:close/>
                </a:path>
              </a:pathLst>
            </a:custGeom>
            <a:solidFill>
              <a:srgbClr val="FBBA6B"/>
            </a:solidFill>
            <a:ln w="25400" cap="flat" cmpd="sng">
              <a:solidFill>
                <a:schemeClr val="hlink"/>
              </a:solidFill>
              <a:prstDash val="solid"/>
              <a:round/>
              <a:headEnd type="none" w="med" len="med"/>
              <a:tailEnd type="none" w="med" len="med"/>
            </a:ln>
            <a:effectLst/>
          </p:spPr>
          <p:txBody>
            <a:bodyPr>
              <a:spAutoFit/>
            </a:bodyPr>
            <a:lstStyle/>
            <a:p>
              <a:endParaRPr lang="en-US"/>
            </a:p>
          </p:txBody>
        </p:sp>
        <p:grpSp>
          <p:nvGrpSpPr>
            <p:cNvPr id="3" name="Group 19"/>
            <p:cNvGrpSpPr>
              <a:grpSpLocks/>
            </p:cNvGrpSpPr>
            <p:nvPr/>
          </p:nvGrpSpPr>
          <p:grpSpPr bwMode="auto">
            <a:xfrm>
              <a:off x="384" y="3792"/>
              <a:ext cx="3552" cy="339"/>
              <a:chOff x="384" y="3792"/>
              <a:chExt cx="3552" cy="339"/>
            </a:xfrm>
          </p:grpSpPr>
          <p:sp>
            <p:nvSpPr>
              <p:cNvPr id="782356" name="Text Box 20"/>
              <p:cNvSpPr txBox="1">
                <a:spLocks noChangeArrowheads="1"/>
              </p:cNvSpPr>
              <p:nvPr/>
            </p:nvSpPr>
            <p:spPr bwMode="auto">
              <a:xfrm>
                <a:off x="384" y="3849"/>
                <a:ext cx="1181" cy="231"/>
              </a:xfrm>
              <a:prstGeom prst="rect">
                <a:avLst/>
              </a:prstGeom>
              <a:noFill/>
              <a:ln w="25400">
                <a:noFill/>
                <a:miter lim="800000"/>
                <a:headEnd/>
                <a:tailEnd/>
              </a:ln>
              <a:effectLst/>
            </p:spPr>
            <p:txBody>
              <a:bodyPr wrap="none">
                <a:spAutoFit/>
              </a:bodyPr>
              <a:lstStyle/>
              <a:p>
                <a:r>
                  <a:rPr lang="en-US" sz="1800">
                    <a:solidFill>
                      <a:schemeClr val="folHlink"/>
                    </a:solidFill>
                  </a:rPr>
                  <a:t>Bad Responses:</a:t>
                </a:r>
                <a:r>
                  <a:rPr lang="en-US" sz="1800"/>
                  <a:t> </a:t>
                </a:r>
              </a:p>
            </p:txBody>
          </p:sp>
          <p:sp>
            <p:nvSpPr>
              <p:cNvPr id="782357" name="Text Box 21"/>
              <p:cNvSpPr txBox="1">
                <a:spLocks noChangeArrowheads="1"/>
              </p:cNvSpPr>
              <p:nvPr/>
            </p:nvSpPr>
            <p:spPr bwMode="auto">
              <a:xfrm>
                <a:off x="2421" y="3840"/>
                <a:ext cx="213" cy="291"/>
              </a:xfrm>
              <a:prstGeom prst="rect">
                <a:avLst/>
              </a:prstGeom>
              <a:noFill/>
              <a:ln w="25400">
                <a:noFill/>
                <a:miter lim="800000"/>
                <a:headEnd/>
                <a:tailEnd/>
              </a:ln>
              <a:effectLst/>
            </p:spPr>
            <p:txBody>
              <a:bodyPr wrap="none">
                <a:spAutoFit/>
              </a:bodyPr>
              <a:lstStyle/>
              <a:p>
                <a:pPr algn="ctr"/>
                <a:r>
                  <a:rPr lang="en-US" sz="2400" dirty="0" smtClean="0">
                    <a:solidFill>
                      <a:schemeClr val="folHlink"/>
                    </a:solidFill>
                  </a:rPr>
                  <a:t>Z</a:t>
                </a:r>
                <a:endParaRPr lang="en-US" sz="2400" dirty="0">
                  <a:solidFill>
                    <a:schemeClr val="folHlink"/>
                  </a:solidFill>
                </a:endParaRPr>
              </a:p>
            </p:txBody>
          </p:sp>
          <p:sp>
            <p:nvSpPr>
              <p:cNvPr id="782358" name="Text Box 22"/>
              <p:cNvSpPr txBox="1">
                <a:spLocks noChangeArrowheads="1"/>
              </p:cNvSpPr>
              <p:nvPr/>
            </p:nvSpPr>
            <p:spPr bwMode="auto">
              <a:xfrm>
                <a:off x="3654" y="3840"/>
                <a:ext cx="213" cy="291"/>
              </a:xfrm>
              <a:prstGeom prst="rect">
                <a:avLst/>
              </a:prstGeom>
              <a:noFill/>
              <a:ln w="25400">
                <a:noFill/>
                <a:miter lim="800000"/>
                <a:headEnd/>
                <a:tailEnd/>
              </a:ln>
              <a:effectLst/>
            </p:spPr>
            <p:txBody>
              <a:bodyPr wrap="none">
                <a:spAutoFit/>
              </a:bodyPr>
              <a:lstStyle/>
              <a:p>
                <a:pPr algn="ctr"/>
                <a:r>
                  <a:rPr lang="en-US" sz="2400" dirty="0" smtClean="0">
                    <a:solidFill>
                      <a:schemeClr val="folHlink"/>
                    </a:solidFill>
                  </a:rPr>
                  <a:t>Z</a:t>
                </a:r>
                <a:endParaRPr lang="en-US" sz="2400" dirty="0">
                  <a:solidFill>
                    <a:schemeClr val="folHlink"/>
                  </a:solidFill>
                </a:endParaRPr>
              </a:p>
            </p:txBody>
          </p:sp>
          <p:sp>
            <p:nvSpPr>
              <p:cNvPr id="782359" name="Text Box 23"/>
              <p:cNvSpPr txBox="1">
                <a:spLocks noChangeArrowheads="1"/>
              </p:cNvSpPr>
              <p:nvPr/>
            </p:nvSpPr>
            <p:spPr bwMode="auto">
              <a:xfrm>
                <a:off x="1557" y="3840"/>
                <a:ext cx="213" cy="291"/>
              </a:xfrm>
              <a:prstGeom prst="rect">
                <a:avLst/>
              </a:prstGeom>
              <a:noFill/>
              <a:ln w="25400">
                <a:noFill/>
                <a:miter lim="800000"/>
                <a:headEnd/>
                <a:tailEnd/>
              </a:ln>
              <a:effectLst/>
            </p:spPr>
            <p:txBody>
              <a:bodyPr wrap="none">
                <a:spAutoFit/>
              </a:bodyPr>
              <a:lstStyle/>
              <a:p>
                <a:pPr algn="ctr"/>
                <a:r>
                  <a:rPr lang="en-US" sz="2400" dirty="0" smtClean="0">
                    <a:solidFill>
                      <a:schemeClr val="folHlink"/>
                    </a:solidFill>
                  </a:rPr>
                  <a:t>Z</a:t>
                </a:r>
                <a:endParaRPr lang="en-US" sz="2400" dirty="0">
                  <a:solidFill>
                    <a:schemeClr val="folHlink"/>
                  </a:solidFill>
                </a:endParaRPr>
              </a:p>
            </p:txBody>
          </p:sp>
          <p:sp>
            <p:nvSpPr>
              <p:cNvPr id="782360" name="Line 24"/>
              <p:cNvSpPr>
                <a:spLocks noChangeShapeType="1"/>
              </p:cNvSpPr>
              <p:nvPr/>
            </p:nvSpPr>
            <p:spPr bwMode="auto">
              <a:xfrm>
                <a:off x="1584" y="3792"/>
                <a:ext cx="144" cy="0"/>
              </a:xfrm>
              <a:prstGeom prst="line">
                <a:avLst/>
              </a:prstGeom>
              <a:noFill/>
              <a:ln w="76200">
                <a:solidFill>
                  <a:schemeClr val="hlink"/>
                </a:solidFill>
                <a:round/>
                <a:headEnd/>
                <a:tailEnd/>
              </a:ln>
              <a:effectLst/>
            </p:spPr>
            <p:txBody>
              <a:bodyPr>
                <a:spAutoFit/>
              </a:bodyPr>
              <a:lstStyle/>
              <a:p>
                <a:endParaRPr lang="en-US"/>
              </a:p>
            </p:txBody>
          </p:sp>
          <p:sp>
            <p:nvSpPr>
              <p:cNvPr id="782361" name="Line 25"/>
              <p:cNvSpPr>
                <a:spLocks noChangeShapeType="1"/>
              </p:cNvSpPr>
              <p:nvPr/>
            </p:nvSpPr>
            <p:spPr bwMode="auto">
              <a:xfrm>
                <a:off x="2400" y="3792"/>
                <a:ext cx="240" cy="0"/>
              </a:xfrm>
              <a:prstGeom prst="line">
                <a:avLst/>
              </a:prstGeom>
              <a:noFill/>
              <a:ln w="76200">
                <a:solidFill>
                  <a:schemeClr val="hlink"/>
                </a:solidFill>
                <a:round/>
                <a:headEnd/>
                <a:tailEnd/>
              </a:ln>
              <a:effectLst/>
            </p:spPr>
            <p:txBody>
              <a:bodyPr>
                <a:spAutoFit/>
              </a:bodyPr>
              <a:lstStyle/>
              <a:p>
                <a:endParaRPr lang="en-US"/>
              </a:p>
            </p:txBody>
          </p:sp>
          <p:sp>
            <p:nvSpPr>
              <p:cNvPr id="782362" name="Line 26"/>
              <p:cNvSpPr>
                <a:spLocks noChangeShapeType="1"/>
              </p:cNvSpPr>
              <p:nvPr/>
            </p:nvSpPr>
            <p:spPr bwMode="auto">
              <a:xfrm>
                <a:off x="3552" y="3792"/>
                <a:ext cx="384" cy="0"/>
              </a:xfrm>
              <a:prstGeom prst="line">
                <a:avLst/>
              </a:prstGeom>
              <a:noFill/>
              <a:ln w="76200">
                <a:solidFill>
                  <a:schemeClr val="hlink"/>
                </a:solidFill>
                <a:round/>
                <a:headEnd/>
                <a:tailEnd/>
              </a:ln>
              <a:effectLst/>
            </p:spPr>
            <p:txBody>
              <a:bodyPr>
                <a:spAutoFit/>
              </a:bodyPr>
              <a:lstStyle/>
              <a:p>
                <a:endParaRPr lang="en-US"/>
              </a:p>
            </p:txBody>
          </p:sp>
        </p:grpSp>
      </p:grpSp>
      <p:grpSp>
        <p:nvGrpSpPr>
          <p:cNvPr id="4" name="Group 31"/>
          <p:cNvGrpSpPr/>
          <p:nvPr/>
        </p:nvGrpSpPr>
        <p:grpSpPr>
          <a:xfrm>
            <a:off x="914400" y="3422205"/>
            <a:ext cx="7696200" cy="2349500"/>
            <a:chOff x="914400" y="3409949"/>
            <a:chExt cx="7696200" cy="2349500"/>
          </a:xfrm>
        </p:grpSpPr>
        <p:grpSp>
          <p:nvGrpSpPr>
            <p:cNvPr id="5" name="Group 5"/>
            <p:cNvGrpSpPr>
              <a:grpSpLocks/>
            </p:cNvGrpSpPr>
            <p:nvPr/>
          </p:nvGrpSpPr>
          <p:grpSpPr bwMode="auto">
            <a:xfrm>
              <a:off x="914400" y="3409949"/>
              <a:ext cx="7696200" cy="2349500"/>
              <a:chOff x="576" y="1968"/>
              <a:chExt cx="4848" cy="1480"/>
            </a:xfrm>
          </p:grpSpPr>
          <p:sp>
            <p:nvSpPr>
              <p:cNvPr id="782342" name="Line 6"/>
              <p:cNvSpPr>
                <a:spLocks noChangeShapeType="1"/>
              </p:cNvSpPr>
              <p:nvPr/>
            </p:nvSpPr>
            <p:spPr bwMode="auto">
              <a:xfrm flipV="1">
                <a:off x="576" y="1968"/>
                <a:ext cx="0" cy="1152"/>
              </a:xfrm>
              <a:prstGeom prst="line">
                <a:avLst/>
              </a:prstGeom>
              <a:noFill/>
              <a:ln w="25400">
                <a:solidFill>
                  <a:schemeClr val="tx1"/>
                </a:solidFill>
                <a:round/>
                <a:headEnd/>
                <a:tailEnd type="triangle" w="med" len="med"/>
              </a:ln>
              <a:effectLst/>
            </p:spPr>
            <p:txBody>
              <a:bodyPr>
                <a:spAutoFit/>
              </a:bodyPr>
              <a:lstStyle/>
              <a:p>
                <a:endParaRPr lang="en-US"/>
              </a:p>
            </p:txBody>
          </p:sp>
          <p:sp>
            <p:nvSpPr>
              <p:cNvPr id="782343" name="Freeform 7"/>
              <p:cNvSpPr>
                <a:spLocks/>
              </p:cNvSpPr>
              <p:nvPr/>
            </p:nvSpPr>
            <p:spPr bwMode="auto">
              <a:xfrm>
                <a:off x="576" y="2120"/>
                <a:ext cx="4608" cy="1288"/>
              </a:xfrm>
              <a:custGeom>
                <a:avLst/>
                <a:gdLst/>
                <a:ahLst/>
                <a:cxnLst>
                  <a:cxn ang="0">
                    <a:pos x="0" y="1096"/>
                  </a:cxn>
                  <a:cxn ang="0">
                    <a:pos x="528" y="1048"/>
                  </a:cxn>
                  <a:cxn ang="0">
                    <a:pos x="864" y="856"/>
                  </a:cxn>
                  <a:cxn ang="0">
                    <a:pos x="1152" y="520"/>
                  </a:cxn>
                  <a:cxn ang="0">
                    <a:pos x="1440" y="136"/>
                  </a:cxn>
                  <a:cxn ang="0">
                    <a:pos x="1680" y="40"/>
                  </a:cxn>
                  <a:cxn ang="0">
                    <a:pos x="1968" y="376"/>
                  </a:cxn>
                  <a:cxn ang="0">
                    <a:pos x="2064" y="520"/>
                  </a:cxn>
                  <a:cxn ang="0">
                    <a:pos x="2208" y="712"/>
                  </a:cxn>
                  <a:cxn ang="0">
                    <a:pos x="2544" y="856"/>
                  </a:cxn>
                  <a:cxn ang="0">
                    <a:pos x="2832" y="1000"/>
                  </a:cxn>
                  <a:cxn ang="0">
                    <a:pos x="3312" y="1144"/>
                  </a:cxn>
                  <a:cxn ang="0">
                    <a:pos x="3792" y="1240"/>
                  </a:cxn>
                  <a:cxn ang="0">
                    <a:pos x="4608" y="1288"/>
                  </a:cxn>
                </a:cxnLst>
                <a:rect l="0" t="0" r="r" b="b"/>
                <a:pathLst>
                  <a:path w="4608" h="1288">
                    <a:moveTo>
                      <a:pt x="0" y="1096"/>
                    </a:moveTo>
                    <a:cubicBezTo>
                      <a:pt x="192" y="1092"/>
                      <a:pt x="384" y="1088"/>
                      <a:pt x="528" y="1048"/>
                    </a:cubicBezTo>
                    <a:cubicBezTo>
                      <a:pt x="672" y="1008"/>
                      <a:pt x="760" y="944"/>
                      <a:pt x="864" y="856"/>
                    </a:cubicBezTo>
                    <a:cubicBezTo>
                      <a:pt x="968" y="768"/>
                      <a:pt x="1056" y="640"/>
                      <a:pt x="1152" y="520"/>
                    </a:cubicBezTo>
                    <a:cubicBezTo>
                      <a:pt x="1248" y="400"/>
                      <a:pt x="1352" y="216"/>
                      <a:pt x="1440" y="136"/>
                    </a:cubicBezTo>
                    <a:cubicBezTo>
                      <a:pt x="1528" y="56"/>
                      <a:pt x="1592" y="0"/>
                      <a:pt x="1680" y="40"/>
                    </a:cubicBezTo>
                    <a:cubicBezTo>
                      <a:pt x="1768" y="80"/>
                      <a:pt x="1904" y="296"/>
                      <a:pt x="1968" y="376"/>
                    </a:cubicBezTo>
                    <a:cubicBezTo>
                      <a:pt x="2032" y="456"/>
                      <a:pt x="2024" y="464"/>
                      <a:pt x="2064" y="520"/>
                    </a:cubicBezTo>
                    <a:cubicBezTo>
                      <a:pt x="2104" y="576"/>
                      <a:pt x="2128" y="656"/>
                      <a:pt x="2208" y="712"/>
                    </a:cubicBezTo>
                    <a:cubicBezTo>
                      <a:pt x="2288" y="768"/>
                      <a:pt x="2440" y="808"/>
                      <a:pt x="2544" y="856"/>
                    </a:cubicBezTo>
                    <a:cubicBezTo>
                      <a:pt x="2648" y="904"/>
                      <a:pt x="2704" y="952"/>
                      <a:pt x="2832" y="1000"/>
                    </a:cubicBezTo>
                    <a:cubicBezTo>
                      <a:pt x="2960" y="1048"/>
                      <a:pt x="3152" y="1104"/>
                      <a:pt x="3312" y="1144"/>
                    </a:cubicBezTo>
                    <a:cubicBezTo>
                      <a:pt x="3472" y="1184"/>
                      <a:pt x="3576" y="1216"/>
                      <a:pt x="3792" y="1240"/>
                    </a:cubicBezTo>
                    <a:cubicBezTo>
                      <a:pt x="4008" y="1264"/>
                      <a:pt x="4472" y="1280"/>
                      <a:pt x="4608" y="1288"/>
                    </a:cubicBezTo>
                  </a:path>
                </a:pathLst>
              </a:custGeom>
              <a:noFill/>
              <a:ln w="25400" cap="flat" cmpd="sng">
                <a:solidFill>
                  <a:schemeClr val="tx2"/>
                </a:solidFill>
                <a:prstDash val="solid"/>
                <a:round/>
                <a:headEnd type="none" w="med" len="med"/>
                <a:tailEnd type="none" w="med" len="med"/>
              </a:ln>
              <a:effectLst/>
            </p:spPr>
            <p:txBody>
              <a:bodyPr>
                <a:spAutoFit/>
              </a:bodyPr>
              <a:lstStyle/>
              <a:p>
                <a:endParaRPr lang="en-US"/>
              </a:p>
            </p:txBody>
          </p:sp>
          <p:sp>
            <p:nvSpPr>
              <p:cNvPr id="782344" name="Freeform 8"/>
              <p:cNvSpPr>
                <a:spLocks/>
              </p:cNvSpPr>
              <p:nvPr/>
            </p:nvSpPr>
            <p:spPr bwMode="auto">
              <a:xfrm>
                <a:off x="816" y="2160"/>
                <a:ext cx="4608" cy="1288"/>
              </a:xfrm>
              <a:custGeom>
                <a:avLst/>
                <a:gdLst/>
                <a:ahLst/>
                <a:cxnLst>
                  <a:cxn ang="0">
                    <a:pos x="0" y="1096"/>
                  </a:cxn>
                  <a:cxn ang="0">
                    <a:pos x="528" y="1048"/>
                  </a:cxn>
                  <a:cxn ang="0">
                    <a:pos x="864" y="856"/>
                  </a:cxn>
                  <a:cxn ang="0">
                    <a:pos x="1152" y="520"/>
                  </a:cxn>
                  <a:cxn ang="0">
                    <a:pos x="1440" y="136"/>
                  </a:cxn>
                  <a:cxn ang="0">
                    <a:pos x="1680" y="40"/>
                  </a:cxn>
                  <a:cxn ang="0">
                    <a:pos x="1968" y="376"/>
                  </a:cxn>
                  <a:cxn ang="0">
                    <a:pos x="2064" y="520"/>
                  </a:cxn>
                  <a:cxn ang="0">
                    <a:pos x="2208" y="712"/>
                  </a:cxn>
                  <a:cxn ang="0">
                    <a:pos x="2544" y="856"/>
                  </a:cxn>
                  <a:cxn ang="0">
                    <a:pos x="2832" y="1000"/>
                  </a:cxn>
                  <a:cxn ang="0">
                    <a:pos x="3312" y="1144"/>
                  </a:cxn>
                  <a:cxn ang="0">
                    <a:pos x="3792" y="1240"/>
                  </a:cxn>
                  <a:cxn ang="0">
                    <a:pos x="4608" y="1288"/>
                  </a:cxn>
                </a:cxnLst>
                <a:rect l="0" t="0" r="r" b="b"/>
                <a:pathLst>
                  <a:path w="4608" h="1288">
                    <a:moveTo>
                      <a:pt x="0" y="1096"/>
                    </a:moveTo>
                    <a:cubicBezTo>
                      <a:pt x="192" y="1092"/>
                      <a:pt x="384" y="1088"/>
                      <a:pt x="528" y="1048"/>
                    </a:cubicBezTo>
                    <a:cubicBezTo>
                      <a:pt x="672" y="1008"/>
                      <a:pt x="760" y="944"/>
                      <a:pt x="864" y="856"/>
                    </a:cubicBezTo>
                    <a:cubicBezTo>
                      <a:pt x="968" y="768"/>
                      <a:pt x="1056" y="640"/>
                      <a:pt x="1152" y="520"/>
                    </a:cubicBezTo>
                    <a:cubicBezTo>
                      <a:pt x="1248" y="400"/>
                      <a:pt x="1352" y="216"/>
                      <a:pt x="1440" y="136"/>
                    </a:cubicBezTo>
                    <a:cubicBezTo>
                      <a:pt x="1528" y="56"/>
                      <a:pt x="1592" y="0"/>
                      <a:pt x="1680" y="40"/>
                    </a:cubicBezTo>
                    <a:cubicBezTo>
                      <a:pt x="1768" y="80"/>
                      <a:pt x="1904" y="296"/>
                      <a:pt x="1968" y="376"/>
                    </a:cubicBezTo>
                    <a:cubicBezTo>
                      <a:pt x="2032" y="456"/>
                      <a:pt x="2024" y="464"/>
                      <a:pt x="2064" y="520"/>
                    </a:cubicBezTo>
                    <a:cubicBezTo>
                      <a:pt x="2104" y="576"/>
                      <a:pt x="2128" y="656"/>
                      <a:pt x="2208" y="712"/>
                    </a:cubicBezTo>
                    <a:cubicBezTo>
                      <a:pt x="2288" y="768"/>
                      <a:pt x="2440" y="808"/>
                      <a:pt x="2544" y="856"/>
                    </a:cubicBezTo>
                    <a:cubicBezTo>
                      <a:pt x="2648" y="904"/>
                      <a:pt x="2704" y="952"/>
                      <a:pt x="2832" y="1000"/>
                    </a:cubicBezTo>
                    <a:cubicBezTo>
                      <a:pt x="2960" y="1048"/>
                      <a:pt x="3152" y="1104"/>
                      <a:pt x="3312" y="1144"/>
                    </a:cubicBezTo>
                    <a:cubicBezTo>
                      <a:pt x="3472" y="1184"/>
                      <a:pt x="3576" y="1216"/>
                      <a:pt x="3792" y="1240"/>
                    </a:cubicBezTo>
                    <a:cubicBezTo>
                      <a:pt x="4008" y="1264"/>
                      <a:pt x="4472" y="1280"/>
                      <a:pt x="4608" y="1288"/>
                    </a:cubicBezTo>
                  </a:path>
                </a:pathLst>
              </a:custGeom>
              <a:noFill/>
              <a:ln w="25400" cap="flat" cmpd="sng">
                <a:solidFill>
                  <a:srgbClr val="FF3300"/>
                </a:solidFill>
                <a:prstDash val="solid"/>
                <a:round/>
                <a:headEnd type="none" w="med" len="med"/>
                <a:tailEnd type="none" w="med" len="med"/>
              </a:ln>
              <a:effectLst/>
            </p:spPr>
            <p:txBody>
              <a:bodyPr>
                <a:spAutoFit/>
              </a:bodyPr>
              <a:lstStyle/>
              <a:p>
                <a:endParaRPr lang="en-US"/>
              </a:p>
            </p:txBody>
          </p:sp>
          <p:sp>
            <p:nvSpPr>
              <p:cNvPr id="782347" name="Text Box 11"/>
              <p:cNvSpPr txBox="1">
                <a:spLocks noChangeArrowheads="1"/>
              </p:cNvSpPr>
              <p:nvPr/>
            </p:nvSpPr>
            <p:spPr bwMode="auto">
              <a:xfrm>
                <a:off x="578" y="2330"/>
                <a:ext cx="1006" cy="231"/>
              </a:xfrm>
              <a:prstGeom prst="rect">
                <a:avLst/>
              </a:prstGeom>
              <a:noFill/>
              <a:ln w="25400">
                <a:noFill/>
                <a:miter lim="800000"/>
                <a:headEnd/>
                <a:tailEnd/>
              </a:ln>
              <a:effectLst/>
            </p:spPr>
            <p:txBody>
              <a:bodyPr wrap="none">
                <a:spAutoFit/>
              </a:bodyPr>
              <a:lstStyle/>
              <a:p>
                <a:r>
                  <a:rPr lang="en-US" sz="1800"/>
                  <a:t>Pr [response]</a:t>
                </a:r>
              </a:p>
            </p:txBody>
          </p:sp>
        </p:grpSp>
        <p:cxnSp>
          <p:nvCxnSpPr>
            <p:cNvPr id="31" name="Straight Arrow Connector 30"/>
            <p:cNvCxnSpPr/>
            <p:nvPr/>
          </p:nvCxnSpPr>
          <p:spPr>
            <a:xfrm>
              <a:off x="914400" y="5713412"/>
              <a:ext cx="6172200" cy="1588"/>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grpSp>
      <p:grpSp>
        <p:nvGrpSpPr>
          <p:cNvPr id="6" name="Group 29"/>
          <p:cNvGrpSpPr/>
          <p:nvPr/>
        </p:nvGrpSpPr>
        <p:grpSpPr>
          <a:xfrm>
            <a:off x="4495800" y="3364468"/>
            <a:ext cx="2873738" cy="2350532"/>
            <a:chOff x="4495800" y="3593068"/>
            <a:chExt cx="2873738" cy="2350532"/>
          </a:xfrm>
        </p:grpSpPr>
        <p:grpSp>
          <p:nvGrpSpPr>
            <p:cNvPr id="7" name="Group 14"/>
            <p:cNvGrpSpPr/>
            <p:nvPr/>
          </p:nvGrpSpPr>
          <p:grpSpPr>
            <a:xfrm>
              <a:off x="4495800" y="3658394"/>
              <a:ext cx="1425938" cy="2285206"/>
              <a:chOff x="4724400" y="3810794"/>
              <a:chExt cx="1425938" cy="2285206"/>
            </a:xfrm>
          </p:grpSpPr>
          <p:cxnSp>
            <p:nvCxnSpPr>
              <p:cNvPr id="40" name="Straight Connector 39"/>
              <p:cNvCxnSpPr/>
              <p:nvPr/>
            </p:nvCxnSpPr>
            <p:spPr>
              <a:xfrm rot="5400000">
                <a:off x="3582194" y="4953000"/>
                <a:ext cx="2285206" cy="79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flipV="1">
                <a:off x="4724400" y="4038600"/>
                <a:ext cx="1425938" cy="762000"/>
              </a:xfrm>
              <a:prstGeom prst="straightConnector1">
                <a:avLst/>
              </a:prstGeom>
              <a:ln>
                <a:solidFill>
                  <a:srgbClr val="FF330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10800000" flipV="1">
                <a:off x="4724400" y="4038600"/>
                <a:ext cx="1425938" cy="1219200"/>
              </a:xfrm>
              <a:prstGeom prst="straightConnector1">
                <a:avLst/>
              </a:prstGeom>
              <a:ln>
                <a:solidFill>
                  <a:srgbClr val="464653"/>
                </a:solidFill>
                <a:tailEnd type="arrow"/>
              </a:ln>
            </p:spPr>
            <p:style>
              <a:lnRef idx="1">
                <a:schemeClr val="accent1"/>
              </a:lnRef>
              <a:fillRef idx="0">
                <a:schemeClr val="accent1"/>
              </a:fillRef>
              <a:effectRef idx="0">
                <a:schemeClr val="accent1"/>
              </a:effectRef>
              <a:fontRef idx="minor">
                <a:schemeClr val="tx1"/>
              </a:fontRef>
            </p:style>
          </p:cxnSp>
        </p:grpSp>
        <p:sp>
          <p:nvSpPr>
            <p:cNvPr id="39" name="TextBox 38"/>
            <p:cNvSpPr txBox="1"/>
            <p:nvPr/>
          </p:nvSpPr>
          <p:spPr>
            <a:xfrm>
              <a:off x="5742169" y="3593068"/>
              <a:ext cx="1627369" cy="369332"/>
            </a:xfrm>
            <a:prstGeom prst="rect">
              <a:avLst/>
            </a:prstGeom>
            <a:noFill/>
          </p:spPr>
          <p:txBody>
            <a:bodyPr wrap="none" rtlCol="0">
              <a:spAutoFit/>
            </a:bodyPr>
            <a:lstStyle/>
            <a:p>
              <a:r>
                <a:rPr lang="en-US" dirty="0" smtClean="0"/>
                <a:t>ratio bounded</a:t>
              </a:r>
              <a:endParaRPr lang="en-US" dirty="0"/>
            </a:p>
          </p:txBody>
        </p:sp>
      </p:grpSp>
      <p:sp>
        <p:nvSpPr>
          <p:cNvPr id="36" name="Freeform 35"/>
          <p:cNvSpPr/>
          <p:nvPr/>
        </p:nvSpPr>
        <p:spPr>
          <a:xfrm>
            <a:off x="8198717" y="5367867"/>
            <a:ext cx="213783" cy="427566"/>
          </a:xfrm>
          <a:custGeom>
            <a:avLst/>
            <a:gdLst>
              <a:gd name="connsiteX0" fmla="*/ 0 w 213783"/>
              <a:gd name="connsiteY0" fmla="*/ 347133 h 427566"/>
              <a:gd name="connsiteX1" fmla="*/ 38100 w 213783"/>
              <a:gd name="connsiteY1" fmla="*/ 4233 h 427566"/>
              <a:gd name="connsiteX2" fmla="*/ 190500 w 213783"/>
              <a:gd name="connsiteY2" fmla="*/ 372533 h 427566"/>
              <a:gd name="connsiteX3" fmla="*/ 177800 w 213783"/>
              <a:gd name="connsiteY3" fmla="*/ 334433 h 427566"/>
            </a:gdLst>
            <a:ahLst/>
            <a:cxnLst>
              <a:cxn ang="0">
                <a:pos x="connsiteX0" y="connsiteY0"/>
              </a:cxn>
              <a:cxn ang="0">
                <a:pos x="connsiteX1" y="connsiteY1"/>
              </a:cxn>
              <a:cxn ang="0">
                <a:pos x="connsiteX2" y="connsiteY2"/>
              </a:cxn>
              <a:cxn ang="0">
                <a:pos x="connsiteX3" y="connsiteY3"/>
              </a:cxn>
            </a:cxnLst>
            <a:rect l="l" t="t" r="r" b="b"/>
            <a:pathLst>
              <a:path w="213783" h="427566">
                <a:moveTo>
                  <a:pt x="0" y="347133"/>
                </a:moveTo>
                <a:cubicBezTo>
                  <a:pt x="3175" y="173566"/>
                  <a:pt x="6350" y="0"/>
                  <a:pt x="38100" y="4233"/>
                </a:cubicBezTo>
                <a:cubicBezTo>
                  <a:pt x="69850" y="8466"/>
                  <a:pt x="167217" y="317500"/>
                  <a:pt x="190500" y="372533"/>
                </a:cubicBezTo>
                <a:cubicBezTo>
                  <a:pt x="213783" y="427566"/>
                  <a:pt x="195791" y="380999"/>
                  <a:pt x="177800" y="334433"/>
                </a:cubicBez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Oval 37"/>
          <p:cNvSpPr/>
          <p:nvPr/>
        </p:nvSpPr>
        <p:spPr>
          <a:xfrm>
            <a:off x="7951640" y="4818900"/>
            <a:ext cx="914400" cy="14904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5562600" y="6309375"/>
            <a:ext cx="3302430" cy="461665"/>
          </a:xfrm>
          <a:prstGeom prst="rect">
            <a:avLst/>
          </a:prstGeom>
          <a:noFill/>
        </p:spPr>
        <p:txBody>
          <a:bodyPr wrap="square" rtlCol="0">
            <a:spAutoFit/>
          </a:bodyPr>
          <a:lstStyle/>
          <a:p>
            <a:r>
              <a:rPr lang="en-US" sz="2400" dirty="0" smtClean="0">
                <a:solidFill>
                  <a:srgbClr val="FF0000"/>
                </a:solidFill>
                <a:latin typeface="+mn-lt"/>
              </a:rPr>
              <a:t>This course</a:t>
            </a:r>
            <a:r>
              <a:rPr lang="en-US" sz="2400" dirty="0" smtClean="0">
                <a:solidFill>
                  <a:srgbClr val="FF0000"/>
                </a:solidFill>
              </a:rPr>
              <a:t>: </a:t>
            </a:r>
            <a:r>
              <a:rPr lang="en-US" sz="2400" b="1" dirty="0" smtClean="0">
                <a:solidFill>
                  <a:srgbClr val="FFC000"/>
                </a:solidFill>
                <a:latin typeface="Symbol" pitchFamily="18" charset="2"/>
                <a:sym typeface="Symbol" pitchFamily="18" charset="2"/>
              </a:rPr>
              <a:t>d </a:t>
            </a:r>
            <a:r>
              <a:rPr lang="en-US" sz="2400" dirty="0" smtClean="0">
                <a:solidFill>
                  <a:srgbClr val="FF0000"/>
                </a:solidFill>
                <a:latin typeface="+mn-lt"/>
              </a:rPr>
              <a:t>negligible</a:t>
            </a:r>
            <a:endParaRPr lang="en-US" sz="2400" dirty="0">
              <a:solidFill>
                <a:srgbClr val="FF0000"/>
              </a:solidFill>
              <a:latin typeface="+mn-lt"/>
            </a:endParaRPr>
          </a:p>
        </p:txBody>
      </p:sp>
      <p:sp>
        <p:nvSpPr>
          <p:cNvPr id="43" name="Rectangle 34"/>
          <p:cNvSpPr>
            <a:spLocks noChangeArrowheads="1"/>
          </p:cNvSpPr>
          <p:nvPr/>
        </p:nvSpPr>
        <p:spPr bwMode="auto">
          <a:xfrm>
            <a:off x="432015" y="1371600"/>
            <a:ext cx="8610600" cy="1631216"/>
          </a:xfrm>
          <a:prstGeom prst="rect">
            <a:avLst/>
          </a:prstGeom>
          <a:noFill/>
          <a:ln w="9525">
            <a:noFill/>
            <a:miter lim="800000"/>
            <a:headEnd/>
            <a:tailEnd/>
          </a:ln>
        </p:spPr>
        <p:txBody>
          <a:bodyPr wrap="square">
            <a:spAutoFit/>
          </a:bodyPr>
          <a:lstStyle/>
          <a:p>
            <a:pPr algn="l"/>
            <a:r>
              <a:rPr lang="en-US" sz="3200" dirty="0" smtClean="0">
                <a:latin typeface="Arial Narrow" pitchFamily="34" charset="0"/>
              </a:rPr>
              <a:t>Sanitizer </a:t>
            </a:r>
            <a:r>
              <a:rPr lang="en-US" sz="3200" dirty="0" smtClean="0">
                <a:latin typeface="Comic Sans MS" pitchFamily="66" charset="0"/>
              </a:rPr>
              <a:t>M</a:t>
            </a:r>
            <a:r>
              <a:rPr lang="en-US" sz="3200" dirty="0" smtClean="0">
                <a:latin typeface="Monotype Corsiva" pitchFamily="66" charset="0"/>
              </a:rPr>
              <a:t> </a:t>
            </a:r>
            <a:r>
              <a:rPr lang="en-US" sz="3200" dirty="0" smtClean="0">
                <a:latin typeface="Arial Narrow" pitchFamily="34" charset="0"/>
              </a:rPr>
              <a:t>gives </a:t>
            </a:r>
            <a:r>
              <a:rPr lang="en-US" sz="3200" b="1" dirty="0">
                <a:solidFill>
                  <a:srgbClr val="00B050"/>
                </a:solidFill>
                <a:latin typeface="Comic Sans MS" pitchFamily="66" charset="0"/>
                <a:sym typeface="Symbol" pitchFamily="18" charset="2"/>
              </a:rPr>
              <a:t>(,</a:t>
            </a:r>
            <a:r>
              <a:rPr lang="en-US" sz="3200" b="1" dirty="0" smtClean="0">
                <a:solidFill>
                  <a:srgbClr val="FFC000"/>
                </a:solidFill>
                <a:latin typeface="Symbol" pitchFamily="18" charset="2"/>
                <a:sym typeface="Symbol" pitchFamily="18" charset="2"/>
              </a:rPr>
              <a:t> d</a:t>
            </a:r>
            <a:r>
              <a:rPr lang="en-US" sz="3200" b="1" dirty="0" smtClean="0">
                <a:solidFill>
                  <a:srgbClr val="00B050"/>
                </a:solidFill>
                <a:latin typeface="Comic Sans MS" pitchFamily="66" charset="0"/>
                <a:sym typeface="Symbol" pitchFamily="18" charset="2"/>
              </a:rPr>
              <a:t>)</a:t>
            </a:r>
            <a:r>
              <a:rPr lang="en-US" sz="3200" dirty="0" smtClean="0">
                <a:solidFill>
                  <a:srgbClr val="00B050"/>
                </a:solidFill>
                <a:latin typeface="Arial Narrow" pitchFamily="34" charset="0"/>
              </a:rPr>
              <a:t> -</a:t>
            </a:r>
            <a:r>
              <a:rPr lang="en-US" sz="3200" b="1" dirty="0" smtClean="0">
                <a:solidFill>
                  <a:srgbClr val="00B050"/>
                </a:solidFill>
                <a:latin typeface="Arial Narrow" pitchFamily="34" charset="0"/>
              </a:rPr>
              <a:t>differential </a:t>
            </a:r>
            <a:r>
              <a:rPr lang="en-US" sz="3200" b="1" dirty="0">
                <a:solidFill>
                  <a:srgbClr val="00B050"/>
                </a:solidFill>
                <a:latin typeface="Arial Narrow" pitchFamily="34" charset="0"/>
              </a:rPr>
              <a:t>privacy </a:t>
            </a:r>
            <a:r>
              <a:rPr lang="en-US" sz="3200" dirty="0" smtClean="0">
                <a:latin typeface="Arial Narrow" pitchFamily="34" charset="0"/>
              </a:rPr>
              <a:t>if:</a:t>
            </a:r>
          </a:p>
          <a:p>
            <a:pPr algn="l"/>
            <a:r>
              <a:rPr lang="en-US" sz="3200" dirty="0" smtClean="0">
                <a:latin typeface="Arial Narrow" pitchFamily="34" charset="0"/>
              </a:rPr>
              <a:t> </a:t>
            </a:r>
            <a:r>
              <a:rPr lang="en-US" sz="3200" dirty="0">
                <a:latin typeface="Arial Narrow" pitchFamily="34" charset="0"/>
              </a:rPr>
              <a:t>for all </a:t>
            </a:r>
            <a:r>
              <a:rPr lang="en-US" sz="3200" b="1" dirty="0">
                <a:latin typeface="Arial Narrow" pitchFamily="34" charset="0"/>
              </a:rPr>
              <a:t>adjacent</a:t>
            </a:r>
            <a:r>
              <a:rPr lang="en-US" sz="3200" dirty="0">
                <a:latin typeface="Comic Sans MS" pitchFamily="66" charset="0"/>
              </a:rPr>
              <a:t> </a:t>
            </a:r>
            <a:r>
              <a:rPr lang="en-US" sz="3200" dirty="0" smtClean="0">
                <a:solidFill>
                  <a:srgbClr val="993300"/>
                </a:solidFill>
                <a:latin typeface="Comic Sans MS" pitchFamily="66" charset="0"/>
              </a:rPr>
              <a:t>D</a:t>
            </a:r>
            <a:r>
              <a:rPr lang="en-US" sz="3200" baseline="-25000" dirty="0" smtClean="0">
                <a:solidFill>
                  <a:srgbClr val="993300"/>
                </a:solidFill>
                <a:latin typeface="Comic Sans MS" pitchFamily="66" charset="0"/>
              </a:rPr>
              <a:t>1</a:t>
            </a:r>
            <a:r>
              <a:rPr lang="en-US" sz="3200" dirty="0" smtClean="0">
                <a:latin typeface="Comic Sans MS" pitchFamily="66" charset="0"/>
              </a:rPr>
              <a:t> </a:t>
            </a:r>
            <a:r>
              <a:rPr lang="en-US" sz="3200" dirty="0">
                <a:latin typeface="Arial Narrow" pitchFamily="34" charset="0"/>
              </a:rPr>
              <a:t>and </a:t>
            </a:r>
            <a:r>
              <a:rPr lang="en-US" sz="3200" dirty="0" smtClean="0">
                <a:solidFill>
                  <a:srgbClr val="0070C0"/>
                </a:solidFill>
                <a:latin typeface="Comic Sans MS" pitchFamily="66" charset="0"/>
              </a:rPr>
              <a:t>D</a:t>
            </a:r>
            <a:r>
              <a:rPr lang="en-US" sz="3200" baseline="-25000" dirty="0" smtClean="0">
                <a:solidFill>
                  <a:srgbClr val="0070C0"/>
                </a:solidFill>
                <a:latin typeface="Comic Sans MS" pitchFamily="66" charset="0"/>
              </a:rPr>
              <a:t>2</a:t>
            </a:r>
            <a:r>
              <a:rPr lang="en-US" sz="3200" dirty="0" smtClean="0">
                <a:latin typeface="Arial Narrow" pitchFamily="34" charset="0"/>
              </a:rPr>
              <a:t>,  </a:t>
            </a:r>
            <a:r>
              <a:rPr lang="en-US" sz="3200" dirty="0">
                <a:latin typeface="Arial Narrow" pitchFamily="34" charset="0"/>
              </a:rPr>
              <a:t>and all </a:t>
            </a:r>
            <a:r>
              <a:rPr lang="en-US" sz="3200" dirty="0" smtClean="0">
                <a:latin typeface="Arial Narrow" pitchFamily="34" charset="0"/>
              </a:rPr>
              <a:t> </a:t>
            </a:r>
            <a:r>
              <a:rPr lang="en-US" sz="3200" dirty="0" smtClean="0">
                <a:solidFill>
                  <a:srgbClr val="D113B6"/>
                </a:solidFill>
                <a:latin typeface="Comic Sans MS" pitchFamily="66" charset="0"/>
              </a:rPr>
              <a:t>A</a:t>
            </a:r>
            <a:r>
              <a:rPr lang="en-US" sz="3200" dirty="0" smtClean="0">
                <a:latin typeface="Arial Narrow" pitchFamily="34" charset="0"/>
              </a:rPr>
              <a:t> </a:t>
            </a:r>
            <a:r>
              <a:rPr lang="en-US" sz="3200" dirty="0" smtClean="0">
                <a:latin typeface="CMSY10" pitchFamily="34" charset="0"/>
              </a:rPr>
              <a:t>µ</a:t>
            </a:r>
            <a:r>
              <a:rPr lang="en-US" sz="3200" dirty="0" smtClean="0">
                <a:latin typeface="Arial Narrow" pitchFamily="34" charset="0"/>
              </a:rPr>
              <a:t> </a:t>
            </a:r>
            <a:r>
              <a:rPr lang="en-US" sz="3200" dirty="0" smtClean="0">
                <a:latin typeface="Comic Sans MS" pitchFamily="66" charset="0"/>
              </a:rPr>
              <a:t>range(M):   </a:t>
            </a:r>
          </a:p>
          <a:p>
            <a:r>
              <a:rPr lang="en-US" sz="3200" dirty="0" smtClean="0">
                <a:solidFill>
                  <a:schemeClr val="tx2"/>
                </a:solidFill>
                <a:latin typeface="Comic Sans MS" pitchFamily="66" charset="0"/>
              </a:rPr>
              <a:t>Pr[</a:t>
            </a:r>
            <a:r>
              <a:rPr lang="en-US" sz="3600" dirty="0" smtClean="0">
                <a:latin typeface="Comic Sans MS" pitchFamily="66" charset="0"/>
              </a:rPr>
              <a:t>M</a:t>
            </a:r>
            <a:r>
              <a:rPr lang="en-US" sz="3200" dirty="0" smtClean="0">
                <a:solidFill>
                  <a:schemeClr val="tx2"/>
                </a:solidFill>
                <a:latin typeface="Comic Sans MS" pitchFamily="66" charset="0"/>
              </a:rPr>
              <a:t>(</a:t>
            </a:r>
            <a:r>
              <a:rPr lang="en-US" sz="3200" dirty="0" smtClean="0">
                <a:solidFill>
                  <a:srgbClr val="993300"/>
                </a:solidFill>
                <a:latin typeface="Comic Sans MS" pitchFamily="66" charset="0"/>
              </a:rPr>
              <a:t>D</a:t>
            </a:r>
            <a:r>
              <a:rPr lang="en-US" sz="3200" baseline="-25000" dirty="0" smtClean="0">
                <a:solidFill>
                  <a:srgbClr val="993300"/>
                </a:solidFill>
                <a:latin typeface="Comic Sans MS" pitchFamily="66" charset="0"/>
              </a:rPr>
              <a:t>1</a:t>
            </a:r>
            <a:r>
              <a:rPr lang="en-US" sz="3200" dirty="0" smtClean="0">
                <a:solidFill>
                  <a:schemeClr val="tx2"/>
                </a:solidFill>
                <a:latin typeface="Comic Sans MS" pitchFamily="66" charset="0"/>
              </a:rPr>
              <a:t>) </a:t>
            </a:r>
            <a:r>
              <a:rPr lang="en-US" sz="3200" dirty="0">
                <a:solidFill>
                  <a:schemeClr val="tx2"/>
                </a:solidFill>
                <a:latin typeface="CMSY10" pitchFamily="34" charset="0"/>
              </a:rPr>
              <a:t>2</a:t>
            </a:r>
            <a:r>
              <a:rPr lang="en-US" sz="3200" dirty="0">
                <a:solidFill>
                  <a:schemeClr val="tx2"/>
                </a:solidFill>
                <a:latin typeface="Arial Narrow" pitchFamily="34" charset="0"/>
              </a:rPr>
              <a:t> </a:t>
            </a:r>
            <a:r>
              <a:rPr lang="en-US" sz="3200" dirty="0" smtClean="0">
                <a:solidFill>
                  <a:srgbClr val="D113B6"/>
                </a:solidFill>
                <a:latin typeface="Comic Sans MS" pitchFamily="66" charset="0"/>
              </a:rPr>
              <a:t>A</a:t>
            </a:r>
            <a:r>
              <a:rPr lang="en-US" sz="3200" dirty="0" smtClean="0">
                <a:solidFill>
                  <a:schemeClr val="tx2"/>
                </a:solidFill>
                <a:latin typeface="Comic Sans MS" pitchFamily="66" charset="0"/>
              </a:rPr>
              <a:t>]  </a:t>
            </a:r>
            <a:r>
              <a:rPr lang="en-US" sz="3200" dirty="0">
                <a:latin typeface="Comic Sans MS" pitchFamily="66" charset="0"/>
              </a:rPr>
              <a:t>≤ </a:t>
            </a:r>
            <a:r>
              <a:rPr lang="en-US" sz="3200" dirty="0" smtClean="0">
                <a:latin typeface="Comic Sans MS" pitchFamily="66" charset="0"/>
              </a:rPr>
              <a:t> e</a:t>
            </a:r>
            <a:r>
              <a:rPr lang="en-US" sz="5400" baseline="30000" dirty="0" smtClean="0">
                <a:latin typeface="Comic Sans MS" pitchFamily="66" charset="0"/>
                <a:sym typeface="Symbol"/>
              </a:rPr>
              <a:t></a:t>
            </a:r>
            <a:r>
              <a:rPr lang="en-US" sz="5400" baseline="30000" dirty="0" smtClean="0">
                <a:latin typeface="Comic Sans MS" pitchFamily="66" charset="0"/>
              </a:rPr>
              <a:t> </a:t>
            </a:r>
            <a:r>
              <a:rPr lang="en-US" sz="3200" dirty="0" smtClean="0">
                <a:solidFill>
                  <a:srgbClr val="FF3300"/>
                </a:solidFill>
                <a:latin typeface="Comic Sans MS" pitchFamily="66" charset="0"/>
              </a:rPr>
              <a:t>Pr[</a:t>
            </a:r>
            <a:r>
              <a:rPr lang="en-US" sz="3600" dirty="0" smtClean="0">
                <a:latin typeface="Comic Sans MS" pitchFamily="66" charset="0"/>
              </a:rPr>
              <a:t>M</a:t>
            </a:r>
            <a:r>
              <a:rPr lang="en-US" sz="3200" dirty="0" smtClean="0">
                <a:solidFill>
                  <a:srgbClr val="FF3300"/>
                </a:solidFill>
                <a:latin typeface="Comic Sans MS" pitchFamily="66" charset="0"/>
              </a:rPr>
              <a:t>(</a:t>
            </a:r>
            <a:r>
              <a:rPr lang="en-US" sz="3200" dirty="0" smtClean="0">
                <a:solidFill>
                  <a:srgbClr val="0070C0"/>
                </a:solidFill>
                <a:latin typeface="Comic Sans MS" pitchFamily="66" charset="0"/>
              </a:rPr>
              <a:t>D</a:t>
            </a:r>
            <a:r>
              <a:rPr lang="en-US" sz="3200" baseline="-25000" dirty="0" smtClean="0">
                <a:solidFill>
                  <a:srgbClr val="0070C0"/>
                </a:solidFill>
                <a:latin typeface="Comic Sans MS" pitchFamily="66" charset="0"/>
              </a:rPr>
              <a:t>2</a:t>
            </a:r>
            <a:r>
              <a:rPr lang="en-US" sz="3200" dirty="0" smtClean="0">
                <a:solidFill>
                  <a:srgbClr val="FF3300"/>
                </a:solidFill>
                <a:latin typeface="Comic Sans MS" pitchFamily="66" charset="0"/>
              </a:rPr>
              <a:t>) </a:t>
            </a:r>
            <a:r>
              <a:rPr lang="en-US" sz="3200" dirty="0">
                <a:solidFill>
                  <a:srgbClr val="FF0000"/>
                </a:solidFill>
                <a:latin typeface="CMSY10" pitchFamily="34" charset="0"/>
              </a:rPr>
              <a:t>2</a:t>
            </a:r>
            <a:r>
              <a:rPr lang="en-US" sz="3200" dirty="0">
                <a:solidFill>
                  <a:srgbClr val="FF0000"/>
                </a:solidFill>
                <a:latin typeface="Arial Narrow" pitchFamily="34" charset="0"/>
              </a:rPr>
              <a:t> </a:t>
            </a:r>
            <a:r>
              <a:rPr lang="en-US" sz="3200" dirty="0" smtClean="0">
                <a:solidFill>
                  <a:srgbClr val="D113B6"/>
                </a:solidFill>
                <a:latin typeface="Comic Sans MS" pitchFamily="66" charset="0"/>
              </a:rPr>
              <a:t>A</a:t>
            </a:r>
            <a:r>
              <a:rPr lang="en-US" sz="3200" dirty="0" smtClean="0">
                <a:solidFill>
                  <a:srgbClr val="FF3300"/>
                </a:solidFill>
                <a:latin typeface="Comic Sans MS" pitchFamily="66" charset="0"/>
              </a:rPr>
              <a:t>]</a:t>
            </a:r>
            <a:r>
              <a:rPr lang="en-US" sz="3200" dirty="0">
                <a:solidFill>
                  <a:schemeClr val="accent1"/>
                </a:solidFill>
              </a:rPr>
              <a:t> </a:t>
            </a:r>
            <a:r>
              <a:rPr lang="en-US" sz="3200" dirty="0">
                <a:solidFill>
                  <a:srgbClr val="FFC000"/>
                </a:solidFill>
              </a:rPr>
              <a:t>+ </a:t>
            </a:r>
            <a:r>
              <a:rPr lang="en-US" sz="3200" b="1" dirty="0" smtClean="0">
                <a:solidFill>
                  <a:srgbClr val="FFC000"/>
                </a:solidFill>
                <a:latin typeface="Symbol" pitchFamily="18" charset="2"/>
                <a:sym typeface="Symbol" pitchFamily="18" charset="2"/>
              </a:rPr>
              <a:t>d</a:t>
            </a:r>
            <a:endParaRPr lang="en-US" sz="3200" dirty="0">
              <a:solidFill>
                <a:srgbClr val="FFC000"/>
              </a:solidFill>
            </a:endParaRPr>
          </a:p>
        </p:txBody>
      </p:sp>
      <mc:AlternateContent xmlns:mc="http://schemas.openxmlformats.org/markup-compatibility/2006" xmlns:a14="http://schemas.microsoft.com/office/drawing/2010/main">
        <mc:Choice Requires="a14">
          <p:sp>
            <p:nvSpPr>
              <p:cNvPr id="44" name="Content Placeholder 2"/>
              <p:cNvSpPr txBox="1">
                <a:spLocks/>
              </p:cNvSpPr>
              <p:nvPr/>
            </p:nvSpPr>
            <p:spPr>
              <a:xfrm>
                <a:off x="147638" y="6324600"/>
                <a:ext cx="4648200" cy="516315"/>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3600"/>
                  </a:spcAft>
                  <a:buNone/>
                </a:pPr>
                <a:r>
                  <a:rPr lang="en-US" sz="2800" dirty="0" smtClean="0"/>
                  <a:t>Example for setting </a:t>
                </a:r>
                <a14:m>
                  <m:oMath xmlns:m="http://schemas.openxmlformats.org/officeDocument/2006/math">
                    <m:r>
                      <a:rPr lang="en-US" sz="2800" b="0" i="1" smtClean="0">
                        <a:latin typeface="Cambria Math"/>
                      </a:rPr>
                      <m:t>𝜖</m:t>
                    </m:r>
                    <m:r>
                      <a:rPr lang="en-US" sz="2800" b="0" i="1" smtClean="0">
                        <a:latin typeface="Cambria Math"/>
                      </a:rPr>
                      <m:t>=</m:t>
                    </m:r>
                    <m:f>
                      <m:fPr>
                        <m:ctrlPr>
                          <a:rPr lang="en-US" sz="2800" b="0" i="1" smtClean="0">
                            <a:latin typeface="Cambria Math"/>
                          </a:rPr>
                        </m:ctrlPr>
                      </m:fPr>
                      <m:num>
                        <m:r>
                          <a:rPr lang="en-US" sz="2800" b="0" i="1" smtClean="0">
                            <a:latin typeface="Cambria Math"/>
                          </a:rPr>
                          <m:t>1</m:t>
                        </m:r>
                      </m:num>
                      <m:den>
                        <m:r>
                          <a:rPr lang="en-US" sz="2800" b="0" i="1" smtClean="0">
                            <a:latin typeface="Cambria Math"/>
                          </a:rPr>
                          <m:t>10</m:t>
                        </m:r>
                      </m:den>
                    </m:f>
                  </m:oMath>
                </a14:m>
                <a:r>
                  <a:rPr lang="en-US" sz="2800" dirty="0" smtClean="0"/>
                  <a:t> and </a:t>
                </a:r>
                <a14:m>
                  <m:oMath xmlns:m="http://schemas.openxmlformats.org/officeDocument/2006/math">
                    <m:r>
                      <a:rPr lang="en-US" sz="2800" b="0" i="1" smtClean="0">
                        <a:latin typeface="Cambria Math"/>
                      </a:rPr>
                      <m:t>𝛿</m:t>
                    </m:r>
                  </m:oMath>
                </a14:m>
                <a:r>
                  <a:rPr lang="en-US" sz="2800" dirty="0" smtClean="0"/>
                  <a:t> negligible </a:t>
                </a:r>
              </a:p>
            </p:txBody>
          </p:sp>
        </mc:Choice>
        <mc:Fallback xmlns="">
          <p:sp>
            <p:nvSpPr>
              <p:cNvPr id="44" name="Content Placeholder 2"/>
              <p:cNvSpPr txBox="1">
                <a:spLocks noRot="1" noChangeAspect="1" noMove="1" noResize="1" noEditPoints="1" noAdjustHandles="1" noChangeArrowheads="1" noChangeShapeType="1" noTextEdit="1"/>
              </p:cNvSpPr>
              <p:nvPr/>
            </p:nvSpPr>
            <p:spPr>
              <a:xfrm>
                <a:off x="147638" y="6324600"/>
                <a:ext cx="4648200" cy="516315"/>
              </a:xfrm>
              <a:prstGeom prst="rect">
                <a:avLst/>
              </a:prstGeo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7254711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nodeType="clickEffect">
                                  <p:stCondLst>
                                    <p:cond delay="0"/>
                                  </p:stCondLst>
                                  <p:childTnLst>
                                    <p:anim calcmode="lin" valueType="num">
                                      <p:cBhvr additive="base">
                                        <p:cTn id="6" dur="2000"/>
                                        <p:tgtEl>
                                          <p:spTgt spid="6"/>
                                        </p:tgtEl>
                                        <p:attrNameLst>
                                          <p:attrName>ppt_x</p:attrName>
                                        </p:attrNameLst>
                                      </p:cBhvr>
                                      <p:tavLst>
                                        <p:tav tm="0">
                                          <p:val>
                                            <p:strVal val="ppt_x"/>
                                          </p:val>
                                        </p:tav>
                                        <p:tav tm="100000">
                                          <p:val>
                                            <p:strVal val="ppt_x"/>
                                          </p:val>
                                        </p:tav>
                                      </p:tavLst>
                                    </p:anim>
                                    <p:anim calcmode="lin" valueType="num">
                                      <p:cBhvr additive="base">
                                        <p:cTn id="7" dur="2000"/>
                                        <p:tgtEl>
                                          <p:spTgt spid="6"/>
                                        </p:tgtEl>
                                        <p:attrNameLst>
                                          <p:attrName>ppt_y</p:attrName>
                                        </p:attrNameLst>
                                      </p:cBhvr>
                                      <p:tavLst>
                                        <p:tav tm="0">
                                          <p:val>
                                            <p:strVal val="ppt_y"/>
                                          </p:val>
                                        </p:tav>
                                        <p:tav tm="100000">
                                          <p:val>
                                            <p:strVal val="1+ppt_h/2"/>
                                          </p:val>
                                        </p:tav>
                                      </p:tavLst>
                                    </p:anim>
                                    <p:set>
                                      <p:cBhvr>
                                        <p:cTn id="8" dur="1" fill="hold">
                                          <p:stCondLst>
                                            <p:cond delay="1999"/>
                                          </p:stCondLst>
                                        </p:cTn>
                                        <p:tgtEl>
                                          <p:spTgt spid="6"/>
                                        </p:tgtEl>
                                        <p:attrNameLst>
                                          <p:attrName>style.visibility</p:attrName>
                                        </p:attrNameLst>
                                      </p:cBhvr>
                                      <p:to>
                                        <p:strVal val="hidden"/>
                                      </p:to>
                                    </p:set>
                                  </p:childTnLst>
                                </p:cTn>
                              </p:par>
                              <p:par>
                                <p:cTn id="9" presetID="35"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fade">
                                      <p:cBhvr>
                                        <p:cTn id="11" dur="2000"/>
                                        <p:tgtEl>
                                          <p:spTgt spid="38"/>
                                        </p:tgtEl>
                                      </p:cBhvr>
                                    </p:animEffect>
                                    <p:anim calcmode="lin" valueType="num">
                                      <p:cBhvr>
                                        <p:cTn id="12" dur="2000" fill="hold"/>
                                        <p:tgtEl>
                                          <p:spTgt spid="38"/>
                                        </p:tgtEl>
                                        <p:attrNameLst>
                                          <p:attrName>style.rotation</p:attrName>
                                        </p:attrNameLst>
                                      </p:cBhvr>
                                      <p:tavLst>
                                        <p:tav tm="0">
                                          <p:val>
                                            <p:fltVal val="720"/>
                                          </p:val>
                                        </p:tav>
                                        <p:tav tm="100000">
                                          <p:val>
                                            <p:fltVal val="0"/>
                                          </p:val>
                                        </p:tav>
                                      </p:tavLst>
                                    </p:anim>
                                    <p:anim calcmode="lin" valueType="num">
                                      <p:cBhvr>
                                        <p:cTn id="13" dur="2000" fill="hold"/>
                                        <p:tgtEl>
                                          <p:spTgt spid="38"/>
                                        </p:tgtEl>
                                        <p:attrNameLst>
                                          <p:attrName>ppt_h</p:attrName>
                                        </p:attrNameLst>
                                      </p:cBhvr>
                                      <p:tavLst>
                                        <p:tav tm="0">
                                          <p:val>
                                            <p:fltVal val="0"/>
                                          </p:val>
                                        </p:tav>
                                        <p:tav tm="100000">
                                          <p:val>
                                            <p:strVal val="#ppt_h"/>
                                          </p:val>
                                        </p:tav>
                                      </p:tavLst>
                                    </p:anim>
                                    <p:anim calcmode="lin" valueType="num">
                                      <p:cBhvr>
                                        <p:cTn id="14" dur="2000" fill="hold"/>
                                        <p:tgtEl>
                                          <p:spTgt spid="38"/>
                                        </p:tgtEl>
                                        <p:attrNameLst>
                                          <p:attrName>ppt_w</p:attrName>
                                        </p:attrNameLst>
                                      </p:cBhvr>
                                      <p:tavLst>
                                        <p:tav tm="0">
                                          <p:val>
                                            <p:fltVal val="0"/>
                                          </p:val>
                                        </p:tav>
                                        <p:tav tm="100000">
                                          <p:val>
                                            <p:strVal val="#ppt_w"/>
                                          </p:val>
                                        </p:tav>
                                      </p:tavLst>
                                    </p:anim>
                                  </p:childTnLst>
                                </p:cTn>
                              </p:par>
                            </p:childTnLst>
                          </p:cTn>
                        </p:par>
                        <p:par>
                          <p:cTn id="15" fill="hold">
                            <p:stCondLst>
                              <p:cond delay="2000"/>
                            </p:stCondLst>
                            <p:childTnLst>
                              <p:par>
                                <p:cTn id="16" presetID="1" presetClass="entr" presetSubtype="0"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4">
                                            <p:bg/>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4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8" grpId="0"/>
      <p:bldP spid="44" grpId="0" build="p"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228600" y="274638"/>
            <a:ext cx="8686800" cy="1143000"/>
          </a:xfrm>
        </p:spPr>
        <p:txBody>
          <a:bodyPr/>
          <a:lstStyle/>
          <a:p>
            <a:r>
              <a:rPr lang="en-US" sz="4000" b="1" smtClean="0"/>
              <a:t>Differential Privacy: Important Properties</a:t>
            </a:r>
            <a:endParaRPr lang="en-US" sz="4000" smtClean="0"/>
          </a:p>
        </p:txBody>
      </p:sp>
      <p:sp>
        <p:nvSpPr>
          <p:cNvPr id="158723" name="Rectangle 3"/>
          <p:cNvSpPr>
            <a:spLocks noGrp="1" noChangeArrowheads="1"/>
          </p:cNvSpPr>
          <p:nvPr>
            <p:ph type="body" idx="1"/>
          </p:nvPr>
        </p:nvSpPr>
        <p:spPr>
          <a:xfrm>
            <a:off x="457200" y="1600200"/>
            <a:ext cx="8229600" cy="5257800"/>
          </a:xfrm>
        </p:spPr>
        <p:txBody>
          <a:bodyPr/>
          <a:lstStyle/>
          <a:p>
            <a:pPr>
              <a:lnSpc>
                <a:spcPct val="90000"/>
              </a:lnSpc>
              <a:buFontTx/>
              <a:buNone/>
            </a:pPr>
            <a:r>
              <a:rPr lang="en-US" b="1" smtClean="0"/>
              <a:t>Handles auxiliary information</a:t>
            </a:r>
          </a:p>
          <a:p>
            <a:pPr>
              <a:lnSpc>
                <a:spcPct val="90000"/>
              </a:lnSpc>
              <a:buFontTx/>
              <a:buNone/>
            </a:pPr>
            <a:r>
              <a:rPr lang="en-US" b="1" smtClean="0"/>
              <a:t>Composes naturally</a:t>
            </a:r>
          </a:p>
          <a:p>
            <a:pPr>
              <a:lnSpc>
                <a:spcPct val="90000"/>
              </a:lnSpc>
            </a:pPr>
            <a:r>
              <a:rPr lang="en-US" b="1" smtClean="0">
                <a:solidFill>
                  <a:srgbClr val="0000FF"/>
                </a:solidFill>
                <a:latin typeface="Comic Sans MS" pitchFamily="66" charset="0"/>
              </a:rPr>
              <a:t>A</a:t>
            </a:r>
            <a:r>
              <a:rPr lang="en-US" b="1" baseline="-25000" smtClean="0">
                <a:solidFill>
                  <a:srgbClr val="0000FF"/>
                </a:solidFill>
                <a:latin typeface="Comic Sans MS" pitchFamily="66" charset="0"/>
              </a:rPr>
              <a:t>1</a:t>
            </a:r>
            <a:r>
              <a:rPr lang="en-US" b="1" smtClean="0">
                <a:solidFill>
                  <a:srgbClr val="0000FF"/>
                </a:solidFill>
                <a:latin typeface="Comic Sans MS" pitchFamily="66" charset="0"/>
              </a:rPr>
              <a:t>(D)</a:t>
            </a:r>
            <a:r>
              <a:rPr lang="en-US" smtClean="0"/>
              <a:t> is </a:t>
            </a:r>
            <a:r>
              <a:rPr lang="el-GR" b="1" smtClean="0">
                <a:solidFill>
                  <a:srgbClr val="0000FF"/>
                </a:solidFill>
                <a:latin typeface="Comic Sans MS" pitchFamily="66" charset="0"/>
              </a:rPr>
              <a:t>ε</a:t>
            </a:r>
            <a:r>
              <a:rPr lang="en-US" b="1" baseline="-25000" smtClean="0">
                <a:solidFill>
                  <a:srgbClr val="0000FF"/>
                </a:solidFill>
                <a:latin typeface="Comic Sans MS" pitchFamily="66" charset="0"/>
              </a:rPr>
              <a:t>1</a:t>
            </a:r>
            <a:r>
              <a:rPr lang="en-US" smtClean="0"/>
              <a:t>-diffP</a:t>
            </a:r>
          </a:p>
          <a:p>
            <a:pPr>
              <a:lnSpc>
                <a:spcPct val="90000"/>
              </a:lnSpc>
            </a:pPr>
            <a:r>
              <a:rPr lang="en-US" smtClean="0"/>
              <a:t>for all </a:t>
            </a:r>
            <a:r>
              <a:rPr lang="en-US" b="1" smtClean="0">
                <a:solidFill>
                  <a:srgbClr val="0000FF"/>
                </a:solidFill>
                <a:latin typeface="Comic Sans MS" pitchFamily="66" charset="0"/>
              </a:rPr>
              <a:t>z</a:t>
            </a:r>
            <a:r>
              <a:rPr lang="en-US" b="1" baseline="-25000" smtClean="0">
                <a:solidFill>
                  <a:srgbClr val="0000FF"/>
                </a:solidFill>
                <a:latin typeface="Comic Sans MS" pitchFamily="66" charset="0"/>
              </a:rPr>
              <a:t>1</a:t>
            </a:r>
            <a:r>
              <a:rPr lang="en-US" smtClean="0"/>
              <a:t>, </a:t>
            </a:r>
            <a:r>
              <a:rPr lang="en-US" b="1" smtClean="0">
                <a:solidFill>
                  <a:srgbClr val="0000FF"/>
                </a:solidFill>
                <a:latin typeface="Comic Sans MS" pitchFamily="66" charset="0"/>
              </a:rPr>
              <a:t>A</a:t>
            </a:r>
            <a:r>
              <a:rPr lang="en-US" b="1" baseline="-25000" smtClean="0">
                <a:solidFill>
                  <a:srgbClr val="0000FF"/>
                </a:solidFill>
                <a:latin typeface="Comic Sans MS" pitchFamily="66" charset="0"/>
              </a:rPr>
              <a:t>2</a:t>
            </a:r>
            <a:r>
              <a:rPr lang="en-US" b="1" smtClean="0">
                <a:solidFill>
                  <a:srgbClr val="0000FF"/>
                </a:solidFill>
                <a:latin typeface="Comic Sans MS" pitchFamily="66" charset="0"/>
              </a:rPr>
              <a:t>(D,z</a:t>
            </a:r>
            <a:r>
              <a:rPr lang="en-US" b="1" baseline="-25000" smtClean="0">
                <a:solidFill>
                  <a:srgbClr val="0000FF"/>
                </a:solidFill>
                <a:latin typeface="Comic Sans MS" pitchFamily="66" charset="0"/>
              </a:rPr>
              <a:t>1</a:t>
            </a:r>
            <a:r>
              <a:rPr lang="en-US" b="1" smtClean="0">
                <a:solidFill>
                  <a:srgbClr val="0000FF"/>
                </a:solidFill>
                <a:latin typeface="Comic Sans MS" pitchFamily="66" charset="0"/>
              </a:rPr>
              <a:t>)</a:t>
            </a:r>
            <a:r>
              <a:rPr lang="en-US" smtClean="0"/>
              <a:t> is </a:t>
            </a:r>
            <a:r>
              <a:rPr lang="el-GR" b="1" smtClean="0">
                <a:solidFill>
                  <a:srgbClr val="0000FF"/>
                </a:solidFill>
                <a:latin typeface="Comic Sans MS" pitchFamily="66" charset="0"/>
              </a:rPr>
              <a:t>ε</a:t>
            </a:r>
            <a:r>
              <a:rPr lang="en-US" b="1" baseline="-25000" smtClean="0">
                <a:solidFill>
                  <a:srgbClr val="0000FF"/>
                </a:solidFill>
                <a:latin typeface="Comic Sans MS" pitchFamily="66" charset="0"/>
              </a:rPr>
              <a:t>2</a:t>
            </a:r>
            <a:r>
              <a:rPr lang="en-US" smtClean="0"/>
              <a:t>-diffP,</a:t>
            </a:r>
          </a:p>
          <a:p>
            <a:pPr>
              <a:lnSpc>
                <a:spcPct val="90000"/>
              </a:lnSpc>
              <a:buFontTx/>
              <a:buNone/>
            </a:pPr>
            <a:r>
              <a:rPr lang="en-US" smtClean="0"/>
              <a:t>Then </a:t>
            </a:r>
            <a:r>
              <a:rPr lang="en-US" b="1" smtClean="0">
                <a:solidFill>
                  <a:srgbClr val="0000FF"/>
                </a:solidFill>
                <a:latin typeface="Comic Sans MS" pitchFamily="66" charset="0"/>
              </a:rPr>
              <a:t>A</a:t>
            </a:r>
            <a:r>
              <a:rPr lang="en-US" b="1" baseline="-25000" smtClean="0">
                <a:solidFill>
                  <a:srgbClr val="0000FF"/>
                </a:solidFill>
                <a:latin typeface="Comic Sans MS" pitchFamily="66" charset="0"/>
              </a:rPr>
              <a:t>2</a:t>
            </a:r>
            <a:r>
              <a:rPr lang="en-US" b="1" smtClean="0">
                <a:solidFill>
                  <a:srgbClr val="0000FF"/>
                </a:solidFill>
                <a:latin typeface="Comic Sans MS" pitchFamily="66" charset="0"/>
              </a:rPr>
              <a:t>(D,A</a:t>
            </a:r>
            <a:r>
              <a:rPr lang="en-US" b="1" baseline="-25000" smtClean="0">
                <a:solidFill>
                  <a:srgbClr val="0000FF"/>
                </a:solidFill>
                <a:latin typeface="Comic Sans MS" pitchFamily="66" charset="0"/>
              </a:rPr>
              <a:t>1</a:t>
            </a:r>
            <a:r>
              <a:rPr lang="en-US" b="1" smtClean="0">
                <a:solidFill>
                  <a:srgbClr val="0000FF"/>
                </a:solidFill>
                <a:latin typeface="Comic Sans MS" pitchFamily="66" charset="0"/>
              </a:rPr>
              <a:t>(D))</a:t>
            </a:r>
            <a:r>
              <a:rPr lang="en-US" smtClean="0"/>
              <a:t> is </a:t>
            </a:r>
            <a:r>
              <a:rPr lang="en-US" b="1" smtClean="0">
                <a:solidFill>
                  <a:srgbClr val="0000FF"/>
                </a:solidFill>
                <a:latin typeface="Comic Sans MS" pitchFamily="66" charset="0"/>
              </a:rPr>
              <a:t>(</a:t>
            </a:r>
            <a:r>
              <a:rPr lang="el-GR" b="1" smtClean="0">
                <a:solidFill>
                  <a:srgbClr val="0000FF"/>
                </a:solidFill>
                <a:latin typeface="Comic Sans MS" pitchFamily="66" charset="0"/>
              </a:rPr>
              <a:t>ε</a:t>
            </a:r>
            <a:r>
              <a:rPr lang="en-US" b="1" baseline="-25000" smtClean="0">
                <a:solidFill>
                  <a:srgbClr val="0000FF"/>
                </a:solidFill>
                <a:latin typeface="Comic Sans MS" pitchFamily="66" charset="0"/>
              </a:rPr>
              <a:t>1</a:t>
            </a:r>
            <a:r>
              <a:rPr lang="en-US" b="1" smtClean="0">
                <a:solidFill>
                  <a:srgbClr val="0000FF"/>
                </a:solidFill>
                <a:latin typeface="Comic Sans MS" pitchFamily="66" charset="0"/>
              </a:rPr>
              <a:t>+</a:t>
            </a:r>
            <a:r>
              <a:rPr lang="el-GR" b="1" smtClean="0">
                <a:solidFill>
                  <a:srgbClr val="0000FF"/>
                </a:solidFill>
                <a:latin typeface="Comic Sans MS" pitchFamily="66" charset="0"/>
              </a:rPr>
              <a:t>ε</a:t>
            </a:r>
            <a:r>
              <a:rPr lang="en-US" b="1" baseline="-25000" smtClean="0">
                <a:solidFill>
                  <a:srgbClr val="0000FF"/>
                </a:solidFill>
                <a:latin typeface="Comic Sans MS" pitchFamily="66" charset="0"/>
              </a:rPr>
              <a:t>2</a:t>
            </a:r>
            <a:r>
              <a:rPr lang="en-US" b="1" smtClean="0">
                <a:solidFill>
                  <a:srgbClr val="0000FF"/>
                </a:solidFill>
                <a:latin typeface="Comic Sans MS" pitchFamily="66" charset="0"/>
              </a:rPr>
              <a:t>)</a:t>
            </a:r>
            <a:r>
              <a:rPr lang="en-US" smtClean="0"/>
              <a:t>-diffP</a:t>
            </a:r>
          </a:p>
          <a:p>
            <a:pPr>
              <a:lnSpc>
                <a:spcPct val="90000"/>
              </a:lnSpc>
              <a:buFontTx/>
              <a:buNone/>
            </a:pPr>
            <a:r>
              <a:rPr lang="en-US" b="1" smtClean="0"/>
              <a:t>Proof:</a:t>
            </a:r>
            <a:r>
              <a:rPr lang="en-US" smtClean="0"/>
              <a:t/>
            </a:r>
            <a:br>
              <a:rPr lang="en-US" smtClean="0"/>
            </a:br>
            <a:r>
              <a:rPr lang="en-US" smtClean="0"/>
              <a:t>for all </a:t>
            </a:r>
            <a:r>
              <a:rPr lang="en-US" b="1" smtClean="0"/>
              <a:t>adjacent</a:t>
            </a:r>
            <a:r>
              <a:rPr lang="en-US" smtClean="0"/>
              <a:t> </a:t>
            </a:r>
            <a:r>
              <a:rPr lang="en-US" b="1" smtClean="0">
                <a:solidFill>
                  <a:srgbClr val="0000FF"/>
                </a:solidFill>
                <a:latin typeface="Comic Sans MS" pitchFamily="66" charset="0"/>
              </a:rPr>
              <a:t>D</a:t>
            </a:r>
            <a:r>
              <a:rPr lang="en-US" smtClean="0"/>
              <a:t>,</a:t>
            </a:r>
            <a:r>
              <a:rPr lang="en-US" b="1" smtClean="0">
                <a:solidFill>
                  <a:srgbClr val="FF0000"/>
                </a:solidFill>
                <a:latin typeface="Comic Sans MS" pitchFamily="66" charset="0"/>
              </a:rPr>
              <a:t>D’</a:t>
            </a:r>
            <a:r>
              <a:rPr lang="en-US" smtClean="0"/>
              <a:t> and </a:t>
            </a:r>
            <a:r>
              <a:rPr lang="en-US" b="1" smtClean="0">
                <a:latin typeface="Comic Sans MS" pitchFamily="66" charset="0"/>
              </a:rPr>
              <a:t>(z</a:t>
            </a:r>
            <a:r>
              <a:rPr lang="en-US" b="1" baseline="-25000" smtClean="0">
                <a:latin typeface="Comic Sans MS" pitchFamily="66" charset="0"/>
              </a:rPr>
              <a:t>1</a:t>
            </a:r>
            <a:r>
              <a:rPr lang="en-US" b="1" smtClean="0">
                <a:latin typeface="Comic Sans MS" pitchFamily="66" charset="0"/>
              </a:rPr>
              <a:t>,z</a:t>
            </a:r>
            <a:r>
              <a:rPr lang="en-US" b="1" baseline="-25000" smtClean="0">
                <a:latin typeface="Comic Sans MS" pitchFamily="66" charset="0"/>
              </a:rPr>
              <a:t>2</a:t>
            </a:r>
            <a:r>
              <a:rPr lang="en-US" b="1" smtClean="0">
                <a:latin typeface="Comic Sans MS" pitchFamily="66" charset="0"/>
              </a:rPr>
              <a:t>)</a:t>
            </a:r>
            <a:r>
              <a:rPr lang="en-US" smtClean="0"/>
              <a:t>:</a:t>
            </a:r>
            <a:br>
              <a:rPr lang="en-US" smtClean="0"/>
            </a:br>
            <a:r>
              <a:rPr lang="en-US" b="1" smtClean="0">
                <a:latin typeface="Comic Sans MS" pitchFamily="66" charset="0"/>
              </a:rPr>
              <a:t>e</a:t>
            </a:r>
            <a:r>
              <a:rPr lang="en-US" b="1" baseline="30000" smtClean="0">
                <a:latin typeface="Comic Sans MS" pitchFamily="66" charset="0"/>
              </a:rPr>
              <a:t>-</a:t>
            </a:r>
            <a:r>
              <a:rPr lang="el-GR" b="1" baseline="30000" smtClean="0">
                <a:latin typeface="Comic Sans MS" pitchFamily="66" charset="0"/>
              </a:rPr>
              <a:t>ε</a:t>
            </a:r>
            <a:r>
              <a:rPr lang="en-US" b="1" baseline="15000" smtClean="0">
                <a:latin typeface="Comic Sans MS" pitchFamily="66" charset="0"/>
              </a:rPr>
              <a:t>1 </a:t>
            </a:r>
            <a:r>
              <a:rPr lang="en-US" b="1" smtClean="0">
                <a:latin typeface="Comic Sans MS" pitchFamily="66" charset="0"/>
              </a:rPr>
              <a:t>≤</a:t>
            </a:r>
            <a:r>
              <a:rPr lang="en-US" b="1" smtClean="0">
                <a:solidFill>
                  <a:srgbClr val="0000FF"/>
                </a:solidFill>
                <a:latin typeface="Comic Sans MS" pitchFamily="66" charset="0"/>
              </a:rPr>
              <a:t> P[z</a:t>
            </a:r>
            <a:r>
              <a:rPr lang="en-US" b="1" baseline="-25000" smtClean="0">
                <a:solidFill>
                  <a:srgbClr val="0000FF"/>
                </a:solidFill>
                <a:latin typeface="Comic Sans MS" pitchFamily="66" charset="0"/>
              </a:rPr>
              <a:t>1</a:t>
            </a:r>
            <a:r>
              <a:rPr lang="en-US" b="1" smtClean="0">
                <a:solidFill>
                  <a:srgbClr val="0000FF"/>
                </a:solidFill>
                <a:latin typeface="Comic Sans MS" pitchFamily="66" charset="0"/>
              </a:rPr>
              <a:t>] </a:t>
            </a:r>
            <a:r>
              <a:rPr lang="en-US" b="1" smtClean="0">
                <a:latin typeface="Comic Sans MS" pitchFamily="66" charset="0"/>
              </a:rPr>
              <a:t>/</a:t>
            </a:r>
            <a:r>
              <a:rPr lang="en-US" b="1" smtClean="0">
                <a:solidFill>
                  <a:srgbClr val="0000FF"/>
                </a:solidFill>
                <a:latin typeface="Comic Sans MS" pitchFamily="66" charset="0"/>
              </a:rPr>
              <a:t> </a:t>
            </a:r>
            <a:r>
              <a:rPr lang="en-US" b="1" smtClean="0">
                <a:solidFill>
                  <a:srgbClr val="FF0000"/>
                </a:solidFill>
                <a:latin typeface="Comic Sans MS" pitchFamily="66" charset="0"/>
              </a:rPr>
              <a:t>P’[z</a:t>
            </a:r>
            <a:r>
              <a:rPr lang="en-US" b="1" baseline="-25000" smtClean="0">
                <a:solidFill>
                  <a:srgbClr val="FF0000"/>
                </a:solidFill>
                <a:latin typeface="Comic Sans MS" pitchFamily="66" charset="0"/>
              </a:rPr>
              <a:t>1</a:t>
            </a:r>
            <a:r>
              <a:rPr lang="en-US" b="1" smtClean="0">
                <a:solidFill>
                  <a:srgbClr val="FF0000"/>
                </a:solidFill>
                <a:latin typeface="Comic Sans MS" pitchFamily="66" charset="0"/>
              </a:rPr>
              <a:t>]</a:t>
            </a:r>
            <a:r>
              <a:rPr lang="en-US" b="1" smtClean="0">
                <a:solidFill>
                  <a:srgbClr val="0000FF"/>
                </a:solidFill>
                <a:latin typeface="Comic Sans MS" pitchFamily="66" charset="0"/>
              </a:rPr>
              <a:t> </a:t>
            </a:r>
            <a:r>
              <a:rPr lang="en-US" b="1" smtClean="0">
                <a:latin typeface="Comic Sans MS" pitchFamily="66" charset="0"/>
              </a:rPr>
              <a:t>≤ e</a:t>
            </a:r>
            <a:r>
              <a:rPr lang="el-GR" b="1" baseline="30000" smtClean="0">
                <a:latin typeface="Comic Sans MS" pitchFamily="66" charset="0"/>
              </a:rPr>
              <a:t>ε</a:t>
            </a:r>
            <a:r>
              <a:rPr lang="en-US" b="1" baseline="15000" smtClean="0">
                <a:latin typeface="Comic Sans MS" pitchFamily="66" charset="0"/>
              </a:rPr>
              <a:t>1</a:t>
            </a:r>
            <a:r>
              <a:rPr lang="en-US" b="1" smtClean="0">
                <a:solidFill>
                  <a:srgbClr val="0000FF"/>
                </a:solidFill>
                <a:latin typeface="Comic Sans MS" pitchFamily="66" charset="0"/>
              </a:rPr>
              <a:t> </a:t>
            </a:r>
            <a:r>
              <a:rPr lang="en-US" smtClean="0"/>
              <a:t/>
            </a:r>
            <a:br>
              <a:rPr lang="en-US" smtClean="0"/>
            </a:br>
            <a:r>
              <a:rPr lang="en-US" b="1" smtClean="0">
                <a:latin typeface="Comic Sans MS" pitchFamily="66" charset="0"/>
              </a:rPr>
              <a:t>e</a:t>
            </a:r>
            <a:r>
              <a:rPr lang="en-US" b="1" baseline="30000" smtClean="0">
                <a:latin typeface="Comic Sans MS" pitchFamily="66" charset="0"/>
              </a:rPr>
              <a:t>-</a:t>
            </a:r>
            <a:r>
              <a:rPr lang="el-GR" b="1" baseline="30000" smtClean="0">
                <a:latin typeface="Comic Sans MS" pitchFamily="66" charset="0"/>
              </a:rPr>
              <a:t>ε</a:t>
            </a:r>
            <a:r>
              <a:rPr lang="en-US" b="1" baseline="15000" smtClean="0">
                <a:latin typeface="Comic Sans MS" pitchFamily="66" charset="0"/>
              </a:rPr>
              <a:t>2 </a:t>
            </a:r>
            <a:r>
              <a:rPr lang="en-US" b="1" smtClean="0">
                <a:latin typeface="Comic Sans MS" pitchFamily="66" charset="0"/>
              </a:rPr>
              <a:t>≤</a:t>
            </a:r>
            <a:r>
              <a:rPr lang="en-US" b="1" smtClean="0">
                <a:solidFill>
                  <a:srgbClr val="0000FF"/>
                </a:solidFill>
                <a:latin typeface="Comic Sans MS" pitchFamily="66" charset="0"/>
              </a:rPr>
              <a:t> P[z</a:t>
            </a:r>
            <a:r>
              <a:rPr lang="en-US" b="1" baseline="-25000" smtClean="0">
                <a:solidFill>
                  <a:srgbClr val="0000FF"/>
                </a:solidFill>
                <a:latin typeface="Comic Sans MS" pitchFamily="66" charset="0"/>
              </a:rPr>
              <a:t>2</a:t>
            </a:r>
            <a:r>
              <a:rPr lang="en-US" b="1" smtClean="0">
                <a:solidFill>
                  <a:srgbClr val="0000FF"/>
                </a:solidFill>
                <a:latin typeface="Comic Sans MS" pitchFamily="66" charset="0"/>
              </a:rPr>
              <a:t>] </a:t>
            </a:r>
            <a:r>
              <a:rPr lang="en-US" b="1" smtClean="0">
                <a:latin typeface="Comic Sans MS" pitchFamily="66" charset="0"/>
              </a:rPr>
              <a:t>/</a:t>
            </a:r>
            <a:r>
              <a:rPr lang="en-US" b="1" smtClean="0">
                <a:solidFill>
                  <a:srgbClr val="0000FF"/>
                </a:solidFill>
                <a:latin typeface="Comic Sans MS" pitchFamily="66" charset="0"/>
              </a:rPr>
              <a:t> </a:t>
            </a:r>
            <a:r>
              <a:rPr lang="en-US" b="1" smtClean="0">
                <a:solidFill>
                  <a:srgbClr val="FF0000"/>
                </a:solidFill>
                <a:latin typeface="Comic Sans MS" pitchFamily="66" charset="0"/>
              </a:rPr>
              <a:t>P’[z</a:t>
            </a:r>
            <a:r>
              <a:rPr lang="en-US" b="1" baseline="-25000" smtClean="0">
                <a:solidFill>
                  <a:srgbClr val="FF0000"/>
                </a:solidFill>
                <a:latin typeface="Comic Sans MS" pitchFamily="66" charset="0"/>
              </a:rPr>
              <a:t>2</a:t>
            </a:r>
            <a:r>
              <a:rPr lang="en-US" b="1" smtClean="0">
                <a:solidFill>
                  <a:srgbClr val="FF0000"/>
                </a:solidFill>
                <a:latin typeface="Comic Sans MS" pitchFamily="66" charset="0"/>
              </a:rPr>
              <a:t>]</a:t>
            </a:r>
            <a:r>
              <a:rPr lang="en-US" b="1" smtClean="0">
                <a:solidFill>
                  <a:srgbClr val="0000FF"/>
                </a:solidFill>
                <a:latin typeface="Comic Sans MS" pitchFamily="66" charset="0"/>
              </a:rPr>
              <a:t> </a:t>
            </a:r>
            <a:r>
              <a:rPr lang="en-US" b="1" smtClean="0">
                <a:latin typeface="Comic Sans MS" pitchFamily="66" charset="0"/>
              </a:rPr>
              <a:t>≤ e</a:t>
            </a:r>
            <a:r>
              <a:rPr lang="el-GR" b="1" baseline="30000" smtClean="0">
                <a:latin typeface="Comic Sans MS" pitchFamily="66" charset="0"/>
              </a:rPr>
              <a:t>ε</a:t>
            </a:r>
            <a:r>
              <a:rPr lang="en-US" b="1" baseline="15000" smtClean="0">
                <a:latin typeface="Comic Sans MS" pitchFamily="66" charset="0"/>
              </a:rPr>
              <a:t>2</a:t>
            </a:r>
            <a:r>
              <a:rPr lang="en-US" smtClean="0">
                <a:latin typeface="Comic Sans MS" pitchFamily="66" charset="0"/>
              </a:rPr>
              <a:t> </a:t>
            </a:r>
            <a:endParaRPr lang="en-US" b="1" smtClean="0">
              <a:latin typeface="Comic Sans MS" pitchFamily="66" charset="0"/>
            </a:endParaRPr>
          </a:p>
          <a:p>
            <a:pPr>
              <a:lnSpc>
                <a:spcPct val="90000"/>
              </a:lnSpc>
              <a:buFontTx/>
              <a:buNone/>
            </a:pPr>
            <a:r>
              <a:rPr lang="en-US" b="1" smtClean="0">
                <a:latin typeface="Comic Sans MS" pitchFamily="66" charset="0"/>
              </a:rPr>
              <a:t>e</a:t>
            </a:r>
            <a:r>
              <a:rPr lang="en-US" b="1" baseline="30000" smtClean="0">
                <a:latin typeface="Comic Sans MS" pitchFamily="66" charset="0"/>
              </a:rPr>
              <a:t>-(</a:t>
            </a:r>
            <a:r>
              <a:rPr lang="el-GR" b="1" baseline="30000" smtClean="0">
                <a:latin typeface="Comic Sans MS" pitchFamily="66" charset="0"/>
              </a:rPr>
              <a:t>ε</a:t>
            </a:r>
            <a:r>
              <a:rPr lang="en-US" b="1" baseline="15000" smtClean="0">
                <a:latin typeface="Comic Sans MS" pitchFamily="66" charset="0"/>
              </a:rPr>
              <a:t>1</a:t>
            </a:r>
            <a:r>
              <a:rPr lang="en-US" b="1" baseline="30000" smtClean="0">
                <a:latin typeface="Comic Sans MS" pitchFamily="66" charset="0"/>
              </a:rPr>
              <a:t>+</a:t>
            </a:r>
            <a:r>
              <a:rPr lang="el-GR" b="1" baseline="30000" smtClean="0">
                <a:latin typeface="Comic Sans MS" pitchFamily="66" charset="0"/>
              </a:rPr>
              <a:t>ε</a:t>
            </a:r>
            <a:r>
              <a:rPr lang="en-US" b="1" baseline="15000" smtClean="0">
                <a:latin typeface="Comic Sans MS" pitchFamily="66" charset="0"/>
              </a:rPr>
              <a:t>2</a:t>
            </a:r>
            <a:r>
              <a:rPr lang="en-US" b="1" baseline="30000" smtClean="0">
                <a:latin typeface="Comic Sans MS" pitchFamily="66" charset="0"/>
              </a:rPr>
              <a:t>)</a:t>
            </a:r>
            <a:r>
              <a:rPr lang="en-US" b="1" smtClean="0">
                <a:latin typeface="Comic Sans MS" pitchFamily="66" charset="0"/>
              </a:rPr>
              <a:t> ≤</a:t>
            </a:r>
            <a:r>
              <a:rPr lang="en-US" b="1" smtClean="0">
                <a:solidFill>
                  <a:srgbClr val="0000FF"/>
                </a:solidFill>
                <a:latin typeface="Comic Sans MS" pitchFamily="66" charset="0"/>
              </a:rPr>
              <a:t> P[(z</a:t>
            </a:r>
            <a:r>
              <a:rPr lang="en-US" b="1" baseline="-25000" smtClean="0">
                <a:solidFill>
                  <a:srgbClr val="0000FF"/>
                </a:solidFill>
                <a:latin typeface="Comic Sans MS" pitchFamily="66" charset="0"/>
              </a:rPr>
              <a:t>1</a:t>
            </a:r>
            <a:r>
              <a:rPr lang="en-US" b="1" smtClean="0">
                <a:solidFill>
                  <a:srgbClr val="0000FF"/>
                </a:solidFill>
                <a:latin typeface="Comic Sans MS" pitchFamily="66" charset="0"/>
              </a:rPr>
              <a:t>,z</a:t>
            </a:r>
            <a:r>
              <a:rPr lang="en-US" b="1" baseline="-25000" smtClean="0">
                <a:solidFill>
                  <a:srgbClr val="0000FF"/>
                </a:solidFill>
                <a:latin typeface="Comic Sans MS" pitchFamily="66" charset="0"/>
              </a:rPr>
              <a:t>2</a:t>
            </a:r>
            <a:r>
              <a:rPr lang="en-US" b="1" smtClean="0">
                <a:solidFill>
                  <a:srgbClr val="0000FF"/>
                </a:solidFill>
                <a:latin typeface="Comic Sans MS" pitchFamily="66" charset="0"/>
              </a:rPr>
              <a:t>)]</a:t>
            </a:r>
            <a:r>
              <a:rPr lang="en-US" b="1" smtClean="0">
                <a:latin typeface="Comic Sans MS" pitchFamily="66" charset="0"/>
              </a:rPr>
              <a:t>/</a:t>
            </a:r>
            <a:r>
              <a:rPr lang="en-US" b="1" smtClean="0">
                <a:solidFill>
                  <a:srgbClr val="FF0000"/>
                </a:solidFill>
                <a:latin typeface="Comic Sans MS" pitchFamily="66" charset="0"/>
              </a:rPr>
              <a:t>P’[(z</a:t>
            </a:r>
            <a:r>
              <a:rPr lang="en-US" b="1" baseline="-25000" smtClean="0">
                <a:solidFill>
                  <a:srgbClr val="FF0000"/>
                </a:solidFill>
                <a:latin typeface="Comic Sans MS" pitchFamily="66" charset="0"/>
              </a:rPr>
              <a:t>1</a:t>
            </a:r>
            <a:r>
              <a:rPr lang="en-US" b="1" smtClean="0">
                <a:solidFill>
                  <a:srgbClr val="FF0000"/>
                </a:solidFill>
                <a:latin typeface="Comic Sans MS" pitchFamily="66" charset="0"/>
              </a:rPr>
              <a:t>,z</a:t>
            </a:r>
            <a:r>
              <a:rPr lang="en-US" b="1" baseline="-25000" smtClean="0">
                <a:solidFill>
                  <a:srgbClr val="FF0000"/>
                </a:solidFill>
                <a:latin typeface="Comic Sans MS" pitchFamily="66" charset="0"/>
              </a:rPr>
              <a:t>2</a:t>
            </a:r>
            <a:r>
              <a:rPr lang="en-US" b="1" smtClean="0">
                <a:solidFill>
                  <a:srgbClr val="FF0000"/>
                </a:solidFill>
                <a:latin typeface="Comic Sans MS" pitchFamily="66" charset="0"/>
              </a:rPr>
              <a:t>)]</a:t>
            </a:r>
            <a:r>
              <a:rPr lang="en-US" b="1" smtClean="0">
                <a:solidFill>
                  <a:srgbClr val="0000FF"/>
                </a:solidFill>
                <a:latin typeface="Comic Sans MS" pitchFamily="66" charset="0"/>
              </a:rPr>
              <a:t> </a:t>
            </a:r>
            <a:r>
              <a:rPr lang="en-US" b="1" smtClean="0">
                <a:latin typeface="Comic Sans MS" pitchFamily="66" charset="0"/>
              </a:rPr>
              <a:t>≤ e</a:t>
            </a:r>
            <a:r>
              <a:rPr lang="el-GR" b="1" baseline="30000" smtClean="0">
                <a:latin typeface="Comic Sans MS" pitchFamily="66" charset="0"/>
              </a:rPr>
              <a:t>ε</a:t>
            </a:r>
            <a:r>
              <a:rPr lang="en-US" b="1" baseline="15000" smtClean="0">
                <a:latin typeface="Comic Sans MS" pitchFamily="66" charset="0"/>
              </a:rPr>
              <a:t>1</a:t>
            </a:r>
            <a:r>
              <a:rPr lang="en-US" b="1" baseline="30000" smtClean="0">
                <a:latin typeface="Comic Sans MS" pitchFamily="66" charset="0"/>
              </a:rPr>
              <a:t>+</a:t>
            </a:r>
            <a:r>
              <a:rPr lang="el-GR" b="1" baseline="30000" smtClean="0">
                <a:latin typeface="Comic Sans MS" pitchFamily="66" charset="0"/>
              </a:rPr>
              <a:t>ε</a:t>
            </a:r>
            <a:r>
              <a:rPr lang="en-US" b="1" baseline="15000" smtClean="0">
                <a:latin typeface="Comic Sans MS" pitchFamily="66" charset="0"/>
              </a:rPr>
              <a:t>2</a:t>
            </a:r>
          </a:p>
          <a:p>
            <a:pPr>
              <a:lnSpc>
                <a:spcPct val="90000"/>
              </a:lnSpc>
              <a:buFontTx/>
              <a:buNone/>
            </a:pPr>
            <a:endParaRPr lang="en-US" b="1" smtClean="0">
              <a:solidFill>
                <a:srgbClr val="0000FF"/>
              </a:solidFill>
              <a:latin typeface="Comic Sans MS" pitchFamily="66" charset="0"/>
            </a:endParaRPr>
          </a:p>
          <a:p>
            <a:pPr>
              <a:lnSpc>
                <a:spcPct val="90000"/>
              </a:lnSpc>
              <a:buFontTx/>
              <a:buNone/>
            </a:pPr>
            <a:endParaRPr lang="en-US" b="1" smtClean="0">
              <a:solidFill>
                <a:srgbClr val="0000FF"/>
              </a:solidFill>
              <a:latin typeface="Comic Sans MS" pitchFamily="66" charset="0"/>
            </a:endParaRPr>
          </a:p>
        </p:txBody>
      </p:sp>
      <p:sp>
        <p:nvSpPr>
          <p:cNvPr id="158735" name="AutoShape 15"/>
          <p:cNvSpPr>
            <a:spLocks noChangeArrowheads="1"/>
          </p:cNvSpPr>
          <p:nvPr/>
        </p:nvSpPr>
        <p:spPr bwMode="auto">
          <a:xfrm>
            <a:off x="228600" y="1219200"/>
            <a:ext cx="4648200" cy="1447800"/>
          </a:xfrm>
          <a:prstGeom prst="wedgeRoundRectCallout">
            <a:avLst>
              <a:gd name="adj1" fmla="val -4306"/>
              <a:gd name="adj2" fmla="val 214472"/>
              <a:gd name="adj3" fmla="val 16667"/>
            </a:avLst>
          </a:prstGeom>
          <a:solidFill>
            <a:schemeClr val="accent1"/>
          </a:solidFill>
          <a:ln w="38100" algn="ctr">
            <a:solidFill>
              <a:schemeClr val="tx1"/>
            </a:solidFill>
            <a:miter lim="800000"/>
            <a:headEnd/>
            <a:tailEnd/>
          </a:ln>
          <a:effectLst/>
        </p:spPr>
        <p:txBody>
          <a:bodyPr/>
          <a:lstStyle/>
          <a:p>
            <a:pPr marL="342900" indent="-342900" algn="ctr">
              <a:buFontTx/>
              <a:buNone/>
            </a:pPr>
            <a:r>
              <a:rPr lang="en-US" b="1">
                <a:solidFill>
                  <a:srgbClr val="0000FF"/>
                </a:solidFill>
                <a:latin typeface="Comic Sans MS" pitchFamily="66" charset="0"/>
              </a:rPr>
              <a:t>P[z</a:t>
            </a:r>
            <a:r>
              <a:rPr lang="en-US" b="1" baseline="-25000">
                <a:solidFill>
                  <a:srgbClr val="0000FF"/>
                </a:solidFill>
                <a:latin typeface="Comic Sans MS" pitchFamily="66" charset="0"/>
              </a:rPr>
              <a:t>1</a:t>
            </a:r>
            <a:r>
              <a:rPr lang="en-US" b="1">
                <a:solidFill>
                  <a:srgbClr val="0000FF"/>
                </a:solidFill>
                <a:latin typeface="Comic Sans MS" pitchFamily="66" charset="0"/>
              </a:rPr>
              <a:t>]</a:t>
            </a:r>
            <a:r>
              <a:rPr lang="en-US">
                <a:solidFill>
                  <a:srgbClr val="0000FF"/>
                </a:solidFill>
                <a:latin typeface="Comic Sans MS" pitchFamily="66" charset="0"/>
              </a:rPr>
              <a:t> = Pr </a:t>
            </a:r>
            <a:r>
              <a:rPr lang="en-US" b="1" baseline="-25000">
                <a:solidFill>
                  <a:srgbClr val="0000FF"/>
                </a:solidFill>
                <a:latin typeface="Comic Sans MS" pitchFamily="66" charset="0"/>
              </a:rPr>
              <a:t>z~A</a:t>
            </a:r>
            <a:r>
              <a:rPr lang="en-US" b="1" baseline="-35000">
                <a:solidFill>
                  <a:srgbClr val="0000FF"/>
                </a:solidFill>
                <a:latin typeface="Comic Sans MS" pitchFamily="66" charset="0"/>
              </a:rPr>
              <a:t>1</a:t>
            </a:r>
            <a:r>
              <a:rPr lang="en-US" b="1" baseline="-25000">
                <a:solidFill>
                  <a:srgbClr val="0000FF"/>
                </a:solidFill>
                <a:latin typeface="Comic Sans MS" pitchFamily="66" charset="0"/>
              </a:rPr>
              <a:t>(D)</a:t>
            </a:r>
            <a:r>
              <a:rPr lang="en-US">
                <a:solidFill>
                  <a:srgbClr val="0000FF"/>
                </a:solidFill>
                <a:latin typeface="Comic Sans MS" pitchFamily="66" charset="0"/>
              </a:rPr>
              <a:t>[z=z</a:t>
            </a:r>
            <a:r>
              <a:rPr lang="en-US" b="1" baseline="-25000">
                <a:solidFill>
                  <a:srgbClr val="0000FF"/>
                </a:solidFill>
                <a:latin typeface="Comic Sans MS" pitchFamily="66" charset="0"/>
              </a:rPr>
              <a:t>1</a:t>
            </a:r>
            <a:r>
              <a:rPr lang="en-US">
                <a:solidFill>
                  <a:srgbClr val="0000FF"/>
                </a:solidFill>
                <a:latin typeface="Comic Sans MS" pitchFamily="66" charset="0"/>
              </a:rPr>
              <a:t>]</a:t>
            </a:r>
          </a:p>
          <a:p>
            <a:pPr marL="342900" indent="-342900" algn="ctr">
              <a:buFontTx/>
              <a:buNone/>
            </a:pPr>
            <a:r>
              <a:rPr lang="en-US">
                <a:solidFill>
                  <a:srgbClr val="FF0000"/>
                </a:solidFill>
                <a:latin typeface="Comic Sans MS" pitchFamily="66" charset="0"/>
              </a:rPr>
              <a:t>P’[z</a:t>
            </a:r>
            <a:r>
              <a:rPr lang="en-US" baseline="-25000">
                <a:solidFill>
                  <a:srgbClr val="FF0000"/>
                </a:solidFill>
                <a:latin typeface="Comic Sans MS" pitchFamily="66" charset="0"/>
              </a:rPr>
              <a:t>1</a:t>
            </a:r>
            <a:r>
              <a:rPr lang="en-US">
                <a:solidFill>
                  <a:srgbClr val="FF0000"/>
                </a:solidFill>
                <a:latin typeface="Comic Sans MS" pitchFamily="66" charset="0"/>
              </a:rPr>
              <a:t>] = Pr </a:t>
            </a:r>
            <a:r>
              <a:rPr lang="en-US" baseline="-25000">
                <a:solidFill>
                  <a:srgbClr val="FF0000"/>
                </a:solidFill>
                <a:latin typeface="Comic Sans MS" pitchFamily="66" charset="0"/>
              </a:rPr>
              <a:t>z~A</a:t>
            </a:r>
            <a:r>
              <a:rPr lang="en-US" baseline="-35000">
                <a:solidFill>
                  <a:srgbClr val="FF0000"/>
                </a:solidFill>
                <a:latin typeface="Comic Sans MS" pitchFamily="66" charset="0"/>
              </a:rPr>
              <a:t>1</a:t>
            </a:r>
            <a:r>
              <a:rPr lang="en-US" baseline="-25000">
                <a:solidFill>
                  <a:srgbClr val="FF0000"/>
                </a:solidFill>
                <a:latin typeface="Comic Sans MS" pitchFamily="66" charset="0"/>
              </a:rPr>
              <a:t>(D’)</a:t>
            </a:r>
            <a:r>
              <a:rPr lang="en-US">
                <a:solidFill>
                  <a:srgbClr val="FF0000"/>
                </a:solidFill>
                <a:latin typeface="Comic Sans MS" pitchFamily="66" charset="0"/>
              </a:rPr>
              <a:t>[z=z</a:t>
            </a:r>
            <a:r>
              <a:rPr lang="en-US" baseline="-25000">
                <a:solidFill>
                  <a:srgbClr val="FF0000"/>
                </a:solidFill>
                <a:latin typeface="Comic Sans MS" pitchFamily="66" charset="0"/>
              </a:rPr>
              <a:t>1</a:t>
            </a:r>
            <a:r>
              <a:rPr lang="en-US">
                <a:solidFill>
                  <a:srgbClr val="FF0000"/>
                </a:solidFill>
                <a:latin typeface="Comic Sans MS" pitchFamily="66" charset="0"/>
              </a:rPr>
              <a:t>]</a:t>
            </a:r>
          </a:p>
          <a:p>
            <a:pPr marL="342900" indent="-342900" algn="ctr">
              <a:buFontTx/>
              <a:buNone/>
            </a:pPr>
            <a:endParaRPr lang="en-US"/>
          </a:p>
        </p:txBody>
      </p:sp>
      <p:sp>
        <p:nvSpPr>
          <p:cNvPr id="158736" name="AutoShape 16"/>
          <p:cNvSpPr>
            <a:spLocks noChangeArrowheads="1"/>
          </p:cNvSpPr>
          <p:nvPr/>
        </p:nvSpPr>
        <p:spPr bwMode="auto">
          <a:xfrm>
            <a:off x="3886200" y="2819400"/>
            <a:ext cx="5257800" cy="1447800"/>
          </a:xfrm>
          <a:prstGeom prst="wedgeRoundRectCallout">
            <a:avLst>
              <a:gd name="adj1" fmla="val 1690"/>
              <a:gd name="adj2" fmla="val 147042"/>
              <a:gd name="adj3" fmla="val 16667"/>
            </a:avLst>
          </a:prstGeom>
          <a:solidFill>
            <a:schemeClr val="accent1"/>
          </a:solidFill>
          <a:ln w="38100" algn="ctr">
            <a:solidFill>
              <a:schemeClr val="tx1"/>
            </a:solidFill>
            <a:miter lim="800000"/>
            <a:headEnd/>
            <a:tailEnd/>
          </a:ln>
          <a:effectLst/>
        </p:spPr>
        <p:txBody>
          <a:bodyPr/>
          <a:lstStyle/>
          <a:p>
            <a:pPr marL="342900" indent="-342900" algn="ctr">
              <a:buFontTx/>
              <a:buNone/>
            </a:pPr>
            <a:r>
              <a:rPr lang="en-US">
                <a:solidFill>
                  <a:srgbClr val="0000FF"/>
                </a:solidFill>
                <a:latin typeface="Comic Sans MS" pitchFamily="66" charset="0"/>
              </a:rPr>
              <a:t>P[z</a:t>
            </a:r>
            <a:r>
              <a:rPr lang="en-US" baseline="-25000">
                <a:solidFill>
                  <a:srgbClr val="0000FF"/>
                </a:solidFill>
                <a:latin typeface="Comic Sans MS" pitchFamily="66" charset="0"/>
              </a:rPr>
              <a:t>2</a:t>
            </a:r>
            <a:r>
              <a:rPr lang="en-US">
                <a:solidFill>
                  <a:srgbClr val="0000FF"/>
                </a:solidFill>
                <a:latin typeface="Comic Sans MS" pitchFamily="66" charset="0"/>
              </a:rPr>
              <a:t>] = Pr </a:t>
            </a:r>
            <a:r>
              <a:rPr lang="en-US" baseline="-25000">
                <a:solidFill>
                  <a:srgbClr val="0000FF"/>
                </a:solidFill>
                <a:latin typeface="Comic Sans MS" pitchFamily="66" charset="0"/>
              </a:rPr>
              <a:t>z~A</a:t>
            </a:r>
            <a:r>
              <a:rPr lang="en-US" baseline="-35000">
                <a:solidFill>
                  <a:srgbClr val="0000FF"/>
                </a:solidFill>
                <a:latin typeface="Comic Sans MS" pitchFamily="66" charset="0"/>
              </a:rPr>
              <a:t>2</a:t>
            </a:r>
            <a:r>
              <a:rPr lang="en-US" baseline="-25000">
                <a:solidFill>
                  <a:srgbClr val="0000FF"/>
                </a:solidFill>
                <a:latin typeface="Comic Sans MS" pitchFamily="66" charset="0"/>
              </a:rPr>
              <a:t>(D,z</a:t>
            </a:r>
            <a:r>
              <a:rPr lang="en-US" baseline="-35000">
                <a:solidFill>
                  <a:srgbClr val="0000FF"/>
                </a:solidFill>
                <a:latin typeface="Comic Sans MS" pitchFamily="66" charset="0"/>
              </a:rPr>
              <a:t>1</a:t>
            </a:r>
            <a:r>
              <a:rPr lang="en-US" baseline="-25000">
                <a:solidFill>
                  <a:srgbClr val="0000FF"/>
                </a:solidFill>
                <a:latin typeface="Comic Sans MS" pitchFamily="66" charset="0"/>
              </a:rPr>
              <a:t>)</a:t>
            </a:r>
            <a:r>
              <a:rPr lang="en-US">
                <a:solidFill>
                  <a:srgbClr val="0000FF"/>
                </a:solidFill>
                <a:latin typeface="Comic Sans MS" pitchFamily="66" charset="0"/>
              </a:rPr>
              <a:t>[z=z</a:t>
            </a:r>
            <a:r>
              <a:rPr lang="en-US" baseline="-25000">
                <a:solidFill>
                  <a:srgbClr val="0000FF"/>
                </a:solidFill>
                <a:latin typeface="Comic Sans MS" pitchFamily="66" charset="0"/>
              </a:rPr>
              <a:t>2</a:t>
            </a:r>
            <a:r>
              <a:rPr lang="en-US">
                <a:solidFill>
                  <a:srgbClr val="0000FF"/>
                </a:solidFill>
                <a:latin typeface="Comic Sans MS" pitchFamily="66" charset="0"/>
              </a:rPr>
              <a:t>]</a:t>
            </a:r>
          </a:p>
          <a:p>
            <a:pPr marL="342900" indent="-342900" algn="ctr">
              <a:buFontTx/>
              <a:buNone/>
            </a:pPr>
            <a:r>
              <a:rPr lang="en-US">
                <a:solidFill>
                  <a:srgbClr val="FF0000"/>
                </a:solidFill>
                <a:latin typeface="Comic Sans MS" pitchFamily="66" charset="0"/>
              </a:rPr>
              <a:t>P’[z</a:t>
            </a:r>
            <a:r>
              <a:rPr lang="en-US" baseline="-25000">
                <a:solidFill>
                  <a:srgbClr val="FF0000"/>
                </a:solidFill>
                <a:latin typeface="Comic Sans MS" pitchFamily="66" charset="0"/>
              </a:rPr>
              <a:t>2</a:t>
            </a:r>
            <a:r>
              <a:rPr lang="en-US">
                <a:solidFill>
                  <a:srgbClr val="FF0000"/>
                </a:solidFill>
                <a:latin typeface="Comic Sans MS" pitchFamily="66" charset="0"/>
              </a:rPr>
              <a:t>] = Pr </a:t>
            </a:r>
            <a:r>
              <a:rPr lang="en-US" baseline="-25000">
                <a:solidFill>
                  <a:srgbClr val="FF0000"/>
                </a:solidFill>
                <a:latin typeface="Comic Sans MS" pitchFamily="66" charset="0"/>
              </a:rPr>
              <a:t>z~A</a:t>
            </a:r>
            <a:r>
              <a:rPr lang="en-US" baseline="-35000">
                <a:solidFill>
                  <a:srgbClr val="FF0000"/>
                </a:solidFill>
                <a:latin typeface="Comic Sans MS" pitchFamily="66" charset="0"/>
              </a:rPr>
              <a:t>2</a:t>
            </a:r>
            <a:r>
              <a:rPr lang="en-US" baseline="-25000">
                <a:solidFill>
                  <a:srgbClr val="FF0000"/>
                </a:solidFill>
                <a:latin typeface="Comic Sans MS" pitchFamily="66" charset="0"/>
              </a:rPr>
              <a:t>(D’,z</a:t>
            </a:r>
            <a:r>
              <a:rPr lang="en-US" baseline="-35000">
                <a:solidFill>
                  <a:srgbClr val="FF0000"/>
                </a:solidFill>
                <a:latin typeface="Comic Sans MS" pitchFamily="66" charset="0"/>
              </a:rPr>
              <a:t>1</a:t>
            </a:r>
            <a:r>
              <a:rPr lang="en-US" baseline="-25000">
                <a:solidFill>
                  <a:srgbClr val="FF0000"/>
                </a:solidFill>
                <a:latin typeface="Comic Sans MS" pitchFamily="66" charset="0"/>
              </a:rPr>
              <a:t>)</a:t>
            </a:r>
            <a:r>
              <a:rPr lang="en-US">
                <a:solidFill>
                  <a:srgbClr val="FF0000"/>
                </a:solidFill>
                <a:latin typeface="Comic Sans MS" pitchFamily="66" charset="0"/>
              </a:rPr>
              <a:t>[z=z</a:t>
            </a:r>
            <a:r>
              <a:rPr lang="en-US" baseline="-25000">
                <a:solidFill>
                  <a:srgbClr val="FF0000"/>
                </a:solidFill>
                <a:latin typeface="Comic Sans MS" pitchFamily="66" charset="0"/>
              </a:rPr>
              <a:t>2</a:t>
            </a:r>
            <a:r>
              <a:rPr lang="en-US">
                <a:solidFill>
                  <a:srgbClr val="FF0000"/>
                </a:solidFill>
                <a:latin typeface="Comic Sans MS" pitchFamily="66" charset="0"/>
              </a:rPr>
              <a:t>]</a:t>
            </a:r>
          </a:p>
          <a:p>
            <a:pPr marL="342900" indent="-342900" algn="ctr">
              <a:buFontTx/>
              <a:buNone/>
            </a:pPr>
            <a:endParaRPr lang="en-US"/>
          </a:p>
        </p:txBody>
      </p:sp>
    </p:spTree>
    <p:custDataLst>
      <p:tags r:id="rId1"/>
    </p:custDataLst>
  </p:cSld>
  <p:clrMapOvr>
    <a:masterClrMapping/>
  </p:clrMapOvr>
  <p:transition advTm="7132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872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58735"/>
                                        </p:tgtEl>
                                        <p:attrNameLst>
                                          <p:attrName>style.visibility</p:attrName>
                                        </p:attrNameLst>
                                      </p:cBhvr>
                                      <p:to>
                                        <p:strVal val="visible"/>
                                      </p:to>
                                    </p:set>
                                    <p:animEffect transition="in" filter="wipe(left)">
                                      <p:cBhvr>
                                        <p:cTn id="11" dur="500"/>
                                        <p:tgtEl>
                                          <p:spTgt spid="15873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58736"/>
                                        </p:tgtEl>
                                        <p:attrNameLst>
                                          <p:attrName>style.visibility</p:attrName>
                                        </p:attrNameLst>
                                      </p:cBhvr>
                                      <p:to>
                                        <p:strVal val="visible"/>
                                      </p:to>
                                    </p:set>
                                    <p:animEffect transition="in" filter="wipe(left)">
                                      <p:cBhvr>
                                        <p:cTn id="16" dur="500"/>
                                        <p:tgtEl>
                                          <p:spTgt spid="15873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872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grpId="1" nodeType="clickEffect">
                                  <p:stCondLst>
                                    <p:cond delay="0"/>
                                  </p:stCondLst>
                                  <p:childTnLst>
                                    <p:animEffect transition="out" filter="dissolve">
                                      <p:cBhvr>
                                        <p:cTn id="24" dur="500"/>
                                        <p:tgtEl>
                                          <p:spTgt spid="158735"/>
                                        </p:tgtEl>
                                      </p:cBhvr>
                                    </p:animEffect>
                                    <p:set>
                                      <p:cBhvr>
                                        <p:cTn id="25" dur="1" fill="hold">
                                          <p:stCondLst>
                                            <p:cond delay="499"/>
                                          </p:stCondLst>
                                        </p:cTn>
                                        <p:tgtEl>
                                          <p:spTgt spid="158735"/>
                                        </p:tgtEl>
                                        <p:attrNameLst>
                                          <p:attrName>style.visibility</p:attrName>
                                        </p:attrNameLst>
                                      </p:cBhvr>
                                      <p:to>
                                        <p:strVal val="hidden"/>
                                      </p:to>
                                    </p:set>
                                  </p:childTnLst>
                                </p:cTn>
                              </p:par>
                              <p:par>
                                <p:cTn id="26" presetID="9" presetClass="exit" presetSubtype="0" fill="hold" grpId="1" nodeType="withEffect">
                                  <p:stCondLst>
                                    <p:cond delay="0"/>
                                  </p:stCondLst>
                                  <p:childTnLst>
                                    <p:animEffect transition="out" filter="dissolve">
                                      <p:cBhvr>
                                        <p:cTn id="27" dur="500"/>
                                        <p:tgtEl>
                                          <p:spTgt spid="158736"/>
                                        </p:tgtEl>
                                      </p:cBhvr>
                                    </p:animEffect>
                                    <p:set>
                                      <p:cBhvr>
                                        <p:cTn id="28" dur="1" fill="hold">
                                          <p:stCondLst>
                                            <p:cond delay="499"/>
                                          </p:stCondLst>
                                        </p:cTn>
                                        <p:tgtEl>
                                          <p:spTgt spid="1587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35" grpId="0" animBg="1"/>
      <p:bldP spid="158735" grpId="1" animBg="1"/>
      <p:bldP spid="158736" grpId="0" animBg="1"/>
      <p:bldP spid="158736" grpId="1"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b="1" smtClean="0">
                <a:solidFill>
                  <a:schemeClr val="tx1"/>
                </a:solidFill>
              </a:rPr>
              <a:t>Example: NO</a:t>
            </a:r>
            <a:r>
              <a:rPr lang="en-US" smtClean="0"/>
              <a:t> Differential Privacy</a:t>
            </a:r>
          </a:p>
        </p:txBody>
      </p:sp>
      <p:sp>
        <p:nvSpPr>
          <p:cNvPr id="95235" name="Rectangle 3"/>
          <p:cNvSpPr>
            <a:spLocks noGrp="1" noChangeArrowheads="1"/>
          </p:cNvSpPr>
          <p:nvPr>
            <p:ph type="body" idx="1"/>
          </p:nvPr>
        </p:nvSpPr>
        <p:spPr>
          <a:xfrm>
            <a:off x="457200" y="1600200"/>
            <a:ext cx="8229600" cy="5257800"/>
          </a:xfrm>
        </p:spPr>
        <p:txBody>
          <a:bodyPr/>
          <a:lstStyle/>
          <a:p>
            <a:pPr>
              <a:lnSpc>
                <a:spcPct val="90000"/>
              </a:lnSpc>
              <a:buFontTx/>
              <a:buNone/>
            </a:pPr>
            <a:r>
              <a:rPr lang="en-US" sz="2400" b="1" dirty="0" smtClean="0">
                <a:solidFill>
                  <a:srgbClr val="0000FF"/>
                </a:solidFill>
                <a:latin typeface="Comic Sans MS" pitchFamily="66" charset="0"/>
              </a:rPr>
              <a:t>U </a:t>
            </a:r>
            <a:r>
              <a:rPr lang="en-US" sz="2800" dirty="0" smtClean="0"/>
              <a:t>set of</a:t>
            </a:r>
            <a:r>
              <a:rPr lang="en-US" sz="2400" b="1" dirty="0" smtClean="0">
                <a:solidFill>
                  <a:srgbClr val="0000FF"/>
                </a:solidFill>
                <a:latin typeface="Comic Sans MS" pitchFamily="66" charset="0"/>
              </a:rPr>
              <a:t> </a:t>
            </a:r>
            <a:r>
              <a:rPr lang="en-US" sz="2800" b="1" dirty="0" smtClean="0">
                <a:solidFill>
                  <a:srgbClr val="0000FF"/>
                </a:solidFill>
                <a:latin typeface="Comic Sans MS" pitchFamily="66" charset="0"/>
              </a:rPr>
              <a:t>(</a:t>
            </a:r>
            <a:r>
              <a:rPr lang="en-US" sz="2800" b="1" dirty="0" err="1" smtClean="0">
                <a:solidFill>
                  <a:srgbClr val="0000FF"/>
                </a:solidFill>
                <a:latin typeface="Comic Sans MS" pitchFamily="66" charset="0"/>
              </a:rPr>
              <a:t>name,tag</a:t>
            </a:r>
            <a:r>
              <a:rPr lang="en-US" sz="2800" b="1" dirty="0" smtClean="0">
                <a:solidFill>
                  <a:srgbClr val="0000FF"/>
                </a:solidFill>
                <a:latin typeface="cmsy10"/>
                <a:sym typeface="Mathematica1" pitchFamily="2" charset="2"/>
              </a:rPr>
              <a:t> 2</a:t>
            </a:r>
            <a:r>
              <a:rPr lang="en-US" sz="2800" b="1" dirty="0" smtClean="0">
                <a:solidFill>
                  <a:srgbClr val="0000FF"/>
                </a:solidFill>
                <a:latin typeface="Comic Sans MS" pitchFamily="66" charset="0"/>
              </a:rPr>
              <a:t>{0,1})</a:t>
            </a:r>
            <a:r>
              <a:rPr lang="en-US" sz="2400" b="1" dirty="0" smtClean="0">
                <a:solidFill>
                  <a:srgbClr val="0000FF"/>
                </a:solidFill>
                <a:latin typeface="Comic Sans MS" pitchFamily="66" charset="0"/>
              </a:rPr>
              <a:t> </a:t>
            </a:r>
            <a:r>
              <a:rPr lang="en-US" sz="2800" dirty="0" err="1" smtClean="0"/>
              <a:t>tuples</a:t>
            </a:r>
            <a:endParaRPr lang="en-US" sz="2800" dirty="0" smtClean="0"/>
          </a:p>
          <a:p>
            <a:pPr>
              <a:lnSpc>
                <a:spcPct val="90000"/>
              </a:lnSpc>
              <a:buFontTx/>
              <a:buNone/>
            </a:pPr>
            <a:r>
              <a:rPr lang="en-US" sz="2800" dirty="0" smtClean="0"/>
              <a:t>One counting query: #of participants with </a:t>
            </a:r>
            <a:r>
              <a:rPr lang="en-US" sz="2800" b="1" dirty="0" smtClean="0">
                <a:solidFill>
                  <a:srgbClr val="0000FF"/>
                </a:solidFill>
                <a:latin typeface="Comic Sans MS" pitchFamily="66" charset="0"/>
              </a:rPr>
              <a:t>tag=1</a:t>
            </a:r>
          </a:p>
          <a:p>
            <a:pPr>
              <a:lnSpc>
                <a:spcPct val="90000"/>
              </a:lnSpc>
              <a:buFontTx/>
              <a:buNone/>
            </a:pPr>
            <a:endParaRPr lang="en-US" sz="2800" dirty="0" smtClean="0"/>
          </a:p>
          <a:p>
            <a:pPr>
              <a:lnSpc>
                <a:spcPct val="90000"/>
              </a:lnSpc>
              <a:buFontTx/>
              <a:buNone/>
            </a:pPr>
            <a:r>
              <a:rPr lang="en-US" sz="2800" b="1" dirty="0" smtClean="0">
                <a:solidFill>
                  <a:srgbClr val="FF0000"/>
                </a:solidFill>
              </a:rPr>
              <a:t>Sanitizer </a:t>
            </a:r>
            <a:r>
              <a:rPr lang="en-US" sz="2800" b="1" dirty="0" smtClean="0">
                <a:solidFill>
                  <a:srgbClr val="0000FF"/>
                </a:solidFill>
                <a:latin typeface="Comic Sans MS" pitchFamily="66" charset="0"/>
              </a:rPr>
              <a:t>A</a:t>
            </a:r>
            <a:r>
              <a:rPr lang="en-US" sz="2800" dirty="0" smtClean="0"/>
              <a:t>: choose and release a few random tags</a:t>
            </a:r>
          </a:p>
          <a:p>
            <a:pPr>
              <a:lnSpc>
                <a:spcPct val="90000"/>
              </a:lnSpc>
              <a:buFontTx/>
              <a:buNone/>
            </a:pPr>
            <a:r>
              <a:rPr lang="en-US" sz="2800" b="1" dirty="0" smtClean="0">
                <a:solidFill>
                  <a:srgbClr val="FF0000"/>
                </a:solidFill>
              </a:rPr>
              <a:t>Bad event </a:t>
            </a:r>
            <a:r>
              <a:rPr lang="en-US" sz="2800" b="1" dirty="0" smtClean="0">
                <a:solidFill>
                  <a:srgbClr val="0000FF"/>
                </a:solidFill>
                <a:latin typeface="Comic Sans MS" pitchFamily="66" charset="0"/>
              </a:rPr>
              <a:t>T</a:t>
            </a:r>
            <a:r>
              <a:rPr lang="en-US" sz="2800" dirty="0" smtClean="0"/>
              <a:t>: Only my tag is </a:t>
            </a:r>
            <a:r>
              <a:rPr lang="en-US" sz="2800" b="1" dirty="0" smtClean="0">
                <a:solidFill>
                  <a:srgbClr val="0000FF"/>
                </a:solidFill>
                <a:latin typeface="Comic Sans MS" pitchFamily="66" charset="0"/>
              </a:rPr>
              <a:t>1</a:t>
            </a:r>
            <a:r>
              <a:rPr lang="en-US" sz="2800" dirty="0" smtClean="0"/>
              <a:t>, my tag released</a:t>
            </a:r>
          </a:p>
          <a:p>
            <a:pPr>
              <a:lnSpc>
                <a:spcPct val="90000"/>
              </a:lnSpc>
              <a:buFontTx/>
              <a:buNone/>
            </a:pPr>
            <a:r>
              <a:rPr lang="en-US" sz="2800" b="1" dirty="0" err="1" smtClean="0">
                <a:solidFill>
                  <a:srgbClr val="0000FF"/>
                </a:solidFill>
                <a:latin typeface="Comic Sans MS" pitchFamily="66" charset="0"/>
              </a:rPr>
              <a:t>Pr</a:t>
            </a:r>
            <a:r>
              <a:rPr lang="en-US" sz="2800" b="1" baseline="-25000" dirty="0" err="1" smtClean="0">
                <a:solidFill>
                  <a:srgbClr val="0000FF"/>
                </a:solidFill>
                <a:latin typeface="Comic Sans MS" pitchFamily="66" charset="0"/>
              </a:rPr>
              <a:t>A</a:t>
            </a:r>
            <a:r>
              <a:rPr lang="en-US" sz="2800" b="1" dirty="0" smtClean="0">
                <a:solidFill>
                  <a:srgbClr val="0000FF"/>
                </a:solidFill>
                <a:latin typeface="Comic Sans MS" pitchFamily="66" charset="0"/>
              </a:rPr>
              <a:t>[A(</a:t>
            </a:r>
            <a:r>
              <a:rPr lang="en-US" sz="2800" b="1" dirty="0" err="1" smtClean="0">
                <a:solidFill>
                  <a:srgbClr val="0000FF"/>
                </a:solidFill>
                <a:latin typeface="Comic Sans MS" pitchFamily="66" charset="0"/>
              </a:rPr>
              <a:t>D+Me</a:t>
            </a:r>
            <a:r>
              <a:rPr lang="en-US" sz="2800" b="1" dirty="0" smtClean="0">
                <a:solidFill>
                  <a:srgbClr val="0000FF"/>
                </a:solidFill>
                <a:latin typeface="Comic Sans MS" pitchFamily="66" charset="0"/>
              </a:rPr>
              <a:t>)</a:t>
            </a:r>
            <a:r>
              <a:rPr lang="en-US" sz="2800" b="1" dirty="0" smtClean="0">
                <a:solidFill>
                  <a:srgbClr val="0000FF"/>
                </a:solidFill>
                <a:sym typeface="Mathematica1" pitchFamily="2" charset="2"/>
              </a:rPr>
              <a:t> </a:t>
            </a:r>
            <a:r>
              <a:rPr lang="en-US" sz="2800" b="1" dirty="0" smtClean="0">
                <a:solidFill>
                  <a:srgbClr val="0000FF"/>
                </a:solidFill>
                <a:latin typeface="cmsy10"/>
                <a:sym typeface="Mathematica1" pitchFamily="2" charset="2"/>
              </a:rPr>
              <a:t>2</a:t>
            </a:r>
            <a:r>
              <a:rPr lang="en-US" sz="2800" b="1" dirty="0" smtClean="0">
                <a:solidFill>
                  <a:srgbClr val="0000FF"/>
                </a:solidFill>
                <a:sym typeface="Mathematica1" pitchFamily="2" charset="2"/>
              </a:rPr>
              <a:t> </a:t>
            </a:r>
            <a:r>
              <a:rPr lang="en-US" sz="2800" b="1" dirty="0" smtClean="0">
                <a:solidFill>
                  <a:srgbClr val="0000FF"/>
                </a:solidFill>
                <a:latin typeface="Comic Sans MS" pitchFamily="66" charset="0"/>
              </a:rPr>
              <a:t>T] </a:t>
            </a:r>
            <a:r>
              <a:rPr lang="en-US" sz="2800" b="1" dirty="0" smtClean="0">
                <a:solidFill>
                  <a:srgbClr val="0000FF"/>
                </a:solidFill>
                <a:latin typeface="Arial" charset="0"/>
              </a:rPr>
              <a:t>≥</a:t>
            </a:r>
            <a:r>
              <a:rPr lang="en-US" sz="2800" b="1" dirty="0" smtClean="0">
                <a:solidFill>
                  <a:srgbClr val="0000FF"/>
                </a:solidFill>
                <a:latin typeface="Comic Sans MS" pitchFamily="66" charset="0"/>
              </a:rPr>
              <a:t> 1/n</a:t>
            </a:r>
          </a:p>
          <a:p>
            <a:pPr>
              <a:lnSpc>
                <a:spcPct val="90000"/>
              </a:lnSpc>
              <a:buFontTx/>
              <a:buNone/>
            </a:pPr>
            <a:r>
              <a:rPr lang="en-US" sz="2800" b="1" dirty="0" err="1" smtClean="0">
                <a:solidFill>
                  <a:srgbClr val="0000FF"/>
                </a:solidFill>
                <a:latin typeface="Comic Sans MS" pitchFamily="66" charset="0"/>
              </a:rPr>
              <a:t>Pr</a:t>
            </a:r>
            <a:r>
              <a:rPr lang="en-US" sz="2800" b="1" baseline="-25000" dirty="0" err="1" smtClean="0">
                <a:solidFill>
                  <a:srgbClr val="0000FF"/>
                </a:solidFill>
                <a:latin typeface="Comic Sans MS" pitchFamily="66" charset="0"/>
              </a:rPr>
              <a:t>A</a:t>
            </a:r>
            <a:r>
              <a:rPr lang="en-US" sz="2800" b="1" dirty="0" smtClean="0">
                <a:solidFill>
                  <a:srgbClr val="0000FF"/>
                </a:solidFill>
                <a:latin typeface="Comic Sans MS" pitchFamily="66" charset="0"/>
              </a:rPr>
              <a:t>[A(D-Me)</a:t>
            </a:r>
            <a:r>
              <a:rPr lang="en-US" sz="2800" b="1" dirty="0" smtClean="0">
                <a:solidFill>
                  <a:srgbClr val="0000FF"/>
                </a:solidFill>
                <a:latin typeface="cmsy10"/>
                <a:sym typeface="Mathematica1" pitchFamily="2" charset="2"/>
              </a:rPr>
              <a:t> 2 </a:t>
            </a:r>
            <a:r>
              <a:rPr lang="en-US" sz="2800" b="1" dirty="0" smtClean="0">
                <a:solidFill>
                  <a:srgbClr val="0000FF"/>
                </a:solidFill>
                <a:latin typeface="Comic Sans MS" pitchFamily="66" charset="0"/>
              </a:rPr>
              <a:t>T] = 0</a:t>
            </a:r>
          </a:p>
          <a:p>
            <a:pPr>
              <a:lnSpc>
                <a:spcPct val="90000"/>
              </a:lnSpc>
              <a:buFontTx/>
              <a:buNone/>
            </a:pPr>
            <a:endParaRPr lang="en-US" sz="2800" dirty="0" smtClean="0">
              <a:latin typeface="Comic Sans MS" pitchFamily="66" charset="0"/>
            </a:endParaRPr>
          </a:p>
          <a:p>
            <a:pPr>
              <a:lnSpc>
                <a:spcPct val="90000"/>
              </a:lnSpc>
              <a:buFontTx/>
              <a:buNone/>
            </a:pPr>
            <a:endParaRPr lang="en-US" sz="2800" dirty="0" smtClean="0">
              <a:latin typeface="Comic Sans MS" pitchFamily="66" charset="0"/>
            </a:endParaRPr>
          </a:p>
          <a:p>
            <a:pPr>
              <a:lnSpc>
                <a:spcPct val="90000"/>
              </a:lnSpc>
              <a:buFontTx/>
              <a:buNone/>
            </a:pPr>
            <a:endParaRPr lang="en-US" sz="2800" dirty="0" smtClean="0"/>
          </a:p>
          <a:p>
            <a:pPr>
              <a:lnSpc>
                <a:spcPct val="90000"/>
              </a:lnSpc>
              <a:buFontTx/>
              <a:buNone/>
            </a:pPr>
            <a:r>
              <a:rPr lang="en-US" sz="2800" b="1" dirty="0" smtClean="0">
                <a:solidFill>
                  <a:srgbClr val="0000FF"/>
                </a:solidFill>
                <a:latin typeface="Comic Sans MS" pitchFamily="66" charset="0"/>
              </a:rPr>
              <a:t> </a:t>
            </a:r>
            <a:endParaRPr lang="en-US" sz="2800" b="1" dirty="0" smtClean="0">
              <a:solidFill>
                <a:srgbClr val="FF0000"/>
              </a:solidFill>
              <a:latin typeface="Comic Sans MS" pitchFamily="66" charset="0"/>
            </a:endParaRPr>
          </a:p>
          <a:p>
            <a:pPr>
              <a:lnSpc>
                <a:spcPct val="90000"/>
              </a:lnSpc>
              <a:buFontTx/>
              <a:buNone/>
            </a:pPr>
            <a:endParaRPr lang="en-US" sz="2800" b="1" dirty="0" smtClean="0">
              <a:solidFill>
                <a:srgbClr val="0000FF"/>
              </a:solidFill>
              <a:latin typeface="Comic Sans MS" pitchFamily="66" charset="0"/>
            </a:endParaRPr>
          </a:p>
        </p:txBody>
      </p:sp>
      <p:grpSp>
        <p:nvGrpSpPr>
          <p:cNvPr id="2" name="Group 4"/>
          <p:cNvGrpSpPr>
            <a:grpSpLocks/>
          </p:cNvGrpSpPr>
          <p:nvPr/>
        </p:nvGrpSpPr>
        <p:grpSpPr bwMode="auto">
          <a:xfrm>
            <a:off x="5257800" y="3581400"/>
            <a:ext cx="4724400" cy="2133600"/>
            <a:chOff x="2784" y="3216"/>
            <a:chExt cx="2976" cy="1344"/>
          </a:xfrm>
        </p:grpSpPr>
        <p:sp>
          <p:nvSpPr>
            <p:cNvPr id="95237" name="AutoShape 5"/>
            <p:cNvSpPr>
              <a:spLocks noChangeArrowheads="1"/>
            </p:cNvSpPr>
            <p:nvPr/>
          </p:nvSpPr>
          <p:spPr bwMode="auto">
            <a:xfrm>
              <a:off x="2784" y="3216"/>
              <a:ext cx="2976" cy="1344"/>
            </a:xfrm>
            <a:prstGeom prst="irregularSeal2">
              <a:avLst/>
            </a:prstGeom>
            <a:solidFill>
              <a:srgbClr val="FF9900"/>
            </a:solidFill>
            <a:ln w="38100" algn="ctr">
              <a:solidFill>
                <a:schemeClr val="tx1"/>
              </a:solidFill>
              <a:miter lim="800000"/>
              <a:headEnd/>
              <a:tailEnd/>
            </a:ln>
            <a:effectLst/>
          </p:spPr>
          <p:txBody>
            <a:bodyPr wrap="none" anchor="ctr"/>
            <a:lstStyle/>
            <a:p>
              <a:endParaRPr lang="en-US"/>
            </a:p>
          </p:txBody>
        </p:sp>
        <p:sp>
          <p:nvSpPr>
            <p:cNvPr id="95238" name="Text Box 6"/>
            <p:cNvSpPr txBox="1">
              <a:spLocks noChangeArrowheads="1"/>
            </p:cNvSpPr>
            <p:nvPr/>
          </p:nvSpPr>
          <p:spPr bwMode="auto">
            <a:xfrm>
              <a:off x="3504" y="3600"/>
              <a:ext cx="1680" cy="672"/>
            </a:xfrm>
            <a:prstGeom prst="rect">
              <a:avLst/>
            </a:prstGeom>
            <a:noFill/>
            <a:ln w="9525" algn="ctr">
              <a:noFill/>
              <a:miter lim="800000"/>
              <a:headEnd/>
              <a:tailEnd/>
            </a:ln>
            <a:effectLst/>
          </p:spPr>
          <p:txBody>
            <a:bodyPr>
              <a:spAutoFit/>
            </a:bodyPr>
            <a:lstStyle/>
            <a:p>
              <a:pPr marL="342900" indent="-342900" algn="l">
                <a:spcBef>
                  <a:spcPct val="50000"/>
                </a:spcBef>
                <a:buFontTx/>
                <a:buNone/>
              </a:pPr>
              <a:r>
                <a:rPr lang="en-US"/>
                <a:t>Not diff private </a:t>
              </a:r>
              <a:r>
                <a:rPr lang="en-US" b="1"/>
                <a:t>for any </a:t>
              </a:r>
              <a:r>
                <a:rPr lang="el-GR" b="1">
                  <a:solidFill>
                    <a:srgbClr val="0000FF"/>
                  </a:solidFill>
                  <a:latin typeface="Comic Sans MS" pitchFamily="66" charset="0"/>
                </a:rPr>
                <a:t>ε</a:t>
              </a:r>
              <a:r>
                <a:rPr lang="en-US" b="1"/>
                <a:t>!</a:t>
              </a:r>
              <a:endParaRPr lang="el-GR" b="1"/>
            </a:p>
          </p:txBody>
        </p:sp>
      </p:grpSp>
      <p:sp>
        <p:nvSpPr>
          <p:cNvPr id="95247" name="Text Box 15"/>
          <p:cNvSpPr txBox="1">
            <a:spLocks noChangeArrowheads="1"/>
          </p:cNvSpPr>
          <p:nvPr/>
        </p:nvSpPr>
        <p:spPr bwMode="auto">
          <a:xfrm>
            <a:off x="2286000" y="5516563"/>
            <a:ext cx="3505200" cy="523220"/>
          </a:xfrm>
          <a:prstGeom prst="rect">
            <a:avLst/>
          </a:prstGeom>
          <a:noFill/>
          <a:ln w="9525" algn="ctr">
            <a:noFill/>
            <a:miter lim="800000"/>
            <a:headEnd/>
            <a:tailEnd/>
          </a:ln>
          <a:effectLst/>
        </p:spPr>
        <p:txBody>
          <a:bodyPr>
            <a:spAutoFit/>
          </a:bodyPr>
          <a:lstStyle/>
          <a:p>
            <a:pPr marL="342900" indent="-342900" algn="l">
              <a:spcBef>
                <a:spcPct val="50000"/>
              </a:spcBef>
              <a:buFontTx/>
              <a:buNone/>
            </a:pPr>
            <a:r>
              <a:rPr lang="en-US" b="1" dirty="0" err="1">
                <a:solidFill>
                  <a:srgbClr val="0000FF"/>
                </a:solidFill>
                <a:latin typeface="Comic Sans MS" pitchFamily="66" charset="0"/>
              </a:rPr>
              <a:t>Pr</a:t>
            </a:r>
            <a:r>
              <a:rPr lang="en-US" b="1" baseline="-25000" dirty="0" err="1">
                <a:solidFill>
                  <a:srgbClr val="0000FF"/>
                </a:solidFill>
                <a:latin typeface="Comic Sans MS" pitchFamily="66" charset="0"/>
              </a:rPr>
              <a:t>A</a:t>
            </a:r>
            <a:r>
              <a:rPr lang="en-US" b="1" dirty="0">
                <a:solidFill>
                  <a:srgbClr val="0000FF"/>
                </a:solidFill>
                <a:latin typeface="Comic Sans MS" pitchFamily="66" charset="0"/>
              </a:rPr>
              <a:t>[A(</a:t>
            </a:r>
            <a:r>
              <a:rPr lang="en-US" b="1" dirty="0" err="1">
                <a:solidFill>
                  <a:srgbClr val="0000FF"/>
                </a:solidFill>
                <a:latin typeface="Comic Sans MS" pitchFamily="66" charset="0"/>
              </a:rPr>
              <a:t>D+Me</a:t>
            </a:r>
            <a:r>
              <a:rPr lang="en-US" b="1" dirty="0" smtClean="0">
                <a:solidFill>
                  <a:srgbClr val="0000FF"/>
                </a:solidFill>
                <a:latin typeface="Comic Sans MS" pitchFamily="66" charset="0"/>
              </a:rPr>
              <a:t>)</a:t>
            </a:r>
            <a:r>
              <a:rPr lang="en-US" b="1" dirty="0" smtClean="0">
                <a:solidFill>
                  <a:srgbClr val="0000FF"/>
                </a:solidFill>
                <a:latin typeface="cmsy10"/>
                <a:sym typeface="Mathematica1" pitchFamily="2" charset="2"/>
              </a:rPr>
              <a:t> 2 </a:t>
            </a:r>
            <a:r>
              <a:rPr lang="en-US" b="1" dirty="0" smtClean="0">
                <a:solidFill>
                  <a:srgbClr val="0000FF"/>
                </a:solidFill>
                <a:latin typeface="Comic Sans MS" pitchFamily="66" charset="0"/>
              </a:rPr>
              <a:t>T</a:t>
            </a:r>
            <a:r>
              <a:rPr lang="en-US" b="1" dirty="0">
                <a:solidFill>
                  <a:srgbClr val="0000FF"/>
                </a:solidFill>
                <a:latin typeface="Comic Sans MS" pitchFamily="66" charset="0"/>
              </a:rPr>
              <a:t>]</a:t>
            </a:r>
          </a:p>
        </p:txBody>
      </p:sp>
      <p:sp>
        <p:nvSpPr>
          <p:cNvPr id="95248" name="Text Box 16"/>
          <p:cNvSpPr txBox="1">
            <a:spLocks noChangeArrowheads="1"/>
          </p:cNvSpPr>
          <p:nvPr/>
        </p:nvSpPr>
        <p:spPr bwMode="auto">
          <a:xfrm>
            <a:off x="2286000" y="6278563"/>
            <a:ext cx="3505200" cy="523220"/>
          </a:xfrm>
          <a:prstGeom prst="rect">
            <a:avLst/>
          </a:prstGeom>
          <a:noFill/>
          <a:ln w="9525" algn="ctr">
            <a:noFill/>
            <a:miter lim="800000"/>
            <a:headEnd/>
            <a:tailEnd/>
          </a:ln>
          <a:effectLst/>
        </p:spPr>
        <p:txBody>
          <a:bodyPr>
            <a:spAutoFit/>
          </a:bodyPr>
          <a:lstStyle/>
          <a:p>
            <a:pPr marL="342900" indent="-342900" algn="l">
              <a:spcBef>
                <a:spcPct val="50000"/>
              </a:spcBef>
              <a:buFontTx/>
              <a:buNone/>
            </a:pPr>
            <a:r>
              <a:rPr lang="en-US" b="1" dirty="0" err="1">
                <a:solidFill>
                  <a:srgbClr val="FF0000"/>
                </a:solidFill>
                <a:latin typeface="Comic Sans MS" pitchFamily="66" charset="0"/>
              </a:rPr>
              <a:t>Pr</a:t>
            </a:r>
            <a:r>
              <a:rPr lang="en-US" b="1" baseline="-25000" dirty="0" err="1">
                <a:solidFill>
                  <a:srgbClr val="FF0000"/>
                </a:solidFill>
                <a:latin typeface="Comic Sans MS" pitchFamily="66" charset="0"/>
              </a:rPr>
              <a:t>A</a:t>
            </a:r>
            <a:r>
              <a:rPr lang="en-US" b="1" dirty="0">
                <a:solidFill>
                  <a:srgbClr val="FF0000"/>
                </a:solidFill>
                <a:latin typeface="Comic Sans MS" pitchFamily="66" charset="0"/>
              </a:rPr>
              <a:t>[A(D-Me</a:t>
            </a:r>
            <a:r>
              <a:rPr lang="en-US" b="1" dirty="0" smtClean="0">
                <a:solidFill>
                  <a:srgbClr val="FF0000"/>
                </a:solidFill>
                <a:latin typeface="Comic Sans MS" pitchFamily="66" charset="0"/>
              </a:rPr>
              <a:t>)</a:t>
            </a:r>
            <a:r>
              <a:rPr lang="en-US" b="1" dirty="0" smtClean="0">
                <a:solidFill>
                  <a:srgbClr val="0000FF"/>
                </a:solidFill>
                <a:latin typeface="cmsy10"/>
                <a:sym typeface="Mathematica1" pitchFamily="2" charset="2"/>
              </a:rPr>
              <a:t> 2 </a:t>
            </a:r>
            <a:r>
              <a:rPr lang="en-US" b="1" dirty="0" smtClean="0">
                <a:solidFill>
                  <a:srgbClr val="FF0000"/>
                </a:solidFill>
                <a:latin typeface="Comic Sans MS" pitchFamily="66" charset="0"/>
              </a:rPr>
              <a:t>T</a:t>
            </a:r>
            <a:r>
              <a:rPr lang="en-US" b="1" dirty="0">
                <a:solidFill>
                  <a:srgbClr val="FF0000"/>
                </a:solidFill>
                <a:latin typeface="Comic Sans MS" pitchFamily="66" charset="0"/>
              </a:rPr>
              <a:t>]</a:t>
            </a:r>
          </a:p>
        </p:txBody>
      </p:sp>
      <p:sp>
        <p:nvSpPr>
          <p:cNvPr id="95249" name="Text Box 17"/>
          <p:cNvSpPr txBox="1">
            <a:spLocks noChangeArrowheads="1"/>
          </p:cNvSpPr>
          <p:nvPr/>
        </p:nvSpPr>
        <p:spPr bwMode="auto">
          <a:xfrm>
            <a:off x="6629400" y="5867400"/>
            <a:ext cx="2362200" cy="579438"/>
          </a:xfrm>
          <a:prstGeom prst="rect">
            <a:avLst/>
          </a:prstGeom>
          <a:noFill/>
          <a:ln w="9525" algn="ctr">
            <a:noFill/>
            <a:miter lim="800000"/>
            <a:headEnd/>
            <a:tailEnd/>
          </a:ln>
          <a:effectLst/>
        </p:spPr>
        <p:txBody>
          <a:bodyPr>
            <a:spAutoFit/>
          </a:bodyPr>
          <a:lstStyle/>
          <a:p>
            <a:pPr marL="342900" indent="-342900" algn="l">
              <a:spcBef>
                <a:spcPct val="50000"/>
              </a:spcBef>
              <a:buFontTx/>
              <a:buNone/>
            </a:pPr>
            <a:r>
              <a:rPr lang="en-US" b="1" dirty="0">
                <a:latin typeface="Comic Sans MS" pitchFamily="66" charset="0"/>
              </a:rPr>
              <a:t>≤ </a:t>
            </a:r>
            <a:r>
              <a:rPr lang="en-US" b="1" dirty="0">
                <a:solidFill>
                  <a:srgbClr val="FF0000"/>
                </a:solidFill>
                <a:latin typeface="Comic Sans MS" pitchFamily="66" charset="0"/>
              </a:rPr>
              <a:t>e</a:t>
            </a:r>
            <a:r>
              <a:rPr lang="el-GR" b="1" baseline="30000" dirty="0">
                <a:solidFill>
                  <a:srgbClr val="FF0000"/>
                </a:solidFill>
              </a:rPr>
              <a:t>ε</a:t>
            </a:r>
            <a:r>
              <a:rPr lang="en-US" b="1" baseline="30000" dirty="0">
                <a:solidFill>
                  <a:srgbClr val="FF0000"/>
                </a:solidFill>
              </a:rPr>
              <a:t> </a:t>
            </a:r>
            <a:r>
              <a:rPr lang="el-GR" b="1" dirty="0"/>
              <a:t>≈</a:t>
            </a:r>
            <a:r>
              <a:rPr lang="en-US" b="1" dirty="0"/>
              <a:t> </a:t>
            </a:r>
            <a:r>
              <a:rPr lang="en-US" b="1" dirty="0">
                <a:solidFill>
                  <a:srgbClr val="FF0000"/>
                </a:solidFill>
                <a:latin typeface="Comic Sans MS" pitchFamily="66" charset="0"/>
              </a:rPr>
              <a:t>1+</a:t>
            </a:r>
            <a:r>
              <a:rPr lang="el-GR" b="1" dirty="0">
                <a:solidFill>
                  <a:srgbClr val="FF0000"/>
                </a:solidFill>
              </a:rPr>
              <a:t>ε</a:t>
            </a:r>
            <a:r>
              <a:rPr lang="en-US" dirty="0"/>
              <a:t> </a:t>
            </a:r>
          </a:p>
        </p:txBody>
      </p:sp>
      <p:sp>
        <p:nvSpPr>
          <p:cNvPr id="95250" name="Line 18"/>
          <p:cNvSpPr>
            <a:spLocks noChangeShapeType="1"/>
          </p:cNvSpPr>
          <p:nvPr/>
        </p:nvSpPr>
        <p:spPr bwMode="auto">
          <a:xfrm>
            <a:off x="1524000" y="6172200"/>
            <a:ext cx="5105400" cy="0"/>
          </a:xfrm>
          <a:prstGeom prst="line">
            <a:avLst/>
          </a:prstGeom>
          <a:noFill/>
          <a:ln w="38100">
            <a:solidFill>
              <a:schemeClr val="tx1"/>
            </a:solidFill>
            <a:round/>
            <a:headEnd/>
            <a:tailEnd/>
          </a:ln>
          <a:effectLst/>
        </p:spPr>
        <p:txBody>
          <a:bodyPr/>
          <a:lstStyle/>
          <a:p>
            <a:endParaRPr lang="en-US"/>
          </a:p>
        </p:txBody>
      </p:sp>
      <p:sp>
        <p:nvSpPr>
          <p:cNvPr id="95251" name="Text Box 19"/>
          <p:cNvSpPr txBox="1">
            <a:spLocks noChangeArrowheads="1"/>
          </p:cNvSpPr>
          <p:nvPr/>
        </p:nvSpPr>
        <p:spPr bwMode="auto">
          <a:xfrm>
            <a:off x="381000" y="5897563"/>
            <a:ext cx="1219200" cy="579437"/>
          </a:xfrm>
          <a:prstGeom prst="rect">
            <a:avLst/>
          </a:prstGeom>
          <a:noFill/>
          <a:ln w="9525" algn="ctr">
            <a:noFill/>
            <a:miter lim="800000"/>
            <a:headEnd/>
            <a:tailEnd/>
          </a:ln>
          <a:effectLst/>
        </p:spPr>
        <p:txBody>
          <a:bodyPr>
            <a:spAutoFit/>
          </a:bodyPr>
          <a:lstStyle/>
          <a:p>
            <a:pPr marL="342900" indent="-342900" algn="l">
              <a:spcBef>
                <a:spcPct val="50000"/>
              </a:spcBef>
              <a:buFontTx/>
              <a:buNone/>
            </a:pPr>
            <a:r>
              <a:rPr lang="en-US" b="1">
                <a:solidFill>
                  <a:srgbClr val="FF0000"/>
                </a:solidFill>
                <a:latin typeface="Comic Sans MS" pitchFamily="66" charset="0"/>
              </a:rPr>
              <a:t>e</a:t>
            </a:r>
            <a:r>
              <a:rPr lang="en-US" b="1" baseline="30000">
                <a:solidFill>
                  <a:srgbClr val="FF0000"/>
                </a:solidFill>
                <a:latin typeface="Comic Sans MS" pitchFamily="66" charset="0"/>
              </a:rPr>
              <a:t>-</a:t>
            </a:r>
            <a:r>
              <a:rPr lang="el-GR" b="1" baseline="30000">
                <a:solidFill>
                  <a:srgbClr val="FF0000"/>
                </a:solidFill>
                <a:latin typeface="Comic Sans MS" pitchFamily="66" charset="0"/>
              </a:rPr>
              <a:t>ε</a:t>
            </a:r>
            <a:r>
              <a:rPr lang="en-US"/>
              <a:t> </a:t>
            </a:r>
            <a:r>
              <a:rPr lang="en-US" b="1"/>
              <a:t>≤</a:t>
            </a:r>
          </a:p>
        </p:txBody>
      </p:sp>
    </p:spTree>
    <p:custDataLst>
      <p:tags r:id="rId1"/>
    </p:custDataLst>
  </p:cSld>
  <p:clrMapOvr>
    <a:masterClrMapping/>
  </p:clrMapOvr>
  <p:transition advTm="15586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52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52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523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523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523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5235">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iterate type="lt">
                                    <p:tmPct val="5000"/>
                                  </p:iterate>
                                  <p:childTnLst>
                                    <p:set>
                                      <p:cBhvr>
                                        <p:cTn id="26" dur="1" fill="hold">
                                          <p:stCondLst>
                                            <p:cond delay="0"/>
                                          </p:stCondLst>
                                        </p:cTn>
                                        <p:tgtEl>
                                          <p:spTgt spid="2"/>
                                        </p:tgtEl>
                                        <p:attrNameLst>
                                          <p:attrName>style.visibility</p:attrName>
                                        </p:attrNameLst>
                                      </p:cBhvr>
                                      <p:to>
                                        <p:strVal val="visible"/>
                                      </p:to>
                                    </p:set>
                                    <p:anim calcmode="lin" valueType="num">
                                      <p:cBhvr>
                                        <p:cTn id="27" dur="1000" fill="hold"/>
                                        <p:tgtEl>
                                          <p:spTgt spid="2"/>
                                        </p:tgtEl>
                                        <p:attrNameLst>
                                          <p:attrName>ppt_w</p:attrName>
                                        </p:attrNameLst>
                                      </p:cBhvr>
                                      <p:tavLst>
                                        <p:tav tm="0">
                                          <p:val>
                                            <p:fltVal val="0"/>
                                          </p:val>
                                        </p:tav>
                                        <p:tav tm="100000">
                                          <p:val>
                                            <p:strVal val="#ppt_w"/>
                                          </p:val>
                                        </p:tav>
                                      </p:tavLst>
                                    </p:anim>
                                    <p:anim calcmode="lin" valueType="num">
                                      <p:cBhvr>
                                        <p:cTn id="28" dur="1000" fill="hold"/>
                                        <p:tgtEl>
                                          <p:spTgt spid="2"/>
                                        </p:tgtEl>
                                        <p:attrNameLst>
                                          <p:attrName>ppt_h</p:attrName>
                                        </p:attrNameLst>
                                      </p:cBhvr>
                                      <p:tavLst>
                                        <p:tav tm="0">
                                          <p:val>
                                            <p:fltVal val="0"/>
                                          </p:val>
                                        </p:tav>
                                        <p:tav tm="100000">
                                          <p:val>
                                            <p:strVal val="#ppt_h"/>
                                          </p:val>
                                        </p:tav>
                                      </p:tavLst>
                                    </p:anim>
                                    <p:anim calcmode="lin" valueType="num">
                                      <p:cBhvr>
                                        <p:cTn id="29" dur="1000" fill="hold"/>
                                        <p:tgtEl>
                                          <p:spTgt spid="2"/>
                                        </p:tgtEl>
                                        <p:attrNameLst>
                                          <p:attrName>style.rotation</p:attrName>
                                        </p:attrNameLst>
                                      </p:cBhvr>
                                      <p:tavLst>
                                        <p:tav tm="0">
                                          <p:val>
                                            <p:fltVal val="90"/>
                                          </p:val>
                                        </p:tav>
                                        <p:tav tm="100000">
                                          <p:val>
                                            <p:fltVal val="0"/>
                                          </p:val>
                                        </p:tav>
                                      </p:tavLst>
                                    </p:anim>
                                    <p:animEffect transition="in" filter="fade">
                                      <p:cBhvr>
                                        <p:cTn id="3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Projects</a:t>
            </a:r>
            <a:endParaRPr lang="en-US" dirty="0"/>
          </a:p>
        </p:txBody>
      </p:sp>
      <p:sp>
        <p:nvSpPr>
          <p:cNvPr id="3" name="Content Placeholder 2"/>
          <p:cNvSpPr>
            <a:spLocks noGrp="1"/>
          </p:cNvSpPr>
          <p:nvPr>
            <p:ph sz="half" idx="1"/>
          </p:nvPr>
        </p:nvSpPr>
        <p:spPr>
          <a:xfrm>
            <a:off x="152400" y="1600200"/>
            <a:ext cx="4038600" cy="4525963"/>
          </a:xfrm>
        </p:spPr>
        <p:txBody>
          <a:bodyPr/>
          <a:lstStyle/>
          <a:p>
            <a:pPr>
              <a:buNone/>
            </a:pPr>
            <a:r>
              <a:rPr lang="en-US" b="1" dirty="0" smtClean="0"/>
              <a:t>Report on a paper</a:t>
            </a:r>
          </a:p>
          <a:p>
            <a:r>
              <a:rPr lang="en-US" b="1" dirty="0" smtClean="0"/>
              <a:t>Apply a notion studied to some known domain</a:t>
            </a:r>
          </a:p>
          <a:p>
            <a:r>
              <a:rPr lang="en-US" b="1" dirty="0" smtClean="0"/>
              <a:t>Checking the state of privacy is some setting </a:t>
            </a:r>
          </a:p>
          <a:p>
            <a:endParaRPr lang="en-US" dirty="0"/>
          </a:p>
        </p:txBody>
      </p:sp>
      <p:sp>
        <p:nvSpPr>
          <p:cNvPr id="4" name="Content Placeholder 3"/>
          <p:cNvSpPr>
            <a:spLocks noGrp="1"/>
          </p:cNvSpPr>
          <p:nvPr>
            <p:ph sz="half" idx="2"/>
          </p:nvPr>
        </p:nvSpPr>
        <p:spPr>
          <a:xfrm>
            <a:off x="4191000" y="1295400"/>
            <a:ext cx="4800600" cy="4525963"/>
          </a:xfrm>
        </p:spPr>
        <p:txBody>
          <a:bodyPr/>
          <a:lstStyle/>
          <a:p>
            <a:r>
              <a:rPr lang="en-US" dirty="0" smtClean="0"/>
              <a:t>Coerced passwords of Facebook</a:t>
            </a:r>
          </a:p>
          <a:p>
            <a:r>
              <a:rPr lang="en-US" dirty="0"/>
              <a:t>What is privacy worth? </a:t>
            </a:r>
            <a:endParaRPr lang="en-US" dirty="0" smtClean="0"/>
          </a:p>
          <a:p>
            <a:r>
              <a:rPr lang="en-US" dirty="0" smtClean="0"/>
              <a:t>Privacy in GWAS</a:t>
            </a:r>
          </a:p>
          <a:p>
            <a:r>
              <a:rPr lang="en-US" dirty="0" smtClean="0"/>
              <a:t>Privacy in crowd sourcing</a:t>
            </a:r>
          </a:p>
          <a:p>
            <a:r>
              <a:rPr lang="en-US" dirty="0" smtClean="0"/>
              <a:t>Privacy Preserving </a:t>
            </a:r>
            <a:r>
              <a:rPr lang="en-US" dirty="0" err="1" smtClean="0"/>
              <a:t>Wordle</a:t>
            </a:r>
            <a:endParaRPr lang="en-US" dirty="0" smtClean="0"/>
          </a:p>
          <a:p>
            <a:r>
              <a:rPr lang="en-US" dirty="0" smtClean="0"/>
              <a:t>Unique identification bounds</a:t>
            </a:r>
          </a:p>
          <a:p>
            <a:r>
              <a:rPr lang="en-US" dirty="0" smtClean="0"/>
              <a:t>How much worse are differential privacy guarantees in estimation</a:t>
            </a:r>
          </a:p>
          <a:p>
            <a:r>
              <a:rPr lang="en-US" dirty="0"/>
              <a:t>Private Programming </a:t>
            </a:r>
            <a:r>
              <a:rPr lang="en-US" dirty="0" smtClean="0"/>
              <a:t>Languages</a:t>
            </a:r>
          </a:p>
          <a:p>
            <a:pPr marL="0" inden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Planned Topics</a:t>
            </a:r>
            <a:endParaRPr lang="en-US" dirty="0"/>
          </a:p>
        </p:txBody>
      </p:sp>
      <p:sp>
        <p:nvSpPr>
          <p:cNvPr id="3" name="Content Placeholder 2"/>
          <p:cNvSpPr>
            <a:spLocks noGrp="1"/>
          </p:cNvSpPr>
          <p:nvPr>
            <p:ph sz="half" idx="1"/>
          </p:nvPr>
        </p:nvSpPr>
        <p:spPr>
          <a:xfrm>
            <a:off x="304800" y="1600200"/>
            <a:ext cx="4191000" cy="4525963"/>
          </a:xfrm>
        </p:spPr>
        <p:txBody>
          <a:bodyPr/>
          <a:lstStyle/>
          <a:p>
            <a:pPr>
              <a:buNone/>
            </a:pPr>
            <a:r>
              <a:rPr lang="en-US" b="1" dirty="0" smtClean="0">
                <a:solidFill>
                  <a:srgbClr val="0033CC"/>
                </a:solidFill>
              </a:rPr>
              <a:t>Privacy of Data Analysis</a:t>
            </a:r>
          </a:p>
          <a:p>
            <a:r>
              <a:rPr lang="en-US" b="1" dirty="0" smtClean="0">
                <a:solidFill>
                  <a:srgbClr val="0033CC"/>
                </a:solidFill>
              </a:rPr>
              <a:t>Differential Privacy</a:t>
            </a:r>
          </a:p>
          <a:p>
            <a:pPr lvl="1"/>
            <a:r>
              <a:rPr lang="en-US" b="1" dirty="0" smtClean="0">
                <a:solidFill>
                  <a:srgbClr val="0033CC"/>
                </a:solidFill>
              </a:rPr>
              <a:t>Definition and Properties</a:t>
            </a:r>
          </a:p>
          <a:p>
            <a:pPr lvl="1"/>
            <a:r>
              <a:rPr lang="en-US" b="1" dirty="0" smtClean="0">
                <a:solidFill>
                  <a:srgbClr val="0033CC"/>
                </a:solidFill>
              </a:rPr>
              <a:t>Statistical databases</a:t>
            </a:r>
          </a:p>
          <a:p>
            <a:pPr lvl="1"/>
            <a:r>
              <a:rPr lang="en-US" b="1" dirty="0" smtClean="0">
                <a:solidFill>
                  <a:srgbClr val="0033CC"/>
                </a:solidFill>
              </a:rPr>
              <a:t>Dynamic data</a:t>
            </a:r>
          </a:p>
          <a:p>
            <a:r>
              <a:rPr lang="en-US" b="1" dirty="0" smtClean="0">
                <a:solidFill>
                  <a:srgbClr val="0033CC"/>
                </a:solidFill>
              </a:rPr>
              <a:t>Privacy of learning algorithms</a:t>
            </a:r>
          </a:p>
          <a:p>
            <a:r>
              <a:rPr lang="en-US" b="1" dirty="0" smtClean="0">
                <a:solidFill>
                  <a:srgbClr val="0033CC"/>
                </a:solidFill>
              </a:rPr>
              <a:t>Privacy of genomic data</a:t>
            </a:r>
          </a:p>
        </p:txBody>
      </p:sp>
      <p:sp>
        <p:nvSpPr>
          <p:cNvPr id="4" name="Content Placeholder 3"/>
          <p:cNvSpPr>
            <a:spLocks noGrp="1"/>
          </p:cNvSpPr>
          <p:nvPr>
            <p:ph sz="half" idx="2"/>
          </p:nvPr>
        </p:nvSpPr>
        <p:spPr>
          <a:xfrm>
            <a:off x="4495800" y="1600200"/>
            <a:ext cx="4419600" cy="4525963"/>
          </a:xfrm>
        </p:spPr>
        <p:txBody>
          <a:bodyPr/>
          <a:lstStyle/>
          <a:p>
            <a:pPr>
              <a:buNone/>
            </a:pPr>
            <a:r>
              <a:rPr lang="en-US" b="1" dirty="0" smtClean="0">
                <a:solidFill>
                  <a:srgbClr val="0033CC"/>
                </a:solidFill>
              </a:rPr>
              <a:t>Interaction with cryptography</a:t>
            </a:r>
          </a:p>
          <a:p>
            <a:r>
              <a:rPr lang="en-US" b="1" dirty="0" smtClean="0">
                <a:solidFill>
                  <a:srgbClr val="0033CC"/>
                </a:solidFill>
              </a:rPr>
              <a:t>SFE</a:t>
            </a:r>
          </a:p>
          <a:p>
            <a:r>
              <a:rPr lang="en-US" b="1" dirty="0" smtClean="0">
                <a:solidFill>
                  <a:srgbClr val="0033CC"/>
                </a:solidFill>
              </a:rPr>
              <a:t>Voting</a:t>
            </a:r>
          </a:p>
          <a:p>
            <a:r>
              <a:rPr lang="en-US" b="1" dirty="0" smtClean="0">
                <a:solidFill>
                  <a:srgbClr val="0033CC"/>
                </a:solidFill>
              </a:rPr>
              <a:t>Entropic Security</a:t>
            </a:r>
          </a:p>
          <a:p>
            <a:r>
              <a:rPr lang="en-US" b="1" dirty="0" smtClean="0">
                <a:solidFill>
                  <a:srgbClr val="0033CC"/>
                </a:solidFill>
              </a:rPr>
              <a:t>Data Structures</a:t>
            </a:r>
          </a:p>
          <a:p>
            <a:r>
              <a:rPr lang="en-US" b="1" i="1" dirty="0" smtClean="0">
                <a:solidFill>
                  <a:srgbClr val="0033CC"/>
                </a:solidFill>
              </a:rPr>
              <a:t>Everlasting Security</a:t>
            </a:r>
          </a:p>
          <a:p>
            <a:r>
              <a:rPr lang="en-US" b="1" i="1" dirty="0" smtClean="0">
                <a:solidFill>
                  <a:srgbClr val="0033CC"/>
                </a:solidFill>
              </a:rPr>
              <a:t>Privacy Enhancing Tech.</a:t>
            </a:r>
          </a:p>
          <a:p>
            <a:pPr lvl="1"/>
            <a:r>
              <a:rPr lang="en-US" b="1" i="1" dirty="0" smtClean="0">
                <a:solidFill>
                  <a:srgbClr val="0033CC"/>
                </a:solidFill>
              </a:rPr>
              <a:t>Mixed nets</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Auxiliary Information</a:t>
            </a:r>
            <a:endParaRPr lang="en-US" dirty="0"/>
          </a:p>
        </p:txBody>
      </p:sp>
      <p:sp>
        <p:nvSpPr>
          <p:cNvPr id="3" name="Content Placeholder 2"/>
          <p:cNvSpPr>
            <a:spLocks noGrp="1"/>
          </p:cNvSpPr>
          <p:nvPr>
            <p:ph idx="1"/>
          </p:nvPr>
        </p:nvSpPr>
        <p:spPr/>
        <p:txBody>
          <a:bodyPr/>
          <a:lstStyle/>
          <a:p>
            <a:r>
              <a:rPr lang="en-US" dirty="0" smtClean="0"/>
              <a:t>Information from any source </a:t>
            </a:r>
            <a:r>
              <a:rPr lang="en-US" i="1" dirty="0" smtClean="0"/>
              <a:t>other</a:t>
            </a:r>
            <a:r>
              <a:rPr lang="en-US" dirty="0" smtClean="0"/>
              <a:t> than the statistical database</a:t>
            </a:r>
          </a:p>
          <a:p>
            <a:pPr lvl="1"/>
            <a:r>
              <a:rPr lang="en-US" dirty="0" smtClean="0"/>
              <a:t>Other databases, including old releases of current one</a:t>
            </a:r>
          </a:p>
          <a:p>
            <a:pPr lvl="1"/>
            <a:r>
              <a:rPr lang="en-US" dirty="0" smtClean="0"/>
              <a:t>Newspapers</a:t>
            </a:r>
          </a:p>
          <a:p>
            <a:pPr lvl="1"/>
            <a:r>
              <a:rPr lang="en-US" dirty="0" smtClean="0"/>
              <a:t>General comments from insiders</a:t>
            </a:r>
          </a:p>
          <a:p>
            <a:pPr lvl="1"/>
            <a:r>
              <a:rPr lang="en-US" dirty="0" smtClean="0"/>
              <a:t>Government reports, census website</a:t>
            </a:r>
          </a:p>
          <a:p>
            <a:pPr lvl="1"/>
            <a:r>
              <a:rPr lang="en-US" dirty="0" smtClean="0"/>
              <a:t>Inside information from a </a:t>
            </a:r>
            <a:r>
              <a:rPr lang="en-US" i="1" dirty="0" smtClean="0"/>
              <a:t>different  </a:t>
            </a:r>
            <a:r>
              <a:rPr lang="en-US" dirty="0" smtClean="0"/>
              <a:t>organization</a:t>
            </a:r>
          </a:p>
          <a:p>
            <a:pPr lvl="2"/>
            <a:r>
              <a:rPr lang="en-US" dirty="0" err="1" smtClean="0"/>
              <a:t>Eg</a:t>
            </a:r>
            <a:r>
              <a:rPr lang="en-US" dirty="0" smtClean="0"/>
              <a:t>, Google’s view, if the attacker/user is a Google employee</a:t>
            </a:r>
          </a:p>
          <a:p>
            <a:pPr lvl="1"/>
            <a:endParaRPr lang="en-US" dirty="0" smtClean="0"/>
          </a:p>
          <a:p>
            <a:endParaRPr lang="en-US" dirty="0"/>
          </a:p>
        </p:txBody>
      </p:sp>
      <p:sp>
        <p:nvSpPr>
          <p:cNvPr id="4" name="TextBox 3"/>
          <p:cNvSpPr txBox="1"/>
          <p:nvPr/>
        </p:nvSpPr>
        <p:spPr>
          <a:xfrm>
            <a:off x="533400" y="6019800"/>
            <a:ext cx="7391400" cy="523220"/>
          </a:xfrm>
          <a:prstGeom prst="rect">
            <a:avLst/>
          </a:prstGeom>
          <a:noFill/>
        </p:spPr>
        <p:txBody>
          <a:bodyPr wrap="square" rtlCol="0">
            <a:spAutoFit/>
          </a:bodyPr>
          <a:lstStyle/>
          <a:p>
            <a:r>
              <a:rPr lang="en-US" b="1" dirty="0" smtClean="0">
                <a:solidFill>
                  <a:srgbClr val="7030A0"/>
                </a:solidFill>
                <a:latin typeface="+mn-lt"/>
              </a:rPr>
              <a:t>Linkage Attacks: Malicious Use of Aux Info</a:t>
            </a:r>
            <a:endParaRPr lang="en-US" b="1" dirty="0">
              <a:solidFill>
                <a:srgbClr val="7030A0"/>
              </a:solidFill>
              <a:latin typeface="+mn-lt"/>
            </a:endParaRPr>
          </a:p>
        </p:txBody>
      </p:sp>
    </p:spTree>
    <p:extLst>
      <p:ext uri="{BB962C8B-B14F-4D97-AF65-F5344CB8AC3E}">
        <p14:creationId xmlns:p14="http://schemas.microsoft.com/office/powerpoint/2010/main" val="4065261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a:xfrm>
            <a:off x="152400" y="76200"/>
            <a:ext cx="8991600" cy="1143000"/>
          </a:xfrm>
        </p:spPr>
        <p:txBody>
          <a:bodyPr/>
          <a:lstStyle/>
          <a:p>
            <a:r>
              <a:rPr lang="en-US" dirty="0" smtClean="0"/>
              <a:t>Why Settle for Ad Hoc Notions of Privacy? </a:t>
            </a:r>
            <a:endParaRPr lang="en-US" dirty="0"/>
          </a:p>
        </p:txBody>
      </p:sp>
      <p:sp>
        <p:nvSpPr>
          <p:cNvPr id="581635" name="Rectangle 3"/>
          <p:cNvSpPr>
            <a:spLocks noGrp="1" noChangeArrowheads="1"/>
          </p:cNvSpPr>
          <p:nvPr>
            <p:ph type="body" idx="1"/>
          </p:nvPr>
        </p:nvSpPr>
        <p:spPr>
          <a:xfrm>
            <a:off x="265112" y="1219200"/>
            <a:ext cx="8345488" cy="4953000"/>
          </a:xfrm>
        </p:spPr>
        <p:txBody>
          <a:bodyPr/>
          <a:lstStyle/>
          <a:p>
            <a:pPr>
              <a:buNone/>
            </a:pPr>
            <a:r>
              <a:rPr lang="en-US" sz="2800" dirty="0" err="1" smtClean="0"/>
              <a:t>Dalenius</a:t>
            </a:r>
            <a:r>
              <a:rPr lang="en-US" sz="2800" dirty="0" smtClean="0"/>
              <a:t>, 1977:</a:t>
            </a:r>
            <a:endParaRPr lang="en-US" sz="2800" i="1" dirty="0" smtClean="0"/>
          </a:p>
          <a:p>
            <a:r>
              <a:rPr lang="en-US" sz="2800" i="1" dirty="0" smtClean="0"/>
              <a:t>Anything </a:t>
            </a:r>
            <a:r>
              <a:rPr lang="en-US" sz="2800" i="1" dirty="0"/>
              <a:t>that can be learned about a respondent from the statistical database </a:t>
            </a:r>
            <a:r>
              <a:rPr lang="en-US" sz="2800" b="1" i="1" dirty="0"/>
              <a:t>can be learned without access to the database</a:t>
            </a:r>
          </a:p>
          <a:p>
            <a:pPr lvl="1"/>
            <a:r>
              <a:rPr lang="en-US" sz="2400" dirty="0"/>
              <a:t>Captures possibility that “</a:t>
            </a:r>
            <a:r>
              <a:rPr lang="en-US" sz="2400" b="1" i="1" dirty="0"/>
              <a:t>I</a:t>
            </a:r>
            <a:r>
              <a:rPr lang="en-US" sz="2400" dirty="0"/>
              <a:t>” may be an extrovert</a:t>
            </a:r>
          </a:p>
          <a:p>
            <a:pPr lvl="1"/>
            <a:r>
              <a:rPr lang="en-US" sz="2400" dirty="0"/>
              <a:t>The </a:t>
            </a:r>
            <a:r>
              <a:rPr lang="en-US" sz="2400" b="1" dirty="0">
                <a:solidFill>
                  <a:srgbClr val="339933"/>
                </a:solidFill>
              </a:rPr>
              <a:t>database</a:t>
            </a:r>
            <a:r>
              <a:rPr lang="en-US" sz="2400" dirty="0"/>
              <a:t> doesn’t leak personal information</a:t>
            </a:r>
          </a:p>
          <a:p>
            <a:pPr lvl="1"/>
            <a:r>
              <a:rPr lang="en-US" sz="2400" dirty="0">
                <a:solidFill>
                  <a:schemeClr val="tx2"/>
                </a:solidFill>
              </a:rPr>
              <a:t>Adversary is a user</a:t>
            </a:r>
          </a:p>
          <a:p>
            <a:pPr marL="1085850" lvl="2"/>
            <a:endParaRPr lang="en-US" dirty="0">
              <a:solidFill>
                <a:schemeClr val="tx2"/>
              </a:solidFill>
            </a:endParaRPr>
          </a:p>
          <a:p>
            <a:r>
              <a:rPr lang="en-US" sz="2800" dirty="0" smtClean="0"/>
              <a:t>Analogous </a:t>
            </a:r>
            <a:r>
              <a:rPr lang="en-US" sz="2800" dirty="0"/>
              <a:t>to </a:t>
            </a:r>
            <a:r>
              <a:rPr lang="en-US" sz="2800" b="1" dirty="0"/>
              <a:t>Semantic Security</a:t>
            </a:r>
            <a:r>
              <a:rPr lang="en-US" sz="2800" dirty="0"/>
              <a:t> for Crypto</a:t>
            </a:r>
          </a:p>
          <a:p>
            <a:pPr lvl="1"/>
            <a:r>
              <a:rPr lang="en-US" sz="2400" i="1" dirty="0"/>
              <a:t>Anything that can be learned from the ciphertext </a:t>
            </a:r>
            <a:r>
              <a:rPr lang="en-US" sz="2400" b="1" i="1" dirty="0"/>
              <a:t>can be learned without the ciphertext</a:t>
            </a:r>
          </a:p>
          <a:p>
            <a:pPr lvl="1"/>
            <a:r>
              <a:rPr lang="en-US" sz="2400" dirty="0">
                <a:solidFill>
                  <a:schemeClr val="tx2"/>
                </a:solidFill>
              </a:rPr>
              <a:t>Adversary is an eavesdropper</a:t>
            </a:r>
          </a:p>
        </p:txBody>
      </p:sp>
      <p:sp>
        <p:nvSpPr>
          <p:cNvPr id="581636" name="AutoShape 4"/>
          <p:cNvSpPr>
            <a:spLocks noChangeArrowheads="1"/>
          </p:cNvSpPr>
          <p:nvPr/>
        </p:nvSpPr>
        <p:spPr bwMode="auto">
          <a:xfrm>
            <a:off x="7010400" y="3810000"/>
            <a:ext cx="1905000" cy="990600"/>
          </a:xfrm>
          <a:prstGeom prst="wedgeRoundRectCallout">
            <a:avLst>
              <a:gd name="adj1" fmla="val -188561"/>
              <a:gd name="adj2" fmla="val 69304"/>
              <a:gd name="adj3" fmla="val 16667"/>
            </a:avLst>
          </a:prstGeom>
          <a:noFill/>
          <a:ln w="19050">
            <a:solidFill>
              <a:schemeClr val="tx1"/>
            </a:solidFill>
            <a:miter lim="800000"/>
            <a:headEnd/>
            <a:tailEnd/>
          </a:ln>
          <a:effectLst/>
        </p:spPr>
        <p:txBody>
          <a:bodyPr/>
          <a:lstStyle/>
          <a:p>
            <a:r>
              <a:rPr lang="en-US" sz="2400" dirty="0" smtClean="0">
                <a:solidFill>
                  <a:srgbClr val="000000"/>
                </a:solidFill>
                <a:latin typeface="Arial Narrow" pitchFamily="34" charset="0"/>
                <a:cs typeface="Arial" pitchFamily="34" charset="0"/>
              </a:rPr>
              <a:t>Goldwasser-Micali 1982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163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163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8163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8163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1635">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81635">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816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5867400"/>
            <a:ext cx="8610600" cy="762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0402" name="Rectangle 2"/>
          <p:cNvSpPr>
            <a:spLocks noGrp="1" noChangeArrowheads="1"/>
          </p:cNvSpPr>
          <p:nvPr>
            <p:ph type="title"/>
          </p:nvPr>
        </p:nvSpPr>
        <p:spPr>
          <a:xfrm>
            <a:off x="457200" y="152400"/>
            <a:ext cx="8229600" cy="990600"/>
          </a:xfrm>
        </p:spPr>
        <p:txBody>
          <a:bodyPr/>
          <a:lstStyle/>
          <a:p>
            <a:r>
              <a:rPr lang="en-US" sz="3600" dirty="0"/>
              <a:t>Computational Security of Encryption</a:t>
            </a:r>
            <a:br>
              <a:rPr lang="en-US" sz="3600" dirty="0"/>
            </a:br>
            <a:r>
              <a:rPr lang="en-US" sz="3200" b="1" dirty="0"/>
              <a:t>Semantic Security</a:t>
            </a:r>
          </a:p>
        </p:txBody>
      </p:sp>
      <p:sp>
        <p:nvSpPr>
          <p:cNvPr id="230403" name="Rectangle 3"/>
          <p:cNvSpPr>
            <a:spLocks noGrp="1" noChangeArrowheads="1"/>
          </p:cNvSpPr>
          <p:nvPr>
            <p:ph type="body" idx="1"/>
          </p:nvPr>
        </p:nvSpPr>
        <p:spPr>
          <a:xfrm>
            <a:off x="76200" y="1219200"/>
            <a:ext cx="8763000" cy="5715000"/>
          </a:xfrm>
        </p:spPr>
        <p:txBody>
          <a:bodyPr/>
          <a:lstStyle/>
          <a:p>
            <a:pPr>
              <a:lnSpc>
                <a:spcPct val="80000"/>
              </a:lnSpc>
              <a:buFontTx/>
              <a:buNone/>
            </a:pPr>
            <a:r>
              <a:rPr lang="en-US" altLang="he-IL" sz="2800" dirty="0"/>
              <a:t>Whatever Adversary </a:t>
            </a:r>
            <a:r>
              <a:rPr lang="en-US" altLang="he-IL" sz="2800" b="1" dirty="0">
                <a:solidFill>
                  <a:srgbClr val="FF3399"/>
                </a:solidFill>
                <a:latin typeface="Comic Sans MS" pitchFamily="66" charset="0"/>
              </a:rPr>
              <a:t>A</a:t>
            </a:r>
            <a:r>
              <a:rPr lang="en-US" altLang="he-IL" sz="2800" dirty="0"/>
              <a:t> can compute on encrypted string  </a:t>
            </a:r>
            <a:r>
              <a:rPr lang="en-US" altLang="en-US" sz="2800" dirty="0">
                <a:solidFill>
                  <a:srgbClr val="FF0000"/>
                </a:solidFill>
                <a:latin typeface="Comic Sans MS" pitchFamily="66" charset="0"/>
              </a:rPr>
              <a:t>X</a:t>
            </a:r>
            <a:r>
              <a:rPr lang="en-US" altLang="en-US" sz="2800" baseline="-25000" dirty="0">
                <a:solidFill>
                  <a:srgbClr val="FF0000"/>
                </a:solidFill>
                <a:latin typeface="Comic Sans MS" pitchFamily="66" charset="0"/>
                <a:sym typeface="Symbol" pitchFamily="18" charset="2"/>
              </a:rPr>
              <a:t> </a:t>
            </a:r>
            <a:r>
              <a:rPr lang="en-US" altLang="en-US" sz="2800" dirty="0">
                <a:solidFill>
                  <a:srgbClr val="FF0000"/>
                </a:solidFill>
                <a:latin typeface="Comic Sans MS" pitchFamily="66" charset="0"/>
                <a:sym typeface="Symbol" pitchFamily="18" charset="2"/>
              </a:rPr>
              <a:t>0,1</a:t>
            </a:r>
            <a:r>
              <a:rPr lang="en-US" altLang="en-US" sz="2800" baseline="30000" dirty="0">
                <a:solidFill>
                  <a:srgbClr val="FF0000"/>
                </a:solidFill>
                <a:latin typeface="Comic Sans MS" pitchFamily="66" charset="0"/>
                <a:sym typeface="Symbol" pitchFamily="18" charset="2"/>
              </a:rPr>
              <a:t>n</a:t>
            </a:r>
            <a:r>
              <a:rPr lang="en-US" altLang="en-US" sz="2800" dirty="0">
                <a:solidFill>
                  <a:srgbClr val="FF0000"/>
                </a:solidFill>
                <a:latin typeface="Comic Sans MS" pitchFamily="66" charset="0"/>
                <a:sym typeface="Symbol" pitchFamily="18" charset="2"/>
              </a:rPr>
              <a:t>, </a:t>
            </a:r>
            <a:r>
              <a:rPr lang="en-US" altLang="he-IL" sz="2800" dirty="0"/>
              <a:t>so can </a:t>
            </a:r>
            <a:r>
              <a:rPr lang="en-US" altLang="he-IL" sz="2800" b="1" dirty="0">
                <a:solidFill>
                  <a:srgbClr val="FF3399"/>
                </a:solidFill>
                <a:latin typeface="Comic Sans MS" pitchFamily="66" charset="0"/>
              </a:rPr>
              <a:t>A</a:t>
            </a:r>
            <a:r>
              <a:rPr lang="en-US" altLang="he-IL" sz="2800" b="1" dirty="0">
                <a:solidFill>
                  <a:srgbClr val="FF3399"/>
                </a:solidFill>
              </a:rPr>
              <a:t>’ </a:t>
            </a:r>
            <a:r>
              <a:rPr lang="en-US" altLang="he-IL" sz="2800" dirty="0"/>
              <a:t> that does </a:t>
            </a:r>
            <a:r>
              <a:rPr lang="en-US" altLang="he-IL" sz="2800" b="1" dirty="0"/>
              <a:t>not </a:t>
            </a:r>
            <a:r>
              <a:rPr lang="en-US" altLang="he-IL" sz="2800" dirty="0"/>
              <a:t>see the encryption of </a:t>
            </a:r>
            <a:r>
              <a:rPr lang="en-US" altLang="en-US" sz="2800" dirty="0">
                <a:solidFill>
                  <a:srgbClr val="FF0000"/>
                </a:solidFill>
                <a:latin typeface="Comic Sans MS" pitchFamily="66" charset="0"/>
              </a:rPr>
              <a:t>X,</a:t>
            </a:r>
            <a:r>
              <a:rPr lang="en-US" altLang="he-IL" sz="2800" dirty="0"/>
              <a:t>  </a:t>
            </a:r>
            <a:endParaRPr lang="en-US" altLang="he-IL" sz="2800" dirty="0" smtClean="0"/>
          </a:p>
          <a:p>
            <a:pPr lvl="1">
              <a:lnSpc>
                <a:spcPct val="80000"/>
              </a:lnSpc>
              <a:buFontTx/>
              <a:buNone/>
            </a:pPr>
            <a:r>
              <a:rPr lang="en-US" altLang="he-IL" dirty="0" smtClean="0"/>
              <a:t>yet </a:t>
            </a:r>
            <a:r>
              <a:rPr lang="en-US" altLang="he-IL" dirty="0"/>
              <a:t>simulates </a:t>
            </a:r>
            <a:r>
              <a:rPr lang="en-US" altLang="he-IL" b="1" dirty="0">
                <a:solidFill>
                  <a:srgbClr val="FF3399"/>
                </a:solidFill>
                <a:latin typeface="Comic Sans MS" pitchFamily="66" charset="0"/>
              </a:rPr>
              <a:t>A</a:t>
            </a:r>
            <a:r>
              <a:rPr lang="en-US" altLang="he-IL" dirty="0"/>
              <a:t>’s knowledge with respect to </a:t>
            </a:r>
            <a:r>
              <a:rPr lang="en-US" altLang="en-US" dirty="0">
                <a:solidFill>
                  <a:srgbClr val="FF0000"/>
                </a:solidFill>
                <a:latin typeface="Comic Sans MS" pitchFamily="66" charset="0"/>
              </a:rPr>
              <a:t>X</a:t>
            </a:r>
            <a:endParaRPr lang="en-US" altLang="he-IL" dirty="0"/>
          </a:p>
          <a:p>
            <a:pPr>
              <a:lnSpc>
                <a:spcPct val="80000"/>
              </a:lnSpc>
              <a:buFontTx/>
              <a:buNone/>
            </a:pPr>
            <a:r>
              <a:rPr lang="en-US" altLang="he-IL" sz="2400" b="1" dirty="0">
                <a:solidFill>
                  <a:srgbClr val="FF3399"/>
                </a:solidFill>
                <a:latin typeface="Comic Sans MS" pitchFamily="66" charset="0"/>
              </a:rPr>
              <a:t>A</a:t>
            </a:r>
            <a:r>
              <a:rPr lang="en-US" altLang="he-IL" sz="2400" b="1" dirty="0">
                <a:solidFill>
                  <a:srgbClr val="FF3399"/>
                </a:solidFill>
              </a:rPr>
              <a:t> </a:t>
            </a:r>
            <a:r>
              <a:rPr lang="en-US" altLang="he-IL" sz="2400" dirty="0"/>
              <a:t>selects:</a:t>
            </a:r>
          </a:p>
          <a:p>
            <a:pPr>
              <a:lnSpc>
                <a:spcPct val="80000"/>
              </a:lnSpc>
            </a:pPr>
            <a:r>
              <a:rPr lang="en-US" altLang="he-IL" sz="2400" dirty="0"/>
              <a:t>Distribution </a:t>
            </a:r>
            <a:r>
              <a:rPr lang="en-US" altLang="en-US" sz="2400" dirty="0">
                <a:solidFill>
                  <a:srgbClr val="FF0000"/>
                </a:solidFill>
                <a:latin typeface="Comic Sans MS" pitchFamily="66" charset="0"/>
                <a:sym typeface="Symbol" pitchFamily="18" charset="2"/>
              </a:rPr>
              <a:t>D</a:t>
            </a:r>
            <a:r>
              <a:rPr lang="en-US" altLang="en-US" sz="2400" baseline="-25000" dirty="0">
                <a:solidFill>
                  <a:srgbClr val="FF0000"/>
                </a:solidFill>
                <a:latin typeface="Comic Sans MS" pitchFamily="66" charset="0"/>
                <a:sym typeface="Symbol" pitchFamily="18" charset="2"/>
              </a:rPr>
              <a:t>n </a:t>
            </a:r>
            <a:r>
              <a:rPr lang="en-US" altLang="he-IL" sz="2400" dirty="0">
                <a:latin typeface="Comic Sans MS" pitchFamily="66" charset="0"/>
              </a:rPr>
              <a:t>on</a:t>
            </a:r>
            <a:r>
              <a:rPr lang="en-US" altLang="he-IL" sz="2400" dirty="0">
                <a:solidFill>
                  <a:srgbClr val="FF0000"/>
                </a:solidFill>
                <a:latin typeface="Comic Sans MS" pitchFamily="66" charset="0"/>
                <a:sym typeface="Symbol" pitchFamily="18" charset="2"/>
              </a:rPr>
              <a:t> </a:t>
            </a:r>
            <a:r>
              <a:rPr lang="en-US" altLang="en-US" sz="2400" dirty="0">
                <a:solidFill>
                  <a:srgbClr val="FF0000"/>
                </a:solidFill>
                <a:latin typeface="Comic Sans MS" pitchFamily="66" charset="0"/>
                <a:sym typeface="Symbol" pitchFamily="18" charset="2"/>
              </a:rPr>
              <a:t>0,1</a:t>
            </a:r>
            <a:r>
              <a:rPr lang="en-US" altLang="en-US" sz="2400" baseline="30000" dirty="0">
                <a:solidFill>
                  <a:srgbClr val="FF0000"/>
                </a:solidFill>
                <a:latin typeface="Comic Sans MS" pitchFamily="66" charset="0"/>
                <a:sym typeface="Symbol" pitchFamily="18" charset="2"/>
              </a:rPr>
              <a:t>n  </a:t>
            </a:r>
          </a:p>
          <a:p>
            <a:pPr>
              <a:lnSpc>
                <a:spcPct val="80000"/>
              </a:lnSpc>
            </a:pPr>
            <a:r>
              <a:rPr lang="en-US" altLang="en-US" sz="2400" dirty="0">
                <a:sym typeface="Symbol" pitchFamily="18" charset="2"/>
              </a:rPr>
              <a:t>Relation </a:t>
            </a:r>
            <a:r>
              <a:rPr lang="en-US" altLang="en-US" sz="2400" dirty="0">
                <a:solidFill>
                  <a:srgbClr val="FF0000"/>
                </a:solidFill>
                <a:latin typeface="Comic Sans MS" pitchFamily="66" charset="0"/>
                <a:sym typeface="Symbol" pitchFamily="18" charset="2"/>
              </a:rPr>
              <a:t>R(X,Y)</a:t>
            </a:r>
            <a:r>
              <a:rPr lang="en-US" altLang="en-US" sz="2400" dirty="0">
                <a:sym typeface="Symbol" pitchFamily="18" charset="2"/>
              </a:rPr>
              <a:t> - computable in probabilistic polynomial time</a:t>
            </a:r>
          </a:p>
          <a:p>
            <a:pPr>
              <a:lnSpc>
                <a:spcPct val="80000"/>
              </a:lnSpc>
              <a:buFontTx/>
              <a:buNone/>
            </a:pPr>
            <a:r>
              <a:rPr lang="en-US" altLang="he-IL" sz="2400" dirty="0"/>
              <a:t>For every pptm</a:t>
            </a:r>
            <a:r>
              <a:rPr lang="en-US" altLang="he-IL" sz="2400" dirty="0">
                <a:latin typeface="Comic Sans MS" pitchFamily="66" charset="0"/>
              </a:rPr>
              <a:t> </a:t>
            </a:r>
            <a:r>
              <a:rPr lang="en-US" altLang="he-IL" sz="2400" b="1" dirty="0">
                <a:solidFill>
                  <a:srgbClr val="FF3399"/>
                </a:solidFill>
                <a:latin typeface="Comic Sans MS" pitchFamily="66" charset="0"/>
              </a:rPr>
              <a:t>A </a:t>
            </a:r>
            <a:r>
              <a:rPr lang="en-US" altLang="he-IL" sz="2400" dirty="0" smtClean="0"/>
              <a:t>there </a:t>
            </a:r>
            <a:r>
              <a:rPr lang="en-US" altLang="he-IL" sz="2400" dirty="0"/>
              <a:t>is an pptm</a:t>
            </a:r>
            <a:r>
              <a:rPr lang="en-US" altLang="he-IL" sz="2400" dirty="0">
                <a:latin typeface="Comic Sans MS" pitchFamily="66" charset="0"/>
              </a:rPr>
              <a:t> </a:t>
            </a:r>
            <a:r>
              <a:rPr lang="en-US" altLang="he-IL" sz="2400" b="1" dirty="0">
                <a:solidFill>
                  <a:srgbClr val="FF3399"/>
                </a:solidFill>
                <a:latin typeface="Comic Sans MS" pitchFamily="66" charset="0"/>
              </a:rPr>
              <a:t>A’</a:t>
            </a:r>
            <a:r>
              <a:rPr lang="en-US" altLang="he-IL" sz="2400" dirty="0">
                <a:latin typeface="Comic Sans MS" pitchFamily="66" charset="0"/>
              </a:rPr>
              <a:t> </a:t>
            </a:r>
            <a:r>
              <a:rPr lang="en-US" altLang="he-IL" sz="2400" dirty="0"/>
              <a:t>so that for all pptm relation</a:t>
            </a:r>
            <a:r>
              <a:rPr lang="en-US" altLang="he-IL" sz="2400" dirty="0">
                <a:latin typeface="Comic Sans MS" pitchFamily="66" charset="0"/>
              </a:rPr>
              <a:t> R </a:t>
            </a:r>
          </a:p>
          <a:p>
            <a:pPr>
              <a:lnSpc>
                <a:spcPct val="80000"/>
              </a:lnSpc>
              <a:buFontTx/>
              <a:buNone/>
            </a:pPr>
            <a:r>
              <a:rPr lang="en-US" altLang="he-IL" sz="2400" dirty="0"/>
              <a:t> for</a:t>
            </a:r>
            <a:r>
              <a:rPr lang="en-US" altLang="en-US" sz="2400" dirty="0">
                <a:solidFill>
                  <a:srgbClr val="FF0000"/>
                </a:solidFill>
                <a:latin typeface="Comic Sans MS" pitchFamily="66" charset="0"/>
                <a:sym typeface="Symbol" pitchFamily="18" charset="2"/>
              </a:rPr>
              <a:t> </a:t>
            </a:r>
            <a:r>
              <a:rPr lang="en-US" altLang="en-US" sz="2400" dirty="0">
                <a:solidFill>
                  <a:srgbClr val="FF0000"/>
                </a:solidFill>
                <a:latin typeface="Comic Sans MS" pitchFamily="66" charset="0"/>
              </a:rPr>
              <a:t>X</a:t>
            </a:r>
            <a:r>
              <a:rPr lang="en-US" altLang="en-US" sz="2400" dirty="0">
                <a:solidFill>
                  <a:srgbClr val="FF0000"/>
                </a:solidFill>
                <a:latin typeface="Comic Sans MS" pitchFamily="66" charset="0"/>
                <a:sym typeface="Symbol" pitchFamily="18" charset="2"/>
              </a:rPr>
              <a:t></a:t>
            </a:r>
            <a:r>
              <a:rPr lang="en-US" altLang="en-US" sz="2400" baseline="-25000" dirty="0">
                <a:solidFill>
                  <a:srgbClr val="FF0000"/>
                </a:solidFill>
                <a:latin typeface="Comic Sans MS" pitchFamily="66" charset="0"/>
                <a:sym typeface="Symbol" pitchFamily="18" charset="2"/>
              </a:rPr>
              <a:t>R</a:t>
            </a:r>
            <a:r>
              <a:rPr lang="en-US" altLang="en-US" sz="2400" dirty="0">
                <a:solidFill>
                  <a:srgbClr val="FF0000"/>
                </a:solidFill>
                <a:latin typeface="Comic Sans MS" pitchFamily="66" charset="0"/>
                <a:sym typeface="Symbol" pitchFamily="18" charset="2"/>
              </a:rPr>
              <a:t> D</a:t>
            </a:r>
            <a:r>
              <a:rPr lang="en-US" altLang="en-US" sz="2400" baseline="-25000" dirty="0">
                <a:solidFill>
                  <a:srgbClr val="FF0000"/>
                </a:solidFill>
                <a:latin typeface="Comic Sans MS" pitchFamily="66" charset="0"/>
                <a:sym typeface="Symbol" pitchFamily="18" charset="2"/>
              </a:rPr>
              <a:t>n</a:t>
            </a:r>
            <a:r>
              <a:rPr lang="en-US" altLang="en-US" sz="2400" baseline="30000" dirty="0">
                <a:solidFill>
                  <a:srgbClr val="FF0000"/>
                </a:solidFill>
                <a:latin typeface="Comic Sans MS" pitchFamily="66" charset="0"/>
                <a:sym typeface="Symbol" pitchFamily="18" charset="2"/>
              </a:rPr>
              <a:t> </a:t>
            </a:r>
            <a:r>
              <a:rPr lang="en-US" altLang="he-IL" sz="2400" dirty="0">
                <a:latin typeface="Comic Sans MS" pitchFamily="66" charset="0"/>
              </a:rPr>
              <a:t> </a:t>
            </a:r>
          </a:p>
          <a:p>
            <a:pPr algn="ctr">
              <a:lnSpc>
                <a:spcPct val="80000"/>
              </a:lnSpc>
              <a:buFontTx/>
              <a:buNone/>
            </a:pPr>
            <a:r>
              <a:rPr lang="en-US" altLang="en-US" sz="2000" dirty="0">
                <a:solidFill>
                  <a:srgbClr val="FF0000"/>
                </a:solidFill>
                <a:latin typeface="Comic Sans MS" pitchFamily="66" charset="0"/>
                <a:sym typeface="Symbol" pitchFamily="18" charset="2"/>
              </a:rPr>
              <a:t>   </a:t>
            </a:r>
          </a:p>
          <a:p>
            <a:pPr algn="ctr">
              <a:lnSpc>
                <a:spcPct val="80000"/>
              </a:lnSpc>
              <a:buFontTx/>
              <a:buNone/>
            </a:pPr>
            <a:r>
              <a:rPr lang="en-US" altLang="en-US" sz="2400" b="1" dirty="0">
                <a:solidFill>
                  <a:srgbClr val="FF0000"/>
                </a:solidFill>
                <a:latin typeface="Comic Sans MS" pitchFamily="66" charset="0"/>
                <a:sym typeface="Symbol" pitchFamily="18" charset="2"/>
              </a:rPr>
              <a:t></a:t>
            </a:r>
            <a:r>
              <a:rPr lang="en-US" altLang="en-US" sz="2400" dirty="0">
                <a:solidFill>
                  <a:srgbClr val="FF0000"/>
                </a:solidFill>
                <a:latin typeface="Comic Sans MS" pitchFamily="66" charset="0"/>
                <a:sym typeface="Symbol" pitchFamily="18" charset="2"/>
              </a:rPr>
              <a:t> Pr</a:t>
            </a:r>
            <a:r>
              <a:rPr lang="en-US" altLang="en-US" sz="2400" dirty="0">
                <a:latin typeface="Comic Sans MS" pitchFamily="66" charset="0"/>
                <a:sym typeface="Symbol" pitchFamily="18" charset="2"/>
              </a:rPr>
              <a:t>R</a:t>
            </a:r>
            <a:r>
              <a:rPr lang="en-US" altLang="en-US" sz="2400" dirty="0">
                <a:solidFill>
                  <a:srgbClr val="FF0000"/>
                </a:solidFill>
                <a:latin typeface="Comic Sans MS" pitchFamily="66" charset="0"/>
                <a:sym typeface="Symbol" pitchFamily="18" charset="2"/>
              </a:rPr>
              <a:t>(X,</a:t>
            </a:r>
            <a:r>
              <a:rPr lang="en-US" altLang="en-US" sz="2400" b="1" dirty="0">
                <a:solidFill>
                  <a:srgbClr val="FF3399"/>
                </a:solidFill>
                <a:latin typeface="Comic Sans MS" pitchFamily="66" charset="0"/>
                <a:sym typeface="Symbol" pitchFamily="18" charset="2"/>
              </a:rPr>
              <a:t>A</a:t>
            </a:r>
            <a:r>
              <a:rPr lang="en-US" altLang="en-US" sz="2400" dirty="0">
                <a:solidFill>
                  <a:srgbClr val="FF0000"/>
                </a:solidFill>
                <a:latin typeface="Comic Sans MS" pitchFamily="66" charset="0"/>
                <a:sym typeface="Symbol" pitchFamily="18" charset="2"/>
              </a:rPr>
              <a:t>(E(X)</a:t>
            </a:r>
            <a:r>
              <a:rPr lang="en-US" altLang="en-US" sz="2400" b="1" dirty="0">
                <a:solidFill>
                  <a:srgbClr val="FF3399"/>
                </a:solidFill>
                <a:latin typeface="Comic Sans MS" pitchFamily="66" charset="0"/>
                <a:sym typeface="Symbol" pitchFamily="18" charset="2"/>
              </a:rPr>
              <a:t>)</a:t>
            </a:r>
            <a:r>
              <a:rPr lang="en-US" altLang="en-US" sz="2400" dirty="0">
                <a:solidFill>
                  <a:srgbClr val="FF0000"/>
                </a:solidFill>
                <a:latin typeface="Comic Sans MS" pitchFamily="66" charset="0"/>
                <a:sym typeface="Symbol" pitchFamily="18" charset="2"/>
              </a:rPr>
              <a:t> - Pr</a:t>
            </a:r>
            <a:r>
              <a:rPr lang="en-US" altLang="en-US" sz="2400" dirty="0">
                <a:latin typeface="Comic Sans MS" pitchFamily="66" charset="0"/>
                <a:sym typeface="Symbol" pitchFamily="18" charset="2"/>
              </a:rPr>
              <a:t>R</a:t>
            </a:r>
            <a:r>
              <a:rPr lang="en-US" altLang="en-US" sz="2400" dirty="0">
                <a:solidFill>
                  <a:srgbClr val="FF0000"/>
                </a:solidFill>
                <a:latin typeface="Comic Sans MS" pitchFamily="66" charset="0"/>
                <a:sym typeface="Symbol" pitchFamily="18" charset="2"/>
              </a:rPr>
              <a:t>(X,</a:t>
            </a:r>
            <a:r>
              <a:rPr lang="en-US" altLang="en-US" sz="2400" b="1" dirty="0">
                <a:solidFill>
                  <a:srgbClr val="FF3399"/>
                </a:solidFill>
                <a:latin typeface="Comic Sans MS" pitchFamily="66" charset="0"/>
                <a:sym typeface="Symbol" pitchFamily="18" charset="2"/>
              </a:rPr>
              <a:t>A’</a:t>
            </a:r>
            <a:r>
              <a:rPr lang="en-US" altLang="en-US" sz="2400" dirty="0">
                <a:solidFill>
                  <a:srgbClr val="FF0000"/>
                </a:solidFill>
                <a:latin typeface="Comic Sans MS" pitchFamily="66" charset="0"/>
                <a:sym typeface="Symbol" pitchFamily="18" charset="2"/>
              </a:rPr>
              <a:t>(</a:t>
            </a:r>
            <a:r>
              <a:rPr lang="en-US" altLang="en-US" sz="2400" b="1" dirty="0">
                <a:solidFill>
                  <a:srgbClr val="FF0000"/>
                </a:solidFill>
                <a:latin typeface="Comic Sans MS" pitchFamily="66" charset="0"/>
                <a:sym typeface="Symbol" pitchFamily="18" charset="2"/>
              </a:rPr>
              <a:t>))</a:t>
            </a:r>
            <a:r>
              <a:rPr lang="en-US" altLang="en-US" sz="2400" baseline="-25000" dirty="0">
                <a:solidFill>
                  <a:srgbClr val="FF0000"/>
                </a:solidFill>
                <a:latin typeface="Comic Sans MS" pitchFamily="66" charset="0"/>
                <a:sym typeface="Symbol" pitchFamily="18" charset="2"/>
              </a:rPr>
              <a:t> </a:t>
            </a:r>
            <a:r>
              <a:rPr lang="en-US" altLang="en-US" sz="2400" dirty="0">
                <a:solidFill>
                  <a:srgbClr val="FF0000"/>
                </a:solidFill>
                <a:latin typeface="Comic Sans MS" pitchFamily="66" charset="0"/>
                <a:sym typeface="Symbol" pitchFamily="18" charset="2"/>
              </a:rPr>
              <a:t> </a:t>
            </a:r>
            <a:r>
              <a:rPr lang="en-US" altLang="en-US" sz="2400" b="1" dirty="0">
                <a:solidFill>
                  <a:srgbClr val="FF0000"/>
                </a:solidFill>
                <a:latin typeface="Comic Sans MS" pitchFamily="66" charset="0"/>
                <a:sym typeface="Symbol" pitchFamily="18" charset="2"/>
              </a:rPr>
              <a:t></a:t>
            </a:r>
          </a:p>
          <a:p>
            <a:pPr>
              <a:lnSpc>
                <a:spcPct val="80000"/>
              </a:lnSpc>
              <a:buFontTx/>
              <a:buNone/>
            </a:pPr>
            <a:endParaRPr lang="en-US" altLang="en-US" sz="2400" dirty="0">
              <a:latin typeface="Comic Sans MS" pitchFamily="66" charset="0"/>
              <a:sym typeface="Symbol" pitchFamily="18" charset="2"/>
            </a:endParaRPr>
          </a:p>
          <a:p>
            <a:pPr>
              <a:lnSpc>
                <a:spcPct val="80000"/>
              </a:lnSpc>
              <a:buFontTx/>
              <a:buNone/>
            </a:pPr>
            <a:r>
              <a:rPr lang="en-US" altLang="en-US" sz="2400" dirty="0">
                <a:sym typeface="Symbol" pitchFamily="18" charset="2"/>
              </a:rPr>
              <a:t>is </a:t>
            </a:r>
            <a:r>
              <a:rPr lang="en-US" altLang="en-US" sz="2400" b="1" i="1" dirty="0">
                <a:sym typeface="Symbol" pitchFamily="18" charset="2"/>
              </a:rPr>
              <a:t>negligible</a:t>
            </a:r>
            <a:endParaRPr lang="en-US" altLang="he-IL" sz="2400" b="1" dirty="0">
              <a:solidFill>
                <a:schemeClr val="accent2"/>
              </a:solidFill>
            </a:endParaRPr>
          </a:p>
          <a:p>
            <a:pPr>
              <a:lnSpc>
                <a:spcPct val="80000"/>
              </a:lnSpc>
              <a:buFontTx/>
              <a:buNone/>
            </a:pPr>
            <a:endParaRPr lang="en-US" altLang="en-US" sz="2000" b="1" dirty="0">
              <a:sym typeface="Symbol" pitchFamily="18" charset="2"/>
            </a:endParaRPr>
          </a:p>
          <a:p>
            <a:pPr>
              <a:lnSpc>
                <a:spcPct val="80000"/>
              </a:lnSpc>
              <a:buFontTx/>
              <a:buNone/>
            </a:pPr>
            <a:r>
              <a:rPr lang="en-US" altLang="en-US" sz="2400" dirty="0" smtClean="0">
                <a:sym typeface="Symbol" pitchFamily="18" charset="2"/>
              </a:rPr>
              <a:t>Outputs </a:t>
            </a:r>
            <a:r>
              <a:rPr lang="en-US" altLang="en-US" sz="2400" dirty="0">
                <a:sym typeface="Symbol" pitchFamily="18" charset="2"/>
              </a:rPr>
              <a:t>of </a:t>
            </a:r>
            <a:r>
              <a:rPr lang="en-US" altLang="en-US" sz="2400" b="1" dirty="0">
                <a:solidFill>
                  <a:srgbClr val="FF3399"/>
                </a:solidFill>
                <a:latin typeface="Comic Sans MS" pitchFamily="66" charset="0"/>
                <a:sym typeface="Symbol" pitchFamily="18" charset="2"/>
              </a:rPr>
              <a:t>A </a:t>
            </a:r>
            <a:r>
              <a:rPr lang="en-US" altLang="en-US" sz="2400" b="1" dirty="0">
                <a:sym typeface="Symbol" pitchFamily="18" charset="2"/>
              </a:rPr>
              <a:t>and</a:t>
            </a:r>
            <a:r>
              <a:rPr lang="en-US" altLang="en-US" sz="2400" dirty="0">
                <a:solidFill>
                  <a:srgbClr val="FF0000"/>
                </a:solidFill>
                <a:latin typeface="Comic Sans MS" pitchFamily="66" charset="0"/>
                <a:sym typeface="Symbol" pitchFamily="18" charset="2"/>
              </a:rPr>
              <a:t> </a:t>
            </a:r>
            <a:r>
              <a:rPr lang="en-US" altLang="en-US" sz="2400" b="1" dirty="0">
                <a:solidFill>
                  <a:srgbClr val="FF3399"/>
                </a:solidFill>
                <a:latin typeface="Comic Sans MS" pitchFamily="66" charset="0"/>
                <a:sym typeface="Symbol" pitchFamily="18" charset="2"/>
              </a:rPr>
              <a:t>A’</a:t>
            </a:r>
            <a:r>
              <a:rPr lang="en-US" altLang="en-US" sz="2400" baseline="-25000" dirty="0">
                <a:solidFill>
                  <a:srgbClr val="FF0000"/>
                </a:solidFill>
                <a:latin typeface="Comic Sans MS" pitchFamily="66" charset="0"/>
                <a:sym typeface="Symbol" pitchFamily="18" charset="2"/>
              </a:rPr>
              <a:t> </a:t>
            </a:r>
            <a:r>
              <a:rPr lang="en-US" altLang="en-US" sz="2400" dirty="0">
                <a:sym typeface="Symbol" pitchFamily="18" charset="2"/>
              </a:rPr>
              <a:t>are</a:t>
            </a:r>
            <a:r>
              <a:rPr lang="en-US" altLang="en-US" sz="2400" b="1" dirty="0">
                <a:sym typeface="Symbol" pitchFamily="18" charset="2"/>
              </a:rPr>
              <a:t> indistinguishable</a:t>
            </a:r>
            <a:r>
              <a:rPr lang="en-US" altLang="en-US" sz="2400" dirty="0">
                <a:sym typeface="Symbol" pitchFamily="18" charset="2"/>
              </a:rPr>
              <a:t> even for a tester who </a:t>
            </a:r>
            <a:r>
              <a:rPr lang="en-US" altLang="en-US" sz="2400" dirty="0" smtClean="0">
                <a:sym typeface="Symbol" pitchFamily="18" charset="2"/>
              </a:rPr>
              <a:t>knows </a:t>
            </a:r>
            <a:r>
              <a:rPr lang="en-US" altLang="en-US" sz="2400" dirty="0" smtClean="0">
                <a:solidFill>
                  <a:srgbClr val="FF0000"/>
                </a:solidFill>
                <a:latin typeface="Comic Sans MS" pitchFamily="66" charset="0"/>
                <a:sym typeface="Symbol" pitchFamily="18" charset="2"/>
              </a:rPr>
              <a:t>X</a:t>
            </a:r>
            <a:endParaRPr lang="en-US" altLang="en-US" sz="2400" dirty="0">
              <a:solidFill>
                <a:srgbClr val="FF0000"/>
              </a:solidFill>
              <a:latin typeface="Comic Sans MS" pitchFamily="66" charset="0"/>
              <a:sym typeface="Symbol" pitchFamily="18" charset="2"/>
            </a:endParaRPr>
          </a:p>
        </p:txBody>
      </p:sp>
    </p:spTree>
    <p:extLst>
      <p:ext uri="{BB962C8B-B14F-4D97-AF65-F5344CB8AC3E}">
        <p14:creationId xmlns:p14="http://schemas.microsoft.com/office/powerpoint/2010/main" val="2444635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4" name="Rectangle 4"/>
          <p:cNvSpPr>
            <a:spLocks noGrp="1" noChangeArrowheads="1"/>
          </p:cNvSpPr>
          <p:nvPr>
            <p:ph type="title"/>
          </p:nvPr>
        </p:nvSpPr>
        <p:spPr/>
        <p:txBody>
          <a:bodyPr/>
          <a:lstStyle/>
          <a:p>
            <a:endParaRPr lang="en-US" dirty="0"/>
          </a:p>
        </p:txBody>
      </p:sp>
      <p:sp>
        <p:nvSpPr>
          <p:cNvPr id="240645" name="AutoShape 5"/>
          <p:cNvSpPr>
            <a:spLocks noChangeArrowheads="1"/>
          </p:cNvSpPr>
          <p:nvPr/>
        </p:nvSpPr>
        <p:spPr bwMode="auto">
          <a:xfrm>
            <a:off x="1447800" y="5181600"/>
            <a:ext cx="1447800" cy="6858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19050">
            <a:solidFill>
              <a:schemeClr val="tx1"/>
            </a:solidFill>
            <a:miter lim="800000"/>
            <a:headEnd/>
            <a:tailEnd/>
          </a:ln>
          <a:effectLst/>
        </p:spPr>
        <p:txBody>
          <a:bodyPr wrap="none" anchor="ctr"/>
          <a:lstStyle/>
          <a:p>
            <a:endParaRPr lang="en-US" dirty="0"/>
          </a:p>
        </p:txBody>
      </p:sp>
      <p:sp>
        <p:nvSpPr>
          <p:cNvPr id="240646" name="AutoShape 6"/>
          <p:cNvSpPr>
            <a:spLocks noChangeArrowheads="1"/>
          </p:cNvSpPr>
          <p:nvPr/>
        </p:nvSpPr>
        <p:spPr bwMode="auto">
          <a:xfrm>
            <a:off x="1676400" y="46482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47" name="Text Box 7"/>
          <p:cNvSpPr txBox="1">
            <a:spLocks noChangeArrowheads="1"/>
          </p:cNvSpPr>
          <p:nvPr/>
        </p:nvSpPr>
        <p:spPr bwMode="auto">
          <a:xfrm>
            <a:off x="1447800" y="4038600"/>
            <a:ext cx="609600" cy="457200"/>
          </a:xfrm>
          <a:prstGeom prst="rect">
            <a:avLst/>
          </a:prstGeom>
          <a:noFill/>
          <a:ln w="19050">
            <a:solidFill>
              <a:schemeClr val="tx1"/>
            </a:solidFill>
            <a:miter lim="800000"/>
            <a:headEnd/>
            <a:tailEnd/>
          </a:ln>
          <a:effectLst/>
        </p:spPr>
        <p:txBody>
          <a:bodyPr>
            <a:spAutoFit/>
          </a:bodyPr>
          <a:lstStyle/>
          <a:p>
            <a:pPr>
              <a:spcBef>
                <a:spcPct val="50000"/>
              </a:spcBef>
            </a:pPr>
            <a:r>
              <a:rPr lang="en-US" sz="2400" dirty="0">
                <a:solidFill>
                  <a:srgbClr val="0033CC"/>
                </a:solidFill>
                <a:latin typeface="Comic Sans MS" pitchFamily="66" charset="0"/>
              </a:rPr>
              <a:t>X</a:t>
            </a:r>
          </a:p>
        </p:txBody>
      </p:sp>
      <p:sp>
        <p:nvSpPr>
          <p:cNvPr id="240648" name="AutoShape 8"/>
          <p:cNvSpPr>
            <a:spLocks noChangeArrowheads="1"/>
          </p:cNvSpPr>
          <p:nvPr/>
        </p:nvSpPr>
        <p:spPr bwMode="auto">
          <a:xfrm>
            <a:off x="2514600" y="46482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49" name="Text Box 9"/>
          <p:cNvSpPr txBox="1">
            <a:spLocks noChangeArrowheads="1"/>
          </p:cNvSpPr>
          <p:nvPr/>
        </p:nvSpPr>
        <p:spPr bwMode="auto">
          <a:xfrm>
            <a:off x="2286000" y="4038600"/>
            <a:ext cx="609600" cy="457200"/>
          </a:xfrm>
          <a:prstGeom prst="rect">
            <a:avLst/>
          </a:prstGeom>
          <a:noFill/>
          <a:ln w="19050">
            <a:solidFill>
              <a:schemeClr val="tx1"/>
            </a:solidFill>
            <a:miter lim="800000"/>
            <a:headEnd/>
            <a:tailEnd/>
          </a:ln>
          <a:effectLst/>
        </p:spPr>
        <p:txBody>
          <a:bodyPr>
            <a:spAutoFit/>
          </a:bodyPr>
          <a:lstStyle/>
          <a:p>
            <a:pPr>
              <a:spcBef>
                <a:spcPct val="50000"/>
              </a:spcBef>
            </a:pPr>
            <a:r>
              <a:rPr lang="en-US" sz="2400" dirty="0">
                <a:latin typeface="Comic Sans MS" pitchFamily="66" charset="0"/>
              </a:rPr>
              <a:t>Y</a:t>
            </a:r>
          </a:p>
        </p:txBody>
      </p:sp>
      <p:sp>
        <p:nvSpPr>
          <p:cNvPr id="240650" name="AutoShape 10"/>
          <p:cNvSpPr>
            <a:spLocks noChangeArrowheads="1"/>
          </p:cNvSpPr>
          <p:nvPr/>
        </p:nvSpPr>
        <p:spPr bwMode="auto">
          <a:xfrm>
            <a:off x="2514600" y="35814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51" name="Text Box 11"/>
          <p:cNvSpPr txBox="1">
            <a:spLocks noChangeArrowheads="1"/>
          </p:cNvSpPr>
          <p:nvPr/>
        </p:nvSpPr>
        <p:spPr bwMode="auto">
          <a:xfrm>
            <a:off x="1981200" y="5257800"/>
            <a:ext cx="609600" cy="457200"/>
          </a:xfrm>
          <a:prstGeom prst="rect">
            <a:avLst/>
          </a:prstGeom>
          <a:noFill/>
          <a:ln w="9525">
            <a:noFill/>
            <a:miter lim="800000"/>
            <a:headEnd/>
            <a:tailEnd/>
          </a:ln>
          <a:effectLst/>
        </p:spPr>
        <p:txBody>
          <a:bodyPr>
            <a:spAutoFit/>
          </a:bodyPr>
          <a:lstStyle/>
          <a:p>
            <a:pPr>
              <a:spcBef>
                <a:spcPct val="50000"/>
              </a:spcBef>
            </a:pPr>
            <a:r>
              <a:rPr lang="en-US" sz="2400" dirty="0">
                <a:latin typeface="Comic Sans MS" pitchFamily="66" charset="0"/>
              </a:rPr>
              <a:t>R</a:t>
            </a:r>
          </a:p>
        </p:txBody>
      </p:sp>
      <p:sp>
        <p:nvSpPr>
          <p:cNvPr id="240652" name="AutoShape 12"/>
          <p:cNvSpPr>
            <a:spLocks noChangeArrowheads="1"/>
          </p:cNvSpPr>
          <p:nvPr/>
        </p:nvSpPr>
        <p:spPr bwMode="auto">
          <a:xfrm>
            <a:off x="1905000" y="2743200"/>
            <a:ext cx="1447800" cy="6858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19050">
            <a:solidFill>
              <a:schemeClr val="tx1"/>
            </a:solidFill>
            <a:miter lim="800000"/>
            <a:headEnd/>
            <a:tailEnd/>
          </a:ln>
          <a:effectLst/>
        </p:spPr>
        <p:txBody>
          <a:bodyPr wrap="none" anchor="ctr"/>
          <a:lstStyle/>
          <a:p>
            <a:endParaRPr lang="en-US" dirty="0"/>
          </a:p>
        </p:txBody>
      </p:sp>
      <p:sp>
        <p:nvSpPr>
          <p:cNvPr id="240653" name="AutoShape 13"/>
          <p:cNvSpPr>
            <a:spLocks noChangeArrowheads="1"/>
          </p:cNvSpPr>
          <p:nvPr/>
        </p:nvSpPr>
        <p:spPr bwMode="auto">
          <a:xfrm>
            <a:off x="2514600" y="22860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54" name="Text Box 14"/>
          <p:cNvSpPr txBox="1">
            <a:spLocks noChangeArrowheads="1"/>
          </p:cNvSpPr>
          <p:nvPr/>
        </p:nvSpPr>
        <p:spPr bwMode="auto">
          <a:xfrm>
            <a:off x="2209800" y="1676400"/>
            <a:ext cx="8382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0033CC"/>
                </a:solidFill>
                <a:latin typeface="Comic Sans MS" pitchFamily="66" charset="0"/>
              </a:rPr>
              <a:t>E(X)</a:t>
            </a:r>
          </a:p>
        </p:txBody>
      </p:sp>
      <p:sp>
        <p:nvSpPr>
          <p:cNvPr id="240655" name="Text Box 15"/>
          <p:cNvSpPr txBox="1">
            <a:spLocks noChangeArrowheads="1"/>
          </p:cNvSpPr>
          <p:nvPr/>
        </p:nvSpPr>
        <p:spPr bwMode="auto">
          <a:xfrm>
            <a:off x="2362200" y="2895600"/>
            <a:ext cx="6096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FF6699"/>
                </a:solidFill>
                <a:latin typeface="Comic Sans MS" pitchFamily="66" charset="0"/>
              </a:rPr>
              <a:t>A</a:t>
            </a:r>
          </a:p>
        </p:txBody>
      </p:sp>
      <p:sp>
        <p:nvSpPr>
          <p:cNvPr id="240656" name="AutoShape 16"/>
          <p:cNvSpPr>
            <a:spLocks noChangeArrowheads="1"/>
          </p:cNvSpPr>
          <p:nvPr/>
        </p:nvSpPr>
        <p:spPr bwMode="auto">
          <a:xfrm>
            <a:off x="2057400" y="58674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57" name="AutoShape 17"/>
          <p:cNvSpPr>
            <a:spLocks noChangeArrowheads="1"/>
          </p:cNvSpPr>
          <p:nvPr/>
        </p:nvSpPr>
        <p:spPr bwMode="auto">
          <a:xfrm>
            <a:off x="5486400" y="5181600"/>
            <a:ext cx="1447800" cy="6858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19050">
            <a:solidFill>
              <a:schemeClr val="tx1"/>
            </a:solidFill>
            <a:miter lim="800000"/>
            <a:headEnd/>
            <a:tailEnd/>
          </a:ln>
          <a:effectLst/>
        </p:spPr>
        <p:txBody>
          <a:bodyPr wrap="none" anchor="ctr"/>
          <a:lstStyle/>
          <a:p>
            <a:endParaRPr lang="en-US" dirty="0"/>
          </a:p>
        </p:txBody>
      </p:sp>
      <p:sp>
        <p:nvSpPr>
          <p:cNvPr id="240658" name="AutoShape 18"/>
          <p:cNvSpPr>
            <a:spLocks noChangeArrowheads="1"/>
          </p:cNvSpPr>
          <p:nvPr/>
        </p:nvSpPr>
        <p:spPr bwMode="auto">
          <a:xfrm>
            <a:off x="5715000" y="46482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59" name="Text Box 19"/>
          <p:cNvSpPr txBox="1">
            <a:spLocks noChangeArrowheads="1"/>
          </p:cNvSpPr>
          <p:nvPr/>
        </p:nvSpPr>
        <p:spPr bwMode="auto">
          <a:xfrm>
            <a:off x="5486400" y="4038600"/>
            <a:ext cx="609600" cy="457200"/>
          </a:xfrm>
          <a:prstGeom prst="rect">
            <a:avLst/>
          </a:prstGeom>
          <a:noFill/>
          <a:ln w="19050">
            <a:solidFill>
              <a:schemeClr val="tx1"/>
            </a:solidFill>
            <a:miter lim="800000"/>
            <a:headEnd/>
            <a:tailEnd/>
          </a:ln>
          <a:effectLst/>
        </p:spPr>
        <p:txBody>
          <a:bodyPr>
            <a:spAutoFit/>
          </a:bodyPr>
          <a:lstStyle/>
          <a:p>
            <a:pPr>
              <a:spcBef>
                <a:spcPct val="50000"/>
              </a:spcBef>
            </a:pPr>
            <a:r>
              <a:rPr lang="en-US" sz="2400" dirty="0">
                <a:solidFill>
                  <a:srgbClr val="0033CC"/>
                </a:solidFill>
                <a:latin typeface="Comic Sans MS" pitchFamily="66" charset="0"/>
              </a:rPr>
              <a:t>X</a:t>
            </a:r>
          </a:p>
        </p:txBody>
      </p:sp>
      <p:sp>
        <p:nvSpPr>
          <p:cNvPr id="240660" name="AutoShape 20"/>
          <p:cNvSpPr>
            <a:spLocks noChangeArrowheads="1"/>
          </p:cNvSpPr>
          <p:nvPr/>
        </p:nvSpPr>
        <p:spPr bwMode="auto">
          <a:xfrm>
            <a:off x="6553200" y="46482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61" name="Text Box 21"/>
          <p:cNvSpPr txBox="1">
            <a:spLocks noChangeArrowheads="1"/>
          </p:cNvSpPr>
          <p:nvPr/>
        </p:nvSpPr>
        <p:spPr bwMode="auto">
          <a:xfrm>
            <a:off x="6324600" y="4038600"/>
            <a:ext cx="609600" cy="457200"/>
          </a:xfrm>
          <a:prstGeom prst="rect">
            <a:avLst/>
          </a:prstGeom>
          <a:noFill/>
          <a:ln w="19050">
            <a:solidFill>
              <a:schemeClr val="tx1"/>
            </a:solidFill>
            <a:miter lim="800000"/>
            <a:headEnd/>
            <a:tailEnd/>
          </a:ln>
          <a:effectLst/>
        </p:spPr>
        <p:txBody>
          <a:bodyPr>
            <a:spAutoFit/>
          </a:bodyPr>
          <a:lstStyle/>
          <a:p>
            <a:pPr>
              <a:spcBef>
                <a:spcPct val="50000"/>
              </a:spcBef>
            </a:pPr>
            <a:r>
              <a:rPr lang="en-US" sz="2400" dirty="0">
                <a:latin typeface="Comic Sans MS" pitchFamily="66" charset="0"/>
              </a:rPr>
              <a:t>Y</a:t>
            </a:r>
          </a:p>
        </p:txBody>
      </p:sp>
      <p:sp>
        <p:nvSpPr>
          <p:cNvPr id="240662" name="AutoShape 22"/>
          <p:cNvSpPr>
            <a:spLocks noChangeArrowheads="1"/>
          </p:cNvSpPr>
          <p:nvPr/>
        </p:nvSpPr>
        <p:spPr bwMode="auto">
          <a:xfrm>
            <a:off x="6553200" y="35814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63" name="Text Box 23"/>
          <p:cNvSpPr txBox="1">
            <a:spLocks noChangeArrowheads="1"/>
          </p:cNvSpPr>
          <p:nvPr/>
        </p:nvSpPr>
        <p:spPr bwMode="auto">
          <a:xfrm>
            <a:off x="6019800" y="5257800"/>
            <a:ext cx="609600" cy="457200"/>
          </a:xfrm>
          <a:prstGeom prst="rect">
            <a:avLst/>
          </a:prstGeom>
          <a:noFill/>
          <a:ln w="9525">
            <a:noFill/>
            <a:miter lim="800000"/>
            <a:headEnd/>
            <a:tailEnd/>
          </a:ln>
          <a:effectLst/>
        </p:spPr>
        <p:txBody>
          <a:bodyPr>
            <a:spAutoFit/>
          </a:bodyPr>
          <a:lstStyle/>
          <a:p>
            <a:pPr>
              <a:spcBef>
                <a:spcPct val="50000"/>
              </a:spcBef>
            </a:pPr>
            <a:r>
              <a:rPr lang="en-US" sz="2400" dirty="0">
                <a:latin typeface="Comic Sans MS" pitchFamily="66" charset="0"/>
              </a:rPr>
              <a:t>R</a:t>
            </a:r>
          </a:p>
        </p:txBody>
      </p:sp>
      <p:sp>
        <p:nvSpPr>
          <p:cNvPr id="240664" name="AutoShape 24"/>
          <p:cNvSpPr>
            <a:spLocks noChangeArrowheads="1"/>
          </p:cNvSpPr>
          <p:nvPr/>
        </p:nvSpPr>
        <p:spPr bwMode="auto">
          <a:xfrm>
            <a:off x="5943600" y="2743200"/>
            <a:ext cx="1447800" cy="6858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19050">
            <a:solidFill>
              <a:schemeClr val="tx1"/>
            </a:solidFill>
            <a:miter lim="800000"/>
            <a:headEnd/>
            <a:tailEnd/>
          </a:ln>
          <a:effectLst/>
        </p:spPr>
        <p:txBody>
          <a:bodyPr wrap="none" anchor="ctr"/>
          <a:lstStyle/>
          <a:p>
            <a:endParaRPr lang="en-US" dirty="0"/>
          </a:p>
        </p:txBody>
      </p:sp>
      <p:sp>
        <p:nvSpPr>
          <p:cNvPr id="240665" name="AutoShape 25"/>
          <p:cNvSpPr>
            <a:spLocks noChangeArrowheads="1"/>
          </p:cNvSpPr>
          <p:nvPr/>
        </p:nvSpPr>
        <p:spPr bwMode="auto">
          <a:xfrm>
            <a:off x="6553200" y="2286000"/>
            <a:ext cx="152400" cy="381000"/>
          </a:xfrm>
          <a:prstGeom prst="downArrow">
            <a:avLst>
              <a:gd name="adj1" fmla="val 50000"/>
              <a:gd name="adj2" fmla="val 62500"/>
            </a:avLst>
          </a:prstGeom>
          <a:noFill/>
          <a:ln w="19050">
            <a:solidFill>
              <a:schemeClr val="tx1"/>
            </a:solidFill>
            <a:miter lim="800000"/>
            <a:headEnd/>
            <a:tailEnd/>
          </a:ln>
          <a:effectLst/>
        </p:spPr>
        <p:txBody>
          <a:bodyPr vert="eaVert" wrap="none" anchor="ctr"/>
          <a:lstStyle/>
          <a:p>
            <a:endParaRPr lang="en-US" dirty="0"/>
          </a:p>
        </p:txBody>
      </p:sp>
      <p:sp>
        <p:nvSpPr>
          <p:cNvPr id="240666" name="Text Box 26"/>
          <p:cNvSpPr txBox="1">
            <a:spLocks noChangeArrowheads="1"/>
          </p:cNvSpPr>
          <p:nvPr/>
        </p:nvSpPr>
        <p:spPr bwMode="auto">
          <a:xfrm>
            <a:off x="6400800" y="1676400"/>
            <a:ext cx="8382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0033CC"/>
                </a:solidFill>
                <a:latin typeface="Comic Sans MS" pitchFamily="66" charset="0"/>
              </a:rPr>
              <a:t>.</a:t>
            </a:r>
          </a:p>
        </p:txBody>
      </p:sp>
      <p:sp>
        <p:nvSpPr>
          <p:cNvPr id="240667" name="Text Box 27"/>
          <p:cNvSpPr txBox="1">
            <a:spLocks noChangeArrowheads="1"/>
          </p:cNvSpPr>
          <p:nvPr/>
        </p:nvSpPr>
        <p:spPr bwMode="auto">
          <a:xfrm>
            <a:off x="6400800" y="2895600"/>
            <a:ext cx="6096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FF6699"/>
                </a:solidFill>
                <a:latin typeface="Comic Sans MS" pitchFamily="66" charset="0"/>
              </a:rPr>
              <a:t>A’</a:t>
            </a:r>
          </a:p>
        </p:txBody>
      </p:sp>
      <p:sp>
        <p:nvSpPr>
          <p:cNvPr id="240668" name="AutoShape 28"/>
          <p:cNvSpPr>
            <a:spLocks noChangeArrowheads="1"/>
          </p:cNvSpPr>
          <p:nvPr/>
        </p:nvSpPr>
        <p:spPr bwMode="auto">
          <a:xfrm>
            <a:off x="6096000" y="5867400"/>
            <a:ext cx="152400" cy="381000"/>
          </a:xfrm>
          <a:prstGeom prst="downArrow">
            <a:avLst>
              <a:gd name="adj1" fmla="val 50000"/>
              <a:gd name="adj2" fmla="val 62500"/>
            </a:avLst>
          </a:prstGeom>
          <a:noFill/>
          <a:ln w="28575">
            <a:solidFill>
              <a:schemeClr val="tx1"/>
            </a:solidFill>
            <a:miter lim="800000"/>
            <a:headEnd/>
            <a:tailEnd/>
          </a:ln>
          <a:effectLst/>
        </p:spPr>
        <p:txBody>
          <a:bodyPr vert="eaVert" wrap="none" anchor="ctr"/>
          <a:lstStyle/>
          <a:p>
            <a:endParaRPr lang="en-US" dirty="0"/>
          </a:p>
        </p:txBody>
      </p:sp>
      <p:sp>
        <p:nvSpPr>
          <p:cNvPr id="240669" name="Text Box 29"/>
          <p:cNvSpPr txBox="1">
            <a:spLocks noChangeArrowheads="1"/>
          </p:cNvSpPr>
          <p:nvPr/>
        </p:nvSpPr>
        <p:spPr bwMode="auto">
          <a:xfrm>
            <a:off x="685800" y="685800"/>
            <a:ext cx="11430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FF6699"/>
                </a:solidFill>
                <a:latin typeface="Comic Sans MS" pitchFamily="66" charset="0"/>
              </a:rPr>
              <a:t>A: </a:t>
            </a:r>
            <a:r>
              <a:rPr lang="en-US" sz="2400" dirty="0">
                <a:solidFill>
                  <a:srgbClr val="0033CC"/>
                </a:solidFill>
                <a:latin typeface="Comic Sans MS" pitchFamily="66" charset="0"/>
              </a:rPr>
              <a:t>D</a:t>
            </a:r>
            <a:r>
              <a:rPr lang="en-US" sz="2400" baseline="-25000" dirty="0">
                <a:solidFill>
                  <a:srgbClr val="0033CC"/>
                </a:solidFill>
                <a:latin typeface="Comic Sans MS" pitchFamily="66" charset="0"/>
              </a:rPr>
              <a:t>n</a:t>
            </a:r>
          </a:p>
        </p:txBody>
      </p:sp>
      <p:sp>
        <p:nvSpPr>
          <p:cNvPr id="240670" name="Text Box 30"/>
          <p:cNvSpPr txBox="1">
            <a:spLocks noChangeArrowheads="1"/>
          </p:cNvSpPr>
          <p:nvPr/>
        </p:nvSpPr>
        <p:spPr bwMode="auto">
          <a:xfrm>
            <a:off x="6248400" y="685800"/>
            <a:ext cx="11430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FF6699"/>
                </a:solidFill>
                <a:latin typeface="Comic Sans MS" pitchFamily="66" charset="0"/>
              </a:rPr>
              <a:t>A’: </a:t>
            </a:r>
            <a:r>
              <a:rPr lang="en-US" sz="2400" dirty="0">
                <a:solidFill>
                  <a:srgbClr val="0033CC"/>
                </a:solidFill>
                <a:latin typeface="Comic Sans MS" pitchFamily="66" charset="0"/>
              </a:rPr>
              <a:t>D</a:t>
            </a:r>
            <a:r>
              <a:rPr lang="en-US" sz="2400" baseline="-25000" dirty="0">
                <a:solidFill>
                  <a:srgbClr val="0033CC"/>
                </a:solidFill>
                <a:latin typeface="Comic Sans MS" pitchFamily="66" charset="0"/>
              </a:rPr>
              <a:t>n</a:t>
            </a:r>
          </a:p>
        </p:txBody>
      </p:sp>
      <p:sp>
        <p:nvSpPr>
          <p:cNvPr id="240671" name="Text Box 31"/>
          <p:cNvSpPr txBox="1">
            <a:spLocks noChangeArrowheads="1"/>
          </p:cNvSpPr>
          <p:nvPr/>
        </p:nvSpPr>
        <p:spPr bwMode="auto">
          <a:xfrm>
            <a:off x="3962400" y="5943600"/>
            <a:ext cx="609600" cy="584775"/>
          </a:xfrm>
          <a:prstGeom prst="rect">
            <a:avLst/>
          </a:prstGeom>
          <a:noFill/>
          <a:ln w="9525">
            <a:noFill/>
            <a:miter lim="800000"/>
            <a:headEnd/>
            <a:tailEnd/>
          </a:ln>
          <a:effectLst/>
        </p:spPr>
        <p:txBody>
          <a:bodyPr>
            <a:spAutoFit/>
          </a:bodyPr>
          <a:lstStyle/>
          <a:p>
            <a:pPr>
              <a:spcBef>
                <a:spcPct val="50000"/>
              </a:spcBef>
            </a:pPr>
            <a:r>
              <a:rPr lang="en-US" sz="3200" b="1" dirty="0">
                <a:solidFill>
                  <a:srgbClr val="0033CC"/>
                </a:solidFill>
                <a:latin typeface="cmsy10" pitchFamily="34" charset="0"/>
              </a:rPr>
              <a:t>¼</a:t>
            </a:r>
          </a:p>
        </p:txBody>
      </p:sp>
      <p:sp>
        <p:nvSpPr>
          <p:cNvPr id="240672" name="Text Box 32"/>
          <p:cNvSpPr txBox="1">
            <a:spLocks noChangeArrowheads="1"/>
          </p:cNvSpPr>
          <p:nvPr/>
        </p:nvSpPr>
        <p:spPr bwMode="auto">
          <a:xfrm>
            <a:off x="3962400" y="1219200"/>
            <a:ext cx="16002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0033CC"/>
                </a:solidFill>
                <a:latin typeface="Comic Sans MS" pitchFamily="66" charset="0"/>
              </a:rPr>
              <a:t>X </a:t>
            </a:r>
            <a:r>
              <a:rPr lang="en-US" sz="2400" b="1" dirty="0">
                <a:solidFill>
                  <a:srgbClr val="0033CC"/>
                </a:solidFill>
                <a:latin typeface="cmsy10" pitchFamily="34" charset="0"/>
              </a:rPr>
              <a:t>2</a:t>
            </a:r>
            <a:r>
              <a:rPr lang="en-US" sz="2400" b="1" baseline="-25000" dirty="0">
                <a:solidFill>
                  <a:srgbClr val="0033CC"/>
                </a:solidFill>
                <a:latin typeface="Comic Sans MS" pitchFamily="66" charset="0"/>
              </a:rPr>
              <a:t>R</a:t>
            </a:r>
            <a:r>
              <a:rPr lang="en-US" sz="2400" b="1" dirty="0">
                <a:solidFill>
                  <a:srgbClr val="0033CC"/>
                </a:solidFill>
                <a:latin typeface="Comic Sans MS" pitchFamily="66" charset="0"/>
              </a:rPr>
              <a:t> D</a:t>
            </a:r>
            <a:r>
              <a:rPr lang="en-US" sz="2400" b="1" baseline="-25000" dirty="0">
                <a:solidFill>
                  <a:srgbClr val="0033CC"/>
                </a:solidFill>
                <a:latin typeface="Comic Sans MS" pitchFamily="66" charset="0"/>
              </a:rPr>
              <a:t>n</a:t>
            </a:r>
          </a:p>
        </p:txBody>
      </p:sp>
    </p:spTree>
    <p:extLst>
      <p:ext uri="{BB962C8B-B14F-4D97-AF65-F5344CB8AC3E}">
        <p14:creationId xmlns:p14="http://schemas.microsoft.com/office/powerpoint/2010/main" val="90689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06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065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06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066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06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065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065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06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nodePh="1">
                                  <p:stCondLst>
                                    <p:cond delay="0"/>
                                  </p:stCondLst>
                                  <p:endCondLst>
                                    <p:cond evt="begin" delay="0">
                                      <p:tn val="25"/>
                                    </p:cond>
                                  </p:endCondLst>
                                  <p:childTnLst>
                                    <p:set>
                                      <p:cBhvr>
                                        <p:cTn id="26" dur="1" fill="hold">
                                          <p:stCondLst>
                                            <p:cond delay="0"/>
                                          </p:stCondLst>
                                        </p:cTn>
                                        <p:tgtEl>
                                          <p:spTgt spid="24064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066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067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406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065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065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066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4066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066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4066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064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4065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4066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4064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4064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4064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4065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4065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4065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4066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406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4" grpId="0"/>
      <p:bldP spid="240645" grpId="0" animBg="1"/>
      <p:bldP spid="240646" grpId="0" animBg="1"/>
      <p:bldP spid="240647" grpId="0" animBg="1"/>
      <p:bldP spid="240648" grpId="0" animBg="1"/>
      <p:bldP spid="240649" grpId="0" animBg="1"/>
      <p:bldP spid="240650" grpId="0" animBg="1"/>
      <p:bldP spid="240651" grpId="0"/>
      <p:bldP spid="240652" grpId="0" animBg="1"/>
      <p:bldP spid="240653" grpId="0" animBg="1"/>
      <p:bldP spid="240654" grpId="0"/>
      <p:bldP spid="240655" grpId="0"/>
      <p:bldP spid="240656" grpId="0" animBg="1"/>
      <p:bldP spid="240657" grpId="0" animBg="1"/>
      <p:bldP spid="240658" grpId="0" animBg="1"/>
      <p:bldP spid="240659" grpId="0" animBg="1"/>
      <p:bldP spid="240660" grpId="0" animBg="1"/>
      <p:bldP spid="240661" grpId="0" animBg="1"/>
      <p:bldP spid="240662" grpId="0" animBg="1"/>
      <p:bldP spid="240663" grpId="0"/>
      <p:bldP spid="240664" grpId="0" animBg="1"/>
      <p:bldP spid="240665" grpId="0" animBg="1"/>
      <p:bldP spid="240666" grpId="0"/>
      <p:bldP spid="240667" grpId="0"/>
      <p:bldP spid="240668" grpId="0" animBg="1"/>
      <p:bldP spid="240669" grpId="0"/>
      <p:bldP spid="240670" grpId="0"/>
      <p:bldP spid="240671" grpId="0"/>
      <p:bldP spid="2406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0" y="228600"/>
            <a:ext cx="9144000" cy="914400"/>
          </a:xfrm>
        </p:spPr>
        <p:txBody>
          <a:bodyPr/>
          <a:lstStyle/>
          <a:p>
            <a:r>
              <a:rPr lang="en-US" sz="3600" b="1" dirty="0"/>
              <a:t>Making it Slightly less Vague</a:t>
            </a:r>
            <a:r>
              <a:rPr lang="en-US" sz="3600" dirty="0"/>
              <a:t/>
            </a:r>
            <a:br>
              <a:rPr lang="en-US" sz="3600" dirty="0"/>
            </a:br>
            <a:r>
              <a:rPr lang="en-US" sz="3200" dirty="0"/>
              <a:t>Cryptographic Rigor Applied to Privacy</a:t>
            </a:r>
          </a:p>
        </p:txBody>
      </p:sp>
      <p:sp>
        <p:nvSpPr>
          <p:cNvPr id="579587" name="Rectangle 3"/>
          <p:cNvSpPr>
            <a:spLocks noGrp="1" noChangeArrowheads="1"/>
          </p:cNvSpPr>
          <p:nvPr>
            <p:ph type="body" idx="1"/>
          </p:nvPr>
        </p:nvSpPr>
        <p:spPr>
          <a:xfrm>
            <a:off x="381000" y="1371600"/>
            <a:ext cx="8229600" cy="5181600"/>
          </a:xfrm>
        </p:spPr>
        <p:txBody>
          <a:bodyPr/>
          <a:lstStyle/>
          <a:p>
            <a:r>
              <a:rPr lang="en-US" dirty="0"/>
              <a:t>Define a Break of the System</a:t>
            </a:r>
          </a:p>
          <a:p>
            <a:pPr lvl="1"/>
            <a:r>
              <a:rPr lang="en-US" dirty="0"/>
              <a:t>What is compromise</a:t>
            </a:r>
          </a:p>
          <a:p>
            <a:pPr lvl="1"/>
            <a:r>
              <a:rPr lang="en-US" dirty="0"/>
              <a:t>What is a “win” for the adversary?</a:t>
            </a:r>
          </a:p>
          <a:p>
            <a:r>
              <a:rPr lang="en-US" dirty="0"/>
              <a:t>Specify the Power of the Adversary</a:t>
            </a:r>
          </a:p>
          <a:p>
            <a:pPr lvl="1"/>
            <a:r>
              <a:rPr lang="en-US" dirty="0"/>
              <a:t>Access to the data</a:t>
            </a:r>
          </a:p>
          <a:p>
            <a:pPr lvl="1"/>
            <a:r>
              <a:rPr lang="en-US" dirty="0"/>
              <a:t>Computational power? </a:t>
            </a:r>
          </a:p>
          <a:p>
            <a:pPr lvl="1"/>
            <a:r>
              <a:rPr lang="en-US" dirty="0"/>
              <a:t> “Auxiliary” information?</a:t>
            </a:r>
          </a:p>
          <a:p>
            <a:r>
              <a:rPr lang="en-US" dirty="0"/>
              <a:t>Conservative/Paranoid by Nature	</a:t>
            </a:r>
          </a:p>
          <a:p>
            <a:pPr lvl="1"/>
            <a:r>
              <a:rPr lang="en-US" dirty="0"/>
              <a:t>Protect against all feasible attacks</a:t>
            </a:r>
          </a:p>
        </p:txBody>
      </p:sp>
      <p:grpSp>
        <p:nvGrpSpPr>
          <p:cNvPr id="4" name="Group 12"/>
          <p:cNvGrpSpPr>
            <a:grpSpLocks/>
          </p:cNvGrpSpPr>
          <p:nvPr/>
        </p:nvGrpSpPr>
        <p:grpSpPr bwMode="auto">
          <a:xfrm>
            <a:off x="7023100" y="3276600"/>
            <a:ext cx="1663700" cy="1627188"/>
            <a:chOff x="462" y="1849"/>
            <a:chExt cx="1454" cy="1373"/>
          </a:xfrm>
        </p:grpSpPr>
        <p:grpSp>
          <p:nvGrpSpPr>
            <p:cNvPr id="5" name="Group 13"/>
            <p:cNvGrpSpPr>
              <a:grpSpLocks/>
            </p:cNvGrpSpPr>
            <p:nvPr/>
          </p:nvGrpSpPr>
          <p:grpSpPr bwMode="auto">
            <a:xfrm rot="1406501" flipH="1">
              <a:off x="462" y="2437"/>
              <a:ext cx="781" cy="614"/>
              <a:chOff x="3783" y="932"/>
              <a:chExt cx="1110" cy="728"/>
            </a:xfrm>
          </p:grpSpPr>
          <p:sp>
            <p:nvSpPr>
              <p:cNvPr id="17" name="Freeform 14"/>
              <p:cNvSpPr>
                <a:spLocks/>
              </p:cNvSpPr>
              <p:nvPr/>
            </p:nvSpPr>
            <p:spPr bwMode="auto">
              <a:xfrm>
                <a:off x="3823" y="1063"/>
                <a:ext cx="993" cy="597"/>
              </a:xfrm>
              <a:custGeom>
                <a:avLst/>
                <a:gdLst>
                  <a:gd name="T0" fmla="*/ 118 w 993"/>
                  <a:gd name="T1" fmla="*/ 432 h 597"/>
                  <a:gd name="T2" fmla="*/ 161 w 993"/>
                  <a:gd name="T3" fmla="*/ 484 h 597"/>
                  <a:gd name="T4" fmla="*/ 209 w 993"/>
                  <a:gd name="T5" fmla="*/ 513 h 597"/>
                  <a:gd name="T6" fmla="*/ 268 w 993"/>
                  <a:gd name="T7" fmla="*/ 517 h 597"/>
                  <a:gd name="T8" fmla="*/ 337 w 993"/>
                  <a:gd name="T9" fmla="*/ 509 h 597"/>
                  <a:gd name="T10" fmla="*/ 356 w 993"/>
                  <a:gd name="T11" fmla="*/ 502 h 597"/>
                  <a:gd name="T12" fmla="*/ 381 w 993"/>
                  <a:gd name="T13" fmla="*/ 484 h 597"/>
                  <a:gd name="T14" fmla="*/ 403 w 993"/>
                  <a:gd name="T15" fmla="*/ 458 h 597"/>
                  <a:gd name="T16" fmla="*/ 421 w 993"/>
                  <a:gd name="T17" fmla="*/ 407 h 597"/>
                  <a:gd name="T18" fmla="*/ 432 w 993"/>
                  <a:gd name="T19" fmla="*/ 333 h 597"/>
                  <a:gd name="T20" fmla="*/ 440 w 993"/>
                  <a:gd name="T21" fmla="*/ 264 h 597"/>
                  <a:gd name="T22" fmla="*/ 454 w 993"/>
                  <a:gd name="T23" fmla="*/ 202 h 597"/>
                  <a:gd name="T24" fmla="*/ 476 w 993"/>
                  <a:gd name="T25" fmla="*/ 154 h 597"/>
                  <a:gd name="T26" fmla="*/ 513 w 993"/>
                  <a:gd name="T27" fmla="*/ 117 h 597"/>
                  <a:gd name="T28" fmla="*/ 564 w 993"/>
                  <a:gd name="T29" fmla="*/ 85 h 597"/>
                  <a:gd name="T30" fmla="*/ 605 w 993"/>
                  <a:gd name="T31" fmla="*/ 70 h 597"/>
                  <a:gd name="T32" fmla="*/ 718 w 993"/>
                  <a:gd name="T33" fmla="*/ 37 h 597"/>
                  <a:gd name="T34" fmla="*/ 788 w 993"/>
                  <a:gd name="T35" fmla="*/ 19 h 597"/>
                  <a:gd name="T36" fmla="*/ 857 w 993"/>
                  <a:gd name="T37" fmla="*/ 4 h 597"/>
                  <a:gd name="T38" fmla="*/ 927 w 993"/>
                  <a:gd name="T39" fmla="*/ 4 h 597"/>
                  <a:gd name="T40" fmla="*/ 993 w 993"/>
                  <a:gd name="T41" fmla="*/ 30 h 597"/>
                  <a:gd name="T42" fmla="*/ 967 w 993"/>
                  <a:gd name="T43" fmla="*/ 52 h 597"/>
                  <a:gd name="T44" fmla="*/ 905 w 993"/>
                  <a:gd name="T45" fmla="*/ 77 h 597"/>
                  <a:gd name="T46" fmla="*/ 799 w 993"/>
                  <a:gd name="T47" fmla="*/ 99 h 597"/>
                  <a:gd name="T48" fmla="*/ 733 w 993"/>
                  <a:gd name="T49" fmla="*/ 110 h 597"/>
                  <a:gd name="T50" fmla="*/ 638 w 993"/>
                  <a:gd name="T51" fmla="*/ 143 h 597"/>
                  <a:gd name="T52" fmla="*/ 550 w 993"/>
                  <a:gd name="T53" fmla="*/ 187 h 597"/>
                  <a:gd name="T54" fmla="*/ 542 w 993"/>
                  <a:gd name="T55" fmla="*/ 191 h 597"/>
                  <a:gd name="T56" fmla="*/ 539 w 993"/>
                  <a:gd name="T57" fmla="*/ 198 h 597"/>
                  <a:gd name="T58" fmla="*/ 524 w 993"/>
                  <a:gd name="T59" fmla="*/ 246 h 597"/>
                  <a:gd name="T60" fmla="*/ 509 w 993"/>
                  <a:gd name="T61" fmla="*/ 359 h 597"/>
                  <a:gd name="T62" fmla="*/ 495 w 993"/>
                  <a:gd name="T63" fmla="*/ 447 h 597"/>
                  <a:gd name="T64" fmla="*/ 476 w 993"/>
                  <a:gd name="T65" fmla="*/ 498 h 597"/>
                  <a:gd name="T66" fmla="*/ 447 w 993"/>
                  <a:gd name="T67" fmla="*/ 538 h 597"/>
                  <a:gd name="T68" fmla="*/ 407 w 993"/>
                  <a:gd name="T69" fmla="*/ 571 h 597"/>
                  <a:gd name="T70" fmla="*/ 378 w 993"/>
                  <a:gd name="T71" fmla="*/ 582 h 597"/>
                  <a:gd name="T72" fmla="*/ 286 w 993"/>
                  <a:gd name="T73" fmla="*/ 597 h 597"/>
                  <a:gd name="T74" fmla="*/ 253 w 993"/>
                  <a:gd name="T75" fmla="*/ 597 h 597"/>
                  <a:gd name="T76" fmla="*/ 194 w 993"/>
                  <a:gd name="T77" fmla="*/ 590 h 597"/>
                  <a:gd name="T78" fmla="*/ 143 w 993"/>
                  <a:gd name="T79" fmla="*/ 571 h 597"/>
                  <a:gd name="T80" fmla="*/ 103 w 993"/>
                  <a:gd name="T81" fmla="*/ 542 h 597"/>
                  <a:gd name="T82" fmla="*/ 70 w 993"/>
                  <a:gd name="T83" fmla="*/ 502 h 597"/>
                  <a:gd name="T84" fmla="*/ 30 w 993"/>
                  <a:gd name="T85" fmla="*/ 425 h 597"/>
                  <a:gd name="T86" fmla="*/ 0 w 993"/>
                  <a:gd name="T87" fmla="*/ 312 h 597"/>
                  <a:gd name="T88" fmla="*/ 77 w 993"/>
                  <a:gd name="T89" fmla="*/ 293 h 597"/>
                  <a:gd name="T90" fmla="*/ 92 w 993"/>
                  <a:gd name="T91" fmla="*/ 363 h 597"/>
                  <a:gd name="T92" fmla="*/ 118 w 993"/>
                  <a:gd name="T93" fmla="*/ 432 h 59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93"/>
                  <a:gd name="T142" fmla="*/ 0 h 597"/>
                  <a:gd name="T143" fmla="*/ 993 w 993"/>
                  <a:gd name="T144" fmla="*/ 597 h 59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93" h="597">
                    <a:moveTo>
                      <a:pt x="118" y="432"/>
                    </a:moveTo>
                    <a:lnTo>
                      <a:pt x="118" y="432"/>
                    </a:lnTo>
                    <a:lnTo>
                      <a:pt x="140" y="462"/>
                    </a:lnTo>
                    <a:lnTo>
                      <a:pt x="161" y="484"/>
                    </a:lnTo>
                    <a:lnTo>
                      <a:pt x="183" y="502"/>
                    </a:lnTo>
                    <a:lnTo>
                      <a:pt x="209" y="513"/>
                    </a:lnTo>
                    <a:lnTo>
                      <a:pt x="238" y="517"/>
                    </a:lnTo>
                    <a:lnTo>
                      <a:pt x="268" y="517"/>
                    </a:lnTo>
                    <a:lnTo>
                      <a:pt x="301" y="517"/>
                    </a:lnTo>
                    <a:lnTo>
                      <a:pt x="337" y="509"/>
                    </a:lnTo>
                    <a:lnTo>
                      <a:pt x="356" y="502"/>
                    </a:lnTo>
                    <a:lnTo>
                      <a:pt x="370" y="495"/>
                    </a:lnTo>
                    <a:lnTo>
                      <a:pt x="381" y="484"/>
                    </a:lnTo>
                    <a:lnTo>
                      <a:pt x="392" y="473"/>
                    </a:lnTo>
                    <a:lnTo>
                      <a:pt x="403" y="458"/>
                    </a:lnTo>
                    <a:lnTo>
                      <a:pt x="411" y="443"/>
                    </a:lnTo>
                    <a:lnTo>
                      <a:pt x="421" y="407"/>
                    </a:lnTo>
                    <a:lnTo>
                      <a:pt x="429" y="370"/>
                    </a:lnTo>
                    <a:lnTo>
                      <a:pt x="432" y="333"/>
                    </a:lnTo>
                    <a:lnTo>
                      <a:pt x="440" y="264"/>
                    </a:lnTo>
                    <a:lnTo>
                      <a:pt x="447" y="231"/>
                    </a:lnTo>
                    <a:lnTo>
                      <a:pt x="454" y="202"/>
                    </a:lnTo>
                    <a:lnTo>
                      <a:pt x="465" y="176"/>
                    </a:lnTo>
                    <a:lnTo>
                      <a:pt x="476" y="154"/>
                    </a:lnTo>
                    <a:lnTo>
                      <a:pt x="495" y="136"/>
                    </a:lnTo>
                    <a:lnTo>
                      <a:pt x="513" y="117"/>
                    </a:lnTo>
                    <a:lnTo>
                      <a:pt x="535" y="99"/>
                    </a:lnTo>
                    <a:lnTo>
                      <a:pt x="564" y="85"/>
                    </a:lnTo>
                    <a:lnTo>
                      <a:pt x="605" y="70"/>
                    </a:lnTo>
                    <a:lnTo>
                      <a:pt x="641" y="59"/>
                    </a:lnTo>
                    <a:lnTo>
                      <a:pt x="718" y="37"/>
                    </a:lnTo>
                    <a:lnTo>
                      <a:pt x="788" y="19"/>
                    </a:lnTo>
                    <a:lnTo>
                      <a:pt x="821" y="11"/>
                    </a:lnTo>
                    <a:lnTo>
                      <a:pt x="857" y="4"/>
                    </a:lnTo>
                    <a:lnTo>
                      <a:pt x="894" y="0"/>
                    </a:lnTo>
                    <a:lnTo>
                      <a:pt x="927" y="4"/>
                    </a:lnTo>
                    <a:lnTo>
                      <a:pt x="963" y="15"/>
                    </a:lnTo>
                    <a:lnTo>
                      <a:pt x="993" y="30"/>
                    </a:lnTo>
                    <a:lnTo>
                      <a:pt x="967" y="52"/>
                    </a:lnTo>
                    <a:lnTo>
                      <a:pt x="938" y="66"/>
                    </a:lnTo>
                    <a:lnTo>
                      <a:pt x="905" y="77"/>
                    </a:lnTo>
                    <a:lnTo>
                      <a:pt x="868" y="85"/>
                    </a:lnTo>
                    <a:lnTo>
                      <a:pt x="799" y="99"/>
                    </a:lnTo>
                    <a:lnTo>
                      <a:pt x="733" y="110"/>
                    </a:lnTo>
                    <a:lnTo>
                      <a:pt x="685" y="128"/>
                    </a:lnTo>
                    <a:lnTo>
                      <a:pt x="638" y="143"/>
                    </a:lnTo>
                    <a:lnTo>
                      <a:pt x="594" y="165"/>
                    </a:lnTo>
                    <a:lnTo>
                      <a:pt x="550" y="187"/>
                    </a:lnTo>
                    <a:lnTo>
                      <a:pt x="542" y="191"/>
                    </a:lnTo>
                    <a:lnTo>
                      <a:pt x="539" y="198"/>
                    </a:lnTo>
                    <a:lnTo>
                      <a:pt x="531" y="220"/>
                    </a:lnTo>
                    <a:lnTo>
                      <a:pt x="524" y="246"/>
                    </a:lnTo>
                    <a:lnTo>
                      <a:pt x="517" y="301"/>
                    </a:lnTo>
                    <a:lnTo>
                      <a:pt x="509" y="359"/>
                    </a:lnTo>
                    <a:lnTo>
                      <a:pt x="502" y="418"/>
                    </a:lnTo>
                    <a:lnTo>
                      <a:pt x="495" y="447"/>
                    </a:lnTo>
                    <a:lnTo>
                      <a:pt x="487" y="473"/>
                    </a:lnTo>
                    <a:lnTo>
                      <a:pt x="476" y="498"/>
                    </a:lnTo>
                    <a:lnTo>
                      <a:pt x="465" y="520"/>
                    </a:lnTo>
                    <a:lnTo>
                      <a:pt x="447" y="538"/>
                    </a:lnTo>
                    <a:lnTo>
                      <a:pt x="429" y="557"/>
                    </a:lnTo>
                    <a:lnTo>
                      <a:pt x="407" y="571"/>
                    </a:lnTo>
                    <a:lnTo>
                      <a:pt x="378" y="582"/>
                    </a:lnTo>
                    <a:lnTo>
                      <a:pt x="334" y="590"/>
                    </a:lnTo>
                    <a:lnTo>
                      <a:pt x="286" y="597"/>
                    </a:lnTo>
                    <a:lnTo>
                      <a:pt x="253" y="597"/>
                    </a:lnTo>
                    <a:lnTo>
                      <a:pt x="224" y="597"/>
                    </a:lnTo>
                    <a:lnTo>
                      <a:pt x="194" y="590"/>
                    </a:lnTo>
                    <a:lnTo>
                      <a:pt x="169" y="582"/>
                    </a:lnTo>
                    <a:lnTo>
                      <a:pt x="143" y="571"/>
                    </a:lnTo>
                    <a:lnTo>
                      <a:pt x="121" y="557"/>
                    </a:lnTo>
                    <a:lnTo>
                      <a:pt x="103" y="542"/>
                    </a:lnTo>
                    <a:lnTo>
                      <a:pt x="85" y="520"/>
                    </a:lnTo>
                    <a:lnTo>
                      <a:pt x="70" y="502"/>
                    </a:lnTo>
                    <a:lnTo>
                      <a:pt x="55" y="476"/>
                    </a:lnTo>
                    <a:lnTo>
                      <a:pt x="30" y="425"/>
                    </a:lnTo>
                    <a:lnTo>
                      <a:pt x="11" y="370"/>
                    </a:lnTo>
                    <a:lnTo>
                      <a:pt x="0" y="312"/>
                    </a:lnTo>
                    <a:lnTo>
                      <a:pt x="77" y="293"/>
                    </a:lnTo>
                    <a:lnTo>
                      <a:pt x="85" y="330"/>
                    </a:lnTo>
                    <a:lnTo>
                      <a:pt x="92" y="363"/>
                    </a:lnTo>
                    <a:lnTo>
                      <a:pt x="103" y="399"/>
                    </a:lnTo>
                    <a:lnTo>
                      <a:pt x="118" y="432"/>
                    </a:lnTo>
                    <a:close/>
                  </a:path>
                </a:pathLst>
              </a:custGeom>
              <a:solidFill>
                <a:srgbClr val="000000"/>
              </a:solidFill>
              <a:ln w="9525">
                <a:noFill/>
                <a:round/>
                <a:headEnd/>
                <a:tailEnd/>
              </a:ln>
            </p:spPr>
            <p:txBody>
              <a:bodyPr/>
              <a:lstStyle/>
              <a:p>
                <a:endParaRPr lang="en-US" dirty="0">
                  <a:solidFill>
                    <a:srgbClr val="000000"/>
                  </a:solidFill>
                </a:endParaRPr>
              </a:p>
            </p:txBody>
          </p:sp>
          <p:sp>
            <p:nvSpPr>
              <p:cNvPr id="18" name="Freeform 15"/>
              <p:cNvSpPr>
                <a:spLocks/>
              </p:cNvSpPr>
              <p:nvPr/>
            </p:nvSpPr>
            <p:spPr bwMode="auto">
              <a:xfrm>
                <a:off x="3838" y="1078"/>
                <a:ext cx="974" cy="571"/>
              </a:xfrm>
              <a:custGeom>
                <a:avLst/>
                <a:gdLst>
                  <a:gd name="T0" fmla="*/ 84 w 974"/>
                  <a:gd name="T1" fmla="*/ 410 h 571"/>
                  <a:gd name="T2" fmla="*/ 114 w 974"/>
                  <a:gd name="T3" fmla="*/ 454 h 571"/>
                  <a:gd name="T4" fmla="*/ 146 w 974"/>
                  <a:gd name="T5" fmla="*/ 491 h 571"/>
                  <a:gd name="T6" fmla="*/ 187 w 974"/>
                  <a:gd name="T7" fmla="*/ 512 h 571"/>
                  <a:gd name="T8" fmla="*/ 242 w 974"/>
                  <a:gd name="T9" fmla="*/ 516 h 571"/>
                  <a:gd name="T10" fmla="*/ 304 w 974"/>
                  <a:gd name="T11" fmla="*/ 509 h 571"/>
                  <a:gd name="T12" fmla="*/ 355 w 974"/>
                  <a:gd name="T13" fmla="*/ 498 h 571"/>
                  <a:gd name="T14" fmla="*/ 392 w 974"/>
                  <a:gd name="T15" fmla="*/ 469 h 571"/>
                  <a:gd name="T16" fmla="*/ 414 w 974"/>
                  <a:gd name="T17" fmla="*/ 414 h 571"/>
                  <a:gd name="T18" fmla="*/ 425 w 974"/>
                  <a:gd name="T19" fmla="*/ 355 h 571"/>
                  <a:gd name="T20" fmla="*/ 439 w 974"/>
                  <a:gd name="T21" fmla="*/ 242 h 571"/>
                  <a:gd name="T22" fmla="*/ 450 w 974"/>
                  <a:gd name="T23" fmla="*/ 187 h 571"/>
                  <a:gd name="T24" fmla="*/ 465 w 974"/>
                  <a:gd name="T25" fmla="*/ 154 h 571"/>
                  <a:gd name="T26" fmla="*/ 491 w 974"/>
                  <a:gd name="T27" fmla="*/ 124 h 571"/>
                  <a:gd name="T28" fmla="*/ 557 w 974"/>
                  <a:gd name="T29" fmla="*/ 81 h 571"/>
                  <a:gd name="T30" fmla="*/ 634 w 974"/>
                  <a:gd name="T31" fmla="*/ 55 h 571"/>
                  <a:gd name="T32" fmla="*/ 707 w 974"/>
                  <a:gd name="T33" fmla="*/ 33 h 571"/>
                  <a:gd name="T34" fmla="*/ 809 w 974"/>
                  <a:gd name="T35" fmla="*/ 7 h 571"/>
                  <a:gd name="T36" fmla="*/ 879 w 974"/>
                  <a:gd name="T37" fmla="*/ 0 h 571"/>
                  <a:gd name="T38" fmla="*/ 945 w 974"/>
                  <a:gd name="T39" fmla="*/ 11 h 571"/>
                  <a:gd name="T40" fmla="*/ 963 w 974"/>
                  <a:gd name="T41" fmla="*/ 44 h 571"/>
                  <a:gd name="T42" fmla="*/ 948 w 974"/>
                  <a:gd name="T43" fmla="*/ 44 h 571"/>
                  <a:gd name="T44" fmla="*/ 923 w 974"/>
                  <a:gd name="T45" fmla="*/ 55 h 571"/>
                  <a:gd name="T46" fmla="*/ 908 w 974"/>
                  <a:gd name="T47" fmla="*/ 55 h 571"/>
                  <a:gd name="T48" fmla="*/ 813 w 974"/>
                  <a:gd name="T49" fmla="*/ 62 h 571"/>
                  <a:gd name="T50" fmla="*/ 714 w 974"/>
                  <a:gd name="T51" fmla="*/ 84 h 571"/>
                  <a:gd name="T52" fmla="*/ 615 w 974"/>
                  <a:gd name="T53" fmla="*/ 117 h 571"/>
                  <a:gd name="T54" fmla="*/ 527 w 974"/>
                  <a:gd name="T55" fmla="*/ 157 h 571"/>
                  <a:gd name="T56" fmla="*/ 520 w 974"/>
                  <a:gd name="T57" fmla="*/ 165 h 571"/>
                  <a:gd name="T58" fmla="*/ 513 w 974"/>
                  <a:gd name="T59" fmla="*/ 176 h 571"/>
                  <a:gd name="T60" fmla="*/ 498 w 974"/>
                  <a:gd name="T61" fmla="*/ 227 h 571"/>
                  <a:gd name="T62" fmla="*/ 480 w 974"/>
                  <a:gd name="T63" fmla="*/ 337 h 571"/>
                  <a:gd name="T64" fmla="*/ 461 w 974"/>
                  <a:gd name="T65" fmla="*/ 443 h 571"/>
                  <a:gd name="T66" fmla="*/ 443 w 974"/>
                  <a:gd name="T67" fmla="*/ 491 h 571"/>
                  <a:gd name="T68" fmla="*/ 410 w 974"/>
                  <a:gd name="T69" fmla="*/ 527 h 571"/>
                  <a:gd name="T70" fmla="*/ 363 w 974"/>
                  <a:gd name="T71" fmla="*/ 553 h 571"/>
                  <a:gd name="T72" fmla="*/ 304 w 974"/>
                  <a:gd name="T73" fmla="*/ 564 h 571"/>
                  <a:gd name="T74" fmla="*/ 245 w 974"/>
                  <a:gd name="T75" fmla="*/ 571 h 571"/>
                  <a:gd name="T76" fmla="*/ 190 w 974"/>
                  <a:gd name="T77" fmla="*/ 567 h 571"/>
                  <a:gd name="T78" fmla="*/ 146 w 974"/>
                  <a:gd name="T79" fmla="*/ 553 h 571"/>
                  <a:gd name="T80" fmla="*/ 106 w 974"/>
                  <a:gd name="T81" fmla="*/ 527 h 571"/>
                  <a:gd name="T82" fmla="*/ 73 w 974"/>
                  <a:gd name="T83" fmla="*/ 491 h 571"/>
                  <a:gd name="T84" fmla="*/ 26 w 974"/>
                  <a:gd name="T85" fmla="*/ 406 h 571"/>
                  <a:gd name="T86" fmla="*/ 0 w 974"/>
                  <a:gd name="T87" fmla="*/ 307 h 571"/>
                  <a:gd name="T88" fmla="*/ 51 w 974"/>
                  <a:gd name="T89" fmla="*/ 297 h 571"/>
                  <a:gd name="T90" fmla="*/ 73 w 974"/>
                  <a:gd name="T91" fmla="*/ 381 h 571"/>
                  <a:gd name="T92" fmla="*/ 84 w 974"/>
                  <a:gd name="T93" fmla="*/ 410 h 57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74"/>
                  <a:gd name="T142" fmla="*/ 0 h 571"/>
                  <a:gd name="T143" fmla="*/ 974 w 974"/>
                  <a:gd name="T144" fmla="*/ 571 h 57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74" h="571">
                    <a:moveTo>
                      <a:pt x="84" y="410"/>
                    </a:moveTo>
                    <a:lnTo>
                      <a:pt x="84" y="410"/>
                    </a:lnTo>
                    <a:lnTo>
                      <a:pt x="99" y="432"/>
                    </a:lnTo>
                    <a:lnTo>
                      <a:pt x="114" y="454"/>
                    </a:lnTo>
                    <a:lnTo>
                      <a:pt x="128" y="476"/>
                    </a:lnTo>
                    <a:lnTo>
                      <a:pt x="146" y="491"/>
                    </a:lnTo>
                    <a:lnTo>
                      <a:pt x="165" y="502"/>
                    </a:lnTo>
                    <a:lnTo>
                      <a:pt x="187" y="512"/>
                    </a:lnTo>
                    <a:lnTo>
                      <a:pt x="212" y="516"/>
                    </a:lnTo>
                    <a:lnTo>
                      <a:pt x="242" y="516"/>
                    </a:lnTo>
                    <a:lnTo>
                      <a:pt x="304" y="509"/>
                    </a:lnTo>
                    <a:lnTo>
                      <a:pt x="330" y="505"/>
                    </a:lnTo>
                    <a:lnTo>
                      <a:pt x="355" y="498"/>
                    </a:lnTo>
                    <a:lnTo>
                      <a:pt x="374" y="487"/>
                    </a:lnTo>
                    <a:lnTo>
                      <a:pt x="392" y="469"/>
                    </a:lnTo>
                    <a:lnTo>
                      <a:pt x="403" y="443"/>
                    </a:lnTo>
                    <a:lnTo>
                      <a:pt x="414" y="414"/>
                    </a:lnTo>
                    <a:lnTo>
                      <a:pt x="425" y="355"/>
                    </a:lnTo>
                    <a:lnTo>
                      <a:pt x="432" y="300"/>
                    </a:lnTo>
                    <a:lnTo>
                      <a:pt x="439" y="242"/>
                    </a:lnTo>
                    <a:lnTo>
                      <a:pt x="450" y="187"/>
                    </a:lnTo>
                    <a:lnTo>
                      <a:pt x="458" y="168"/>
                    </a:lnTo>
                    <a:lnTo>
                      <a:pt x="465" y="154"/>
                    </a:lnTo>
                    <a:lnTo>
                      <a:pt x="476" y="139"/>
                    </a:lnTo>
                    <a:lnTo>
                      <a:pt x="491" y="124"/>
                    </a:lnTo>
                    <a:lnTo>
                      <a:pt x="520" y="99"/>
                    </a:lnTo>
                    <a:lnTo>
                      <a:pt x="557" y="81"/>
                    </a:lnTo>
                    <a:lnTo>
                      <a:pt x="593" y="66"/>
                    </a:lnTo>
                    <a:lnTo>
                      <a:pt x="634" y="55"/>
                    </a:lnTo>
                    <a:lnTo>
                      <a:pt x="707" y="33"/>
                    </a:lnTo>
                    <a:lnTo>
                      <a:pt x="773" y="15"/>
                    </a:lnTo>
                    <a:lnTo>
                      <a:pt x="809" y="7"/>
                    </a:lnTo>
                    <a:lnTo>
                      <a:pt x="842" y="4"/>
                    </a:lnTo>
                    <a:lnTo>
                      <a:pt x="879" y="0"/>
                    </a:lnTo>
                    <a:lnTo>
                      <a:pt x="912" y="4"/>
                    </a:lnTo>
                    <a:lnTo>
                      <a:pt x="945" y="11"/>
                    </a:lnTo>
                    <a:lnTo>
                      <a:pt x="974" y="26"/>
                    </a:lnTo>
                    <a:lnTo>
                      <a:pt x="963" y="44"/>
                    </a:lnTo>
                    <a:lnTo>
                      <a:pt x="948" y="44"/>
                    </a:lnTo>
                    <a:lnTo>
                      <a:pt x="934" y="51"/>
                    </a:lnTo>
                    <a:lnTo>
                      <a:pt x="923" y="55"/>
                    </a:lnTo>
                    <a:lnTo>
                      <a:pt x="908" y="55"/>
                    </a:lnTo>
                    <a:lnTo>
                      <a:pt x="861" y="55"/>
                    </a:lnTo>
                    <a:lnTo>
                      <a:pt x="813" y="62"/>
                    </a:lnTo>
                    <a:lnTo>
                      <a:pt x="762" y="73"/>
                    </a:lnTo>
                    <a:lnTo>
                      <a:pt x="714" y="84"/>
                    </a:lnTo>
                    <a:lnTo>
                      <a:pt x="663" y="99"/>
                    </a:lnTo>
                    <a:lnTo>
                      <a:pt x="615" y="117"/>
                    </a:lnTo>
                    <a:lnTo>
                      <a:pt x="571" y="139"/>
                    </a:lnTo>
                    <a:lnTo>
                      <a:pt x="527" y="157"/>
                    </a:lnTo>
                    <a:lnTo>
                      <a:pt x="520" y="165"/>
                    </a:lnTo>
                    <a:lnTo>
                      <a:pt x="513" y="176"/>
                    </a:lnTo>
                    <a:lnTo>
                      <a:pt x="502" y="201"/>
                    </a:lnTo>
                    <a:lnTo>
                      <a:pt x="498" y="227"/>
                    </a:lnTo>
                    <a:lnTo>
                      <a:pt x="487" y="278"/>
                    </a:lnTo>
                    <a:lnTo>
                      <a:pt x="480" y="337"/>
                    </a:lnTo>
                    <a:lnTo>
                      <a:pt x="472" y="392"/>
                    </a:lnTo>
                    <a:lnTo>
                      <a:pt x="461" y="443"/>
                    </a:lnTo>
                    <a:lnTo>
                      <a:pt x="454" y="469"/>
                    </a:lnTo>
                    <a:lnTo>
                      <a:pt x="443" y="491"/>
                    </a:lnTo>
                    <a:lnTo>
                      <a:pt x="428" y="509"/>
                    </a:lnTo>
                    <a:lnTo>
                      <a:pt x="410" y="527"/>
                    </a:lnTo>
                    <a:lnTo>
                      <a:pt x="388" y="542"/>
                    </a:lnTo>
                    <a:lnTo>
                      <a:pt x="363" y="553"/>
                    </a:lnTo>
                    <a:lnTo>
                      <a:pt x="304" y="564"/>
                    </a:lnTo>
                    <a:lnTo>
                      <a:pt x="245" y="571"/>
                    </a:lnTo>
                    <a:lnTo>
                      <a:pt x="220" y="571"/>
                    </a:lnTo>
                    <a:lnTo>
                      <a:pt x="190" y="567"/>
                    </a:lnTo>
                    <a:lnTo>
                      <a:pt x="168" y="560"/>
                    </a:lnTo>
                    <a:lnTo>
                      <a:pt x="146" y="553"/>
                    </a:lnTo>
                    <a:lnTo>
                      <a:pt x="125" y="542"/>
                    </a:lnTo>
                    <a:lnTo>
                      <a:pt x="106" y="527"/>
                    </a:lnTo>
                    <a:lnTo>
                      <a:pt x="88" y="509"/>
                    </a:lnTo>
                    <a:lnTo>
                      <a:pt x="73" y="491"/>
                    </a:lnTo>
                    <a:lnTo>
                      <a:pt x="48" y="450"/>
                    </a:lnTo>
                    <a:lnTo>
                      <a:pt x="26" y="406"/>
                    </a:lnTo>
                    <a:lnTo>
                      <a:pt x="11" y="359"/>
                    </a:lnTo>
                    <a:lnTo>
                      <a:pt x="0" y="307"/>
                    </a:lnTo>
                    <a:lnTo>
                      <a:pt x="51" y="297"/>
                    </a:lnTo>
                    <a:lnTo>
                      <a:pt x="66" y="351"/>
                    </a:lnTo>
                    <a:lnTo>
                      <a:pt x="73" y="381"/>
                    </a:lnTo>
                    <a:lnTo>
                      <a:pt x="84" y="410"/>
                    </a:lnTo>
                    <a:close/>
                  </a:path>
                </a:pathLst>
              </a:custGeom>
              <a:solidFill>
                <a:srgbClr val="FF0000"/>
              </a:solidFill>
              <a:ln w="9525">
                <a:noFill/>
                <a:round/>
                <a:headEnd/>
                <a:tailEnd/>
              </a:ln>
            </p:spPr>
            <p:txBody>
              <a:bodyPr/>
              <a:lstStyle/>
              <a:p>
                <a:endParaRPr lang="en-US" dirty="0">
                  <a:solidFill>
                    <a:srgbClr val="000000"/>
                  </a:solidFill>
                </a:endParaRPr>
              </a:p>
            </p:txBody>
          </p:sp>
          <p:sp>
            <p:nvSpPr>
              <p:cNvPr id="19" name="Freeform 16"/>
              <p:cNvSpPr>
                <a:spLocks/>
              </p:cNvSpPr>
              <p:nvPr/>
            </p:nvSpPr>
            <p:spPr bwMode="auto">
              <a:xfrm>
                <a:off x="4512" y="1001"/>
                <a:ext cx="381" cy="238"/>
              </a:xfrm>
              <a:custGeom>
                <a:avLst/>
                <a:gdLst>
                  <a:gd name="T0" fmla="*/ 0 w 381"/>
                  <a:gd name="T1" fmla="*/ 0 h 238"/>
                  <a:gd name="T2" fmla="*/ 0 w 381"/>
                  <a:gd name="T3" fmla="*/ 0 h 238"/>
                  <a:gd name="T4" fmla="*/ 7 w 381"/>
                  <a:gd name="T5" fmla="*/ 0 h 238"/>
                  <a:gd name="T6" fmla="*/ 22 w 381"/>
                  <a:gd name="T7" fmla="*/ 11 h 238"/>
                  <a:gd name="T8" fmla="*/ 33 w 381"/>
                  <a:gd name="T9" fmla="*/ 22 h 238"/>
                  <a:gd name="T10" fmla="*/ 44 w 381"/>
                  <a:gd name="T11" fmla="*/ 37 h 238"/>
                  <a:gd name="T12" fmla="*/ 58 w 381"/>
                  <a:gd name="T13" fmla="*/ 59 h 238"/>
                  <a:gd name="T14" fmla="*/ 66 w 381"/>
                  <a:gd name="T15" fmla="*/ 88 h 238"/>
                  <a:gd name="T16" fmla="*/ 66 w 381"/>
                  <a:gd name="T17" fmla="*/ 88 h 238"/>
                  <a:gd name="T18" fmla="*/ 73 w 381"/>
                  <a:gd name="T19" fmla="*/ 117 h 238"/>
                  <a:gd name="T20" fmla="*/ 77 w 381"/>
                  <a:gd name="T21" fmla="*/ 147 h 238"/>
                  <a:gd name="T22" fmla="*/ 77 w 381"/>
                  <a:gd name="T23" fmla="*/ 172 h 238"/>
                  <a:gd name="T24" fmla="*/ 77 w 381"/>
                  <a:gd name="T25" fmla="*/ 194 h 238"/>
                  <a:gd name="T26" fmla="*/ 69 w 381"/>
                  <a:gd name="T27" fmla="*/ 227 h 238"/>
                  <a:gd name="T28" fmla="*/ 66 w 381"/>
                  <a:gd name="T29" fmla="*/ 238 h 238"/>
                  <a:gd name="T30" fmla="*/ 381 w 381"/>
                  <a:gd name="T31" fmla="*/ 70 h 238"/>
                  <a:gd name="T32" fmla="*/ 0 w 381"/>
                  <a:gd name="T33" fmla="*/ 0 h 2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81"/>
                  <a:gd name="T52" fmla="*/ 0 h 238"/>
                  <a:gd name="T53" fmla="*/ 381 w 381"/>
                  <a:gd name="T54" fmla="*/ 238 h 2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81" h="238">
                    <a:moveTo>
                      <a:pt x="0" y="0"/>
                    </a:moveTo>
                    <a:lnTo>
                      <a:pt x="0" y="0"/>
                    </a:lnTo>
                    <a:lnTo>
                      <a:pt x="7" y="0"/>
                    </a:lnTo>
                    <a:lnTo>
                      <a:pt x="22" y="11"/>
                    </a:lnTo>
                    <a:lnTo>
                      <a:pt x="33" y="22"/>
                    </a:lnTo>
                    <a:lnTo>
                      <a:pt x="44" y="37"/>
                    </a:lnTo>
                    <a:lnTo>
                      <a:pt x="58" y="59"/>
                    </a:lnTo>
                    <a:lnTo>
                      <a:pt x="66" y="88"/>
                    </a:lnTo>
                    <a:lnTo>
                      <a:pt x="73" y="117"/>
                    </a:lnTo>
                    <a:lnTo>
                      <a:pt x="77" y="147"/>
                    </a:lnTo>
                    <a:lnTo>
                      <a:pt x="77" y="172"/>
                    </a:lnTo>
                    <a:lnTo>
                      <a:pt x="77" y="194"/>
                    </a:lnTo>
                    <a:lnTo>
                      <a:pt x="69" y="227"/>
                    </a:lnTo>
                    <a:lnTo>
                      <a:pt x="66" y="238"/>
                    </a:lnTo>
                    <a:lnTo>
                      <a:pt x="381" y="70"/>
                    </a:lnTo>
                    <a:lnTo>
                      <a:pt x="0" y="0"/>
                    </a:lnTo>
                    <a:close/>
                  </a:path>
                </a:pathLst>
              </a:custGeom>
              <a:solidFill>
                <a:srgbClr val="000000"/>
              </a:solidFill>
              <a:ln w="9525">
                <a:noFill/>
                <a:round/>
                <a:headEnd/>
                <a:tailEnd/>
              </a:ln>
            </p:spPr>
            <p:txBody>
              <a:bodyPr/>
              <a:lstStyle/>
              <a:p>
                <a:endParaRPr lang="en-US" dirty="0">
                  <a:solidFill>
                    <a:srgbClr val="000000"/>
                  </a:solidFill>
                </a:endParaRPr>
              </a:p>
            </p:txBody>
          </p:sp>
          <p:sp>
            <p:nvSpPr>
              <p:cNvPr id="20" name="Freeform 17"/>
              <p:cNvSpPr>
                <a:spLocks/>
              </p:cNvSpPr>
              <p:nvPr/>
            </p:nvSpPr>
            <p:spPr bwMode="auto">
              <a:xfrm>
                <a:off x="4585" y="1038"/>
                <a:ext cx="227" cy="150"/>
              </a:xfrm>
              <a:custGeom>
                <a:avLst/>
                <a:gdLst>
                  <a:gd name="T0" fmla="*/ 18 w 227"/>
                  <a:gd name="T1" fmla="*/ 84 h 150"/>
                  <a:gd name="T2" fmla="*/ 22 w 227"/>
                  <a:gd name="T3" fmla="*/ 95 h 150"/>
                  <a:gd name="T4" fmla="*/ 22 w 227"/>
                  <a:gd name="T5" fmla="*/ 106 h 150"/>
                  <a:gd name="T6" fmla="*/ 22 w 227"/>
                  <a:gd name="T7" fmla="*/ 117 h 150"/>
                  <a:gd name="T8" fmla="*/ 22 w 227"/>
                  <a:gd name="T9" fmla="*/ 128 h 150"/>
                  <a:gd name="T10" fmla="*/ 22 w 227"/>
                  <a:gd name="T11" fmla="*/ 139 h 150"/>
                  <a:gd name="T12" fmla="*/ 22 w 227"/>
                  <a:gd name="T13" fmla="*/ 150 h 150"/>
                  <a:gd name="T14" fmla="*/ 227 w 227"/>
                  <a:gd name="T15" fmla="*/ 40 h 150"/>
                  <a:gd name="T16" fmla="*/ 0 w 227"/>
                  <a:gd name="T17" fmla="*/ 0 h 150"/>
                  <a:gd name="T18" fmla="*/ 4 w 227"/>
                  <a:gd name="T19" fmla="*/ 7 h 150"/>
                  <a:gd name="T20" fmla="*/ 7 w 227"/>
                  <a:gd name="T21" fmla="*/ 22 h 150"/>
                  <a:gd name="T22" fmla="*/ 11 w 227"/>
                  <a:gd name="T23" fmla="*/ 33 h 150"/>
                  <a:gd name="T24" fmla="*/ 11 w 227"/>
                  <a:gd name="T25" fmla="*/ 47 h 150"/>
                  <a:gd name="T26" fmla="*/ 15 w 227"/>
                  <a:gd name="T27" fmla="*/ 58 h 150"/>
                  <a:gd name="T28" fmla="*/ 18 w 227"/>
                  <a:gd name="T29" fmla="*/ 69 h 150"/>
                  <a:gd name="T30" fmla="*/ 18 w 227"/>
                  <a:gd name="T31" fmla="*/ 84 h 1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7"/>
                  <a:gd name="T49" fmla="*/ 0 h 150"/>
                  <a:gd name="T50" fmla="*/ 227 w 227"/>
                  <a:gd name="T51" fmla="*/ 150 h 1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7" h="150">
                    <a:moveTo>
                      <a:pt x="18" y="84"/>
                    </a:moveTo>
                    <a:lnTo>
                      <a:pt x="22" y="95"/>
                    </a:lnTo>
                    <a:lnTo>
                      <a:pt x="22" y="106"/>
                    </a:lnTo>
                    <a:lnTo>
                      <a:pt x="22" y="117"/>
                    </a:lnTo>
                    <a:lnTo>
                      <a:pt x="22" y="128"/>
                    </a:lnTo>
                    <a:lnTo>
                      <a:pt x="22" y="139"/>
                    </a:lnTo>
                    <a:lnTo>
                      <a:pt x="22" y="150"/>
                    </a:lnTo>
                    <a:lnTo>
                      <a:pt x="227" y="40"/>
                    </a:lnTo>
                    <a:lnTo>
                      <a:pt x="0" y="0"/>
                    </a:lnTo>
                    <a:lnTo>
                      <a:pt x="4" y="7"/>
                    </a:lnTo>
                    <a:lnTo>
                      <a:pt x="7" y="22"/>
                    </a:lnTo>
                    <a:lnTo>
                      <a:pt x="11" y="33"/>
                    </a:lnTo>
                    <a:lnTo>
                      <a:pt x="11" y="47"/>
                    </a:lnTo>
                    <a:lnTo>
                      <a:pt x="15" y="58"/>
                    </a:lnTo>
                    <a:lnTo>
                      <a:pt x="18" y="69"/>
                    </a:lnTo>
                    <a:lnTo>
                      <a:pt x="18" y="84"/>
                    </a:lnTo>
                    <a:close/>
                  </a:path>
                </a:pathLst>
              </a:custGeom>
              <a:solidFill>
                <a:srgbClr val="FF0000"/>
              </a:solidFill>
              <a:ln w="9525">
                <a:noFill/>
                <a:round/>
                <a:headEnd/>
                <a:tailEnd/>
              </a:ln>
            </p:spPr>
            <p:txBody>
              <a:bodyPr/>
              <a:lstStyle/>
              <a:p>
                <a:endParaRPr lang="en-US" dirty="0">
                  <a:solidFill>
                    <a:srgbClr val="000000"/>
                  </a:solidFill>
                </a:endParaRPr>
              </a:p>
            </p:txBody>
          </p:sp>
          <p:sp>
            <p:nvSpPr>
              <p:cNvPr id="21" name="Freeform 18"/>
              <p:cNvSpPr>
                <a:spLocks/>
              </p:cNvSpPr>
              <p:nvPr/>
            </p:nvSpPr>
            <p:spPr bwMode="auto">
              <a:xfrm>
                <a:off x="3783" y="932"/>
                <a:ext cx="22" cy="32"/>
              </a:xfrm>
              <a:custGeom>
                <a:avLst/>
                <a:gdLst>
                  <a:gd name="T0" fmla="*/ 22 w 22"/>
                  <a:gd name="T1" fmla="*/ 18 h 32"/>
                  <a:gd name="T2" fmla="*/ 22 w 22"/>
                  <a:gd name="T3" fmla="*/ 18 h 32"/>
                  <a:gd name="T4" fmla="*/ 18 w 22"/>
                  <a:gd name="T5" fmla="*/ 29 h 32"/>
                  <a:gd name="T6" fmla="*/ 7 w 22"/>
                  <a:gd name="T7" fmla="*/ 32 h 32"/>
                  <a:gd name="T8" fmla="*/ 7 w 22"/>
                  <a:gd name="T9" fmla="*/ 32 h 32"/>
                  <a:gd name="T10" fmla="*/ 4 w 22"/>
                  <a:gd name="T11" fmla="*/ 29 h 32"/>
                  <a:gd name="T12" fmla="*/ 0 w 22"/>
                  <a:gd name="T13" fmla="*/ 25 h 32"/>
                  <a:gd name="T14" fmla="*/ 0 w 22"/>
                  <a:gd name="T15" fmla="*/ 14 h 32"/>
                  <a:gd name="T16" fmla="*/ 0 w 22"/>
                  <a:gd name="T17" fmla="*/ 14 h 32"/>
                  <a:gd name="T18" fmla="*/ 4 w 22"/>
                  <a:gd name="T19" fmla="*/ 3 h 32"/>
                  <a:gd name="T20" fmla="*/ 7 w 22"/>
                  <a:gd name="T21" fmla="*/ 0 h 32"/>
                  <a:gd name="T22" fmla="*/ 11 w 22"/>
                  <a:gd name="T23" fmla="*/ 0 h 32"/>
                  <a:gd name="T24" fmla="*/ 11 w 22"/>
                  <a:gd name="T25" fmla="*/ 0 h 32"/>
                  <a:gd name="T26" fmla="*/ 22 w 22"/>
                  <a:gd name="T27" fmla="*/ 7 h 32"/>
                  <a:gd name="T28" fmla="*/ 22 w 22"/>
                  <a:gd name="T29" fmla="*/ 18 h 32"/>
                  <a:gd name="T30" fmla="*/ 22 w 22"/>
                  <a:gd name="T31" fmla="*/ 18 h 3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
                  <a:gd name="T49" fmla="*/ 0 h 32"/>
                  <a:gd name="T50" fmla="*/ 22 w 22"/>
                  <a:gd name="T51" fmla="*/ 32 h 3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 h="32">
                    <a:moveTo>
                      <a:pt x="22" y="18"/>
                    </a:moveTo>
                    <a:lnTo>
                      <a:pt x="22" y="18"/>
                    </a:lnTo>
                    <a:lnTo>
                      <a:pt x="18" y="29"/>
                    </a:lnTo>
                    <a:lnTo>
                      <a:pt x="7" y="32"/>
                    </a:lnTo>
                    <a:lnTo>
                      <a:pt x="4" y="29"/>
                    </a:lnTo>
                    <a:lnTo>
                      <a:pt x="0" y="25"/>
                    </a:lnTo>
                    <a:lnTo>
                      <a:pt x="0" y="14"/>
                    </a:lnTo>
                    <a:lnTo>
                      <a:pt x="4" y="3"/>
                    </a:lnTo>
                    <a:lnTo>
                      <a:pt x="7" y="0"/>
                    </a:lnTo>
                    <a:lnTo>
                      <a:pt x="11" y="0"/>
                    </a:lnTo>
                    <a:lnTo>
                      <a:pt x="22" y="7"/>
                    </a:lnTo>
                    <a:lnTo>
                      <a:pt x="22" y="18"/>
                    </a:lnTo>
                    <a:close/>
                  </a:path>
                </a:pathLst>
              </a:custGeom>
              <a:solidFill>
                <a:srgbClr val="FFFFFF"/>
              </a:solidFill>
              <a:ln w="9525">
                <a:noFill/>
                <a:round/>
                <a:headEnd/>
                <a:tailEnd/>
              </a:ln>
            </p:spPr>
            <p:txBody>
              <a:bodyPr/>
              <a:lstStyle/>
              <a:p>
                <a:endParaRPr lang="en-US" dirty="0">
                  <a:solidFill>
                    <a:srgbClr val="000000"/>
                  </a:solidFill>
                </a:endParaRPr>
              </a:p>
            </p:txBody>
          </p:sp>
          <p:sp>
            <p:nvSpPr>
              <p:cNvPr id="22" name="Freeform 19"/>
              <p:cNvSpPr>
                <a:spLocks/>
              </p:cNvSpPr>
              <p:nvPr/>
            </p:nvSpPr>
            <p:spPr bwMode="auto">
              <a:xfrm>
                <a:off x="4622" y="1063"/>
                <a:ext cx="161" cy="30"/>
              </a:xfrm>
              <a:custGeom>
                <a:avLst/>
                <a:gdLst>
                  <a:gd name="T0" fmla="*/ 0 w 161"/>
                  <a:gd name="T1" fmla="*/ 0 h 30"/>
                  <a:gd name="T2" fmla="*/ 161 w 161"/>
                  <a:gd name="T3" fmla="*/ 19 h 30"/>
                  <a:gd name="T4" fmla="*/ 18 w 161"/>
                  <a:gd name="T5" fmla="*/ 30 h 30"/>
                  <a:gd name="T6" fmla="*/ 0 w 161"/>
                  <a:gd name="T7" fmla="*/ 0 h 30"/>
                  <a:gd name="T8" fmla="*/ 0 60000 65536"/>
                  <a:gd name="T9" fmla="*/ 0 60000 65536"/>
                  <a:gd name="T10" fmla="*/ 0 60000 65536"/>
                  <a:gd name="T11" fmla="*/ 0 60000 65536"/>
                  <a:gd name="T12" fmla="*/ 0 w 161"/>
                  <a:gd name="T13" fmla="*/ 0 h 30"/>
                  <a:gd name="T14" fmla="*/ 161 w 161"/>
                  <a:gd name="T15" fmla="*/ 30 h 30"/>
                </a:gdLst>
                <a:ahLst/>
                <a:cxnLst>
                  <a:cxn ang="T8">
                    <a:pos x="T0" y="T1"/>
                  </a:cxn>
                  <a:cxn ang="T9">
                    <a:pos x="T2" y="T3"/>
                  </a:cxn>
                  <a:cxn ang="T10">
                    <a:pos x="T4" y="T5"/>
                  </a:cxn>
                  <a:cxn ang="T11">
                    <a:pos x="T6" y="T7"/>
                  </a:cxn>
                </a:cxnLst>
                <a:rect l="T12" t="T13" r="T14" b="T15"/>
                <a:pathLst>
                  <a:path w="161" h="30">
                    <a:moveTo>
                      <a:pt x="0" y="0"/>
                    </a:moveTo>
                    <a:lnTo>
                      <a:pt x="161" y="19"/>
                    </a:lnTo>
                    <a:lnTo>
                      <a:pt x="18" y="30"/>
                    </a:lnTo>
                    <a:lnTo>
                      <a:pt x="0" y="0"/>
                    </a:lnTo>
                    <a:close/>
                  </a:path>
                </a:pathLst>
              </a:custGeom>
              <a:solidFill>
                <a:srgbClr val="FC5733"/>
              </a:solidFill>
              <a:ln w="9525">
                <a:noFill/>
                <a:round/>
                <a:headEnd/>
                <a:tailEnd/>
              </a:ln>
            </p:spPr>
            <p:txBody>
              <a:bodyPr/>
              <a:lstStyle/>
              <a:p>
                <a:endParaRPr lang="en-US" dirty="0">
                  <a:solidFill>
                    <a:srgbClr val="000000"/>
                  </a:solidFill>
                </a:endParaRPr>
              </a:p>
            </p:txBody>
          </p:sp>
        </p:grpSp>
        <p:grpSp>
          <p:nvGrpSpPr>
            <p:cNvPr id="6" name="Group 20"/>
            <p:cNvGrpSpPr>
              <a:grpSpLocks/>
            </p:cNvGrpSpPr>
            <p:nvPr/>
          </p:nvGrpSpPr>
          <p:grpSpPr bwMode="auto">
            <a:xfrm>
              <a:off x="1470" y="1849"/>
              <a:ext cx="231" cy="322"/>
              <a:chOff x="3265" y="516"/>
              <a:chExt cx="231" cy="322"/>
            </a:xfrm>
          </p:grpSpPr>
          <p:sp>
            <p:nvSpPr>
              <p:cNvPr id="13" name="Freeform 21"/>
              <p:cNvSpPr>
                <a:spLocks/>
              </p:cNvSpPr>
              <p:nvPr/>
            </p:nvSpPr>
            <p:spPr bwMode="auto">
              <a:xfrm>
                <a:off x="3265" y="516"/>
                <a:ext cx="231" cy="322"/>
              </a:xfrm>
              <a:custGeom>
                <a:avLst/>
                <a:gdLst>
                  <a:gd name="T0" fmla="*/ 18 w 231"/>
                  <a:gd name="T1" fmla="*/ 194 h 322"/>
                  <a:gd name="T2" fmla="*/ 18 w 231"/>
                  <a:gd name="T3" fmla="*/ 194 h 322"/>
                  <a:gd name="T4" fmla="*/ 44 w 231"/>
                  <a:gd name="T5" fmla="*/ 180 h 322"/>
                  <a:gd name="T6" fmla="*/ 66 w 231"/>
                  <a:gd name="T7" fmla="*/ 161 h 322"/>
                  <a:gd name="T8" fmla="*/ 88 w 231"/>
                  <a:gd name="T9" fmla="*/ 143 h 322"/>
                  <a:gd name="T10" fmla="*/ 106 w 231"/>
                  <a:gd name="T11" fmla="*/ 125 h 322"/>
                  <a:gd name="T12" fmla="*/ 143 w 231"/>
                  <a:gd name="T13" fmla="*/ 77 h 322"/>
                  <a:gd name="T14" fmla="*/ 172 w 231"/>
                  <a:gd name="T15" fmla="*/ 30 h 322"/>
                  <a:gd name="T16" fmla="*/ 172 w 231"/>
                  <a:gd name="T17" fmla="*/ 30 h 322"/>
                  <a:gd name="T18" fmla="*/ 187 w 231"/>
                  <a:gd name="T19" fmla="*/ 8 h 322"/>
                  <a:gd name="T20" fmla="*/ 191 w 231"/>
                  <a:gd name="T21" fmla="*/ 0 h 322"/>
                  <a:gd name="T22" fmla="*/ 198 w 231"/>
                  <a:gd name="T23" fmla="*/ 0 h 322"/>
                  <a:gd name="T24" fmla="*/ 202 w 231"/>
                  <a:gd name="T25" fmla="*/ 0 h 322"/>
                  <a:gd name="T26" fmla="*/ 205 w 231"/>
                  <a:gd name="T27" fmla="*/ 0 h 322"/>
                  <a:gd name="T28" fmla="*/ 213 w 231"/>
                  <a:gd name="T29" fmla="*/ 15 h 322"/>
                  <a:gd name="T30" fmla="*/ 216 w 231"/>
                  <a:gd name="T31" fmla="*/ 30 h 322"/>
                  <a:gd name="T32" fmla="*/ 220 w 231"/>
                  <a:gd name="T33" fmla="*/ 48 h 322"/>
                  <a:gd name="T34" fmla="*/ 227 w 231"/>
                  <a:gd name="T35" fmla="*/ 81 h 322"/>
                  <a:gd name="T36" fmla="*/ 227 w 231"/>
                  <a:gd name="T37" fmla="*/ 81 h 322"/>
                  <a:gd name="T38" fmla="*/ 231 w 231"/>
                  <a:gd name="T39" fmla="*/ 147 h 322"/>
                  <a:gd name="T40" fmla="*/ 231 w 231"/>
                  <a:gd name="T41" fmla="*/ 176 h 322"/>
                  <a:gd name="T42" fmla="*/ 227 w 231"/>
                  <a:gd name="T43" fmla="*/ 205 h 322"/>
                  <a:gd name="T44" fmla="*/ 220 w 231"/>
                  <a:gd name="T45" fmla="*/ 231 h 322"/>
                  <a:gd name="T46" fmla="*/ 213 w 231"/>
                  <a:gd name="T47" fmla="*/ 257 h 322"/>
                  <a:gd name="T48" fmla="*/ 198 w 231"/>
                  <a:gd name="T49" fmla="*/ 286 h 322"/>
                  <a:gd name="T50" fmla="*/ 183 w 231"/>
                  <a:gd name="T51" fmla="*/ 315 h 322"/>
                  <a:gd name="T52" fmla="*/ 183 w 231"/>
                  <a:gd name="T53" fmla="*/ 315 h 322"/>
                  <a:gd name="T54" fmla="*/ 165 w 231"/>
                  <a:gd name="T55" fmla="*/ 322 h 322"/>
                  <a:gd name="T56" fmla="*/ 143 w 231"/>
                  <a:gd name="T57" fmla="*/ 322 h 322"/>
                  <a:gd name="T58" fmla="*/ 121 w 231"/>
                  <a:gd name="T59" fmla="*/ 322 h 322"/>
                  <a:gd name="T60" fmla="*/ 103 w 231"/>
                  <a:gd name="T61" fmla="*/ 319 h 322"/>
                  <a:gd name="T62" fmla="*/ 103 w 231"/>
                  <a:gd name="T63" fmla="*/ 319 h 322"/>
                  <a:gd name="T64" fmla="*/ 77 w 231"/>
                  <a:gd name="T65" fmla="*/ 315 h 322"/>
                  <a:gd name="T66" fmla="*/ 59 w 231"/>
                  <a:gd name="T67" fmla="*/ 304 h 322"/>
                  <a:gd name="T68" fmla="*/ 40 w 231"/>
                  <a:gd name="T69" fmla="*/ 293 h 322"/>
                  <a:gd name="T70" fmla="*/ 26 w 231"/>
                  <a:gd name="T71" fmla="*/ 282 h 322"/>
                  <a:gd name="T72" fmla="*/ 15 w 231"/>
                  <a:gd name="T73" fmla="*/ 268 h 322"/>
                  <a:gd name="T74" fmla="*/ 7 w 231"/>
                  <a:gd name="T75" fmla="*/ 249 h 322"/>
                  <a:gd name="T76" fmla="*/ 4 w 231"/>
                  <a:gd name="T77" fmla="*/ 227 h 322"/>
                  <a:gd name="T78" fmla="*/ 0 w 231"/>
                  <a:gd name="T79" fmla="*/ 202 h 322"/>
                  <a:gd name="T80" fmla="*/ 0 w 231"/>
                  <a:gd name="T81" fmla="*/ 202 h 322"/>
                  <a:gd name="T82" fmla="*/ 18 w 231"/>
                  <a:gd name="T83" fmla="*/ 194 h 322"/>
                  <a:gd name="T84" fmla="*/ 18 w 231"/>
                  <a:gd name="T85" fmla="*/ 194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1"/>
                  <a:gd name="T130" fmla="*/ 0 h 322"/>
                  <a:gd name="T131" fmla="*/ 231 w 231"/>
                  <a:gd name="T132" fmla="*/ 322 h 32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1" h="322">
                    <a:moveTo>
                      <a:pt x="18" y="194"/>
                    </a:moveTo>
                    <a:lnTo>
                      <a:pt x="18" y="194"/>
                    </a:lnTo>
                    <a:lnTo>
                      <a:pt x="44" y="180"/>
                    </a:lnTo>
                    <a:lnTo>
                      <a:pt x="66" y="161"/>
                    </a:lnTo>
                    <a:lnTo>
                      <a:pt x="88" y="143"/>
                    </a:lnTo>
                    <a:lnTo>
                      <a:pt x="106" y="125"/>
                    </a:lnTo>
                    <a:lnTo>
                      <a:pt x="143" y="77"/>
                    </a:lnTo>
                    <a:lnTo>
                      <a:pt x="172" y="30"/>
                    </a:lnTo>
                    <a:lnTo>
                      <a:pt x="187" y="8"/>
                    </a:lnTo>
                    <a:lnTo>
                      <a:pt x="191" y="0"/>
                    </a:lnTo>
                    <a:lnTo>
                      <a:pt x="198" y="0"/>
                    </a:lnTo>
                    <a:lnTo>
                      <a:pt x="202" y="0"/>
                    </a:lnTo>
                    <a:lnTo>
                      <a:pt x="205" y="0"/>
                    </a:lnTo>
                    <a:lnTo>
                      <a:pt x="213" y="15"/>
                    </a:lnTo>
                    <a:lnTo>
                      <a:pt x="216" y="30"/>
                    </a:lnTo>
                    <a:lnTo>
                      <a:pt x="220" y="48"/>
                    </a:lnTo>
                    <a:lnTo>
                      <a:pt x="227" y="81"/>
                    </a:lnTo>
                    <a:lnTo>
                      <a:pt x="231" y="147"/>
                    </a:lnTo>
                    <a:lnTo>
                      <a:pt x="231" y="176"/>
                    </a:lnTo>
                    <a:lnTo>
                      <a:pt x="227" y="205"/>
                    </a:lnTo>
                    <a:lnTo>
                      <a:pt x="220" y="231"/>
                    </a:lnTo>
                    <a:lnTo>
                      <a:pt x="213" y="257"/>
                    </a:lnTo>
                    <a:lnTo>
                      <a:pt x="198" y="286"/>
                    </a:lnTo>
                    <a:lnTo>
                      <a:pt x="183" y="315"/>
                    </a:lnTo>
                    <a:lnTo>
                      <a:pt x="165" y="322"/>
                    </a:lnTo>
                    <a:lnTo>
                      <a:pt x="143" y="322"/>
                    </a:lnTo>
                    <a:lnTo>
                      <a:pt x="121" y="322"/>
                    </a:lnTo>
                    <a:lnTo>
                      <a:pt x="103" y="319"/>
                    </a:lnTo>
                    <a:lnTo>
                      <a:pt x="77" y="315"/>
                    </a:lnTo>
                    <a:lnTo>
                      <a:pt x="59" y="304"/>
                    </a:lnTo>
                    <a:lnTo>
                      <a:pt x="40" y="293"/>
                    </a:lnTo>
                    <a:lnTo>
                      <a:pt x="26" y="282"/>
                    </a:lnTo>
                    <a:lnTo>
                      <a:pt x="15" y="268"/>
                    </a:lnTo>
                    <a:lnTo>
                      <a:pt x="7" y="249"/>
                    </a:lnTo>
                    <a:lnTo>
                      <a:pt x="4" y="227"/>
                    </a:lnTo>
                    <a:lnTo>
                      <a:pt x="0" y="202"/>
                    </a:lnTo>
                    <a:lnTo>
                      <a:pt x="18" y="194"/>
                    </a:lnTo>
                    <a:close/>
                  </a:path>
                </a:pathLst>
              </a:custGeom>
              <a:solidFill>
                <a:srgbClr val="000000"/>
              </a:solidFill>
              <a:ln w="9525">
                <a:noFill/>
                <a:round/>
                <a:headEnd/>
                <a:tailEnd/>
              </a:ln>
            </p:spPr>
            <p:txBody>
              <a:bodyPr/>
              <a:lstStyle/>
              <a:p>
                <a:endParaRPr lang="en-US" dirty="0">
                  <a:solidFill>
                    <a:srgbClr val="000000"/>
                  </a:solidFill>
                </a:endParaRPr>
              </a:p>
            </p:txBody>
          </p:sp>
          <p:sp>
            <p:nvSpPr>
              <p:cNvPr id="14" name="Freeform 22"/>
              <p:cNvSpPr>
                <a:spLocks/>
              </p:cNvSpPr>
              <p:nvPr/>
            </p:nvSpPr>
            <p:spPr bwMode="auto">
              <a:xfrm>
                <a:off x="3283" y="527"/>
                <a:ext cx="198" cy="293"/>
              </a:xfrm>
              <a:custGeom>
                <a:avLst/>
                <a:gdLst>
                  <a:gd name="T0" fmla="*/ 0 w 198"/>
                  <a:gd name="T1" fmla="*/ 202 h 293"/>
                  <a:gd name="T2" fmla="*/ 0 w 198"/>
                  <a:gd name="T3" fmla="*/ 202 h 293"/>
                  <a:gd name="T4" fmla="*/ 11 w 198"/>
                  <a:gd name="T5" fmla="*/ 198 h 293"/>
                  <a:gd name="T6" fmla="*/ 41 w 198"/>
                  <a:gd name="T7" fmla="*/ 180 h 293"/>
                  <a:gd name="T8" fmla="*/ 81 w 198"/>
                  <a:gd name="T9" fmla="*/ 147 h 293"/>
                  <a:gd name="T10" fmla="*/ 103 w 198"/>
                  <a:gd name="T11" fmla="*/ 125 h 293"/>
                  <a:gd name="T12" fmla="*/ 125 w 198"/>
                  <a:gd name="T13" fmla="*/ 95 h 293"/>
                  <a:gd name="T14" fmla="*/ 125 w 198"/>
                  <a:gd name="T15" fmla="*/ 95 h 293"/>
                  <a:gd name="T16" fmla="*/ 158 w 198"/>
                  <a:gd name="T17" fmla="*/ 48 h 293"/>
                  <a:gd name="T18" fmla="*/ 173 w 198"/>
                  <a:gd name="T19" fmla="*/ 19 h 293"/>
                  <a:gd name="T20" fmla="*/ 180 w 198"/>
                  <a:gd name="T21" fmla="*/ 4 h 293"/>
                  <a:gd name="T22" fmla="*/ 180 w 198"/>
                  <a:gd name="T23" fmla="*/ 0 h 293"/>
                  <a:gd name="T24" fmla="*/ 180 w 198"/>
                  <a:gd name="T25" fmla="*/ 0 h 293"/>
                  <a:gd name="T26" fmla="*/ 191 w 198"/>
                  <a:gd name="T27" fmla="*/ 66 h 293"/>
                  <a:gd name="T28" fmla="*/ 195 w 198"/>
                  <a:gd name="T29" fmla="*/ 125 h 293"/>
                  <a:gd name="T30" fmla="*/ 198 w 198"/>
                  <a:gd name="T31" fmla="*/ 154 h 293"/>
                  <a:gd name="T32" fmla="*/ 195 w 198"/>
                  <a:gd name="T33" fmla="*/ 183 h 293"/>
                  <a:gd name="T34" fmla="*/ 195 w 198"/>
                  <a:gd name="T35" fmla="*/ 183 h 293"/>
                  <a:gd name="T36" fmla="*/ 191 w 198"/>
                  <a:gd name="T37" fmla="*/ 205 h 293"/>
                  <a:gd name="T38" fmla="*/ 187 w 198"/>
                  <a:gd name="T39" fmla="*/ 227 h 293"/>
                  <a:gd name="T40" fmla="*/ 173 w 198"/>
                  <a:gd name="T41" fmla="*/ 260 h 293"/>
                  <a:gd name="T42" fmla="*/ 154 w 198"/>
                  <a:gd name="T43" fmla="*/ 290 h 293"/>
                  <a:gd name="T44" fmla="*/ 154 w 198"/>
                  <a:gd name="T45" fmla="*/ 290 h 293"/>
                  <a:gd name="T46" fmla="*/ 147 w 198"/>
                  <a:gd name="T47" fmla="*/ 293 h 293"/>
                  <a:gd name="T48" fmla="*/ 129 w 198"/>
                  <a:gd name="T49" fmla="*/ 293 h 293"/>
                  <a:gd name="T50" fmla="*/ 107 w 198"/>
                  <a:gd name="T51" fmla="*/ 293 h 293"/>
                  <a:gd name="T52" fmla="*/ 77 w 198"/>
                  <a:gd name="T53" fmla="*/ 290 h 293"/>
                  <a:gd name="T54" fmla="*/ 77 w 198"/>
                  <a:gd name="T55" fmla="*/ 290 h 293"/>
                  <a:gd name="T56" fmla="*/ 48 w 198"/>
                  <a:gd name="T57" fmla="*/ 279 h 293"/>
                  <a:gd name="T58" fmla="*/ 33 w 198"/>
                  <a:gd name="T59" fmla="*/ 271 h 293"/>
                  <a:gd name="T60" fmla="*/ 22 w 198"/>
                  <a:gd name="T61" fmla="*/ 260 h 293"/>
                  <a:gd name="T62" fmla="*/ 11 w 198"/>
                  <a:gd name="T63" fmla="*/ 249 h 293"/>
                  <a:gd name="T64" fmla="*/ 4 w 198"/>
                  <a:gd name="T65" fmla="*/ 235 h 293"/>
                  <a:gd name="T66" fmla="*/ 0 w 198"/>
                  <a:gd name="T67" fmla="*/ 220 h 293"/>
                  <a:gd name="T68" fmla="*/ 0 w 198"/>
                  <a:gd name="T69" fmla="*/ 202 h 293"/>
                  <a:gd name="T70" fmla="*/ 0 w 198"/>
                  <a:gd name="T71" fmla="*/ 202 h 2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8"/>
                  <a:gd name="T109" fmla="*/ 0 h 293"/>
                  <a:gd name="T110" fmla="*/ 198 w 198"/>
                  <a:gd name="T111" fmla="*/ 293 h 2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8" h="293">
                    <a:moveTo>
                      <a:pt x="0" y="202"/>
                    </a:moveTo>
                    <a:lnTo>
                      <a:pt x="0" y="202"/>
                    </a:lnTo>
                    <a:lnTo>
                      <a:pt x="11" y="198"/>
                    </a:lnTo>
                    <a:lnTo>
                      <a:pt x="41" y="180"/>
                    </a:lnTo>
                    <a:lnTo>
                      <a:pt x="81" y="147"/>
                    </a:lnTo>
                    <a:lnTo>
                      <a:pt x="103" y="125"/>
                    </a:lnTo>
                    <a:lnTo>
                      <a:pt x="125" y="95"/>
                    </a:lnTo>
                    <a:lnTo>
                      <a:pt x="158" y="48"/>
                    </a:lnTo>
                    <a:lnTo>
                      <a:pt x="173" y="19"/>
                    </a:lnTo>
                    <a:lnTo>
                      <a:pt x="180" y="4"/>
                    </a:lnTo>
                    <a:lnTo>
                      <a:pt x="180" y="0"/>
                    </a:lnTo>
                    <a:lnTo>
                      <a:pt x="191" y="66"/>
                    </a:lnTo>
                    <a:lnTo>
                      <a:pt x="195" y="125"/>
                    </a:lnTo>
                    <a:lnTo>
                      <a:pt x="198" y="154"/>
                    </a:lnTo>
                    <a:lnTo>
                      <a:pt x="195" y="183"/>
                    </a:lnTo>
                    <a:lnTo>
                      <a:pt x="191" y="205"/>
                    </a:lnTo>
                    <a:lnTo>
                      <a:pt x="187" y="227"/>
                    </a:lnTo>
                    <a:lnTo>
                      <a:pt x="173" y="260"/>
                    </a:lnTo>
                    <a:lnTo>
                      <a:pt x="154" y="290"/>
                    </a:lnTo>
                    <a:lnTo>
                      <a:pt x="147" y="293"/>
                    </a:lnTo>
                    <a:lnTo>
                      <a:pt x="129" y="293"/>
                    </a:lnTo>
                    <a:lnTo>
                      <a:pt x="107" y="293"/>
                    </a:lnTo>
                    <a:lnTo>
                      <a:pt x="77" y="290"/>
                    </a:lnTo>
                    <a:lnTo>
                      <a:pt x="48" y="279"/>
                    </a:lnTo>
                    <a:lnTo>
                      <a:pt x="33" y="271"/>
                    </a:lnTo>
                    <a:lnTo>
                      <a:pt x="22" y="260"/>
                    </a:lnTo>
                    <a:lnTo>
                      <a:pt x="11" y="249"/>
                    </a:lnTo>
                    <a:lnTo>
                      <a:pt x="4" y="235"/>
                    </a:lnTo>
                    <a:lnTo>
                      <a:pt x="0" y="220"/>
                    </a:lnTo>
                    <a:lnTo>
                      <a:pt x="0" y="202"/>
                    </a:lnTo>
                    <a:close/>
                  </a:path>
                </a:pathLst>
              </a:custGeom>
              <a:solidFill>
                <a:srgbClr val="FF0000"/>
              </a:solidFill>
              <a:ln w="9525">
                <a:noFill/>
                <a:round/>
                <a:headEnd/>
                <a:tailEnd/>
              </a:ln>
            </p:spPr>
            <p:txBody>
              <a:bodyPr/>
              <a:lstStyle/>
              <a:p>
                <a:endParaRPr lang="en-US" dirty="0">
                  <a:solidFill>
                    <a:srgbClr val="000000"/>
                  </a:solidFill>
                </a:endParaRPr>
              </a:p>
            </p:txBody>
          </p:sp>
          <p:sp>
            <p:nvSpPr>
              <p:cNvPr id="15" name="Freeform 23"/>
              <p:cNvSpPr>
                <a:spLocks/>
              </p:cNvSpPr>
              <p:nvPr/>
            </p:nvSpPr>
            <p:spPr bwMode="auto">
              <a:xfrm>
                <a:off x="3309" y="527"/>
                <a:ext cx="172" cy="293"/>
              </a:xfrm>
              <a:custGeom>
                <a:avLst/>
                <a:gdLst>
                  <a:gd name="T0" fmla="*/ 147 w 172"/>
                  <a:gd name="T1" fmla="*/ 19 h 293"/>
                  <a:gd name="T2" fmla="*/ 147 w 172"/>
                  <a:gd name="T3" fmla="*/ 19 h 293"/>
                  <a:gd name="T4" fmla="*/ 154 w 172"/>
                  <a:gd name="T5" fmla="*/ 4 h 293"/>
                  <a:gd name="T6" fmla="*/ 154 w 172"/>
                  <a:gd name="T7" fmla="*/ 0 h 293"/>
                  <a:gd name="T8" fmla="*/ 154 w 172"/>
                  <a:gd name="T9" fmla="*/ 0 h 293"/>
                  <a:gd name="T10" fmla="*/ 165 w 172"/>
                  <a:gd name="T11" fmla="*/ 66 h 293"/>
                  <a:gd name="T12" fmla="*/ 169 w 172"/>
                  <a:gd name="T13" fmla="*/ 125 h 293"/>
                  <a:gd name="T14" fmla="*/ 172 w 172"/>
                  <a:gd name="T15" fmla="*/ 154 h 293"/>
                  <a:gd name="T16" fmla="*/ 169 w 172"/>
                  <a:gd name="T17" fmla="*/ 183 h 293"/>
                  <a:gd name="T18" fmla="*/ 169 w 172"/>
                  <a:gd name="T19" fmla="*/ 183 h 293"/>
                  <a:gd name="T20" fmla="*/ 165 w 172"/>
                  <a:gd name="T21" fmla="*/ 205 h 293"/>
                  <a:gd name="T22" fmla="*/ 161 w 172"/>
                  <a:gd name="T23" fmla="*/ 227 h 293"/>
                  <a:gd name="T24" fmla="*/ 147 w 172"/>
                  <a:gd name="T25" fmla="*/ 260 h 293"/>
                  <a:gd name="T26" fmla="*/ 128 w 172"/>
                  <a:gd name="T27" fmla="*/ 290 h 293"/>
                  <a:gd name="T28" fmla="*/ 128 w 172"/>
                  <a:gd name="T29" fmla="*/ 290 h 293"/>
                  <a:gd name="T30" fmla="*/ 121 w 172"/>
                  <a:gd name="T31" fmla="*/ 293 h 293"/>
                  <a:gd name="T32" fmla="*/ 103 w 172"/>
                  <a:gd name="T33" fmla="*/ 293 h 293"/>
                  <a:gd name="T34" fmla="*/ 81 w 172"/>
                  <a:gd name="T35" fmla="*/ 293 h 293"/>
                  <a:gd name="T36" fmla="*/ 51 w 172"/>
                  <a:gd name="T37" fmla="*/ 290 h 293"/>
                  <a:gd name="T38" fmla="*/ 51 w 172"/>
                  <a:gd name="T39" fmla="*/ 290 h 293"/>
                  <a:gd name="T40" fmla="*/ 22 w 172"/>
                  <a:gd name="T41" fmla="*/ 282 h 293"/>
                  <a:gd name="T42" fmla="*/ 0 w 172"/>
                  <a:gd name="T43" fmla="*/ 264 h 293"/>
                  <a:gd name="T44" fmla="*/ 0 w 172"/>
                  <a:gd name="T45" fmla="*/ 264 h 293"/>
                  <a:gd name="T46" fmla="*/ 22 w 172"/>
                  <a:gd name="T47" fmla="*/ 268 h 293"/>
                  <a:gd name="T48" fmla="*/ 48 w 172"/>
                  <a:gd name="T49" fmla="*/ 268 h 293"/>
                  <a:gd name="T50" fmla="*/ 62 w 172"/>
                  <a:gd name="T51" fmla="*/ 264 h 293"/>
                  <a:gd name="T52" fmla="*/ 81 w 172"/>
                  <a:gd name="T53" fmla="*/ 260 h 293"/>
                  <a:gd name="T54" fmla="*/ 95 w 172"/>
                  <a:gd name="T55" fmla="*/ 253 h 293"/>
                  <a:gd name="T56" fmla="*/ 110 w 172"/>
                  <a:gd name="T57" fmla="*/ 242 h 293"/>
                  <a:gd name="T58" fmla="*/ 110 w 172"/>
                  <a:gd name="T59" fmla="*/ 242 h 293"/>
                  <a:gd name="T60" fmla="*/ 125 w 172"/>
                  <a:gd name="T61" fmla="*/ 224 h 293"/>
                  <a:gd name="T62" fmla="*/ 139 w 172"/>
                  <a:gd name="T63" fmla="*/ 198 h 293"/>
                  <a:gd name="T64" fmla="*/ 147 w 172"/>
                  <a:gd name="T65" fmla="*/ 172 h 293"/>
                  <a:gd name="T66" fmla="*/ 154 w 172"/>
                  <a:gd name="T67" fmla="*/ 143 h 293"/>
                  <a:gd name="T68" fmla="*/ 154 w 172"/>
                  <a:gd name="T69" fmla="*/ 114 h 293"/>
                  <a:gd name="T70" fmla="*/ 154 w 172"/>
                  <a:gd name="T71" fmla="*/ 85 h 293"/>
                  <a:gd name="T72" fmla="*/ 150 w 172"/>
                  <a:gd name="T73" fmla="*/ 37 h 293"/>
                  <a:gd name="T74" fmla="*/ 150 w 172"/>
                  <a:gd name="T75" fmla="*/ 37 h 293"/>
                  <a:gd name="T76" fmla="*/ 147 w 172"/>
                  <a:gd name="T77" fmla="*/ 19 h 293"/>
                  <a:gd name="T78" fmla="*/ 147 w 172"/>
                  <a:gd name="T79" fmla="*/ 19 h 29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2"/>
                  <a:gd name="T121" fmla="*/ 0 h 293"/>
                  <a:gd name="T122" fmla="*/ 172 w 172"/>
                  <a:gd name="T123" fmla="*/ 293 h 29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2" h="293">
                    <a:moveTo>
                      <a:pt x="147" y="19"/>
                    </a:moveTo>
                    <a:lnTo>
                      <a:pt x="147" y="19"/>
                    </a:lnTo>
                    <a:lnTo>
                      <a:pt x="154" y="4"/>
                    </a:lnTo>
                    <a:lnTo>
                      <a:pt x="154" y="0"/>
                    </a:lnTo>
                    <a:lnTo>
                      <a:pt x="165" y="66"/>
                    </a:lnTo>
                    <a:lnTo>
                      <a:pt x="169" y="125"/>
                    </a:lnTo>
                    <a:lnTo>
                      <a:pt x="172" y="154"/>
                    </a:lnTo>
                    <a:lnTo>
                      <a:pt x="169" y="183"/>
                    </a:lnTo>
                    <a:lnTo>
                      <a:pt x="165" y="205"/>
                    </a:lnTo>
                    <a:lnTo>
                      <a:pt x="161" y="227"/>
                    </a:lnTo>
                    <a:lnTo>
                      <a:pt x="147" y="260"/>
                    </a:lnTo>
                    <a:lnTo>
                      <a:pt x="128" y="290"/>
                    </a:lnTo>
                    <a:lnTo>
                      <a:pt x="121" y="293"/>
                    </a:lnTo>
                    <a:lnTo>
                      <a:pt x="103" y="293"/>
                    </a:lnTo>
                    <a:lnTo>
                      <a:pt x="81" y="293"/>
                    </a:lnTo>
                    <a:lnTo>
                      <a:pt x="51" y="290"/>
                    </a:lnTo>
                    <a:lnTo>
                      <a:pt x="22" y="282"/>
                    </a:lnTo>
                    <a:lnTo>
                      <a:pt x="0" y="264"/>
                    </a:lnTo>
                    <a:lnTo>
                      <a:pt x="22" y="268"/>
                    </a:lnTo>
                    <a:lnTo>
                      <a:pt x="48" y="268"/>
                    </a:lnTo>
                    <a:lnTo>
                      <a:pt x="62" y="264"/>
                    </a:lnTo>
                    <a:lnTo>
                      <a:pt x="81" y="260"/>
                    </a:lnTo>
                    <a:lnTo>
                      <a:pt x="95" y="253"/>
                    </a:lnTo>
                    <a:lnTo>
                      <a:pt x="110" y="242"/>
                    </a:lnTo>
                    <a:lnTo>
                      <a:pt x="125" y="224"/>
                    </a:lnTo>
                    <a:lnTo>
                      <a:pt x="139" y="198"/>
                    </a:lnTo>
                    <a:lnTo>
                      <a:pt x="147" y="172"/>
                    </a:lnTo>
                    <a:lnTo>
                      <a:pt x="154" y="143"/>
                    </a:lnTo>
                    <a:lnTo>
                      <a:pt x="154" y="114"/>
                    </a:lnTo>
                    <a:lnTo>
                      <a:pt x="154" y="85"/>
                    </a:lnTo>
                    <a:lnTo>
                      <a:pt x="150" y="37"/>
                    </a:lnTo>
                    <a:lnTo>
                      <a:pt x="147" y="19"/>
                    </a:lnTo>
                    <a:close/>
                  </a:path>
                </a:pathLst>
              </a:custGeom>
              <a:solidFill>
                <a:srgbClr val="CF0000"/>
              </a:solidFill>
              <a:ln w="9525">
                <a:noFill/>
                <a:round/>
                <a:headEnd/>
                <a:tailEnd/>
              </a:ln>
            </p:spPr>
            <p:txBody>
              <a:bodyPr/>
              <a:lstStyle/>
              <a:p>
                <a:endParaRPr lang="en-US" dirty="0">
                  <a:solidFill>
                    <a:srgbClr val="000000"/>
                  </a:solidFill>
                </a:endParaRPr>
              </a:p>
            </p:txBody>
          </p:sp>
          <p:sp>
            <p:nvSpPr>
              <p:cNvPr id="16" name="Freeform 24"/>
              <p:cNvSpPr>
                <a:spLocks/>
              </p:cNvSpPr>
              <p:nvPr/>
            </p:nvSpPr>
            <p:spPr bwMode="auto">
              <a:xfrm>
                <a:off x="3335" y="601"/>
                <a:ext cx="121" cy="157"/>
              </a:xfrm>
              <a:custGeom>
                <a:avLst/>
                <a:gdLst>
                  <a:gd name="T0" fmla="*/ 0 w 121"/>
                  <a:gd name="T1" fmla="*/ 139 h 157"/>
                  <a:gd name="T2" fmla="*/ 0 w 121"/>
                  <a:gd name="T3" fmla="*/ 139 h 157"/>
                  <a:gd name="T4" fmla="*/ 29 w 121"/>
                  <a:gd name="T5" fmla="*/ 117 h 157"/>
                  <a:gd name="T6" fmla="*/ 58 w 121"/>
                  <a:gd name="T7" fmla="*/ 87 h 157"/>
                  <a:gd name="T8" fmla="*/ 73 w 121"/>
                  <a:gd name="T9" fmla="*/ 73 h 157"/>
                  <a:gd name="T10" fmla="*/ 88 w 121"/>
                  <a:gd name="T11" fmla="*/ 54 h 157"/>
                  <a:gd name="T12" fmla="*/ 88 w 121"/>
                  <a:gd name="T13" fmla="*/ 54 h 157"/>
                  <a:gd name="T14" fmla="*/ 121 w 121"/>
                  <a:gd name="T15" fmla="*/ 0 h 157"/>
                  <a:gd name="T16" fmla="*/ 121 w 121"/>
                  <a:gd name="T17" fmla="*/ 0 h 157"/>
                  <a:gd name="T18" fmla="*/ 113 w 121"/>
                  <a:gd name="T19" fmla="*/ 21 h 157"/>
                  <a:gd name="T20" fmla="*/ 91 w 121"/>
                  <a:gd name="T21" fmla="*/ 69 h 157"/>
                  <a:gd name="T22" fmla="*/ 66 w 121"/>
                  <a:gd name="T23" fmla="*/ 120 h 157"/>
                  <a:gd name="T24" fmla="*/ 55 w 121"/>
                  <a:gd name="T25" fmla="*/ 139 h 157"/>
                  <a:gd name="T26" fmla="*/ 40 w 121"/>
                  <a:gd name="T27" fmla="*/ 150 h 157"/>
                  <a:gd name="T28" fmla="*/ 40 w 121"/>
                  <a:gd name="T29" fmla="*/ 150 h 157"/>
                  <a:gd name="T30" fmla="*/ 29 w 121"/>
                  <a:gd name="T31" fmla="*/ 157 h 157"/>
                  <a:gd name="T32" fmla="*/ 18 w 121"/>
                  <a:gd name="T33" fmla="*/ 157 h 157"/>
                  <a:gd name="T34" fmla="*/ 11 w 121"/>
                  <a:gd name="T35" fmla="*/ 153 h 157"/>
                  <a:gd name="T36" fmla="*/ 7 w 121"/>
                  <a:gd name="T37" fmla="*/ 150 h 157"/>
                  <a:gd name="T38" fmla="*/ 0 w 121"/>
                  <a:gd name="T39" fmla="*/ 142 h 157"/>
                  <a:gd name="T40" fmla="*/ 0 w 121"/>
                  <a:gd name="T41" fmla="*/ 139 h 157"/>
                  <a:gd name="T42" fmla="*/ 0 w 121"/>
                  <a:gd name="T43" fmla="*/ 139 h 1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1"/>
                  <a:gd name="T67" fmla="*/ 0 h 157"/>
                  <a:gd name="T68" fmla="*/ 121 w 121"/>
                  <a:gd name="T69" fmla="*/ 157 h 1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1" h="157">
                    <a:moveTo>
                      <a:pt x="0" y="139"/>
                    </a:moveTo>
                    <a:lnTo>
                      <a:pt x="0" y="139"/>
                    </a:lnTo>
                    <a:lnTo>
                      <a:pt x="29" y="117"/>
                    </a:lnTo>
                    <a:lnTo>
                      <a:pt x="58" y="87"/>
                    </a:lnTo>
                    <a:lnTo>
                      <a:pt x="73" y="73"/>
                    </a:lnTo>
                    <a:lnTo>
                      <a:pt x="88" y="54"/>
                    </a:lnTo>
                    <a:lnTo>
                      <a:pt x="121" y="0"/>
                    </a:lnTo>
                    <a:lnTo>
                      <a:pt x="113" y="21"/>
                    </a:lnTo>
                    <a:lnTo>
                      <a:pt x="91" y="69"/>
                    </a:lnTo>
                    <a:lnTo>
                      <a:pt x="66" y="120"/>
                    </a:lnTo>
                    <a:lnTo>
                      <a:pt x="55" y="139"/>
                    </a:lnTo>
                    <a:lnTo>
                      <a:pt x="40" y="150"/>
                    </a:lnTo>
                    <a:lnTo>
                      <a:pt x="29" y="157"/>
                    </a:lnTo>
                    <a:lnTo>
                      <a:pt x="18" y="157"/>
                    </a:lnTo>
                    <a:lnTo>
                      <a:pt x="11" y="153"/>
                    </a:lnTo>
                    <a:lnTo>
                      <a:pt x="7" y="150"/>
                    </a:lnTo>
                    <a:lnTo>
                      <a:pt x="0" y="142"/>
                    </a:lnTo>
                    <a:lnTo>
                      <a:pt x="0" y="139"/>
                    </a:lnTo>
                    <a:close/>
                  </a:path>
                </a:pathLst>
              </a:custGeom>
              <a:solidFill>
                <a:srgbClr val="FC5733"/>
              </a:solidFill>
              <a:ln w="9525">
                <a:noFill/>
                <a:round/>
                <a:headEnd/>
                <a:tailEnd/>
              </a:ln>
            </p:spPr>
            <p:txBody>
              <a:bodyPr/>
              <a:lstStyle/>
              <a:p>
                <a:endParaRPr lang="en-US" dirty="0">
                  <a:solidFill>
                    <a:srgbClr val="000000"/>
                  </a:solidFill>
                </a:endParaRPr>
              </a:p>
            </p:txBody>
          </p:sp>
        </p:grpSp>
        <p:pic>
          <p:nvPicPr>
            <p:cNvPr id="7" name="Picture 25" descr="MCj04348450000[1]"/>
            <p:cNvPicPr>
              <a:picLocks noChangeAspect="1" noChangeArrowheads="1"/>
            </p:cNvPicPr>
            <p:nvPr/>
          </p:nvPicPr>
          <p:blipFill>
            <a:blip r:embed="rId3" cstate="print"/>
            <a:srcRect/>
            <a:stretch>
              <a:fillRect/>
            </a:stretch>
          </p:blipFill>
          <p:spPr bwMode="auto">
            <a:xfrm>
              <a:off x="640" y="1946"/>
              <a:ext cx="1276" cy="1276"/>
            </a:xfrm>
            <a:prstGeom prst="rect">
              <a:avLst/>
            </a:prstGeom>
            <a:noFill/>
            <a:ln w="9525">
              <a:noFill/>
              <a:miter lim="800000"/>
              <a:headEnd/>
              <a:tailEnd/>
            </a:ln>
          </p:spPr>
        </p:pic>
        <p:grpSp>
          <p:nvGrpSpPr>
            <p:cNvPr id="8" name="Group 26"/>
            <p:cNvGrpSpPr>
              <a:grpSpLocks/>
            </p:cNvGrpSpPr>
            <p:nvPr/>
          </p:nvGrpSpPr>
          <p:grpSpPr bwMode="auto">
            <a:xfrm>
              <a:off x="951" y="1934"/>
              <a:ext cx="227" cy="322"/>
              <a:chOff x="2313" y="572"/>
              <a:chExt cx="227" cy="322"/>
            </a:xfrm>
          </p:grpSpPr>
          <p:sp>
            <p:nvSpPr>
              <p:cNvPr id="9" name="Freeform 27"/>
              <p:cNvSpPr>
                <a:spLocks/>
              </p:cNvSpPr>
              <p:nvPr/>
            </p:nvSpPr>
            <p:spPr bwMode="auto">
              <a:xfrm>
                <a:off x="2313" y="572"/>
                <a:ext cx="227" cy="322"/>
              </a:xfrm>
              <a:custGeom>
                <a:avLst/>
                <a:gdLst>
                  <a:gd name="T0" fmla="*/ 209 w 227"/>
                  <a:gd name="T1" fmla="*/ 194 h 322"/>
                  <a:gd name="T2" fmla="*/ 209 w 227"/>
                  <a:gd name="T3" fmla="*/ 194 h 322"/>
                  <a:gd name="T4" fmla="*/ 183 w 227"/>
                  <a:gd name="T5" fmla="*/ 179 h 322"/>
                  <a:gd name="T6" fmla="*/ 161 w 227"/>
                  <a:gd name="T7" fmla="*/ 161 h 322"/>
                  <a:gd name="T8" fmla="*/ 139 w 227"/>
                  <a:gd name="T9" fmla="*/ 142 h 322"/>
                  <a:gd name="T10" fmla="*/ 121 w 227"/>
                  <a:gd name="T11" fmla="*/ 124 h 322"/>
                  <a:gd name="T12" fmla="*/ 84 w 227"/>
                  <a:gd name="T13" fmla="*/ 77 h 322"/>
                  <a:gd name="T14" fmla="*/ 55 w 227"/>
                  <a:gd name="T15" fmla="*/ 29 h 322"/>
                  <a:gd name="T16" fmla="*/ 55 w 227"/>
                  <a:gd name="T17" fmla="*/ 29 h 322"/>
                  <a:gd name="T18" fmla="*/ 44 w 227"/>
                  <a:gd name="T19" fmla="*/ 7 h 322"/>
                  <a:gd name="T20" fmla="*/ 36 w 227"/>
                  <a:gd name="T21" fmla="*/ 0 h 322"/>
                  <a:gd name="T22" fmla="*/ 33 w 227"/>
                  <a:gd name="T23" fmla="*/ 0 h 322"/>
                  <a:gd name="T24" fmla="*/ 25 w 227"/>
                  <a:gd name="T25" fmla="*/ 0 h 322"/>
                  <a:gd name="T26" fmla="*/ 22 w 227"/>
                  <a:gd name="T27" fmla="*/ 3 h 322"/>
                  <a:gd name="T28" fmla="*/ 14 w 227"/>
                  <a:gd name="T29" fmla="*/ 14 h 322"/>
                  <a:gd name="T30" fmla="*/ 11 w 227"/>
                  <a:gd name="T31" fmla="*/ 29 h 322"/>
                  <a:gd name="T32" fmla="*/ 7 w 227"/>
                  <a:gd name="T33" fmla="*/ 51 h 322"/>
                  <a:gd name="T34" fmla="*/ 3 w 227"/>
                  <a:gd name="T35" fmla="*/ 80 h 322"/>
                  <a:gd name="T36" fmla="*/ 3 w 227"/>
                  <a:gd name="T37" fmla="*/ 80 h 322"/>
                  <a:gd name="T38" fmla="*/ 0 w 227"/>
                  <a:gd name="T39" fmla="*/ 146 h 322"/>
                  <a:gd name="T40" fmla="*/ 0 w 227"/>
                  <a:gd name="T41" fmla="*/ 175 h 322"/>
                  <a:gd name="T42" fmla="*/ 3 w 227"/>
                  <a:gd name="T43" fmla="*/ 205 h 322"/>
                  <a:gd name="T44" fmla="*/ 7 w 227"/>
                  <a:gd name="T45" fmla="*/ 230 h 322"/>
                  <a:gd name="T46" fmla="*/ 18 w 227"/>
                  <a:gd name="T47" fmla="*/ 256 h 322"/>
                  <a:gd name="T48" fmla="*/ 29 w 227"/>
                  <a:gd name="T49" fmla="*/ 285 h 322"/>
                  <a:gd name="T50" fmla="*/ 47 w 227"/>
                  <a:gd name="T51" fmla="*/ 314 h 322"/>
                  <a:gd name="T52" fmla="*/ 47 w 227"/>
                  <a:gd name="T53" fmla="*/ 314 h 322"/>
                  <a:gd name="T54" fmla="*/ 66 w 227"/>
                  <a:gd name="T55" fmla="*/ 322 h 322"/>
                  <a:gd name="T56" fmla="*/ 84 w 227"/>
                  <a:gd name="T57" fmla="*/ 322 h 322"/>
                  <a:gd name="T58" fmla="*/ 106 w 227"/>
                  <a:gd name="T59" fmla="*/ 322 h 322"/>
                  <a:gd name="T60" fmla="*/ 128 w 227"/>
                  <a:gd name="T61" fmla="*/ 318 h 322"/>
                  <a:gd name="T62" fmla="*/ 128 w 227"/>
                  <a:gd name="T63" fmla="*/ 318 h 322"/>
                  <a:gd name="T64" fmla="*/ 150 w 227"/>
                  <a:gd name="T65" fmla="*/ 314 h 322"/>
                  <a:gd name="T66" fmla="*/ 168 w 227"/>
                  <a:gd name="T67" fmla="*/ 303 h 322"/>
                  <a:gd name="T68" fmla="*/ 187 w 227"/>
                  <a:gd name="T69" fmla="*/ 296 h 322"/>
                  <a:gd name="T70" fmla="*/ 201 w 227"/>
                  <a:gd name="T71" fmla="*/ 282 h 322"/>
                  <a:gd name="T72" fmla="*/ 212 w 227"/>
                  <a:gd name="T73" fmla="*/ 267 h 322"/>
                  <a:gd name="T74" fmla="*/ 220 w 227"/>
                  <a:gd name="T75" fmla="*/ 249 h 322"/>
                  <a:gd name="T76" fmla="*/ 227 w 227"/>
                  <a:gd name="T77" fmla="*/ 227 h 322"/>
                  <a:gd name="T78" fmla="*/ 227 w 227"/>
                  <a:gd name="T79" fmla="*/ 205 h 322"/>
                  <a:gd name="T80" fmla="*/ 227 w 227"/>
                  <a:gd name="T81" fmla="*/ 205 h 322"/>
                  <a:gd name="T82" fmla="*/ 209 w 227"/>
                  <a:gd name="T83" fmla="*/ 194 h 322"/>
                  <a:gd name="T84" fmla="*/ 209 w 227"/>
                  <a:gd name="T85" fmla="*/ 194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7"/>
                  <a:gd name="T130" fmla="*/ 0 h 322"/>
                  <a:gd name="T131" fmla="*/ 227 w 227"/>
                  <a:gd name="T132" fmla="*/ 322 h 32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7" h="322">
                    <a:moveTo>
                      <a:pt x="209" y="194"/>
                    </a:moveTo>
                    <a:lnTo>
                      <a:pt x="209" y="194"/>
                    </a:lnTo>
                    <a:lnTo>
                      <a:pt x="183" y="179"/>
                    </a:lnTo>
                    <a:lnTo>
                      <a:pt x="161" y="161"/>
                    </a:lnTo>
                    <a:lnTo>
                      <a:pt x="139" y="142"/>
                    </a:lnTo>
                    <a:lnTo>
                      <a:pt x="121" y="124"/>
                    </a:lnTo>
                    <a:lnTo>
                      <a:pt x="84" y="77"/>
                    </a:lnTo>
                    <a:lnTo>
                      <a:pt x="55" y="29"/>
                    </a:lnTo>
                    <a:lnTo>
                      <a:pt x="44" y="7"/>
                    </a:lnTo>
                    <a:lnTo>
                      <a:pt x="36" y="0"/>
                    </a:lnTo>
                    <a:lnTo>
                      <a:pt x="33" y="0"/>
                    </a:lnTo>
                    <a:lnTo>
                      <a:pt x="25" y="0"/>
                    </a:lnTo>
                    <a:lnTo>
                      <a:pt x="22" y="3"/>
                    </a:lnTo>
                    <a:lnTo>
                      <a:pt x="14" y="14"/>
                    </a:lnTo>
                    <a:lnTo>
                      <a:pt x="11" y="29"/>
                    </a:lnTo>
                    <a:lnTo>
                      <a:pt x="7" y="51"/>
                    </a:lnTo>
                    <a:lnTo>
                      <a:pt x="3" y="80"/>
                    </a:lnTo>
                    <a:lnTo>
                      <a:pt x="0" y="146"/>
                    </a:lnTo>
                    <a:lnTo>
                      <a:pt x="0" y="175"/>
                    </a:lnTo>
                    <a:lnTo>
                      <a:pt x="3" y="205"/>
                    </a:lnTo>
                    <a:lnTo>
                      <a:pt x="7" y="230"/>
                    </a:lnTo>
                    <a:lnTo>
                      <a:pt x="18" y="256"/>
                    </a:lnTo>
                    <a:lnTo>
                      <a:pt x="29" y="285"/>
                    </a:lnTo>
                    <a:lnTo>
                      <a:pt x="47" y="314"/>
                    </a:lnTo>
                    <a:lnTo>
                      <a:pt x="66" y="322"/>
                    </a:lnTo>
                    <a:lnTo>
                      <a:pt x="84" y="322"/>
                    </a:lnTo>
                    <a:lnTo>
                      <a:pt x="106" y="322"/>
                    </a:lnTo>
                    <a:lnTo>
                      <a:pt x="128" y="318"/>
                    </a:lnTo>
                    <a:lnTo>
                      <a:pt x="150" y="314"/>
                    </a:lnTo>
                    <a:lnTo>
                      <a:pt x="168" y="303"/>
                    </a:lnTo>
                    <a:lnTo>
                      <a:pt x="187" y="296"/>
                    </a:lnTo>
                    <a:lnTo>
                      <a:pt x="201" y="282"/>
                    </a:lnTo>
                    <a:lnTo>
                      <a:pt x="212" y="267"/>
                    </a:lnTo>
                    <a:lnTo>
                      <a:pt x="220" y="249"/>
                    </a:lnTo>
                    <a:lnTo>
                      <a:pt x="227" y="227"/>
                    </a:lnTo>
                    <a:lnTo>
                      <a:pt x="227" y="205"/>
                    </a:lnTo>
                    <a:lnTo>
                      <a:pt x="209" y="194"/>
                    </a:lnTo>
                    <a:close/>
                  </a:path>
                </a:pathLst>
              </a:custGeom>
              <a:solidFill>
                <a:srgbClr val="000000"/>
              </a:solidFill>
              <a:ln w="9525">
                <a:noFill/>
                <a:round/>
                <a:headEnd/>
                <a:tailEnd/>
              </a:ln>
            </p:spPr>
            <p:txBody>
              <a:bodyPr/>
              <a:lstStyle/>
              <a:p>
                <a:endParaRPr lang="en-US" dirty="0">
                  <a:solidFill>
                    <a:srgbClr val="000000"/>
                  </a:solidFill>
                </a:endParaRPr>
              </a:p>
            </p:txBody>
          </p:sp>
          <p:sp>
            <p:nvSpPr>
              <p:cNvPr id="10" name="Freeform 28"/>
              <p:cNvSpPr>
                <a:spLocks/>
              </p:cNvSpPr>
              <p:nvPr/>
            </p:nvSpPr>
            <p:spPr bwMode="auto">
              <a:xfrm>
                <a:off x="2327" y="583"/>
                <a:ext cx="195" cy="292"/>
              </a:xfrm>
              <a:custGeom>
                <a:avLst/>
                <a:gdLst>
                  <a:gd name="T0" fmla="*/ 195 w 195"/>
                  <a:gd name="T1" fmla="*/ 201 h 292"/>
                  <a:gd name="T2" fmla="*/ 195 w 195"/>
                  <a:gd name="T3" fmla="*/ 201 h 292"/>
                  <a:gd name="T4" fmla="*/ 184 w 195"/>
                  <a:gd name="T5" fmla="*/ 197 h 292"/>
                  <a:gd name="T6" fmla="*/ 154 w 195"/>
                  <a:gd name="T7" fmla="*/ 179 h 292"/>
                  <a:gd name="T8" fmla="*/ 114 w 195"/>
                  <a:gd name="T9" fmla="*/ 146 h 292"/>
                  <a:gd name="T10" fmla="*/ 92 w 195"/>
                  <a:gd name="T11" fmla="*/ 124 h 292"/>
                  <a:gd name="T12" fmla="*/ 70 w 195"/>
                  <a:gd name="T13" fmla="*/ 95 h 292"/>
                  <a:gd name="T14" fmla="*/ 70 w 195"/>
                  <a:gd name="T15" fmla="*/ 95 h 292"/>
                  <a:gd name="T16" fmla="*/ 41 w 195"/>
                  <a:gd name="T17" fmla="*/ 47 h 292"/>
                  <a:gd name="T18" fmla="*/ 22 w 195"/>
                  <a:gd name="T19" fmla="*/ 18 h 292"/>
                  <a:gd name="T20" fmla="*/ 19 w 195"/>
                  <a:gd name="T21" fmla="*/ 3 h 292"/>
                  <a:gd name="T22" fmla="*/ 15 w 195"/>
                  <a:gd name="T23" fmla="*/ 0 h 292"/>
                  <a:gd name="T24" fmla="*/ 15 w 195"/>
                  <a:gd name="T25" fmla="*/ 0 h 292"/>
                  <a:gd name="T26" fmla="*/ 8 w 195"/>
                  <a:gd name="T27" fmla="*/ 66 h 292"/>
                  <a:gd name="T28" fmla="*/ 0 w 195"/>
                  <a:gd name="T29" fmla="*/ 124 h 292"/>
                  <a:gd name="T30" fmla="*/ 0 w 195"/>
                  <a:gd name="T31" fmla="*/ 157 h 292"/>
                  <a:gd name="T32" fmla="*/ 0 w 195"/>
                  <a:gd name="T33" fmla="*/ 183 h 292"/>
                  <a:gd name="T34" fmla="*/ 0 w 195"/>
                  <a:gd name="T35" fmla="*/ 183 h 292"/>
                  <a:gd name="T36" fmla="*/ 4 w 195"/>
                  <a:gd name="T37" fmla="*/ 208 h 292"/>
                  <a:gd name="T38" fmla="*/ 11 w 195"/>
                  <a:gd name="T39" fmla="*/ 227 h 292"/>
                  <a:gd name="T40" fmla="*/ 26 w 195"/>
                  <a:gd name="T41" fmla="*/ 260 h 292"/>
                  <a:gd name="T42" fmla="*/ 44 w 195"/>
                  <a:gd name="T43" fmla="*/ 289 h 292"/>
                  <a:gd name="T44" fmla="*/ 44 w 195"/>
                  <a:gd name="T45" fmla="*/ 289 h 292"/>
                  <a:gd name="T46" fmla="*/ 52 w 195"/>
                  <a:gd name="T47" fmla="*/ 292 h 292"/>
                  <a:gd name="T48" fmla="*/ 66 w 195"/>
                  <a:gd name="T49" fmla="*/ 292 h 292"/>
                  <a:gd name="T50" fmla="*/ 88 w 195"/>
                  <a:gd name="T51" fmla="*/ 292 h 292"/>
                  <a:gd name="T52" fmla="*/ 118 w 195"/>
                  <a:gd name="T53" fmla="*/ 289 h 292"/>
                  <a:gd name="T54" fmla="*/ 118 w 195"/>
                  <a:gd name="T55" fmla="*/ 289 h 292"/>
                  <a:gd name="T56" fmla="*/ 147 w 195"/>
                  <a:gd name="T57" fmla="*/ 278 h 292"/>
                  <a:gd name="T58" fmla="*/ 162 w 195"/>
                  <a:gd name="T59" fmla="*/ 271 h 292"/>
                  <a:gd name="T60" fmla="*/ 173 w 195"/>
                  <a:gd name="T61" fmla="*/ 260 h 292"/>
                  <a:gd name="T62" fmla="*/ 184 w 195"/>
                  <a:gd name="T63" fmla="*/ 249 h 292"/>
                  <a:gd name="T64" fmla="*/ 191 w 195"/>
                  <a:gd name="T65" fmla="*/ 234 h 292"/>
                  <a:gd name="T66" fmla="*/ 195 w 195"/>
                  <a:gd name="T67" fmla="*/ 219 h 292"/>
                  <a:gd name="T68" fmla="*/ 195 w 195"/>
                  <a:gd name="T69" fmla="*/ 201 h 292"/>
                  <a:gd name="T70" fmla="*/ 195 w 195"/>
                  <a:gd name="T71" fmla="*/ 201 h 2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5"/>
                  <a:gd name="T109" fmla="*/ 0 h 292"/>
                  <a:gd name="T110" fmla="*/ 195 w 195"/>
                  <a:gd name="T111" fmla="*/ 292 h 29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5" h="292">
                    <a:moveTo>
                      <a:pt x="195" y="201"/>
                    </a:moveTo>
                    <a:lnTo>
                      <a:pt x="195" y="201"/>
                    </a:lnTo>
                    <a:lnTo>
                      <a:pt x="184" y="197"/>
                    </a:lnTo>
                    <a:lnTo>
                      <a:pt x="154" y="179"/>
                    </a:lnTo>
                    <a:lnTo>
                      <a:pt x="114" y="146"/>
                    </a:lnTo>
                    <a:lnTo>
                      <a:pt x="92" y="124"/>
                    </a:lnTo>
                    <a:lnTo>
                      <a:pt x="70" y="95"/>
                    </a:lnTo>
                    <a:lnTo>
                      <a:pt x="41" y="47"/>
                    </a:lnTo>
                    <a:lnTo>
                      <a:pt x="22" y="18"/>
                    </a:lnTo>
                    <a:lnTo>
                      <a:pt x="19" y="3"/>
                    </a:lnTo>
                    <a:lnTo>
                      <a:pt x="15" y="0"/>
                    </a:lnTo>
                    <a:lnTo>
                      <a:pt x="8" y="66"/>
                    </a:lnTo>
                    <a:lnTo>
                      <a:pt x="0" y="124"/>
                    </a:lnTo>
                    <a:lnTo>
                      <a:pt x="0" y="157"/>
                    </a:lnTo>
                    <a:lnTo>
                      <a:pt x="0" y="183"/>
                    </a:lnTo>
                    <a:lnTo>
                      <a:pt x="4" y="208"/>
                    </a:lnTo>
                    <a:lnTo>
                      <a:pt x="11" y="227"/>
                    </a:lnTo>
                    <a:lnTo>
                      <a:pt x="26" y="260"/>
                    </a:lnTo>
                    <a:lnTo>
                      <a:pt x="44" y="289"/>
                    </a:lnTo>
                    <a:lnTo>
                      <a:pt x="52" y="292"/>
                    </a:lnTo>
                    <a:lnTo>
                      <a:pt x="66" y="292"/>
                    </a:lnTo>
                    <a:lnTo>
                      <a:pt x="88" y="292"/>
                    </a:lnTo>
                    <a:lnTo>
                      <a:pt x="118" y="289"/>
                    </a:lnTo>
                    <a:lnTo>
                      <a:pt x="147" y="278"/>
                    </a:lnTo>
                    <a:lnTo>
                      <a:pt x="162" y="271"/>
                    </a:lnTo>
                    <a:lnTo>
                      <a:pt x="173" y="260"/>
                    </a:lnTo>
                    <a:lnTo>
                      <a:pt x="184" y="249"/>
                    </a:lnTo>
                    <a:lnTo>
                      <a:pt x="191" y="234"/>
                    </a:lnTo>
                    <a:lnTo>
                      <a:pt x="195" y="219"/>
                    </a:lnTo>
                    <a:lnTo>
                      <a:pt x="195" y="201"/>
                    </a:lnTo>
                    <a:close/>
                  </a:path>
                </a:pathLst>
              </a:custGeom>
              <a:solidFill>
                <a:srgbClr val="FF0000"/>
              </a:solidFill>
              <a:ln w="9525">
                <a:noFill/>
                <a:round/>
                <a:headEnd/>
                <a:tailEnd/>
              </a:ln>
            </p:spPr>
            <p:txBody>
              <a:bodyPr/>
              <a:lstStyle/>
              <a:p>
                <a:endParaRPr lang="en-US" dirty="0">
                  <a:solidFill>
                    <a:srgbClr val="000000"/>
                  </a:solidFill>
                </a:endParaRPr>
              </a:p>
            </p:txBody>
          </p:sp>
          <p:sp>
            <p:nvSpPr>
              <p:cNvPr id="11" name="Freeform 29"/>
              <p:cNvSpPr>
                <a:spLocks/>
              </p:cNvSpPr>
              <p:nvPr/>
            </p:nvSpPr>
            <p:spPr bwMode="auto">
              <a:xfrm>
                <a:off x="2327" y="583"/>
                <a:ext cx="169" cy="292"/>
              </a:xfrm>
              <a:custGeom>
                <a:avLst/>
                <a:gdLst>
                  <a:gd name="T0" fmla="*/ 22 w 169"/>
                  <a:gd name="T1" fmla="*/ 18 h 292"/>
                  <a:gd name="T2" fmla="*/ 22 w 169"/>
                  <a:gd name="T3" fmla="*/ 18 h 292"/>
                  <a:gd name="T4" fmla="*/ 19 w 169"/>
                  <a:gd name="T5" fmla="*/ 3 h 292"/>
                  <a:gd name="T6" fmla="*/ 15 w 169"/>
                  <a:gd name="T7" fmla="*/ 0 h 292"/>
                  <a:gd name="T8" fmla="*/ 15 w 169"/>
                  <a:gd name="T9" fmla="*/ 0 h 292"/>
                  <a:gd name="T10" fmla="*/ 8 w 169"/>
                  <a:gd name="T11" fmla="*/ 66 h 292"/>
                  <a:gd name="T12" fmla="*/ 0 w 169"/>
                  <a:gd name="T13" fmla="*/ 124 h 292"/>
                  <a:gd name="T14" fmla="*/ 0 w 169"/>
                  <a:gd name="T15" fmla="*/ 157 h 292"/>
                  <a:gd name="T16" fmla="*/ 0 w 169"/>
                  <a:gd name="T17" fmla="*/ 183 h 292"/>
                  <a:gd name="T18" fmla="*/ 0 w 169"/>
                  <a:gd name="T19" fmla="*/ 183 h 292"/>
                  <a:gd name="T20" fmla="*/ 4 w 169"/>
                  <a:gd name="T21" fmla="*/ 208 h 292"/>
                  <a:gd name="T22" fmla="*/ 11 w 169"/>
                  <a:gd name="T23" fmla="*/ 227 h 292"/>
                  <a:gd name="T24" fmla="*/ 26 w 169"/>
                  <a:gd name="T25" fmla="*/ 260 h 292"/>
                  <a:gd name="T26" fmla="*/ 44 w 169"/>
                  <a:gd name="T27" fmla="*/ 289 h 292"/>
                  <a:gd name="T28" fmla="*/ 44 w 169"/>
                  <a:gd name="T29" fmla="*/ 289 h 292"/>
                  <a:gd name="T30" fmla="*/ 52 w 169"/>
                  <a:gd name="T31" fmla="*/ 292 h 292"/>
                  <a:gd name="T32" fmla="*/ 66 w 169"/>
                  <a:gd name="T33" fmla="*/ 292 h 292"/>
                  <a:gd name="T34" fmla="*/ 88 w 169"/>
                  <a:gd name="T35" fmla="*/ 292 h 292"/>
                  <a:gd name="T36" fmla="*/ 118 w 169"/>
                  <a:gd name="T37" fmla="*/ 289 h 292"/>
                  <a:gd name="T38" fmla="*/ 118 w 169"/>
                  <a:gd name="T39" fmla="*/ 289 h 292"/>
                  <a:gd name="T40" fmla="*/ 147 w 169"/>
                  <a:gd name="T41" fmla="*/ 282 h 292"/>
                  <a:gd name="T42" fmla="*/ 158 w 169"/>
                  <a:gd name="T43" fmla="*/ 274 h 292"/>
                  <a:gd name="T44" fmla="*/ 169 w 169"/>
                  <a:gd name="T45" fmla="*/ 263 h 292"/>
                  <a:gd name="T46" fmla="*/ 169 w 169"/>
                  <a:gd name="T47" fmla="*/ 263 h 292"/>
                  <a:gd name="T48" fmla="*/ 147 w 169"/>
                  <a:gd name="T49" fmla="*/ 267 h 292"/>
                  <a:gd name="T50" fmla="*/ 121 w 169"/>
                  <a:gd name="T51" fmla="*/ 267 h 292"/>
                  <a:gd name="T52" fmla="*/ 107 w 169"/>
                  <a:gd name="T53" fmla="*/ 267 h 292"/>
                  <a:gd name="T54" fmla="*/ 92 w 169"/>
                  <a:gd name="T55" fmla="*/ 260 h 292"/>
                  <a:gd name="T56" fmla="*/ 74 w 169"/>
                  <a:gd name="T57" fmla="*/ 252 h 292"/>
                  <a:gd name="T58" fmla="*/ 59 w 169"/>
                  <a:gd name="T59" fmla="*/ 241 h 292"/>
                  <a:gd name="T60" fmla="*/ 59 w 169"/>
                  <a:gd name="T61" fmla="*/ 241 h 292"/>
                  <a:gd name="T62" fmla="*/ 44 w 169"/>
                  <a:gd name="T63" fmla="*/ 223 h 292"/>
                  <a:gd name="T64" fmla="*/ 33 w 169"/>
                  <a:gd name="T65" fmla="*/ 197 h 292"/>
                  <a:gd name="T66" fmla="*/ 22 w 169"/>
                  <a:gd name="T67" fmla="*/ 172 h 292"/>
                  <a:gd name="T68" fmla="*/ 19 w 169"/>
                  <a:gd name="T69" fmla="*/ 142 h 292"/>
                  <a:gd name="T70" fmla="*/ 15 w 169"/>
                  <a:gd name="T71" fmla="*/ 113 h 292"/>
                  <a:gd name="T72" fmla="*/ 15 w 169"/>
                  <a:gd name="T73" fmla="*/ 84 h 292"/>
                  <a:gd name="T74" fmla="*/ 19 w 169"/>
                  <a:gd name="T75" fmla="*/ 36 h 292"/>
                  <a:gd name="T76" fmla="*/ 19 w 169"/>
                  <a:gd name="T77" fmla="*/ 36 h 292"/>
                  <a:gd name="T78" fmla="*/ 22 w 169"/>
                  <a:gd name="T79" fmla="*/ 18 h 292"/>
                  <a:gd name="T80" fmla="*/ 22 w 169"/>
                  <a:gd name="T81" fmla="*/ 18 h 29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9"/>
                  <a:gd name="T124" fmla="*/ 0 h 292"/>
                  <a:gd name="T125" fmla="*/ 169 w 169"/>
                  <a:gd name="T126" fmla="*/ 292 h 29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9" h="292">
                    <a:moveTo>
                      <a:pt x="22" y="18"/>
                    </a:moveTo>
                    <a:lnTo>
                      <a:pt x="22" y="18"/>
                    </a:lnTo>
                    <a:lnTo>
                      <a:pt x="19" y="3"/>
                    </a:lnTo>
                    <a:lnTo>
                      <a:pt x="15" y="0"/>
                    </a:lnTo>
                    <a:lnTo>
                      <a:pt x="8" y="66"/>
                    </a:lnTo>
                    <a:lnTo>
                      <a:pt x="0" y="124"/>
                    </a:lnTo>
                    <a:lnTo>
                      <a:pt x="0" y="157"/>
                    </a:lnTo>
                    <a:lnTo>
                      <a:pt x="0" y="183"/>
                    </a:lnTo>
                    <a:lnTo>
                      <a:pt x="4" y="208"/>
                    </a:lnTo>
                    <a:lnTo>
                      <a:pt x="11" y="227"/>
                    </a:lnTo>
                    <a:lnTo>
                      <a:pt x="26" y="260"/>
                    </a:lnTo>
                    <a:lnTo>
                      <a:pt x="44" y="289"/>
                    </a:lnTo>
                    <a:lnTo>
                      <a:pt x="52" y="292"/>
                    </a:lnTo>
                    <a:lnTo>
                      <a:pt x="66" y="292"/>
                    </a:lnTo>
                    <a:lnTo>
                      <a:pt x="88" y="292"/>
                    </a:lnTo>
                    <a:lnTo>
                      <a:pt x="118" y="289"/>
                    </a:lnTo>
                    <a:lnTo>
                      <a:pt x="147" y="282"/>
                    </a:lnTo>
                    <a:lnTo>
                      <a:pt x="158" y="274"/>
                    </a:lnTo>
                    <a:lnTo>
                      <a:pt x="169" y="263"/>
                    </a:lnTo>
                    <a:lnTo>
                      <a:pt x="147" y="267"/>
                    </a:lnTo>
                    <a:lnTo>
                      <a:pt x="121" y="267"/>
                    </a:lnTo>
                    <a:lnTo>
                      <a:pt x="107" y="267"/>
                    </a:lnTo>
                    <a:lnTo>
                      <a:pt x="92" y="260"/>
                    </a:lnTo>
                    <a:lnTo>
                      <a:pt x="74" y="252"/>
                    </a:lnTo>
                    <a:lnTo>
                      <a:pt x="59" y="241"/>
                    </a:lnTo>
                    <a:lnTo>
                      <a:pt x="44" y="223"/>
                    </a:lnTo>
                    <a:lnTo>
                      <a:pt x="33" y="197"/>
                    </a:lnTo>
                    <a:lnTo>
                      <a:pt x="22" y="172"/>
                    </a:lnTo>
                    <a:lnTo>
                      <a:pt x="19" y="142"/>
                    </a:lnTo>
                    <a:lnTo>
                      <a:pt x="15" y="113"/>
                    </a:lnTo>
                    <a:lnTo>
                      <a:pt x="15" y="84"/>
                    </a:lnTo>
                    <a:lnTo>
                      <a:pt x="19" y="36"/>
                    </a:lnTo>
                    <a:lnTo>
                      <a:pt x="22" y="18"/>
                    </a:lnTo>
                    <a:close/>
                  </a:path>
                </a:pathLst>
              </a:custGeom>
              <a:solidFill>
                <a:srgbClr val="CF0000"/>
              </a:solidFill>
              <a:ln w="9525">
                <a:noFill/>
                <a:round/>
                <a:headEnd/>
                <a:tailEnd/>
              </a:ln>
            </p:spPr>
            <p:txBody>
              <a:bodyPr/>
              <a:lstStyle/>
              <a:p>
                <a:endParaRPr lang="en-US" dirty="0">
                  <a:solidFill>
                    <a:srgbClr val="000000"/>
                  </a:solidFill>
                </a:endParaRPr>
              </a:p>
            </p:txBody>
          </p:sp>
          <p:sp>
            <p:nvSpPr>
              <p:cNvPr id="12" name="Freeform 30"/>
              <p:cNvSpPr>
                <a:spLocks/>
              </p:cNvSpPr>
              <p:nvPr/>
            </p:nvSpPr>
            <p:spPr bwMode="auto">
              <a:xfrm>
                <a:off x="2353" y="642"/>
                <a:ext cx="121" cy="157"/>
              </a:xfrm>
              <a:custGeom>
                <a:avLst/>
                <a:gdLst>
                  <a:gd name="T0" fmla="*/ 121 w 121"/>
                  <a:gd name="T1" fmla="*/ 139 h 157"/>
                  <a:gd name="T2" fmla="*/ 121 w 121"/>
                  <a:gd name="T3" fmla="*/ 139 h 157"/>
                  <a:gd name="T4" fmla="*/ 88 w 121"/>
                  <a:gd name="T5" fmla="*/ 117 h 157"/>
                  <a:gd name="T6" fmla="*/ 59 w 121"/>
                  <a:gd name="T7" fmla="*/ 88 h 157"/>
                  <a:gd name="T8" fmla="*/ 44 w 121"/>
                  <a:gd name="T9" fmla="*/ 73 h 157"/>
                  <a:gd name="T10" fmla="*/ 33 w 121"/>
                  <a:gd name="T11" fmla="*/ 55 h 157"/>
                  <a:gd name="T12" fmla="*/ 33 w 121"/>
                  <a:gd name="T13" fmla="*/ 55 h 157"/>
                  <a:gd name="T14" fmla="*/ 0 w 121"/>
                  <a:gd name="T15" fmla="*/ 0 h 157"/>
                  <a:gd name="T16" fmla="*/ 0 w 121"/>
                  <a:gd name="T17" fmla="*/ 0 h 157"/>
                  <a:gd name="T18" fmla="*/ 8 w 121"/>
                  <a:gd name="T19" fmla="*/ 22 h 157"/>
                  <a:gd name="T20" fmla="*/ 26 w 121"/>
                  <a:gd name="T21" fmla="*/ 69 h 157"/>
                  <a:gd name="T22" fmla="*/ 37 w 121"/>
                  <a:gd name="T23" fmla="*/ 95 h 157"/>
                  <a:gd name="T24" fmla="*/ 52 w 121"/>
                  <a:gd name="T25" fmla="*/ 121 h 157"/>
                  <a:gd name="T26" fmla="*/ 66 w 121"/>
                  <a:gd name="T27" fmla="*/ 139 h 157"/>
                  <a:gd name="T28" fmla="*/ 77 w 121"/>
                  <a:gd name="T29" fmla="*/ 150 h 157"/>
                  <a:gd name="T30" fmla="*/ 77 w 121"/>
                  <a:gd name="T31" fmla="*/ 150 h 157"/>
                  <a:gd name="T32" fmla="*/ 92 w 121"/>
                  <a:gd name="T33" fmla="*/ 157 h 157"/>
                  <a:gd name="T34" fmla="*/ 99 w 121"/>
                  <a:gd name="T35" fmla="*/ 157 h 157"/>
                  <a:gd name="T36" fmla="*/ 107 w 121"/>
                  <a:gd name="T37" fmla="*/ 154 h 157"/>
                  <a:gd name="T38" fmla="*/ 110 w 121"/>
                  <a:gd name="T39" fmla="*/ 150 h 157"/>
                  <a:gd name="T40" fmla="*/ 118 w 121"/>
                  <a:gd name="T41" fmla="*/ 143 h 157"/>
                  <a:gd name="T42" fmla="*/ 121 w 121"/>
                  <a:gd name="T43" fmla="*/ 139 h 157"/>
                  <a:gd name="T44" fmla="*/ 121 w 121"/>
                  <a:gd name="T45" fmla="*/ 139 h 15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1"/>
                  <a:gd name="T70" fmla="*/ 0 h 157"/>
                  <a:gd name="T71" fmla="*/ 121 w 121"/>
                  <a:gd name="T72" fmla="*/ 157 h 15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1" h="157">
                    <a:moveTo>
                      <a:pt x="121" y="139"/>
                    </a:moveTo>
                    <a:lnTo>
                      <a:pt x="121" y="139"/>
                    </a:lnTo>
                    <a:lnTo>
                      <a:pt x="88" y="117"/>
                    </a:lnTo>
                    <a:lnTo>
                      <a:pt x="59" y="88"/>
                    </a:lnTo>
                    <a:lnTo>
                      <a:pt x="44" y="73"/>
                    </a:lnTo>
                    <a:lnTo>
                      <a:pt x="33" y="55"/>
                    </a:lnTo>
                    <a:lnTo>
                      <a:pt x="0" y="0"/>
                    </a:lnTo>
                    <a:lnTo>
                      <a:pt x="8" y="22"/>
                    </a:lnTo>
                    <a:lnTo>
                      <a:pt x="26" y="69"/>
                    </a:lnTo>
                    <a:lnTo>
                      <a:pt x="37" y="95"/>
                    </a:lnTo>
                    <a:lnTo>
                      <a:pt x="52" y="121"/>
                    </a:lnTo>
                    <a:lnTo>
                      <a:pt x="66" y="139"/>
                    </a:lnTo>
                    <a:lnTo>
                      <a:pt x="77" y="150"/>
                    </a:lnTo>
                    <a:lnTo>
                      <a:pt x="92" y="157"/>
                    </a:lnTo>
                    <a:lnTo>
                      <a:pt x="99" y="157"/>
                    </a:lnTo>
                    <a:lnTo>
                      <a:pt x="107" y="154"/>
                    </a:lnTo>
                    <a:lnTo>
                      <a:pt x="110" y="150"/>
                    </a:lnTo>
                    <a:lnTo>
                      <a:pt x="118" y="143"/>
                    </a:lnTo>
                    <a:lnTo>
                      <a:pt x="121" y="139"/>
                    </a:lnTo>
                    <a:close/>
                  </a:path>
                </a:pathLst>
              </a:custGeom>
              <a:solidFill>
                <a:srgbClr val="FC5733"/>
              </a:solidFill>
              <a:ln w="9525">
                <a:noFill/>
                <a:round/>
                <a:headEnd/>
                <a:tailEnd/>
              </a:ln>
            </p:spPr>
            <p:txBody>
              <a:bodyPr/>
              <a:lstStyle/>
              <a:p>
                <a:endParaRPr lang="en-US" dirty="0">
                  <a:solidFill>
                    <a:srgbClr val="000000"/>
                  </a:solidFil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958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958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7958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958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9587">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795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2.5|16.1"/>
</p:tagLst>
</file>

<file path=ppt/tags/tag2.xml><?xml version="1.0" encoding="utf-8"?>
<p:tagLst xmlns:a="http://schemas.openxmlformats.org/drawingml/2006/main" xmlns:r="http://schemas.openxmlformats.org/officeDocument/2006/relationships" xmlns:p="http://schemas.openxmlformats.org/presentationml/2006/main">
  <p:tag name="TIMING" val="|31.3|17.8|18.6"/>
</p:tagLst>
</file>

<file path=ppt/tags/tag3.xml><?xml version="1.0" encoding="utf-8"?>
<p:tagLst xmlns:a="http://schemas.openxmlformats.org/drawingml/2006/main" xmlns:r="http://schemas.openxmlformats.org/officeDocument/2006/relationships" xmlns:p="http://schemas.openxmlformats.org/presentationml/2006/main">
  <p:tag name="TIMING" val="|31.3|17.8|18.6"/>
</p:tagLst>
</file>

<file path=ppt/tags/tag4.xml><?xml version="1.0" encoding="utf-8"?>
<p:tagLst xmlns:a="http://schemas.openxmlformats.org/drawingml/2006/main" xmlns:r="http://schemas.openxmlformats.org/officeDocument/2006/relationships" xmlns:p="http://schemas.openxmlformats.org/presentationml/2006/main">
  <p:tag name="TIMING" val="|37.5|41.9|17.7|22.4|10"/>
</p:tagLst>
</file>

<file path=ppt/tags/tag5.xml><?xml version="1.0" encoding="utf-8"?>
<p:tagLst xmlns:a="http://schemas.openxmlformats.org/drawingml/2006/main" xmlns:r="http://schemas.openxmlformats.org/officeDocument/2006/relationships" xmlns:p="http://schemas.openxmlformats.org/presentationml/2006/main">
  <p:tag name="TIMING" val="|37.5|41.9|17.7|22.4|10"/>
</p:tagLst>
</file>

<file path=ppt/tags/tag6.xml><?xml version="1.0" encoding="utf-8"?>
<p:tagLst xmlns:a="http://schemas.openxmlformats.org/drawingml/2006/main" xmlns:r="http://schemas.openxmlformats.org/officeDocument/2006/relationships" xmlns:p="http://schemas.openxmlformats.org/presentationml/2006/main">
  <p:tag name="TIMING" val="|8.2|4.7"/>
</p:tagLst>
</file>

<file path=ppt/tags/tag7.xml><?xml version="1.0" encoding="utf-8"?>
<p:tagLst xmlns:a="http://schemas.openxmlformats.org/drawingml/2006/main" xmlns:r="http://schemas.openxmlformats.org/officeDocument/2006/relationships" xmlns:p="http://schemas.openxmlformats.org/presentationml/2006/main">
  <p:tag name="TIMING" val="|1.5"/>
</p:tagLst>
</file>

<file path=ppt/tags/tag8.xml><?xml version="1.0" encoding="utf-8"?>
<p:tagLst xmlns:a="http://schemas.openxmlformats.org/drawingml/2006/main" xmlns:r="http://schemas.openxmlformats.org/officeDocument/2006/relationships" xmlns:p="http://schemas.openxmlformats.org/presentationml/2006/main">
  <p:tag name="TIMING" val="|13|13.4|6.3|31.8|4.2"/>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3200" b="0" i="0" u="none" strike="noStrike" cap="none" normalizeH="0" baseline="0" smtClean="0">
            <a:ln>
              <a:noFill/>
            </a:ln>
            <a:solidFill>
              <a:schemeClr val="tx1"/>
            </a:solidFill>
            <a:effectLst/>
            <a:latin typeface="Arial Narrow"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3200" b="0" i="0" u="none" strike="noStrike" cap="none" normalizeH="0" baseline="0" smtClean="0">
            <a:ln>
              <a:noFill/>
            </a:ln>
            <a:solidFill>
              <a:schemeClr val="tx1"/>
            </a:solidFill>
            <a:effectLst/>
            <a:latin typeface="Arial Narrow"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93605</TotalTime>
  <Words>4343</Words>
  <Application>Microsoft Office PowerPoint</Application>
  <PresentationFormat>On-screen Show (4:3)</PresentationFormat>
  <Paragraphs>709</Paragraphs>
  <Slides>48</Slides>
  <Notes>34</Notes>
  <HiddenSlides>0</HiddenSlides>
  <MMClips>0</MMClips>
  <ScaleCrop>false</ScaleCrop>
  <HeadingPairs>
    <vt:vector size="4" baseType="variant">
      <vt:variant>
        <vt:lpstr>Theme</vt:lpstr>
      </vt:variant>
      <vt:variant>
        <vt:i4>5</vt:i4>
      </vt:variant>
      <vt:variant>
        <vt:lpstr>Slide Titles</vt:lpstr>
      </vt:variant>
      <vt:variant>
        <vt:i4>48</vt:i4>
      </vt:variant>
    </vt:vector>
  </HeadingPairs>
  <TitlesOfParts>
    <vt:vector size="53" baseType="lpstr">
      <vt:lpstr>Default Design</vt:lpstr>
      <vt:lpstr>1_Default Design</vt:lpstr>
      <vt:lpstr>2_Default Design</vt:lpstr>
      <vt:lpstr>3_Default Design</vt:lpstr>
      <vt:lpstr>6_Default Design</vt:lpstr>
      <vt:lpstr>Foundations of Privacy  Lecture 4 </vt:lpstr>
      <vt:lpstr>Modern Privacy of Data Analysis </vt:lpstr>
      <vt:lpstr>Databases that Teach</vt:lpstr>
      <vt:lpstr>Sanitization: Traditional View</vt:lpstr>
      <vt:lpstr>Auxiliary Information</vt:lpstr>
      <vt:lpstr>Why Settle for Ad Hoc Notions of Privacy? </vt:lpstr>
      <vt:lpstr>Computational Security of Encryption Semantic Security</vt:lpstr>
      <vt:lpstr>PowerPoint Presentation</vt:lpstr>
      <vt:lpstr>Making it Slightly less Vague Cryptographic Rigor Applied to Privacy</vt:lpstr>
      <vt:lpstr>In full generality: Dalenius Goal Impossible </vt:lpstr>
      <vt:lpstr>Outline </vt:lpstr>
      <vt:lpstr>Not learning from DB</vt:lpstr>
      <vt:lpstr>Not learning from DB</vt:lpstr>
      <vt:lpstr>Illustrative Example for Difficulty</vt:lpstr>
      <vt:lpstr>Defining “Win”: The Compromise Function</vt:lpstr>
      <vt:lpstr>Basic Concepts</vt:lpstr>
      <vt:lpstr>Impossibility Theorem: Informal </vt:lpstr>
      <vt:lpstr>Impossibility Theorem </vt:lpstr>
      <vt:lpstr>Strategy</vt:lpstr>
      <vt:lpstr>Strategy</vt:lpstr>
      <vt:lpstr>Entropy of Random Sources</vt:lpstr>
      <vt:lpstr>Min-entropy</vt:lpstr>
      <vt:lpstr>PowerPoint Presentation</vt:lpstr>
      <vt:lpstr>PowerPoint Presentation</vt:lpstr>
      <vt:lpstr>Strong extractors</vt:lpstr>
      <vt:lpstr>Extractors from Hash Functions</vt:lpstr>
      <vt:lpstr>Suppose w Learned Exactly</vt:lpstr>
      <vt:lpstr>Suppose w Learned Exactly</vt:lpstr>
      <vt:lpstr>Why is it a compromise?</vt:lpstr>
      <vt:lpstr>If w  Not  Learned Exactly </vt:lpstr>
      <vt:lpstr>Construction Based on ECC</vt:lpstr>
      <vt:lpstr> Fuzzy Extractor and biometric data</vt:lpstr>
      <vt:lpstr>PowerPoint Presentation</vt:lpstr>
      <vt:lpstr>Case w Not Learned Exactly</vt:lpstr>
      <vt:lpstr>Case w Not Learned Exactly</vt:lpstr>
      <vt:lpstr>Case w Not Learned Exactly</vt:lpstr>
      <vt:lpstr>Open Problem: Dealing with Relations</vt:lpstr>
      <vt:lpstr>Conclusions</vt:lpstr>
      <vt:lpstr>Desirable Properties from a sanitization mechanism</vt:lpstr>
      <vt:lpstr>Databases that Teach</vt:lpstr>
      <vt:lpstr>Differential Privacy</vt:lpstr>
      <vt:lpstr>Differential Privacy</vt:lpstr>
      <vt:lpstr>Differential Privacy</vt:lpstr>
      <vt:lpstr>(, d) - Differential Privacy </vt:lpstr>
      <vt:lpstr>Differential Privacy: Important Properties</vt:lpstr>
      <vt:lpstr>Example: NO Differential Privacy</vt:lpstr>
      <vt:lpstr>Projects</vt:lpstr>
      <vt:lpstr>Planned Topics</vt:lpstr>
    </vt:vector>
  </TitlesOfParts>
  <Company> weizmann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Cryptography  Lecture 2</dc:title>
  <dc:creator>Administrator</dc:creator>
  <cp:lastModifiedBy> </cp:lastModifiedBy>
  <cp:revision>995</cp:revision>
  <dcterms:created xsi:type="dcterms:W3CDTF">2003-10-31T10:32:22Z</dcterms:created>
  <dcterms:modified xsi:type="dcterms:W3CDTF">2012-04-05T18:36:08Z</dcterms:modified>
</cp:coreProperties>
</file>