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559" r:id="rId2"/>
    <p:sldId id="1079" r:id="rId3"/>
    <p:sldId id="1099" r:id="rId4"/>
    <p:sldId id="1100" r:id="rId5"/>
    <p:sldId id="1095" r:id="rId6"/>
    <p:sldId id="1096" r:id="rId7"/>
    <p:sldId id="1104" r:id="rId8"/>
    <p:sldId id="1098" r:id="rId9"/>
    <p:sldId id="1105" r:id="rId10"/>
    <p:sldId id="1081" r:id="rId11"/>
    <p:sldId id="1082" r:id="rId12"/>
    <p:sldId id="1083" r:id="rId13"/>
    <p:sldId id="1084" r:id="rId14"/>
    <p:sldId id="1088" r:id="rId15"/>
    <p:sldId id="1089" r:id="rId16"/>
    <p:sldId id="1086" r:id="rId17"/>
    <p:sldId id="1090" r:id="rId18"/>
    <p:sldId id="1091" r:id="rId19"/>
    <p:sldId id="1067" r:id="rId20"/>
    <p:sldId id="1094" r:id="rId21"/>
    <p:sldId id="1060" r:id="rId22"/>
    <p:sldId id="1061" r:id="rId23"/>
    <p:sldId id="1062" r:id="rId24"/>
    <p:sldId id="1063" r:id="rId25"/>
    <p:sldId id="1064" r:id="rId26"/>
    <p:sldId id="1065" r:id="rId27"/>
    <p:sldId id="1066" r:id="rId28"/>
    <p:sldId id="1068" r:id="rId29"/>
    <p:sldId id="1069" r:id="rId30"/>
    <p:sldId id="1070" r:id="rId31"/>
    <p:sldId id="1071" r:id="rId32"/>
    <p:sldId id="1072" r:id="rId33"/>
    <p:sldId id="1073" r:id="rId34"/>
    <p:sldId id="1074" r:id="rId35"/>
    <p:sldId id="1075" r:id="rId36"/>
    <p:sldId id="1076" r:id="rId37"/>
    <p:sldId id="1077" r:id="rId38"/>
    <p:sldId id="1078" r:id="rId3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3B6"/>
    <a:srgbClr val="FF0000"/>
    <a:srgbClr val="FFCCFF"/>
    <a:srgbClr val="0033CC"/>
    <a:srgbClr val="00E4A8"/>
    <a:srgbClr val="9D4791"/>
    <a:srgbClr val="FFCC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7" autoAdjust="0"/>
    <p:restoredTop sz="83429" autoAdjust="0"/>
  </p:normalViewPr>
  <p:slideViewPr>
    <p:cSldViewPr>
      <p:cViewPr>
        <p:scale>
          <a:sx n="100" d="100"/>
          <a:sy n="100" d="100"/>
        </p:scale>
        <p:origin x="-194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A7FF295-1BE1-456D-92F8-CCF4E9F3D5F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6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466A1-A13B-4EDB-A255-DA9AE1A87273}" type="slidenum">
              <a:rPr lang="ar-SA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83BB-F4A8-4E53-83DC-0061CCF9309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r>
              <a:rPr lang="en-US" smtClean="0"/>
              <a:t>Utility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r>
              <a:rPr lang="en-US" smtClean="0"/>
              <a:t>Utility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914D7-ACD6-42D8-B603-4D0721EE6B2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E8E6A-1FC1-4001-B5C5-FF705BD63B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F053C-2382-4EDC-8D82-07069C224A4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5F77A-9AAE-4B90-8E8E-BE97902B798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82CB1-D1E4-4320-BABD-8553F41A8E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9AD2-22B2-455F-A8CF-28E9BA2625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3FA58-9C4B-4DA5-9AA9-23814AF87D5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1DB3-0206-4050-A977-0FE7C69953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7E61F-3EBF-4FF9-8670-2CAC06D484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E58D9-22F8-4DB4-86D6-2B8A18C7D8B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3168D-9C6E-4C7B-827D-0DFFA3250A0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7E6EE4A-BABD-453D-BE52-AF8E076E4B6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 smtClean="0">
                <a:solidFill>
                  <a:schemeClr val="accent2"/>
                </a:solidFill>
              </a:rPr>
              <a:t>Foundations of Privacy</a:t>
            </a: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sz="4000" dirty="0" smtClean="0">
                <a:solidFill>
                  <a:schemeClr val="tx1"/>
                </a:solidFill>
              </a:rPr>
              <a:t>Lecture 6</a:t>
            </a:r>
            <a:br>
              <a:rPr lang="en-US" altLang="he-IL" sz="4000" dirty="0" smtClean="0">
                <a:solidFill>
                  <a:schemeClr val="tx1"/>
                </a:solidFill>
              </a:rPr>
            </a:br>
            <a:endParaRPr lang="en-US" altLang="he-IL" sz="3600" dirty="0" smtClean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he-IL" b="1" dirty="0" smtClean="0">
                <a:solidFill>
                  <a:srgbClr val="FF3300"/>
                </a:solidFill>
              </a:rPr>
              <a:t>Lecturer:</a:t>
            </a:r>
            <a:r>
              <a:rPr lang="en-US" altLang="he-IL" sz="4000" b="1" dirty="0" smtClean="0">
                <a:solidFill>
                  <a:srgbClr val="D60093"/>
                </a:solidFill>
              </a:rPr>
              <a:t> </a:t>
            </a:r>
            <a:r>
              <a:rPr lang="en-US" altLang="he-IL" b="1" dirty="0" err="1" smtClean="0">
                <a:solidFill>
                  <a:srgbClr val="FF3300"/>
                </a:solidFill>
              </a:rPr>
              <a:t>Moni</a:t>
            </a:r>
            <a:r>
              <a:rPr lang="en-US" altLang="he-IL" b="1" dirty="0" smtClean="0">
                <a:solidFill>
                  <a:srgbClr val="FF3300"/>
                </a:solidFill>
              </a:rPr>
              <a:t>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048000"/>
            <a:ext cx="12954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Kullback</a:t>
            </a:r>
            <a:r>
              <a:rPr lang="en-US" dirty="0"/>
              <a:t>–</a:t>
            </a:r>
            <a:r>
              <a:rPr lang="en-US" dirty="0" err="1"/>
              <a:t>Leibler</a:t>
            </a:r>
            <a:r>
              <a:rPr lang="en-US" dirty="0"/>
              <a:t> </a:t>
            </a:r>
            <a:r>
              <a:rPr lang="en-US" dirty="0" smtClean="0"/>
              <a:t>Divergence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or Relative </a:t>
            </a:r>
            <a:r>
              <a:rPr lang="en-US" dirty="0"/>
              <a:t>Entropy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6868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The </a:t>
                </a:r>
                <a:r>
                  <a:rPr lang="en-US" b="1" dirty="0"/>
                  <a:t>KL-Divergence</a:t>
                </a:r>
                <a:r>
                  <a:rPr lang="en-US" dirty="0"/>
                  <a:t> or </a:t>
                </a:r>
                <a:r>
                  <a:rPr lang="en-US" b="1" dirty="0"/>
                  <a:t>Relative Entropy </a:t>
                </a:r>
                <a:r>
                  <a:rPr lang="en-US" dirty="0"/>
                  <a:t>between two random </a:t>
                </a:r>
                <a:r>
                  <a:rPr lang="en-US" dirty="0" smtClean="0"/>
                  <a:t>variables </a:t>
                </a:r>
                <a:r>
                  <a:rPr lang="en-US" dirty="0">
                    <a:latin typeface="Comic Sans MS" pitchFamily="66" charset="0"/>
                  </a:rPr>
                  <a:t>Y</a:t>
                </a:r>
                <a:r>
                  <a:rPr lang="en-US" dirty="0"/>
                  <a:t> and </a:t>
                </a:r>
                <a:r>
                  <a:rPr lang="en-US" dirty="0">
                    <a:latin typeface="Comic Sans MS" pitchFamily="66" charset="0"/>
                  </a:rPr>
                  <a:t>Z</a:t>
                </a:r>
                <a:r>
                  <a:rPr lang="en-US" dirty="0"/>
                  <a:t> </a:t>
                </a:r>
                <a:r>
                  <a:rPr lang="en-US" dirty="0" smtClean="0"/>
                  <a:t>is</a:t>
                </a:r>
              </a:p>
              <a:p>
                <a:pPr marL="400050" lvl="1" indent="0">
                  <a:buNone/>
                </a:pPr>
                <a:r>
                  <a:rPr lang="en-US" dirty="0" smtClean="0"/>
                  <a:t>taking </a:t>
                </a:r>
                <a:r>
                  <a:rPr lang="en-US" dirty="0"/>
                  <a:t>values from the same domain </a:t>
                </a:r>
                <a:endParaRPr lang="en-US" dirty="0" smtClean="0"/>
              </a:p>
              <a:p>
                <a:pPr marL="0" indent="0" algn="ctr">
                  <a:buNone/>
                </a:pPr>
                <a:r>
                  <a:rPr lang="en-US" dirty="0" smtClean="0">
                    <a:latin typeface="Comic Sans MS" pitchFamily="66" charset="0"/>
                  </a:rPr>
                  <a:t>KL(Y||Z</a:t>
                </a:r>
                <a:r>
                  <a:rPr lang="en-US" dirty="0">
                    <a:latin typeface="Comic Sans MS" pitchFamily="66" charset="0"/>
                  </a:rPr>
                  <a:t>) = </a:t>
                </a:r>
                <a:r>
                  <a:rPr lang="en-US" dirty="0" err="1" smtClean="0">
                    <a:latin typeface="Comic Sans MS" pitchFamily="66" charset="0"/>
                  </a:rPr>
                  <a:t>E</a:t>
                </a:r>
                <a:r>
                  <a:rPr lang="en-US" baseline="-25000" dirty="0" err="1" smtClean="0">
                    <a:latin typeface="Comic Sans MS"/>
                  </a:rPr>
                  <a:t>y~Y</a:t>
                </a:r>
                <a:r>
                  <a:rPr lang="en-US" dirty="0" smtClean="0">
                    <a:latin typeface="Comic Sans MS" pitchFamily="66" charset="0"/>
                  </a:rPr>
                  <a:t> [</a:t>
                </a:r>
                <a:r>
                  <a:rPr lang="en-US" dirty="0" err="1" smtClean="0">
                    <a:latin typeface="Comic Sans MS" pitchFamily="66" charset="0"/>
                  </a:rPr>
                  <a:t>ln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1" dirty="0">
                            <a:latin typeface="Cambria Math"/>
                          </a:rPr>
                          <m:t>Pr</m:t>
                        </m:r>
                        <m:r>
                          <a:rPr lang="en-US" i="1" dirty="0">
                            <a:latin typeface="Cambria Math"/>
                          </a:rPr>
                          <m:t>⁡[</m:t>
                        </m:r>
                        <m:r>
                          <a:rPr lang="en-US" i="1" dirty="0">
                            <a:latin typeface="Cambria Math"/>
                          </a:rPr>
                          <m:t>𝑌</m:t>
                        </m:r>
                        <m:r>
                          <a:rPr lang="en-US" i="1" dirty="0">
                            <a:latin typeface="Cambria Math"/>
                          </a:rPr>
                          <m:t>=</m:t>
                        </m:r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  <m:r>
                          <a:rPr lang="en-US" i="1" dirty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1" dirty="0">
                            <a:latin typeface="Cambria Math"/>
                          </a:rPr>
                          <m:t>Pr</m:t>
                        </m:r>
                        <m:r>
                          <a:rPr lang="en-US" i="1" dirty="0">
                            <a:latin typeface="Cambria Math"/>
                          </a:rPr>
                          <m:t>⁡[</m:t>
                        </m:r>
                        <m:r>
                          <a:rPr lang="en-US" i="1" dirty="0">
                            <a:latin typeface="Cambria Math"/>
                          </a:rPr>
                          <m:t>𝑍</m:t>
                        </m:r>
                        <m:r>
                          <a:rPr lang="en-US" i="1" dirty="0">
                            <a:latin typeface="Cambria Math"/>
                          </a:rPr>
                          <m:t>=</m:t>
                        </m:r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  <m:r>
                          <a:rPr lang="en-US" i="1" dirty="0">
                            <a:latin typeface="Cambria Math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dirty="0" smtClean="0">
                    <a:latin typeface="Comic Sans MS" pitchFamily="66" charset="0"/>
                  </a:rPr>
                  <a:t>]</a:t>
                </a:r>
              </a:p>
              <a:p>
                <a:pPr lvl="1"/>
                <a:r>
                  <a:rPr lang="en-US" dirty="0" smtClean="0"/>
                  <a:t>Non-symmetric </a:t>
                </a:r>
                <a:r>
                  <a:rPr lang="en-US" dirty="0"/>
                  <a:t>measure of the difference 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Measures </a:t>
                </a:r>
                <a:r>
                  <a:rPr lang="en-US" dirty="0"/>
                  <a:t>the </a:t>
                </a:r>
                <a:r>
                  <a:rPr lang="en-US" b="1" dirty="0"/>
                  <a:t>expected</a:t>
                </a:r>
                <a:r>
                  <a:rPr lang="en-US" dirty="0"/>
                  <a:t> number of </a:t>
                </a:r>
                <a:r>
                  <a:rPr lang="en-US" b="1" dirty="0"/>
                  <a:t>extra</a:t>
                </a:r>
                <a:r>
                  <a:rPr lang="en-US" dirty="0"/>
                  <a:t> bits </a:t>
                </a:r>
                <a:r>
                  <a:rPr lang="en-US" dirty="0" smtClean="0"/>
                  <a:t>needed to</a:t>
                </a:r>
                <a:r>
                  <a:rPr lang="en-US" dirty="0"/>
                  <a:t> </a:t>
                </a:r>
                <a:r>
                  <a:rPr lang="en-US" dirty="0" smtClean="0"/>
                  <a:t>code samples </a:t>
                </a:r>
                <a:r>
                  <a:rPr lang="en-US" dirty="0"/>
                  <a:t>from </a:t>
                </a:r>
                <a:r>
                  <a:rPr lang="en-US" dirty="0">
                    <a:latin typeface="Comic Sans MS" pitchFamily="66" charset="0"/>
                  </a:rPr>
                  <a:t>Y</a:t>
                </a:r>
                <a:r>
                  <a:rPr lang="en-US" dirty="0"/>
                  <a:t> when using a code based on </a:t>
                </a:r>
                <a:r>
                  <a:rPr lang="en-US" dirty="0" smtClean="0">
                    <a:latin typeface="Comic Sans MS" pitchFamily="66" charset="0"/>
                  </a:rPr>
                  <a:t>Z</a:t>
                </a:r>
                <a:r>
                  <a:rPr lang="en-US" dirty="0"/>
                  <a:t>.</a:t>
                </a:r>
                <a:r>
                  <a:rPr lang="en-US" dirty="0" smtClean="0"/>
                  <a:t> </a:t>
                </a:r>
              </a:p>
              <a:p>
                <a:pPr lvl="1"/>
                <a:r>
                  <a:rPr lang="en-US" dirty="0" smtClean="0"/>
                  <a:t>Typically: </a:t>
                </a:r>
                <a:r>
                  <a:rPr lang="en-US" dirty="0">
                    <a:latin typeface="Comic Sans MS" pitchFamily="66" charset="0"/>
                  </a:rPr>
                  <a:t>Y</a:t>
                </a:r>
                <a:r>
                  <a:rPr lang="en-US" dirty="0"/>
                  <a:t> </a:t>
                </a:r>
                <a:r>
                  <a:rPr lang="en-US" dirty="0" smtClean="0"/>
                  <a:t>represents </a:t>
                </a:r>
                <a:r>
                  <a:rPr lang="en-US" dirty="0"/>
                  <a:t>the </a:t>
                </a:r>
                <a:r>
                  <a:rPr lang="en-US" dirty="0" smtClean="0"/>
                  <a:t>``</a:t>
                </a:r>
                <a:r>
                  <a:rPr lang="en-US" i="1" dirty="0" smtClean="0"/>
                  <a:t>true</a:t>
                </a:r>
                <a:r>
                  <a:rPr lang="en-US" dirty="0"/>
                  <a:t>" distribution of </a:t>
                </a:r>
                <a:r>
                  <a:rPr lang="en-US" dirty="0" smtClean="0"/>
                  <a:t>data</a:t>
                </a:r>
                <a:r>
                  <a:rPr lang="en-US" dirty="0"/>
                  <a:t> </a:t>
                </a:r>
                <a:r>
                  <a:rPr lang="en-US" dirty="0" smtClean="0"/>
                  <a:t>and</a:t>
                </a:r>
                <a:r>
                  <a:rPr lang="en-US" dirty="0"/>
                  <a:t> </a:t>
                </a:r>
                <a:r>
                  <a:rPr lang="en-US" dirty="0" smtClean="0">
                    <a:latin typeface="Comic Sans MS" pitchFamily="66" charset="0"/>
                  </a:rPr>
                  <a:t>Z</a:t>
                </a:r>
                <a:r>
                  <a:rPr lang="en-US" dirty="0"/>
                  <a:t> </a:t>
                </a:r>
                <a:r>
                  <a:rPr lang="en-US" dirty="0" smtClean="0"/>
                  <a:t> </a:t>
                </a:r>
                <a:r>
                  <a:rPr lang="en-US" dirty="0"/>
                  <a:t>represents </a:t>
                </a:r>
                <a:r>
                  <a:rPr lang="en-US" dirty="0" smtClean="0"/>
                  <a:t>an approximation or model of</a:t>
                </a:r>
                <a:r>
                  <a:rPr lang="en-US" dirty="0"/>
                  <a:t> </a:t>
                </a:r>
                <a:r>
                  <a:rPr lang="en-US" dirty="0" smtClean="0">
                    <a:latin typeface="Comic Sans MS" pitchFamily="66" charset="0"/>
                  </a:rPr>
                  <a:t>Y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686800" cy="4525963"/>
              </a:xfrm>
              <a:blipFill rotWithShape="1">
                <a:blip r:embed="rId2"/>
                <a:stretch>
                  <a:fillRect l="-1825" t="-1752" b="-12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705600" y="4191000"/>
            <a:ext cx="22860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Not a metric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7116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Max Divergence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600200"/>
                <a:ext cx="88392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The </a:t>
                </a:r>
                <a:r>
                  <a:rPr lang="en-US" b="1" dirty="0" smtClean="0"/>
                  <a:t>Max-Divergence</a:t>
                </a:r>
                <a:r>
                  <a:rPr lang="en-US" dirty="0" smtClean="0"/>
                  <a:t> between </a:t>
                </a:r>
                <a:r>
                  <a:rPr lang="en-US" dirty="0"/>
                  <a:t>two random </a:t>
                </a:r>
                <a:r>
                  <a:rPr lang="en-US" dirty="0" smtClean="0"/>
                  <a:t>variables </a:t>
                </a:r>
                <a:r>
                  <a:rPr lang="en-US" dirty="0">
                    <a:latin typeface="Comic Sans MS" pitchFamily="66" charset="0"/>
                  </a:rPr>
                  <a:t>Y</a:t>
                </a:r>
                <a:r>
                  <a:rPr lang="en-US" dirty="0"/>
                  <a:t> and </a:t>
                </a:r>
                <a:r>
                  <a:rPr lang="en-US" dirty="0">
                    <a:latin typeface="Comic Sans MS" pitchFamily="66" charset="0"/>
                  </a:rPr>
                  <a:t>Z</a:t>
                </a:r>
                <a:r>
                  <a:rPr lang="en-US" dirty="0"/>
                  <a:t> </a:t>
                </a:r>
                <a:r>
                  <a:rPr lang="en-US" dirty="0" smtClean="0"/>
                  <a:t>is</a:t>
                </a:r>
              </a:p>
              <a:p>
                <a:pPr marL="400050" lvl="1" indent="0">
                  <a:buNone/>
                </a:pPr>
                <a:r>
                  <a:rPr lang="en-US" dirty="0" smtClean="0"/>
                  <a:t>taking </a:t>
                </a:r>
                <a:r>
                  <a:rPr lang="en-US" dirty="0"/>
                  <a:t>values from the same domain </a:t>
                </a:r>
                <a:endParaRPr lang="en-US" dirty="0" smtClean="0"/>
              </a:p>
              <a:p>
                <a:pPr marL="0" indent="0" algn="ctr">
                  <a:buNone/>
                </a:pPr>
                <a:r>
                  <a:rPr lang="en-US" dirty="0" smtClean="0">
                    <a:latin typeface="Comic Sans MS" pitchFamily="66" charset="0"/>
                  </a:rPr>
                  <a:t>KL</a:t>
                </a:r>
                <a:r>
                  <a:rPr lang="en-US" baseline="-25000" dirty="0" smtClean="0">
                    <a:latin typeface="cmsy10"/>
                  </a:rPr>
                  <a:t>1</a:t>
                </a:r>
                <a:r>
                  <a:rPr lang="en-US" dirty="0" smtClean="0">
                    <a:latin typeface="Comic Sans MS" pitchFamily="66" charset="0"/>
                  </a:rPr>
                  <a:t>(Y||Z</a:t>
                </a:r>
                <a:r>
                  <a:rPr lang="en-US" dirty="0">
                    <a:latin typeface="Comic Sans MS" pitchFamily="66" charset="0"/>
                  </a:rPr>
                  <a:t>) = </a:t>
                </a:r>
                <a:r>
                  <a:rPr lang="en-US" dirty="0" smtClean="0">
                    <a:latin typeface="Comic Sans MS" pitchFamily="66" charset="0"/>
                  </a:rPr>
                  <a:t>Max</a:t>
                </a:r>
                <a:r>
                  <a:rPr lang="en-US" baseline="-25000" dirty="0" smtClean="0">
                    <a:latin typeface="Comic Sans MS"/>
                  </a:rPr>
                  <a:t>S</a:t>
                </a:r>
                <a:r>
                  <a:rPr lang="en-US" baseline="-25000" dirty="0" smtClean="0">
                    <a:latin typeface="cmsy10"/>
                  </a:rPr>
                  <a:t>½</a:t>
                </a:r>
                <a:r>
                  <a:rPr lang="en-US" baseline="-25000" dirty="0" smtClean="0">
                    <a:latin typeface="Comic Sans MS"/>
                  </a:rPr>
                  <a:t>Supp(Y)</a:t>
                </a:r>
                <a:r>
                  <a:rPr lang="en-US" dirty="0" smtClean="0">
                    <a:latin typeface="Comic Sans MS" pitchFamily="66" charset="0"/>
                  </a:rPr>
                  <a:t> [</a:t>
                </a:r>
                <a:r>
                  <a:rPr lang="en-US" dirty="0" err="1" smtClean="0">
                    <a:latin typeface="Comic Sans MS" pitchFamily="66" charset="0"/>
                  </a:rPr>
                  <a:t>ln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1" dirty="0">
                            <a:latin typeface="Cambria Math"/>
                          </a:rPr>
                          <m:t>Pr</m:t>
                        </m:r>
                        <m:r>
                          <a:rPr lang="en-US" i="1" dirty="0">
                            <a:latin typeface="Cambria Math"/>
                          </a:rPr>
                          <m:t>⁡[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𝑌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∈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𝑆</m:t>
                        </m:r>
                        <m:r>
                          <a:rPr lang="en-US" i="1" dirty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1" dirty="0">
                            <a:latin typeface="Cambria Math"/>
                          </a:rPr>
                          <m:t>Pr</m:t>
                        </m:r>
                        <m:r>
                          <a:rPr lang="en-US" i="1" dirty="0">
                            <a:latin typeface="Cambria Math"/>
                          </a:rPr>
                          <m:t>⁡[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𝑍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∈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𝑆</m:t>
                        </m:r>
                        <m:r>
                          <a:rPr lang="en-US" i="1" dirty="0">
                            <a:latin typeface="Cambria Math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dirty="0" smtClean="0">
                    <a:latin typeface="Comic Sans MS" pitchFamily="66" charset="0"/>
                  </a:rPr>
                  <a:t>]</a:t>
                </a:r>
              </a:p>
              <a:p>
                <a:pPr marL="0" indent="0">
                  <a:buNone/>
                </a:pPr>
                <a:r>
                  <a:rPr lang="en-US" dirty="0"/>
                  <a:t>The </a:t>
                </a:r>
                <a:r>
                  <a:rPr lang="en-US" b="1" dirty="0" smtClean="0">
                    <a:sym typeface="Symbol"/>
                  </a:rPr>
                  <a:t></a:t>
                </a:r>
                <a:r>
                  <a:rPr lang="en-US" b="1" dirty="0" smtClean="0"/>
                  <a:t>-Approximate </a:t>
                </a:r>
                <a:r>
                  <a:rPr lang="en-US" b="1" dirty="0"/>
                  <a:t>Max-Divergence</a:t>
                </a:r>
                <a:r>
                  <a:rPr lang="en-US" dirty="0"/>
                  <a:t> </a:t>
                </a:r>
                <a:r>
                  <a:rPr lang="en-US" dirty="0" smtClean="0"/>
                  <a:t>is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Comic Sans MS" pitchFamily="66" charset="0"/>
                  </a:rPr>
                  <a:t>KL</a:t>
                </a:r>
                <a:r>
                  <a:rPr lang="en-US" baseline="-25000" dirty="0" smtClean="0">
                    <a:latin typeface="cmsy10"/>
                  </a:rPr>
                  <a:t>1</a:t>
                </a:r>
                <a:r>
                  <a:rPr lang="en-US" sz="4000" baseline="30000" dirty="0" smtClean="0">
                    <a:latin typeface="Comic Sans MS" pitchFamily="66" charset="0"/>
                    <a:sym typeface="Symbol"/>
                  </a:rPr>
                  <a:t></a:t>
                </a:r>
                <a:r>
                  <a:rPr lang="en-US" dirty="0" smtClean="0">
                    <a:latin typeface="Comic Sans MS" pitchFamily="66" charset="0"/>
                  </a:rPr>
                  <a:t>(Y</a:t>
                </a:r>
                <a:r>
                  <a:rPr lang="en-US" dirty="0">
                    <a:latin typeface="Comic Sans MS" pitchFamily="66" charset="0"/>
                  </a:rPr>
                  <a:t>||Z) = Max</a:t>
                </a:r>
                <a:r>
                  <a:rPr lang="en-US" baseline="-25000" dirty="0">
                    <a:latin typeface="Comic Sans MS"/>
                  </a:rPr>
                  <a:t>S</a:t>
                </a:r>
                <a:r>
                  <a:rPr lang="en-US" baseline="-25000" dirty="0">
                    <a:latin typeface="cmsy10"/>
                  </a:rPr>
                  <a:t>½</a:t>
                </a:r>
                <a:r>
                  <a:rPr lang="en-US" baseline="-25000" dirty="0">
                    <a:latin typeface="Comic Sans MS"/>
                  </a:rPr>
                  <a:t>Supp(Y</a:t>
                </a:r>
                <a:r>
                  <a:rPr lang="en-US" baseline="-25000" dirty="0" smtClean="0">
                    <a:latin typeface="Comic Sans MS"/>
                  </a:rPr>
                  <a:t>),</a:t>
                </a:r>
                <a:r>
                  <a:rPr lang="en-US" baseline="-25000" dirty="0" err="1" smtClean="0">
                    <a:latin typeface="Comic Sans MS"/>
                  </a:rPr>
                  <a:t>Pr</a:t>
                </a:r>
                <a:r>
                  <a:rPr lang="en-US" baseline="-25000" dirty="0" smtClean="0">
                    <a:latin typeface="Comic Sans MS"/>
                  </a:rPr>
                  <a:t>[Y</a:t>
                </a:r>
                <a:r>
                  <a:rPr lang="en-US" baseline="-25000" dirty="0" smtClean="0">
                    <a:latin typeface="cmsy10"/>
                  </a:rPr>
                  <a:t>2</a:t>
                </a:r>
                <a:r>
                  <a:rPr lang="en-US" baseline="-25000" dirty="0" smtClean="0">
                    <a:latin typeface="Comic Sans MS"/>
                  </a:rPr>
                  <a:t>S]</a:t>
                </a:r>
                <a:r>
                  <a:rPr lang="en-US" baseline="-25000" dirty="0" smtClean="0">
                    <a:latin typeface="cmsy10"/>
                  </a:rPr>
                  <a:t>¸</a:t>
                </a:r>
                <a:r>
                  <a:rPr lang="en-US" baseline="-25000" dirty="0" smtClean="0">
                    <a:sym typeface="Symbol"/>
                  </a:rPr>
                  <a:t></a:t>
                </a:r>
                <a:r>
                  <a:rPr lang="en-US" dirty="0" smtClean="0">
                    <a:latin typeface="Comic Sans MS" pitchFamily="66" charset="0"/>
                  </a:rPr>
                  <a:t>[</a:t>
                </a:r>
                <a:r>
                  <a:rPr lang="en-US" dirty="0" err="1" smtClean="0">
                    <a:latin typeface="Comic Sans MS" pitchFamily="66" charset="0"/>
                  </a:rPr>
                  <a:t>ln</a:t>
                </a:r>
                <a:r>
                  <a:rPr lang="en-US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latin typeface="Cambria Math"/>
                                  </a:rPr>
                                  <m:t>𝑌</m:t>
                                </m:r>
                                <m:r>
                                  <a:rPr lang="en-US" i="1" dirty="0">
                                    <a:latin typeface="Cambria Math"/>
                                  </a:rPr>
                                  <m:t>∈</m:t>
                                </m:r>
                                <m:r>
                                  <a:rPr lang="en-US" i="1" dirty="0">
                                    <a:latin typeface="Cambria Math"/>
                                  </a:rPr>
                                  <m:t>𝑆</m:t>
                                </m:r>
                              </m:e>
                            </m:d>
                          </m:e>
                        </m:func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sym typeface="Symbol"/>
                          </a:rPr>
                          <m:t>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1" dirty="0">
                            <a:latin typeface="Cambria Math"/>
                          </a:rPr>
                          <m:t>Pr</m:t>
                        </m:r>
                        <m:r>
                          <a:rPr lang="en-US" i="1" dirty="0">
                            <a:latin typeface="Cambria Math"/>
                          </a:rPr>
                          <m:t>⁡[</m:t>
                        </m:r>
                        <m:r>
                          <a:rPr lang="en-US" i="1" dirty="0">
                            <a:latin typeface="Cambria Math"/>
                          </a:rPr>
                          <m:t>𝑍</m:t>
                        </m:r>
                        <m:r>
                          <a:rPr lang="en-US" i="1" dirty="0">
                            <a:latin typeface="Cambria Math"/>
                          </a:rPr>
                          <m:t>∈</m:t>
                        </m:r>
                        <m:r>
                          <a:rPr lang="en-US" i="1" dirty="0">
                            <a:latin typeface="Cambria Math"/>
                          </a:rPr>
                          <m:t>𝑆</m:t>
                        </m:r>
                        <m:r>
                          <a:rPr lang="en-US" i="1" dirty="0">
                            <a:latin typeface="Cambria Math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dirty="0">
                    <a:latin typeface="Comic Sans MS" pitchFamily="66" charset="0"/>
                  </a:rPr>
                  <a:t>]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600200"/>
                <a:ext cx="8839200" cy="4525963"/>
              </a:xfrm>
              <a:blipFill rotWithShape="1">
                <a:blip r:embed="rId2"/>
                <a:stretch>
                  <a:fillRect l="-1793" t="-1887" r="-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3671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Privacy and Max Divergent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Mechanism </a:t>
            </a:r>
            <a:r>
              <a:rPr lang="en-US" dirty="0">
                <a:latin typeface="Comic Sans MS" pitchFamily="66" charset="0"/>
              </a:rPr>
              <a:t>M</a:t>
            </a:r>
            <a:r>
              <a:rPr lang="en-US" dirty="0"/>
              <a:t> is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 smtClean="0"/>
              <a:t>-differentially </a:t>
            </a:r>
            <a:r>
              <a:rPr lang="en-US" dirty="0"/>
              <a:t>private if and only if on every two </a:t>
            </a:r>
            <a:r>
              <a:rPr lang="en-US" dirty="0" smtClean="0"/>
              <a:t>neighboring </a:t>
            </a:r>
            <a:r>
              <a:rPr lang="en-US" dirty="0"/>
              <a:t>databases </a:t>
            </a:r>
            <a:r>
              <a:rPr lang="en-US" dirty="0">
                <a:latin typeface="Comic Sans MS" pitchFamily="66" charset="0"/>
              </a:rPr>
              <a:t>x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>
                <a:latin typeface="Comic Sans MS" pitchFamily="66" charset="0"/>
              </a:rPr>
              <a:t>x’</a:t>
            </a:r>
            <a:endParaRPr lang="en-US" dirty="0"/>
          </a:p>
          <a:p>
            <a:pPr lvl="1"/>
            <a:r>
              <a:rPr lang="en-US" dirty="0" smtClean="0">
                <a:latin typeface="Comic Sans MS" pitchFamily="66" charset="0"/>
              </a:rPr>
              <a:t>KL</a:t>
            </a:r>
            <a:r>
              <a:rPr lang="en-US" baseline="-25000" dirty="0" smtClean="0">
                <a:latin typeface="cmsy10"/>
              </a:rPr>
              <a:t>1</a:t>
            </a:r>
            <a:r>
              <a:rPr lang="en-US" dirty="0" smtClean="0">
                <a:latin typeface="Comic Sans MS" pitchFamily="66" charset="0"/>
              </a:rPr>
              <a:t>(M(x)||M(x’))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endParaRPr lang="en-US" dirty="0"/>
          </a:p>
          <a:p>
            <a:pPr lvl="1"/>
            <a:r>
              <a:rPr lang="en-US" dirty="0" smtClean="0">
                <a:latin typeface="Comic Sans MS" pitchFamily="66" charset="0"/>
              </a:rPr>
              <a:t>KL</a:t>
            </a:r>
            <a:r>
              <a:rPr lang="en-US" baseline="-25000" dirty="0" smtClean="0">
                <a:latin typeface="cmsy10"/>
              </a:rPr>
              <a:t>1</a:t>
            </a:r>
            <a:r>
              <a:rPr lang="en-US" dirty="0" smtClean="0">
                <a:latin typeface="Comic Sans MS" pitchFamily="66" charset="0"/>
              </a:rPr>
              <a:t>(M(x’)||M(x))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endParaRPr lang="en-US" dirty="0"/>
          </a:p>
          <a:p>
            <a:endParaRPr lang="en-US" dirty="0"/>
          </a:p>
          <a:p>
            <a:r>
              <a:rPr lang="en-US" dirty="0">
                <a:latin typeface="Comic Sans MS" pitchFamily="66" charset="0"/>
              </a:rPr>
              <a:t>M</a:t>
            </a:r>
            <a:r>
              <a:rPr lang="en-US" dirty="0"/>
              <a:t> is 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dirty="0" smtClean="0">
                <a:latin typeface="Comic Sans MS" pitchFamily="66" charset="0"/>
                <a:sym typeface="Symbol"/>
              </a:rPr>
              <a:t>,</a:t>
            </a:r>
            <a:r>
              <a:rPr lang="en-US" b="1" dirty="0">
                <a:sym typeface="Symbol"/>
              </a:rPr>
              <a:t> </a:t>
            </a:r>
            <a:r>
              <a:rPr lang="en-US" b="1" dirty="0" smtClean="0">
                <a:sym typeface="Symbol"/>
              </a:rPr>
              <a:t></a:t>
            </a:r>
            <a:r>
              <a:rPr lang="en-US" dirty="0" smtClean="0">
                <a:latin typeface="Comic Sans MS" pitchFamily="66" charset="0"/>
              </a:rPr>
              <a:t>)</a:t>
            </a:r>
            <a:r>
              <a:rPr lang="en-US" dirty="0" smtClean="0"/>
              <a:t>-</a:t>
            </a:r>
            <a:r>
              <a:rPr lang="en-US" dirty="0"/>
              <a:t>differentially private </a:t>
            </a:r>
            <a:r>
              <a:rPr lang="en-US" dirty="0" smtClean="0"/>
              <a:t>if </a:t>
            </a:r>
            <a:r>
              <a:rPr lang="en-US" dirty="0"/>
              <a:t>and only if </a:t>
            </a:r>
            <a:endParaRPr lang="en-US" dirty="0" smtClean="0"/>
          </a:p>
          <a:p>
            <a:pPr lvl="1"/>
            <a:r>
              <a:rPr lang="en-US" dirty="0">
                <a:latin typeface="Comic Sans MS" pitchFamily="66" charset="0"/>
              </a:rPr>
              <a:t>KL</a:t>
            </a:r>
            <a:r>
              <a:rPr lang="en-US" baseline="-25000" dirty="0">
                <a:latin typeface="cmsy10"/>
              </a:rPr>
              <a:t>1</a:t>
            </a:r>
            <a:r>
              <a:rPr lang="en-US" sz="3600" baseline="30000" dirty="0" smtClean="0">
                <a:latin typeface="Comic Sans MS" pitchFamily="66" charset="0"/>
                <a:sym typeface="Symbol"/>
              </a:rPr>
              <a:t></a:t>
            </a:r>
            <a:r>
              <a:rPr lang="en-US" dirty="0" smtClean="0">
                <a:latin typeface="Comic Sans MS" pitchFamily="66" charset="0"/>
              </a:rPr>
              <a:t>(M(x</a:t>
            </a:r>
            <a:r>
              <a:rPr lang="en-US" dirty="0">
                <a:latin typeface="Comic Sans MS" pitchFamily="66" charset="0"/>
              </a:rPr>
              <a:t>)||M(x’))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endParaRPr lang="en-US" dirty="0"/>
          </a:p>
          <a:p>
            <a:pPr lvl="1"/>
            <a:r>
              <a:rPr lang="en-US" dirty="0" smtClean="0">
                <a:latin typeface="Comic Sans MS" pitchFamily="66" charset="0"/>
              </a:rPr>
              <a:t>KL</a:t>
            </a:r>
            <a:r>
              <a:rPr lang="en-US" baseline="-25000" dirty="0" smtClean="0">
                <a:latin typeface="cmsy10"/>
              </a:rPr>
              <a:t>1</a:t>
            </a:r>
            <a:r>
              <a:rPr lang="en-US" sz="3600" baseline="30000" dirty="0">
                <a:latin typeface="Comic Sans MS" pitchFamily="66" charset="0"/>
                <a:sym typeface="Symbol"/>
              </a:rPr>
              <a:t></a:t>
            </a:r>
            <a:r>
              <a:rPr lang="en-US" dirty="0" smtClean="0">
                <a:latin typeface="Comic Sans MS" pitchFamily="66" charset="0"/>
              </a:rPr>
              <a:t>(M(x</a:t>
            </a:r>
            <a:r>
              <a:rPr lang="en-US" dirty="0">
                <a:latin typeface="Comic Sans MS" pitchFamily="66" charset="0"/>
              </a:rPr>
              <a:t>’)||M(x))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6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US" dirty="0" smtClean="0"/>
              <a:t>Connecting Max and Average Divergence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maximum privacy </a:t>
            </a:r>
            <a:r>
              <a:rPr lang="en-US" dirty="0" smtClean="0"/>
              <a:t>loss is </a:t>
            </a:r>
            <a:r>
              <a:rPr lang="en-US" dirty="0"/>
              <a:t>bounded by </a:t>
            </a:r>
            <a:r>
              <a:rPr lang="en-US" dirty="0">
                <a:latin typeface="Comic Sans MS" pitchFamily="66" charset="0"/>
              </a:rPr>
              <a:t>e</a:t>
            </a:r>
            <a:r>
              <a:rPr lang="en-US" baseline="30000" dirty="0">
                <a:latin typeface="Comic Sans MS" pitchFamily="66" charset="0"/>
                <a:sym typeface="Symbol"/>
              </a:rPr>
              <a:t></a:t>
            </a:r>
            <a:r>
              <a:rPr lang="en-US" dirty="0" smtClean="0"/>
              <a:t>, </a:t>
            </a:r>
            <a:r>
              <a:rPr lang="en-US" dirty="0"/>
              <a:t>then the </a:t>
            </a:r>
            <a:r>
              <a:rPr lang="en-US" b="1" dirty="0"/>
              <a:t>expected</a:t>
            </a:r>
            <a:r>
              <a:rPr lang="en-US" dirty="0"/>
              <a:t> privacy loss is actually quite a bit lower.</a:t>
            </a:r>
          </a:p>
          <a:p>
            <a:pPr marL="0" indent="0">
              <a:buNone/>
            </a:pPr>
            <a:r>
              <a:rPr lang="en-US" b="1" dirty="0" smtClean="0"/>
              <a:t>Lemma</a:t>
            </a:r>
            <a:r>
              <a:rPr lang="en-US" dirty="0" smtClean="0"/>
              <a:t>: If for random </a:t>
            </a:r>
            <a:r>
              <a:rPr lang="en-US" dirty="0"/>
              <a:t>variables </a:t>
            </a:r>
            <a:r>
              <a:rPr lang="en-US" dirty="0" smtClean="0">
                <a:latin typeface="Comic Sans MS" pitchFamily="66" charset="0"/>
              </a:rPr>
              <a:t>Y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>
                <a:latin typeface="Comic Sans MS" pitchFamily="66" charset="0"/>
              </a:rPr>
              <a:t>Z</a:t>
            </a:r>
            <a:r>
              <a:rPr lang="en-US" dirty="0"/>
              <a:t> </a:t>
            </a:r>
            <a:r>
              <a:rPr lang="en-US" dirty="0" smtClean="0"/>
              <a:t>we have</a:t>
            </a:r>
            <a:endParaRPr lang="en-US" dirty="0"/>
          </a:p>
          <a:p>
            <a:r>
              <a:rPr lang="en-US" dirty="0" smtClean="0">
                <a:latin typeface="Comic Sans MS" pitchFamily="66" charset="0"/>
              </a:rPr>
              <a:t>KL</a:t>
            </a:r>
            <a:r>
              <a:rPr lang="en-US" baseline="-25000" dirty="0" smtClean="0">
                <a:latin typeface="cmsy10"/>
              </a:rPr>
              <a:t>1</a:t>
            </a:r>
            <a:r>
              <a:rPr lang="en-US" dirty="0" smtClean="0">
                <a:latin typeface="Comic Sans MS" pitchFamily="66" charset="0"/>
              </a:rPr>
              <a:t>(Y</a:t>
            </a:r>
            <a:r>
              <a:rPr lang="en-US" dirty="0">
                <a:latin typeface="Comic Sans MS" pitchFamily="66" charset="0"/>
              </a:rPr>
              <a:t>||Z)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</a:p>
          <a:p>
            <a:r>
              <a:rPr lang="en-US" dirty="0" smtClean="0">
                <a:latin typeface="Comic Sans MS" pitchFamily="66" charset="0"/>
              </a:rPr>
              <a:t>KL</a:t>
            </a:r>
            <a:r>
              <a:rPr lang="en-US" baseline="-25000" dirty="0" smtClean="0">
                <a:latin typeface="cmsy10"/>
              </a:rPr>
              <a:t>1</a:t>
            </a:r>
            <a:r>
              <a:rPr lang="en-US" dirty="0" smtClean="0">
                <a:latin typeface="Comic Sans MS" pitchFamily="66" charset="0"/>
              </a:rPr>
              <a:t>(Z||Y)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</a:p>
          <a:p>
            <a:pPr marL="0" indent="0">
              <a:buNone/>
            </a:pPr>
            <a:r>
              <a:rPr lang="en-US" dirty="0" smtClean="0"/>
              <a:t>then 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KL(Y||Z)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(e</a:t>
            </a:r>
            <a:r>
              <a:rPr lang="en-US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 smtClean="0">
                <a:latin typeface="Comic Sans MS" pitchFamily="66" charset="0"/>
                <a:sym typeface="Symbol"/>
              </a:rPr>
              <a:t>-1)</a:t>
            </a:r>
            <a:endParaRPr lang="en-US" dirty="0">
              <a:latin typeface="Comic Sans MS" pitchFamily="66" charset="0"/>
              <a:sym typeface="Symbol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5638800"/>
            <a:ext cx="5943600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+mn-lt"/>
              </a:rPr>
              <a:t>For </a:t>
            </a:r>
            <a:r>
              <a:rPr lang="en-US" dirty="0" smtClean="0">
                <a:latin typeface="Comic Sans MS" pitchFamily="66" charset="0"/>
                <a:sym typeface="Symbol"/>
              </a:rPr>
              <a:t>0</a:t>
            </a:r>
            <a:r>
              <a:rPr lang="en-US" dirty="0" smtClean="0">
                <a:latin typeface="cmsy10"/>
              </a:rPr>
              <a:t> </a:t>
            </a:r>
            <a:r>
              <a:rPr lang="en-US" dirty="0">
                <a:latin typeface="cmsy10"/>
              </a:rPr>
              <a:t>·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msy10"/>
              </a:rPr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  <a:sym typeface="Symbol"/>
              </a:rPr>
              <a:t> 1 </a:t>
            </a:r>
            <a:r>
              <a:rPr lang="en-US" dirty="0" smtClean="0">
                <a:latin typeface="+mn-lt"/>
              </a:rPr>
              <a:t>we have </a:t>
            </a:r>
            <a:r>
              <a:rPr lang="en-US" dirty="0">
                <a:latin typeface="Comic Sans MS" pitchFamily="66" charset="0"/>
                <a:sym typeface="Symbol"/>
              </a:rPr>
              <a:t>e</a:t>
            </a:r>
            <a:r>
              <a:rPr lang="en-US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msy10"/>
              </a:rPr>
              <a:t> ·</a:t>
            </a:r>
            <a:r>
              <a:rPr lang="en-US" dirty="0">
                <a:latin typeface="Comic Sans MS" pitchFamily="66" charset="0"/>
                <a:sym typeface="Symbol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1 + 2, </a:t>
            </a:r>
            <a:r>
              <a:rPr lang="en-US" dirty="0" smtClean="0">
                <a:latin typeface="+mn-lt"/>
                <a:sym typeface="Symbol"/>
              </a:rPr>
              <a:t>so</a:t>
            </a:r>
          </a:p>
          <a:p>
            <a:r>
              <a:rPr lang="en-US" dirty="0">
                <a:latin typeface="Comic Sans MS" pitchFamily="66" charset="0"/>
              </a:rPr>
              <a:t>KL(Y||Z)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baseline="30000" dirty="0" smtClean="0">
                <a:latin typeface="Comic Sans MS" pitchFamily="66" charset="0"/>
                <a:sym typeface="Symbol"/>
              </a:rPr>
              <a:t>2</a:t>
            </a:r>
            <a:endParaRPr lang="en-US" dirty="0">
              <a:latin typeface="Comic Sans MS" pitchFamily="66" charset="0"/>
              <a:sym typeface="Symbo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3676" y="3657600"/>
            <a:ext cx="4800600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+mn-lt"/>
              </a:rPr>
              <a:t>Small </a:t>
            </a:r>
            <a:r>
              <a:rPr lang="en-US" dirty="0" smtClean="0">
                <a:solidFill>
                  <a:srgbClr val="0033CC"/>
                </a:solidFill>
                <a:latin typeface="+mn-lt"/>
              </a:rPr>
              <a:t>worst</a:t>
            </a:r>
            <a:r>
              <a:rPr lang="en-US" dirty="0" smtClean="0">
                <a:latin typeface="+mn-lt"/>
              </a:rPr>
              <a:t> difference in both ways </a:t>
            </a:r>
          </a:p>
          <a:p>
            <a:pPr lvl="1" algn="l"/>
            <a:r>
              <a:rPr lang="en-US" dirty="0" smtClean="0">
                <a:latin typeface="+mn-lt"/>
              </a:rPr>
              <a:t>Implies even smaller </a:t>
            </a:r>
            <a:r>
              <a:rPr lang="en-US" dirty="0" smtClean="0">
                <a:solidFill>
                  <a:srgbClr val="0033CC"/>
                </a:solidFill>
                <a:latin typeface="+mn-lt"/>
              </a:rPr>
              <a:t>average </a:t>
            </a:r>
            <a:r>
              <a:rPr lang="en-US" dirty="0" smtClean="0">
                <a:latin typeface="+mn-lt"/>
              </a:rPr>
              <a:t>difference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46541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Martingales and Azuma’s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sequence of random </a:t>
            </a:r>
            <a:r>
              <a:rPr lang="en-US" dirty="0"/>
              <a:t>variables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0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…, </a:t>
            </a:r>
            <a:r>
              <a:rPr lang="en-US" dirty="0" err="1">
                <a:latin typeface="Comic Sans MS" pitchFamily="66" charset="0"/>
              </a:rPr>
              <a:t>X</a:t>
            </a:r>
            <a:r>
              <a:rPr lang="en-US" baseline="-25000" dirty="0" err="1">
                <a:latin typeface="Comic Sans MS" pitchFamily="66" charset="0"/>
              </a:rPr>
              <a:t>m</a:t>
            </a:r>
            <a:r>
              <a:rPr lang="en-US" dirty="0"/>
              <a:t> </a:t>
            </a:r>
            <a:r>
              <a:rPr lang="en-US" dirty="0" smtClean="0"/>
              <a:t>is a </a:t>
            </a:r>
            <a:r>
              <a:rPr lang="en-US" b="1" dirty="0" smtClean="0"/>
              <a:t>martingale</a:t>
            </a:r>
            <a:r>
              <a:rPr lang="en-US" dirty="0" smtClean="0"/>
              <a:t> if for </a:t>
            </a:r>
            <a:r>
              <a:rPr lang="en-US" dirty="0" smtClean="0">
                <a:latin typeface="Comic Sans MS" pitchFamily="66" charset="0"/>
              </a:rPr>
              <a:t>0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m-1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</a:rPr>
              <a:t>E[X</a:t>
            </a:r>
            <a:r>
              <a:rPr lang="en-US" baseline="-25000" dirty="0" smtClean="0">
                <a:latin typeface="Comic Sans MS" pitchFamily="66" charset="0"/>
              </a:rPr>
              <a:t>i+1</a:t>
            </a:r>
            <a:r>
              <a:rPr lang="en-US" dirty="0" smtClean="0">
                <a:latin typeface="Comic Sans MS" pitchFamily="66" charset="0"/>
              </a:rPr>
              <a:t> |X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] = X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</a:p>
          <a:p>
            <a:pPr marL="0" indent="0" algn="ctr">
              <a:buNone/>
            </a:pPr>
            <a:endParaRPr lang="en-US" baseline="-250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dirty="0" smtClean="0"/>
              <a:t>Example: sum a gambler has in series of fair bets</a:t>
            </a:r>
          </a:p>
          <a:p>
            <a:pPr marL="0" indent="0">
              <a:buNone/>
            </a:pPr>
            <a:r>
              <a:rPr lang="en-US" b="1" dirty="0"/>
              <a:t>Azuma’s </a:t>
            </a:r>
            <a:r>
              <a:rPr lang="en-US" b="1" dirty="0" smtClean="0"/>
              <a:t>Inequality</a:t>
            </a:r>
            <a:r>
              <a:rPr lang="en-US" dirty="0" smtClean="0"/>
              <a:t>: Let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0</a:t>
            </a:r>
            <a:r>
              <a:rPr lang="en-US" dirty="0" smtClean="0">
                <a:latin typeface="Comic Sans MS" pitchFamily="66" charset="0"/>
              </a:rPr>
              <a:t>=0, </a:t>
            </a:r>
            <a:r>
              <a:rPr lang="en-US" dirty="0">
                <a:latin typeface="Comic Sans MS" pitchFamily="66" charset="0"/>
              </a:rPr>
              <a:t>X</a:t>
            </a:r>
            <a:r>
              <a:rPr lang="en-US" baseline="-25000" dirty="0">
                <a:latin typeface="Comic Sans MS"/>
              </a:rPr>
              <a:t>1</a:t>
            </a:r>
            <a:r>
              <a:rPr lang="en-US" dirty="0">
                <a:latin typeface="Comic Sans MS" pitchFamily="66" charset="0"/>
              </a:rPr>
              <a:t> …, </a:t>
            </a:r>
            <a:r>
              <a:rPr lang="en-US" dirty="0" err="1">
                <a:latin typeface="Comic Sans MS" pitchFamily="66" charset="0"/>
              </a:rPr>
              <a:t>X</a:t>
            </a:r>
            <a:r>
              <a:rPr lang="en-US" baseline="-25000" dirty="0" err="1">
                <a:latin typeface="Comic Sans MS" pitchFamily="66" charset="0"/>
              </a:rPr>
              <a:t>m</a:t>
            </a:r>
            <a:r>
              <a:rPr lang="en-US" dirty="0"/>
              <a:t> </a:t>
            </a:r>
            <a:r>
              <a:rPr lang="en-US" dirty="0" smtClean="0"/>
              <a:t>be a martingale with </a:t>
            </a:r>
            <a:r>
              <a:rPr lang="en-US" dirty="0" smtClean="0">
                <a:latin typeface="Comic Sans MS" pitchFamily="66" charset="0"/>
              </a:rPr>
              <a:t>|X</a:t>
            </a:r>
            <a:r>
              <a:rPr lang="en-US" baseline="-25000" dirty="0" smtClean="0">
                <a:latin typeface="Comic Sans MS" pitchFamily="66" charset="0"/>
              </a:rPr>
              <a:t>i+1</a:t>
            </a:r>
            <a:r>
              <a:rPr lang="en-US" dirty="0" smtClean="0">
                <a:latin typeface="Comic Sans MS" pitchFamily="66" charset="0"/>
              </a:rPr>
              <a:t> -X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|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1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Then for any </a:t>
            </a:r>
            <a:r>
              <a:rPr lang="en-US" dirty="0" smtClean="0">
                <a:sym typeface="Symbol"/>
              </a:rPr>
              <a:t></a:t>
            </a:r>
            <a:r>
              <a:rPr lang="en-US" dirty="0" smtClean="0">
                <a:latin typeface="Comic Sans MS" pitchFamily="66" charset="0"/>
              </a:rPr>
              <a:t> &gt; 0  </a:t>
            </a:r>
            <a:r>
              <a:rPr lang="en-US" dirty="0" smtClean="0"/>
              <a:t>we have </a:t>
            </a:r>
          </a:p>
          <a:p>
            <a:pPr marL="0" indent="0" algn="ctr">
              <a:buNone/>
            </a:pPr>
            <a:r>
              <a:rPr lang="en-US" dirty="0" err="1">
                <a:latin typeface="Comic Sans MS" pitchFamily="66" charset="0"/>
              </a:rPr>
              <a:t>Pr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m</a:t>
            </a:r>
            <a:r>
              <a:rPr lang="en-US" dirty="0" smtClean="0"/>
              <a:t>  </a:t>
            </a:r>
            <a:r>
              <a:rPr lang="en-US" dirty="0">
                <a:latin typeface="cmsy10"/>
              </a:rPr>
              <a:t>¸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 </a:t>
            </a:r>
            <a:r>
              <a:rPr lang="en-US" b="1" dirty="0" smtClean="0">
                <a:latin typeface="Comic Sans MS" pitchFamily="66" charset="0"/>
              </a:rPr>
              <a:t>√</a:t>
            </a:r>
            <a:r>
              <a:rPr lang="en-US" dirty="0" smtClean="0">
                <a:latin typeface="Comic Sans MS" pitchFamily="66" charset="0"/>
              </a:rPr>
              <a:t>m]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e</a:t>
            </a:r>
            <a:r>
              <a:rPr lang="en-US" baseline="30000" dirty="0" smtClean="0">
                <a:latin typeface="Comic Sans MS"/>
              </a:rPr>
              <a:t>-</a:t>
            </a:r>
            <a:r>
              <a:rPr lang="en-US" baseline="30000" dirty="0" smtClean="0">
                <a:sym typeface="Symbol"/>
              </a:rPr>
              <a:t></a:t>
            </a:r>
            <a:r>
              <a:rPr lang="en-US" baseline="54000" dirty="0" smtClean="0">
                <a:latin typeface="Comic Sans MS"/>
              </a:rPr>
              <a:t>2</a:t>
            </a:r>
            <a:r>
              <a:rPr lang="en-US" baseline="30000" dirty="0" smtClean="0">
                <a:latin typeface="Comic Sans MS"/>
              </a:rPr>
              <a:t>/2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4876800"/>
            <a:ext cx="2895600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High </a:t>
            </a:r>
            <a:r>
              <a:rPr lang="en-US" dirty="0">
                <a:latin typeface="+mn-lt"/>
              </a:rPr>
              <a:t>c</a:t>
            </a:r>
            <a:r>
              <a:rPr lang="en-US" dirty="0" smtClean="0">
                <a:latin typeface="+mn-lt"/>
              </a:rPr>
              <a:t>oncentration</a:t>
            </a:r>
          </a:p>
          <a:p>
            <a:r>
              <a:rPr lang="en-US" dirty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round expectation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9076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Azuma’s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we have </a:t>
            </a:r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dirty="0" smtClean="0"/>
              <a:t> </a:t>
            </a:r>
            <a:r>
              <a:rPr lang="en-US" dirty="0"/>
              <a:t>random variables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C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 …, C</a:t>
            </a:r>
            <a:r>
              <a:rPr lang="en-US" baseline="-25000" dirty="0" smtClean="0">
                <a:latin typeface="Comic Sans MS" pitchFamily="66" charset="0"/>
              </a:rPr>
              <a:t>m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</a:rPr>
              <a:t>E[C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|C</a:t>
            </a:r>
            <a:r>
              <a:rPr lang="en-US" baseline="-25000" dirty="0" smtClean="0">
                <a:latin typeface="Comic Sans MS"/>
              </a:rPr>
              <a:t>i-1</a:t>
            </a:r>
            <a:r>
              <a:rPr lang="en-US" dirty="0" smtClean="0">
                <a:latin typeface="Comic Sans MS" pitchFamily="66" charset="0"/>
              </a:rPr>
              <a:t>]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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 and </a:t>
            </a:r>
            <a:r>
              <a:rPr lang="en-US" dirty="0">
                <a:latin typeface="Comic Sans MS" pitchFamily="66" charset="0"/>
              </a:rPr>
              <a:t>|</a:t>
            </a:r>
            <a:r>
              <a:rPr lang="en-US" dirty="0" err="1">
                <a:latin typeface="Comic Sans MS" pitchFamily="66" charset="0"/>
              </a:rPr>
              <a:t>C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baseline="-25000" dirty="0" smtClean="0">
                <a:latin typeface="Comic Sans MS"/>
              </a:rPr>
              <a:t> </a:t>
            </a:r>
            <a:r>
              <a:rPr lang="en-US" dirty="0">
                <a:latin typeface="Comic Sans MS" pitchFamily="66" charset="0"/>
              </a:rPr>
              <a:t>|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</a:t>
            </a:r>
            <a:endParaRPr lang="en-US" baseline="-25000" dirty="0" smtClean="0">
              <a:latin typeface="Comic Sans MS"/>
            </a:endParaRPr>
          </a:p>
          <a:p>
            <a:pPr marL="0" indent="0">
              <a:buNone/>
            </a:pPr>
            <a:r>
              <a:rPr lang="en-US" dirty="0" smtClean="0"/>
              <a:t>Then </a:t>
            </a:r>
          </a:p>
          <a:p>
            <a:pPr marL="0" indent="0" algn="ctr">
              <a:buNone/>
            </a:pPr>
            <a:r>
              <a:rPr lang="en-US" dirty="0" err="1" smtClean="0">
                <a:latin typeface="Comic Sans MS" pitchFamily="66" charset="0"/>
              </a:rPr>
              <a:t>Pr</a:t>
            </a:r>
            <a:r>
              <a:rPr lang="en-US" dirty="0" smtClean="0">
                <a:latin typeface="Comic Sans MS" pitchFamily="66" charset="0"/>
              </a:rPr>
              <a:t>[|</a:t>
            </a:r>
            <a:r>
              <a:rPr lang="en-US" dirty="0" smtClean="0">
                <a:latin typeface="Comic Sans MS" pitchFamily="66" charset="0"/>
                <a:sym typeface="Symbol"/>
              </a:rPr>
              <a:t></a:t>
            </a:r>
            <a:r>
              <a:rPr lang="en-US" baseline="-25000" dirty="0" err="1" smtClean="0">
                <a:latin typeface="Comic Sans MS"/>
                <a:sym typeface="Symbol"/>
              </a:rPr>
              <a:t>i</a:t>
            </a:r>
            <a:r>
              <a:rPr lang="en-US" baseline="-25000" dirty="0" smtClean="0">
                <a:latin typeface="Comic Sans MS"/>
                <a:sym typeface="Symbol"/>
              </a:rPr>
              <a:t>=1</a:t>
            </a:r>
            <a:r>
              <a:rPr lang="en-US" baseline="30000" dirty="0" smtClean="0">
                <a:sym typeface="Symbol"/>
              </a:rPr>
              <a:t>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C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]|</a:t>
            </a:r>
            <a:r>
              <a:rPr lang="en-US" dirty="0" smtClean="0"/>
              <a:t> </a:t>
            </a:r>
            <a:r>
              <a:rPr lang="en-US" dirty="0">
                <a:latin typeface="cmsy10"/>
              </a:rPr>
              <a:t>¸</a:t>
            </a:r>
            <a:r>
              <a:rPr lang="en-US" dirty="0"/>
              <a:t> </a:t>
            </a:r>
            <a:r>
              <a:rPr lang="en-US" dirty="0" smtClean="0">
                <a:sym typeface="Symbol"/>
              </a:rPr>
              <a:t>(</a:t>
            </a:r>
            <a:r>
              <a:rPr lang="en-US" dirty="0" smtClean="0">
                <a:latin typeface="Comic Sans MS" pitchFamily="66" charset="0"/>
                <a:sym typeface="Symbol"/>
              </a:rPr>
              <a:t>+ )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>
                <a:latin typeface="Comic Sans MS" pitchFamily="66" charset="0"/>
              </a:rPr>
              <a:t>√</a:t>
            </a:r>
            <a:r>
              <a:rPr lang="en-US" dirty="0" smtClean="0">
                <a:latin typeface="Comic Sans MS" pitchFamily="66" charset="0"/>
              </a:rPr>
              <a:t>m+ m</a:t>
            </a:r>
            <a:r>
              <a:rPr lang="en-US" dirty="0" smtClean="0">
                <a:latin typeface="Comic Sans MS" pitchFamily="66" charset="0"/>
                <a:sym typeface="Symbol"/>
              </a:rPr>
              <a:t></a:t>
            </a:r>
            <a:r>
              <a:rPr lang="en-US" dirty="0" smtClean="0">
                <a:latin typeface="Comic Sans MS" pitchFamily="66" charset="0"/>
              </a:rPr>
              <a:t>]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e</a:t>
            </a:r>
            <a:r>
              <a:rPr lang="en-US" baseline="30000" dirty="0">
                <a:latin typeface="Comic Sans MS"/>
              </a:rPr>
              <a:t>-</a:t>
            </a:r>
            <a:r>
              <a:rPr lang="en-US" baseline="30000" dirty="0">
                <a:sym typeface="Symbol"/>
              </a:rPr>
              <a:t></a:t>
            </a:r>
            <a:r>
              <a:rPr lang="en-US" baseline="54000" dirty="0" smtClean="0">
                <a:latin typeface="Comic Sans MS"/>
              </a:rPr>
              <a:t>2</a:t>
            </a:r>
            <a:r>
              <a:rPr lang="en-US" baseline="30000" dirty="0" smtClean="0">
                <a:latin typeface="Comic Sans MS"/>
              </a:rPr>
              <a:t>/2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Proof: set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= </a:t>
            </a:r>
            <a:r>
              <a:rPr lang="en-US" dirty="0" err="1" smtClean="0">
                <a:latin typeface="Comic Sans MS" pitchFamily="66" charset="0"/>
              </a:rPr>
              <a:t>C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–E[</a:t>
            </a:r>
            <a:r>
              <a:rPr lang="en-US" dirty="0" err="1" smtClean="0">
                <a:latin typeface="Comic Sans MS" pitchFamily="66" charset="0"/>
              </a:rPr>
              <a:t>C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]</a:t>
            </a:r>
            <a:r>
              <a:rPr lang="en-US" dirty="0"/>
              <a:t>. </a:t>
            </a:r>
            <a:r>
              <a:rPr lang="en-US" dirty="0" smtClean="0"/>
              <a:t>Now </a:t>
            </a:r>
            <a:r>
              <a:rPr lang="en-US" dirty="0" smtClean="0">
                <a:latin typeface="Comic Sans MS" pitchFamily="66" charset="0"/>
              </a:rPr>
              <a:t>|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|</a:t>
            </a:r>
            <a:r>
              <a:rPr lang="en-US" dirty="0" smtClean="0"/>
              <a:t> 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</a:t>
            </a:r>
            <a:r>
              <a:rPr lang="en-US" dirty="0" smtClean="0"/>
              <a:t>+</a:t>
            </a:r>
            <a:r>
              <a:rPr lang="en-US" dirty="0" smtClean="0">
                <a:latin typeface="Comic Sans MS" pitchFamily="66" charset="0"/>
                <a:sym typeface="Symbol"/>
              </a:rPr>
              <a:t></a:t>
            </a:r>
            <a:endParaRPr lang="en-US" baseline="-25000" dirty="0">
              <a:latin typeface="Comic Sans MS"/>
            </a:endParaRPr>
          </a:p>
          <a:p>
            <a:pPr marL="0" indent="0">
              <a:buNone/>
            </a:pPr>
            <a:r>
              <a:rPr lang="en-US" dirty="0" smtClean="0"/>
              <a:t>Using </a:t>
            </a:r>
            <a:r>
              <a:rPr lang="en-US" dirty="0"/>
              <a:t>Azuma's inequality</a:t>
            </a:r>
          </a:p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dirty="0" err="1">
                <a:latin typeface="Comic Sans MS" pitchFamily="66" charset="0"/>
              </a:rPr>
              <a:t>Pr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smtClean="0">
                <a:latin typeface="Comic Sans MS" pitchFamily="66" charset="0"/>
                <a:sym typeface="Symbol"/>
              </a:rPr>
              <a:t></a:t>
            </a:r>
            <a:r>
              <a:rPr lang="en-US" baseline="-25000" dirty="0" err="1">
                <a:latin typeface="Comic Sans MS"/>
                <a:sym typeface="Symbol"/>
              </a:rPr>
              <a:t>i</a:t>
            </a:r>
            <a:r>
              <a:rPr lang="en-US" baseline="-25000" dirty="0">
                <a:latin typeface="Comic Sans MS"/>
                <a:sym typeface="Symbol"/>
              </a:rPr>
              <a:t>=1</a:t>
            </a:r>
            <a:r>
              <a:rPr lang="en-US" baseline="30000" dirty="0">
                <a:sym typeface="Symbol"/>
              </a:rPr>
              <a:t>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] </a:t>
            </a:r>
            <a:r>
              <a:rPr lang="en-US" dirty="0">
                <a:latin typeface="cmsy10"/>
              </a:rPr>
              <a:t>¸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 (</a:t>
            </a:r>
            <a:r>
              <a:rPr lang="en-US" dirty="0">
                <a:latin typeface="Comic Sans MS" pitchFamily="66" charset="0"/>
                <a:sym typeface="Symbol"/>
              </a:rPr>
              <a:t></a:t>
            </a:r>
            <a:r>
              <a:rPr lang="en-US" dirty="0" smtClean="0">
                <a:latin typeface="Comic Sans MS" pitchFamily="66" charset="0"/>
                <a:sym typeface="Symbol"/>
              </a:rPr>
              <a:t>+</a:t>
            </a:r>
            <a:r>
              <a:rPr lang="en-US" dirty="0">
                <a:latin typeface="Comic Sans MS" pitchFamily="66" charset="0"/>
                <a:sym typeface="Symbol"/>
              </a:rPr>
              <a:t>)</a:t>
            </a:r>
            <a:r>
              <a:rPr lang="en-US" dirty="0">
                <a:sym typeface="Symbol"/>
              </a:rPr>
              <a:t> </a:t>
            </a:r>
            <a:r>
              <a:rPr lang="en-US" b="1" dirty="0" smtClean="0">
                <a:latin typeface="Comic Sans MS" pitchFamily="66" charset="0"/>
              </a:rPr>
              <a:t>√</a:t>
            </a:r>
            <a:r>
              <a:rPr lang="en-US" dirty="0">
                <a:latin typeface="Comic Sans MS" pitchFamily="66" charset="0"/>
              </a:rPr>
              <a:t>m </a:t>
            </a:r>
            <a:r>
              <a:rPr lang="en-US" dirty="0" smtClean="0">
                <a:latin typeface="Comic Sans MS" pitchFamily="66" charset="0"/>
              </a:rPr>
              <a:t>] </a:t>
            </a:r>
            <a:r>
              <a:rPr lang="en-US" dirty="0">
                <a:latin typeface="cmsy10"/>
              </a:rPr>
              <a:t>·</a:t>
            </a:r>
            <a:r>
              <a:rPr lang="en-US" dirty="0">
                <a:latin typeface="Comic Sans MS" pitchFamily="66" charset="0"/>
              </a:rPr>
              <a:t> e</a:t>
            </a:r>
            <a:r>
              <a:rPr lang="en-US" baseline="30000" dirty="0">
                <a:latin typeface="Comic Sans MS"/>
              </a:rPr>
              <a:t>-</a:t>
            </a:r>
            <a:r>
              <a:rPr lang="en-US" baseline="30000" dirty="0">
                <a:sym typeface="Symbol"/>
              </a:rPr>
              <a:t></a:t>
            </a:r>
            <a:r>
              <a:rPr lang="en-US" baseline="54000" dirty="0" smtClean="0">
                <a:latin typeface="Comic Sans MS"/>
              </a:rPr>
              <a:t>2</a:t>
            </a:r>
            <a:r>
              <a:rPr lang="en-US" baseline="30000" dirty="0" smtClean="0">
                <a:latin typeface="Comic Sans MS"/>
              </a:rPr>
              <a:t>/2</a:t>
            </a:r>
          </a:p>
          <a:p>
            <a:pPr marL="0" indent="0">
              <a:buNone/>
            </a:pPr>
            <a:endParaRPr lang="en-US" baseline="30000" dirty="0">
              <a:latin typeface="Comic Sans MS"/>
            </a:endParaRP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</a:rPr>
              <a:t>|</a:t>
            </a:r>
            <a:r>
              <a:rPr lang="en-US" sz="2800" dirty="0">
                <a:latin typeface="Comic Sans MS" pitchFamily="66" charset="0"/>
                <a:sym typeface="Symbol"/>
              </a:rPr>
              <a:t></a:t>
            </a:r>
            <a:r>
              <a:rPr lang="en-US" sz="2800" baseline="-25000" dirty="0" err="1">
                <a:latin typeface="Comic Sans MS"/>
                <a:sym typeface="Symbol"/>
              </a:rPr>
              <a:t>i</a:t>
            </a:r>
            <a:r>
              <a:rPr lang="en-US" sz="2800" baseline="-25000" dirty="0">
                <a:latin typeface="Comic Sans MS"/>
                <a:sym typeface="Symbol"/>
              </a:rPr>
              <a:t>=1</a:t>
            </a:r>
            <a:r>
              <a:rPr lang="en-US" sz="2800" baseline="30000" dirty="0">
                <a:sym typeface="Symbol"/>
              </a:rPr>
              <a:t>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C</a:t>
            </a:r>
            <a:r>
              <a:rPr lang="en-US" sz="2800" baseline="-25000" dirty="0" err="1">
                <a:latin typeface="Comic Sans MS"/>
              </a:rPr>
              <a:t>i</a:t>
            </a:r>
            <a:r>
              <a:rPr lang="en-US" sz="2800" dirty="0" smtClean="0">
                <a:latin typeface="Comic Sans MS" pitchFamily="66" charset="0"/>
              </a:rPr>
              <a:t>]| = |</a:t>
            </a:r>
            <a:r>
              <a:rPr lang="en-US" sz="2800" dirty="0" smtClean="0">
                <a:latin typeface="Comic Sans MS" pitchFamily="66" charset="0"/>
                <a:sym typeface="Symbol"/>
              </a:rPr>
              <a:t></a:t>
            </a:r>
            <a:r>
              <a:rPr lang="en-US" sz="2800" baseline="-25000" dirty="0" err="1">
                <a:latin typeface="Comic Sans MS"/>
                <a:sym typeface="Symbol"/>
              </a:rPr>
              <a:t>i</a:t>
            </a:r>
            <a:r>
              <a:rPr lang="en-US" sz="2800" baseline="-25000" dirty="0">
                <a:latin typeface="Comic Sans MS"/>
                <a:sym typeface="Symbol"/>
              </a:rPr>
              <a:t>=1</a:t>
            </a:r>
            <a:r>
              <a:rPr lang="en-US" sz="2800" baseline="30000" dirty="0">
                <a:sym typeface="Symbol"/>
              </a:rPr>
              <a:t>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Z</a:t>
            </a:r>
            <a:r>
              <a:rPr lang="en-US" sz="2800" baseline="-25000" dirty="0" err="1" smtClean="0">
                <a:latin typeface="Comic Sans MS"/>
              </a:rPr>
              <a:t>i</a:t>
            </a:r>
            <a:r>
              <a:rPr lang="en-US" sz="2800" baseline="-25000" dirty="0" smtClean="0">
                <a:latin typeface="Comic Sans MS"/>
              </a:rPr>
              <a:t> </a:t>
            </a:r>
            <a:r>
              <a:rPr lang="en-US" sz="2800" dirty="0" smtClean="0">
                <a:latin typeface="Comic Sans MS" pitchFamily="66" charset="0"/>
                <a:sym typeface="Symbol"/>
              </a:rPr>
              <a:t>+</a:t>
            </a:r>
            <a:r>
              <a:rPr lang="en-US" sz="2800" baseline="-25000" dirty="0" err="1">
                <a:latin typeface="Comic Sans MS"/>
                <a:sym typeface="Symbol"/>
              </a:rPr>
              <a:t>i</a:t>
            </a:r>
            <a:r>
              <a:rPr lang="en-US" sz="2800" baseline="-25000" dirty="0">
                <a:latin typeface="Comic Sans MS"/>
                <a:sym typeface="Symbol"/>
              </a:rPr>
              <a:t>=1</a:t>
            </a:r>
            <a:r>
              <a:rPr lang="en-US" sz="2800" baseline="30000" dirty="0">
                <a:sym typeface="Symbol"/>
              </a:rPr>
              <a:t>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E[</a:t>
            </a:r>
            <a:r>
              <a:rPr lang="en-US" sz="2800" dirty="0" err="1" smtClean="0">
                <a:latin typeface="Comic Sans MS" pitchFamily="66" charset="0"/>
              </a:rPr>
              <a:t>C</a:t>
            </a:r>
            <a:r>
              <a:rPr lang="en-US" sz="2800" baseline="-25000" dirty="0" err="1" smtClean="0">
                <a:latin typeface="Comic Sans MS" pitchFamily="66" charset="0"/>
              </a:rPr>
              <a:t>i</a:t>
            </a:r>
            <a:r>
              <a:rPr lang="en-US" sz="2800" dirty="0" smtClean="0">
                <a:latin typeface="Comic Sans MS" pitchFamily="66" charset="0"/>
              </a:rPr>
              <a:t>]| </a:t>
            </a:r>
            <a:r>
              <a:rPr lang="en-US" sz="2800" dirty="0" smtClean="0">
                <a:latin typeface="cmsy10"/>
              </a:rPr>
              <a:t>· </a:t>
            </a:r>
            <a:r>
              <a:rPr lang="en-US" sz="2800" dirty="0" smtClean="0">
                <a:latin typeface="Comic Sans MS" pitchFamily="66" charset="0"/>
              </a:rPr>
              <a:t>|</a:t>
            </a:r>
            <a:r>
              <a:rPr lang="en-US" sz="2800" dirty="0">
                <a:latin typeface="Comic Sans MS" pitchFamily="66" charset="0"/>
                <a:sym typeface="Symbol"/>
              </a:rPr>
              <a:t></a:t>
            </a:r>
            <a:r>
              <a:rPr lang="en-US" sz="2800" baseline="-25000" dirty="0" err="1">
                <a:latin typeface="Comic Sans MS"/>
                <a:sym typeface="Symbol"/>
              </a:rPr>
              <a:t>i</a:t>
            </a:r>
            <a:r>
              <a:rPr lang="en-US" sz="2800" baseline="-25000" dirty="0">
                <a:latin typeface="Comic Sans MS"/>
                <a:sym typeface="Symbol"/>
              </a:rPr>
              <a:t>=1</a:t>
            </a:r>
            <a:r>
              <a:rPr lang="en-US" sz="2800" baseline="30000" dirty="0">
                <a:sym typeface="Symbol"/>
              </a:rPr>
              <a:t>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Z</a:t>
            </a:r>
            <a:r>
              <a:rPr lang="en-US" sz="2800" baseline="-25000" dirty="0" err="1" smtClean="0">
                <a:latin typeface="Comic Sans MS"/>
              </a:rPr>
              <a:t>i</a:t>
            </a:r>
            <a:r>
              <a:rPr lang="en-US" sz="2800" dirty="0" smtClean="0">
                <a:latin typeface="Comic Sans MS" pitchFamily="66" charset="0"/>
              </a:rPr>
              <a:t>|+m</a:t>
            </a:r>
            <a:r>
              <a:rPr lang="en-US" sz="2800" dirty="0" smtClean="0">
                <a:latin typeface="Comic Sans MS" pitchFamily="66" charset="0"/>
                <a:sym typeface="Symbol"/>
              </a:rPr>
              <a:t></a:t>
            </a:r>
            <a:r>
              <a:rPr lang="en-US" sz="2800" dirty="0" smtClean="0"/>
              <a:t>. </a:t>
            </a:r>
            <a:endParaRPr lang="en-US" baseline="30000" dirty="0">
              <a:latin typeface="Comic Sans MS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562600" y="2514600"/>
            <a:ext cx="1600200" cy="457200"/>
          </a:xfrm>
          <a:prstGeom prst="wedgeRoundRectCallout">
            <a:avLst>
              <a:gd name="adj1" fmla="val -12339"/>
              <a:gd name="adj2" fmla="val 76013"/>
              <a:gd name="adj3" fmla="val 16667"/>
            </a:avLst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expectation</a:t>
            </a:r>
          </a:p>
        </p:txBody>
      </p:sp>
    </p:spTree>
    <p:extLst>
      <p:ext uri="{BB962C8B-B14F-4D97-AF65-F5344CB8AC3E}">
        <p14:creationId xmlns:p14="http://schemas.microsoft.com/office/powerpoint/2010/main" val="1861039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Composition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a-DK" dirty="0" smtClean="0"/>
                  <a:t>Let </a:t>
                </a:r>
                <a:r>
                  <a:rPr lang="da-DK" dirty="0" smtClean="0">
                    <a:latin typeface="Comic Sans MS" pitchFamily="66" charset="0"/>
                  </a:rPr>
                  <a:t>B </a:t>
                </a:r>
                <a:r>
                  <a:rPr lang="da-DK" dirty="0">
                    <a:latin typeface="Comic Sans MS" pitchFamily="66" charset="0"/>
                  </a:rPr>
                  <a:t>= </a:t>
                </a:r>
                <a:r>
                  <a:rPr lang="da-DK" dirty="0" smtClean="0">
                    <a:latin typeface="Comic Sans MS" pitchFamily="66" charset="0"/>
                  </a:rPr>
                  <a:t>{v: Pr[V</a:t>
                </a:r>
                <a:r>
                  <a:rPr lang="da-DK" baseline="30000" dirty="0" smtClean="0">
                    <a:latin typeface="Comic Sans MS" pitchFamily="66" charset="0"/>
                  </a:rPr>
                  <a:t>0</a:t>
                </a:r>
                <a:r>
                  <a:rPr lang="da-DK" dirty="0" smtClean="0">
                    <a:latin typeface="Comic Sans MS" pitchFamily="66" charset="0"/>
                  </a:rPr>
                  <a:t>=v] &gt;</a:t>
                </a:r>
                <a:r>
                  <a:rPr lang="en-US" dirty="0">
                    <a:latin typeface="Comic Sans MS" pitchFamily="66" charset="0"/>
                    <a:sym typeface="Symbol"/>
                  </a:rPr>
                  <a:t> </a:t>
                </a:r>
                <a:r>
                  <a:rPr lang="en-US" dirty="0" smtClean="0">
                    <a:latin typeface="Comic Sans MS" pitchFamily="66" charset="0"/>
                    <a:sym typeface="Symbol"/>
                  </a:rPr>
                  <a:t>e</a:t>
                </a:r>
                <a:r>
                  <a:rPr lang="en-US" sz="4000" baseline="30000" dirty="0" smtClean="0">
                    <a:latin typeface="Comic Sans MS" pitchFamily="66" charset="0"/>
                    <a:sym typeface="Symbol"/>
                  </a:rPr>
                  <a:t></a:t>
                </a:r>
                <a:r>
                  <a:rPr lang="da-DK" dirty="0">
                    <a:latin typeface="Comic Sans MS" pitchFamily="66" charset="0"/>
                    <a:sym typeface="Symbol"/>
                  </a:rPr>
                  <a:t> </a:t>
                </a:r>
                <a:r>
                  <a:rPr lang="da-DK" dirty="0" smtClean="0">
                    <a:latin typeface="Comic Sans MS" pitchFamily="66" charset="0"/>
                  </a:rPr>
                  <a:t>Pr[V</a:t>
                </a:r>
                <a:r>
                  <a:rPr lang="da-DK" baseline="30000" dirty="0" smtClean="0">
                    <a:latin typeface="Comic Sans MS" pitchFamily="66" charset="0"/>
                  </a:rPr>
                  <a:t>1</a:t>
                </a:r>
                <a:r>
                  <a:rPr lang="da-DK" dirty="0" smtClean="0">
                    <a:latin typeface="Comic Sans MS" pitchFamily="66" charset="0"/>
                  </a:rPr>
                  <a:t>=v]}</a:t>
                </a:r>
                <a:endParaRPr lang="da-DK" dirty="0"/>
              </a:p>
              <a:p>
                <a:r>
                  <a:rPr lang="da-DK" dirty="0" smtClean="0"/>
                  <a:t>Want to show  </a:t>
                </a:r>
                <a:r>
                  <a:rPr lang="da-DK" dirty="0" smtClean="0">
                    <a:latin typeface="Comic Sans MS" pitchFamily="66" charset="0"/>
                  </a:rPr>
                  <a:t>Pr[V</a:t>
                </a:r>
                <a:r>
                  <a:rPr lang="da-DK" baseline="30000" dirty="0" smtClean="0">
                    <a:latin typeface="Comic Sans MS" pitchFamily="66" charset="0"/>
                  </a:rPr>
                  <a:t>0</a:t>
                </a:r>
                <a:r>
                  <a:rPr lang="da-DK" dirty="0" smtClean="0">
                    <a:latin typeface="Comic Sans MS" pitchFamily="66" charset="0"/>
                  </a:rPr>
                  <a:t> </a:t>
                </a:r>
                <a:r>
                  <a:rPr lang="da-DK" dirty="0" smtClean="0">
                    <a:latin typeface="cmsy10"/>
                  </a:rPr>
                  <a:t>2</a:t>
                </a:r>
                <a:r>
                  <a:rPr lang="da-DK" dirty="0" smtClean="0">
                    <a:latin typeface="Comic Sans MS" pitchFamily="66" charset="0"/>
                  </a:rPr>
                  <a:t> B] </a:t>
                </a:r>
                <a:r>
                  <a:rPr lang="da-DK" dirty="0" smtClean="0">
                    <a:latin typeface="cmsy10"/>
                  </a:rPr>
                  <a:t>·</a:t>
                </a:r>
                <a:r>
                  <a:rPr lang="da-DK" dirty="0" smtClean="0">
                    <a:latin typeface="Comic Sans MS" pitchFamily="66" charset="0"/>
                  </a:rPr>
                  <a:t> </a:t>
                </a:r>
                <a:r>
                  <a:rPr lang="da-DK" dirty="0" smtClean="0">
                    <a:latin typeface="Comic Sans MS" pitchFamily="66" charset="0"/>
                    <a:sym typeface="Symbol"/>
                  </a:rPr>
                  <a:t></a:t>
                </a:r>
              </a:p>
              <a:p>
                <a:r>
                  <a:rPr lang="da-DK" dirty="0" smtClean="0"/>
                  <a:t>We need to consider </a:t>
                </a:r>
                <a:r>
                  <a:rPr lang="da-DK" dirty="0" smtClean="0">
                    <a:latin typeface="Comic Sans MS" pitchFamily="66" charset="0"/>
                  </a:rPr>
                  <a:t>ln</a:t>
                </a:r>
                <a:r>
                  <a:rPr lang="da-DK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a-DK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Pr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da-DK" baseline="30000" dirty="0">
                            <a:latin typeface="Comic Sans MS" pitchFamily="66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]</m:t>
                        </m:r>
                      </m:num>
                      <m:den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Pr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 b="0" i="0" baseline="30000" dirty="0" smtClean="0">
                            <a:latin typeface="Comic Sans MS" pitchFamily="66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da-DK" dirty="0">
                            <a:latin typeface="Comic Sans MS" pitchFamily="66" charset="0"/>
                          </a:rPr>
                          <m:t>]</m:t>
                        </m:r>
                      </m:den>
                    </m:f>
                  </m:oMath>
                </a14:m>
                <a:endParaRPr lang="da-DK" dirty="0" smtClean="0"/>
              </a:p>
              <a:p>
                <a:pPr marL="0" indent="0">
                  <a:buNone/>
                </a:pPr>
                <a:r>
                  <a:rPr lang="da-DK" dirty="0" smtClean="0">
                    <a:solidFill>
                      <a:srgbClr val="0033CC"/>
                    </a:solidFill>
                  </a:rPr>
                  <a:t>It is a sum of ratios of probabilities from neighboring inputs in an </a:t>
                </a:r>
                <a:r>
                  <a:rPr lang="en-US" dirty="0" smtClean="0">
                    <a:solidFill>
                      <a:srgbClr val="0033CC"/>
                    </a:solidFill>
                    <a:latin typeface="Comic Sans MS" pitchFamily="66" charset="0"/>
                    <a:sym typeface="Symbol"/>
                  </a:rPr>
                  <a:t></a:t>
                </a:r>
                <a:r>
                  <a:rPr lang="da-DK" dirty="0" smtClean="0">
                    <a:solidFill>
                      <a:srgbClr val="0033CC"/>
                    </a:solidFill>
                  </a:rPr>
                  <a:t>-DP mechanism.</a:t>
                </a:r>
              </a:p>
              <a:p>
                <a:pPr lvl="1"/>
                <a:r>
                  <a:rPr lang="da-DK" dirty="0" smtClean="0"/>
                  <a:t>The </a:t>
                </a:r>
                <a:r>
                  <a:rPr lang="da-DK" b="1" dirty="0" smtClean="0"/>
                  <a:t>worst case </a:t>
                </a:r>
                <a:r>
                  <a:rPr lang="da-DK" dirty="0" smtClean="0"/>
                  <a:t>bounded by </a:t>
                </a:r>
                <a:r>
                  <a:rPr lang="en-US" dirty="0" smtClean="0">
                    <a:latin typeface="Comic Sans MS" pitchFamily="66" charset="0"/>
                    <a:sym typeface="Symbol"/>
                  </a:rPr>
                  <a:t></a:t>
                </a:r>
              </a:p>
              <a:p>
                <a:pPr lvl="1"/>
                <a:r>
                  <a:rPr lang="en-US" dirty="0" smtClean="0">
                    <a:sym typeface="Symbol"/>
                  </a:rPr>
                  <a:t>The </a:t>
                </a:r>
                <a:r>
                  <a:rPr lang="en-US" b="1" dirty="0" smtClean="0">
                    <a:sym typeface="Symbol"/>
                  </a:rPr>
                  <a:t>expectation</a:t>
                </a:r>
                <a:r>
                  <a:rPr lang="en-US" dirty="0" smtClean="0">
                    <a:sym typeface="Symbol"/>
                  </a:rPr>
                  <a:t> bounded by</a:t>
                </a:r>
                <a:r>
                  <a:rPr lang="en-US" dirty="0" smtClean="0">
                    <a:latin typeface="Comic Sans MS" pitchFamily="66" charset="0"/>
                    <a:sym typeface="Symbol"/>
                  </a:rPr>
                  <a:t> </a:t>
                </a:r>
                <a:r>
                  <a:rPr lang="en-US" dirty="0">
                    <a:latin typeface="Comic Sans MS" pitchFamily="66" charset="0"/>
                    <a:sym typeface="Symbol"/>
                  </a:rPr>
                  <a:t>(e</a:t>
                </a:r>
                <a:r>
                  <a:rPr lang="en-US" baseline="30000" dirty="0">
                    <a:latin typeface="Comic Sans MS" pitchFamily="66" charset="0"/>
                    <a:sym typeface="Symbol"/>
                  </a:rPr>
                  <a:t></a:t>
                </a:r>
                <a:r>
                  <a:rPr lang="en-US" dirty="0">
                    <a:latin typeface="Comic Sans MS" pitchFamily="66" charset="0"/>
                    <a:sym typeface="Symbol"/>
                  </a:rPr>
                  <a:t>-1</a:t>
                </a:r>
                <a:r>
                  <a:rPr lang="en-US" dirty="0" smtClean="0">
                    <a:latin typeface="Comic Sans MS" pitchFamily="66" charset="0"/>
                    <a:sym typeface="Symbol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dirty="0" smtClean="0">
                    <a:sym typeface="Symbol"/>
                  </a:rPr>
                  <a:t>Application of Azuma, taking =</a:t>
                </a:r>
                <a:r>
                  <a:rPr lang="en-US" dirty="0" smtClean="0">
                    <a:latin typeface="Comic Sans MS" pitchFamily="66" charset="0"/>
                    <a:sym typeface="Symbol"/>
                  </a:rPr>
                  <a:t> </a:t>
                </a:r>
                <a:r>
                  <a:rPr lang="en-US" dirty="0" smtClean="0">
                    <a:latin typeface="Comic Sans MS" pitchFamily="66" charset="0"/>
                  </a:rPr>
                  <a:t>√(2log(1/</a:t>
                </a:r>
                <a:r>
                  <a:rPr lang="en-US" dirty="0" smtClean="0">
                    <a:latin typeface="Comic Sans MS" pitchFamily="66" charset="0"/>
                    <a:sym typeface="Symbol"/>
                  </a:rPr>
                  <a:t></a:t>
                </a:r>
                <a:r>
                  <a:rPr lang="en-US" dirty="0" smtClean="0">
                    <a:latin typeface="Comic Sans MS" pitchFamily="66" charset="0"/>
                  </a:rPr>
                  <a:t>))</a:t>
                </a:r>
                <a:r>
                  <a:rPr lang="en-US" dirty="0">
                    <a:latin typeface="Comic Sans MS" pitchFamily="66" charset="0"/>
                    <a:sym typeface="Symbol"/>
                  </a:rPr>
                  <a:t> </a:t>
                </a:r>
                <a:endParaRPr lang="en-US" dirty="0" smtClean="0">
                  <a:latin typeface="Comic Sans MS" pitchFamily="66" charset="0"/>
                  <a:sym typeface="Symbol"/>
                </a:endParaRPr>
              </a:p>
              <a:p>
                <a:pPr marL="400050" lvl="1" indent="0">
                  <a:buNone/>
                </a:pPr>
                <a:r>
                  <a:rPr lang="en-US" dirty="0" smtClean="0">
                    <a:sym typeface="Symbol"/>
                  </a:rPr>
                  <a:t>Get concentration </a:t>
                </a:r>
                <a:r>
                  <a:rPr lang="en-US" dirty="0">
                    <a:latin typeface="Comic Sans MS" pitchFamily="66" charset="0"/>
                  </a:rPr>
                  <a:t>√</a:t>
                </a:r>
                <a:r>
                  <a:rPr lang="en-US" dirty="0">
                    <a:latin typeface="Comic Sans MS" pitchFamily="66" charset="0"/>
                    <a:sym typeface="Symbol"/>
                  </a:rPr>
                  <a:t>t</a:t>
                </a:r>
                <a:r>
                  <a:rPr lang="en-US" dirty="0">
                    <a:latin typeface="Comic Sans MS" pitchFamily="66" charset="0"/>
                  </a:rPr>
                  <a:t>(2tlog(1/</a:t>
                </a:r>
                <a:r>
                  <a:rPr lang="en-US" dirty="0">
                    <a:latin typeface="Comic Sans MS" pitchFamily="66" charset="0"/>
                    <a:sym typeface="Symbol"/>
                  </a:rPr>
                  <a:t></a:t>
                </a:r>
                <a:r>
                  <a:rPr lang="en-US" dirty="0">
                    <a:latin typeface="Comic Sans MS" pitchFamily="66" charset="0"/>
                  </a:rPr>
                  <a:t>))</a:t>
                </a:r>
                <a:r>
                  <a:rPr lang="en-US" dirty="0">
                    <a:latin typeface="Comic Sans MS" pitchFamily="66" charset="0"/>
                    <a:sym typeface="Symbol"/>
                  </a:rPr>
                  <a:t></a:t>
                </a:r>
                <a:r>
                  <a:rPr lang="en-US" dirty="0">
                    <a:latin typeface="Comic Sans MS" pitchFamily="66" charset="0"/>
                  </a:rPr>
                  <a:t> </a:t>
                </a:r>
                <a:endParaRPr lang="da-DK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525963"/>
              </a:xfrm>
              <a:blipFill rotWithShape="1">
                <a:blip r:embed="rId2"/>
                <a:stretch>
                  <a:fillRect l="-1852" t="-3369" b="-24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192795" y="2057400"/>
            <a:ext cx="2819400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+mn-lt"/>
                <a:sym typeface="Symbol"/>
              </a:rPr>
              <a:t>Choose</a:t>
            </a:r>
          </a:p>
          <a:p>
            <a:pPr algn="l"/>
            <a:r>
              <a:rPr lang="en-US" dirty="0" smtClean="0">
                <a:latin typeface="Comic Sans MS" pitchFamily="66" charset="0"/>
                <a:sym typeface="Symbol"/>
              </a:rPr>
              <a:t></a:t>
            </a:r>
            <a:r>
              <a:rPr lang="en-US" dirty="0" smtClean="0">
                <a:latin typeface="Comic Sans MS" pitchFamily="66" charset="0"/>
              </a:rPr>
              <a:t>= t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  <a:sym typeface="Symbol"/>
              </a:rPr>
              <a:t>(e</a:t>
            </a:r>
            <a:r>
              <a:rPr lang="en-US" baseline="30000" dirty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  <a:sym typeface="Symbol"/>
              </a:rPr>
              <a:t>-1</a:t>
            </a:r>
            <a:r>
              <a:rPr lang="en-US" dirty="0" smtClean="0">
                <a:latin typeface="Comic Sans MS" pitchFamily="66" charset="0"/>
                <a:sym typeface="Symbol"/>
              </a:rPr>
              <a:t>) + </a:t>
            </a:r>
            <a:r>
              <a:rPr lang="en-US" dirty="0" smtClean="0">
                <a:latin typeface="Comic Sans MS" pitchFamily="66" charset="0"/>
              </a:rPr>
              <a:t>√</a:t>
            </a:r>
            <a:r>
              <a:rPr lang="en-US" dirty="0" smtClean="0">
                <a:latin typeface="Comic Sans MS" pitchFamily="66" charset="0"/>
                <a:sym typeface="Symbol"/>
              </a:rPr>
              <a:t>t</a:t>
            </a:r>
            <a:r>
              <a:rPr lang="en-US" dirty="0">
                <a:latin typeface="Comic Sans MS" pitchFamily="66" charset="0"/>
              </a:rPr>
              <a:t>(2tlog(1/</a:t>
            </a:r>
            <a:r>
              <a:rPr lang="en-US" dirty="0">
                <a:latin typeface="Comic Sans MS" pitchFamily="66" charset="0"/>
                <a:sym typeface="Symbol"/>
              </a:rPr>
              <a:t></a:t>
            </a:r>
            <a:r>
              <a:rPr lang="en-US" dirty="0">
                <a:latin typeface="Comic Sans MS" pitchFamily="66" charset="0"/>
              </a:rPr>
              <a:t>))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258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Noise to Sensitivity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/>
              <a:t>Global sensitivity </a:t>
            </a:r>
            <a:r>
              <a:rPr lang="en-US" dirty="0" smtClean="0"/>
              <a:t>of query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q:U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→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R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=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max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D,D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’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|q(D) – q(D’)|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For a </a:t>
            </a:r>
            <a:r>
              <a:rPr lang="en-US" b="1" dirty="0" smtClean="0"/>
              <a:t>counting query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dirty="0" smtClean="0"/>
              <a:t>: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=1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Previous argument generalizes: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For any query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q:U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→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R </a:t>
            </a:r>
            <a:b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</a:br>
            <a:r>
              <a:rPr lang="en-US" dirty="0" smtClean="0"/>
              <a:t>release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q(D) + Lap(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l-GR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 lvl="1">
              <a:lnSpc>
                <a:spcPct val="90000"/>
              </a:lnSpc>
            </a:pP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-private</a:t>
            </a:r>
          </a:p>
          <a:p>
            <a:pPr lvl="1">
              <a:lnSpc>
                <a:spcPct val="90000"/>
              </a:lnSpc>
            </a:pPr>
            <a:r>
              <a:rPr lang="en-US" b="1" dirty="0" smtClean="0"/>
              <a:t>error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Õ(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6858000" y="1143000"/>
            <a:ext cx="1905000" cy="609600"/>
          </a:xfrm>
          <a:prstGeom prst="wedgeRoundRectCallout">
            <a:avLst>
              <a:gd name="adj1" fmla="val -79860"/>
              <a:gd name="adj2" fmla="val 5033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[0,n]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14244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 Noise to Sensitivity</a:t>
            </a:r>
            <a:endParaRPr lang="en-US" dirty="0" smtClean="0"/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/>
              <a:t>Many dimensions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/>
              <a:t>Global sensitivity </a:t>
            </a:r>
            <a:r>
              <a:rPr lang="en-US" dirty="0" smtClean="0"/>
              <a:t>of query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q:U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→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R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/>
            </a:r>
            <a:b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</a:b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=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max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D,D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’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||q(D) – q(D’)||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Previous argument generalizes: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For any query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q:U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→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R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b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</a:br>
            <a:r>
              <a:rPr lang="en-US" dirty="0" smtClean="0"/>
              <a:t>release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q(D) + (Y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/>
              </a:rPr>
              <a:t>1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, Y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, … Y</a:t>
            </a:r>
            <a:r>
              <a:rPr lang="en-US" b="1" baseline="-50000" dirty="0" smtClean="0">
                <a:solidFill>
                  <a:srgbClr val="0000FF"/>
                </a:solidFill>
                <a:latin typeface="Comic Sans MS"/>
              </a:rPr>
              <a:t>d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Y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/>
              </a:rPr>
              <a:t>i </a:t>
            </a:r>
            <a:r>
              <a:rPr lang="en-US" dirty="0" smtClean="0"/>
              <a:t>independent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Lap(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l-GR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-private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error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Õ(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53527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Histograms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382000" cy="5257800"/>
          </a:xfrm>
        </p:spPr>
        <p:txBody>
          <a:bodyPr/>
          <a:lstStyle/>
          <a:p>
            <a:r>
              <a:rPr lang="en-US" dirty="0" smtClean="0"/>
              <a:t>Inputs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...,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in domain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Domain 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U</a:t>
            </a:r>
            <a:r>
              <a:rPr lang="en-US" dirty="0" smtClean="0"/>
              <a:t> partitioned into d disjoint bins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S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,…,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/>
            </a:r>
            <a:b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>q(x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...,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) = (n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n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..., </a:t>
            </a:r>
            <a:r>
              <a:rPr lang="en-US" dirty="0" err="1" smtClean="0">
                <a:latin typeface="Comic Sans MS" pitchFamily="66" charset="0"/>
              </a:rPr>
              <a:t>n</a:t>
            </a:r>
            <a:r>
              <a:rPr lang="en-US" baseline="-25000" dirty="0" err="1" smtClean="0">
                <a:latin typeface="Comic Sans MS" pitchFamily="66" charset="0"/>
              </a:rPr>
              <a:t>d</a:t>
            </a:r>
            <a:r>
              <a:rPr lang="en-US" dirty="0" smtClean="0">
                <a:latin typeface="Comic Sans MS" pitchFamily="66" charset="0"/>
              </a:rPr>
              <a:t>)</a:t>
            </a:r>
            <a:r>
              <a:rPr lang="en-US" i="1" dirty="0" smtClean="0"/>
              <a:t> </a:t>
            </a:r>
            <a:r>
              <a:rPr lang="en-US" b="1" i="1" dirty="0" smtClean="0"/>
              <a:t>where</a:t>
            </a:r>
            <a:r>
              <a:rPr lang="en-US" i="1" dirty="0" smtClean="0"/>
              <a:t> </a:t>
            </a:r>
          </a:p>
          <a:p>
            <a:pPr algn="ctr">
              <a:buNone/>
            </a:pPr>
            <a:r>
              <a:rPr lang="en-US" dirty="0" err="1" smtClean="0">
                <a:latin typeface="Comic Sans MS" pitchFamily="66" charset="0"/>
              </a:rPr>
              <a:t>n</a:t>
            </a:r>
            <a:r>
              <a:rPr lang="en-US" baseline="-25000" dirty="0" err="1" smtClean="0">
                <a:latin typeface="Comic Sans MS" pitchFamily="66" charset="0"/>
              </a:rPr>
              <a:t>j</a:t>
            </a:r>
            <a:r>
              <a:rPr lang="en-US" i="1" dirty="0" smtClean="0"/>
              <a:t> = </a:t>
            </a:r>
            <a:r>
              <a:rPr lang="en-US" dirty="0" smtClean="0">
                <a:latin typeface="Comic Sans MS" pitchFamily="66" charset="0"/>
              </a:rPr>
              <a:t>#{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: x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in j-</a:t>
            </a:r>
            <a:r>
              <a:rPr lang="en-US" dirty="0" err="1" smtClean="0">
                <a:latin typeface="Comic Sans MS" pitchFamily="66" charset="0"/>
              </a:rPr>
              <a:t>th</a:t>
            </a:r>
            <a:r>
              <a:rPr lang="en-US" dirty="0" smtClean="0">
                <a:latin typeface="Comic Sans MS" pitchFamily="66" charset="0"/>
              </a:rPr>
              <a:t> bin}</a:t>
            </a: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/>
              <a:t>Can view as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dirty="0" smtClean="0"/>
              <a:t> queries: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US" dirty="0" smtClean="0"/>
              <a:t> counts # points in set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S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/>
              </a:rPr>
              <a:t>i</a:t>
            </a:r>
          </a:p>
          <a:p>
            <a:pPr>
              <a:buFontTx/>
              <a:buNone/>
            </a:pPr>
            <a:r>
              <a:rPr lang="en-US" dirty="0" smtClean="0"/>
              <a:t>For adjacent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dirty="0" smtClean="0"/>
              <a:t>,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D’</a:t>
            </a:r>
            <a:r>
              <a:rPr lang="en-US" dirty="0" smtClean="0"/>
              <a:t>, only </a:t>
            </a:r>
            <a:r>
              <a:rPr lang="en-US" b="1" i="1" dirty="0" smtClean="0"/>
              <a:t>one</a:t>
            </a:r>
            <a:r>
              <a:rPr lang="en-US" dirty="0" smtClean="0"/>
              <a:t> answer can change -</a:t>
            </a:r>
            <a:br>
              <a:rPr lang="en-US" dirty="0" smtClean="0"/>
            </a:br>
            <a:r>
              <a:rPr lang="en-US" dirty="0" smtClean="0"/>
              <a:t> it can change by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</a:p>
          <a:p>
            <a:pPr>
              <a:buFontTx/>
              <a:buNone/>
            </a:pPr>
            <a:r>
              <a:rPr lang="en-US" dirty="0" smtClean="0"/>
              <a:t>Global sensitivity of answer vector is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</a:p>
          <a:p>
            <a:pPr>
              <a:buFontTx/>
              <a:buNone/>
            </a:pPr>
            <a:r>
              <a:rPr lang="en-US" dirty="0" smtClean="0"/>
              <a:t>Sufficient to add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Lap(1/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dirty="0" smtClean="0"/>
              <a:t> noise to each</a:t>
            </a:r>
            <a:br>
              <a:rPr lang="en-US" dirty="0" smtClean="0"/>
            </a:br>
            <a:r>
              <a:rPr lang="en-US" dirty="0" smtClean="0"/>
              <a:t>query, still get 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dirty="0" smtClean="0"/>
              <a:t>-privacy</a:t>
            </a:r>
            <a:endParaRPr lang="el-GR" dirty="0" smtClean="0"/>
          </a:p>
        </p:txBody>
      </p:sp>
      <p:pic>
        <p:nvPicPr>
          <p:cNvPr id="17101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8425" y="5029200"/>
            <a:ext cx="2619375" cy="1587500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06806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4800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,</a:t>
            </a:r>
            <a:r>
              <a:rPr lang="en-US" sz="4800" b="1" dirty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d</a:t>
            </a:r>
            <a:r>
              <a:rPr lang="en-US" sz="4800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4800" dirty="0">
                <a:solidFill>
                  <a:srgbClr val="00B050"/>
                </a:solidFill>
                <a:latin typeface="Arial Narrow" pitchFamily="34" charset="0"/>
              </a:rPr>
              <a:t> </a:t>
            </a:r>
            <a:r>
              <a:rPr lang="en-US" sz="4800" dirty="0" smtClean="0">
                <a:solidFill>
                  <a:schemeClr val="accent1"/>
                </a:solidFill>
              </a:rPr>
              <a:t>- </a:t>
            </a:r>
            <a:r>
              <a:rPr lang="en-US" sz="4800" dirty="0" smtClean="0">
                <a:solidFill>
                  <a:srgbClr val="0070C0"/>
                </a:solidFill>
              </a:rPr>
              <a:t>Differential Privacy 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458200" cy="4953000"/>
          </a:xfrm>
        </p:spPr>
        <p:txBody>
          <a:bodyPr/>
          <a:lstStyle/>
          <a:p>
            <a:pPr>
              <a:buNone/>
            </a:pPr>
            <a:endParaRPr lang="en-US" sz="2400" dirty="0" smtClean="0"/>
          </a:p>
          <a:p>
            <a:endParaRPr lang="en-US" sz="2400" dirty="0" smtClean="0">
              <a:solidFill>
                <a:schemeClr val="folHlink"/>
              </a:solidFill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52463" y="3749676"/>
            <a:ext cx="5595938" cy="2536826"/>
            <a:chOff x="411" y="2533"/>
            <a:chExt cx="3525" cy="1598"/>
          </a:xfrm>
        </p:grpSpPr>
        <p:sp>
          <p:nvSpPr>
            <p:cNvPr id="782349" name="Freeform 13"/>
            <p:cNvSpPr>
              <a:spLocks/>
            </p:cNvSpPr>
            <p:nvPr/>
          </p:nvSpPr>
          <p:spPr bwMode="auto">
            <a:xfrm>
              <a:off x="3552" y="3456"/>
              <a:ext cx="384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0" y="0"/>
                </a:cxn>
                <a:cxn ang="0">
                  <a:pos x="96" y="48"/>
                </a:cxn>
                <a:cxn ang="0">
                  <a:pos x="240" y="96"/>
                </a:cxn>
                <a:cxn ang="0">
                  <a:pos x="384" y="144"/>
                </a:cxn>
                <a:cxn ang="0">
                  <a:pos x="384" y="288"/>
                </a:cxn>
                <a:cxn ang="0">
                  <a:pos x="0" y="288"/>
                </a:cxn>
              </a:cxnLst>
              <a:rect l="0" t="0" r="r" b="b"/>
              <a:pathLst>
                <a:path w="384" h="288">
                  <a:moveTo>
                    <a:pt x="0" y="288"/>
                  </a:moveTo>
                  <a:lnTo>
                    <a:pt x="0" y="0"/>
                  </a:lnTo>
                  <a:lnTo>
                    <a:pt x="96" y="48"/>
                  </a:lnTo>
                  <a:lnTo>
                    <a:pt x="240" y="96"/>
                  </a:lnTo>
                  <a:lnTo>
                    <a:pt x="384" y="144"/>
                  </a:lnTo>
                  <a:lnTo>
                    <a:pt x="384" y="288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FF33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0" name="Freeform 14"/>
            <p:cNvSpPr>
              <a:spLocks/>
            </p:cNvSpPr>
            <p:nvPr/>
          </p:nvSpPr>
          <p:spPr bwMode="auto">
            <a:xfrm>
              <a:off x="3552" y="3504"/>
              <a:ext cx="384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0" y="0"/>
                </a:cxn>
                <a:cxn ang="0">
                  <a:pos x="336" y="96"/>
                </a:cxn>
                <a:cxn ang="0">
                  <a:pos x="384" y="144"/>
                </a:cxn>
                <a:cxn ang="0">
                  <a:pos x="384" y="240"/>
                </a:cxn>
                <a:cxn ang="0">
                  <a:pos x="0" y="240"/>
                </a:cxn>
              </a:cxnLst>
              <a:rect l="0" t="0" r="r" b="b"/>
              <a:pathLst>
                <a:path w="384" h="240">
                  <a:moveTo>
                    <a:pt x="0" y="240"/>
                  </a:moveTo>
                  <a:lnTo>
                    <a:pt x="0" y="0"/>
                  </a:lnTo>
                  <a:lnTo>
                    <a:pt x="336" y="96"/>
                  </a:lnTo>
                  <a:lnTo>
                    <a:pt x="384" y="144"/>
                  </a:lnTo>
                  <a:lnTo>
                    <a:pt x="384" y="240"/>
                  </a:lnTo>
                  <a:lnTo>
                    <a:pt x="0" y="240"/>
                  </a:lnTo>
                  <a:close/>
                </a:path>
              </a:pathLst>
            </a:custGeom>
            <a:solidFill>
              <a:srgbClr val="FBBA6B"/>
            </a:solidFill>
            <a:ln w="28575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1" name="Freeform 15"/>
            <p:cNvSpPr>
              <a:spLocks/>
            </p:cNvSpPr>
            <p:nvPr/>
          </p:nvSpPr>
          <p:spPr bwMode="auto">
            <a:xfrm>
              <a:off x="2400" y="2533"/>
              <a:ext cx="240" cy="1211"/>
            </a:xfrm>
            <a:custGeom>
              <a:avLst/>
              <a:gdLst/>
              <a:ahLst/>
              <a:cxnLst>
                <a:cxn ang="0">
                  <a:pos x="0" y="1211"/>
                </a:cxn>
                <a:cxn ang="0">
                  <a:pos x="0" y="11"/>
                </a:cxn>
                <a:cxn ang="0">
                  <a:pos x="6" y="2"/>
                </a:cxn>
                <a:cxn ang="0">
                  <a:pos x="36" y="2"/>
                </a:cxn>
                <a:cxn ang="0">
                  <a:pos x="96" y="11"/>
                </a:cxn>
                <a:cxn ang="0">
                  <a:pos x="240" y="155"/>
                </a:cxn>
                <a:cxn ang="0">
                  <a:pos x="240" y="1211"/>
                </a:cxn>
                <a:cxn ang="0">
                  <a:pos x="0" y="1211"/>
                </a:cxn>
              </a:cxnLst>
              <a:rect l="0" t="0" r="r" b="b"/>
              <a:pathLst>
                <a:path w="240" h="1211">
                  <a:moveTo>
                    <a:pt x="0" y="1211"/>
                  </a:moveTo>
                  <a:lnTo>
                    <a:pt x="0" y="11"/>
                  </a:lnTo>
                  <a:cubicBezTo>
                    <a:pt x="2" y="8"/>
                    <a:pt x="3" y="4"/>
                    <a:pt x="6" y="2"/>
                  </a:cubicBezTo>
                  <a:cubicBezTo>
                    <a:pt x="9" y="0"/>
                    <a:pt x="21" y="1"/>
                    <a:pt x="36" y="2"/>
                  </a:cubicBezTo>
                  <a:lnTo>
                    <a:pt x="96" y="11"/>
                  </a:lnTo>
                  <a:lnTo>
                    <a:pt x="240" y="155"/>
                  </a:lnTo>
                  <a:lnTo>
                    <a:pt x="240" y="1211"/>
                  </a:lnTo>
                  <a:lnTo>
                    <a:pt x="0" y="1211"/>
                  </a:lnTo>
                  <a:close/>
                </a:path>
              </a:pathLst>
            </a:custGeom>
            <a:solidFill>
              <a:srgbClr val="FF33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2" name="Freeform 16"/>
            <p:cNvSpPr>
              <a:spLocks/>
            </p:cNvSpPr>
            <p:nvPr/>
          </p:nvSpPr>
          <p:spPr bwMode="auto">
            <a:xfrm>
              <a:off x="1584" y="2985"/>
              <a:ext cx="144" cy="768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0" y="192"/>
                </a:cxn>
                <a:cxn ang="0">
                  <a:pos x="144" y="0"/>
                </a:cxn>
                <a:cxn ang="0">
                  <a:pos x="144" y="768"/>
                </a:cxn>
                <a:cxn ang="0">
                  <a:pos x="0" y="768"/>
                </a:cxn>
              </a:cxnLst>
              <a:rect l="0" t="0" r="r" b="b"/>
              <a:pathLst>
                <a:path w="144" h="768">
                  <a:moveTo>
                    <a:pt x="0" y="768"/>
                  </a:moveTo>
                  <a:lnTo>
                    <a:pt x="0" y="192"/>
                  </a:lnTo>
                  <a:lnTo>
                    <a:pt x="144" y="0"/>
                  </a:lnTo>
                  <a:lnTo>
                    <a:pt x="144" y="76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FF00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3" name="Freeform 17"/>
            <p:cNvSpPr>
              <a:spLocks/>
            </p:cNvSpPr>
            <p:nvPr/>
          </p:nvSpPr>
          <p:spPr bwMode="auto">
            <a:xfrm>
              <a:off x="1584" y="3321"/>
              <a:ext cx="144" cy="43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96"/>
                </a:cxn>
                <a:cxn ang="0">
                  <a:pos x="144" y="0"/>
                </a:cxn>
                <a:cxn ang="0">
                  <a:pos x="144" y="432"/>
                </a:cxn>
                <a:cxn ang="0">
                  <a:pos x="0" y="432"/>
                </a:cxn>
              </a:cxnLst>
              <a:rect l="0" t="0" r="r" b="b"/>
              <a:pathLst>
                <a:path w="144" h="432">
                  <a:moveTo>
                    <a:pt x="0" y="432"/>
                  </a:moveTo>
                  <a:lnTo>
                    <a:pt x="0" y="96"/>
                  </a:lnTo>
                  <a:lnTo>
                    <a:pt x="144" y="0"/>
                  </a:lnTo>
                  <a:lnTo>
                    <a:pt x="14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BBA6B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4" name="Freeform 18"/>
            <p:cNvSpPr>
              <a:spLocks/>
            </p:cNvSpPr>
            <p:nvPr/>
          </p:nvSpPr>
          <p:spPr bwMode="auto">
            <a:xfrm>
              <a:off x="2400" y="2640"/>
              <a:ext cx="240" cy="1104"/>
            </a:xfrm>
            <a:custGeom>
              <a:avLst/>
              <a:gdLst/>
              <a:ahLst/>
              <a:cxnLst>
                <a:cxn ang="0">
                  <a:pos x="0" y="1104"/>
                </a:cxn>
                <a:cxn ang="0">
                  <a:pos x="0" y="0"/>
                </a:cxn>
                <a:cxn ang="0">
                  <a:pos x="240" y="336"/>
                </a:cxn>
                <a:cxn ang="0">
                  <a:pos x="240" y="1104"/>
                </a:cxn>
                <a:cxn ang="0">
                  <a:pos x="0" y="1104"/>
                </a:cxn>
              </a:cxnLst>
              <a:rect l="0" t="0" r="r" b="b"/>
              <a:pathLst>
                <a:path w="240" h="1104">
                  <a:moveTo>
                    <a:pt x="0" y="1104"/>
                  </a:moveTo>
                  <a:lnTo>
                    <a:pt x="0" y="0"/>
                  </a:lnTo>
                  <a:lnTo>
                    <a:pt x="240" y="336"/>
                  </a:lnTo>
                  <a:lnTo>
                    <a:pt x="240" y="1104"/>
                  </a:lnTo>
                  <a:lnTo>
                    <a:pt x="0" y="1104"/>
                  </a:lnTo>
                  <a:close/>
                </a:path>
              </a:pathLst>
            </a:custGeom>
            <a:solidFill>
              <a:srgbClr val="FBBA6B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411" y="3792"/>
              <a:ext cx="3525" cy="339"/>
              <a:chOff x="411" y="3792"/>
              <a:chExt cx="3525" cy="339"/>
            </a:xfrm>
          </p:grpSpPr>
          <p:sp>
            <p:nvSpPr>
              <p:cNvPr id="782356" name="Text Box 20"/>
              <p:cNvSpPr txBox="1">
                <a:spLocks noChangeArrowheads="1"/>
              </p:cNvSpPr>
              <p:nvPr/>
            </p:nvSpPr>
            <p:spPr bwMode="auto">
              <a:xfrm>
                <a:off x="411" y="3849"/>
                <a:ext cx="1126" cy="2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0B050"/>
                    </a:solidFill>
                    <a:latin typeface="+mn-lt"/>
                  </a:rPr>
                  <a:t>Bad Responses:</a:t>
                </a:r>
                <a:r>
                  <a:rPr lang="en-US" sz="2000" dirty="0">
                    <a:latin typeface="+mn-lt"/>
                  </a:rPr>
                  <a:t> </a:t>
                </a:r>
              </a:p>
            </p:txBody>
          </p:sp>
          <p:sp>
            <p:nvSpPr>
              <p:cNvPr id="782357" name="Text Box 21"/>
              <p:cNvSpPr txBox="1">
                <a:spLocks noChangeArrowheads="1"/>
              </p:cNvSpPr>
              <p:nvPr/>
            </p:nvSpPr>
            <p:spPr bwMode="auto">
              <a:xfrm>
                <a:off x="2402" y="3840"/>
                <a:ext cx="251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82358" name="Text Box 22"/>
              <p:cNvSpPr txBox="1">
                <a:spLocks noChangeArrowheads="1"/>
              </p:cNvSpPr>
              <p:nvPr/>
            </p:nvSpPr>
            <p:spPr bwMode="auto">
              <a:xfrm>
                <a:off x="3635" y="3822"/>
                <a:ext cx="251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82359" name="Text Box 23"/>
              <p:cNvSpPr txBox="1">
                <a:spLocks noChangeArrowheads="1"/>
              </p:cNvSpPr>
              <p:nvPr/>
            </p:nvSpPr>
            <p:spPr bwMode="auto">
              <a:xfrm>
                <a:off x="1538" y="3840"/>
                <a:ext cx="251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82360" name="Line 24"/>
              <p:cNvSpPr>
                <a:spLocks noChangeShapeType="1"/>
              </p:cNvSpPr>
              <p:nvPr/>
            </p:nvSpPr>
            <p:spPr bwMode="auto">
              <a:xfrm>
                <a:off x="1584" y="3792"/>
                <a:ext cx="144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61" name="Line 25"/>
              <p:cNvSpPr>
                <a:spLocks noChangeShapeType="1"/>
              </p:cNvSpPr>
              <p:nvPr/>
            </p:nvSpPr>
            <p:spPr bwMode="auto">
              <a:xfrm>
                <a:off x="2400" y="3792"/>
                <a:ext cx="24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62" name="Line 26"/>
              <p:cNvSpPr>
                <a:spLocks noChangeShapeType="1"/>
              </p:cNvSpPr>
              <p:nvPr/>
            </p:nvSpPr>
            <p:spPr bwMode="auto">
              <a:xfrm>
                <a:off x="3552" y="3792"/>
                <a:ext cx="384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" name="Group 31"/>
          <p:cNvGrpSpPr/>
          <p:nvPr/>
        </p:nvGrpSpPr>
        <p:grpSpPr>
          <a:xfrm>
            <a:off x="914400" y="3422205"/>
            <a:ext cx="7696200" cy="2349500"/>
            <a:chOff x="914400" y="3409949"/>
            <a:chExt cx="7696200" cy="234950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914400" y="3409949"/>
              <a:ext cx="7696200" cy="2349500"/>
              <a:chOff x="576" y="1968"/>
              <a:chExt cx="4848" cy="1480"/>
            </a:xfrm>
          </p:grpSpPr>
          <p:sp>
            <p:nvSpPr>
              <p:cNvPr id="782342" name="Line 6"/>
              <p:cNvSpPr>
                <a:spLocks noChangeShapeType="1"/>
              </p:cNvSpPr>
              <p:nvPr/>
            </p:nvSpPr>
            <p:spPr bwMode="auto">
              <a:xfrm flipV="1">
                <a:off x="576" y="1968"/>
                <a:ext cx="0" cy="11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43" name="Freeform 7"/>
              <p:cNvSpPr>
                <a:spLocks/>
              </p:cNvSpPr>
              <p:nvPr/>
            </p:nvSpPr>
            <p:spPr bwMode="auto">
              <a:xfrm>
                <a:off x="576" y="2120"/>
                <a:ext cx="4608" cy="1288"/>
              </a:xfrm>
              <a:custGeom>
                <a:avLst/>
                <a:gdLst/>
                <a:ahLst/>
                <a:cxnLst>
                  <a:cxn ang="0">
                    <a:pos x="0" y="1096"/>
                  </a:cxn>
                  <a:cxn ang="0">
                    <a:pos x="528" y="1048"/>
                  </a:cxn>
                  <a:cxn ang="0">
                    <a:pos x="864" y="856"/>
                  </a:cxn>
                  <a:cxn ang="0">
                    <a:pos x="1152" y="520"/>
                  </a:cxn>
                  <a:cxn ang="0">
                    <a:pos x="1440" y="136"/>
                  </a:cxn>
                  <a:cxn ang="0">
                    <a:pos x="1680" y="40"/>
                  </a:cxn>
                  <a:cxn ang="0">
                    <a:pos x="1968" y="376"/>
                  </a:cxn>
                  <a:cxn ang="0">
                    <a:pos x="2064" y="520"/>
                  </a:cxn>
                  <a:cxn ang="0">
                    <a:pos x="2208" y="712"/>
                  </a:cxn>
                  <a:cxn ang="0">
                    <a:pos x="2544" y="856"/>
                  </a:cxn>
                  <a:cxn ang="0">
                    <a:pos x="2832" y="1000"/>
                  </a:cxn>
                  <a:cxn ang="0">
                    <a:pos x="3312" y="1144"/>
                  </a:cxn>
                  <a:cxn ang="0">
                    <a:pos x="3792" y="1240"/>
                  </a:cxn>
                  <a:cxn ang="0">
                    <a:pos x="4608" y="1288"/>
                  </a:cxn>
                </a:cxnLst>
                <a:rect l="0" t="0" r="r" b="b"/>
                <a:pathLst>
                  <a:path w="4608" h="1288">
                    <a:moveTo>
                      <a:pt x="0" y="1096"/>
                    </a:moveTo>
                    <a:cubicBezTo>
                      <a:pt x="192" y="1092"/>
                      <a:pt x="384" y="1088"/>
                      <a:pt x="528" y="1048"/>
                    </a:cubicBezTo>
                    <a:cubicBezTo>
                      <a:pt x="672" y="1008"/>
                      <a:pt x="760" y="944"/>
                      <a:pt x="864" y="856"/>
                    </a:cubicBezTo>
                    <a:cubicBezTo>
                      <a:pt x="968" y="768"/>
                      <a:pt x="1056" y="640"/>
                      <a:pt x="1152" y="520"/>
                    </a:cubicBezTo>
                    <a:cubicBezTo>
                      <a:pt x="1248" y="400"/>
                      <a:pt x="1352" y="216"/>
                      <a:pt x="1440" y="136"/>
                    </a:cubicBezTo>
                    <a:cubicBezTo>
                      <a:pt x="1528" y="56"/>
                      <a:pt x="1592" y="0"/>
                      <a:pt x="1680" y="40"/>
                    </a:cubicBezTo>
                    <a:cubicBezTo>
                      <a:pt x="1768" y="80"/>
                      <a:pt x="1904" y="296"/>
                      <a:pt x="1968" y="376"/>
                    </a:cubicBezTo>
                    <a:cubicBezTo>
                      <a:pt x="2032" y="456"/>
                      <a:pt x="2024" y="464"/>
                      <a:pt x="2064" y="520"/>
                    </a:cubicBezTo>
                    <a:cubicBezTo>
                      <a:pt x="2104" y="576"/>
                      <a:pt x="2128" y="656"/>
                      <a:pt x="2208" y="712"/>
                    </a:cubicBezTo>
                    <a:cubicBezTo>
                      <a:pt x="2288" y="768"/>
                      <a:pt x="2440" y="808"/>
                      <a:pt x="2544" y="856"/>
                    </a:cubicBezTo>
                    <a:cubicBezTo>
                      <a:pt x="2648" y="904"/>
                      <a:pt x="2704" y="952"/>
                      <a:pt x="2832" y="1000"/>
                    </a:cubicBezTo>
                    <a:cubicBezTo>
                      <a:pt x="2960" y="1048"/>
                      <a:pt x="3152" y="1104"/>
                      <a:pt x="3312" y="1144"/>
                    </a:cubicBezTo>
                    <a:cubicBezTo>
                      <a:pt x="3472" y="1184"/>
                      <a:pt x="3576" y="1216"/>
                      <a:pt x="3792" y="1240"/>
                    </a:cubicBezTo>
                    <a:cubicBezTo>
                      <a:pt x="4008" y="1264"/>
                      <a:pt x="4472" y="1280"/>
                      <a:pt x="4608" y="1288"/>
                    </a:cubicBezTo>
                  </a:path>
                </a:pathLst>
              </a:custGeom>
              <a:noFill/>
              <a:ln w="254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44" name="Freeform 8"/>
              <p:cNvSpPr>
                <a:spLocks/>
              </p:cNvSpPr>
              <p:nvPr/>
            </p:nvSpPr>
            <p:spPr bwMode="auto">
              <a:xfrm>
                <a:off x="816" y="2160"/>
                <a:ext cx="4608" cy="1288"/>
              </a:xfrm>
              <a:custGeom>
                <a:avLst/>
                <a:gdLst/>
                <a:ahLst/>
                <a:cxnLst>
                  <a:cxn ang="0">
                    <a:pos x="0" y="1096"/>
                  </a:cxn>
                  <a:cxn ang="0">
                    <a:pos x="528" y="1048"/>
                  </a:cxn>
                  <a:cxn ang="0">
                    <a:pos x="864" y="856"/>
                  </a:cxn>
                  <a:cxn ang="0">
                    <a:pos x="1152" y="520"/>
                  </a:cxn>
                  <a:cxn ang="0">
                    <a:pos x="1440" y="136"/>
                  </a:cxn>
                  <a:cxn ang="0">
                    <a:pos x="1680" y="40"/>
                  </a:cxn>
                  <a:cxn ang="0">
                    <a:pos x="1968" y="376"/>
                  </a:cxn>
                  <a:cxn ang="0">
                    <a:pos x="2064" y="520"/>
                  </a:cxn>
                  <a:cxn ang="0">
                    <a:pos x="2208" y="712"/>
                  </a:cxn>
                  <a:cxn ang="0">
                    <a:pos x="2544" y="856"/>
                  </a:cxn>
                  <a:cxn ang="0">
                    <a:pos x="2832" y="1000"/>
                  </a:cxn>
                  <a:cxn ang="0">
                    <a:pos x="3312" y="1144"/>
                  </a:cxn>
                  <a:cxn ang="0">
                    <a:pos x="3792" y="1240"/>
                  </a:cxn>
                  <a:cxn ang="0">
                    <a:pos x="4608" y="1288"/>
                  </a:cxn>
                </a:cxnLst>
                <a:rect l="0" t="0" r="r" b="b"/>
                <a:pathLst>
                  <a:path w="4608" h="1288">
                    <a:moveTo>
                      <a:pt x="0" y="1096"/>
                    </a:moveTo>
                    <a:cubicBezTo>
                      <a:pt x="192" y="1092"/>
                      <a:pt x="384" y="1088"/>
                      <a:pt x="528" y="1048"/>
                    </a:cubicBezTo>
                    <a:cubicBezTo>
                      <a:pt x="672" y="1008"/>
                      <a:pt x="760" y="944"/>
                      <a:pt x="864" y="856"/>
                    </a:cubicBezTo>
                    <a:cubicBezTo>
                      <a:pt x="968" y="768"/>
                      <a:pt x="1056" y="640"/>
                      <a:pt x="1152" y="520"/>
                    </a:cubicBezTo>
                    <a:cubicBezTo>
                      <a:pt x="1248" y="400"/>
                      <a:pt x="1352" y="216"/>
                      <a:pt x="1440" y="136"/>
                    </a:cubicBezTo>
                    <a:cubicBezTo>
                      <a:pt x="1528" y="56"/>
                      <a:pt x="1592" y="0"/>
                      <a:pt x="1680" y="40"/>
                    </a:cubicBezTo>
                    <a:cubicBezTo>
                      <a:pt x="1768" y="80"/>
                      <a:pt x="1904" y="296"/>
                      <a:pt x="1968" y="376"/>
                    </a:cubicBezTo>
                    <a:cubicBezTo>
                      <a:pt x="2032" y="456"/>
                      <a:pt x="2024" y="464"/>
                      <a:pt x="2064" y="520"/>
                    </a:cubicBezTo>
                    <a:cubicBezTo>
                      <a:pt x="2104" y="576"/>
                      <a:pt x="2128" y="656"/>
                      <a:pt x="2208" y="712"/>
                    </a:cubicBezTo>
                    <a:cubicBezTo>
                      <a:pt x="2288" y="768"/>
                      <a:pt x="2440" y="808"/>
                      <a:pt x="2544" y="856"/>
                    </a:cubicBezTo>
                    <a:cubicBezTo>
                      <a:pt x="2648" y="904"/>
                      <a:pt x="2704" y="952"/>
                      <a:pt x="2832" y="1000"/>
                    </a:cubicBezTo>
                    <a:cubicBezTo>
                      <a:pt x="2960" y="1048"/>
                      <a:pt x="3152" y="1104"/>
                      <a:pt x="3312" y="1144"/>
                    </a:cubicBezTo>
                    <a:cubicBezTo>
                      <a:pt x="3472" y="1184"/>
                      <a:pt x="3576" y="1216"/>
                      <a:pt x="3792" y="1240"/>
                    </a:cubicBezTo>
                    <a:cubicBezTo>
                      <a:pt x="4008" y="1264"/>
                      <a:pt x="4472" y="1280"/>
                      <a:pt x="4608" y="1288"/>
                    </a:cubicBezTo>
                  </a:path>
                </a:pathLst>
              </a:custGeom>
              <a:noFill/>
              <a:ln w="2540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47" name="Text Box 11"/>
              <p:cNvSpPr txBox="1">
                <a:spLocks noChangeArrowheads="1"/>
              </p:cNvSpPr>
              <p:nvPr/>
            </p:nvSpPr>
            <p:spPr bwMode="auto">
              <a:xfrm>
                <a:off x="628" y="2330"/>
                <a:ext cx="905" cy="2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 [response]</a:t>
                </a:r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>
              <a:off x="914400" y="5713412"/>
              <a:ext cx="6172200" cy="158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29"/>
          <p:cNvGrpSpPr/>
          <p:nvPr/>
        </p:nvGrpSpPr>
        <p:grpSpPr>
          <a:xfrm>
            <a:off x="4495800" y="3364468"/>
            <a:ext cx="3051671" cy="2350532"/>
            <a:chOff x="4495800" y="3593068"/>
            <a:chExt cx="3051671" cy="2350532"/>
          </a:xfrm>
        </p:grpSpPr>
        <p:grpSp>
          <p:nvGrpSpPr>
            <p:cNvPr id="7" name="Group 14"/>
            <p:cNvGrpSpPr/>
            <p:nvPr/>
          </p:nvGrpSpPr>
          <p:grpSpPr>
            <a:xfrm>
              <a:off x="4495800" y="3658394"/>
              <a:ext cx="1425938" cy="2285206"/>
              <a:chOff x="4724400" y="3810794"/>
              <a:chExt cx="1425938" cy="2285206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rot="5400000">
                <a:off x="3582194" y="4953000"/>
                <a:ext cx="2285206" cy="79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V="1">
                <a:off x="4724400" y="4038600"/>
                <a:ext cx="1425938" cy="762000"/>
              </a:xfrm>
              <a:prstGeom prst="straightConnector1">
                <a:avLst/>
              </a:prstGeom>
              <a:ln>
                <a:solidFill>
                  <a:srgbClr val="FF33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 rot="10800000" flipV="1">
                <a:off x="4724400" y="4038600"/>
                <a:ext cx="1425938" cy="1219200"/>
              </a:xfrm>
              <a:prstGeom prst="straightConnector1">
                <a:avLst/>
              </a:prstGeom>
              <a:ln>
                <a:solidFill>
                  <a:srgbClr val="46465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5564236" y="3593068"/>
              <a:ext cx="19832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ratio bounded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36" name="Freeform 35"/>
          <p:cNvSpPr/>
          <p:nvPr/>
        </p:nvSpPr>
        <p:spPr>
          <a:xfrm>
            <a:off x="8198717" y="5367867"/>
            <a:ext cx="213783" cy="427566"/>
          </a:xfrm>
          <a:custGeom>
            <a:avLst/>
            <a:gdLst>
              <a:gd name="connsiteX0" fmla="*/ 0 w 213783"/>
              <a:gd name="connsiteY0" fmla="*/ 347133 h 427566"/>
              <a:gd name="connsiteX1" fmla="*/ 38100 w 213783"/>
              <a:gd name="connsiteY1" fmla="*/ 4233 h 427566"/>
              <a:gd name="connsiteX2" fmla="*/ 190500 w 213783"/>
              <a:gd name="connsiteY2" fmla="*/ 372533 h 427566"/>
              <a:gd name="connsiteX3" fmla="*/ 177800 w 213783"/>
              <a:gd name="connsiteY3" fmla="*/ 334433 h 42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783" h="427566">
                <a:moveTo>
                  <a:pt x="0" y="347133"/>
                </a:moveTo>
                <a:cubicBezTo>
                  <a:pt x="3175" y="173566"/>
                  <a:pt x="6350" y="0"/>
                  <a:pt x="38100" y="4233"/>
                </a:cubicBezTo>
                <a:cubicBezTo>
                  <a:pt x="69850" y="8466"/>
                  <a:pt x="167217" y="317500"/>
                  <a:pt x="190500" y="372533"/>
                </a:cubicBezTo>
                <a:cubicBezTo>
                  <a:pt x="213783" y="427566"/>
                  <a:pt x="195791" y="380999"/>
                  <a:pt x="177800" y="334433"/>
                </a:cubicBezTo>
              </a:path>
            </a:pathLst>
          </a:cu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951640" y="4818900"/>
            <a:ext cx="914400" cy="1490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64236" y="6309375"/>
            <a:ext cx="3300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This course</a:t>
            </a:r>
            <a:r>
              <a:rPr lang="en-US" sz="2400" dirty="0" smtClean="0">
                <a:solidFill>
                  <a:srgbClr val="FF0000"/>
                </a:solidFill>
              </a:rPr>
              <a:t>: </a:t>
            </a:r>
            <a:r>
              <a:rPr lang="en-US" sz="2400" b="1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d</a:t>
            </a:r>
            <a:r>
              <a:rPr lang="en-US" sz="2400" b="1" dirty="0" smtClean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negligible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3" name="Rectangle 34"/>
          <p:cNvSpPr>
            <a:spLocks noChangeArrowheads="1"/>
          </p:cNvSpPr>
          <p:nvPr/>
        </p:nvSpPr>
        <p:spPr bwMode="auto">
          <a:xfrm>
            <a:off x="432015" y="1371600"/>
            <a:ext cx="8610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dirty="0" smtClean="0">
                <a:latin typeface="Arial Narrow" pitchFamily="34" charset="0"/>
              </a:rPr>
              <a:t>Sanitizer </a:t>
            </a:r>
            <a:r>
              <a:rPr lang="en-US" sz="32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latin typeface="Monotype Corsiva" pitchFamily="66" charset="0"/>
              </a:rPr>
              <a:t> </a:t>
            </a:r>
            <a:r>
              <a:rPr lang="en-US" sz="3200" dirty="0" smtClean="0">
                <a:latin typeface="Arial Narrow" pitchFamily="34" charset="0"/>
              </a:rPr>
              <a:t>gives </a:t>
            </a:r>
            <a:r>
              <a:rPr lang="en-US" sz="3200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(,</a:t>
            </a:r>
            <a:r>
              <a:rPr lang="en-US" sz="3200" b="1" dirty="0" smtClean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d</a:t>
            </a:r>
            <a:r>
              <a:rPr lang="en-US" sz="3200" b="1" dirty="0" smtClean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3200" dirty="0" smtClean="0">
                <a:solidFill>
                  <a:srgbClr val="00B050"/>
                </a:solidFill>
                <a:latin typeface="Arial Narrow" pitchFamily="34" charset="0"/>
              </a:rPr>
              <a:t> -</a:t>
            </a:r>
            <a:r>
              <a:rPr lang="en-US" sz="3200" b="1" dirty="0" smtClean="0">
                <a:solidFill>
                  <a:srgbClr val="00B050"/>
                </a:solidFill>
                <a:latin typeface="Arial Narrow" pitchFamily="34" charset="0"/>
              </a:rPr>
              <a:t>differential </a:t>
            </a:r>
            <a:r>
              <a:rPr lang="en-US" sz="3200" b="1" dirty="0">
                <a:solidFill>
                  <a:srgbClr val="00B050"/>
                </a:solidFill>
                <a:latin typeface="Arial Narrow" pitchFamily="34" charset="0"/>
              </a:rPr>
              <a:t>privacy </a:t>
            </a:r>
            <a:r>
              <a:rPr lang="en-US" sz="3200" dirty="0" smtClean="0">
                <a:latin typeface="Arial Narrow" pitchFamily="34" charset="0"/>
              </a:rPr>
              <a:t>if:</a:t>
            </a:r>
          </a:p>
          <a:p>
            <a:pPr algn="l"/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>
                <a:latin typeface="Arial Narrow" pitchFamily="34" charset="0"/>
              </a:rPr>
              <a:t>for all </a:t>
            </a:r>
            <a:r>
              <a:rPr lang="en-US" sz="3200" b="1" dirty="0">
                <a:latin typeface="Arial Narrow" pitchFamily="34" charset="0"/>
              </a:rPr>
              <a:t>adjacent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smtClean="0">
                <a:solidFill>
                  <a:srgbClr val="99330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993300"/>
                </a:solidFill>
                <a:latin typeface="Comic Sans MS" pitchFamily="66" charset="0"/>
              </a:rPr>
              <a:t>1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>
                <a:latin typeface="Arial Narrow" pitchFamily="34" charset="0"/>
              </a:rPr>
              <a:t>and </a:t>
            </a:r>
            <a:r>
              <a:rPr lang="en-US" sz="3200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latin typeface="Arial Narrow" pitchFamily="34" charset="0"/>
              </a:rPr>
              <a:t>, </a:t>
            </a:r>
            <a:r>
              <a:rPr lang="en-US" sz="3200" dirty="0">
                <a:latin typeface="Arial Narrow" pitchFamily="34" charset="0"/>
              </a:rPr>
              <a:t>and </a:t>
            </a:r>
            <a:r>
              <a:rPr lang="en-US" sz="3200" dirty="0" smtClean="0">
                <a:latin typeface="Arial Narrow" pitchFamily="34" charset="0"/>
              </a:rPr>
              <a:t>all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latin typeface="CMSY10" pitchFamily="34" charset="0"/>
              </a:rPr>
              <a:t>µ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latin typeface="Comic Sans MS" pitchFamily="66" charset="0"/>
              </a:rPr>
              <a:t>range(M):   </a:t>
            </a:r>
          </a:p>
          <a:p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Pr[</a:t>
            </a:r>
            <a:r>
              <a:rPr lang="en-US" sz="36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(</a:t>
            </a:r>
            <a:r>
              <a:rPr lang="en-US" sz="3200" dirty="0" smtClean="0">
                <a:solidFill>
                  <a:srgbClr val="99330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993300"/>
                </a:solidFill>
                <a:latin typeface="Comic Sans MS" pitchFamily="66" charset="0"/>
              </a:rPr>
              <a:t>1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) </a:t>
            </a:r>
            <a:r>
              <a:rPr lang="en-US" sz="3200" dirty="0">
                <a:solidFill>
                  <a:schemeClr val="tx2"/>
                </a:solidFill>
                <a:latin typeface="CMSY10" pitchFamily="34" charset="0"/>
              </a:rPr>
              <a:t>2</a:t>
            </a:r>
            <a:r>
              <a:rPr lang="en-US" sz="3200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]  </a:t>
            </a:r>
            <a:r>
              <a:rPr lang="en-US" sz="3200" dirty="0">
                <a:latin typeface="Comic Sans MS" pitchFamily="66" charset="0"/>
              </a:rPr>
              <a:t>≤ </a:t>
            </a:r>
            <a:r>
              <a:rPr lang="en-US" sz="3200" dirty="0" smtClean="0">
                <a:latin typeface="Comic Sans MS" pitchFamily="66" charset="0"/>
              </a:rPr>
              <a:t> e</a:t>
            </a:r>
            <a:r>
              <a:rPr lang="en-US" sz="5400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sz="5400" baseline="30000" dirty="0" smtClean="0">
                <a:latin typeface="Comic Sans MS" pitchFamily="66" charset="0"/>
              </a:rPr>
              <a:t> 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Pr[</a:t>
            </a:r>
            <a:r>
              <a:rPr lang="en-US" sz="36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(</a:t>
            </a:r>
            <a:r>
              <a:rPr lang="en-US" sz="3200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) </a:t>
            </a:r>
            <a:r>
              <a:rPr lang="en-US" sz="3200" dirty="0">
                <a:solidFill>
                  <a:srgbClr val="FF0000"/>
                </a:solidFill>
                <a:latin typeface="CMSY10" pitchFamily="34" charset="0"/>
              </a:rPr>
              <a:t>2</a:t>
            </a:r>
            <a:r>
              <a:rPr lang="en-US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]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rgbClr val="C00000"/>
                </a:solidFill>
              </a:rPr>
              <a:t>+ </a:t>
            </a:r>
            <a:r>
              <a:rPr lang="en-US" sz="3200" b="1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d</a:t>
            </a:r>
            <a:endParaRPr lang="en-US" sz="32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ontent Placeholder 2"/>
              <p:cNvSpPr txBox="1">
                <a:spLocks/>
              </p:cNvSpPr>
              <p:nvPr/>
            </p:nvSpPr>
            <p:spPr>
              <a:xfrm>
                <a:off x="147638" y="6324600"/>
                <a:ext cx="4648200" cy="51631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Aft>
                    <a:spcPts val="3600"/>
                  </a:spcAft>
                  <a:buNone/>
                </a:pPr>
                <a:r>
                  <a:rPr lang="en-US" sz="2800" dirty="0" smtClean="0"/>
                  <a:t>Typical setting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𝜖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800" dirty="0" smtClean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/>
                      </a:rPr>
                      <m:t>δ</m:t>
                    </m:r>
                  </m:oMath>
                </a14:m>
                <a:r>
                  <a:rPr lang="en-US" sz="2800" dirty="0" smtClean="0"/>
                  <a:t> negligible </a:t>
                </a:r>
              </a:p>
            </p:txBody>
          </p:sp>
        </mc:Choice>
        <mc:Fallback xmlns="">
          <p:sp>
            <p:nvSpPr>
              <p:cNvPr id="4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38" y="6324600"/>
                <a:ext cx="4648200" cy="51631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765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8" grpId="0"/>
      <p:bldP spid="44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to DP with Property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</a:t>
            </a:r>
            <a:r>
              <a:rPr lang="en-US" dirty="0" smtClean="0">
                <a:latin typeface="Comic Sans MS" pitchFamily="66" charset="0"/>
              </a:rPr>
              <a:t>P</a:t>
            </a:r>
            <a:r>
              <a:rPr lang="en-US" dirty="0" smtClean="0"/>
              <a:t> = set of “good” databases</a:t>
            </a:r>
          </a:p>
          <a:p>
            <a:pPr lvl="1"/>
            <a:r>
              <a:rPr lang="en-US" dirty="0" smtClean="0"/>
              <a:t>well-clustered databases</a:t>
            </a:r>
          </a:p>
          <a:p>
            <a:r>
              <a:rPr lang="en-US" dirty="0" smtClean="0"/>
              <a:t>Distance to </a:t>
            </a:r>
            <a:r>
              <a:rPr lang="en-US" dirty="0" smtClean="0">
                <a:latin typeface="Comic Sans MS" pitchFamily="66" charset="0"/>
              </a:rPr>
              <a:t>P</a:t>
            </a:r>
            <a:r>
              <a:rPr lang="en-US" dirty="0" smtClean="0"/>
              <a:t> = # points in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dirty="0" smtClean="0"/>
              <a:t> that must be changed to put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dirty="0" smtClean="0"/>
              <a:t> in </a:t>
            </a:r>
            <a:r>
              <a:rPr lang="en-US" dirty="0" smtClean="0">
                <a:latin typeface="Comic Sans MS" pitchFamily="66" charset="0"/>
              </a:rPr>
              <a:t>P</a:t>
            </a:r>
            <a:endParaRPr lang="en-US" dirty="0" smtClean="0"/>
          </a:p>
          <a:p>
            <a:r>
              <a:rPr lang="en-US" dirty="0" smtClean="0"/>
              <a:t>Always has </a:t>
            </a:r>
            <a:r>
              <a:rPr lang="en-US" dirty="0" smtClean="0">
                <a:latin typeface="Comic Sans MS" pitchFamily="66" charset="0"/>
              </a:rPr>
              <a:t>GS = 1</a:t>
            </a:r>
          </a:p>
          <a:p>
            <a:endParaRPr lang="en-US" dirty="0" smtClean="0"/>
          </a:p>
          <a:p>
            <a:r>
              <a:rPr lang="en-US" dirty="0" smtClean="0"/>
              <a:t> Example:</a:t>
            </a:r>
          </a:p>
          <a:p>
            <a:pPr lvl="1"/>
            <a:r>
              <a:rPr lang="en-US" dirty="0" smtClean="0"/>
              <a:t>Distance to data set with </a:t>
            </a:r>
          </a:p>
          <a:p>
            <a:pPr lvl="1">
              <a:buNone/>
            </a:pPr>
            <a:r>
              <a:rPr lang="en-US" dirty="0" smtClean="0"/>
              <a:t>“good clustering”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943600" y="3810000"/>
            <a:ext cx="9144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Connector 4"/>
          <p:cNvSpPr/>
          <p:nvPr/>
        </p:nvSpPr>
        <p:spPr>
          <a:xfrm>
            <a:off x="8229600" y="4953000"/>
            <a:ext cx="1524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6324600"/>
            <a:ext cx="838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24800" y="5410200"/>
            <a:ext cx="838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x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6822990" y="4551405"/>
            <a:ext cx="1406610" cy="574590"/>
          </a:xfrm>
          <a:custGeom>
            <a:avLst/>
            <a:gdLst>
              <a:gd name="connsiteX0" fmla="*/ 59724 w 1406610"/>
              <a:gd name="connsiteY0" fmla="*/ 514865 h 574590"/>
              <a:gd name="connsiteX1" fmla="*/ 109151 w 1406610"/>
              <a:gd name="connsiteY1" fmla="*/ 490152 h 574590"/>
              <a:gd name="connsiteX2" fmla="*/ 714632 w 1406610"/>
              <a:gd name="connsiteY2" fmla="*/ 8238 h 574590"/>
              <a:gd name="connsiteX3" fmla="*/ 1406610 w 1406610"/>
              <a:gd name="connsiteY3" fmla="*/ 440725 h 574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610" h="574590">
                <a:moveTo>
                  <a:pt x="59724" y="514865"/>
                </a:moveTo>
                <a:cubicBezTo>
                  <a:pt x="29862" y="544727"/>
                  <a:pt x="0" y="574590"/>
                  <a:pt x="109151" y="490152"/>
                </a:cubicBezTo>
                <a:cubicBezTo>
                  <a:pt x="218302" y="405714"/>
                  <a:pt x="498389" y="16476"/>
                  <a:pt x="714632" y="8238"/>
                </a:cubicBezTo>
                <a:cubicBezTo>
                  <a:pt x="930875" y="0"/>
                  <a:pt x="1168742" y="220362"/>
                  <a:pt x="1406610" y="440725"/>
                </a:cubicBezTo>
              </a:path>
            </a:pathLst>
          </a:custGeom>
          <a:ln w="28575">
            <a:solidFill>
              <a:srgbClr val="0033CC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4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Median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Median of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...,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[0,1]</a:t>
            </a:r>
            <a:endParaRPr lang="en-US" dirty="0" smtClean="0"/>
          </a:p>
          <a:p>
            <a:r>
              <a:rPr lang="en-US" dirty="0" smtClean="0">
                <a:latin typeface="Comic Sans MS" pitchFamily="66" charset="0"/>
              </a:rPr>
              <a:t>X= 0,…,0,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dirty="0" smtClean="0">
                <a:latin typeface="Comic Sans MS" pitchFamily="66" charset="0"/>
              </a:rPr>
              <a:t>,1,…,1 </a:t>
            </a:r>
            <a:r>
              <a:rPr lang="en-US" dirty="0" smtClean="0"/>
              <a:t>   </a:t>
            </a:r>
            <a:r>
              <a:rPr lang="en-US" dirty="0" smtClean="0">
                <a:latin typeface="Comic Sans MS" pitchFamily="66" charset="0"/>
              </a:rPr>
              <a:t>X’= 0,…,0,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,1,…,1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latin typeface="Comic Sans MS" pitchFamily="66" charset="0"/>
              </a:rPr>
              <a:t>median(X) = 0             median(X’) = 1</a:t>
            </a:r>
          </a:p>
          <a:p>
            <a:r>
              <a:rPr lang="en-US" dirty="0" err="1" smtClean="0"/>
              <a:t>GSmedian</a:t>
            </a:r>
            <a:r>
              <a:rPr lang="en-US" dirty="0" smtClean="0"/>
              <a:t> = </a:t>
            </a:r>
            <a:r>
              <a:rPr lang="en-US" dirty="0" smtClean="0">
                <a:latin typeface="Comic Sans MS" pitchFamily="66" charset="0"/>
              </a:rPr>
              <a:t>1</a:t>
            </a:r>
          </a:p>
          <a:p>
            <a:r>
              <a:rPr lang="en-US" dirty="0" smtClean="0"/>
              <a:t> Noise magnitude: </a:t>
            </a:r>
            <a:r>
              <a:rPr lang="en-US" dirty="0" smtClean="0">
                <a:latin typeface="Comic Sans MS" pitchFamily="66" charset="0"/>
              </a:rPr>
              <a:t>1</a:t>
            </a:r>
            <a:r>
              <a:rPr lang="en-US" dirty="0" smtClean="0"/>
              <a:t>. Too much noise!</a:t>
            </a:r>
          </a:p>
          <a:p>
            <a:r>
              <a:rPr lang="en-US" dirty="0" smtClean="0"/>
              <a:t>But for “</a:t>
            </a:r>
            <a:r>
              <a:rPr lang="en-US" i="1" dirty="0" smtClean="0"/>
              <a:t>most”</a:t>
            </a:r>
            <a:r>
              <a:rPr lang="en-US" dirty="0" smtClean="0"/>
              <a:t> neighbor databases </a:t>
            </a:r>
            <a:r>
              <a:rPr lang="en-US" dirty="0" smtClean="0">
                <a:latin typeface="Comic Sans MS" pitchFamily="66" charset="0"/>
              </a:rPr>
              <a:t>X, X’</a:t>
            </a:r>
          </a:p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|median(X)</a:t>
            </a:r>
            <a:r>
              <a:rPr lang="en-US" dirty="0" smtClean="0"/>
              <a:t> − </a:t>
            </a:r>
            <a:r>
              <a:rPr lang="en-US" dirty="0" smtClean="0">
                <a:latin typeface="Comic Sans MS" pitchFamily="66" charset="0"/>
              </a:rPr>
              <a:t>median(X’)| </a:t>
            </a:r>
            <a:r>
              <a:rPr lang="en-US" dirty="0" smtClean="0"/>
              <a:t>is small.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Can we add less noise on ”good” instances?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 rot="16200000">
            <a:off x="6248400" y="2133601"/>
            <a:ext cx="609600" cy="9144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2971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(n-1)/2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Left Brace 6"/>
          <p:cNvSpPr/>
          <p:nvPr/>
        </p:nvSpPr>
        <p:spPr>
          <a:xfrm rot="16200000">
            <a:off x="4876800" y="2133601"/>
            <a:ext cx="609600" cy="9144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16200000">
            <a:off x="2857500" y="2171701"/>
            <a:ext cx="609600" cy="8382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 rot="16200000">
            <a:off x="1409700" y="2171701"/>
            <a:ext cx="609600" cy="8382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438400" y="29819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(n-1)/2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9600" y="2971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(n-1)/2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7400" y="2971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(n-1)/2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179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Sensitivity vs. Local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Global sensitivity is worst case over inputs</a:t>
            </a:r>
          </a:p>
          <a:p>
            <a:pPr>
              <a:buNone/>
            </a:pPr>
            <a:r>
              <a:rPr lang="en-US" b="1" dirty="0" smtClean="0"/>
              <a:t>Local sensitivity </a:t>
            </a:r>
            <a:r>
              <a:rPr lang="en-US" dirty="0" smtClean="0"/>
              <a:t>of query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q</a:t>
            </a:r>
            <a:r>
              <a:rPr lang="en-US" dirty="0" smtClean="0"/>
              <a:t> at point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LS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(D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=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max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’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|q(D) – q(D’)|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Reminder: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(D) =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max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LS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(D) </a:t>
            </a: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Goal: add less noise when local sensitivity is small</a:t>
            </a:r>
          </a:p>
          <a:p>
            <a:r>
              <a:rPr lang="en-US" dirty="0" smtClean="0"/>
              <a:t>Problem: can </a:t>
            </a:r>
            <a:r>
              <a:rPr lang="en-US" b="1" dirty="0" smtClean="0"/>
              <a:t>leak information </a:t>
            </a:r>
            <a:r>
              <a:rPr lang="en-US" dirty="0" smtClean="0"/>
              <a:t>by </a:t>
            </a:r>
            <a:r>
              <a:rPr lang="en-US" b="1" dirty="0" smtClean="0"/>
              <a:t>amount of noise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94652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sensitivity of Median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 smtClean="0">
                <a:latin typeface="Comic Sans MS" pitchFamily="66" charset="0"/>
              </a:rPr>
              <a:t>X =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...,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LSmedian</a:t>
            </a:r>
            <a:r>
              <a:rPr lang="en-US" dirty="0" smtClean="0"/>
              <a:t>(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dirty="0" smtClean="0"/>
              <a:t>) = </a:t>
            </a:r>
            <a:r>
              <a:rPr lang="en-US" dirty="0" smtClean="0">
                <a:latin typeface="Comic Sans MS" pitchFamily="66" charset="0"/>
              </a:rPr>
              <a:t>max(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/>
              </a:rPr>
              <a:t>m</a:t>
            </a:r>
            <a:r>
              <a:rPr lang="en-US" dirty="0" smtClean="0">
                <a:latin typeface="Comic Sans MS" pitchFamily="66" charset="0"/>
              </a:rPr>
              <a:t> − x</a:t>
            </a:r>
            <a:r>
              <a:rPr lang="en-US" baseline="-25000" dirty="0" smtClean="0">
                <a:latin typeface="Comic Sans MS"/>
              </a:rPr>
              <a:t>m−1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>
                <a:latin typeface="Arial Narrow"/>
              </a:rPr>
              <a:t>x</a:t>
            </a:r>
            <a:r>
              <a:rPr lang="en-US" baseline="-25000" dirty="0" smtClean="0">
                <a:latin typeface="Comic Sans MS"/>
              </a:rPr>
              <a:t>m+1</a:t>
            </a:r>
            <a:r>
              <a:rPr lang="en-US" dirty="0" smtClean="0">
                <a:latin typeface="Comic Sans MS" pitchFamily="66" charset="0"/>
              </a:rPr>
              <a:t> −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/>
              </a:rPr>
              <a:t>m</a:t>
            </a:r>
            <a:r>
              <a:rPr lang="en-US" dirty="0" smtClean="0">
                <a:latin typeface="Comic Sans MS" pitchFamily="66" charset="0"/>
              </a:rPr>
              <a:t>)</a:t>
            </a:r>
          </a:p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..., x</a:t>
            </a:r>
            <a:r>
              <a:rPr lang="en-US" baseline="-25000" dirty="0" smtClean="0">
                <a:latin typeface="Comic Sans MS" pitchFamily="66" charset="0"/>
              </a:rPr>
              <a:t>m-1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m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m+1</a:t>
            </a:r>
            <a:r>
              <a:rPr lang="en-US" dirty="0" smtClean="0">
                <a:latin typeface="Comic Sans MS" pitchFamily="66" charset="0"/>
              </a:rPr>
              <a:t>, ...,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endParaRPr lang="en-US" baseline="-25000" dirty="0" smtClean="0">
              <a:latin typeface="Comic Sans MS" pitchFamily="66" charset="0"/>
            </a:endParaRPr>
          </a:p>
          <a:p>
            <a:pPr algn="ctr">
              <a:buNone/>
            </a:pPr>
            <a:endParaRPr lang="en-US" baseline="-250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360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152400"/>
            <a:ext cx="8839200" cy="1143000"/>
          </a:xfrm>
        </p:spPr>
        <p:txBody>
          <a:bodyPr/>
          <a:lstStyle/>
          <a:p>
            <a:r>
              <a:rPr lang="en-US" b="1" dirty="0" smtClean="0"/>
              <a:t>Sensitivity </a:t>
            </a:r>
            <a:r>
              <a:rPr lang="en-US" dirty="0" smtClean="0"/>
              <a:t>of </a:t>
            </a:r>
            <a:r>
              <a:rPr lang="en-US" i="1" dirty="0" smtClean="0"/>
              <a:t>Local</a:t>
            </a:r>
            <a:r>
              <a:rPr lang="en-US" dirty="0" smtClean="0"/>
              <a:t> Sensitivity of </a:t>
            </a:r>
            <a:r>
              <a:rPr lang="en-US" b="1" dirty="0" smtClean="0"/>
              <a:t>Median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22437"/>
            <a:ext cx="87630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Median of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x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, ..., </a:t>
            </a:r>
            <a:r>
              <a:rPr lang="en-US" dirty="0" err="1" smtClean="0">
                <a:latin typeface="Comic Sans MS" pitchFamily="66" charset="0"/>
              </a:rPr>
              <a:t>x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[0,1]</a:t>
            </a:r>
            <a:endParaRPr lang="en-US" dirty="0" smtClean="0"/>
          </a:p>
          <a:p>
            <a:r>
              <a:rPr lang="en-US" dirty="0" smtClean="0">
                <a:latin typeface="Comic Sans MS" pitchFamily="66" charset="0"/>
              </a:rPr>
              <a:t>X= 0,…,0,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dirty="0" smtClean="0">
                <a:latin typeface="Comic Sans MS" pitchFamily="66" charset="0"/>
              </a:rPr>
              <a:t>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dirty="0" smtClean="0">
                <a:latin typeface="Comic Sans MS" pitchFamily="66" charset="0"/>
              </a:rPr>
              <a:t>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dirty="0" smtClean="0">
                <a:latin typeface="Comic Sans MS" pitchFamily="66" charset="0"/>
              </a:rPr>
              <a:t>,1,…,1 </a:t>
            </a:r>
            <a:r>
              <a:rPr lang="en-US" dirty="0" smtClean="0"/>
              <a:t>   </a:t>
            </a:r>
            <a:r>
              <a:rPr lang="en-US" dirty="0" smtClean="0">
                <a:latin typeface="Comic Sans MS" pitchFamily="66" charset="0"/>
              </a:rPr>
              <a:t>X’= 0,…,0,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dirty="0" smtClean="0">
                <a:latin typeface="Comic Sans MS" pitchFamily="66" charset="0"/>
              </a:rPr>
              <a:t>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dirty="0" smtClean="0">
                <a:latin typeface="Comic Sans MS" pitchFamily="66" charset="0"/>
              </a:rPr>
              <a:t>,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,1,…,1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LS(X) = 0               LS(X’) = 1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/>
              <a:t>Noise magnitude </a:t>
            </a:r>
            <a:r>
              <a:rPr lang="en-US" b="1" dirty="0" smtClean="0"/>
              <a:t>must</a:t>
            </a:r>
            <a:r>
              <a:rPr lang="en-US" dirty="0" smtClean="0"/>
              <a:t> be an </a:t>
            </a:r>
            <a:r>
              <a:rPr lang="en-US" b="1" dirty="0" smtClean="0"/>
              <a:t>insensitive </a:t>
            </a:r>
            <a:r>
              <a:rPr lang="en-US" dirty="0" smtClean="0"/>
              <a:t>function!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5" name="Left Brace 4"/>
          <p:cNvSpPr/>
          <p:nvPr/>
        </p:nvSpPr>
        <p:spPr>
          <a:xfrm rot="16200000">
            <a:off x="7696200" y="2743201"/>
            <a:ext cx="609600" cy="9144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3581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(n-3)/2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Left Brace 6"/>
          <p:cNvSpPr/>
          <p:nvPr/>
        </p:nvSpPr>
        <p:spPr>
          <a:xfrm rot="16200000">
            <a:off x="5638800" y="2743201"/>
            <a:ext cx="609600" cy="9144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16200000">
            <a:off x="3619500" y="2781301"/>
            <a:ext cx="609600" cy="8382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 rot="16200000">
            <a:off x="1485900" y="2781301"/>
            <a:ext cx="609600" cy="838200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048000" y="35915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(n-3)/2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3581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(n-3)/2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0" y="3581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(n-3)/2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667000" y="2895599"/>
            <a:ext cx="533400" cy="3124201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 rot="16200000">
            <a:off x="6743701" y="3009902"/>
            <a:ext cx="533400" cy="2895598"/>
          </a:xfrm>
          <a:prstGeom prst="leftBrace">
            <a:avLst>
              <a:gd name="adj1" fmla="val 306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95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Smooth Upper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Compute a “smoothed” version of local sensitivity</a:t>
            </a:r>
          </a:p>
          <a:p>
            <a:r>
              <a:rPr lang="en-US" dirty="0" smtClean="0"/>
              <a:t>Design </a:t>
            </a:r>
            <a:r>
              <a:rPr lang="en-US" b="1" dirty="0" smtClean="0"/>
              <a:t>sensitivity function </a:t>
            </a:r>
            <a:r>
              <a:rPr lang="en-US" dirty="0" smtClean="0">
                <a:latin typeface="Comic Sans MS" pitchFamily="66" charset="0"/>
              </a:rPr>
              <a:t>S(X)</a:t>
            </a:r>
          </a:p>
          <a:p>
            <a:pPr marL="0" indent="0">
              <a:buNone/>
            </a:pPr>
            <a:r>
              <a:rPr lang="en-US" dirty="0" smtClean="0">
                <a:latin typeface="Comic Sans MS" pitchFamily="66" charset="0"/>
              </a:rPr>
              <a:t>S(X) </a:t>
            </a:r>
            <a:r>
              <a:rPr lang="en-US" dirty="0" smtClean="0"/>
              <a:t>is an </a:t>
            </a:r>
            <a:r>
              <a:rPr lang="en-US" b="1" dirty="0" smtClean="0">
                <a:sym typeface="Symbol"/>
              </a:rPr>
              <a:t></a:t>
            </a:r>
            <a:r>
              <a:rPr lang="en-US" b="1" dirty="0" smtClean="0"/>
              <a:t>-smooth</a:t>
            </a:r>
            <a:r>
              <a:rPr lang="en-US" dirty="0" smtClean="0"/>
              <a:t> upper bound on </a:t>
            </a:r>
            <a:r>
              <a:rPr lang="en-US" dirty="0" err="1" smtClean="0">
                <a:latin typeface="Comic Sans MS" pitchFamily="66" charset="0"/>
              </a:rPr>
              <a:t>LS</a:t>
            </a:r>
            <a:r>
              <a:rPr lang="en-US" b="1" baseline="-25000" dirty="0" err="1" smtClean="0">
                <a:latin typeface="Comic Sans MS" pitchFamily="66" charset="0"/>
              </a:rPr>
              <a:t>f</a:t>
            </a:r>
            <a:r>
              <a:rPr lang="en-US" dirty="0" smtClean="0">
                <a:latin typeface="Comic Sans MS" pitchFamily="66" charset="0"/>
              </a:rPr>
              <a:t>(X)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n-US" dirty="0" smtClean="0"/>
              <a:t>if:</a:t>
            </a:r>
          </a:p>
          <a:p>
            <a:pPr lvl="1"/>
            <a:r>
              <a:rPr lang="en-US" b="1" dirty="0" smtClean="0"/>
              <a:t> for all </a:t>
            </a:r>
            <a:r>
              <a:rPr lang="en-US" b="1" dirty="0" smtClean="0">
                <a:latin typeface="Comic Sans MS" pitchFamily="66" charset="0"/>
              </a:rPr>
              <a:t>x: 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S(X) </a:t>
            </a:r>
            <a:r>
              <a:rPr lang="en-US" b="1" dirty="0" smtClean="0">
                <a:solidFill>
                  <a:srgbClr val="0033CC"/>
                </a:solidFill>
                <a:latin typeface="cmsy10"/>
              </a:rPr>
              <a:t>¸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 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LS</a:t>
            </a:r>
            <a:r>
              <a:rPr lang="en-US" b="1" baseline="-25000" dirty="0" err="1" smtClean="0">
                <a:solidFill>
                  <a:srgbClr val="0033CC"/>
                </a:solidFill>
                <a:latin typeface="Comic Sans MS" pitchFamily="66" charset="0"/>
              </a:rPr>
              <a:t>f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(X)</a:t>
            </a:r>
          </a:p>
          <a:p>
            <a:pPr lvl="1"/>
            <a:r>
              <a:rPr lang="en-US" b="1" dirty="0" smtClean="0"/>
              <a:t> for all neighbors </a:t>
            </a:r>
            <a:r>
              <a:rPr lang="en-US" b="1" dirty="0" smtClean="0">
                <a:latin typeface="Comic Sans MS" pitchFamily="66" charset="0"/>
              </a:rPr>
              <a:t>X </a:t>
            </a:r>
            <a:r>
              <a:rPr lang="en-US" dirty="0" smtClean="0"/>
              <a:t>and</a:t>
            </a:r>
            <a:r>
              <a:rPr lang="en-US" b="1" dirty="0" smtClean="0">
                <a:latin typeface="Comic Sans MS" pitchFamily="66" charset="0"/>
              </a:rPr>
              <a:t> X’: 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S(X) </a:t>
            </a:r>
            <a:r>
              <a:rPr lang="en-US" b="1" dirty="0" smtClean="0">
                <a:solidFill>
                  <a:srgbClr val="0033CC"/>
                </a:solidFill>
                <a:latin typeface="cmsy10"/>
              </a:rPr>
              <a:t>·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 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e</a:t>
            </a:r>
            <a:r>
              <a:rPr lang="en-US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S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(X’)</a:t>
            </a:r>
          </a:p>
          <a:p>
            <a:pPr lvl="1"/>
            <a:endParaRPr lang="en-US" b="1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b="1" dirty="0" smtClean="0"/>
              <a:t>Theorem: </a:t>
            </a:r>
            <a:r>
              <a:rPr lang="en-US" dirty="0" smtClean="0"/>
              <a:t>if a response </a:t>
            </a: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</a:rPr>
              <a:t>A(x) = f(x) + Lap(S(x)/</a:t>
            </a:r>
            <a:r>
              <a:rPr lang="el-GR" dirty="0" smtClean="0">
                <a:latin typeface="Comic Sans MS" pitchFamily="66" charset="0"/>
              </a:rPr>
              <a:t>ε</a:t>
            </a:r>
            <a:r>
              <a:rPr lang="en-US" dirty="0" smtClean="0">
                <a:latin typeface="Comic Sans MS" pitchFamily="66" charset="0"/>
              </a:rPr>
              <a:t>) </a:t>
            </a:r>
          </a:p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s </a:t>
            </a:r>
            <a:r>
              <a:rPr lang="en-US" dirty="0" smtClean="0"/>
              <a:t>given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/>
              <a:t>then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 smtClean="0"/>
              <a:t> is 2ε-differentially private.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715000" y="4343400"/>
            <a:ext cx="3124200" cy="914400"/>
          </a:xfrm>
          <a:prstGeom prst="wedgeRoundRectCallout">
            <a:avLst>
              <a:gd name="adj1" fmla="val -123731"/>
              <a:gd name="adj2" fmla="val 84623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Gives </a:t>
            </a:r>
            <a:r>
              <a:rPr lang="en-US" dirty="0" smtClean="0">
                <a:latin typeface="+mn-lt"/>
              </a:rPr>
              <a:t>ε-DP about</a:t>
            </a:r>
          </a:p>
          <a:p>
            <a:r>
              <a:rPr lang="en-US" dirty="0" smtClean="0">
                <a:latin typeface="Comic Sans MS" pitchFamily="66" charset="0"/>
              </a:rPr>
              <a:t>f(x</a:t>
            </a:r>
            <a:r>
              <a:rPr lang="en-US" dirty="0">
                <a:latin typeface="Comic Sans MS" pitchFamily="66" charset="0"/>
              </a:rPr>
              <a:t>) </a:t>
            </a:r>
            <a:r>
              <a:rPr lang="en-US" dirty="0" smtClean="0">
                <a:latin typeface="+mn-lt"/>
              </a:rPr>
              <a:t>and about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S(x)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483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Smooth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Smooth sensitivity </a:t>
            </a:r>
          </a:p>
          <a:p>
            <a:pPr algn="ctr">
              <a:buNone/>
            </a:pP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f</a:t>
            </a:r>
            <a:r>
              <a:rPr lang="en-US" dirty="0" smtClean="0">
                <a:latin typeface="Comic Sans MS" pitchFamily="66" charset="0"/>
              </a:rPr>
              <a:t>*(X)= </a:t>
            </a:r>
            <a:r>
              <a:rPr lang="en-US" dirty="0" err="1" smtClean="0">
                <a:latin typeface="Comic Sans MS" pitchFamily="66" charset="0"/>
              </a:rPr>
              <a:t>max</a:t>
            </a:r>
            <a:r>
              <a:rPr lang="en-US" baseline="-25000" dirty="0" err="1" smtClean="0">
                <a:latin typeface="Comic Sans MS"/>
              </a:rPr>
              <a:t>Y</a:t>
            </a:r>
            <a:r>
              <a:rPr lang="en-US" dirty="0" smtClean="0">
                <a:latin typeface="Comic Sans MS" pitchFamily="66" charset="0"/>
              </a:rPr>
              <a:t> {</a:t>
            </a:r>
            <a:r>
              <a:rPr lang="en-US" dirty="0" err="1" smtClean="0">
                <a:latin typeface="Comic Sans MS" pitchFamily="66" charset="0"/>
              </a:rPr>
              <a:t>LS</a:t>
            </a:r>
            <a:r>
              <a:rPr lang="en-US" baseline="-25000" dirty="0" err="1" smtClean="0">
                <a:latin typeface="Comic Sans MS"/>
              </a:rPr>
              <a:t>f</a:t>
            </a:r>
            <a:r>
              <a:rPr lang="en-US" dirty="0" smtClean="0">
                <a:latin typeface="Comic Sans MS" pitchFamily="66" charset="0"/>
              </a:rPr>
              <a:t>(Y)</a:t>
            </a:r>
            <a:r>
              <a:rPr lang="en-US" dirty="0" smtClean="0">
                <a:latin typeface="Arial Narrow"/>
              </a:rPr>
              <a:t>e</a:t>
            </a:r>
            <a:r>
              <a:rPr lang="en-US" baseline="30000" dirty="0" smtClean="0">
                <a:latin typeface="Comic Sans MS"/>
              </a:rPr>
              <a:t>-</a:t>
            </a:r>
            <a:r>
              <a:rPr lang="en-US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baseline="30000" dirty="0" smtClean="0">
                <a:latin typeface="Comic Sans MS"/>
              </a:rPr>
              <a:t> dist(</a:t>
            </a:r>
            <a:r>
              <a:rPr lang="en-US" baseline="30000" dirty="0" err="1" smtClean="0">
                <a:latin typeface="Comic Sans MS"/>
              </a:rPr>
              <a:t>x,y</a:t>
            </a:r>
            <a:r>
              <a:rPr lang="en-US" baseline="30000" dirty="0" smtClean="0">
                <a:latin typeface="Comic Sans MS"/>
              </a:rPr>
              <a:t>)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}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Claim</a:t>
            </a:r>
            <a:r>
              <a:rPr lang="en-US" dirty="0" smtClean="0"/>
              <a:t>:  </a:t>
            </a:r>
            <a:r>
              <a:rPr lang="en-US" dirty="0" smtClean="0">
                <a:latin typeface="Comic Sans MS" pitchFamily="66" charset="0"/>
              </a:rPr>
              <a:t>S(X) </a:t>
            </a:r>
            <a:r>
              <a:rPr lang="en-US" dirty="0" smtClean="0"/>
              <a:t>is an </a:t>
            </a:r>
            <a:r>
              <a:rPr lang="en-US" b="1" dirty="0" smtClean="0">
                <a:sym typeface="Symbol"/>
              </a:rPr>
              <a:t></a:t>
            </a:r>
            <a:r>
              <a:rPr lang="en-US" b="1" dirty="0" smtClean="0"/>
              <a:t>-smooth</a:t>
            </a:r>
            <a:r>
              <a:rPr lang="en-US" dirty="0" smtClean="0"/>
              <a:t> upper bound on </a:t>
            </a:r>
            <a:r>
              <a:rPr lang="en-US" dirty="0" err="1" smtClean="0">
                <a:latin typeface="Comic Sans MS" pitchFamily="66" charset="0"/>
              </a:rPr>
              <a:t>LS</a:t>
            </a:r>
            <a:r>
              <a:rPr lang="en-US" b="1" baseline="-25000" dirty="0" err="1" smtClean="0">
                <a:latin typeface="Comic Sans MS" pitchFamily="66" charset="0"/>
              </a:rPr>
              <a:t>f</a:t>
            </a:r>
            <a:r>
              <a:rPr lang="en-US" dirty="0" smtClean="0">
                <a:latin typeface="Comic Sans MS" pitchFamily="66" charset="0"/>
              </a:rPr>
              <a:t>(X) </a:t>
            </a:r>
            <a:r>
              <a:rPr lang="en-US" dirty="0" smtClean="0"/>
              <a:t>for Smooth sensitivity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23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Sensitivity and Differential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229600" cy="4983163"/>
          </a:xfrm>
        </p:spPr>
        <p:txBody>
          <a:bodyPr/>
          <a:lstStyle/>
          <a:p>
            <a:r>
              <a:rPr lang="en-US" dirty="0" smtClean="0"/>
              <a:t>Differential Privacy</a:t>
            </a:r>
          </a:p>
          <a:p>
            <a:r>
              <a:rPr lang="en-US" dirty="0" smtClean="0"/>
              <a:t>Sensitivity: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Global sensitivity </a:t>
            </a:r>
            <a:r>
              <a:rPr lang="en-US" dirty="0" smtClean="0"/>
              <a:t>of query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q:U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→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R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 lvl="1" algn="ctr">
              <a:buNone/>
            </a:pP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GS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=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max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D,D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’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||q(D) – q(D’)||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</a:p>
          <a:p>
            <a:pPr lvl="1"/>
            <a:r>
              <a:rPr lang="en-US" b="1" dirty="0" smtClean="0"/>
              <a:t>Local sensitivity </a:t>
            </a:r>
            <a:r>
              <a:rPr lang="en-US" dirty="0" smtClean="0"/>
              <a:t>of query</a:t>
            </a:r>
            <a:r>
              <a:rPr lang="en-US" b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dirty="0" smtClean="0"/>
              <a:t> at point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</a:p>
          <a:p>
            <a:pPr lvl="1" algn="ctr">
              <a:buNone/>
            </a:pP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LS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(D)=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max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’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|q(D) – q(D’)|</a:t>
            </a:r>
          </a:p>
          <a:p>
            <a:pPr lvl="1"/>
            <a:r>
              <a:rPr lang="en-US" b="1" dirty="0" smtClean="0"/>
              <a:t>Smooth sensitivity </a:t>
            </a:r>
          </a:p>
          <a:p>
            <a:pPr lvl="1" algn="ctr">
              <a:buNone/>
            </a:pP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S</a:t>
            </a:r>
            <a:r>
              <a:rPr lang="en-US" b="1" baseline="-25000" dirty="0" err="1" smtClean="0">
                <a:solidFill>
                  <a:srgbClr val="0033CC"/>
                </a:solidFill>
                <a:latin typeface="Comic Sans MS"/>
              </a:rPr>
              <a:t>f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*(X)= 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max</a:t>
            </a:r>
            <a:r>
              <a:rPr lang="en-US" b="1" baseline="-25000" dirty="0" err="1" smtClean="0">
                <a:solidFill>
                  <a:srgbClr val="0033CC"/>
                </a:solidFill>
                <a:latin typeface="Comic Sans MS"/>
              </a:rPr>
              <a:t>Y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 {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LS</a:t>
            </a:r>
            <a:r>
              <a:rPr lang="en-US" b="1" baseline="-25000" dirty="0" err="1" smtClean="0">
                <a:solidFill>
                  <a:srgbClr val="0033CC"/>
                </a:solidFill>
                <a:latin typeface="Comic Sans MS"/>
              </a:rPr>
              <a:t>f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(Y)</a:t>
            </a:r>
            <a:r>
              <a:rPr lang="en-US" b="1" dirty="0" smtClean="0">
                <a:solidFill>
                  <a:srgbClr val="0033CC"/>
                </a:solidFill>
              </a:rPr>
              <a:t>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/>
              </a:rPr>
              <a:t>-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b="1" baseline="30000" dirty="0" smtClean="0">
                <a:solidFill>
                  <a:srgbClr val="0033CC"/>
                </a:solidFill>
                <a:latin typeface="Comic Sans MS"/>
              </a:rPr>
              <a:t> dist(</a:t>
            </a:r>
            <a:r>
              <a:rPr lang="en-US" b="1" baseline="30000" dirty="0" err="1" smtClean="0">
                <a:solidFill>
                  <a:srgbClr val="0033CC"/>
                </a:solidFill>
                <a:latin typeface="Comic Sans MS"/>
              </a:rPr>
              <a:t>x,y</a:t>
            </a:r>
            <a:r>
              <a:rPr lang="en-US" b="1" baseline="30000" dirty="0" smtClean="0">
                <a:solidFill>
                  <a:srgbClr val="0033CC"/>
                </a:solidFill>
                <a:latin typeface="Comic Sans MS"/>
              </a:rPr>
              <a:t>)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33CC"/>
                </a:solidFill>
              </a:rPr>
              <a:t>}</a:t>
            </a:r>
          </a:p>
          <a:p>
            <a:r>
              <a:rPr lang="en-US" b="1" dirty="0" smtClean="0"/>
              <a:t>Histograms</a:t>
            </a:r>
          </a:p>
          <a:p>
            <a:r>
              <a:rPr lang="en-US" dirty="0" smtClean="0"/>
              <a:t>Differential privacy of </a:t>
            </a:r>
            <a:r>
              <a:rPr lang="en-US" b="1" dirty="0" smtClean="0"/>
              <a:t>median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696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/>
              <a:t>The Exponential Mechanism</a:t>
            </a:r>
            <a:br>
              <a:rPr lang="en-US" sz="4000" dirty="0" smtClean="0"/>
            </a:br>
            <a:r>
              <a:rPr lang="en-US" sz="4000" dirty="0" smtClean="0"/>
              <a:t> [</a:t>
            </a:r>
            <a:r>
              <a:rPr lang="en-US" sz="3600" dirty="0" err="1" smtClean="0"/>
              <a:t>McSherry</a:t>
            </a:r>
            <a:r>
              <a:rPr lang="en-US" sz="3600" dirty="0" smtClean="0"/>
              <a:t> </a:t>
            </a:r>
            <a:r>
              <a:rPr lang="en-US" sz="3600" dirty="0" err="1" smtClean="0"/>
              <a:t>Talwar</a:t>
            </a:r>
            <a:r>
              <a:rPr lang="en-US" sz="3600" dirty="0" smtClean="0"/>
              <a:t>]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A general mechanism that yields 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Differential privacy</a:t>
            </a:r>
          </a:p>
          <a:p>
            <a:pPr>
              <a:lnSpc>
                <a:spcPct val="90000"/>
              </a:lnSpc>
            </a:pPr>
            <a:r>
              <a:rPr lang="en-US" sz="2800" b="1" i="1" dirty="0" smtClean="0"/>
              <a:t>May</a:t>
            </a:r>
            <a:r>
              <a:rPr lang="en-US" sz="2800" dirty="0" smtClean="0"/>
              <a:t> yield utility/approximation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Is defined and evaluated by considering </a:t>
            </a:r>
            <a:r>
              <a:rPr lang="en-US" sz="2800" b="1" dirty="0" smtClean="0"/>
              <a:t>all possible answers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33CC"/>
                </a:solidFill>
              </a:rPr>
              <a:t>The definition does not yield an efficient way of evaluating it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Application/original motivation: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b="1" dirty="0" smtClean="0"/>
              <a:t>Approximate truthfulness of auctions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Collusion resistance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Compatibility</a:t>
            </a:r>
          </a:p>
          <a:p>
            <a:pPr>
              <a:lnSpc>
                <a:spcPct val="90000"/>
              </a:lnSpc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0910906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bar: Digital Goods Auction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product with </a:t>
            </a:r>
            <a:r>
              <a:rPr lang="en-US" dirty="0" smtClean="0">
                <a:latin typeface="Comic Sans MS" pitchFamily="66" charset="0"/>
              </a:rPr>
              <a:t>0</a:t>
            </a:r>
            <a:r>
              <a:rPr lang="en-US" dirty="0" smtClean="0"/>
              <a:t> cost of production</a:t>
            </a:r>
          </a:p>
          <a:p>
            <a:r>
              <a:rPr lang="en-US" dirty="0" smtClean="0">
                <a:latin typeface="Comic Sans MS" pitchFamily="66" charset="0"/>
              </a:rPr>
              <a:t>n </a:t>
            </a:r>
            <a:r>
              <a:rPr lang="en-US" dirty="0" smtClean="0"/>
              <a:t>individuals with valuation </a:t>
            </a:r>
            <a:r>
              <a:rPr lang="en-US" dirty="0" smtClean="0">
                <a:latin typeface="Comic Sans MS" pitchFamily="66" charset="0"/>
              </a:rPr>
              <a:t>v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v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, … </a:t>
            </a:r>
            <a:r>
              <a:rPr lang="en-US" dirty="0" err="1" smtClean="0">
                <a:latin typeface="Comic Sans MS" pitchFamily="66" charset="0"/>
              </a:rPr>
              <a:t>v</a:t>
            </a:r>
            <a:r>
              <a:rPr lang="en-US" baseline="-25000" dirty="0" err="1" smtClean="0">
                <a:latin typeface="Comic Sans MS" pitchFamily="66" charset="0"/>
              </a:rPr>
              <a:t>n</a:t>
            </a:r>
            <a:endParaRPr lang="en-US" baseline="-25000" dirty="0" smtClean="0">
              <a:latin typeface="Comic Sans MS" pitchFamily="66" charset="0"/>
            </a:endParaRPr>
          </a:p>
          <a:p>
            <a:r>
              <a:rPr lang="en-US" dirty="0" smtClean="0"/>
              <a:t>Auctioneer wants to maximize profit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Key to truthfulness</a:t>
            </a:r>
            <a:r>
              <a:rPr lang="en-US" dirty="0" smtClean="0"/>
              <a:t>: what you say should not affect what you pay</a:t>
            </a:r>
          </a:p>
          <a:p>
            <a:r>
              <a:rPr lang="en-US" dirty="0" smtClean="0"/>
              <a:t>What about approximate truthfulness?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565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Example: NO</a:t>
            </a:r>
            <a:r>
              <a:rPr lang="en-US" smtClean="0"/>
              <a:t> Differential Privacy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U </a:t>
            </a:r>
            <a:r>
              <a:rPr lang="en-US" sz="2800" dirty="0" smtClean="0"/>
              <a:t>set of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name,tag</a:t>
            </a:r>
            <a:r>
              <a:rPr lang="en-US" sz="28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{0,1})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err="1" smtClean="0"/>
              <a:t>tuples</a:t>
            </a: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/>
              <a:t>One</a:t>
            </a:r>
            <a:r>
              <a:rPr lang="en-US" sz="2800" dirty="0" smtClean="0"/>
              <a:t> counting query: #of participants with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tag=1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Sanitizer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800" dirty="0" smtClean="0"/>
              <a:t>: choose and release a few random tags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Bad event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sz="2800" dirty="0" smtClean="0"/>
              <a:t>: Only my tag is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sz="2800" dirty="0" smtClean="0"/>
              <a:t>, my tag released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[A(D+I)</a:t>
            </a:r>
            <a:r>
              <a:rPr lang="en-US" sz="2800" b="1" dirty="0" smtClean="0">
                <a:solidFill>
                  <a:srgbClr val="0000FF"/>
                </a:solidFill>
                <a:sym typeface="Mathematica1" pitchFamily="2" charset="2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2</a:t>
            </a:r>
            <a:r>
              <a:rPr lang="en-US" sz="2800" b="1" dirty="0" smtClean="0">
                <a:solidFill>
                  <a:srgbClr val="0000FF"/>
                </a:solidFill>
                <a:sym typeface="Mathematica1" pitchFamily="2" charset="2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T] 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</a:rPr>
              <a:t>≥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1/n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[A(D-I)</a:t>
            </a:r>
            <a:r>
              <a:rPr lang="en-US" sz="28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T] = 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2286000" y="5516563"/>
            <a:ext cx="3505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[A(D+I)</a:t>
            </a:r>
            <a:r>
              <a:rPr lang="en-US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b="1" dirty="0">
                <a:solidFill>
                  <a:srgbClr val="0000FF"/>
                </a:solidFill>
                <a:latin typeface="Comic Sans MS" pitchFamily="66" charset="0"/>
              </a:rPr>
              <a:t>]</a:t>
            </a: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2286000" y="6278563"/>
            <a:ext cx="3505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omic Sans MS" pitchFamily="66" charset="0"/>
              </a:rPr>
              <a:t>Pr</a:t>
            </a:r>
            <a:r>
              <a:rPr lang="en-US" b="1" baseline="-25000" dirty="0" err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[A(D-I)</a:t>
            </a:r>
            <a:r>
              <a:rPr lang="en-US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]</a:t>
            </a:r>
          </a:p>
        </p:txBody>
      </p: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6629400" y="5867400"/>
            <a:ext cx="2362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 dirty="0">
                <a:latin typeface="Comic Sans MS" pitchFamily="66" charset="0"/>
              </a:rPr>
              <a:t>≤ 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l-GR" b="1" baseline="30000" dirty="0">
                <a:solidFill>
                  <a:srgbClr val="FF0000"/>
                </a:solidFill>
              </a:rPr>
              <a:t>ε</a:t>
            </a:r>
            <a:r>
              <a:rPr lang="en-US" b="1" baseline="30000" dirty="0">
                <a:solidFill>
                  <a:srgbClr val="FF0000"/>
                </a:solidFill>
              </a:rPr>
              <a:t> </a:t>
            </a:r>
            <a:r>
              <a:rPr lang="el-GR" b="1" dirty="0"/>
              <a:t>≈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1+</a:t>
            </a:r>
            <a:r>
              <a:rPr lang="el-GR" b="1" dirty="0">
                <a:solidFill>
                  <a:srgbClr val="FF0000"/>
                </a:solidFill>
              </a:rPr>
              <a:t>ε</a:t>
            </a:r>
            <a:r>
              <a:rPr lang="en-US" dirty="0"/>
              <a:t> </a:t>
            </a:r>
          </a:p>
        </p:txBody>
      </p:sp>
      <p:sp>
        <p:nvSpPr>
          <p:cNvPr id="95250" name="Line 18"/>
          <p:cNvSpPr>
            <a:spLocks noChangeShapeType="1"/>
          </p:cNvSpPr>
          <p:nvPr/>
        </p:nvSpPr>
        <p:spPr bwMode="auto">
          <a:xfrm>
            <a:off x="1524000" y="61722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1" name="Text Box 19"/>
          <p:cNvSpPr txBox="1">
            <a:spLocks noChangeArrowheads="1"/>
          </p:cNvSpPr>
          <p:nvPr/>
        </p:nvSpPr>
        <p:spPr bwMode="auto">
          <a:xfrm>
            <a:off x="381000" y="5897563"/>
            <a:ext cx="12192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n-US" b="1" baseline="3000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el-GR" b="1" baseline="30000">
                <a:solidFill>
                  <a:srgbClr val="FF0000"/>
                </a:solidFill>
                <a:latin typeface="Comic Sans MS" pitchFamily="66" charset="0"/>
              </a:rPr>
              <a:t>ε</a:t>
            </a:r>
            <a:r>
              <a:rPr lang="en-US"/>
              <a:t> </a:t>
            </a:r>
            <a:r>
              <a:rPr lang="en-US" b="1"/>
              <a:t>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48200" y="3962400"/>
            <a:ext cx="4572000" cy="160043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457200" lvl="0" indent="-457200" algn="l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 Narrow"/>
              </a:rPr>
              <a:t>Not </a:t>
            </a:r>
            <a:r>
              <a:rPr lang="el-GR" b="1" dirty="0">
                <a:solidFill>
                  <a:srgbClr val="0000FF"/>
                </a:solidFill>
                <a:latin typeface="Comic Sans MS" pitchFamily="66" charset="0"/>
              </a:rPr>
              <a:t>ε 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diff </a:t>
            </a:r>
            <a:r>
              <a:rPr lang="en-US" dirty="0">
                <a:solidFill>
                  <a:srgbClr val="000000"/>
                </a:solidFill>
                <a:latin typeface="Arial Narrow"/>
              </a:rPr>
              <a:t>private </a:t>
            </a:r>
            <a:r>
              <a:rPr lang="en-US" b="1" dirty="0">
                <a:solidFill>
                  <a:srgbClr val="000000"/>
                </a:solidFill>
                <a:latin typeface="Arial Narrow"/>
              </a:rPr>
              <a:t>for any </a:t>
            </a:r>
            <a:r>
              <a:rPr lang="el-GR" b="1" dirty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00"/>
                </a:solidFill>
              </a:rPr>
              <a:t>!</a:t>
            </a:r>
          </a:p>
          <a:p>
            <a:pPr marL="457200" lvl="0" indent="-457200" algn="l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It is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(0,1/n) </a:t>
            </a:r>
            <a:r>
              <a:rPr lang="en-US" dirty="0" smtClean="0">
                <a:solidFill>
                  <a:srgbClr val="000000"/>
                </a:solidFill>
                <a:latin typeface="+mn-lt"/>
              </a:rPr>
              <a:t>Differential Private</a:t>
            </a:r>
            <a:endParaRPr lang="el-GR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78660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143000"/>
          </a:xfrm>
        </p:spPr>
        <p:txBody>
          <a:bodyPr/>
          <a:lstStyle/>
          <a:p>
            <a:r>
              <a:rPr lang="en-US" dirty="0" smtClean="0"/>
              <a:t>Example of the Exponential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10600" cy="4525963"/>
          </a:xfrm>
        </p:spPr>
        <p:txBody>
          <a:bodyPr/>
          <a:lstStyle/>
          <a:p>
            <a:r>
              <a:rPr lang="en-US" dirty="0" smtClean="0"/>
              <a:t>Data: </a:t>
            </a:r>
            <a:r>
              <a:rPr lang="en-US" dirty="0" smtClean="0">
                <a:latin typeface="Comic Sans MS" pitchFamily="66" charset="0"/>
              </a:rPr>
              <a:t>x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= website visited by student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/>
              <a:t> today</a:t>
            </a:r>
          </a:p>
          <a:p>
            <a:r>
              <a:rPr lang="en-US" dirty="0" smtClean="0"/>
              <a:t>Range: </a:t>
            </a:r>
            <a:r>
              <a:rPr lang="en-US" dirty="0" smtClean="0">
                <a:latin typeface="Comic Sans MS" pitchFamily="66" charset="0"/>
              </a:rPr>
              <a:t>Y = {website names}</a:t>
            </a:r>
          </a:p>
          <a:p>
            <a:r>
              <a:rPr lang="en-US" dirty="0" smtClean="0"/>
              <a:t>For each name y, let </a:t>
            </a:r>
            <a:r>
              <a:rPr lang="en-US" dirty="0" smtClean="0">
                <a:latin typeface="Comic Sans MS" pitchFamily="66" charset="0"/>
              </a:rPr>
              <a:t>q(y, X) = #{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: x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= y}</a:t>
            </a:r>
          </a:p>
          <a:p>
            <a:pPr>
              <a:buNone/>
            </a:pPr>
            <a:r>
              <a:rPr lang="en-US" dirty="0" smtClean="0"/>
              <a:t>Goal: output </a:t>
            </a:r>
            <a:r>
              <a:rPr lang="en-US" b="1" dirty="0" smtClean="0"/>
              <a:t>the most frequently visited site</a:t>
            </a:r>
          </a:p>
          <a:p>
            <a:r>
              <a:rPr lang="en-US" b="1" dirty="0" smtClean="0"/>
              <a:t>Procedure: Given </a:t>
            </a:r>
            <a:r>
              <a:rPr lang="en-US" b="1" dirty="0" smtClean="0">
                <a:latin typeface="Comic Sans MS" pitchFamily="66" charset="0"/>
              </a:rPr>
              <a:t>X</a:t>
            </a:r>
            <a:r>
              <a:rPr lang="en-US" b="1" dirty="0" smtClean="0"/>
              <a:t>, </a:t>
            </a:r>
            <a:r>
              <a:rPr lang="en-US" dirty="0" smtClean="0"/>
              <a:t> Output website </a:t>
            </a:r>
            <a:r>
              <a:rPr lang="en-US" dirty="0" smtClean="0">
                <a:latin typeface="Comic Sans MS" pitchFamily="66" charset="0"/>
              </a:rPr>
              <a:t>y</a:t>
            </a:r>
            <a:r>
              <a:rPr lang="en-US" i="1" dirty="0" smtClean="0"/>
              <a:t> </a:t>
            </a:r>
            <a:r>
              <a:rPr lang="en-US" b="1" dirty="0" smtClean="0">
                <a:solidFill>
                  <a:srgbClr val="0033CC"/>
                </a:solidFill>
              </a:rPr>
              <a:t>with probability proportional to</a:t>
            </a:r>
            <a:r>
              <a:rPr lang="en-US" b="1" i="1" dirty="0" smtClean="0"/>
              <a:t> </a:t>
            </a:r>
            <a:r>
              <a:rPr lang="en-US" b="1" dirty="0" err="1" smtClean="0">
                <a:latin typeface="Comic Sans MS" pitchFamily="66" charset="0"/>
              </a:rPr>
              <a:t>e</a:t>
            </a:r>
            <a:r>
              <a:rPr lang="en-US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b="1" baseline="30000" dirty="0" err="1" smtClean="0">
                <a:latin typeface="Comic Sans MS"/>
              </a:rPr>
              <a:t>q</a:t>
            </a:r>
            <a:r>
              <a:rPr lang="en-US" b="1" baseline="30000" dirty="0" smtClean="0">
                <a:latin typeface="Comic Sans MS"/>
              </a:rPr>
              <a:t>(</a:t>
            </a:r>
            <a:r>
              <a:rPr lang="en-US" b="1" baseline="30000" dirty="0" err="1" smtClean="0">
                <a:latin typeface="Comic Sans MS"/>
              </a:rPr>
              <a:t>y,X</a:t>
            </a:r>
            <a:r>
              <a:rPr lang="en-US" b="1" baseline="30000" dirty="0" smtClean="0">
                <a:latin typeface="Comic Sans MS"/>
              </a:rPr>
              <a:t>)</a:t>
            </a:r>
            <a:r>
              <a:rPr lang="en-US" b="1" dirty="0" smtClean="0">
                <a:latin typeface="Comic Sans MS" pitchFamily="66" charset="0"/>
              </a:rPr>
              <a:t> </a:t>
            </a:r>
            <a:endParaRPr lang="en-US" b="1" i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Popular sites exponentially more likely than rare ones</a:t>
            </a:r>
          </a:p>
          <a:p>
            <a:pPr lvl="1">
              <a:buNone/>
            </a:pPr>
            <a:r>
              <a:rPr lang="en-US" dirty="0" smtClean="0"/>
              <a:t> Website scores don’t change too quickly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7086600" y="1752600"/>
            <a:ext cx="1905000" cy="838200"/>
          </a:xfrm>
          <a:prstGeom prst="wedgeRoundRectCallout">
            <a:avLst>
              <a:gd name="adj1" fmla="val -95428"/>
              <a:gd name="adj2" fmla="val 55129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Size of subset</a:t>
            </a:r>
          </a:p>
        </p:txBody>
      </p:sp>
    </p:spTree>
    <p:extLst>
      <p:ext uri="{BB962C8B-B14F-4D97-AF65-F5344CB8AC3E}">
        <p14:creationId xmlns:p14="http://schemas.microsoft.com/office/powerpoint/2010/main" val="2050282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For input </a:t>
            </a:r>
            <a:r>
              <a:rPr lang="en-US" dirty="0" smtClean="0">
                <a:latin typeface="Comic Sans MS" pitchFamily="66" charset="0"/>
              </a:rPr>
              <a:t>D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want to find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>
                <a:latin typeface="cmsy10"/>
              </a:rPr>
              <a:t>2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</a:t>
            </a:r>
          </a:p>
          <a:p>
            <a:r>
              <a:rPr lang="en-US" dirty="0" smtClean="0"/>
              <a:t>Base measure </a:t>
            </a:r>
            <a:r>
              <a:rPr lang="en-US" dirty="0" smtClean="0">
                <a:sym typeface="Symbol"/>
              </a:rPr>
              <a:t></a:t>
            </a:r>
            <a:r>
              <a:rPr lang="en-US" dirty="0" smtClean="0"/>
              <a:t>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 - </a:t>
            </a:r>
            <a:r>
              <a:rPr lang="en-US" dirty="0" smtClean="0"/>
              <a:t>usually uniform</a:t>
            </a:r>
          </a:p>
          <a:p>
            <a:r>
              <a:rPr lang="en-US" dirty="0" smtClean="0"/>
              <a:t>Score function </a:t>
            </a:r>
            <a:r>
              <a:rPr lang="en-US" dirty="0" smtClean="0">
                <a:latin typeface="Comic Sans MS" pitchFamily="66" charset="0"/>
              </a:rPr>
              <a:t>q’:</a:t>
            </a:r>
            <a:r>
              <a:rPr lang="en-US" dirty="0" smtClean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</a:rPr>
              <a:t>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msy10"/>
              </a:rPr>
              <a:t>£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MT Extra"/>
              </a:rPr>
              <a:t></a:t>
            </a:r>
            <a:r>
              <a:rPr lang="en-US" dirty="0" smtClean="0">
                <a:latin typeface="Comic Sans MS" pitchFamily="66" charset="0"/>
              </a:rPr>
              <a:t> R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lvl="1">
              <a:buNone/>
            </a:pPr>
            <a:r>
              <a:rPr lang="en-US" dirty="0" smtClean="0"/>
              <a:t> assigns any pair 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err="1" smtClean="0">
                <a:latin typeface="Comic Sans MS" pitchFamily="66" charset="0"/>
              </a:rPr>
              <a:t>D,r</a:t>
            </a:r>
            <a:r>
              <a:rPr lang="en-US" dirty="0" smtClean="0">
                <a:latin typeface="Comic Sans MS" pitchFamily="66" charset="0"/>
              </a:rPr>
              <a:t>) </a:t>
            </a:r>
            <a:r>
              <a:rPr lang="en-US" dirty="0" smtClean="0"/>
              <a:t>a real value</a:t>
            </a:r>
          </a:p>
          <a:p>
            <a:pPr lvl="1"/>
            <a:r>
              <a:rPr lang="en-US" dirty="0" smtClean="0"/>
              <a:t>Want to maximize it (approximately)</a:t>
            </a:r>
          </a:p>
          <a:p>
            <a:pPr>
              <a:buNone/>
            </a:pPr>
            <a:r>
              <a:rPr lang="en-US" b="1" dirty="0" smtClean="0"/>
              <a:t>The exponential mechanism</a:t>
            </a:r>
          </a:p>
          <a:p>
            <a:pPr lvl="1"/>
            <a:r>
              <a:rPr lang="en-US" dirty="0" smtClean="0"/>
              <a:t>Assign output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>
                <a:latin typeface="cmsy10"/>
              </a:rPr>
              <a:t>2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</a:t>
            </a:r>
            <a:r>
              <a:rPr lang="en-US" dirty="0" smtClean="0"/>
              <a:t> with probability proportional to</a:t>
            </a:r>
          </a:p>
          <a:p>
            <a:pPr lvl="1" algn="ctr">
              <a:buNone/>
            </a:pPr>
            <a:r>
              <a:rPr lang="en-US" sz="3200" b="1" dirty="0" err="1" smtClean="0">
                <a:solidFill>
                  <a:srgbClr val="0033CC"/>
                </a:solidFill>
              </a:rPr>
              <a:t>e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q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’(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D,r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)</a:t>
            </a:r>
            <a:r>
              <a:rPr lang="en-US" sz="3200" b="1" dirty="0" smtClean="0">
                <a:solidFill>
                  <a:srgbClr val="0033CC"/>
                </a:solidFill>
              </a:rPr>
              <a:t> </a:t>
            </a:r>
            <a:r>
              <a:rPr lang="en-US" sz="32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(r)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smtClean="0"/>
              <a:t>Normalizing factor: </a:t>
            </a:r>
            <a:r>
              <a:rPr lang="en-US" dirty="0" smtClean="0">
                <a:sym typeface="Symbol"/>
              </a:rPr>
              <a:t></a:t>
            </a:r>
            <a:r>
              <a:rPr lang="en-US" b="1" baseline="-5000" dirty="0" smtClean="0">
                <a:latin typeface="Comic Sans MS"/>
                <a:sym typeface="Symbol"/>
              </a:rPr>
              <a:t>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err="1" smtClean="0"/>
              <a:t>e</a:t>
            </a:r>
            <a:r>
              <a:rPr lang="en-US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b="1" baseline="30000" dirty="0" err="1" smtClean="0">
                <a:latin typeface="Comic Sans MS"/>
              </a:rPr>
              <a:t>q</a:t>
            </a:r>
            <a:r>
              <a:rPr lang="en-US" b="1" baseline="30000" dirty="0" smtClean="0">
                <a:latin typeface="Comic Sans MS"/>
              </a:rPr>
              <a:t>’(</a:t>
            </a:r>
            <a:r>
              <a:rPr lang="en-US" b="1" baseline="30000" dirty="0" err="1" smtClean="0">
                <a:latin typeface="Comic Sans MS"/>
              </a:rPr>
              <a:t>D,r</a:t>
            </a:r>
            <a:r>
              <a:rPr lang="en-US" b="1" baseline="30000" dirty="0" smtClean="0">
                <a:latin typeface="Comic Sans MS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(r)</a:t>
            </a:r>
          </a:p>
          <a:p>
            <a:pPr lvl="1" algn="ctr">
              <a:buNone/>
            </a:pPr>
            <a:endParaRPr lang="en-US" dirty="0" smtClean="0">
              <a:latin typeface="Comic Sans MS" pitchFamily="66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153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exponential mechanism is private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 = </a:t>
            </a:r>
            <a:r>
              <a:rPr lang="en-US" dirty="0" err="1" smtClean="0">
                <a:latin typeface="Comic Sans MS" pitchFamily="66" charset="0"/>
              </a:rPr>
              <a:t>max</a:t>
            </a:r>
            <a:r>
              <a:rPr lang="en-US" baseline="-25000" dirty="0" err="1" smtClean="0">
                <a:latin typeface="Comic Sans MS"/>
              </a:rPr>
              <a:t>D,D’,r</a:t>
            </a:r>
            <a:r>
              <a:rPr lang="en-US" dirty="0" smtClean="0">
                <a:latin typeface="Comic Sans MS" pitchFamily="66" charset="0"/>
              </a:rPr>
              <a:t> |q’(</a:t>
            </a:r>
            <a:r>
              <a:rPr lang="en-US" dirty="0" err="1" smtClean="0">
                <a:latin typeface="Comic Sans MS" pitchFamily="66" charset="0"/>
              </a:rPr>
              <a:t>D,r</a:t>
            </a:r>
            <a:r>
              <a:rPr lang="en-US" dirty="0" smtClean="0">
                <a:latin typeface="Comic Sans MS" pitchFamily="66" charset="0"/>
              </a:rPr>
              <a:t>)-q’(</a:t>
            </a:r>
            <a:r>
              <a:rPr lang="en-US" dirty="0" err="1" smtClean="0">
                <a:latin typeface="Comic Sans MS" pitchFamily="66" charset="0"/>
              </a:rPr>
              <a:t>D’,r</a:t>
            </a:r>
            <a:r>
              <a:rPr lang="en-US" dirty="0" smtClean="0">
                <a:latin typeface="Comic Sans MS" pitchFamily="66" charset="0"/>
              </a:rPr>
              <a:t>)|</a:t>
            </a:r>
          </a:p>
          <a:p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Claim: The exponential mechanism yields a  2</a:t>
            </a:r>
            <a:r>
              <a:rPr lang="en-US" b="1" dirty="0" smtClean="0">
                <a:solidFill>
                  <a:srgbClr val="0033CC"/>
                </a:solidFill>
                <a:latin typeface="cmsy10"/>
                <a:sym typeface="Symbol"/>
              </a:rPr>
              <a:t>¢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b="1" dirty="0" smtClean="0">
                <a:solidFill>
                  <a:srgbClr val="0033CC"/>
                </a:solidFill>
                <a:latin typeface="cmsy10"/>
                <a:sym typeface="Symbol"/>
              </a:rPr>
              <a:t>¢</a:t>
            </a:r>
            <a:r>
              <a:rPr lang="en-US" b="1" dirty="0" smtClean="0">
                <a:sym typeface="Symbol"/>
              </a:rPr>
              <a:t></a:t>
            </a:r>
            <a:r>
              <a:rPr lang="en-US" b="1" dirty="0" smtClean="0"/>
              <a:t> differentially private solution</a:t>
            </a:r>
          </a:p>
          <a:p>
            <a:pPr marL="342900" lvl="1" indent="-342900">
              <a:buFontTx/>
              <a:buChar char="•"/>
            </a:pPr>
            <a:endParaRPr lang="en-US" dirty="0" smtClean="0"/>
          </a:p>
          <a:p>
            <a:pPr marL="342900" lvl="1" indent="-342900">
              <a:buFontTx/>
              <a:buChar char="•"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smtClean="0"/>
              <a:t>output =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/>
              <a:t> on input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] </a:t>
            </a:r>
          </a:p>
          <a:p>
            <a:pPr marL="342900" lvl="1" indent="-342900" algn="ctr">
              <a:buNone/>
            </a:pPr>
            <a:r>
              <a:rPr lang="en-US" dirty="0" smtClean="0"/>
              <a:t>= </a:t>
            </a:r>
            <a:r>
              <a:rPr lang="en-US" sz="3200" b="1" dirty="0" err="1" smtClean="0">
                <a:solidFill>
                  <a:srgbClr val="0033CC"/>
                </a:solidFill>
              </a:rPr>
              <a:t>e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q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’(</a:t>
            </a:r>
            <a:r>
              <a:rPr lang="en-US" sz="3200" b="1" baseline="30000" dirty="0" err="1" smtClean="0">
                <a:solidFill>
                  <a:srgbClr val="0033CC"/>
                </a:solidFill>
                <a:latin typeface="Comic Sans MS"/>
              </a:rPr>
              <a:t>D,r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)</a:t>
            </a:r>
            <a:r>
              <a:rPr lang="en-US" sz="3200" b="1" dirty="0" smtClean="0">
                <a:solidFill>
                  <a:srgbClr val="0033CC"/>
                </a:solidFill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(r)/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="1" baseline="-5000" dirty="0" smtClean="0">
                <a:latin typeface="Comic Sans MS"/>
                <a:sym typeface="Symbol"/>
              </a:rPr>
              <a:t>r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b="1" dirty="0" err="1" smtClean="0"/>
              <a:t>e</a:t>
            </a:r>
            <a:r>
              <a:rPr lang="en-US" sz="3200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err="1" smtClean="0">
                <a:latin typeface="Comic Sans MS"/>
              </a:rPr>
              <a:t>q</a:t>
            </a:r>
            <a:r>
              <a:rPr lang="en-US" sz="3200" b="1" baseline="30000" dirty="0" smtClean="0">
                <a:latin typeface="Comic Sans MS"/>
              </a:rPr>
              <a:t>’(</a:t>
            </a:r>
            <a:r>
              <a:rPr lang="en-US" sz="3200" b="1" baseline="30000" dirty="0" err="1" smtClean="0">
                <a:latin typeface="Comic Sans MS"/>
              </a:rPr>
              <a:t>D,r</a:t>
            </a:r>
            <a:r>
              <a:rPr lang="en-US" sz="3200" b="1" baseline="30000" dirty="0" smtClean="0">
                <a:latin typeface="Comic Sans MS"/>
              </a:rPr>
              <a:t>)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omic Sans MS" pitchFamily="66" charset="0"/>
                <a:sym typeface="Symbol"/>
              </a:rPr>
              <a:t>(r)</a:t>
            </a:r>
          </a:p>
          <a:p>
            <a:pPr marL="342900" lvl="1" indent="-342900">
              <a:buFontTx/>
              <a:buChar char="•"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</a:t>
            </a:r>
            <a:r>
              <a:rPr lang="en-US" dirty="0" smtClean="0"/>
              <a:t>output = 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/>
              <a:t> on input </a:t>
            </a:r>
            <a:r>
              <a:rPr lang="en-US" dirty="0" smtClean="0">
                <a:latin typeface="Comic Sans MS" pitchFamily="66" charset="0"/>
              </a:rPr>
              <a:t>D’</a:t>
            </a:r>
            <a:r>
              <a:rPr lang="en-US" dirty="0" smtClean="0"/>
              <a:t>] </a:t>
            </a:r>
          </a:p>
          <a:p>
            <a:pPr marL="342900" lvl="1" indent="-342900" algn="ctr">
              <a:buNone/>
            </a:pPr>
            <a:r>
              <a:rPr lang="en-US" sz="3200" dirty="0" smtClean="0"/>
              <a:t>= </a:t>
            </a:r>
            <a:r>
              <a:rPr lang="en-US" sz="3600" b="1" dirty="0" err="1" smtClean="0">
                <a:solidFill>
                  <a:srgbClr val="0033CC"/>
                </a:solidFill>
              </a:rPr>
              <a:t>e</a:t>
            </a:r>
            <a:r>
              <a:rPr lang="en-US" sz="3600" b="1" baseline="30000" dirty="0" err="1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600" b="1" baseline="30000" dirty="0" err="1" smtClean="0">
                <a:solidFill>
                  <a:srgbClr val="0033CC"/>
                </a:solidFill>
                <a:latin typeface="Comic Sans MS"/>
              </a:rPr>
              <a:t>q</a:t>
            </a:r>
            <a:r>
              <a:rPr lang="en-US" sz="3600" b="1" baseline="30000" dirty="0" smtClean="0">
                <a:solidFill>
                  <a:srgbClr val="0033CC"/>
                </a:solidFill>
                <a:latin typeface="Comic Sans MS"/>
              </a:rPr>
              <a:t>’(</a:t>
            </a:r>
            <a:r>
              <a:rPr lang="en-US" sz="3600" b="1" baseline="30000" dirty="0" err="1" smtClean="0">
                <a:solidFill>
                  <a:srgbClr val="0033CC"/>
                </a:solidFill>
                <a:latin typeface="Comic Sans MS"/>
              </a:rPr>
              <a:t>D’,r</a:t>
            </a:r>
            <a:r>
              <a:rPr lang="en-US" sz="3600" b="1" baseline="30000" dirty="0" smtClean="0">
                <a:solidFill>
                  <a:srgbClr val="0033CC"/>
                </a:solidFill>
                <a:latin typeface="Comic Sans MS"/>
              </a:rPr>
              <a:t>)</a:t>
            </a:r>
            <a:r>
              <a:rPr lang="en-US" sz="3600" b="1" dirty="0" smtClean="0">
                <a:solidFill>
                  <a:srgbClr val="0033CC"/>
                </a:solidFill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(r)</a:t>
            </a:r>
            <a:r>
              <a:rPr lang="en-US" sz="36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/</a:t>
            </a:r>
            <a:r>
              <a:rPr lang="en-US" sz="3600" dirty="0" smtClean="0">
                <a:sym typeface="Symbol"/>
              </a:rPr>
              <a:t></a:t>
            </a:r>
            <a:r>
              <a:rPr lang="en-US" sz="3600" b="1" baseline="-5000" dirty="0" smtClean="0">
                <a:latin typeface="Comic Sans MS"/>
                <a:sym typeface="Symbol"/>
              </a:rPr>
              <a:t>r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b="1" dirty="0" err="1" smtClean="0"/>
              <a:t>e</a:t>
            </a:r>
            <a:r>
              <a:rPr lang="en-US" sz="3600" b="1" baseline="30000" dirty="0" err="1" smtClean="0">
                <a:latin typeface="Comic Sans MS" pitchFamily="66" charset="0"/>
                <a:sym typeface="Symbol"/>
              </a:rPr>
              <a:t></a:t>
            </a:r>
            <a:r>
              <a:rPr lang="en-US" sz="3600" b="1" baseline="30000" dirty="0" err="1" smtClean="0">
                <a:latin typeface="Comic Sans MS"/>
              </a:rPr>
              <a:t>q</a:t>
            </a:r>
            <a:r>
              <a:rPr lang="en-US" sz="3600" b="1" baseline="30000" dirty="0" smtClean="0">
                <a:latin typeface="Comic Sans MS"/>
              </a:rPr>
              <a:t>’(</a:t>
            </a:r>
            <a:r>
              <a:rPr lang="en-US" sz="3600" b="1" baseline="30000" dirty="0" err="1" smtClean="0">
                <a:latin typeface="Comic Sans MS"/>
              </a:rPr>
              <a:t>D’,r</a:t>
            </a:r>
            <a:r>
              <a:rPr lang="en-US" sz="3600" b="1" baseline="30000" dirty="0" smtClean="0">
                <a:latin typeface="Comic Sans MS"/>
              </a:rPr>
              <a:t>)</a:t>
            </a:r>
            <a:r>
              <a:rPr lang="en-US" sz="3600" dirty="0" smtClean="0"/>
              <a:t> </a:t>
            </a:r>
            <a:r>
              <a:rPr lang="en-US" sz="3600" dirty="0" smtClean="0">
                <a:latin typeface="Comic Sans MS" pitchFamily="66" charset="0"/>
                <a:sym typeface="Symbol"/>
              </a:rPr>
              <a:t>(r)</a:t>
            </a:r>
          </a:p>
          <a:p>
            <a:pPr marL="342900" lvl="1" indent="-342900">
              <a:buFontTx/>
              <a:buChar char="•"/>
            </a:pPr>
            <a:endParaRPr lang="en-US" sz="3200" b="1" dirty="0" smtClean="0">
              <a:solidFill>
                <a:srgbClr val="0033CC"/>
              </a:solidFill>
              <a:latin typeface="Comic Sans MS" pitchFamily="66" charset="0"/>
              <a:sym typeface="Symbol"/>
            </a:endParaRPr>
          </a:p>
          <a:p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381000" y="2362200"/>
            <a:ext cx="1676400" cy="457200"/>
          </a:xfrm>
          <a:prstGeom prst="wedgeRoundRectCallout">
            <a:avLst>
              <a:gd name="adj1" fmla="val 96735"/>
              <a:gd name="adj2" fmla="val -89933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adjacent</a:t>
            </a:r>
          </a:p>
        </p:txBody>
      </p:sp>
      <p:sp>
        <p:nvSpPr>
          <p:cNvPr id="5" name="Right Brace 4"/>
          <p:cNvSpPr/>
          <p:nvPr/>
        </p:nvSpPr>
        <p:spPr bwMode="auto">
          <a:xfrm>
            <a:off x="7086600" y="4953000"/>
            <a:ext cx="381000" cy="16002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9000" y="3849231"/>
            <a:ext cx="190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Ratio is</a:t>
            </a:r>
          </a:p>
          <a:p>
            <a:r>
              <a:rPr lang="en-US" dirty="0" smtClean="0">
                <a:latin typeface="+mn-lt"/>
              </a:rPr>
              <a:t>bounded by</a:t>
            </a:r>
          </a:p>
          <a:p>
            <a:r>
              <a:rPr lang="en-US" b="1" dirty="0" smtClean="0">
                <a:solidFill>
                  <a:srgbClr val="0033CC"/>
                </a:solidFill>
              </a:rPr>
              <a:t>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 </a:t>
            </a:r>
            <a:r>
              <a:rPr lang="en-US" b="1" dirty="0" smtClean="0">
                <a:solidFill>
                  <a:srgbClr val="0033CC"/>
                </a:solidFill>
              </a:rPr>
              <a:t>e</a:t>
            </a:r>
            <a:r>
              <a:rPr lang="en-US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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29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/>
          <a:lstStyle/>
          <a:p>
            <a:r>
              <a:rPr lang="en-US" dirty="0" smtClean="0"/>
              <a:t>Laplace Noise as Exponential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On query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q:U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→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R </a:t>
            </a:r>
            <a:r>
              <a:rPr lang="en-US" dirty="0" smtClean="0"/>
              <a:t>let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q’(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D,r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= -|q(D)-r|</a:t>
            </a:r>
            <a:b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</a:br>
            <a:endParaRPr lang="en-US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err="1" smtClean="0"/>
              <a:t>Prob</a:t>
            </a:r>
            <a:r>
              <a:rPr lang="en-US" dirty="0" smtClean="0"/>
              <a:t> noise </a:t>
            </a:r>
            <a:r>
              <a:rPr lang="en-US" dirty="0" smtClean="0">
                <a:latin typeface="Comic Sans MS" pitchFamily="66" charset="0"/>
              </a:rPr>
              <a:t>= y </a:t>
            </a:r>
          </a:p>
          <a:p>
            <a:pPr marL="342900" lvl="1" indent="-342900" algn="ctr">
              <a:buNone/>
            </a:pPr>
            <a:r>
              <a:rPr lang="en-US" sz="3200" b="1" dirty="0" smtClean="0">
                <a:solidFill>
                  <a:srgbClr val="0033CC"/>
                </a:solidFill>
              </a:rPr>
              <a:t>e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-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/>
              </a:rPr>
              <a:t>y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/ 2 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="1" baseline="-5000" dirty="0" smtClean="0">
                <a:latin typeface="Comic Sans MS"/>
                <a:sym typeface="Symbol"/>
              </a:rPr>
              <a:t>y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b="1" dirty="0" smtClean="0"/>
              <a:t>e</a:t>
            </a:r>
            <a:r>
              <a:rPr lang="en-US" sz="3200" b="1" baseline="30000" dirty="0" smtClean="0">
                <a:latin typeface="Comic Sans MS"/>
                <a:sym typeface="Symbol"/>
              </a:rPr>
              <a:t>-</a:t>
            </a:r>
            <a:r>
              <a:rPr lang="en-US" sz="3200" b="1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latin typeface="Comic Sans MS"/>
              </a:rPr>
              <a:t>y </a:t>
            </a:r>
            <a:r>
              <a:rPr lang="en-US" sz="3200" b="1" dirty="0" smtClean="0">
                <a:solidFill>
                  <a:srgbClr val="0033CC"/>
                </a:solidFill>
              </a:rPr>
              <a:t>=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</a:rPr>
              <a:t>/2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 </a:t>
            </a:r>
            <a:r>
              <a:rPr lang="en-US" sz="3200" b="1" dirty="0" smtClean="0"/>
              <a:t>e</a:t>
            </a:r>
            <a:r>
              <a:rPr lang="en-US" sz="3200" b="1" baseline="30000" dirty="0" smtClean="0">
                <a:latin typeface="Comic Sans MS"/>
                <a:sym typeface="Symbol"/>
              </a:rPr>
              <a:t>-</a:t>
            </a:r>
            <a:r>
              <a:rPr lang="en-US" sz="3200" b="1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sz="3200" b="1" baseline="30000" dirty="0" smtClean="0">
                <a:latin typeface="Comic Sans MS"/>
              </a:rPr>
              <a:t>y </a:t>
            </a:r>
            <a:endParaRPr lang="en-US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dirty="0" smtClean="0"/>
              <a:t>Laplace distribution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Y=Lap(b)</a:t>
            </a:r>
            <a:r>
              <a:rPr lang="en-US" dirty="0" smtClean="0"/>
              <a:t> has density function</a:t>
            </a:r>
          </a:p>
          <a:p>
            <a:pPr algn="ctr">
              <a:buFontTx/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Pr[Y=y] =1/2b e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-|y|/b</a:t>
            </a:r>
          </a:p>
        </p:txBody>
      </p:sp>
      <p:sp>
        <p:nvSpPr>
          <p:cNvPr id="4" name="Right Brace 3"/>
          <p:cNvSpPr/>
          <p:nvPr/>
        </p:nvSpPr>
        <p:spPr bwMode="auto">
          <a:xfrm rot="5400000">
            <a:off x="7239000" y="1295400"/>
            <a:ext cx="381000" cy="1600200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39000" y="2362200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y</a:t>
            </a:r>
            <a:endParaRPr lang="en-US" dirty="0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1295400" y="49657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 flipH="1">
            <a:off x="4419600" y="49657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609600" y="6261100"/>
            <a:ext cx="8382000" cy="0"/>
            <a:chOff x="288" y="2832"/>
            <a:chExt cx="5280" cy="0"/>
          </a:xfrm>
        </p:grpSpPr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76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24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72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20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68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16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12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50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2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364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460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232275" y="6354763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0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5006975" y="63849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5721350" y="63849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6542088" y="63849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7304088" y="63849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8066088" y="63849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3411538" y="6384925"/>
            <a:ext cx="44291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-1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2698750" y="63849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-2</a:t>
            </a: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1965325" y="63849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-3</a:t>
            </a: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1174750" y="63849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-4</a:t>
            </a:r>
          </a:p>
        </p:txBody>
      </p:sp>
    </p:spTree>
    <p:extLst>
      <p:ext uri="{BB962C8B-B14F-4D97-AF65-F5344CB8AC3E}">
        <p14:creationId xmlns:p14="http://schemas.microsoft.com/office/powerpoint/2010/main" val="3983646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Any</a:t>
            </a:r>
            <a:r>
              <a:rPr lang="en-US" sz="4000" dirty="0" smtClean="0"/>
              <a:t> Differentially Private Mechanism is an instance of the Exponential Mechanism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dirty="0" smtClean="0"/>
              <a:t> be a differentially private mechanism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Take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q’(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D,r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</a:t>
            </a:r>
            <a:r>
              <a:rPr lang="en-US" dirty="0" smtClean="0"/>
              <a:t>to be </a:t>
            </a:r>
            <a:r>
              <a:rPr lang="en-US" dirty="0" smtClean="0">
                <a:latin typeface="Comic Sans MS" pitchFamily="66" charset="0"/>
              </a:rPr>
              <a:t>log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dirty="0" smtClean="0">
                <a:latin typeface="Comic Sans MS" pitchFamily="66" charset="0"/>
              </a:rPr>
              <a:t>[M(D) =r])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Remaining issue: Accuracy 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7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Each element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{1, … n} </a:t>
            </a:r>
            <a:r>
              <a:rPr lang="en-US" dirty="0" smtClean="0"/>
              <a:t>has a real valued score 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S</a:t>
            </a:r>
            <a:r>
              <a:rPr lang="en-US" b="1" baseline="-25000" dirty="0" smtClean="0">
                <a:solidFill>
                  <a:srgbClr val="0033CC"/>
                </a:solidFill>
                <a:latin typeface="Comic Sans MS" pitchFamily="66" charset="0"/>
              </a:rPr>
              <a:t>D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)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based on a data set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Goal: Output </a:t>
            </a:r>
            <a:r>
              <a:rPr lang="en-US" b="1" dirty="0" smtClean="0">
                <a:latin typeface="Comic Sans MS" pitchFamily="66" charset="0"/>
              </a:rPr>
              <a:t>k</a:t>
            </a:r>
            <a:r>
              <a:rPr lang="en-US" b="1" dirty="0" smtClean="0"/>
              <a:t> elements with highest scores.</a:t>
            </a:r>
          </a:p>
          <a:p>
            <a:r>
              <a:rPr lang="en-US" b="1" dirty="0" smtClean="0"/>
              <a:t>Privacy</a:t>
            </a:r>
          </a:p>
          <a:p>
            <a:r>
              <a:rPr lang="en-US" dirty="0" smtClean="0"/>
              <a:t>Data set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 consists of </a:t>
            </a:r>
            <a:r>
              <a:rPr lang="en-US" dirty="0" smtClean="0">
                <a:latin typeface="Comic Sans MS" pitchFamily="66" charset="0"/>
              </a:rPr>
              <a:t>n</a:t>
            </a:r>
            <a:r>
              <a:rPr lang="en-US" dirty="0" smtClean="0"/>
              <a:t> entries in domain D.</a:t>
            </a:r>
          </a:p>
          <a:p>
            <a:pPr lvl="1"/>
            <a:r>
              <a:rPr lang="en-US" b="1" dirty="0" smtClean="0"/>
              <a:t>Differential privacy: Protects privacy of entries in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Condition: Insensitive Scores</a:t>
            </a:r>
          </a:p>
          <a:p>
            <a:pPr lvl="1"/>
            <a:r>
              <a:rPr lang="en-US" dirty="0" smtClean="0"/>
              <a:t>for any element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/>
              <a:t>, for any data sets </a:t>
            </a:r>
            <a:r>
              <a:rPr lang="en-US" dirty="0" smtClean="0">
                <a:latin typeface="Comic Sans MS" pitchFamily="66" charset="0"/>
              </a:rPr>
              <a:t>D, D’</a:t>
            </a:r>
            <a:r>
              <a:rPr lang="en-US" dirty="0" smtClean="0"/>
              <a:t> that differ in one entry: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|S</a:t>
            </a:r>
            <a:r>
              <a:rPr lang="en-US" b="1" baseline="-25000" dirty="0" smtClean="0">
                <a:solidFill>
                  <a:srgbClr val="0033CC"/>
                </a:solidFill>
                <a:latin typeface="Comic Sans MS" pitchFamily="66" charset="0"/>
              </a:rPr>
              <a:t>D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)- S</a:t>
            </a:r>
            <a:r>
              <a:rPr lang="en-US" b="1" baseline="-25000" dirty="0" smtClean="0">
                <a:solidFill>
                  <a:srgbClr val="0033CC"/>
                </a:solidFill>
                <a:latin typeface="Comic Sans MS" pitchFamily="66" charset="0"/>
              </a:rPr>
              <a:t>D’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(</a:t>
            </a:r>
            <a:r>
              <a:rPr lang="en-US" b="1" dirty="0" err="1" smtClean="0">
                <a:solidFill>
                  <a:srgbClr val="0033CC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)| </a:t>
            </a:r>
            <a:r>
              <a:rPr lang="en-US" b="1" dirty="0" smtClean="0">
                <a:solidFill>
                  <a:srgbClr val="0033CC"/>
                </a:solidFill>
                <a:latin typeface="cmsy10"/>
              </a:rPr>
              <a:t>·</a:t>
            </a:r>
            <a:r>
              <a:rPr lang="en-US" b="1" dirty="0" smtClean="0">
                <a:solidFill>
                  <a:srgbClr val="0033CC"/>
                </a:solidFill>
                <a:latin typeface="Comic Sans MS" pitchFamily="66" charset="0"/>
              </a:rPr>
              <a:t> 1</a:t>
            </a:r>
            <a:r>
              <a:rPr lang="nn-NO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49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 bwMode="auto">
          <a:xfrm>
            <a:off x="4800600" y="4953000"/>
            <a:ext cx="1828800" cy="1676400"/>
          </a:xfrm>
          <a:prstGeom prst="ellipse">
            <a:avLst/>
          </a:prstGeom>
          <a:solidFill>
            <a:srgbClr val="7030A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953000" y="5105400"/>
            <a:ext cx="1524000" cy="1371600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Approximate 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be the </a:t>
            </a:r>
            <a:r>
              <a:rPr lang="en-US" dirty="0" err="1" smtClean="0">
                <a:latin typeface="Comic Sans MS" pitchFamily="66" charset="0"/>
              </a:rPr>
              <a:t>k</a:t>
            </a:r>
            <a:r>
              <a:rPr lang="en-US" baseline="30000" dirty="0" err="1" smtClean="0">
                <a:latin typeface="Arial Narrow"/>
              </a:rPr>
              <a:t>th</a:t>
            </a:r>
            <a:r>
              <a:rPr lang="en-US" dirty="0" smtClean="0"/>
              <a:t> highest score in on data set D.</a:t>
            </a:r>
          </a:p>
          <a:p>
            <a:r>
              <a:rPr lang="en-US" dirty="0" smtClean="0"/>
              <a:t>An output list is </a:t>
            </a:r>
            <a:r>
              <a:rPr lang="en-US" b="1" dirty="0" smtClean="0">
                <a:sym typeface="Symbol"/>
              </a:rPr>
              <a:t> </a:t>
            </a:r>
            <a:r>
              <a:rPr lang="en-US" b="1" dirty="0" smtClean="0"/>
              <a:t>-useful </a:t>
            </a:r>
            <a:r>
              <a:rPr lang="en-US" dirty="0" smtClean="0"/>
              <a:t>if:</a:t>
            </a:r>
          </a:p>
          <a:p>
            <a:pPr lvl="1">
              <a:buNone/>
            </a:pPr>
            <a:r>
              <a:rPr lang="en-US" b="1" dirty="0" smtClean="0"/>
              <a:t>Soundness</a:t>
            </a:r>
            <a:r>
              <a:rPr lang="en-US" dirty="0" smtClean="0"/>
              <a:t>: No element in the output has score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- </a:t>
            </a:r>
            <a:r>
              <a:rPr lang="en-US" dirty="0" smtClean="0">
                <a:sym typeface="Symbol"/>
              </a:rPr>
              <a:t>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Completeness</a:t>
            </a:r>
            <a:r>
              <a:rPr lang="en-US" dirty="0" smtClean="0"/>
              <a:t>: Every element with score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</a:t>
            </a:r>
            <a:r>
              <a:rPr lang="en-US" dirty="0" smtClean="0"/>
              <a:t> is in the output.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5257800" y="5334000"/>
            <a:ext cx="990600" cy="914400"/>
          </a:xfrm>
          <a:prstGeom prst="ellipse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5073488" y="5219635"/>
            <a:ext cx="1303483" cy="1156451"/>
          </a:xfrm>
          <a:custGeom>
            <a:avLst/>
            <a:gdLst>
              <a:gd name="connsiteX0" fmla="*/ 103993 w 1303483"/>
              <a:gd name="connsiteY0" fmla="*/ 822819 h 1156451"/>
              <a:gd name="connsiteX1" fmla="*/ 54566 w 1303483"/>
              <a:gd name="connsiteY1" fmla="*/ 736322 h 1156451"/>
              <a:gd name="connsiteX2" fmla="*/ 42209 w 1303483"/>
              <a:gd name="connsiteY2" fmla="*/ 699251 h 1156451"/>
              <a:gd name="connsiteX3" fmla="*/ 91636 w 1303483"/>
              <a:gd name="connsiteY3" fmla="*/ 427403 h 1156451"/>
              <a:gd name="connsiteX4" fmla="*/ 128707 w 1303483"/>
              <a:gd name="connsiteY4" fmla="*/ 402689 h 1156451"/>
              <a:gd name="connsiteX5" fmla="*/ 202847 w 1303483"/>
              <a:gd name="connsiteY5" fmla="*/ 316192 h 1156451"/>
              <a:gd name="connsiteX6" fmla="*/ 276988 w 1303483"/>
              <a:gd name="connsiteY6" fmla="*/ 204981 h 1156451"/>
              <a:gd name="connsiteX7" fmla="*/ 338771 w 1303483"/>
              <a:gd name="connsiteY7" fmla="*/ 106127 h 1156451"/>
              <a:gd name="connsiteX8" fmla="*/ 375842 w 1303483"/>
              <a:gd name="connsiteY8" fmla="*/ 81414 h 1156451"/>
              <a:gd name="connsiteX9" fmla="*/ 585907 w 1303483"/>
              <a:gd name="connsiteY9" fmla="*/ 56700 h 1156451"/>
              <a:gd name="connsiteX10" fmla="*/ 622977 w 1303483"/>
              <a:gd name="connsiteY10" fmla="*/ 44343 h 1156451"/>
              <a:gd name="connsiteX11" fmla="*/ 660047 w 1303483"/>
              <a:gd name="connsiteY11" fmla="*/ 7273 h 1156451"/>
              <a:gd name="connsiteX12" fmla="*/ 944253 w 1303483"/>
              <a:gd name="connsiteY12" fmla="*/ 19630 h 1156451"/>
              <a:gd name="connsiteX13" fmla="*/ 1018393 w 1303483"/>
              <a:gd name="connsiteY13" fmla="*/ 56700 h 1156451"/>
              <a:gd name="connsiteX14" fmla="*/ 1055463 w 1303483"/>
              <a:gd name="connsiteY14" fmla="*/ 69057 h 1156451"/>
              <a:gd name="connsiteX15" fmla="*/ 1129604 w 1303483"/>
              <a:gd name="connsiteY15" fmla="*/ 130841 h 1156451"/>
              <a:gd name="connsiteX16" fmla="*/ 1191388 w 1303483"/>
              <a:gd name="connsiteY16" fmla="*/ 217338 h 1156451"/>
              <a:gd name="connsiteX17" fmla="*/ 1240815 w 1303483"/>
              <a:gd name="connsiteY17" fmla="*/ 303835 h 1156451"/>
              <a:gd name="connsiteX18" fmla="*/ 1265528 w 1303483"/>
              <a:gd name="connsiteY18" fmla="*/ 340906 h 1156451"/>
              <a:gd name="connsiteX19" fmla="*/ 1277885 w 1303483"/>
              <a:gd name="connsiteY19" fmla="*/ 377976 h 1156451"/>
              <a:gd name="connsiteX20" fmla="*/ 1302598 w 1303483"/>
              <a:gd name="connsiteY20" fmla="*/ 476830 h 1156451"/>
              <a:gd name="connsiteX21" fmla="*/ 1290242 w 1303483"/>
              <a:gd name="connsiteY21" fmla="*/ 649824 h 1156451"/>
              <a:gd name="connsiteX22" fmla="*/ 1253171 w 1303483"/>
              <a:gd name="connsiteY22" fmla="*/ 686895 h 1156451"/>
              <a:gd name="connsiteX23" fmla="*/ 1228458 w 1303483"/>
              <a:gd name="connsiteY23" fmla="*/ 761035 h 1156451"/>
              <a:gd name="connsiteX24" fmla="*/ 1154317 w 1303483"/>
              <a:gd name="connsiteY24" fmla="*/ 810462 h 1156451"/>
              <a:gd name="connsiteX25" fmla="*/ 1104890 w 1303483"/>
              <a:gd name="connsiteY25" fmla="*/ 1020527 h 1156451"/>
              <a:gd name="connsiteX26" fmla="*/ 1006036 w 1303483"/>
              <a:gd name="connsiteY26" fmla="*/ 1032884 h 1156451"/>
              <a:gd name="connsiteX27" fmla="*/ 956609 w 1303483"/>
              <a:gd name="connsiteY27" fmla="*/ 1057597 h 1156451"/>
              <a:gd name="connsiteX28" fmla="*/ 845398 w 1303483"/>
              <a:gd name="connsiteY28" fmla="*/ 1094668 h 1156451"/>
              <a:gd name="connsiteX29" fmla="*/ 795971 w 1303483"/>
              <a:gd name="connsiteY29" fmla="*/ 1119381 h 1156451"/>
              <a:gd name="connsiteX30" fmla="*/ 721831 w 1303483"/>
              <a:gd name="connsiteY30" fmla="*/ 1144095 h 1156451"/>
              <a:gd name="connsiteX31" fmla="*/ 684761 w 1303483"/>
              <a:gd name="connsiteY31" fmla="*/ 1156451 h 1156451"/>
              <a:gd name="connsiteX32" fmla="*/ 524123 w 1303483"/>
              <a:gd name="connsiteY32" fmla="*/ 1119381 h 1156451"/>
              <a:gd name="connsiteX33" fmla="*/ 449982 w 1303483"/>
              <a:gd name="connsiteY33" fmla="*/ 1057597 h 1156451"/>
              <a:gd name="connsiteX34" fmla="*/ 326415 w 1303483"/>
              <a:gd name="connsiteY34" fmla="*/ 1032884 h 1156451"/>
              <a:gd name="connsiteX35" fmla="*/ 289344 w 1303483"/>
              <a:gd name="connsiteY35" fmla="*/ 995814 h 1156451"/>
              <a:gd name="connsiteX36" fmla="*/ 252274 w 1303483"/>
              <a:gd name="connsiteY36" fmla="*/ 971100 h 1156451"/>
              <a:gd name="connsiteX37" fmla="*/ 227561 w 1303483"/>
              <a:gd name="connsiteY37" fmla="*/ 934030 h 1156451"/>
              <a:gd name="connsiteX38" fmla="*/ 190490 w 1303483"/>
              <a:gd name="connsiteY38" fmla="*/ 921673 h 1156451"/>
              <a:gd name="connsiteX39" fmla="*/ 153420 w 1303483"/>
              <a:gd name="connsiteY39" fmla="*/ 896960 h 1156451"/>
              <a:gd name="connsiteX40" fmla="*/ 128707 w 1303483"/>
              <a:gd name="connsiteY40" fmla="*/ 859889 h 1156451"/>
              <a:gd name="connsiteX41" fmla="*/ 103993 w 1303483"/>
              <a:gd name="connsiteY41" fmla="*/ 822819 h 115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303483" h="1156451">
                <a:moveTo>
                  <a:pt x="103993" y="822819"/>
                </a:moveTo>
                <a:cubicBezTo>
                  <a:pt x="91636" y="802225"/>
                  <a:pt x="73378" y="780216"/>
                  <a:pt x="54566" y="736322"/>
                </a:cubicBezTo>
                <a:cubicBezTo>
                  <a:pt x="49435" y="724350"/>
                  <a:pt x="46328" y="711608"/>
                  <a:pt x="42209" y="699251"/>
                </a:cubicBezTo>
                <a:cubicBezTo>
                  <a:pt x="51679" y="519319"/>
                  <a:pt x="0" y="503766"/>
                  <a:pt x="91636" y="427403"/>
                </a:cubicBezTo>
                <a:cubicBezTo>
                  <a:pt x="103045" y="417895"/>
                  <a:pt x="116350" y="410927"/>
                  <a:pt x="128707" y="402689"/>
                </a:cubicBezTo>
                <a:cubicBezTo>
                  <a:pt x="223632" y="260300"/>
                  <a:pt x="53038" y="510943"/>
                  <a:pt x="202847" y="316192"/>
                </a:cubicBezTo>
                <a:cubicBezTo>
                  <a:pt x="230012" y="280878"/>
                  <a:pt x="257064" y="244831"/>
                  <a:pt x="276988" y="204981"/>
                </a:cubicBezTo>
                <a:cubicBezTo>
                  <a:pt x="296564" y="165829"/>
                  <a:pt x="306690" y="138208"/>
                  <a:pt x="338771" y="106127"/>
                </a:cubicBezTo>
                <a:cubicBezTo>
                  <a:pt x="349272" y="95626"/>
                  <a:pt x="361279" y="84327"/>
                  <a:pt x="375842" y="81414"/>
                </a:cubicBezTo>
                <a:cubicBezTo>
                  <a:pt x="444977" y="67587"/>
                  <a:pt x="515885" y="64938"/>
                  <a:pt x="585907" y="56700"/>
                </a:cubicBezTo>
                <a:cubicBezTo>
                  <a:pt x="598264" y="52581"/>
                  <a:pt x="612139" y="51568"/>
                  <a:pt x="622977" y="44343"/>
                </a:cubicBezTo>
                <a:cubicBezTo>
                  <a:pt x="637517" y="34650"/>
                  <a:pt x="642624" y="8613"/>
                  <a:pt x="660047" y="7273"/>
                </a:cubicBezTo>
                <a:cubicBezTo>
                  <a:pt x="754593" y="0"/>
                  <a:pt x="849518" y="15511"/>
                  <a:pt x="944253" y="19630"/>
                </a:cubicBezTo>
                <a:cubicBezTo>
                  <a:pt x="1037430" y="50690"/>
                  <a:pt x="922578" y="8792"/>
                  <a:pt x="1018393" y="56700"/>
                </a:cubicBezTo>
                <a:cubicBezTo>
                  <a:pt x="1030043" y="62525"/>
                  <a:pt x="1043813" y="63232"/>
                  <a:pt x="1055463" y="69057"/>
                </a:cubicBezTo>
                <a:cubicBezTo>
                  <a:pt x="1089874" y="86262"/>
                  <a:pt x="1102273" y="103509"/>
                  <a:pt x="1129604" y="130841"/>
                </a:cubicBezTo>
                <a:cubicBezTo>
                  <a:pt x="1152309" y="198956"/>
                  <a:pt x="1127420" y="142708"/>
                  <a:pt x="1191388" y="217338"/>
                </a:cubicBezTo>
                <a:cubicBezTo>
                  <a:pt x="1217189" y="247439"/>
                  <a:pt x="1220783" y="268780"/>
                  <a:pt x="1240815" y="303835"/>
                </a:cubicBezTo>
                <a:cubicBezTo>
                  <a:pt x="1248183" y="316729"/>
                  <a:pt x="1258886" y="327623"/>
                  <a:pt x="1265528" y="340906"/>
                </a:cubicBezTo>
                <a:cubicBezTo>
                  <a:pt x="1271353" y="352556"/>
                  <a:pt x="1274458" y="365410"/>
                  <a:pt x="1277885" y="377976"/>
                </a:cubicBezTo>
                <a:cubicBezTo>
                  <a:pt x="1286822" y="410745"/>
                  <a:pt x="1302598" y="476830"/>
                  <a:pt x="1302598" y="476830"/>
                </a:cubicBezTo>
                <a:cubicBezTo>
                  <a:pt x="1298479" y="534495"/>
                  <a:pt x="1303483" y="593549"/>
                  <a:pt x="1290242" y="649824"/>
                </a:cubicBezTo>
                <a:cubicBezTo>
                  <a:pt x="1286239" y="666835"/>
                  <a:pt x="1261658" y="671619"/>
                  <a:pt x="1253171" y="686895"/>
                </a:cubicBezTo>
                <a:cubicBezTo>
                  <a:pt x="1240520" y="709667"/>
                  <a:pt x="1250133" y="746585"/>
                  <a:pt x="1228458" y="761035"/>
                </a:cubicBezTo>
                <a:lnTo>
                  <a:pt x="1154317" y="810462"/>
                </a:lnTo>
                <a:cubicBezTo>
                  <a:pt x="1150853" y="862431"/>
                  <a:pt x="1191114" y="997012"/>
                  <a:pt x="1104890" y="1020527"/>
                </a:cubicBezTo>
                <a:cubicBezTo>
                  <a:pt x="1072852" y="1029264"/>
                  <a:pt x="1038987" y="1028765"/>
                  <a:pt x="1006036" y="1032884"/>
                </a:cubicBezTo>
                <a:cubicBezTo>
                  <a:pt x="989560" y="1041122"/>
                  <a:pt x="973712" y="1050756"/>
                  <a:pt x="956609" y="1057597"/>
                </a:cubicBezTo>
                <a:cubicBezTo>
                  <a:pt x="956597" y="1057602"/>
                  <a:pt x="863939" y="1088488"/>
                  <a:pt x="845398" y="1094668"/>
                </a:cubicBezTo>
                <a:cubicBezTo>
                  <a:pt x="827923" y="1100493"/>
                  <a:pt x="813074" y="1112540"/>
                  <a:pt x="795971" y="1119381"/>
                </a:cubicBezTo>
                <a:cubicBezTo>
                  <a:pt x="771784" y="1129056"/>
                  <a:pt x="746544" y="1135857"/>
                  <a:pt x="721831" y="1144095"/>
                </a:cubicBezTo>
                <a:lnTo>
                  <a:pt x="684761" y="1156451"/>
                </a:lnTo>
                <a:cubicBezTo>
                  <a:pt x="600869" y="1145965"/>
                  <a:pt x="592044" y="1153341"/>
                  <a:pt x="524123" y="1119381"/>
                </a:cubicBezTo>
                <a:cubicBezTo>
                  <a:pt x="443264" y="1078951"/>
                  <a:pt x="531972" y="1112257"/>
                  <a:pt x="449982" y="1057597"/>
                </a:cubicBezTo>
                <a:cubicBezTo>
                  <a:pt x="426457" y="1041914"/>
                  <a:pt x="333734" y="1033930"/>
                  <a:pt x="326415" y="1032884"/>
                </a:cubicBezTo>
                <a:cubicBezTo>
                  <a:pt x="314058" y="1020527"/>
                  <a:pt x="302769" y="1007001"/>
                  <a:pt x="289344" y="995814"/>
                </a:cubicBezTo>
                <a:cubicBezTo>
                  <a:pt x="277935" y="986307"/>
                  <a:pt x="262775" y="981601"/>
                  <a:pt x="252274" y="971100"/>
                </a:cubicBezTo>
                <a:cubicBezTo>
                  <a:pt x="241773" y="960599"/>
                  <a:pt x="239158" y="943307"/>
                  <a:pt x="227561" y="934030"/>
                </a:cubicBezTo>
                <a:cubicBezTo>
                  <a:pt x="217390" y="925893"/>
                  <a:pt x="202140" y="927498"/>
                  <a:pt x="190490" y="921673"/>
                </a:cubicBezTo>
                <a:cubicBezTo>
                  <a:pt x="177207" y="915032"/>
                  <a:pt x="165777" y="905198"/>
                  <a:pt x="153420" y="896960"/>
                </a:cubicBezTo>
                <a:cubicBezTo>
                  <a:pt x="145182" y="884603"/>
                  <a:pt x="140304" y="869166"/>
                  <a:pt x="128707" y="859889"/>
                </a:cubicBezTo>
                <a:cubicBezTo>
                  <a:pt x="83821" y="823980"/>
                  <a:pt x="116350" y="843413"/>
                  <a:pt x="103993" y="822819"/>
                </a:cubicBezTo>
                <a:close/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6781800" y="4495800"/>
            <a:ext cx="2209800" cy="685800"/>
          </a:xfrm>
          <a:prstGeom prst="wedgeRoundRectCallout">
            <a:avLst>
              <a:gd name="adj1" fmla="val -62381"/>
              <a:gd name="adj2" fmla="val 12015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Score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·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- </a:t>
            </a:r>
            <a:r>
              <a:rPr lang="en-US" dirty="0" smtClean="0">
                <a:sym typeface="Symbol"/>
              </a:rPr>
              <a:t>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600200" y="5181600"/>
            <a:ext cx="2590800" cy="685800"/>
          </a:xfrm>
          <a:prstGeom prst="wedgeRoundRectCallout">
            <a:avLst>
              <a:gd name="adj1" fmla="val 122708"/>
              <a:gd name="adj2" fmla="val 37274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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Score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152400" y="6019800"/>
            <a:ext cx="3657600" cy="685800"/>
          </a:xfrm>
          <a:prstGeom prst="wedgeRoundRectCallout">
            <a:avLst>
              <a:gd name="adj1" fmla="val 91942"/>
              <a:gd name="adj2" fmla="val -1497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- </a:t>
            </a:r>
            <a:r>
              <a:rPr lang="en-US" dirty="0" smtClean="0">
                <a:sym typeface="Symbol"/>
              </a:rPr>
              <a:t>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Score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·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</a:t>
            </a:r>
            <a:r>
              <a:rPr lang="en-US" baseline="-25000" dirty="0" err="1" smtClean="0">
                <a:latin typeface="Comic Sans MS"/>
              </a:rPr>
              <a:t>k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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9448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Two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 b="1" dirty="0" smtClean="0"/>
              <a:t>Score perturbation</a:t>
            </a:r>
          </a:p>
          <a:p>
            <a:pPr lvl="1"/>
            <a:r>
              <a:rPr lang="en-US" dirty="0" smtClean="0"/>
              <a:t>Perturb the scores of the elements with noise </a:t>
            </a:r>
          </a:p>
          <a:p>
            <a:pPr lvl="1"/>
            <a:r>
              <a:rPr lang="en-US" dirty="0" smtClean="0"/>
              <a:t>Pick the top </a:t>
            </a:r>
            <a:r>
              <a:rPr lang="en-US" dirty="0" smtClean="0">
                <a:latin typeface="Comic Sans MS" pitchFamily="66" charset="0"/>
              </a:rPr>
              <a:t>k</a:t>
            </a:r>
            <a:r>
              <a:rPr lang="en-US" dirty="0" smtClean="0"/>
              <a:t> elements in terms of noisy scores.</a:t>
            </a:r>
          </a:p>
          <a:p>
            <a:pPr lvl="1"/>
            <a:r>
              <a:rPr lang="en-US" dirty="0" smtClean="0"/>
              <a:t>Fast and simple implementation </a:t>
            </a:r>
          </a:p>
          <a:p>
            <a:pPr lvl="1">
              <a:buNone/>
            </a:pPr>
            <a:r>
              <a:rPr lang="en-US" b="1" dirty="0" smtClean="0"/>
              <a:t>Question:  what sort of noise should be added?</a:t>
            </a:r>
          </a:p>
          <a:p>
            <a:pPr lvl="1">
              <a:buNone/>
            </a:pPr>
            <a:r>
              <a:rPr lang="en-US" b="1" dirty="0" smtClean="0"/>
              <a:t>What sort of guarantees?</a:t>
            </a:r>
          </a:p>
          <a:p>
            <a:r>
              <a:rPr lang="en-US" b="1" dirty="0" smtClean="0"/>
              <a:t>Exponential sampling</a:t>
            </a:r>
          </a:p>
          <a:p>
            <a:pPr lvl="1"/>
            <a:r>
              <a:rPr lang="en-US" dirty="0" smtClean="0"/>
              <a:t>Run the exponential mechanism </a:t>
            </a:r>
            <a:r>
              <a:rPr lang="en-US" dirty="0" smtClean="0">
                <a:latin typeface="Comic Sans MS" pitchFamily="66" charset="0"/>
              </a:rPr>
              <a:t>k</a:t>
            </a:r>
            <a:r>
              <a:rPr lang="en-US" dirty="0" smtClean="0"/>
              <a:t> times.</a:t>
            </a:r>
          </a:p>
          <a:p>
            <a:pPr lvl="1"/>
            <a:r>
              <a:rPr lang="en-US" dirty="0" smtClean="0"/>
              <a:t>more complicated and slower implementation</a:t>
            </a:r>
          </a:p>
          <a:p>
            <a:pPr lvl="1">
              <a:buNone/>
            </a:pPr>
            <a:r>
              <a:rPr lang="en-US" b="1" dirty="0" smtClean="0"/>
              <a:t>What sort of guarantees?</a:t>
            </a:r>
          </a:p>
          <a:p>
            <a:pPr lvl="1"/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029200" y="1143000"/>
            <a:ext cx="3810000" cy="457200"/>
          </a:xfrm>
          <a:prstGeom prst="wedgeRoundRectCallout">
            <a:avLst>
              <a:gd name="adj1" fmla="val 16752"/>
              <a:gd name="adj2" fmla="val 465203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Each input affects all scores</a:t>
            </a:r>
          </a:p>
        </p:txBody>
      </p:sp>
    </p:spTree>
    <p:extLst>
      <p:ext uri="{BB962C8B-B14F-4D97-AF65-F5344CB8AC3E}">
        <p14:creationId xmlns:p14="http://schemas.microsoft.com/office/powerpoint/2010/main" val="1579486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74638"/>
            <a:ext cx="8991600" cy="1143000"/>
          </a:xfrm>
        </p:spPr>
        <p:txBody>
          <a:bodyPr/>
          <a:lstStyle/>
          <a:p>
            <a:r>
              <a:rPr lang="en-US" sz="4000" dirty="0" smtClean="0"/>
              <a:t>Exponential Mechanism: (almost free) private lunch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Database of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dirty="0" smtClean="0"/>
              <a:t> individuals, </a:t>
            </a:r>
            <a:r>
              <a:rPr lang="en-US" b="1" dirty="0" smtClean="0"/>
              <a:t>lunch options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{1…k}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each individual likes or dislikes each option (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0</a:t>
            </a:r>
            <a:r>
              <a:rPr lang="en-US" dirty="0" smtClean="0"/>
              <a:t>)</a:t>
            </a:r>
          </a:p>
          <a:p>
            <a:pPr>
              <a:buFontTx/>
              <a:buNone/>
            </a:pPr>
            <a:r>
              <a:rPr lang="en-US" b="1" dirty="0" smtClean="0"/>
              <a:t>Goal:</a:t>
            </a:r>
            <a:r>
              <a:rPr lang="en-US" dirty="0" smtClean="0"/>
              <a:t> output a lunch option that many like</a:t>
            </a:r>
          </a:p>
          <a:p>
            <a:pPr>
              <a:buFontTx/>
              <a:buNone/>
            </a:pPr>
            <a:r>
              <a:rPr lang="en-US" dirty="0" smtClean="0"/>
              <a:t>For each lunch option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cmsy10"/>
              </a:rPr>
              <a:t>2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  <a:sym typeface="Mathematica1" pitchFamily="2" charset="2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[k]</a:t>
            </a:r>
            <a:r>
              <a:rPr lang="en-US" dirty="0" smtClean="0"/>
              <a:t>: </a:t>
            </a:r>
          </a:p>
          <a:p>
            <a:pPr lvl="1"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ℓ(j)</a:t>
            </a:r>
            <a:r>
              <a:rPr lang="en-US" dirty="0" smtClean="0"/>
              <a:t> is # of individuals who like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j</a:t>
            </a:r>
          </a:p>
          <a:p>
            <a:pPr>
              <a:buNone/>
            </a:pPr>
            <a:r>
              <a:rPr lang="en-US" b="1" dirty="0" smtClean="0"/>
              <a:t>Exponential Mechanism:</a:t>
            </a:r>
            <a:br>
              <a:rPr lang="en-US" b="1" dirty="0" smtClean="0"/>
            </a:br>
            <a:r>
              <a:rPr lang="en-US" dirty="0" smtClean="0"/>
              <a:t>Output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j</a:t>
            </a:r>
            <a:r>
              <a:rPr lang="en-US" dirty="0" smtClean="0"/>
              <a:t> with probability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ℓ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(j)</a:t>
            </a:r>
          </a:p>
          <a:p>
            <a:pPr>
              <a:buFontTx/>
              <a:buNone/>
            </a:pPr>
            <a:r>
              <a:rPr lang="en-US" dirty="0" smtClean="0"/>
              <a:t>Actual probability: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ℓ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(j)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∑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aseline="30000" dirty="0" smtClean="0">
                <a:solidFill>
                  <a:srgbClr val="0000FF"/>
                </a:solidFill>
                <a:latin typeface="Comic Sans MS" pitchFamily="66" charset="0"/>
              </a:rPr>
              <a:t>ℓ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US" b="1" baseline="30000" dirty="0" err="1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n-US" dirty="0" smtClean="0"/>
          </a:p>
        </p:txBody>
      </p:sp>
      <p:sp>
        <p:nvSpPr>
          <p:cNvPr id="187396" name="AutoShape 4"/>
          <p:cNvSpPr>
            <a:spLocks noChangeArrowheads="1"/>
          </p:cNvSpPr>
          <p:nvPr/>
        </p:nvSpPr>
        <p:spPr bwMode="auto">
          <a:xfrm>
            <a:off x="5334000" y="6019800"/>
            <a:ext cx="3581400" cy="762000"/>
          </a:xfrm>
          <a:prstGeom prst="wedgeRoundRectCallout">
            <a:avLst>
              <a:gd name="adj1" fmla="val -37144"/>
              <a:gd name="adj2" fmla="val -91458"/>
              <a:gd name="adj3" fmla="val 16667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b="1">
                <a:solidFill>
                  <a:srgbClr val="0000FF"/>
                </a:solidFill>
                <a:latin typeface="Comic Sans MS" pitchFamily="66" charset="0"/>
              </a:rPr>
              <a:t>Normalizer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4640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187396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944563"/>
          </a:xfrm>
        </p:spPr>
        <p:txBody>
          <a:bodyPr/>
          <a:lstStyle/>
          <a:p>
            <a:r>
              <a:rPr lang="en-US" dirty="0" smtClean="0"/>
              <a:t>Counting Queries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62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Counting-queries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smtClean="0"/>
              <a:t>is a set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of predicates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q: 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  <a:sym typeface="MT Extra"/>
              </a:rPr>
              <a:t>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{0,1}</a:t>
            </a: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00FF"/>
                </a:solidFill>
              </a:rPr>
              <a:t>Query</a:t>
            </a:r>
            <a:r>
              <a:rPr lang="en-US" sz="2800" dirty="0" smtClean="0"/>
              <a:t>:  how many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x</a:t>
            </a:r>
            <a:r>
              <a:rPr lang="en-US" sz="2800" dirty="0" smtClean="0"/>
              <a:t> participants satisfy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q?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Relaxed accuracy: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 smtClean="0"/>
              <a:t>answer query within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l-GR" b="1" dirty="0" smtClean="0">
                <a:solidFill>
                  <a:srgbClr val="0000FF"/>
                </a:solidFill>
              </a:rPr>
              <a:t>α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/>
              <a:t>additive error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/>
              <a:t>w.h.p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9900"/>
                </a:solidFill>
              </a:rPr>
              <a:t>Not so bad:</a:t>
            </a:r>
            <a:r>
              <a:rPr lang="en-US" sz="2800" dirty="0" smtClean="0"/>
              <a:t> </a:t>
            </a:r>
            <a:r>
              <a:rPr lang="en-US" sz="2800" b="1" dirty="0" smtClean="0"/>
              <a:t>some</a:t>
            </a:r>
            <a:r>
              <a:rPr lang="en-US" sz="2800" dirty="0" smtClean="0"/>
              <a:t> </a:t>
            </a:r>
            <a:r>
              <a:rPr lang="en-US" sz="2800" i="1" dirty="0" smtClean="0"/>
              <a:t>error anyway inherent in statistical analysis</a:t>
            </a:r>
          </a:p>
        </p:txBody>
      </p:sp>
      <p:sp>
        <p:nvSpPr>
          <p:cNvPr id="419844" name="Oval 4"/>
          <p:cNvSpPr>
            <a:spLocks noChangeArrowheads="1"/>
          </p:cNvSpPr>
          <p:nvPr/>
        </p:nvSpPr>
        <p:spPr bwMode="auto">
          <a:xfrm>
            <a:off x="7086600" y="1447800"/>
            <a:ext cx="1295400" cy="2209800"/>
          </a:xfrm>
          <a:prstGeom prst="ellips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5" name="Oval 5"/>
          <p:cNvSpPr>
            <a:spLocks noChangeArrowheads="1"/>
          </p:cNvSpPr>
          <p:nvPr/>
        </p:nvSpPr>
        <p:spPr bwMode="auto">
          <a:xfrm>
            <a:off x="7086600" y="2133600"/>
            <a:ext cx="1295400" cy="609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6" name="Text Box 6"/>
          <p:cNvSpPr txBox="1">
            <a:spLocks noChangeArrowheads="1"/>
          </p:cNvSpPr>
          <p:nvPr/>
        </p:nvSpPr>
        <p:spPr bwMode="auto">
          <a:xfrm>
            <a:off x="7543800" y="3886200"/>
            <a:ext cx="457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None/>
            </a:pPr>
            <a:r>
              <a:rPr lang="en-US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endParaRPr lang="en-US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19847" name="Oval 7"/>
          <p:cNvSpPr>
            <a:spLocks noChangeArrowheads="1"/>
          </p:cNvSpPr>
          <p:nvPr/>
        </p:nvSpPr>
        <p:spPr bwMode="auto">
          <a:xfrm>
            <a:off x="7543800" y="1752600"/>
            <a:ext cx="533400" cy="1828800"/>
          </a:xfrm>
          <a:prstGeom prst="ellipse">
            <a:avLst/>
          </a:prstGeom>
          <a:gradFill rotWithShape="1">
            <a:gsLst>
              <a:gs pos="0">
                <a:schemeClr val="folHlink">
                  <a:alpha val="52000"/>
                </a:schemeClr>
              </a:gs>
              <a:gs pos="100000">
                <a:schemeClr val="folHlink">
                  <a:gamma/>
                  <a:shade val="46275"/>
                  <a:invGamma/>
                  <a:alpha val="17000"/>
                </a:schemeClr>
              </a:gs>
            </a:gsLst>
            <a:lin ang="5400000" scaled="1"/>
          </a:gradFill>
          <a:ln w="19050" algn="ctr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8" name="AutoShape 8"/>
          <p:cNvSpPr>
            <a:spLocks noChangeArrowheads="1"/>
          </p:cNvSpPr>
          <p:nvPr/>
        </p:nvSpPr>
        <p:spPr bwMode="auto">
          <a:xfrm>
            <a:off x="7010400" y="304800"/>
            <a:ext cx="1905000" cy="914400"/>
          </a:xfrm>
          <a:prstGeom prst="wedgeRoundRectCallout">
            <a:avLst>
              <a:gd name="adj1" fmla="val -26750"/>
              <a:gd name="adj2" fmla="val 153819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n-US" sz="2400" dirty="0" smtClean="0">
                <a:latin typeface="+mn-lt"/>
              </a:rPr>
              <a:t>Database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x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latin typeface="+mn-lt"/>
              </a:rPr>
              <a:t>of </a:t>
            </a:r>
            <a:r>
              <a:rPr lang="en-US" sz="2400" dirty="0">
                <a:latin typeface="+mn-lt"/>
              </a:rPr>
              <a:t>size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latin typeface="Comic Sans MS" pitchFamily="66" charset="0"/>
              </a:rPr>
              <a:t>n</a:t>
            </a:r>
          </a:p>
        </p:txBody>
      </p:sp>
      <p:sp>
        <p:nvSpPr>
          <p:cNvPr id="419849" name="AutoShape 9"/>
          <p:cNvSpPr>
            <a:spLocks noChangeArrowheads="1"/>
          </p:cNvSpPr>
          <p:nvPr/>
        </p:nvSpPr>
        <p:spPr bwMode="auto">
          <a:xfrm>
            <a:off x="4724400" y="2209800"/>
            <a:ext cx="1905000" cy="457200"/>
          </a:xfrm>
          <a:prstGeom prst="wedgeRoundRectCallout">
            <a:avLst>
              <a:gd name="adj1" fmla="val 97750"/>
              <a:gd name="adj2" fmla="val 145139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2400" dirty="0">
                <a:latin typeface="+mn-lt"/>
              </a:rPr>
              <a:t>Query</a:t>
            </a:r>
            <a:r>
              <a:rPr lang="en-US" sz="2400" dirty="0"/>
              <a:t> </a:t>
            </a:r>
            <a:r>
              <a:rPr lang="en-US" sz="2400" dirty="0" smtClean="0">
                <a:latin typeface="Comic Sans MS" pitchFamily="66" charset="0"/>
              </a:rPr>
              <a:t>q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11" name="Picture 10" descr="individua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762000"/>
            <a:ext cx="1522324" cy="180955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4800" y="2667000"/>
            <a:ext cx="457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Comic Sans MS" pitchFamily="66" charset="0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individuals, each contributing </a:t>
            </a:r>
          </a:p>
          <a:p>
            <a:pPr algn="l"/>
            <a:r>
              <a:rPr lang="en-US" dirty="0" smtClean="0">
                <a:latin typeface="+mn-lt"/>
              </a:rPr>
              <a:t>a single point in </a:t>
            </a:r>
            <a:r>
              <a:rPr lang="en-US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</a:p>
          <a:p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14" name="Curved Down Arrow 13"/>
          <p:cNvSpPr/>
          <p:nvPr/>
        </p:nvSpPr>
        <p:spPr bwMode="auto">
          <a:xfrm>
            <a:off x="2057400" y="1143000"/>
            <a:ext cx="5334000" cy="914400"/>
          </a:xfrm>
          <a:prstGeom prst="curvedDow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6666470" y="4648200"/>
            <a:ext cx="2248930" cy="990600"/>
          </a:xfrm>
          <a:prstGeom prst="wedgeRoundRectCallout">
            <a:avLst>
              <a:gd name="adj1" fmla="val -75014"/>
              <a:gd name="adj2" fmla="val -23962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2400" dirty="0" smtClean="0">
                <a:latin typeface="+mn-lt"/>
              </a:rPr>
              <a:t>Sometimes talk about fraction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06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7" grpId="0" animBg="1"/>
      <p:bldP spid="419848" grpId="0" animBg="1"/>
      <p:bldP spid="419849" grpId="0" animBg="1"/>
      <p:bldP spid="14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Bounds on Achievable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Want to get bounds on the </a:t>
            </a:r>
          </a:p>
          <a:p>
            <a:r>
              <a:rPr lang="en-US" sz="3600" b="1" dirty="0" smtClean="0"/>
              <a:t>Accuracy</a:t>
            </a:r>
          </a:p>
          <a:p>
            <a:pPr lvl="1"/>
            <a:r>
              <a:rPr lang="en-US" dirty="0" smtClean="0"/>
              <a:t>The responses from the mechanism to all queries are assured to be within </a:t>
            </a:r>
            <a:r>
              <a:rPr lang="el-GR" b="1" dirty="0" smtClean="0">
                <a:solidFill>
                  <a:srgbClr val="0000FF"/>
                </a:solidFill>
              </a:rPr>
              <a:t>α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 except with probability </a:t>
            </a:r>
            <a:r>
              <a:rPr lang="en-US" b="1" dirty="0">
                <a:solidFill>
                  <a:srgbClr val="0000FF"/>
                </a:solidFill>
                <a:sym typeface="Symbol"/>
              </a:rPr>
              <a:t></a:t>
            </a:r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/>
              <a:t>Number of queries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t </a:t>
            </a:r>
            <a:r>
              <a:rPr lang="en-US" dirty="0" smtClean="0"/>
              <a:t>for which we can receive accurate answers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privacy parameter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smtClean="0"/>
              <a:t>for which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ε </a:t>
            </a:r>
            <a:r>
              <a:rPr lang="en-US" b="1" dirty="0" smtClean="0"/>
              <a:t>differential privacy</a:t>
            </a:r>
            <a:r>
              <a:rPr lang="en-US" dirty="0" smtClean="0"/>
              <a:t> is achievable </a:t>
            </a:r>
          </a:p>
          <a:p>
            <a:pPr lvl="1"/>
            <a:r>
              <a:rPr lang="en-US" dirty="0" smtClean="0"/>
              <a:t>Or </a:t>
            </a:r>
            <a:r>
              <a:rPr lang="en-US" b="1" dirty="0" smtClean="0"/>
              <a:t>(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ε,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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</a:t>
            </a:r>
            <a:r>
              <a:rPr lang="en-US" b="1" dirty="0"/>
              <a:t>differential privacy </a:t>
            </a:r>
            <a:r>
              <a:rPr lang="en-US" dirty="0"/>
              <a:t>is achievable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750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</a:t>
            </a:r>
            <a:r>
              <a:rPr lang="en-US" dirty="0"/>
              <a:t>: </a:t>
            </a:r>
            <a:r>
              <a:rPr lang="en-US" dirty="0">
                <a:latin typeface="Comic Sans MS" pitchFamily="66" charset="0"/>
              </a:rPr>
              <a:t>t</a:t>
            </a:r>
            <a:r>
              <a:rPr lang="en-US" dirty="0"/>
              <a:t>-Fold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we are going to apply a DP mechanism 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/>
              <a:t> times.</a:t>
            </a:r>
          </a:p>
          <a:p>
            <a:pPr lvl="1"/>
            <a:r>
              <a:rPr lang="en-US" dirty="0" smtClean="0"/>
              <a:t>Perhaps on different databases </a:t>
            </a:r>
          </a:p>
          <a:p>
            <a:pPr marL="0" indent="0">
              <a:buNone/>
            </a:pPr>
            <a:r>
              <a:rPr lang="en-US" dirty="0" smtClean="0"/>
              <a:t>Want: the combined outcome is differentially private</a:t>
            </a:r>
          </a:p>
          <a:p>
            <a:r>
              <a:rPr lang="en-US" dirty="0" smtClean="0"/>
              <a:t>A value </a:t>
            </a:r>
            <a:r>
              <a:rPr lang="en-US" dirty="0" smtClean="0">
                <a:latin typeface="Comic Sans MS" pitchFamily="66" charset="0"/>
              </a:rPr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{0,1} </a:t>
            </a:r>
            <a:r>
              <a:rPr lang="en-US" dirty="0" smtClean="0"/>
              <a:t>is chosen </a:t>
            </a:r>
          </a:p>
          <a:p>
            <a:r>
              <a:rPr lang="en-US" dirty="0" smtClean="0"/>
              <a:t>In each of the </a:t>
            </a:r>
            <a:r>
              <a:rPr lang="en-US" dirty="0">
                <a:latin typeface="Comic Sans MS" pitchFamily="66" charset="0"/>
              </a:rPr>
              <a:t>t </a:t>
            </a:r>
            <a:r>
              <a:rPr lang="en-US" dirty="0" smtClean="0"/>
              <a:t>rounds: </a:t>
            </a:r>
          </a:p>
          <a:p>
            <a:pPr lvl="1"/>
            <a:r>
              <a:rPr lang="en-US" dirty="0" smtClean="0"/>
              <a:t>adversary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dirty="0" smtClean="0"/>
              <a:t> picks two adjacent databases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and </a:t>
            </a:r>
            <a:r>
              <a:rPr lang="en-US" dirty="0"/>
              <a:t>an </a:t>
            </a:r>
            <a:r>
              <a:rPr lang="en-US" dirty="0">
                <a:sym typeface="Symbol"/>
              </a:rPr>
              <a:t></a:t>
            </a:r>
            <a:r>
              <a:rPr lang="en-US" dirty="0"/>
              <a:t>-DP mechanism </a:t>
            </a:r>
            <a:r>
              <a:rPr lang="en-US" dirty="0" err="1">
                <a:latin typeface="Comic Sans MS" pitchFamily="66" charset="0"/>
              </a:rPr>
              <a:t>M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receives result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of the </a:t>
            </a:r>
            <a:r>
              <a:rPr lang="en-US" dirty="0" smtClean="0">
                <a:sym typeface="Symbol"/>
              </a:rPr>
              <a:t></a:t>
            </a:r>
            <a:r>
              <a:rPr lang="en-US" dirty="0" smtClean="0"/>
              <a:t>-DP mechanism </a:t>
            </a:r>
            <a:r>
              <a:rPr lang="en-US" dirty="0" err="1" smtClean="0">
                <a:latin typeface="Comic Sans MS" pitchFamily="66" charset="0"/>
              </a:rPr>
              <a:t>M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 smtClean="0"/>
              <a:t> on 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 pitchFamily="66" charset="0"/>
              </a:rPr>
              <a:t>b</a:t>
            </a:r>
            <a:r>
              <a:rPr lang="en-US" baseline="30000" dirty="0" err="1" smtClean="0">
                <a:latin typeface="Comic Sans MS"/>
              </a:rPr>
              <a:t>i</a:t>
            </a:r>
            <a:endParaRPr lang="en-US" baseline="30000" dirty="0" smtClean="0">
              <a:latin typeface="Comic Sans MS"/>
            </a:endParaRPr>
          </a:p>
          <a:p>
            <a:r>
              <a:rPr lang="en-US" dirty="0" smtClean="0"/>
              <a:t>Want to argue: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dirty="0" smtClean="0"/>
              <a:t>‘s view is within </a:t>
            </a:r>
            <a:r>
              <a:rPr lang="en-US" dirty="0" smtClean="0">
                <a:latin typeface="Comic Sans MS" pitchFamily="66" charset="0"/>
                <a:sym typeface="Symbol"/>
              </a:rPr>
              <a:t>’ </a:t>
            </a:r>
            <a:r>
              <a:rPr lang="en-US" dirty="0" smtClean="0"/>
              <a:t>for both values of </a:t>
            </a:r>
            <a:r>
              <a:rPr lang="en-US" dirty="0">
                <a:latin typeface="Comic Sans MS" pitchFamily="66" charset="0"/>
              </a:rPr>
              <a:t>b 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dirty="0"/>
              <a:t>‘s </a:t>
            </a:r>
            <a:r>
              <a:rPr lang="en-US" dirty="0" smtClean="0"/>
              <a:t>view: </a:t>
            </a:r>
            <a:r>
              <a:rPr lang="en-US" dirty="0" smtClean="0">
                <a:latin typeface="Comic Sans MS" pitchFamily="66" charset="0"/>
              </a:rPr>
              <a:t>(z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z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, …,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t</a:t>
            </a:r>
            <a:r>
              <a:rPr lang="en-US" dirty="0" smtClean="0">
                <a:latin typeface="Comic Sans MS" pitchFamily="66" charset="0"/>
              </a:rPr>
              <a:t>)</a:t>
            </a:r>
            <a:r>
              <a:rPr lang="en-US" baseline="-25000" dirty="0" smtClean="0">
                <a:latin typeface="Comic Sans MS"/>
              </a:rPr>
              <a:t> </a:t>
            </a:r>
            <a:r>
              <a:rPr lang="en-US" dirty="0" smtClean="0"/>
              <a:t>plus randomness used.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5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848100" y="5294749"/>
            <a:ext cx="20574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(D</a:t>
            </a:r>
            <a:r>
              <a:rPr lang="en-US" baseline="-25000" dirty="0" smtClean="0">
                <a:latin typeface="Comic Sans MS" pitchFamily="66" charset="0"/>
              </a:rPr>
              <a:t>b</a:t>
            </a:r>
            <a:r>
              <a:rPr lang="en-US" baseline="30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baseline="30000" dirty="0">
              <a:latin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90800" y="4407151"/>
            <a:ext cx="1524000" cy="52322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2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19200" y="5259796"/>
            <a:ext cx="20574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(D</a:t>
            </a:r>
            <a:r>
              <a:rPr lang="en-US" baseline="-25000" dirty="0" smtClean="0">
                <a:latin typeface="Comic Sans MS" pitchFamily="66" charset="0"/>
              </a:rPr>
              <a:t>b</a:t>
            </a:r>
            <a:r>
              <a:rPr lang="en-US" baseline="30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baseline="30000" dirty="0">
              <a:latin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Adversary’s </a:t>
            </a:r>
            <a:r>
              <a:rPr lang="en-US" sz="4800" dirty="0"/>
              <a:t>view</a:t>
            </a:r>
            <a:endParaRPr lang="en-US" sz="3200" dirty="0"/>
          </a:p>
        </p:txBody>
      </p:sp>
      <p:sp>
        <p:nvSpPr>
          <p:cNvPr id="3" name="Oval 2"/>
          <p:cNvSpPr/>
          <p:nvPr/>
        </p:nvSpPr>
        <p:spPr bwMode="auto">
          <a:xfrm>
            <a:off x="2057400" y="3124200"/>
            <a:ext cx="5257800" cy="10668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3352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en-US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990600" y="3937575"/>
            <a:ext cx="1524000" cy="173617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28600" y="4353580"/>
            <a:ext cx="1371600" cy="52322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1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1</a:t>
            </a:r>
            <a:endParaRPr lang="en-US" dirty="0"/>
          </a:p>
        </p:txBody>
      </p:sp>
      <p:cxnSp>
        <p:nvCxnSpPr>
          <p:cNvPr id="9" name="Straight Arrow Connector 8"/>
          <p:cNvCxnSpPr>
            <a:endCxn id="3" idx="3"/>
          </p:cNvCxnSpPr>
          <p:nvPr/>
        </p:nvCxnSpPr>
        <p:spPr bwMode="auto">
          <a:xfrm flipV="1">
            <a:off x="1303638" y="4034771"/>
            <a:ext cx="1523749" cy="175436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57200" y="58775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3276600" y="4267200"/>
            <a:ext cx="914400" cy="166816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V="1">
            <a:off x="3657600" y="4267200"/>
            <a:ext cx="914400" cy="166816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048000" y="5935415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086600" y="5313114"/>
            <a:ext cx="205740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t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 pitchFamily="66" charset="0"/>
              </a:rPr>
              <a:t>b</a:t>
            </a:r>
            <a:r>
              <a:rPr lang="en-US" baseline="30000" dirty="0" err="1" smtClean="0">
                <a:latin typeface="Comic Sans MS"/>
              </a:rPr>
              <a:t>t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baseline="30000" dirty="0">
              <a:latin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34000" y="4425516"/>
            <a:ext cx="1371600" cy="52322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t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t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6531325" y="4191000"/>
            <a:ext cx="440975" cy="176272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H="1" flipV="1">
            <a:off x="6858000" y="4034771"/>
            <a:ext cx="495300" cy="191895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6781800" y="59537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</a:t>
            </a:r>
            <a:r>
              <a:rPr lang="en-US" baseline="-25000" dirty="0" smtClean="0">
                <a:latin typeface="Comic Sans MS" pitchFamily="66" charset="0"/>
              </a:rPr>
              <a:t>t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038600" y="44196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…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057400" y="621539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z</a:t>
            </a:r>
            <a:r>
              <a:rPr lang="en-US" baseline="-25000" dirty="0">
                <a:latin typeface="Comic Sans MS"/>
              </a:rPr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495800" y="617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z</a:t>
            </a:r>
            <a:r>
              <a:rPr lang="en-US" baseline="-25000" dirty="0" smtClean="0">
                <a:latin typeface="Comic Sans MS"/>
              </a:rPr>
              <a:t>2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924800" y="617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t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" y="1752600"/>
            <a:ext cx="63708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 smtClean="0">
                <a:latin typeface="+mn-lt"/>
              </a:rPr>
              <a:t>’s view: randomness + </a:t>
            </a:r>
            <a:r>
              <a:rPr lang="en-US" dirty="0">
                <a:latin typeface="Comic Sans MS" pitchFamily="66" charset="0"/>
              </a:rPr>
              <a:t>(z</a:t>
            </a:r>
            <a:r>
              <a:rPr lang="en-US" baseline="-25000" dirty="0">
                <a:latin typeface="Comic Sans MS"/>
              </a:rPr>
              <a:t>1</a:t>
            </a:r>
            <a:r>
              <a:rPr lang="en-US" dirty="0">
                <a:latin typeface="Comic Sans MS" pitchFamily="66" charset="0"/>
              </a:rPr>
              <a:t>, z</a:t>
            </a:r>
            <a:r>
              <a:rPr lang="en-US" baseline="-25000" dirty="0">
                <a:latin typeface="Comic Sans MS"/>
              </a:rPr>
              <a:t>2</a:t>
            </a:r>
            <a:r>
              <a:rPr lang="en-US" dirty="0">
                <a:latin typeface="Comic Sans MS" pitchFamily="66" charset="0"/>
              </a:rPr>
              <a:t>, …, </a:t>
            </a:r>
            <a:r>
              <a:rPr lang="en-US" dirty="0" err="1">
                <a:latin typeface="Comic Sans MS" pitchFamily="66" charset="0"/>
              </a:rPr>
              <a:t>z</a:t>
            </a:r>
            <a:r>
              <a:rPr lang="en-US" baseline="-25000" dirty="0" err="1">
                <a:latin typeface="Comic Sans MS"/>
              </a:rPr>
              <a:t>t</a:t>
            </a:r>
            <a:r>
              <a:rPr lang="en-US" dirty="0" smtClean="0">
                <a:latin typeface="Comic Sans MS" pitchFamily="66" charset="0"/>
              </a:rPr>
              <a:t>)</a:t>
            </a:r>
          </a:p>
          <a:p>
            <a:pPr lvl="1" algn="l"/>
            <a:r>
              <a:rPr lang="en-US" dirty="0" smtClean="0">
                <a:latin typeface="+mn-lt"/>
              </a:rPr>
              <a:t> Distribution with </a:t>
            </a:r>
            <a:r>
              <a:rPr lang="en-US" dirty="0" smtClean="0">
                <a:latin typeface="Comic Sans MS" pitchFamily="66" charset="0"/>
              </a:rPr>
              <a:t>b</a:t>
            </a:r>
            <a:r>
              <a:rPr lang="en-US" dirty="0" smtClean="0">
                <a:latin typeface="+mn-lt"/>
              </a:rPr>
              <a:t>: </a:t>
            </a:r>
            <a:r>
              <a:rPr lang="en-US" dirty="0" err="1" smtClean="0">
                <a:latin typeface="Comic Sans MS" pitchFamily="66" charset="0"/>
              </a:rPr>
              <a:t>V</a:t>
            </a:r>
            <a:r>
              <a:rPr lang="en-US" baseline="30000" dirty="0" err="1" smtClean="0">
                <a:latin typeface="Comic Sans MS"/>
              </a:rPr>
              <a:t>b</a:t>
            </a:r>
            <a:r>
              <a:rPr lang="en-US" baseline="-25000" dirty="0" smtClean="0">
                <a:latin typeface="Comic Sans MS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5834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8" grpId="0" animBg="1"/>
      <p:bldP spid="16" grpId="0" animBg="1"/>
      <p:bldP spid="7" grpId="0" animBg="1"/>
      <p:bldP spid="29" grpId="0" animBg="1"/>
      <p:bldP spid="30" grpId="0" animBg="1"/>
      <p:bldP spid="37" grpId="0"/>
      <p:bldP spid="38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Privacy: 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Last week:</a:t>
            </a:r>
          </a:p>
          <a:p>
            <a:r>
              <a:rPr lang="en-US" dirty="0" smtClean="0"/>
              <a:t>If all mechanisms </a:t>
            </a:r>
            <a:r>
              <a:rPr lang="en-US" dirty="0" err="1">
                <a:latin typeface="Comic Sans MS" pitchFamily="66" charset="0"/>
              </a:rPr>
              <a:t>M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>
                <a:sym typeface="Symbol"/>
              </a:rPr>
              <a:t></a:t>
            </a:r>
            <a:r>
              <a:rPr lang="en-US" dirty="0"/>
              <a:t>-</a:t>
            </a:r>
            <a:r>
              <a:rPr lang="en-US" dirty="0" smtClean="0"/>
              <a:t>DP, then for any view the probability that </a:t>
            </a:r>
            <a:r>
              <a:rPr lang="en-US" dirty="0" smtClean="0">
                <a:latin typeface="Comic Sans MS" pitchFamily="66" charset="0"/>
              </a:rPr>
              <a:t>A </a:t>
            </a:r>
            <a:r>
              <a:rPr lang="en-US" dirty="0" smtClean="0"/>
              <a:t>gets the view when </a:t>
            </a:r>
            <a:r>
              <a:rPr lang="en-US" dirty="0" smtClean="0">
                <a:latin typeface="Comic Sans MS" pitchFamily="66" charset="0"/>
              </a:rPr>
              <a:t>b=0 </a:t>
            </a:r>
            <a:r>
              <a:rPr lang="en-US" dirty="0" smtClean="0"/>
              <a:t>and when </a:t>
            </a:r>
            <a:r>
              <a:rPr lang="en-US" dirty="0" smtClean="0">
                <a:latin typeface="Comic Sans MS" pitchFamily="66" charset="0"/>
              </a:rPr>
              <a:t>b=1</a:t>
            </a:r>
            <a:r>
              <a:rPr lang="en-US" dirty="0" smtClean="0"/>
              <a:t> are with </a:t>
            </a:r>
            <a:r>
              <a:rPr lang="en-US" dirty="0" err="1" smtClean="0">
                <a:latin typeface="Comic Sans MS" pitchFamily="66" charset="0"/>
              </a:rPr>
              <a:t>e</a:t>
            </a:r>
            <a:r>
              <a:rPr lang="en-US" baseline="30000" dirty="0" err="1" smtClean="0">
                <a:latin typeface="Comic Sans MS" pitchFamily="66" charset="0"/>
                <a:sym typeface="Symbol"/>
              </a:rPr>
              <a:t>t</a:t>
            </a:r>
            <a:endParaRPr lang="en-US" baseline="30000" dirty="0" smtClean="0">
              <a:latin typeface="Comic Sans MS" pitchFamily="66" charset="0"/>
              <a:sym typeface="Symbol"/>
            </a:endParaRPr>
          </a:p>
          <a:p>
            <a:pPr marL="742950" lvl="2" indent="-342900"/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/>
              <a:t> </a:t>
            </a:r>
            <a:r>
              <a:rPr lang="en-US" dirty="0"/>
              <a:t>releases , each 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</a:rPr>
              <a:t>-DP</a:t>
            </a:r>
            <a:r>
              <a:rPr lang="en-US" dirty="0"/>
              <a:t>, are </a:t>
            </a:r>
            <a:r>
              <a:rPr lang="en-US" dirty="0">
                <a:latin typeface="Comic Sans MS" pitchFamily="66" charset="0"/>
              </a:rPr>
              <a:t>t</a:t>
            </a:r>
            <a:r>
              <a:rPr lang="en-US" dirty="0">
                <a:latin typeface="cmsy10"/>
              </a:rPr>
              <a:t>¢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</a:rPr>
              <a:t> -</a:t>
            </a:r>
            <a:r>
              <a:rPr lang="en-US" dirty="0" smtClean="0"/>
              <a:t>DP</a:t>
            </a:r>
            <a:endParaRPr lang="en-US" baseline="30000" dirty="0" smtClean="0">
              <a:latin typeface="Comic Sans MS" pitchFamily="66" charset="0"/>
              <a:sym typeface="Symbol"/>
            </a:endParaRPr>
          </a:p>
          <a:p>
            <a:r>
              <a:rPr lang="en-US" dirty="0" smtClean="0"/>
              <a:t>Today: </a:t>
            </a:r>
          </a:p>
          <a:p>
            <a:pPr lvl="1"/>
            <a:r>
              <a:rPr lang="en-US" dirty="0">
                <a:latin typeface="Comic Sans MS" pitchFamily="66" charset="0"/>
              </a:rPr>
              <a:t>t</a:t>
            </a:r>
            <a:r>
              <a:rPr lang="en-US" dirty="0"/>
              <a:t> </a:t>
            </a:r>
            <a:r>
              <a:rPr lang="en-US" dirty="0" smtClean="0"/>
              <a:t>releases, </a:t>
            </a:r>
            <a:r>
              <a:rPr lang="en-US" dirty="0"/>
              <a:t>each </a:t>
            </a:r>
            <a:r>
              <a:rPr lang="en-US" dirty="0">
                <a:latin typeface="Comic Sans MS" pitchFamily="66" charset="0"/>
                <a:sym typeface="Symbol"/>
              </a:rPr>
              <a:t></a:t>
            </a:r>
            <a:r>
              <a:rPr lang="en-US" dirty="0">
                <a:latin typeface="Comic Sans MS" pitchFamily="66" charset="0"/>
              </a:rPr>
              <a:t>-DP</a:t>
            </a:r>
            <a:r>
              <a:rPr lang="en-US" dirty="0"/>
              <a:t>, </a:t>
            </a:r>
            <a:r>
              <a:rPr lang="en-US" dirty="0" smtClean="0"/>
              <a:t>are 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dirty="0">
                <a:latin typeface="Comic Sans MS" pitchFamily="66" charset="0"/>
                <a:sym typeface="Symbol"/>
              </a:rPr>
              <a:t>√</a:t>
            </a:r>
            <a:r>
              <a:rPr lang="en-US" dirty="0">
                <a:latin typeface="Comic Sans MS" pitchFamily="66" charset="0"/>
              </a:rPr>
              <a:t>t</a:t>
            </a:r>
            <a:r>
              <a:rPr lang="en-US" dirty="0">
                <a:latin typeface="Comic Sans MS" pitchFamily="66" charset="0"/>
                <a:sym typeface="Symbol"/>
              </a:rPr>
              <a:t>+t </a:t>
            </a:r>
            <a:r>
              <a:rPr lang="en-US" baseline="30000" dirty="0">
                <a:latin typeface="Comic Sans MS"/>
                <a:sym typeface="Symbol"/>
              </a:rPr>
              <a:t>2</a:t>
            </a:r>
            <a:r>
              <a:rPr lang="en-US" dirty="0">
                <a:latin typeface="Comic Sans MS" pitchFamily="66" charset="0"/>
              </a:rPr>
              <a:t>,</a:t>
            </a:r>
            <a:r>
              <a:rPr lang="en-US" dirty="0">
                <a:latin typeface="Comic Sans MS" pitchFamily="66" charset="0"/>
                <a:sym typeface="Symbol"/>
              </a:rPr>
              <a:t></a:t>
            </a:r>
            <a:r>
              <a:rPr lang="en-US" dirty="0">
                <a:latin typeface="Comic Sans MS" pitchFamily="66" charset="0"/>
              </a:rPr>
              <a:t>)-</a:t>
            </a:r>
            <a:r>
              <a:rPr lang="en-US" dirty="0"/>
              <a:t>DP (roughly</a:t>
            </a:r>
            <a:r>
              <a:rPr lang="en-US" dirty="0" smtClean="0"/>
              <a:t>)</a:t>
            </a:r>
            <a:endParaRPr lang="en-US" dirty="0"/>
          </a:p>
          <a:p>
            <a:endParaRPr lang="en-US" baseline="30000" dirty="0" smtClean="0">
              <a:latin typeface="Comic Sans MS" pitchFamily="66" charset="0"/>
              <a:sym typeface="Symbol"/>
            </a:endParaRPr>
          </a:p>
          <a:p>
            <a:endParaRPr lang="en-US" baseline="30000" dirty="0">
              <a:latin typeface="Comic Sans MS" pitchFamily="66" charset="0"/>
              <a:sym typeface="Symbol"/>
            </a:endParaRPr>
          </a:p>
          <a:p>
            <a:pPr marL="0" indent="0">
              <a:buNone/>
            </a:pPr>
            <a:endParaRPr lang="en-US" baseline="30000" dirty="0" smtClean="0"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5638800"/>
            <a:ext cx="5943600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Therefore results for a single query translate to results on several queries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9021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Privacy Loss as </a:t>
            </a:r>
            <a:r>
              <a:rPr lang="en-US" dirty="0" smtClean="0"/>
              <a:t>a  random walk</a:t>
            </a:r>
            <a:endParaRPr lang="en-US" sz="32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19200" y="2514600"/>
            <a:ext cx="6477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219200" y="4191000"/>
            <a:ext cx="6477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38977" y="2546037"/>
                <a:ext cx="1757211" cy="15687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Privacy loss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977" y="2546037"/>
                <a:ext cx="1757211" cy="1568763"/>
              </a:xfrm>
              <a:prstGeom prst="rect">
                <a:avLst/>
              </a:prstGeom>
              <a:blipFill rotWithShape="1">
                <a:blip r:embed="rId2"/>
                <a:stretch>
                  <a:fillRect l="-6944" t="-3891" r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53587" y="4495800"/>
                <a:ext cx="164019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Number of </a:t>
                </a:r>
              </a:p>
              <a:p>
                <a:r>
                  <a:rPr lang="en-US" dirty="0" smtClean="0">
                    <a:latin typeface="+mn-lt"/>
                  </a:rPr>
                  <a:t>Steps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587" y="4495800"/>
                <a:ext cx="1640193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7063" t="-6410" r="-7063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1219200" y="4038600"/>
            <a:ext cx="304800" cy="304800"/>
          </a:xfrm>
          <a:prstGeom prst="rect">
            <a:avLst/>
          </a:prstGeom>
          <a:solidFill>
            <a:srgbClr val="D113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19200" y="2362200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00200" y="4038600"/>
            <a:ext cx="304800" cy="304800"/>
          </a:xfrm>
          <a:prstGeom prst="rect">
            <a:avLst/>
          </a:prstGeom>
          <a:solidFill>
            <a:srgbClr val="D113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81200" y="4038600"/>
            <a:ext cx="304800" cy="304800"/>
          </a:xfrm>
          <a:prstGeom prst="rect">
            <a:avLst/>
          </a:prstGeom>
          <a:solidFill>
            <a:srgbClr val="D113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62200" y="4038600"/>
            <a:ext cx="304800" cy="304800"/>
          </a:xfrm>
          <a:prstGeom prst="rect">
            <a:avLst/>
          </a:prstGeom>
          <a:solidFill>
            <a:srgbClr val="D113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43200" y="4038600"/>
            <a:ext cx="304800" cy="304800"/>
          </a:xfrm>
          <a:prstGeom prst="rect">
            <a:avLst/>
          </a:prstGeom>
          <a:solidFill>
            <a:srgbClr val="D113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124200" y="4038600"/>
            <a:ext cx="304800" cy="304800"/>
          </a:xfrm>
          <a:prstGeom prst="rect">
            <a:avLst/>
          </a:prstGeom>
          <a:solidFill>
            <a:srgbClr val="D113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600200" y="2362200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981200" y="2362200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62200" y="2362200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743200" y="2362200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3505200" y="4038600"/>
            <a:ext cx="3740747" cy="304800"/>
            <a:chOff x="3505200" y="4038600"/>
            <a:chExt cx="3740747" cy="304800"/>
          </a:xfrm>
          <a:solidFill>
            <a:srgbClr val="D113B6"/>
          </a:solidFill>
        </p:grpSpPr>
        <p:sp>
          <p:nvSpPr>
            <p:cNvPr id="17" name="Rectangle 16"/>
            <p:cNvSpPr/>
            <p:nvPr/>
          </p:nvSpPr>
          <p:spPr>
            <a:xfrm>
              <a:off x="3505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886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267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48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29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410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91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172200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560147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941147" y="4038600"/>
              <a:ext cx="304800" cy="30480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39199" y="3152775"/>
                <a:ext cx="62939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Privacy loss behaves like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±</m:t>
                    </m:r>
                    <m:r>
                      <a:rPr lang="en-US" b="0" i="1" smtClean="0">
                        <a:latin typeface="Cambria Math"/>
                      </a:rPr>
                      <m:t>𝜖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random variable </a:t>
                </a:r>
                <a:endParaRPr lang="en-US" dirty="0">
                  <a:latin typeface="+mn-lt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199" y="3152775"/>
                <a:ext cx="6293902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1550" t="-11628" r="-1453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/>
          <p:cNvGrpSpPr/>
          <p:nvPr/>
        </p:nvGrpSpPr>
        <p:grpSpPr>
          <a:xfrm>
            <a:off x="3241385" y="1866900"/>
            <a:ext cx="1401538" cy="952500"/>
            <a:chOff x="3241385" y="1866900"/>
            <a:chExt cx="1401538" cy="95250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3667125" y="2286000"/>
              <a:ext cx="0" cy="53340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241385" y="1866900"/>
                  <a:ext cx="1401538" cy="5481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latin typeface="Cambria Math"/>
                          </a:rPr>
                          <m:t>100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ϵ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en-US" b="0" i="0">
                                <a:latin typeface="Cambria Math"/>
                              </a:rPr>
                              <m:t>t</m:t>
                            </m:r>
                          </m:e>
                        </m:ra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1385" y="1866900"/>
                  <a:ext cx="1401538" cy="54816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6380023" y="1447800"/>
                <a:ext cx="1868012" cy="5481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+mn-lt"/>
                  </a:rPr>
                  <a:t>G</a:t>
                </a:r>
                <a:r>
                  <a:rPr lang="en-US" dirty="0" smtClean="0">
                    <a:latin typeface="+mn-lt"/>
                  </a:rPr>
                  <a:t>rows as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e>
                    </m:rad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0023" y="1447800"/>
                <a:ext cx="1868012" cy="548163"/>
              </a:xfrm>
              <a:prstGeom prst="rect">
                <a:avLst/>
              </a:prstGeom>
              <a:blipFill rotWithShape="1">
                <a:blip r:embed="rId6"/>
                <a:stretch>
                  <a:fillRect l="-6536" t="-6742" b="-30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3328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1" grpId="0" animBg="1"/>
      <p:bldP spid="8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13.4|6.3|31.8|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2|8.6|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10.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106642</TotalTime>
  <Words>2438</Words>
  <Application>Microsoft Office PowerPoint</Application>
  <PresentationFormat>On-screen Show (4:3)</PresentationFormat>
  <Paragraphs>398</Paragraphs>
  <Slides>38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Default Design</vt:lpstr>
      <vt:lpstr>Foundations of Privacy  Lecture 6 </vt:lpstr>
      <vt:lpstr>(, d) - Differential Privacy </vt:lpstr>
      <vt:lpstr>Example: NO Differential Privacy</vt:lpstr>
      <vt:lpstr>Counting Queries</vt:lpstr>
      <vt:lpstr>Bounds on Achievable Privacy</vt:lpstr>
      <vt:lpstr>Composition: t-Fold</vt:lpstr>
      <vt:lpstr>Adversary’s view</vt:lpstr>
      <vt:lpstr>Differential Privacy: Composition</vt:lpstr>
      <vt:lpstr>Privacy Loss as a  random walk</vt:lpstr>
      <vt:lpstr>Kullback–Leibler Divergence or Relative Entropy</vt:lpstr>
      <vt:lpstr>The Max Divergence</vt:lpstr>
      <vt:lpstr>Differential Privacy and Max Divergent</vt:lpstr>
      <vt:lpstr>Connecting Max and Average Divergence</vt:lpstr>
      <vt:lpstr>Martingales and Azuma’s Inequality</vt:lpstr>
      <vt:lpstr>Applying Azuma’s Inequality</vt:lpstr>
      <vt:lpstr>The Composition</vt:lpstr>
      <vt:lpstr>Scaling Noise to Sensitivity</vt:lpstr>
      <vt:lpstr>Scaling Noise to Sensitivity</vt:lpstr>
      <vt:lpstr>Histograms</vt:lpstr>
      <vt:lpstr>Distance to DP with Property </vt:lpstr>
      <vt:lpstr>Median</vt:lpstr>
      <vt:lpstr>Global Sensitivity vs. Local sensitivity</vt:lpstr>
      <vt:lpstr>Local sensitivity of Median</vt:lpstr>
      <vt:lpstr>Sensitivity of Local Sensitivity of Median </vt:lpstr>
      <vt:lpstr>Smooth Upper Bound</vt:lpstr>
      <vt:lpstr>Smooth sensitivity</vt:lpstr>
      <vt:lpstr>Sensitivity and Differential Privacy</vt:lpstr>
      <vt:lpstr>The Exponential Mechanism  [McSherry Talwar]</vt:lpstr>
      <vt:lpstr>Side bar: Digital Goods Auction</vt:lpstr>
      <vt:lpstr>Example of the Exponential Mechanism</vt:lpstr>
      <vt:lpstr>Setting</vt:lpstr>
      <vt:lpstr>The exponential mechanism is private</vt:lpstr>
      <vt:lpstr>Laplace Noise as Exponential Mechanism</vt:lpstr>
      <vt:lpstr>Any Differentially Private Mechanism is an instance of the Exponential Mechanism</vt:lpstr>
      <vt:lpstr>Private Ranking</vt:lpstr>
      <vt:lpstr>Approximate ranking</vt:lpstr>
      <vt:lpstr>Two Approaches</vt:lpstr>
      <vt:lpstr>Exponential Mechanism: (almost free) private lunch</vt:lpstr>
    </vt:vector>
  </TitlesOfParts>
  <Company>weizmann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Cryptography  Lecture 2</dc:title>
  <dc:creator>Administrator</dc:creator>
  <cp:lastModifiedBy>Moni Naor</cp:lastModifiedBy>
  <cp:revision>1027</cp:revision>
  <dcterms:created xsi:type="dcterms:W3CDTF">2003-10-31T10:32:22Z</dcterms:created>
  <dcterms:modified xsi:type="dcterms:W3CDTF">2012-04-24T15:50:25Z</dcterms:modified>
</cp:coreProperties>
</file>