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559" r:id="rId2"/>
    <p:sldId id="1142" r:id="rId3"/>
    <p:sldId id="1143" r:id="rId4"/>
    <p:sldId id="1144" r:id="rId5"/>
    <p:sldId id="1145" r:id="rId6"/>
    <p:sldId id="1146" r:id="rId7"/>
    <p:sldId id="1147" r:id="rId8"/>
    <p:sldId id="1148" r:id="rId9"/>
    <p:sldId id="1149" r:id="rId10"/>
    <p:sldId id="1150" r:id="rId11"/>
    <p:sldId id="1151" r:id="rId12"/>
    <p:sldId id="1152" r:id="rId13"/>
    <p:sldId id="1153" r:id="rId14"/>
    <p:sldId id="1154" r:id="rId15"/>
    <p:sldId id="1155" r:id="rId16"/>
    <p:sldId id="1156" r:id="rId17"/>
    <p:sldId id="1157" r:id="rId18"/>
    <p:sldId id="1158" r:id="rId19"/>
    <p:sldId id="1159" r:id="rId20"/>
    <p:sldId id="1160" r:id="rId21"/>
    <p:sldId id="1161" r:id="rId22"/>
    <p:sldId id="1162" r:id="rId23"/>
    <p:sldId id="1180" r:id="rId24"/>
    <p:sldId id="1163" r:id="rId25"/>
    <p:sldId id="1164" r:id="rId26"/>
    <p:sldId id="1165" r:id="rId27"/>
    <p:sldId id="1166" r:id="rId28"/>
    <p:sldId id="1167" r:id="rId29"/>
    <p:sldId id="1168" r:id="rId30"/>
    <p:sldId id="1169" r:id="rId31"/>
    <p:sldId id="1170" r:id="rId32"/>
    <p:sldId id="1181" r:id="rId33"/>
    <p:sldId id="1171" r:id="rId34"/>
    <p:sldId id="1179" r:id="rId35"/>
    <p:sldId id="1172" r:id="rId36"/>
    <p:sldId id="1173" r:id="rId37"/>
    <p:sldId id="1174" r:id="rId38"/>
    <p:sldId id="1121" r:id="rId39"/>
    <p:sldId id="1177" r:id="rId40"/>
    <p:sldId id="1178" r:id="rId41"/>
    <p:sldId id="1182" r:id="rId42"/>
    <p:sldId id="1122" r:id="rId43"/>
    <p:sldId id="1175" r:id="rId44"/>
    <p:sldId id="1176" r:id="rId45"/>
    <p:sldId id="1125" r:id="rId46"/>
    <p:sldId id="1087" r:id="rId47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0033CC"/>
    <a:srgbClr val="FFCCFF"/>
    <a:srgbClr val="D113B6"/>
    <a:srgbClr val="FF0000"/>
    <a:srgbClr val="00E4A8"/>
    <a:srgbClr val="9D4791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67" autoAdjust="0"/>
    <p:restoredTop sz="83429" autoAdjust="0"/>
  </p:normalViewPr>
  <p:slideViewPr>
    <p:cSldViewPr>
      <p:cViewPr>
        <p:scale>
          <a:sx n="103" d="100"/>
          <a:sy n="103" d="100"/>
        </p:scale>
        <p:origin x="-184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2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A7FF295-1BE1-456D-92F8-CCF4E9F3D5F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3762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5466A1-A13B-4EDB-A255-DA9AE1A87273}" type="slidenum">
              <a:rPr lang="ar-SA"/>
              <a:pPr/>
              <a:t>1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76275"/>
            <a:ext cx="4605338" cy="3454400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6100"/>
            <a:ext cx="5083175" cy="4130675"/>
          </a:xfrm>
          <a:noFill/>
          <a:ln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79113-C67B-1E4C-A0F0-10904E0E980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599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424" y="687049"/>
            <a:ext cx="4547152" cy="3429000"/>
          </a:xfrm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723" y="4343805"/>
            <a:ext cx="5484556" cy="4113588"/>
          </a:xfrm>
          <a:noFill/>
          <a:ln/>
        </p:spPr>
        <p:txBody>
          <a:bodyPr/>
          <a:lstStyle/>
          <a:p>
            <a:pPr algn="l" rtl="0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723" y="4343805"/>
            <a:ext cx="5484556" cy="4113588"/>
          </a:xfrm>
          <a:noFill/>
          <a:ln/>
        </p:spPr>
        <p:txBody>
          <a:bodyPr/>
          <a:lstStyle/>
          <a:p>
            <a:pPr algn="l" rtl="0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424" y="687049"/>
            <a:ext cx="4547152" cy="3429000"/>
          </a:xfrm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723" y="4343805"/>
            <a:ext cx="5484556" cy="4113588"/>
          </a:xfrm>
          <a:noFill/>
          <a:ln/>
        </p:spPr>
        <p:txBody>
          <a:bodyPr/>
          <a:lstStyle/>
          <a:p>
            <a:pPr algn="l" rtl="0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l" rtl="0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914D7-ACD6-42D8-B603-4D0721EE6B2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E8E6A-1FC1-4001-B5C5-FF705BD63B4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F053C-2382-4EDC-8D82-07069C224A4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5F77A-9AAE-4B90-8E8E-BE97902B798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82CB1-D1E4-4320-BABD-8553F41A8E1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59AD2-22B2-455F-A8CF-28E9BA2625B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3FA58-9C4B-4DA5-9AA9-23814AF87D5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51DB3-0206-4050-A977-0FE7C699536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7E61F-3EBF-4FF9-8670-2CAC06D4845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E58D9-22F8-4DB4-86D6-2B8A18C7D8B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3168D-9C6E-4C7B-827D-0DFFA3250A0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57E6EE4A-BABD-453D-BE52-AF8E076E4B6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685800"/>
            <a:ext cx="8763000" cy="1600200"/>
          </a:xfrm>
        </p:spPr>
        <p:txBody>
          <a:bodyPr/>
          <a:lstStyle/>
          <a:p>
            <a:pPr eaLnBrk="1" hangingPunct="1"/>
            <a:r>
              <a:rPr lang="en-US" altLang="he-IL" sz="4800" dirty="0" smtClean="0">
                <a:solidFill>
                  <a:schemeClr val="accent2"/>
                </a:solidFill>
              </a:rPr>
              <a:t>Foundations of Privacy</a:t>
            </a:r>
            <a:r>
              <a:rPr lang="en-US" altLang="he-IL" dirty="0" smtClean="0">
                <a:solidFill>
                  <a:schemeClr val="accent2"/>
                </a:solidFill>
              </a:rPr>
              <a:t/>
            </a:r>
            <a:br>
              <a:rPr lang="en-US" altLang="he-IL" dirty="0" smtClean="0">
                <a:solidFill>
                  <a:schemeClr val="accent2"/>
                </a:solidFill>
              </a:rPr>
            </a:br>
            <a:r>
              <a:rPr lang="en-US" altLang="he-IL" dirty="0" smtClean="0">
                <a:solidFill>
                  <a:schemeClr val="accent2"/>
                </a:solidFill>
              </a:rPr>
              <a:t/>
            </a:r>
            <a:br>
              <a:rPr lang="en-US" altLang="he-IL" dirty="0" smtClean="0">
                <a:solidFill>
                  <a:schemeClr val="accent2"/>
                </a:solidFill>
              </a:rPr>
            </a:br>
            <a:r>
              <a:rPr lang="en-US" altLang="he-IL" sz="4000" dirty="0" smtClean="0">
                <a:solidFill>
                  <a:schemeClr val="tx1"/>
                </a:solidFill>
              </a:rPr>
              <a:t>Lecture 7+8</a:t>
            </a:r>
            <a:br>
              <a:rPr lang="en-US" altLang="he-IL" sz="4000" dirty="0" smtClean="0">
                <a:solidFill>
                  <a:schemeClr val="tx1"/>
                </a:solidFill>
              </a:rPr>
            </a:br>
            <a:endParaRPr lang="en-US" altLang="he-IL" sz="3600" dirty="0" smtClean="0">
              <a:solidFill>
                <a:schemeClr val="tx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he-IL" b="1" dirty="0" smtClean="0">
                <a:solidFill>
                  <a:srgbClr val="FF3300"/>
                </a:solidFill>
              </a:rPr>
              <a:t>Lecturer:</a:t>
            </a:r>
            <a:r>
              <a:rPr lang="en-US" altLang="he-IL" sz="4000" b="1" dirty="0" smtClean="0">
                <a:solidFill>
                  <a:srgbClr val="D60093"/>
                </a:solidFill>
              </a:rPr>
              <a:t> </a:t>
            </a:r>
            <a:r>
              <a:rPr lang="en-US" altLang="he-IL" b="1" dirty="0" err="1" smtClean="0">
                <a:solidFill>
                  <a:srgbClr val="FF3300"/>
                </a:solidFill>
              </a:rPr>
              <a:t>Moni</a:t>
            </a:r>
            <a:r>
              <a:rPr lang="en-US" altLang="he-IL" b="1" dirty="0" smtClean="0">
                <a:solidFill>
                  <a:srgbClr val="FF3300"/>
                </a:solidFill>
              </a:rPr>
              <a:t> Naor</a:t>
            </a:r>
          </a:p>
        </p:txBody>
      </p:sp>
      <p:pic>
        <p:nvPicPr>
          <p:cNvPr id="4100" name="Picture 4" descr="trtre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3048000"/>
            <a:ext cx="12954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For input </a:t>
            </a:r>
            <a:r>
              <a:rPr lang="en-US" dirty="0" smtClean="0">
                <a:latin typeface="Comic Sans MS" pitchFamily="66" charset="0"/>
              </a:rPr>
              <a:t>D 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U</a:t>
            </a:r>
            <a:r>
              <a:rPr lang="en-US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</a:rPr>
              <a:t>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want to find </a:t>
            </a:r>
            <a:r>
              <a:rPr lang="en-US" dirty="0" smtClean="0">
                <a:latin typeface="Comic Sans MS" pitchFamily="66" charset="0"/>
              </a:rPr>
              <a:t>r</a:t>
            </a:r>
            <a:r>
              <a:rPr lang="en-US" dirty="0" smtClean="0">
                <a:latin typeface="cmsy10"/>
              </a:rPr>
              <a:t>2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</a:t>
            </a:r>
          </a:p>
          <a:p>
            <a:r>
              <a:rPr lang="en-US" dirty="0" smtClean="0"/>
              <a:t>Base measure </a:t>
            </a:r>
            <a:r>
              <a:rPr lang="en-US" dirty="0" smtClean="0">
                <a:sym typeface="Symbol"/>
              </a:rPr>
              <a:t></a:t>
            </a:r>
            <a:r>
              <a:rPr lang="en-US" dirty="0" smtClean="0"/>
              <a:t> on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 - </a:t>
            </a:r>
            <a:r>
              <a:rPr lang="en-US" dirty="0" smtClean="0"/>
              <a:t>usually uniform</a:t>
            </a:r>
          </a:p>
          <a:p>
            <a:r>
              <a:rPr lang="en-US" dirty="0" smtClean="0"/>
              <a:t>Score function </a:t>
            </a:r>
            <a:r>
              <a:rPr lang="en-US" dirty="0" smtClean="0">
                <a:latin typeface="Comic Sans MS" pitchFamily="66" charset="0"/>
              </a:rPr>
              <a:t>w:</a:t>
            </a:r>
            <a:r>
              <a:rPr lang="en-US" dirty="0" smtClean="0"/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U</a:t>
            </a:r>
            <a:r>
              <a:rPr lang="en-US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</a:rPr>
              <a:t>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msy10"/>
              </a:rPr>
              <a:t>£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sym typeface="MT Extra"/>
              </a:rPr>
              <a:t></a:t>
            </a:r>
            <a:r>
              <a:rPr lang="en-US" dirty="0" smtClean="0">
                <a:latin typeface="Comic Sans MS" pitchFamily="66" charset="0"/>
              </a:rPr>
              <a:t> R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lvl="1">
              <a:buNone/>
            </a:pPr>
            <a:r>
              <a:rPr lang="en-US" dirty="0" smtClean="0"/>
              <a:t> assigns any pair </a:t>
            </a:r>
            <a:r>
              <a:rPr lang="en-US" dirty="0" smtClean="0">
                <a:latin typeface="Comic Sans MS" pitchFamily="66" charset="0"/>
              </a:rPr>
              <a:t>(</a:t>
            </a:r>
            <a:r>
              <a:rPr lang="en-US" dirty="0" err="1" smtClean="0">
                <a:latin typeface="Comic Sans MS" pitchFamily="66" charset="0"/>
              </a:rPr>
              <a:t>D,r</a:t>
            </a:r>
            <a:r>
              <a:rPr lang="en-US" dirty="0" smtClean="0">
                <a:latin typeface="Comic Sans MS" pitchFamily="66" charset="0"/>
              </a:rPr>
              <a:t>) </a:t>
            </a:r>
            <a:r>
              <a:rPr lang="en-US" dirty="0" smtClean="0"/>
              <a:t>a real value</a:t>
            </a:r>
          </a:p>
          <a:p>
            <a:pPr lvl="1"/>
            <a:r>
              <a:rPr lang="en-US" dirty="0" smtClean="0"/>
              <a:t>Want to maximize it (approximately)</a:t>
            </a:r>
          </a:p>
          <a:p>
            <a:pPr>
              <a:buNone/>
            </a:pPr>
            <a:r>
              <a:rPr lang="en-US" b="1" dirty="0" smtClean="0"/>
              <a:t>The exponential mechanism</a:t>
            </a:r>
          </a:p>
          <a:p>
            <a:pPr lvl="1"/>
            <a:r>
              <a:rPr lang="en-US" dirty="0" smtClean="0"/>
              <a:t>Assign output </a:t>
            </a:r>
            <a:r>
              <a:rPr lang="en-US" dirty="0" smtClean="0">
                <a:latin typeface="Comic Sans MS" pitchFamily="66" charset="0"/>
              </a:rPr>
              <a:t>r</a:t>
            </a:r>
            <a:r>
              <a:rPr lang="en-US" dirty="0" smtClean="0">
                <a:latin typeface="cmsy10"/>
              </a:rPr>
              <a:t>2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</a:t>
            </a:r>
            <a:r>
              <a:rPr lang="en-US" dirty="0" smtClean="0"/>
              <a:t> with probability proportional to</a:t>
            </a:r>
          </a:p>
          <a:p>
            <a:pPr lvl="1" algn="ctr">
              <a:buNone/>
            </a:pPr>
            <a:r>
              <a:rPr lang="en-US" sz="3200" b="1" dirty="0" err="1" smtClean="0">
                <a:solidFill>
                  <a:srgbClr val="0033CC"/>
                </a:solidFill>
              </a:rPr>
              <a:t>e</a:t>
            </a:r>
            <a:r>
              <a:rPr lang="en-US" sz="3200" b="1" baseline="30000" dirty="0" err="1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</a:t>
            </a:r>
            <a:r>
              <a:rPr lang="en-US" sz="3200" b="1" baseline="30000" dirty="0" err="1" smtClean="0">
                <a:solidFill>
                  <a:srgbClr val="0033CC"/>
                </a:solidFill>
                <a:latin typeface="Comic Sans MS"/>
              </a:rPr>
              <a:t>w</a:t>
            </a:r>
            <a:r>
              <a:rPr lang="en-US" sz="3200" b="1" baseline="30000" dirty="0" smtClean="0">
                <a:solidFill>
                  <a:srgbClr val="0033CC"/>
                </a:solidFill>
                <a:latin typeface="Comic Sans MS"/>
              </a:rPr>
              <a:t>(</a:t>
            </a:r>
            <a:r>
              <a:rPr lang="en-US" sz="3200" b="1" baseline="30000" dirty="0" err="1" smtClean="0">
                <a:solidFill>
                  <a:srgbClr val="0033CC"/>
                </a:solidFill>
                <a:latin typeface="Comic Sans MS"/>
              </a:rPr>
              <a:t>D,r</a:t>
            </a:r>
            <a:r>
              <a:rPr lang="en-US" sz="3200" b="1" baseline="30000" dirty="0" smtClean="0">
                <a:solidFill>
                  <a:srgbClr val="0033CC"/>
                </a:solidFill>
                <a:latin typeface="Comic Sans MS"/>
              </a:rPr>
              <a:t>)</a:t>
            </a:r>
            <a:r>
              <a:rPr lang="en-US" sz="3200" b="1" dirty="0" smtClean="0">
                <a:solidFill>
                  <a:srgbClr val="0033CC"/>
                </a:solidFill>
              </a:rPr>
              <a:t> </a:t>
            </a:r>
            <a:r>
              <a:rPr lang="en-US" sz="3200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(r)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b="1" dirty="0" smtClean="0"/>
              <a:t>Normalizing factor </a:t>
            </a:r>
            <a:r>
              <a:rPr lang="en-US" dirty="0" smtClean="0">
                <a:sym typeface="Symbol"/>
              </a:rPr>
              <a:t></a:t>
            </a:r>
            <a:r>
              <a:rPr lang="en-US" b="1" baseline="-5000" dirty="0" smtClean="0">
                <a:latin typeface="Comic Sans MS"/>
                <a:sym typeface="Symbol"/>
              </a:rPr>
              <a:t>r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b="1" dirty="0" err="1" smtClean="0"/>
              <a:t>e</a:t>
            </a:r>
            <a:r>
              <a:rPr lang="en-US" b="1" baseline="30000" dirty="0" err="1" smtClean="0">
                <a:latin typeface="Comic Sans MS" pitchFamily="66" charset="0"/>
                <a:sym typeface="Symbol"/>
              </a:rPr>
              <a:t></a:t>
            </a:r>
            <a:r>
              <a:rPr lang="en-US" b="1" baseline="30000" dirty="0" err="1">
                <a:latin typeface="Comic Sans MS"/>
                <a:sym typeface="Symbol"/>
              </a:rPr>
              <a:t>w</a:t>
            </a:r>
            <a:r>
              <a:rPr lang="en-US" b="1" baseline="30000" dirty="0" smtClean="0">
                <a:latin typeface="Comic Sans MS"/>
              </a:rPr>
              <a:t>(</a:t>
            </a:r>
            <a:r>
              <a:rPr lang="en-US" b="1" baseline="30000" dirty="0" err="1" smtClean="0">
                <a:latin typeface="Comic Sans MS"/>
              </a:rPr>
              <a:t>D,r</a:t>
            </a:r>
            <a:r>
              <a:rPr lang="en-US" b="1" baseline="30000" dirty="0" smtClean="0">
                <a:latin typeface="Comic Sans MS"/>
              </a:rPr>
              <a:t>)</a:t>
            </a:r>
            <a:r>
              <a:rPr lang="en-US" dirty="0" smtClean="0"/>
              <a:t> </a:t>
            </a:r>
            <a:r>
              <a:rPr lang="en-US" dirty="0" smtClean="0">
                <a:latin typeface="Comic Sans MS" pitchFamily="66" charset="0"/>
                <a:sym typeface="Symbol"/>
              </a:rPr>
              <a:t>(r)</a:t>
            </a:r>
          </a:p>
          <a:p>
            <a:pPr lvl="1" algn="ctr">
              <a:buNone/>
            </a:pPr>
            <a:endParaRPr lang="en-US" dirty="0" smtClean="0">
              <a:latin typeface="Comic Sans MS" pitchFamily="66" charset="0"/>
            </a:endParaRPr>
          </a:p>
          <a:p>
            <a:pPr lvl="1"/>
            <a:endParaRPr lang="en-US" dirty="0"/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6477000" y="2667000"/>
            <a:ext cx="1524000" cy="304800"/>
          </a:xfrm>
          <a:prstGeom prst="wedgeRoundRectCallout">
            <a:avLst>
              <a:gd name="adj1" fmla="val -95378"/>
              <a:gd name="adj2" fmla="val -22348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The reals</a:t>
            </a:r>
          </a:p>
        </p:txBody>
      </p:sp>
    </p:spTree>
    <p:extLst>
      <p:ext uri="{BB962C8B-B14F-4D97-AF65-F5344CB8AC3E}">
        <p14:creationId xmlns:p14="http://schemas.microsoft.com/office/powerpoint/2010/main" val="3113196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exponential mechanism is private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89037"/>
            <a:ext cx="8229600" cy="4525963"/>
          </a:xfrm>
        </p:spPr>
        <p:txBody>
          <a:bodyPr/>
          <a:lstStyle/>
          <a:p>
            <a:r>
              <a:rPr lang="en-US" dirty="0" smtClean="0"/>
              <a:t>Let </a:t>
            </a:r>
            <a:r>
              <a:rPr lang="en-US" dirty="0" smtClean="0">
                <a:sym typeface="Symbol"/>
              </a:rPr>
              <a:t></a:t>
            </a:r>
            <a:r>
              <a:rPr lang="en-US" dirty="0" smtClean="0">
                <a:latin typeface="Comic Sans MS" pitchFamily="66" charset="0"/>
              </a:rPr>
              <a:t> = </a:t>
            </a:r>
            <a:r>
              <a:rPr lang="en-US" dirty="0" err="1" smtClean="0">
                <a:latin typeface="Comic Sans MS" pitchFamily="66" charset="0"/>
              </a:rPr>
              <a:t>max</a:t>
            </a:r>
            <a:r>
              <a:rPr lang="en-US" baseline="-25000" dirty="0" err="1" smtClean="0">
                <a:latin typeface="Comic Sans MS"/>
              </a:rPr>
              <a:t>D,D’,r</a:t>
            </a:r>
            <a:r>
              <a:rPr lang="en-US" dirty="0" smtClean="0">
                <a:latin typeface="Comic Sans MS" pitchFamily="66" charset="0"/>
              </a:rPr>
              <a:t> |w(</a:t>
            </a:r>
            <a:r>
              <a:rPr lang="en-US" dirty="0" err="1" smtClean="0">
                <a:latin typeface="Comic Sans MS" pitchFamily="66" charset="0"/>
              </a:rPr>
              <a:t>D,r</a:t>
            </a:r>
            <a:r>
              <a:rPr lang="en-US" dirty="0" smtClean="0">
                <a:latin typeface="Comic Sans MS" pitchFamily="66" charset="0"/>
              </a:rPr>
              <a:t>)-w(</a:t>
            </a:r>
            <a:r>
              <a:rPr lang="en-US" dirty="0" err="1" smtClean="0">
                <a:latin typeface="Comic Sans MS" pitchFamily="66" charset="0"/>
              </a:rPr>
              <a:t>D’,r</a:t>
            </a:r>
            <a:r>
              <a:rPr lang="en-US" dirty="0" smtClean="0">
                <a:latin typeface="Comic Sans MS" pitchFamily="66" charset="0"/>
              </a:rPr>
              <a:t>)|</a:t>
            </a:r>
          </a:p>
          <a:p>
            <a:endParaRPr lang="en-US" dirty="0" smtClean="0"/>
          </a:p>
          <a:p>
            <a:pPr marL="514350" indent="-514350">
              <a:buNone/>
            </a:pPr>
            <a:r>
              <a:rPr lang="en-US" b="1" dirty="0" smtClean="0"/>
              <a:t>Claim: The exponential mechanism yields a  2</a:t>
            </a:r>
            <a:r>
              <a:rPr lang="en-US" b="1" dirty="0" smtClean="0">
                <a:solidFill>
                  <a:srgbClr val="0033CC"/>
                </a:solidFill>
                <a:latin typeface="cmsy10"/>
                <a:sym typeface="Symbol"/>
              </a:rPr>
              <a:t>¢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</a:t>
            </a:r>
            <a:r>
              <a:rPr lang="en-US" b="1" dirty="0" smtClean="0">
                <a:solidFill>
                  <a:srgbClr val="0033CC"/>
                </a:solidFill>
                <a:latin typeface="cmsy10"/>
                <a:sym typeface="Symbol"/>
              </a:rPr>
              <a:t>¢</a:t>
            </a:r>
            <a:r>
              <a:rPr lang="en-US" b="1" dirty="0" smtClean="0">
                <a:sym typeface="Symbol"/>
              </a:rPr>
              <a:t></a:t>
            </a:r>
            <a:r>
              <a:rPr lang="en-US" b="1" dirty="0" smtClean="0"/>
              <a:t> differentially private solution</a:t>
            </a:r>
          </a:p>
          <a:p>
            <a:pPr marL="0" lvl="1" indent="0">
              <a:buNone/>
            </a:pPr>
            <a:r>
              <a:rPr lang="en-US" dirty="0" smtClean="0"/>
              <a:t>For adjacent databases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dirty="0" smtClean="0"/>
              <a:t> and </a:t>
            </a:r>
            <a:r>
              <a:rPr lang="en-US" dirty="0" smtClean="0">
                <a:latin typeface="Comic Sans MS" pitchFamily="66" charset="0"/>
              </a:rPr>
              <a:t>D’ </a:t>
            </a:r>
            <a:r>
              <a:rPr lang="en-US" dirty="0" smtClean="0"/>
              <a:t>and </a:t>
            </a:r>
          </a:p>
          <a:p>
            <a:pPr marL="0" lvl="1" indent="0">
              <a:buNone/>
            </a:pPr>
            <a:r>
              <a:rPr lang="en-US" dirty="0" smtClean="0"/>
              <a:t>for all possible outputs </a:t>
            </a:r>
            <a:r>
              <a:rPr lang="en-US" dirty="0" smtClean="0">
                <a:latin typeface="Comic Sans MS" pitchFamily="66" charset="0"/>
              </a:rPr>
              <a:t>r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2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</a:t>
            </a:r>
            <a:r>
              <a:rPr lang="en-US" dirty="0" smtClean="0">
                <a:latin typeface="Comic Sans MS" pitchFamily="66" charset="0"/>
              </a:rPr>
              <a:t> </a:t>
            </a:r>
            <a:endParaRPr lang="en-US" dirty="0" smtClean="0"/>
          </a:p>
          <a:p>
            <a:pPr marL="342900" lvl="1" indent="-342900">
              <a:buFontTx/>
              <a:buChar char="•"/>
            </a:pPr>
            <a:r>
              <a:rPr lang="en-US" dirty="0" err="1" smtClean="0">
                <a:latin typeface="Comic Sans MS" pitchFamily="66" charset="0"/>
              </a:rPr>
              <a:t>Prob</a:t>
            </a:r>
            <a:r>
              <a:rPr lang="en-US" dirty="0" smtClean="0">
                <a:latin typeface="Comic Sans MS" pitchFamily="66" charset="0"/>
              </a:rPr>
              <a:t>[</a:t>
            </a:r>
            <a:r>
              <a:rPr lang="en-US" dirty="0" smtClean="0"/>
              <a:t>output = </a:t>
            </a:r>
            <a:r>
              <a:rPr lang="en-US" dirty="0" smtClean="0">
                <a:latin typeface="Comic Sans MS" pitchFamily="66" charset="0"/>
              </a:rPr>
              <a:t>r</a:t>
            </a:r>
            <a:r>
              <a:rPr lang="en-US" dirty="0" smtClean="0"/>
              <a:t> when input is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dirty="0" smtClean="0"/>
              <a:t>] </a:t>
            </a:r>
          </a:p>
          <a:p>
            <a:pPr marL="342900" lvl="1" indent="-342900" algn="ctr">
              <a:buNone/>
            </a:pPr>
            <a:r>
              <a:rPr lang="en-US" dirty="0" smtClean="0"/>
              <a:t>= </a:t>
            </a:r>
            <a:r>
              <a:rPr lang="en-US" sz="3200" b="1" dirty="0" err="1" smtClean="0">
                <a:solidFill>
                  <a:srgbClr val="0033CC"/>
                </a:solidFill>
              </a:rPr>
              <a:t>e</a:t>
            </a:r>
            <a:r>
              <a:rPr lang="en-US" sz="3200" b="1" baseline="30000" dirty="0" err="1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</a:t>
            </a:r>
            <a:r>
              <a:rPr lang="en-US" sz="3200" b="1" baseline="30000" dirty="0" err="1" smtClean="0">
                <a:solidFill>
                  <a:srgbClr val="0033CC"/>
                </a:solidFill>
                <a:latin typeface="Comic Sans MS"/>
              </a:rPr>
              <a:t>w</a:t>
            </a:r>
            <a:r>
              <a:rPr lang="en-US" sz="3200" b="1" baseline="30000" dirty="0" smtClean="0">
                <a:solidFill>
                  <a:srgbClr val="0033CC"/>
                </a:solidFill>
                <a:latin typeface="Comic Sans MS"/>
              </a:rPr>
              <a:t>(</a:t>
            </a:r>
            <a:r>
              <a:rPr lang="en-US" sz="3200" b="1" baseline="30000" dirty="0" err="1" smtClean="0">
                <a:solidFill>
                  <a:srgbClr val="0033CC"/>
                </a:solidFill>
                <a:latin typeface="Comic Sans MS"/>
              </a:rPr>
              <a:t>D,r</a:t>
            </a:r>
            <a:r>
              <a:rPr lang="en-US" sz="3200" b="1" baseline="30000" dirty="0" smtClean="0">
                <a:solidFill>
                  <a:srgbClr val="0033CC"/>
                </a:solidFill>
                <a:latin typeface="Comic Sans MS"/>
              </a:rPr>
              <a:t>)</a:t>
            </a:r>
            <a:r>
              <a:rPr lang="en-US" sz="3200" b="1" dirty="0" smtClean="0">
                <a:solidFill>
                  <a:srgbClr val="0033CC"/>
                </a:solidFill>
              </a:rPr>
              <a:t> </a:t>
            </a:r>
            <a:r>
              <a:rPr lang="en-US" sz="3200" b="1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(r)/</a:t>
            </a:r>
            <a:r>
              <a:rPr lang="en-US" sz="3200" dirty="0" smtClean="0">
                <a:sym typeface="Symbol"/>
              </a:rPr>
              <a:t></a:t>
            </a:r>
            <a:r>
              <a:rPr lang="en-US" sz="3200" b="1" baseline="-5000" dirty="0" smtClean="0">
                <a:latin typeface="Comic Sans MS"/>
                <a:sym typeface="Symbol"/>
              </a:rPr>
              <a:t>r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b="1" dirty="0" err="1" smtClean="0"/>
              <a:t>e</a:t>
            </a:r>
            <a:r>
              <a:rPr lang="en-US" sz="3200" b="1" baseline="30000" dirty="0" err="1" smtClean="0">
                <a:latin typeface="Comic Sans MS" pitchFamily="66" charset="0"/>
                <a:sym typeface="Symbol"/>
              </a:rPr>
              <a:t></a:t>
            </a:r>
            <a:r>
              <a:rPr lang="en-US" sz="3200" b="1" baseline="30000" dirty="0" err="1" smtClean="0">
                <a:latin typeface="Comic Sans MS"/>
              </a:rPr>
              <a:t>w</a:t>
            </a:r>
            <a:r>
              <a:rPr lang="en-US" sz="3200" b="1" baseline="30000" dirty="0" smtClean="0">
                <a:latin typeface="Comic Sans MS"/>
              </a:rPr>
              <a:t>(</a:t>
            </a:r>
            <a:r>
              <a:rPr lang="en-US" sz="3200" b="1" baseline="30000" dirty="0" err="1" smtClean="0">
                <a:latin typeface="Comic Sans MS"/>
              </a:rPr>
              <a:t>D,r</a:t>
            </a:r>
            <a:r>
              <a:rPr lang="en-US" sz="3200" b="1" baseline="30000" dirty="0" smtClean="0">
                <a:latin typeface="Comic Sans MS"/>
              </a:rPr>
              <a:t>)</a:t>
            </a:r>
            <a:r>
              <a:rPr lang="en-US" sz="3200" dirty="0" smtClean="0"/>
              <a:t> </a:t>
            </a:r>
            <a:r>
              <a:rPr lang="en-US" sz="3200" dirty="0" smtClean="0">
                <a:latin typeface="Comic Sans MS" pitchFamily="66" charset="0"/>
                <a:sym typeface="Symbol"/>
              </a:rPr>
              <a:t>(r)</a:t>
            </a:r>
          </a:p>
          <a:p>
            <a:pPr marL="342900" lvl="1" indent="-342900">
              <a:buFontTx/>
              <a:buChar char="•"/>
            </a:pPr>
            <a:r>
              <a:rPr lang="en-US" dirty="0" err="1" smtClean="0">
                <a:latin typeface="Comic Sans MS" pitchFamily="66" charset="0"/>
              </a:rPr>
              <a:t>Prob</a:t>
            </a:r>
            <a:r>
              <a:rPr lang="en-US" dirty="0" smtClean="0">
                <a:latin typeface="Comic Sans MS" pitchFamily="66" charset="0"/>
              </a:rPr>
              <a:t>[</a:t>
            </a:r>
            <a:r>
              <a:rPr lang="en-US" dirty="0" smtClean="0"/>
              <a:t>output = </a:t>
            </a:r>
            <a:r>
              <a:rPr lang="en-US" dirty="0" smtClean="0">
                <a:latin typeface="Comic Sans MS" pitchFamily="66" charset="0"/>
              </a:rPr>
              <a:t>r</a:t>
            </a:r>
            <a:r>
              <a:rPr lang="en-US" dirty="0" smtClean="0"/>
              <a:t> </a:t>
            </a:r>
            <a:r>
              <a:rPr lang="en-US" dirty="0"/>
              <a:t>when input is </a:t>
            </a:r>
            <a:r>
              <a:rPr lang="en-US" dirty="0" smtClean="0">
                <a:latin typeface="Comic Sans MS" pitchFamily="66" charset="0"/>
              </a:rPr>
              <a:t>D’</a:t>
            </a:r>
            <a:r>
              <a:rPr lang="en-US" dirty="0" smtClean="0"/>
              <a:t>] </a:t>
            </a:r>
          </a:p>
          <a:p>
            <a:pPr marL="342900" lvl="1" indent="-342900" algn="ctr">
              <a:buNone/>
            </a:pPr>
            <a:r>
              <a:rPr lang="en-US" sz="3200" dirty="0" smtClean="0"/>
              <a:t>= </a:t>
            </a:r>
            <a:r>
              <a:rPr lang="en-US" sz="3600" b="1" dirty="0" err="1" smtClean="0">
                <a:solidFill>
                  <a:srgbClr val="0033CC"/>
                </a:solidFill>
              </a:rPr>
              <a:t>e</a:t>
            </a:r>
            <a:r>
              <a:rPr lang="en-US" sz="3600" b="1" baseline="30000" dirty="0" err="1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</a:t>
            </a:r>
            <a:r>
              <a:rPr lang="en-US" sz="3600" b="1" baseline="30000" dirty="0" err="1" smtClean="0">
                <a:solidFill>
                  <a:srgbClr val="0033CC"/>
                </a:solidFill>
                <a:latin typeface="Comic Sans MS"/>
              </a:rPr>
              <a:t>w</a:t>
            </a:r>
            <a:r>
              <a:rPr lang="en-US" sz="3600" b="1" baseline="30000" dirty="0" smtClean="0">
                <a:solidFill>
                  <a:srgbClr val="0033CC"/>
                </a:solidFill>
                <a:latin typeface="Comic Sans MS"/>
              </a:rPr>
              <a:t>(</a:t>
            </a:r>
            <a:r>
              <a:rPr lang="en-US" sz="3600" b="1" baseline="30000" dirty="0" err="1" smtClean="0">
                <a:solidFill>
                  <a:srgbClr val="0033CC"/>
                </a:solidFill>
                <a:latin typeface="Comic Sans MS"/>
              </a:rPr>
              <a:t>D’,r</a:t>
            </a:r>
            <a:r>
              <a:rPr lang="en-US" sz="3600" b="1" baseline="30000" dirty="0" smtClean="0">
                <a:solidFill>
                  <a:srgbClr val="0033CC"/>
                </a:solidFill>
                <a:latin typeface="Comic Sans MS"/>
              </a:rPr>
              <a:t>)</a:t>
            </a:r>
            <a:r>
              <a:rPr lang="en-US" sz="3600" b="1" dirty="0" smtClean="0">
                <a:solidFill>
                  <a:srgbClr val="0033CC"/>
                </a:solidFill>
              </a:rPr>
              <a:t> </a:t>
            </a:r>
            <a:r>
              <a:rPr lang="en-US" sz="3200" b="1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(r)</a:t>
            </a:r>
            <a:r>
              <a:rPr lang="en-US" sz="3600" b="1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/</a:t>
            </a:r>
            <a:r>
              <a:rPr lang="en-US" sz="3600" dirty="0" smtClean="0">
                <a:sym typeface="Symbol"/>
              </a:rPr>
              <a:t></a:t>
            </a:r>
            <a:r>
              <a:rPr lang="en-US" sz="3600" b="1" baseline="-5000" dirty="0" smtClean="0">
                <a:latin typeface="Comic Sans MS"/>
                <a:sym typeface="Symbol"/>
              </a:rPr>
              <a:t>r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b="1" dirty="0" err="1" smtClean="0"/>
              <a:t>e</a:t>
            </a:r>
            <a:r>
              <a:rPr lang="en-US" sz="3600" b="1" baseline="30000" dirty="0" err="1" smtClean="0">
                <a:latin typeface="Comic Sans MS" pitchFamily="66" charset="0"/>
                <a:sym typeface="Symbol"/>
              </a:rPr>
              <a:t></a:t>
            </a:r>
            <a:r>
              <a:rPr lang="en-US" sz="3600" b="1" baseline="30000" dirty="0" err="1" smtClean="0">
                <a:latin typeface="Comic Sans MS"/>
              </a:rPr>
              <a:t>w</a:t>
            </a:r>
            <a:r>
              <a:rPr lang="en-US" sz="3600" b="1" baseline="30000" dirty="0" smtClean="0">
                <a:latin typeface="Comic Sans MS"/>
              </a:rPr>
              <a:t>(</a:t>
            </a:r>
            <a:r>
              <a:rPr lang="en-US" sz="3600" b="1" baseline="30000" dirty="0" err="1" smtClean="0">
                <a:latin typeface="Comic Sans MS"/>
              </a:rPr>
              <a:t>D’,r</a:t>
            </a:r>
            <a:r>
              <a:rPr lang="en-US" sz="3600" b="1" baseline="30000" dirty="0" smtClean="0">
                <a:latin typeface="Comic Sans MS"/>
              </a:rPr>
              <a:t>)</a:t>
            </a:r>
            <a:r>
              <a:rPr lang="en-US" sz="3600" dirty="0" smtClean="0"/>
              <a:t> </a:t>
            </a:r>
            <a:r>
              <a:rPr lang="en-US" sz="3600" dirty="0" smtClean="0">
                <a:latin typeface="Comic Sans MS" pitchFamily="66" charset="0"/>
                <a:sym typeface="Symbol"/>
              </a:rPr>
              <a:t>(r)</a:t>
            </a:r>
          </a:p>
          <a:p>
            <a:pPr marL="342900" lvl="1" indent="-342900">
              <a:buFontTx/>
              <a:buChar char="•"/>
            </a:pPr>
            <a:endParaRPr lang="en-US" sz="3200" b="1" dirty="0" smtClean="0">
              <a:solidFill>
                <a:srgbClr val="0033CC"/>
              </a:solidFill>
              <a:latin typeface="Comic Sans MS" pitchFamily="66" charset="0"/>
              <a:sym typeface="Symbol"/>
            </a:endParaRPr>
          </a:p>
          <a:p>
            <a:endParaRPr lang="en-US" dirty="0"/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381000" y="1981200"/>
            <a:ext cx="1676400" cy="457200"/>
          </a:xfrm>
          <a:prstGeom prst="wedgeRoundRectCallout">
            <a:avLst>
              <a:gd name="adj1" fmla="val 96735"/>
              <a:gd name="adj2" fmla="val -89933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adjacent</a:t>
            </a:r>
          </a:p>
        </p:txBody>
      </p:sp>
      <p:sp>
        <p:nvSpPr>
          <p:cNvPr id="5" name="Right Brace 4"/>
          <p:cNvSpPr/>
          <p:nvPr/>
        </p:nvSpPr>
        <p:spPr bwMode="auto">
          <a:xfrm>
            <a:off x="7086600" y="4953000"/>
            <a:ext cx="381000" cy="1600200"/>
          </a:xfrm>
          <a:prstGeom prst="rightBrac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39000" y="3849231"/>
            <a:ext cx="1905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Ratio is</a:t>
            </a:r>
          </a:p>
          <a:p>
            <a:r>
              <a:rPr lang="en-US" dirty="0" smtClean="0">
                <a:latin typeface="+mn-lt"/>
              </a:rPr>
              <a:t>bounded by</a:t>
            </a:r>
          </a:p>
          <a:p>
            <a:r>
              <a:rPr lang="en-US" b="1" dirty="0" smtClean="0">
                <a:solidFill>
                  <a:srgbClr val="0033CC"/>
                </a:solidFill>
              </a:rPr>
              <a:t>e</a:t>
            </a:r>
            <a:r>
              <a:rPr lang="en-US" b="1" baseline="30000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 </a:t>
            </a:r>
            <a:r>
              <a:rPr lang="en-US" b="1" dirty="0" smtClean="0">
                <a:solidFill>
                  <a:srgbClr val="0033CC"/>
                </a:solidFill>
              </a:rPr>
              <a:t>e</a:t>
            </a:r>
            <a:r>
              <a:rPr lang="en-US" b="1" baseline="30000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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7467600" y="1828800"/>
            <a:ext cx="1600200" cy="533400"/>
          </a:xfrm>
          <a:prstGeom prst="wedgeRoundRectCallou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sensitivity</a:t>
            </a:r>
          </a:p>
        </p:txBody>
      </p:sp>
    </p:spTree>
    <p:extLst>
      <p:ext uri="{BB962C8B-B14F-4D97-AF65-F5344CB8AC3E}">
        <p14:creationId xmlns:p14="http://schemas.microsoft.com/office/powerpoint/2010/main" val="2737019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9144000" cy="1143000"/>
          </a:xfrm>
        </p:spPr>
        <p:txBody>
          <a:bodyPr/>
          <a:lstStyle/>
          <a:p>
            <a:r>
              <a:rPr lang="en-US" dirty="0" smtClean="0"/>
              <a:t>Laplace Noise as Exponential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On query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q:U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n</a:t>
            </a:r>
            <a:r>
              <a:rPr lang="en-US" b="1" dirty="0" smtClean="0">
                <a:solidFill>
                  <a:srgbClr val="0000FF"/>
                </a:solidFill>
              </a:rPr>
              <a:t>→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R </a:t>
            </a:r>
            <a:r>
              <a:rPr lang="en-US" dirty="0" smtClean="0"/>
              <a:t>let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w(</a:t>
            </a: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D,r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) = -|q(D)-r|</a:t>
            </a:r>
            <a:b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</a:br>
            <a:endParaRPr lang="en-US" dirty="0" smtClean="0">
              <a:solidFill>
                <a:srgbClr val="0000FF"/>
              </a:solidFill>
              <a:latin typeface="Comic Sans MS" pitchFamily="66" charset="0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dirty="0" err="1" smtClean="0"/>
              <a:t>Prob</a:t>
            </a:r>
            <a:r>
              <a:rPr lang="en-US" dirty="0" smtClean="0"/>
              <a:t> noise </a:t>
            </a:r>
            <a:r>
              <a:rPr lang="en-US" dirty="0" smtClean="0">
                <a:latin typeface="Comic Sans MS" pitchFamily="66" charset="0"/>
              </a:rPr>
              <a:t>= y </a:t>
            </a:r>
          </a:p>
          <a:p>
            <a:pPr marL="342900" lvl="1" indent="-342900" algn="ctr">
              <a:buNone/>
            </a:pPr>
            <a:r>
              <a:rPr lang="en-US" sz="3200" b="1" dirty="0" smtClean="0">
                <a:solidFill>
                  <a:srgbClr val="0033CC"/>
                </a:solidFill>
              </a:rPr>
              <a:t>e</a:t>
            </a:r>
            <a:r>
              <a:rPr lang="en-US" sz="3200" b="1" baseline="30000" dirty="0" smtClean="0">
                <a:solidFill>
                  <a:srgbClr val="0033CC"/>
                </a:solidFill>
                <a:latin typeface="Comic Sans MS"/>
              </a:rPr>
              <a:t>-</a:t>
            </a:r>
            <a:r>
              <a:rPr lang="en-US" sz="3200" b="1" baseline="30000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</a:t>
            </a:r>
            <a:r>
              <a:rPr lang="en-US" sz="3200" b="1" baseline="30000" dirty="0" smtClean="0">
                <a:solidFill>
                  <a:srgbClr val="0033CC"/>
                </a:solidFill>
                <a:latin typeface="Comic Sans MS"/>
              </a:rPr>
              <a:t>y </a:t>
            </a:r>
            <a:r>
              <a:rPr lang="en-US" sz="3200" b="1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/2 </a:t>
            </a:r>
            <a:r>
              <a:rPr lang="en-US" sz="3200" dirty="0" smtClean="0">
                <a:sym typeface="Symbol"/>
              </a:rPr>
              <a:t></a:t>
            </a:r>
            <a:r>
              <a:rPr lang="en-US" sz="3200" b="1" baseline="-5000" dirty="0" smtClean="0">
                <a:latin typeface="Comic Sans MS"/>
                <a:sym typeface="Symbol"/>
              </a:rPr>
              <a:t>y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b="1" dirty="0" smtClean="0"/>
              <a:t>e</a:t>
            </a:r>
            <a:r>
              <a:rPr lang="en-US" sz="3200" b="1" baseline="30000" dirty="0" smtClean="0">
                <a:latin typeface="Comic Sans MS"/>
                <a:sym typeface="Symbol"/>
              </a:rPr>
              <a:t>-</a:t>
            </a:r>
            <a:r>
              <a:rPr lang="en-US" sz="3200" b="1" baseline="30000" dirty="0" smtClean="0">
                <a:latin typeface="Comic Sans MS" pitchFamily="66" charset="0"/>
                <a:sym typeface="Symbol"/>
              </a:rPr>
              <a:t></a:t>
            </a:r>
            <a:r>
              <a:rPr lang="en-US" sz="3200" b="1" baseline="30000" dirty="0" smtClean="0">
                <a:latin typeface="Comic Sans MS"/>
              </a:rPr>
              <a:t>y </a:t>
            </a:r>
            <a:r>
              <a:rPr lang="en-US" sz="3200" b="1" dirty="0" smtClean="0">
                <a:solidFill>
                  <a:srgbClr val="0033CC"/>
                </a:solidFill>
              </a:rPr>
              <a:t>= </a:t>
            </a:r>
            <a:r>
              <a:rPr lang="en-US" sz="3200" b="1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</a:t>
            </a:r>
            <a:r>
              <a:rPr lang="en-US" sz="3200" b="1" baseline="30000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 </a:t>
            </a:r>
            <a:r>
              <a:rPr lang="en-US" sz="3200" b="1" dirty="0" smtClean="0">
                <a:solidFill>
                  <a:srgbClr val="0033CC"/>
                </a:solidFill>
              </a:rPr>
              <a:t>/</a:t>
            </a:r>
            <a:r>
              <a:rPr lang="en-US" sz="3200" b="1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2 </a:t>
            </a:r>
            <a:r>
              <a:rPr lang="en-US" sz="3200" b="1" dirty="0" smtClean="0"/>
              <a:t>e</a:t>
            </a:r>
            <a:r>
              <a:rPr lang="en-US" sz="3200" b="1" baseline="30000" dirty="0" smtClean="0">
                <a:latin typeface="Comic Sans MS"/>
                <a:sym typeface="Symbol"/>
              </a:rPr>
              <a:t>-</a:t>
            </a:r>
            <a:r>
              <a:rPr lang="en-US" sz="3200" b="1" baseline="30000" dirty="0" smtClean="0">
                <a:latin typeface="Comic Sans MS" pitchFamily="66" charset="0"/>
                <a:sym typeface="Symbol"/>
              </a:rPr>
              <a:t></a:t>
            </a:r>
            <a:r>
              <a:rPr lang="en-US" sz="3200" b="1" baseline="30000" dirty="0" smtClean="0">
                <a:latin typeface="Comic Sans MS"/>
              </a:rPr>
              <a:t>y </a:t>
            </a:r>
            <a:endParaRPr lang="en-US" dirty="0" smtClean="0">
              <a:solidFill>
                <a:srgbClr val="0000FF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US" dirty="0" smtClean="0"/>
              <a:t>Laplace distribution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Y=Lap(b)</a:t>
            </a:r>
            <a:r>
              <a:rPr lang="en-US" dirty="0" smtClean="0"/>
              <a:t> has density function</a:t>
            </a:r>
          </a:p>
          <a:p>
            <a:pPr algn="ctr">
              <a:buFontTx/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Pr[Y=y] =1/2b e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-|y|/b</a:t>
            </a:r>
          </a:p>
        </p:txBody>
      </p:sp>
      <p:sp>
        <p:nvSpPr>
          <p:cNvPr id="4" name="Right Brace 3"/>
          <p:cNvSpPr/>
          <p:nvPr/>
        </p:nvSpPr>
        <p:spPr bwMode="auto">
          <a:xfrm rot="5400000">
            <a:off x="7239000" y="1295400"/>
            <a:ext cx="381000" cy="1600200"/>
          </a:xfrm>
          <a:prstGeom prst="rightBrac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39000" y="2362200"/>
            <a:ext cx="372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y</a:t>
            </a:r>
            <a:endParaRPr lang="en-US" dirty="0"/>
          </a:p>
        </p:txBody>
      </p:sp>
      <p:sp>
        <p:nvSpPr>
          <p:cNvPr id="7" name="Freeform 5"/>
          <p:cNvSpPr>
            <a:spLocks/>
          </p:cNvSpPr>
          <p:nvPr/>
        </p:nvSpPr>
        <p:spPr bwMode="auto">
          <a:xfrm>
            <a:off x="1295400" y="4965700"/>
            <a:ext cx="3124200" cy="1143000"/>
          </a:xfrm>
          <a:custGeom>
            <a:avLst/>
            <a:gdLst>
              <a:gd name="T0" fmla="*/ 0 w 1968"/>
              <a:gd name="T1" fmla="*/ 1143000 h 720"/>
              <a:gd name="T2" fmla="*/ 1447800 w 1968"/>
              <a:gd name="T3" fmla="*/ 1066800 h 720"/>
              <a:gd name="T4" fmla="*/ 2438400 w 1968"/>
              <a:gd name="T5" fmla="*/ 685800 h 720"/>
              <a:gd name="T6" fmla="*/ 3124200 w 19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1968"/>
              <a:gd name="T13" fmla="*/ 0 h 720"/>
              <a:gd name="T14" fmla="*/ 1968 w 19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8" h="720">
                <a:moveTo>
                  <a:pt x="0" y="720"/>
                </a:moveTo>
                <a:cubicBezTo>
                  <a:pt x="328" y="720"/>
                  <a:pt x="656" y="720"/>
                  <a:pt x="912" y="672"/>
                </a:cubicBezTo>
                <a:cubicBezTo>
                  <a:pt x="1168" y="624"/>
                  <a:pt x="1360" y="544"/>
                  <a:pt x="1536" y="432"/>
                </a:cubicBezTo>
                <a:cubicBezTo>
                  <a:pt x="1712" y="320"/>
                  <a:pt x="1896" y="72"/>
                  <a:pt x="1968" y="0"/>
                </a:cubicBezTo>
              </a:path>
            </a:pathLst>
          </a:custGeom>
          <a:noFill/>
          <a:ln w="254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 flipH="1">
            <a:off x="4419600" y="4965700"/>
            <a:ext cx="3124200" cy="1143000"/>
          </a:xfrm>
          <a:custGeom>
            <a:avLst/>
            <a:gdLst>
              <a:gd name="T0" fmla="*/ 0 w 1968"/>
              <a:gd name="T1" fmla="*/ 1143000 h 720"/>
              <a:gd name="T2" fmla="*/ 1447800 w 1968"/>
              <a:gd name="T3" fmla="*/ 1066800 h 720"/>
              <a:gd name="T4" fmla="*/ 2438400 w 1968"/>
              <a:gd name="T5" fmla="*/ 685800 h 720"/>
              <a:gd name="T6" fmla="*/ 3124200 w 19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1968"/>
              <a:gd name="T13" fmla="*/ 0 h 720"/>
              <a:gd name="T14" fmla="*/ 1968 w 19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8" h="720">
                <a:moveTo>
                  <a:pt x="0" y="720"/>
                </a:moveTo>
                <a:cubicBezTo>
                  <a:pt x="328" y="720"/>
                  <a:pt x="656" y="720"/>
                  <a:pt x="912" y="672"/>
                </a:cubicBezTo>
                <a:cubicBezTo>
                  <a:pt x="1168" y="624"/>
                  <a:pt x="1360" y="544"/>
                  <a:pt x="1536" y="432"/>
                </a:cubicBezTo>
                <a:cubicBezTo>
                  <a:pt x="1712" y="320"/>
                  <a:pt x="1896" y="72"/>
                  <a:pt x="1968" y="0"/>
                </a:cubicBezTo>
              </a:path>
            </a:pathLst>
          </a:custGeom>
          <a:noFill/>
          <a:ln w="254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9" name="Group 9"/>
          <p:cNvGrpSpPr>
            <a:grpSpLocks/>
          </p:cNvGrpSpPr>
          <p:nvPr/>
        </p:nvGrpSpPr>
        <p:grpSpPr bwMode="auto">
          <a:xfrm>
            <a:off x="609600" y="6261100"/>
            <a:ext cx="8382000" cy="0"/>
            <a:chOff x="288" y="2832"/>
            <a:chExt cx="5280" cy="0"/>
          </a:xfrm>
        </p:grpSpPr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76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124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172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220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268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316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412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508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28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364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460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4232275" y="6354763"/>
            <a:ext cx="3730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0</a:t>
            </a: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5006975" y="6384925"/>
            <a:ext cx="3730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1</a:t>
            </a: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5721350" y="6384925"/>
            <a:ext cx="3730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2</a:t>
            </a:r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6542088" y="6384925"/>
            <a:ext cx="3730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3</a:t>
            </a:r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7304088" y="6384925"/>
            <a:ext cx="3730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4</a:t>
            </a: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8066088" y="6384925"/>
            <a:ext cx="3730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5</a:t>
            </a:r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3411538" y="6384925"/>
            <a:ext cx="44291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-1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2698750" y="6384925"/>
            <a:ext cx="442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-2</a:t>
            </a:r>
          </a:p>
        </p:txBody>
      </p:sp>
      <p:sp>
        <p:nvSpPr>
          <p:cNvPr id="29" name="Text Box 29"/>
          <p:cNvSpPr txBox="1">
            <a:spLocks noChangeArrowheads="1"/>
          </p:cNvSpPr>
          <p:nvPr/>
        </p:nvSpPr>
        <p:spPr bwMode="auto">
          <a:xfrm>
            <a:off x="1965325" y="6384925"/>
            <a:ext cx="442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-3</a:t>
            </a:r>
          </a:p>
        </p:txBody>
      </p:sp>
      <p:sp>
        <p:nvSpPr>
          <p:cNvPr id="30" name="Text Box 30"/>
          <p:cNvSpPr txBox="1">
            <a:spLocks noChangeArrowheads="1"/>
          </p:cNvSpPr>
          <p:nvPr/>
        </p:nvSpPr>
        <p:spPr bwMode="auto">
          <a:xfrm>
            <a:off x="1174750" y="6384925"/>
            <a:ext cx="442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-4</a:t>
            </a:r>
          </a:p>
        </p:txBody>
      </p:sp>
    </p:spTree>
    <p:extLst>
      <p:ext uri="{BB962C8B-B14F-4D97-AF65-F5344CB8AC3E}">
        <p14:creationId xmlns:p14="http://schemas.microsoft.com/office/powerpoint/2010/main" val="857300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Any</a:t>
            </a:r>
            <a:r>
              <a:rPr lang="en-US" sz="4000" dirty="0" smtClean="0"/>
              <a:t> Differentially Private Mechanism is an </a:t>
            </a:r>
            <a:r>
              <a:rPr lang="en-US" sz="4000" b="1" dirty="0" smtClean="0"/>
              <a:t>instance</a:t>
            </a:r>
            <a:r>
              <a:rPr lang="en-US" sz="4000" dirty="0" smtClean="0"/>
              <a:t> of the Exponential Mechanism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Let </a:t>
            </a:r>
            <a:r>
              <a:rPr lang="en-US" dirty="0" smtClean="0">
                <a:latin typeface="Comic Sans MS" pitchFamily="66" charset="0"/>
              </a:rPr>
              <a:t>M</a:t>
            </a:r>
            <a:r>
              <a:rPr lang="en-US" dirty="0" smtClean="0"/>
              <a:t> be a differentially private mechanism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Take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w(</a:t>
            </a: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D,r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) </a:t>
            </a:r>
            <a:r>
              <a:rPr lang="en-US" dirty="0" smtClean="0"/>
              <a:t>to be </a:t>
            </a:r>
            <a:r>
              <a:rPr lang="en-US" dirty="0" smtClean="0">
                <a:latin typeface="Comic Sans MS" pitchFamily="66" charset="0"/>
              </a:rPr>
              <a:t>log</a:t>
            </a:r>
            <a:r>
              <a:rPr lang="en-US" dirty="0" smtClean="0"/>
              <a:t> </a:t>
            </a:r>
            <a:r>
              <a:rPr lang="en-US" dirty="0" smtClean="0">
                <a:latin typeface="Comic Sans MS" pitchFamily="66" charset="0"/>
              </a:rPr>
              <a:t>(</a:t>
            </a:r>
            <a:r>
              <a:rPr lang="en-US" dirty="0" err="1" smtClean="0">
                <a:latin typeface="Comic Sans MS" pitchFamily="66" charset="0"/>
              </a:rPr>
              <a:t>Prob</a:t>
            </a:r>
            <a:r>
              <a:rPr lang="en-US" dirty="0" smtClean="0">
                <a:latin typeface="Comic Sans MS" pitchFamily="66" charset="0"/>
              </a:rPr>
              <a:t>[M(D) =r])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Remaining issue: </a:t>
            </a:r>
            <a:r>
              <a:rPr lang="en-US" b="1" dirty="0" smtClean="0"/>
              <a:t>Accuracy 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69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Ranking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Each element </a:t>
            </a:r>
            <a:r>
              <a:rPr lang="en-US" dirty="0" err="1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Comic Sans MS" pitchFamily="66" charset="0"/>
              </a:rPr>
              <a:t> {1, … n} </a:t>
            </a:r>
            <a:r>
              <a:rPr lang="en-US" dirty="0" smtClean="0"/>
              <a:t>has a real valued score 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S</a:t>
            </a:r>
            <a:r>
              <a:rPr lang="en-US" b="1" baseline="-25000" dirty="0" smtClean="0">
                <a:solidFill>
                  <a:srgbClr val="0033CC"/>
                </a:solidFill>
                <a:latin typeface="Comic Sans MS" pitchFamily="66" charset="0"/>
              </a:rPr>
              <a:t>D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(</a:t>
            </a:r>
            <a:r>
              <a:rPr lang="en-US" b="1" dirty="0" err="1" smtClean="0">
                <a:solidFill>
                  <a:srgbClr val="0033CC"/>
                </a:solidFill>
                <a:latin typeface="Comic Sans MS" pitchFamily="66" charset="0"/>
              </a:rPr>
              <a:t>i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)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based on a data set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Goal: Output </a:t>
            </a:r>
            <a:r>
              <a:rPr lang="en-US" b="1" dirty="0" smtClean="0">
                <a:latin typeface="Comic Sans MS" pitchFamily="66" charset="0"/>
              </a:rPr>
              <a:t>k</a:t>
            </a:r>
            <a:r>
              <a:rPr lang="en-US" b="1" dirty="0" smtClean="0"/>
              <a:t> elements with highest scores.</a:t>
            </a:r>
          </a:p>
          <a:p>
            <a:r>
              <a:rPr lang="en-US" b="1" dirty="0" smtClean="0"/>
              <a:t>Privacy</a:t>
            </a:r>
          </a:p>
          <a:p>
            <a:r>
              <a:rPr lang="en-US" dirty="0" smtClean="0"/>
              <a:t>Data set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dirty="0" smtClean="0"/>
              <a:t> consists of </a:t>
            </a:r>
            <a:r>
              <a:rPr lang="en-US" dirty="0" smtClean="0">
                <a:latin typeface="Comic Sans MS" pitchFamily="66" charset="0"/>
              </a:rPr>
              <a:t>n</a:t>
            </a:r>
            <a:r>
              <a:rPr lang="en-US" dirty="0" smtClean="0"/>
              <a:t> entries in domain D.</a:t>
            </a:r>
          </a:p>
          <a:p>
            <a:pPr lvl="1"/>
            <a:r>
              <a:rPr lang="en-US" b="1" dirty="0" smtClean="0"/>
              <a:t>Differential privacy: Protects privacy of entries in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Condition: Insensitive Scores</a:t>
            </a:r>
          </a:p>
          <a:p>
            <a:pPr lvl="1"/>
            <a:r>
              <a:rPr lang="en-US" dirty="0" smtClean="0"/>
              <a:t>for any element </a:t>
            </a:r>
            <a:r>
              <a:rPr lang="en-US" dirty="0" err="1" smtClean="0">
                <a:latin typeface="Comic Sans MS" pitchFamily="66" charset="0"/>
              </a:rPr>
              <a:t>i</a:t>
            </a:r>
            <a:r>
              <a:rPr lang="en-US" dirty="0" smtClean="0"/>
              <a:t>, for any data sets </a:t>
            </a:r>
            <a:r>
              <a:rPr lang="en-US" dirty="0" smtClean="0">
                <a:latin typeface="Comic Sans MS" pitchFamily="66" charset="0"/>
              </a:rPr>
              <a:t>D </a:t>
            </a:r>
            <a:r>
              <a:rPr lang="en-US" dirty="0" smtClean="0"/>
              <a:t>and</a:t>
            </a:r>
            <a:r>
              <a:rPr lang="en-US" dirty="0" smtClean="0">
                <a:latin typeface="Comic Sans MS" pitchFamily="66" charset="0"/>
              </a:rPr>
              <a:t> D’</a:t>
            </a:r>
            <a:r>
              <a:rPr lang="en-US" dirty="0" smtClean="0"/>
              <a:t> that differ in one entry:</a:t>
            </a:r>
          </a:p>
          <a:p>
            <a:pPr marL="457200" lvl="1" indent="0" algn="ctr">
              <a:buNone/>
            </a:pP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|S</a:t>
            </a:r>
            <a:r>
              <a:rPr lang="en-US" b="1" baseline="-25000" dirty="0" smtClean="0">
                <a:solidFill>
                  <a:srgbClr val="0033CC"/>
                </a:solidFill>
                <a:latin typeface="Comic Sans MS" pitchFamily="66" charset="0"/>
              </a:rPr>
              <a:t>D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(</a:t>
            </a:r>
            <a:r>
              <a:rPr lang="en-US" b="1" dirty="0" err="1" smtClean="0">
                <a:solidFill>
                  <a:srgbClr val="0033CC"/>
                </a:solidFill>
                <a:latin typeface="Comic Sans MS" pitchFamily="66" charset="0"/>
              </a:rPr>
              <a:t>i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)- S</a:t>
            </a:r>
            <a:r>
              <a:rPr lang="en-US" b="1" baseline="-25000" dirty="0" smtClean="0">
                <a:solidFill>
                  <a:srgbClr val="0033CC"/>
                </a:solidFill>
                <a:latin typeface="Comic Sans MS" pitchFamily="66" charset="0"/>
              </a:rPr>
              <a:t>D’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(</a:t>
            </a:r>
            <a:r>
              <a:rPr lang="en-US" b="1" dirty="0" err="1" smtClean="0">
                <a:solidFill>
                  <a:srgbClr val="0033CC"/>
                </a:solidFill>
                <a:latin typeface="Comic Sans MS" pitchFamily="66" charset="0"/>
              </a:rPr>
              <a:t>i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)| </a:t>
            </a:r>
            <a:r>
              <a:rPr lang="en-US" b="1" dirty="0" smtClean="0">
                <a:solidFill>
                  <a:srgbClr val="0033CC"/>
                </a:solidFill>
                <a:latin typeface="cmsy10"/>
              </a:rPr>
              <a:t>·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 1</a:t>
            </a:r>
            <a:r>
              <a:rPr lang="nn-NO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06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 bwMode="auto">
          <a:xfrm>
            <a:off x="4800600" y="4953000"/>
            <a:ext cx="1828800" cy="1676400"/>
          </a:xfrm>
          <a:prstGeom prst="ellipse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4953000" y="5105400"/>
            <a:ext cx="1524000" cy="1371600"/>
          </a:xfrm>
          <a:prstGeom prst="ellipse">
            <a:avLst/>
          </a:prstGeom>
          <a:solidFill>
            <a:srgbClr val="92D05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Approximate ranking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</a:t>
            </a:r>
            <a:r>
              <a:rPr lang="en-US" dirty="0" err="1" smtClean="0">
                <a:latin typeface="Comic Sans MS" pitchFamily="66" charset="0"/>
              </a:rPr>
              <a:t>S</a:t>
            </a:r>
            <a:r>
              <a:rPr lang="en-US" baseline="-25000" dirty="0" err="1" smtClean="0">
                <a:latin typeface="Comic Sans MS"/>
              </a:rPr>
              <a:t>k</a:t>
            </a:r>
            <a:r>
              <a:rPr lang="en-US" dirty="0" smtClean="0"/>
              <a:t> be the </a:t>
            </a:r>
            <a:r>
              <a:rPr lang="en-US" dirty="0" err="1" smtClean="0">
                <a:latin typeface="Comic Sans MS" pitchFamily="66" charset="0"/>
              </a:rPr>
              <a:t>k</a:t>
            </a:r>
            <a:r>
              <a:rPr lang="en-US" baseline="30000" dirty="0" err="1" smtClean="0">
                <a:latin typeface="Arial Narrow"/>
              </a:rPr>
              <a:t>th</a:t>
            </a:r>
            <a:r>
              <a:rPr lang="en-US" dirty="0" smtClean="0"/>
              <a:t> highest score in on data set D.</a:t>
            </a:r>
          </a:p>
          <a:p>
            <a:r>
              <a:rPr lang="en-US" dirty="0" smtClean="0"/>
              <a:t>An output list is </a:t>
            </a:r>
            <a:r>
              <a:rPr lang="en-US" b="1" dirty="0" smtClean="0">
                <a:sym typeface="Symbol"/>
              </a:rPr>
              <a:t> </a:t>
            </a:r>
            <a:r>
              <a:rPr lang="en-US" b="1" dirty="0" smtClean="0"/>
              <a:t>-useful </a:t>
            </a:r>
            <a:r>
              <a:rPr lang="en-US" dirty="0" smtClean="0"/>
              <a:t>if:</a:t>
            </a:r>
          </a:p>
          <a:p>
            <a:pPr lvl="1">
              <a:buNone/>
            </a:pPr>
            <a:r>
              <a:rPr lang="en-US" b="1" dirty="0" smtClean="0"/>
              <a:t>Soundness</a:t>
            </a:r>
            <a:r>
              <a:rPr lang="en-US" dirty="0" smtClean="0"/>
              <a:t>: No element in the output has score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</a:t>
            </a:r>
            <a:r>
              <a:rPr lang="en-US" dirty="0" err="1" smtClean="0">
                <a:latin typeface="Comic Sans MS" pitchFamily="66" charset="0"/>
              </a:rPr>
              <a:t>S</a:t>
            </a:r>
            <a:r>
              <a:rPr lang="en-US" baseline="-25000" dirty="0" err="1" smtClean="0">
                <a:latin typeface="Comic Sans MS"/>
              </a:rPr>
              <a:t>k</a:t>
            </a:r>
            <a:r>
              <a:rPr lang="en-US" dirty="0" smtClean="0"/>
              <a:t> - </a:t>
            </a:r>
            <a:r>
              <a:rPr lang="en-US" dirty="0" smtClean="0">
                <a:sym typeface="Symbol"/>
              </a:rPr>
              <a:t></a:t>
            </a:r>
            <a:endParaRPr lang="en-US" dirty="0" smtClean="0"/>
          </a:p>
          <a:p>
            <a:pPr lvl="1">
              <a:buNone/>
            </a:pPr>
            <a:r>
              <a:rPr lang="en-US" b="1" dirty="0" smtClean="0"/>
              <a:t>Completeness</a:t>
            </a:r>
            <a:r>
              <a:rPr lang="en-US" dirty="0" smtClean="0"/>
              <a:t>: Every element with score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</a:t>
            </a:r>
            <a:r>
              <a:rPr lang="en-US" dirty="0" err="1" smtClean="0">
                <a:latin typeface="Comic Sans MS" pitchFamily="66" charset="0"/>
              </a:rPr>
              <a:t>S</a:t>
            </a:r>
            <a:r>
              <a:rPr lang="en-US" baseline="-25000" dirty="0" err="1" smtClean="0">
                <a:latin typeface="Comic Sans MS"/>
              </a:rPr>
              <a:t>k</a:t>
            </a:r>
            <a:r>
              <a:rPr lang="en-US" dirty="0" smtClean="0"/>
              <a:t> + </a:t>
            </a:r>
            <a:r>
              <a:rPr lang="en-US" dirty="0" smtClean="0">
                <a:sym typeface="Symbol"/>
              </a:rPr>
              <a:t></a:t>
            </a:r>
            <a:r>
              <a:rPr lang="en-US" dirty="0" smtClean="0"/>
              <a:t> is in the output.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5257800" y="5334000"/>
            <a:ext cx="990600" cy="914400"/>
          </a:xfrm>
          <a:prstGeom prst="ellipse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5073488" y="5219635"/>
            <a:ext cx="1303483" cy="1156451"/>
          </a:xfrm>
          <a:custGeom>
            <a:avLst/>
            <a:gdLst>
              <a:gd name="connsiteX0" fmla="*/ 103993 w 1303483"/>
              <a:gd name="connsiteY0" fmla="*/ 822819 h 1156451"/>
              <a:gd name="connsiteX1" fmla="*/ 54566 w 1303483"/>
              <a:gd name="connsiteY1" fmla="*/ 736322 h 1156451"/>
              <a:gd name="connsiteX2" fmla="*/ 42209 w 1303483"/>
              <a:gd name="connsiteY2" fmla="*/ 699251 h 1156451"/>
              <a:gd name="connsiteX3" fmla="*/ 91636 w 1303483"/>
              <a:gd name="connsiteY3" fmla="*/ 427403 h 1156451"/>
              <a:gd name="connsiteX4" fmla="*/ 128707 w 1303483"/>
              <a:gd name="connsiteY4" fmla="*/ 402689 h 1156451"/>
              <a:gd name="connsiteX5" fmla="*/ 202847 w 1303483"/>
              <a:gd name="connsiteY5" fmla="*/ 316192 h 1156451"/>
              <a:gd name="connsiteX6" fmla="*/ 276988 w 1303483"/>
              <a:gd name="connsiteY6" fmla="*/ 204981 h 1156451"/>
              <a:gd name="connsiteX7" fmla="*/ 338771 w 1303483"/>
              <a:gd name="connsiteY7" fmla="*/ 106127 h 1156451"/>
              <a:gd name="connsiteX8" fmla="*/ 375842 w 1303483"/>
              <a:gd name="connsiteY8" fmla="*/ 81414 h 1156451"/>
              <a:gd name="connsiteX9" fmla="*/ 585907 w 1303483"/>
              <a:gd name="connsiteY9" fmla="*/ 56700 h 1156451"/>
              <a:gd name="connsiteX10" fmla="*/ 622977 w 1303483"/>
              <a:gd name="connsiteY10" fmla="*/ 44343 h 1156451"/>
              <a:gd name="connsiteX11" fmla="*/ 660047 w 1303483"/>
              <a:gd name="connsiteY11" fmla="*/ 7273 h 1156451"/>
              <a:gd name="connsiteX12" fmla="*/ 944253 w 1303483"/>
              <a:gd name="connsiteY12" fmla="*/ 19630 h 1156451"/>
              <a:gd name="connsiteX13" fmla="*/ 1018393 w 1303483"/>
              <a:gd name="connsiteY13" fmla="*/ 56700 h 1156451"/>
              <a:gd name="connsiteX14" fmla="*/ 1055463 w 1303483"/>
              <a:gd name="connsiteY14" fmla="*/ 69057 h 1156451"/>
              <a:gd name="connsiteX15" fmla="*/ 1129604 w 1303483"/>
              <a:gd name="connsiteY15" fmla="*/ 130841 h 1156451"/>
              <a:gd name="connsiteX16" fmla="*/ 1191388 w 1303483"/>
              <a:gd name="connsiteY16" fmla="*/ 217338 h 1156451"/>
              <a:gd name="connsiteX17" fmla="*/ 1240815 w 1303483"/>
              <a:gd name="connsiteY17" fmla="*/ 303835 h 1156451"/>
              <a:gd name="connsiteX18" fmla="*/ 1265528 w 1303483"/>
              <a:gd name="connsiteY18" fmla="*/ 340906 h 1156451"/>
              <a:gd name="connsiteX19" fmla="*/ 1277885 w 1303483"/>
              <a:gd name="connsiteY19" fmla="*/ 377976 h 1156451"/>
              <a:gd name="connsiteX20" fmla="*/ 1302598 w 1303483"/>
              <a:gd name="connsiteY20" fmla="*/ 476830 h 1156451"/>
              <a:gd name="connsiteX21" fmla="*/ 1290242 w 1303483"/>
              <a:gd name="connsiteY21" fmla="*/ 649824 h 1156451"/>
              <a:gd name="connsiteX22" fmla="*/ 1253171 w 1303483"/>
              <a:gd name="connsiteY22" fmla="*/ 686895 h 1156451"/>
              <a:gd name="connsiteX23" fmla="*/ 1228458 w 1303483"/>
              <a:gd name="connsiteY23" fmla="*/ 761035 h 1156451"/>
              <a:gd name="connsiteX24" fmla="*/ 1154317 w 1303483"/>
              <a:gd name="connsiteY24" fmla="*/ 810462 h 1156451"/>
              <a:gd name="connsiteX25" fmla="*/ 1104890 w 1303483"/>
              <a:gd name="connsiteY25" fmla="*/ 1020527 h 1156451"/>
              <a:gd name="connsiteX26" fmla="*/ 1006036 w 1303483"/>
              <a:gd name="connsiteY26" fmla="*/ 1032884 h 1156451"/>
              <a:gd name="connsiteX27" fmla="*/ 956609 w 1303483"/>
              <a:gd name="connsiteY27" fmla="*/ 1057597 h 1156451"/>
              <a:gd name="connsiteX28" fmla="*/ 845398 w 1303483"/>
              <a:gd name="connsiteY28" fmla="*/ 1094668 h 1156451"/>
              <a:gd name="connsiteX29" fmla="*/ 795971 w 1303483"/>
              <a:gd name="connsiteY29" fmla="*/ 1119381 h 1156451"/>
              <a:gd name="connsiteX30" fmla="*/ 721831 w 1303483"/>
              <a:gd name="connsiteY30" fmla="*/ 1144095 h 1156451"/>
              <a:gd name="connsiteX31" fmla="*/ 684761 w 1303483"/>
              <a:gd name="connsiteY31" fmla="*/ 1156451 h 1156451"/>
              <a:gd name="connsiteX32" fmla="*/ 524123 w 1303483"/>
              <a:gd name="connsiteY32" fmla="*/ 1119381 h 1156451"/>
              <a:gd name="connsiteX33" fmla="*/ 449982 w 1303483"/>
              <a:gd name="connsiteY33" fmla="*/ 1057597 h 1156451"/>
              <a:gd name="connsiteX34" fmla="*/ 326415 w 1303483"/>
              <a:gd name="connsiteY34" fmla="*/ 1032884 h 1156451"/>
              <a:gd name="connsiteX35" fmla="*/ 289344 w 1303483"/>
              <a:gd name="connsiteY35" fmla="*/ 995814 h 1156451"/>
              <a:gd name="connsiteX36" fmla="*/ 252274 w 1303483"/>
              <a:gd name="connsiteY36" fmla="*/ 971100 h 1156451"/>
              <a:gd name="connsiteX37" fmla="*/ 227561 w 1303483"/>
              <a:gd name="connsiteY37" fmla="*/ 934030 h 1156451"/>
              <a:gd name="connsiteX38" fmla="*/ 190490 w 1303483"/>
              <a:gd name="connsiteY38" fmla="*/ 921673 h 1156451"/>
              <a:gd name="connsiteX39" fmla="*/ 153420 w 1303483"/>
              <a:gd name="connsiteY39" fmla="*/ 896960 h 1156451"/>
              <a:gd name="connsiteX40" fmla="*/ 128707 w 1303483"/>
              <a:gd name="connsiteY40" fmla="*/ 859889 h 1156451"/>
              <a:gd name="connsiteX41" fmla="*/ 103993 w 1303483"/>
              <a:gd name="connsiteY41" fmla="*/ 822819 h 1156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303483" h="1156451">
                <a:moveTo>
                  <a:pt x="103993" y="822819"/>
                </a:moveTo>
                <a:cubicBezTo>
                  <a:pt x="91636" y="802225"/>
                  <a:pt x="73378" y="780216"/>
                  <a:pt x="54566" y="736322"/>
                </a:cubicBezTo>
                <a:cubicBezTo>
                  <a:pt x="49435" y="724350"/>
                  <a:pt x="46328" y="711608"/>
                  <a:pt x="42209" y="699251"/>
                </a:cubicBezTo>
                <a:cubicBezTo>
                  <a:pt x="51679" y="519319"/>
                  <a:pt x="0" y="503766"/>
                  <a:pt x="91636" y="427403"/>
                </a:cubicBezTo>
                <a:cubicBezTo>
                  <a:pt x="103045" y="417895"/>
                  <a:pt x="116350" y="410927"/>
                  <a:pt x="128707" y="402689"/>
                </a:cubicBezTo>
                <a:cubicBezTo>
                  <a:pt x="223632" y="260300"/>
                  <a:pt x="53038" y="510943"/>
                  <a:pt x="202847" y="316192"/>
                </a:cubicBezTo>
                <a:cubicBezTo>
                  <a:pt x="230012" y="280878"/>
                  <a:pt x="257064" y="244831"/>
                  <a:pt x="276988" y="204981"/>
                </a:cubicBezTo>
                <a:cubicBezTo>
                  <a:pt x="296564" y="165829"/>
                  <a:pt x="306690" y="138208"/>
                  <a:pt x="338771" y="106127"/>
                </a:cubicBezTo>
                <a:cubicBezTo>
                  <a:pt x="349272" y="95626"/>
                  <a:pt x="361279" y="84327"/>
                  <a:pt x="375842" y="81414"/>
                </a:cubicBezTo>
                <a:cubicBezTo>
                  <a:pt x="444977" y="67587"/>
                  <a:pt x="515885" y="64938"/>
                  <a:pt x="585907" y="56700"/>
                </a:cubicBezTo>
                <a:cubicBezTo>
                  <a:pt x="598264" y="52581"/>
                  <a:pt x="612139" y="51568"/>
                  <a:pt x="622977" y="44343"/>
                </a:cubicBezTo>
                <a:cubicBezTo>
                  <a:pt x="637517" y="34650"/>
                  <a:pt x="642624" y="8613"/>
                  <a:pt x="660047" y="7273"/>
                </a:cubicBezTo>
                <a:cubicBezTo>
                  <a:pt x="754593" y="0"/>
                  <a:pt x="849518" y="15511"/>
                  <a:pt x="944253" y="19630"/>
                </a:cubicBezTo>
                <a:cubicBezTo>
                  <a:pt x="1037430" y="50690"/>
                  <a:pt x="922578" y="8792"/>
                  <a:pt x="1018393" y="56700"/>
                </a:cubicBezTo>
                <a:cubicBezTo>
                  <a:pt x="1030043" y="62525"/>
                  <a:pt x="1043813" y="63232"/>
                  <a:pt x="1055463" y="69057"/>
                </a:cubicBezTo>
                <a:cubicBezTo>
                  <a:pt x="1089874" y="86262"/>
                  <a:pt x="1102273" y="103509"/>
                  <a:pt x="1129604" y="130841"/>
                </a:cubicBezTo>
                <a:cubicBezTo>
                  <a:pt x="1152309" y="198956"/>
                  <a:pt x="1127420" y="142708"/>
                  <a:pt x="1191388" y="217338"/>
                </a:cubicBezTo>
                <a:cubicBezTo>
                  <a:pt x="1217189" y="247439"/>
                  <a:pt x="1220783" y="268780"/>
                  <a:pt x="1240815" y="303835"/>
                </a:cubicBezTo>
                <a:cubicBezTo>
                  <a:pt x="1248183" y="316729"/>
                  <a:pt x="1258886" y="327623"/>
                  <a:pt x="1265528" y="340906"/>
                </a:cubicBezTo>
                <a:cubicBezTo>
                  <a:pt x="1271353" y="352556"/>
                  <a:pt x="1274458" y="365410"/>
                  <a:pt x="1277885" y="377976"/>
                </a:cubicBezTo>
                <a:cubicBezTo>
                  <a:pt x="1286822" y="410745"/>
                  <a:pt x="1302598" y="476830"/>
                  <a:pt x="1302598" y="476830"/>
                </a:cubicBezTo>
                <a:cubicBezTo>
                  <a:pt x="1298479" y="534495"/>
                  <a:pt x="1303483" y="593549"/>
                  <a:pt x="1290242" y="649824"/>
                </a:cubicBezTo>
                <a:cubicBezTo>
                  <a:pt x="1286239" y="666835"/>
                  <a:pt x="1261658" y="671619"/>
                  <a:pt x="1253171" y="686895"/>
                </a:cubicBezTo>
                <a:cubicBezTo>
                  <a:pt x="1240520" y="709667"/>
                  <a:pt x="1250133" y="746585"/>
                  <a:pt x="1228458" y="761035"/>
                </a:cubicBezTo>
                <a:lnTo>
                  <a:pt x="1154317" y="810462"/>
                </a:lnTo>
                <a:cubicBezTo>
                  <a:pt x="1150853" y="862431"/>
                  <a:pt x="1191114" y="997012"/>
                  <a:pt x="1104890" y="1020527"/>
                </a:cubicBezTo>
                <a:cubicBezTo>
                  <a:pt x="1072852" y="1029264"/>
                  <a:pt x="1038987" y="1028765"/>
                  <a:pt x="1006036" y="1032884"/>
                </a:cubicBezTo>
                <a:cubicBezTo>
                  <a:pt x="989560" y="1041122"/>
                  <a:pt x="973712" y="1050756"/>
                  <a:pt x="956609" y="1057597"/>
                </a:cubicBezTo>
                <a:cubicBezTo>
                  <a:pt x="956597" y="1057602"/>
                  <a:pt x="863939" y="1088488"/>
                  <a:pt x="845398" y="1094668"/>
                </a:cubicBezTo>
                <a:cubicBezTo>
                  <a:pt x="827923" y="1100493"/>
                  <a:pt x="813074" y="1112540"/>
                  <a:pt x="795971" y="1119381"/>
                </a:cubicBezTo>
                <a:cubicBezTo>
                  <a:pt x="771784" y="1129056"/>
                  <a:pt x="746544" y="1135857"/>
                  <a:pt x="721831" y="1144095"/>
                </a:cubicBezTo>
                <a:lnTo>
                  <a:pt x="684761" y="1156451"/>
                </a:lnTo>
                <a:cubicBezTo>
                  <a:pt x="600869" y="1145965"/>
                  <a:pt x="592044" y="1153341"/>
                  <a:pt x="524123" y="1119381"/>
                </a:cubicBezTo>
                <a:cubicBezTo>
                  <a:pt x="443264" y="1078951"/>
                  <a:pt x="531972" y="1112257"/>
                  <a:pt x="449982" y="1057597"/>
                </a:cubicBezTo>
                <a:cubicBezTo>
                  <a:pt x="426457" y="1041914"/>
                  <a:pt x="333734" y="1033930"/>
                  <a:pt x="326415" y="1032884"/>
                </a:cubicBezTo>
                <a:cubicBezTo>
                  <a:pt x="314058" y="1020527"/>
                  <a:pt x="302769" y="1007001"/>
                  <a:pt x="289344" y="995814"/>
                </a:cubicBezTo>
                <a:cubicBezTo>
                  <a:pt x="277935" y="986307"/>
                  <a:pt x="262775" y="981601"/>
                  <a:pt x="252274" y="971100"/>
                </a:cubicBezTo>
                <a:cubicBezTo>
                  <a:pt x="241773" y="960599"/>
                  <a:pt x="239158" y="943307"/>
                  <a:pt x="227561" y="934030"/>
                </a:cubicBezTo>
                <a:cubicBezTo>
                  <a:pt x="217390" y="925893"/>
                  <a:pt x="202140" y="927498"/>
                  <a:pt x="190490" y="921673"/>
                </a:cubicBezTo>
                <a:cubicBezTo>
                  <a:pt x="177207" y="915032"/>
                  <a:pt x="165777" y="905198"/>
                  <a:pt x="153420" y="896960"/>
                </a:cubicBezTo>
                <a:cubicBezTo>
                  <a:pt x="145182" y="884603"/>
                  <a:pt x="140304" y="869166"/>
                  <a:pt x="128707" y="859889"/>
                </a:cubicBezTo>
                <a:cubicBezTo>
                  <a:pt x="83821" y="823980"/>
                  <a:pt x="116350" y="843413"/>
                  <a:pt x="103993" y="822819"/>
                </a:cubicBezTo>
                <a:close/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6781800" y="4495800"/>
            <a:ext cx="2209800" cy="685800"/>
          </a:xfrm>
          <a:prstGeom prst="wedgeRoundRectCallout">
            <a:avLst>
              <a:gd name="adj1" fmla="val -62381"/>
              <a:gd name="adj2" fmla="val 120157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Score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msy10"/>
              </a:rPr>
              <a:t>·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</a:t>
            </a:r>
            <a:r>
              <a:rPr lang="en-US" baseline="-25000" dirty="0" err="1" smtClean="0">
                <a:latin typeface="Comic Sans MS"/>
              </a:rPr>
              <a:t>k</a:t>
            </a:r>
            <a:r>
              <a:rPr lang="en-US" dirty="0" smtClean="0"/>
              <a:t> - </a:t>
            </a:r>
            <a:r>
              <a:rPr lang="en-US" dirty="0" smtClean="0">
                <a:sym typeface="Symbol"/>
              </a:rPr>
              <a:t>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0" name="Rounded Rectangular Callout 9"/>
          <p:cNvSpPr/>
          <p:nvPr/>
        </p:nvSpPr>
        <p:spPr bwMode="auto">
          <a:xfrm>
            <a:off x="1600200" y="5181600"/>
            <a:ext cx="2590800" cy="685800"/>
          </a:xfrm>
          <a:prstGeom prst="wedgeRoundRectCallout">
            <a:avLst>
              <a:gd name="adj1" fmla="val 122708"/>
              <a:gd name="adj2" fmla="val 37274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err="1" smtClean="0">
                <a:latin typeface="Comic Sans MS" pitchFamily="66" charset="0"/>
              </a:rPr>
              <a:t>S</a:t>
            </a:r>
            <a:r>
              <a:rPr lang="en-US" baseline="-25000" dirty="0" err="1" smtClean="0">
                <a:latin typeface="Comic Sans MS"/>
              </a:rPr>
              <a:t>k</a:t>
            </a:r>
            <a:r>
              <a:rPr lang="en-US" dirty="0" smtClean="0"/>
              <a:t> + </a:t>
            </a:r>
            <a:r>
              <a:rPr lang="en-US" dirty="0" smtClean="0">
                <a:sym typeface="Symbol"/>
              </a:rPr>
              <a:t>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Score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1" name="Rounded Rectangular Callout 10"/>
          <p:cNvSpPr/>
          <p:nvPr/>
        </p:nvSpPr>
        <p:spPr bwMode="auto">
          <a:xfrm>
            <a:off x="152400" y="6019800"/>
            <a:ext cx="3657600" cy="685800"/>
          </a:xfrm>
          <a:prstGeom prst="wedgeRoundRectCallout">
            <a:avLst>
              <a:gd name="adj1" fmla="val 91942"/>
              <a:gd name="adj2" fmla="val -14978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</a:t>
            </a:r>
            <a:r>
              <a:rPr lang="en-US" baseline="-25000" dirty="0" err="1" smtClean="0">
                <a:latin typeface="Comic Sans MS"/>
              </a:rPr>
              <a:t>k</a:t>
            </a:r>
            <a:r>
              <a:rPr lang="en-US" dirty="0" smtClean="0"/>
              <a:t> - </a:t>
            </a:r>
            <a:r>
              <a:rPr lang="en-US" dirty="0" smtClean="0">
                <a:sym typeface="Symbol"/>
              </a:rPr>
              <a:t>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Score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msy10"/>
              </a:rPr>
              <a:t>·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</a:t>
            </a:r>
            <a:r>
              <a:rPr lang="en-US" baseline="-25000" dirty="0" err="1" smtClean="0">
                <a:latin typeface="Comic Sans MS"/>
              </a:rPr>
              <a:t>k</a:t>
            </a:r>
            <a:r>
              <a:rPr lang="en-US" dirty="0" smtClean="0"/>
              <a:t> + </a:t>
            </a:r>
            <a:r>
              <a:rPr lang="en-US" dirty="0" smtClean="0">
                <a:sym typeface="Symbol"/>
              </a:rPr>
              <a:t>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40793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Two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/>
          <a:lstStyle/>
          <a:p>
            <a:r>
              <a:rPr lang="en-US" b="1" dirty="0" smtClean="0"/>
              <a:t>Score perturbation</a:t>
            </a:r>
          </a:p>
          <a:p>
            <a:pPr lvl="1"/>
            <a:r>
              <a:rPr lang="en-US" dirty="0" smtClean="0"/>
              <a:t>Perturb the scores of the elements with noise </a:t>
            </a:r>
          </a:p>
          <a:p>
            <a:pPr lvl="1"/>
            <a:r>
              <a:rPr lang="en-US" dirty="0" smtClean="0"/>
              <a:t>Pick the top k elements in terms of noisy scores.</a:t>
            </a:r>
          </a:p>
          <a:p>
            <a:pPr lvl="1"/>
            <a:r>
              <a:rPr lang="en-US" dirty="0" smtClean="0"/>
              <a:t>Fast and simple implementation </a:t>
            </a:r>
          </a:p>
          <a:p>
            <a:pPr lvl="1">
              <a:buNone/>
            </a:pPr>
            <a:r>
              <a:rPr lang="en-US" b="1" dirty="0" smtClean="0"/>
              <a:t>Question:  what sort of noise should be added?</a:t>
            </a:r>
          </a:p>
          <a:p>
            <a:pPr lvl="1">
              <a:buNone/>
            </a:pPr>
            <a:r>
              <a:rPr lang="en-US" b="1" dirty="0" smtClean="0"/>
              <a:t>What sort of guarantees?</a:t>
            </a:r>
          </a:p>
          <a:p>
            <a:r>
              <a:rPr lang="en-US" b="1" dirty="0" smtClean="0"/>
              <a:t>Exponential sampling</a:t>
            </a:r>
          </a:p>
          <a:p>
            <a:pPr lvl="1"/>
            <a:r>
              <a:rPr lang="en-US" dirty="0" smtClean="0"/>
              <a:t>Run the exponential mechanism k times.</a:t>
            </a:r>
          </a:p>
          <a:p>
            <a:pPr lvl="1"/>
            <a:r>
              <a:rPr lang="en-US" dirty="0" smtClean="0"/>
              <a:t>more complicated and slower implementation</a:t>
            </a:r>
          </a:p>
          <a:p>
            <a:pPr lvl="1">
              <a:buNone/>
            </a:pPr>
            <a:r>
              <a:rPr lang="en-US" b="1" dirty="0" smtClean="0"/>
              <a:t>What sort of guarantees?</a:t>
            </a:r>
          </a:p>
          <a:p>
            <a:pPr lvl="1"/>
            <a:endParaRPr lang="en-US" dirty="0"/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5029200" y="1143000"/>
            <a:ext cx="3810000" cy="457200"/>
          </a:xfrm>
          <a:prstGeom prst="wedgeRoundRectCallout">
            <a:avLst>
              <a:gd name="adj1" fmla="val 16752"/>
              <a:gd name="adj2" fmla="val 465203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Each input affects all scores</a:t>
            </a:r>
          </a:p>
        </p:txBody>
      </p:sp>
    </p:spTree>
    <p:extLst>
      <p:ext uri="{BB962C8B-B14F-4D97-AF65-F5344CB8AC3E}">
        <p14:creationId xmlns:p14="http://schemas.microsoft.com/office/powerpoint/2010/main" val="318012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Exponential Mechanism: Simple Example (almost free) private lunch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915400" cy="52578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/>
              <a:t>Database of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n</a:t>
            </a:r>
            <a:r>
              <a:rPr lang="en-US" dirty="0" smtClean="0"/>
              <a:t> individuals, </a:t>
            </a:r>
            <a:r>
              <a:rPr lang="en-US" b="1" dirty="0" smtClean="0"/>
              <a:t>lunch options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{1…k}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each individual likes or dislikes each option (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1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0</a:t>
            </a:r>
            <a:r>
              <a:rPr lang="en-US" dirty="0" smtClean="0"/>
              <a:t>)</a:t>
            </a:r>
          </a:p>
          <a:p>
            <a:pPr>
              <a:buFontTx/>
              <a:buNone/>
            </a:pPr>
            <a:r>
              <a:rPr lang="en-US" b="1" dirty="0" smtClean="0"/>
              <a:t>Goal:</a:t>
            </a:r>
            <a:r>
              <a:rPr lang="en-US" dirty="0" smtClean="0"/>
              <a:t> output a lunch option that </a:t>
            </a:r>
            <a:r>
              <a:rPr lang="en-US" b="1" dirty="0" smtClean="0"/>
              <a:t>many</a:t>
            </a:r>
            <a:r>
              <a:rPr lang="en-US" dirty="0" smtClean="0"/>
              <a:t> like</a:t>
            </a:r>
          </a:p>
          <a:p>
            <a:pPr>
              <a:buFontTx/>
              <a:buNone/>
            </a:pPr>
            <a:r>
              <a:rPr lang="en-US" dirty="0" smtClean="0"/>
              <a:t>For each lunch option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j</a:t>
            </a:r>
            <a:r>
              <a:rPr lang="en-US" dirty="0" smtClean="0">
                <a:solidFill>
                  <a:srgbClr val="0000FF"/>
                </a:solidFill>
                <a:latin typeface="cmsy10"/>
              </a:rPr>
              <a:t>2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  <a:sym typeface="Mathematica1" pitchFamily="2" charset="2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[k]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ℓ(j)</a:t>
            </a:r>
            <a:r>
              <a:rPr lang="en-US" dirty="0" smtClean="0"/>
              <a:t> is # of individuals who like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j</a:t>
            </a:r>
          </a:p>
          <a:p>
            <a:pPr>
              <a:buNone/>
            </a:pPr>
            <a:r>
              <a:rPr lang="en-US" b="1" dirty="0" smtClean="0"/>
              <a:t>Exponential Mechanism:</a:t>
            </a:r>
            <a:br>
              <a:rPr lang="en-US" b="1" dirty="0" smtClean="0"/>
            </a:br>
            <a:r>
              <a:rPr lang="en-US" dirty="0" smtClean="0"/>
              <a:t>Output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j</a:t>
            </a:r>
            <a:r>
              <a:rPr lang="en-US" dirty="0" smtClean="0"/>
              <a:t> with probability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e</a:t>
            </a:r>
            <a:r>
              <a:rPr lang="el-GR" b="1" baseline="30000" dirty="0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aseline="30000" dirty="0" smtClean="0">
                <a:solidFill>
                  <a:srgbClr val="0000FF"/>
                </a:solidFill>
                <a:latin typeface="Comic Sans MS" pitchFamily="66" charset="0"/>
              </a:rPr>
              <a:t>ℓ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(j)</a:t>
            </a:r>
          </a:p>
          <a:p>
            <a:pPr>
              <a:buFontTx/>
              <a:buNone/>
            </a:pPr>
            <a:r>
              <a:rPr lang="en-US" dirty="0" smtClean="0"/>
              <a:t>Actual probability: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e</a:t>
            </a:r>
            <a:r>
              <a:rPr lang="el-GR" b="1" baseline="30000" dirty="0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aseline="30000" dirty="0" smtClean="0">
                <a:solidFill>
                  <a:srgbClr val="0000FF"/>
                </a:solidFill>
                <a:latin typeface="Comic Sans MS" pitchFamily="66" charset="0"/>
              </a:rPr>
              <a:t>ℓ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(j)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/(∑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i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e</a:t>
            </a:r>
            <a:r>
              <a:rPr lang="el-GR" b="1" baseline="30000" dirty="0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aseline="30000" dirty="0" smtClean="0">
                <a:solidFill>
                  <a:srgbClr val="0000FF"/>
                </a:solidFill>
                <a:latin typeface="Comic Sans MS" pitchFamily="66" charset="0"/>
              </a:rPr>
              <a:t>ℓ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(</a:t>
            </a:r>
            <a:r>
              <a:rPr lang="en-US" b="1" baseline="30000" dirty="0" err="1" smtClean="0">
                <a:solidFill>
                  <a:srgbClr val="0000FF"/>
                </a:solidFill>
                <a:latin typeface="Comic Sans MS" pitchFamily="66" charset="0"/>
              </a:rPr>
              <a:t>i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)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)</a:t>
            </a:r>
            <a:endParaRPr lang="en-US" dirty="0" smtClean="0"/>
          </a:p>
        </p:txBody>
      </p:sp>
      <p:sp>
        <p:nvSpPr>
          <p:cNvPr id="187396" name="AutoShape 4"/>
          <p:cNvSpPr>
            <a:spLocks noChangeArrowheads="1"/>
          </p:cNvSpPr>
          <p:nvPr/>
        </p:nvSpPr>
        <p:spPr bwMode="auto">
          <a:xfrm>
            <a:off x="5334000" y="6019800"/>
            <a:ext cx="2362200" cy="685800"/>
          </a:xfrm>
          <a:prstGeom prst="wedgeRoundRectCallout">
            <a:avLst>
              <a:gd name="adj1" fmla="val -37144"/>
              <a:gd name="adj2" fmla="val -91458"/>
              <a:gd name="adj3" fmla="val 16667"/>
            </a:avLst>
          </a:prstGeom>
          <a:solidFill>
            <a:schemeClr val="accent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buFontTx/>
              <a:buNone/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Normalizer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9060481"/>
      </p:ext>
    </p:extLst>
  </p:cSld>
  <p:clrMapOvr>
    <a:masterClrMapping/>
  </p:clrMapOvr>
  <p:transition advTm="4926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8739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87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 build="p"/>
      <p:bldP spid="187396" grpId="0" build="allAtOnce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Net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Idea: limit the number of possible outputs</a:t>
            </a:r>
          </a:p>
          <a:p>
            <a:pPr lvl="1"/>
            <a:r>
              <a:rPr lang="en-US" dirty="0" smtClean="0"/>
              <a:t>Want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|R|</a:t>
            </a:r>
            <a:r>
              <a:rPr lang="en-US" dirty="0" smtClean="0"/>
              <a:t> to be small</a:t>
            </a:r>
          </a:p>
          <a:p>
            <a:r>
              <a:rPr lang="en-US" dirty="0" smtClean="0"/>
              <a:t>Why is it good?</a:t>
            </a:r>
          </a:p>
          <a:p>
            <a:pPr lvl="1"/>
            <a:r>
              <a:rPr lang="en-US" dirty="0" smtClean="0"/>
              <a:t>The </a:t>
            </a:r>
            <a:r>
              <a:rPr lang="en-US" b="1" dirty="0" smtClean="0"/>
              <a:t>good</a:t>
            </a:r>
            <a:r>
              <a:rPr lang="en-US" dirty="0" smtClean="0"/>
              <a:t> (accurate) output has to compete with a few possible outputs</a:t>
            </a:r>
          </a:p>
          <a:p>
            <a:pPr lvl="1"/>
            <a:r>
              <a:rPr lang="en-US" dirty="0" smtClean="0"/>
              <a:t>If there is a guarantee that there is at least one good output, then the total weight of the bad outputs is limited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95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  <a:sym typeface="Symbol"/>
              </a:rPr>
              <a:t> </a:t>
            </a:r>
            <a:r>
              <a:rPr lang="en-US" dirty="0" smtClean="0"/>
              <a:t>Nets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 collection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</a:t>
            </a:r>
            <a:r>
              <a:rPr lang="en-US" dirty="0" smtClean="0"/>
              <a:t> of  databases is called an </a:t>
            </a:r>
            <a:r>
              <a:rPr lang="en-US" b="1" dirty="0" smtClean="0">
                <a:latin typeface="Comic Sans MS" pitchFamily="66" charset="0"/>
                <a:sym typeface="Symbol"/>
              </a:rPr>
              <a:t></a:t>
            </a:r>
            <a:r>
              <a:rPr lang="en-US" b="1" dirty="0" smtClean="0"/>
              <a:t>-net </a:t>
            </a:r>
            <a:r>
              <a:rPr lang="en-US" dirty="0" smtClean="0"/>
              <a:t>of databases for a class of queries </a:t>
            </a:r>
            <a:r>
              <a:rPr lang="en-US" dirty="0">
                <a:latin typeface="Comic Sans MS" pitchFamily="66" charset="0"/>
              </a:rPr>
              <a:t>C</a:t>
            </a:r>
            <a:r>
              <a:rPr lang="en-US" dirty="0" smtClean="0"/>
              <a:t> if: </a:t>
            </a:r>
          </a:p>
          <a:p>
            <a:r>
              <a:rPr lang="en-US" dirty="0" smtClean="0"/>
              <a:t>for all possible databases </a:t>
            </a:r>
            <a:r>
              <a:rPr lang="en-US" dirty="0">
                <a:latin typeface="Comic Sans MS" pitchFamily="66" charset="0"/>
              </a:rPr>
              <a:t>x</a:t>
            </a:r>
            <a:r>
              <a:rPr lang="en-US" dirty="0" smtClean="0"/>
              <a:t> there exists a </a:t>
            </a:r>
            <a:r>
              <a:rPr lang="en-US" dirty="0" smtClean="0">
                <a:latin typeface="Comic Sans MS" pitchFamily="66" charset="0"/>
              </a:rPr>
              <a:t>y</a:t>
            </a:r>
            <a:r>
              <a:rPr lang="en-US" dirty="0" smtClean="0">
                <a:latin typeface="cmsy10"/>
              </a:rPr>
              <a:t>2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such that </a:t>
            </a:r>
          </a:p>
          <a:p>
            <a:pPr marL="0" indent="0" algn="ctr">
              <a:buNone/>
            </a:pPr>
            <a:r>
              <a:rPr lang="en-US" dirty="0" smtClean="0">
                <a:latin typeface="Comic Sans MS" pitchFamily="66" charset="0"/>
              </a:rPr>
              <a:t>Max</a:t>
            </a:r>
            <a:r>
              <a:rPr lang="en-US" baseline="-25000" dirty="0" smtClean="0">
                <a:latin typeface="Comic Sans MS"/>
              </a:rPr>
              <a:t>q</a:t>
            </a:r>
            <a:r>
              <a:rPr lang="en-US" baseline="-25000" dirty="0" smtClean="0">
                <a:latin typeface="cmsy10"/>
              </a:rPr>
              <a:t>2</a:t>
            </a:r>
            <a:r>
              <a:rPr lang="en-US" baseline="-25000" dirty="0" smtClean="0">
                <a:latin typeface="Comic Sans MS"/>
              </a:rPr>
              <a:t>C</a:t>
            </a:r>
            <a:r>
              <a:rPr lang="en-US" dirty="0" smtClean="0">
                <a:latin typeface="Comic Sans MS" pitchFamily="66" charset="0"/>
              </a:rPr>
              <a:t> |q(x) –q(y)| </a:t>
            </a:r>
            <a:r>
              <a:rPr lang="en-US" dirty="0" smtClean="0">
                <a:latin typeface="cmsy10"/>
              </a:rPr>
              <a:t>·</a:t>
            </a:r>
            <a:r>
              <a:rPr lang="en-US" b="1" dirty="0">
                <a:latin typeface="Comic Sans MS" pitchFamily="66" charset="0"/>
                <a:sym typeface="Symbol"/>
              </a:rPr>
              <a:t> 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400050" lvl="1" indent="0">
              <a:buNone/>
            </a:pPr>
            <a:r>
              <a:rPr lang="en-US" dirty="0" smtClean="0"/>
              <a:t>If we use the </a:t>
            </a:r>
            <a:r>
              <a:rPr lang="en-US" b="1" dirty="0" smtClean="0"/>
              <a:t>closest member</a:t>
            </a:r>
            <a:r>
              <a:rPr lang="en-US" dirty="0" smtClean="0"/>
              <a:t> of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</a:t>
            </a:r>
            <a:r>
              <a:rPr lang="en-US" dirty="0" smtClean="0"/>
              <a:t> instead of the real database </a:t>
            </a:r>
          </a:p>
          <a:p>
            <a:pPr marL="800100" lvl="2" indent="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lose at most 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  <a:sym typeface="Symbol"/>
              </a:rPr>
              <a:t>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5943600" y="4114800"/>
            <a:ext cx="2667000" cy="10668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Flowchart: Connector 4"/>
          <p:cNvSpPr/>
          <p:nvPr/>
        </p:nvSpPr>
        <p:spPr bwMode="auto">
          <a:xfrm>
            <a:off x="6248400" y="44958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Flowchart: Connector 5"/>
          <p:cNvSpPr/>
          <p:nvPr/>
        </p:nvSpPr>
        <p:spPr bwMode="auto">
          <a:xfrm>
            <a:off x="6400800" y="46482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Flowchart: Connector 6"/>
          <p:cNvSpPr/>
          <p:nvPr/>
        </p:nvSpPr>
        <p:spPr bwMode="auto">
          <a:xfrm>
            <a:off x="6553200" y="48006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Flowchart: Connector 7"/>
          <p:cNvSpPr/>
          <p:nvPr/>
        </p:nvSpPr>
        <p:spPr bwMode="auto">
          <a:xfrm>
            <a:off x="6705600" y="49530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Flowchart: Connector 8"/>
          <p:cNvSpPr/>
          <p:nvPr/>
        </p:nvSpPr>
        <p:spPr bwMode="auto">
          <a:xfrm>
            <a:off x="6248400" y="4800600"/>
            <a:ext cx="76200" cy="76200"/>
          </a:xfrm>
          <a:prstGeom prst="flowChartConnector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" name="Flowchart: Connector 9"/>
          <p:cNvSpPr/>
          <p:nvPr/>
        </p:nvSpPr>
        <p:spPr bwMode="auto">
          <a:xfrm>
            <a:off x="6477000" y="43434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1" name="Flowchart: Connector 10"/>
          <p:cNvSpPr/>
          <p:nvPr/>
        </p:nvSpPr>
        <p:spPr bwMode="auto">
          <a:xfrm>
            <a:off x="6629400" y="44958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2" name="Flowchart: Connector 11"/>
          <p:cNvSpPr/>
          <p:nvPr/>
        </p:nvSpPr>
        <p:spPr bwMode="auto">
          <a:xfrm>
            <a:off x="6781800" y="46482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3" name="Flowchart: Connector 12"/>
          <p:cNvSpPr/>
          <p:nvPr/>
        </p:nvSpPr>
        <p:spPr bwMode="auto">
          <a:xfrm>
            <a:off x="7086600" y="44958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4" name="Flowchart: Connector 13"/>
          <p:cNvSpPr/>
          <p:nvPr/>
        </p:nvSpPr>
        <p:spPr bwMode="auto">
          <a:xfrm>
            <a:off x="7239000" y="46482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Flowchart: Connector 14"/>
          <p:cNvSpPr/>
          <p:nvPr/>
        </p:nvSpPr>
        <p:spPr bwMode="auto">
          <a:xfrm>
            <a:off x="7391400" y="48006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6" name="Flowchart: Connector 15"/>
          <p:cNvSpPr/>
          <p:nvPr/>
        </p:nvSpPr>
        <p:spPr bwMode="auto">
          <a:xfrm>
            <a:off x="6705600" y="43434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7" name="Flowchart: Connector 16"/>
          <p:cNvSpPr/>
          <p:nvPr/>
        </p:nvSpPr>
        <p:spPr bwMode="auto">
          <a:xfrm>
            <a:off x="6858000" y="44958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8" name="Flowchart: Connector 17"/>
          <p:cNvSpPr/>
          <p:nvPr/>
        </p:nvSpPr>
        <p:spPr bwMode="auto">
          <a:xfrm>
            <a:off x="7010400" y="46482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9" name="Flowchart: Connector 18"/>
          <p:cNvSpPr/>
          <p:nvPr/>
        </p:nvSpPr>
        <p:spPr bwMode="auto">
          <a:xfrm>
            <a:off x="7391400" y="44958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0" name="Flowchart: Connector 19"/>
          <p:cNvSpPr/>
          <p:nvPr/>
        </p:nvSpPr>
        <p:spPr bwMode="auto">
          <a:xfrm>
            <a:off x="7543800" y="46482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1" name="Flowchart: Connector 20"/>
          <p:cNvSpPr/>
          <p:nvPr/>
        </p:nvSpPr>
        <p:spPr bwMode="auto">
          <a:xfrm>
            <a:off x="7696200" y="48006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2" name="Flowchart: Connector 21"/>
          <p:cNvSpPr/>
          <p:nvPr/>
        </p:nvSpPr>
        <p:spPr bwMode="auto">
          <a:xfrm>
            <a:off x="7848600" y="44958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3" name="Flowchart: Connector 22"/>
          <p:cNvSpPr/>
          <p:nvPr/>
        </p:nvSpPr>
        <p:spPr bwMode="auto">
          <a:xfrm>
            <a:off x="8001000" y="46482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4" name="Flowchart: Connector 23"/>
          <p:cNvSpPr/>
          <p:nvPr/>
        </p:nvSpPr>
        <p:spPr bwMode="auto">
          <a:xfrm>
            <a:off x="8153400" y="48006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5" name="Flowchart: Connector 24"/>
          <p:cNvSpPr/>
          <p:nvPr/>
        </p:nvSpPr>
        <p:spPr bwMode="auto">
          <a:xfrm>
            <a:off x="6629400" y="4648200"/>
            <a:ext cx="76200" cy="76200"/>
          </a:xfrm>
          <a:prstGeom prst="flowChartConnector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6" name="Flowchart: Connector 25"/>
          <p:cNvSpPr/>
          <p:nvPr/>
        </p:nvSpPr>
        <p:spPr bwMode="auto">
          <a:xfrm>
            <a:off x="6934200" y="4876800"/>
            <a:ext cx="76200" cy="76200"/>
          </a:xfrm>
          <a:prstGeom prst="flowChartConnector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7" name="Flowchart: Connector 26"/>
          <p:cNvSpPr/>
          <p:nvPr/>
        </p:nvSpPr>
        <p:spPr bwMode="auto">
          <a:xfrm>
            <a:off x="7086600" y="4267200"/>
            <a:ext cx="76200" cy="76200"/>
          </a:xfrm>
          <a:prstGeom prst="flowChartConnector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8" name="Flowchart: Connector 27"/>
          <p:cNvSpPr/>
          <p:nvPr/>
        </p:nvSpPr>
        <p:spPr bwMode="auto">
          <a:xfrm>
            <a:off x="7620000" y="4419600"/>
            <a:ext cx="76200" cy="76200"/>
          </a:xfrm>
          <a:prstGeom prst="flowChartConnector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9" name="Flowchart: Connector 28"/>
          <p:cNvSpPr/>
          <p:nvPr/>
        </p:nvSpPr>
        <p:spPr bwMode="auto">
          <a:xfrm>
            <a:off x="7924800" y="4267200"/>
            <a:ext cx="76200" cy="76200"/>
          </a:xfrm>
          <a:prstGeom prst="flowChartConnector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0" name="Flowchart: Connector 29"/>
          <p:cNvSpPr/>
          <p:nvPr/>
        </p:nvSpPr>
        <p:spPr bwMode="auto">
          <a:xfrm>
            <a:off x="8229600" y="4572000"/>
            <a:ext cx="76200" cy="76200"/>
          </a:xfrm>
          <a:prstGeom prst="flowChartConnector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1" name="Flowchart: Connector 30"/>
          <p:cNvSpPr/>
          <p:nvPr/>
        </p:nvSpPr>
        <p:spPr bwMode="auto">
          <a:xfrm>
            <a:off x="7924800" y="4876800"/>
            <a:ext cx="76200" cy="76200"/>
          </a:xfrm>
          <a:prstGeom prst="flowChartConnector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2" name="Flowchart: Connector 31"/>
          <p:cNvSpPr/>
          <p:nvPr/>
        </p:nvSpPr>
        <p:spPr bwMode="auto">
          <a:xfrm>
            <a:off x="7239000" y="4953000"/>
            <a:ext cx="76200" cy="76200"/>
          </a:xfrm>
          <a:prstGeom prst="flowChartConnector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3" name="Flowchart: Connector 32"/>
          <p:cNvSpPr/>
          <p:nvPr/>
        </p:nvSpPr>
        <p:spPr bwMode="auto">
          <a:xfrm>
            <a:off x="7391400" y="4648200"/>
            <a:ext cx="76200" cy="76200"/>
          </a:xfrm>
          <a:prstGeom prst="flowChartConnector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4" name="Flowchart: Connector 33"/>
          <p:cNvSpPr/>
          <p:nvPr/>
        </p:nvSpPr>
        <p:spPr bwMode="auto">
          <a:xfrm>
            <a:off x="7086600" y="50292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5" name="Flowchart: Connector 34"/>
          <p:cNvSpPr/>
          <p:nvPr/>
        </p:nvSpPr>
        <p:spPr bwMode="auto">
          <a:xfrm>
            <a:off x="7162800" y="48006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6" name="Flowchart: Connector 35"/>
          <p:cNvSpPr/>
          <p:nvPr/>
        </p:nvSpPr>
        <p:spPr bwMode="auto">
          <a:xfrm>
            <a:off x="7467600" y="49530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7" name="Flowchart: Connector 36"/>
          <p:cNvSpPr/>
          <p:nvPr/>
        </p:nvSpPr>
        <p:spPr bwMode="auto">
          <a:xfrm>
            <a:off x="7696200" y="49530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8" name="Flowchart: Connector 37"/>
          <p:cNvSpPr/>
          <p:nvPr/>
        </p:nvSpPr>
        <p:spPr bwMode="auto">
          <a:xfrm>
            <a:off x="7696200" y="42672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9" name="Flowchart: Connector 38"/>
          <p:cNvSpPr/>
          <p:nvPr/>
        </p:nvSpPr>
        <p:spPr bwMode="auto">
          <a:xfrm>
            <a:off x="7391400" y="42672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0" name="Flowchart: Connector 39"/>
          <p:cNvSpPr/>
          <p:nvPr/>
        </p:nvSpPr>
        <p:spPr bwMode="auto">
          <a:xfrm>
            <a:off x="6934200" y="42672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1" name="Flowchart: Connector 40"/>
          <p:cNvSpPr/>
          <p:nvPr/>
        </p:nvSpPr>
        <p:spPr bwMode="auto">
          <a:xfrm>
            <a:off x="8077200" y="44196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2" name="Flowchart: Connector 41"/>
          <p:cNvSpPr/>
          <p:nvPr/>
        </p:nvSpPr>
        <p:spPr bwMode="auto">
          <a:xfrm>
            <a:off x="8382000" y="45720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3" name="Flowchart: Connector 42"/>
          <p:cNvSpPr/>
          <p:nvPr/>
        </p:nvSpPr>
        <p:spPr bwMode="auto">
          <a:xfrm>
            <a:off x="8305800" y="48006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4" name="Flowchart: Connector 43"/>
          <p:cNvSpPr/>
          <p:nvPr/>
        </p:nvSpPr>
        <p:spPr bwMode="auto">
          <a:xfrm>
            <a:off x="6096000" y="46482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5" name="Flowchart: Connector 44"/>
          <p:cNvSpPr/>
          <p:nvPr/>
        </p:nvSpPr>
        <p:spPr bwMode="auto">
          <a:xfrm>
            <a:off x="6477000" y="49530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6" name="Flowchart: Connector 45"/>
          <p:cNvSpPr/>
          <p:nvPr/>
        </p:nvSpPr>
        <p:spPr bwMode="auto">
          <a:xfrm>
            <a:off x="7239000" y="4419600"/>
            <a:ext cx="76200" cy="76200"/>
          </a:xfrm>
          <a:prstGeom prst="flowChartConnector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7" name="Flowchart: Connector 46"/>
          <p:cNvSpPr/>
          <p:nvPr/>
        </p:nvSpPr>
        <p:spPr bwMode="auto">
          <a:xfrm>
            <a:off x="6477000" y="4495800"/>
            <a:ext cx="76200" cy="76200"/>
          </a:xfrm>
          <a:prstGeom prst="flowChartConnector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8" name="Rounded Rectangular Callout 47"/>
          <p:cNvSpPr/>
          <p:nvPr/>
        </p:nvSpPr>
        <p:spPr bwMode="auto">
          <a:xfrm>
            <a:off x="4343400" y="6172200"/>
            <a:ext cx="3810000" cy="457200"/>
          </a:xfrm>
          <a:prstGeom prst="wedgeRoundRectCallout">
            <a:avLst>
              <a:gd name="adj1" fmla="val -56702"/>
              <a:gd name="adj2" fmla="val -150959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In terms of worst query</a:t>
            </a:r>
          </a:p>
        </p:txBody>
      </p:sp>
    </p:spTree>
    <p:extLst>
      <p:ext uri="{BB962C8B-B14F-4D97-AF65-F5344CB8AC3E}">
        <p14:creationId xmlns:p14="http://schemas.microsoft.com/office/powerpoint/2010/main" val="415241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Bounds on Achievable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Bounds on the </a:t>
            </a:r>
          </a:p>
          <a:p>
            <a:r>
              <a:rPr lang="en-US" sz="3600" b="1" dirty="0" smtClean="0"/>
              <a:t>Accuracy</a:t>
            </a:r>
          </a:p>
          <a:p>
            <a:pPr lvl="1"/>
            <a:r>
              <a:rPr lang="en-US" dirty="0" smtClean="0"/>
              <a:t>The responses from the mechanism to all queries are assured to be within </a:t>
            </a:r>
            <a:r>
              <a:rPr lang="el-GR" b="1" dirty="0" smtClean="0">
                <a:solidFill>
                  <a:srgbClr val="0000FF"/>
                </a:solidFill>
              </a:rPr>
              <a:t>α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 except with probability </a:t>
            </a:r>
            <a:r>
              <a:rPr lang="en-US" b="1" dirty="0">
                <a:solidFill>
                  <a:srgbClr val="0000FF"/>
                </a:solidFill>
                <a:sym typeface="Symbol"/>
              </a:rPr>
              <a:t></a:t>
            </a:r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 smtClean="0"/>
              <a:t>Number of queries 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</a:rPr>
              <a:t>t </a:t>
            </a:r>
            <a:r>
              <a:rPr lang="en-US" dirty="0" smtClean="0"/>
              <a:t>for which we can receive accurate answers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privacy parameter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dirty="0" smtClean="0"/>
              <a:t>for which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ε </a:t>
            </a:r>
            <a:r>
              <a:rPr lang="en-US" b="1" dirty="0" smtClean="0"/>
              <a:t>differential privacy</a:t>
            </a:r>
            <a:r>
              <a:rPr lang="en-US" dirty="0" smtClean="0"/>
              <a:t> is achievable </a:t>
            </a:r>
          </a:p>
          <a:p>
            <a:pPr lvl="1"/>
            <a:r>
              <a:rPr lang="en-US" dirty="0" smtClean="0"/>
              <a:t>Or </a:t>
            </a:r>
            <a:r>
              <a:rPr lang="en-US" b="1" dirty="0" smtClean="0"/>
              <a:t>(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ε,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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) </a:t>
            </a:r>
            <a:r>
              <a:rPr lang="en-US" b="1" dirty="0"/>
              <a:t>differential privacy </a:t>
            </a:r>
            <a:r>
              <a:rPr lang="en-US" dirty="0"/>
              <a:t>is achievable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23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Net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For a class of queries </a:t>
            </a:r>
            <a:r>
              <a:rPr lang="en-US" dirty="0" smtClean="0">
                <a:latin typeface="Comic Sans MS" pitchFamily="66" charset="0"/>
              </a:rPr>
              <a:t>C</a:t>
            </a:r>
            <a:r>
              <a:rPr lang="en-US" dirty="0" smtClean="0"/>
              <a:t>, privacy </a:t>
            </a:r>
            <a:r>
              <a:rPr lang="en-US" dirty="0" smtClean="0">
                <a:sym typeface="Symbol"/>
              </a:rPr>
              <a:t></a:t>
            </a:r>
            <a:r>
              <a:rPr lang="en-US" dirty="0" smtClean="0"/>
              <a:t> and accuracy </a:t>
            </a:r>
            <a:r>
              <a:rPr lang="en-US" dirty="0" smtClean="0">
                <a:sym typeface="Symbol"/>
              </a:rPr>
              <a:t></a:t>
            </a:r>
            <a:r>
              <a:rPr lang="en-US" dirty="0" smtClean="0"/>
              <a:t>, on data base </a:t>
            </a:r>
            <a:r>
              <a:rPr lang="en-US" dirty="0" smtClean="0">
                <a:latin typeface="Comic Sans MS" pitchFamily="66" charset="0"/>
              </a:rPr>
              <a:t>x</a:t>
            </a:r>
          </a:p>
          <a:p>
            <a:r>
              <a:rPr lang="en-US" dirty="0" smtClean="0"/>
              <a:t>Let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</a:t>
            </a:r>
            <a:r>
              <a:rPr lang="en-US" dirty="0" smtClean="0"/>
              <a:t> be an </a:t>
            </a:r>
            <a:r>
              <a:rPr lang="en-US" b="1" dirty="0" smtClean="0">
                <a:latin typeface="Comic Sans MS" pitchFamily="66" charset="0"/>
                <a:sym typeface="Symbol"/>
              </a:rPr>
              <a:t></a:t>
            </a:r>
            <a:r>
              <a:rPr lang="en-US" b="1" dirty="0"/>
              <a:t>-net </a:t>
            </a:r>
            <a:r>
              <a:rPr lang="en-US" dirty="0" smtClean="0"/>
              <a:t>for the </a:t>
            </a:r>
            <a:r>
              <a:rPr lang="en-US" dirty="0"/>
              <a:t>class of queries </a:t>
            </a:r>
            <a:r>
              <a:rPr lang="en-US" dirty="0">
                <a:latin typeface="Comic Sans MS" pitchFamily="66" charset="0"/>
              </a:rPr>
              <a:t>C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Let </a:t>
            </a:r>
            <a:r>
              <a:rPr lang="en-US" dirty="0" smtClean="0">
                <a:latin typeface="Comic Sans MS" pitchFamily="66" charset="0"/>
              </a:rPr>
              <a:t>w(</a:t>
            </a:r>
            <a:r>
              <a:rPr lang="en-US" dirty="0" err="1" smtClean="0">
                <a:latin typeface="Comic Sans MS" pitchFamily="66" charset="0"/>
              </a:rPr>
              <a:t>x,y</a:t>
            </a:r>
            <a:r>
              <a:rPr lang="en-US" dirty="0" smtClean="0">
                <a:latin typeface="Comic Sans MS" pitchFamily="66" charset="0"/>
              </a:rPr>
              <a:t>)  = - Max</a:t>
            </a:r>
            <a:r>
              <a:rPr lang="en-US" baseline="-25000" dirty="0" smtClean="0">
                <a:latin typeface="Comic Sans MS"/>
              </a:rPr>
              <a:t>q</a:t>
            </a:r>
            <a:r>
              <a:rPr lang="en-US" baseline="-25000" dirty="0" smtClean="0">
                <a:latin typeface="cmsy10"/>
              </a:rPr>
              <a:t>2</a:t>
            </a:r>
            <a:r>
              <a:rPr lang="en-US" baseline="-25000" dirty="0" smtClean="0">
                <a:latin typeface="Comic Sans MS"/>
              </a:rPr>
              <a:t>C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</a:rPr>
              <a:t>|q(x) –</a:t>
            </a:r>
            <a:r>
              <a:rPr lang="en-US" dirty="0" smtClean="0">
                <a:latin typeface="Comic Sans MS" pitchFamily="66" charset="0"/>
              </a:rPr>
              <a:t>q(y)|</a:t>
            </a:r>
            <a:r>
              <a:rPr lang="en-US" dirty="0" smtClean="0"/>
              <a:t> </a:t>
            </a:r>
          </a:p>
          <a:p>
            <a:r>
              <a:rPr lang="en-US" dirty="0" smtClean="0"/>
              <a:t>Sample and output according to exponential mechanism with </a:t>
            </a:r>
            <a:r>
              <a:rPr lang="en-US" dirty="0">
                <a:latin typeface="Comic Sans MS" pitchFamily="66" charset="0"/>
              </a:rPr>
              <a:t>x</a:t>
            </a:r>
            <a:r>
              <a:rPr lang="en-US" dirty="0" smtClean="0"/>
              <a:t>, </a:t>
            </a:r>
            <a:r>
              <a:rPr lang="en-US" dirty="0" smtClean="0">
                <a:latin typeface="Comic Sans MS" pitchFamily="66" charset="0"/>
              </a:rPr>
              <a:t>w, </a:t>
            </a:r>
            <a:r>
              <a:rPr lang="en-US" dirty="0">
                <a:sym typeface="Symbol"/>
              </a:rPr>
              <a:t>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and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R=N</a:t>
            </a:r>
            <a:endParaRPr lang="en-US" dirty="0" smtClean="0"/>
          </a:p>
          <a:p>
            <a:pPr lvl="1"/>
            <a:r>
              <a:rPr lang="en-US" dirty="0" smtClean="0"/>
              <a:t>For </a:t>
            </a:r>
            <a:r>
              <a:rPr lang="en-US" dirty="0" smtClean="0">
                <a:latin typeface="Comic Sans MS" pitchFamily="66" charset="0"/>
              </a:rPr>
              <a:t>y</a:t>
            </a:r>
            <a:r>
              <a:rPr lang="en-US" dirty="0" smtClean="0">
                <a:latin typeface="cmsy10"/>
              </a:rPr>
              <a:t>2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N: </a:t>
            </a:r>
            <a:r>
              <a:rPr lang="en-US" dirty="0" smtClean="0"/>
              <a:t> </a:t>
            </a:r>
            <a:r>
              <a:rPr lang="en-US" dirty="0" err="1" smtClean="0">
                <a:latin typeface="Comic Sans MS" pitchFamily="66" charset="0"/>
              </a:rPr>
              <a:t>Prob</a:t>
            </a:r>
            <a:r>
              <a:rPr lang="en-US" dirty="0" smtClean="0">
                <a:latin typeface="Comic Sans MS" pitchFamily="66" charset="0"/>
              </a:rPr>
              <a:t>[y] </a:t>
            </a:r>
            <a:r>
              <a:rPr lang="en-US" dirty="0" smtClean="0"/>
              <a:t>proportional to </a:t>
            </a:r>
            <a:r>
              <a:rPr lang="en-US" b="1" dirty="0" err="1">
                <a:solidFill>
                  <a:srgbClr val="0033CC"/>
                </a:solidFill>
              </a:rPr>
              <a:t>e</a:t>
            </a:r>
            <a:r>
              <a:rPr lang="en-US" b="1" baseline="30000" dirty="0" err="1">
                <a:solidFill>
                  <a:srgbClr val="0033CC"/>
                </a:solidFill>
                <a:latin typeface="Comic Sans MS" pitchFamily="66" charset="0"/>
                <a:sym typeface="Symbol"/>
              </a:rPr>
              <a:t></a:t>
            </a:r>
            <a:r>
              <a:rPr lang="en-US" b="1" baseline="30000" dirty="0" err="1">
                <a:solidFill>
                  <a:srgbClr val="0033CC"/>
                </a:solidFill>
                <a:latin typeface="Comic Sans MS"/>
              </a:rPr>
              <a:t>w</a:t>
            </a:r>
            <a:r>
              <a:rPr lang="en-US" b="1" baseline="30000" dirty="0">
                <a:solidFill>
                  <a:srgbClr val="0033CC"/>
                </a:solidFill>
                <a:latin typeface="Comic Sans MS"/>
              </a:rPr>
              <a:t>(</a:t>
            </a:r>
            <a:r>
              <a:rPr lang="en-US" b="1" baseline="30000" dirty="0" err="1">
                <a:solidFill>
                  <a:srgbClr val="0033CC"/>
                </a:solidFill>
                <a:latin typeface="Comic Sans MS"/>
              </a:rPr>
              <a:t>x,y</a:t>
            </a:r>
            <a:r>
              <a:rPr lang="en-US" b="1" baseline="30000" dirty="0">
                <a:solidFill>
                  <a:srgbClr val="0033CC"/>
                </a:solidFill>
                <a:latin typeface="Comic Sans MS"/>
              </a:rPr>
              <a:t>) </a:t>
            </a:r>
            <a:endParaRPr lang="en-US" dirty="0"/>
          </a:p>
          <a:p>
            <a:pPr lvl="1" algn="ctr">
              <a:buNone/>
            </a:pPr>
            <a:endParaRPr lang="en-US" sz="3200" dirty="0" smtClean="0">
              <a:latin typeface="Comic Sans MS" pitchFamily="66" charset="0"/>
            </a:endParaRPr>
          </a:p>
          <a:p>
            <a:pPr lvl="1" algn="ctr">
              <a:buNone/>
            </a:pPr>
            <a:r>
              <a:rPr lang="en-US" sz="3200" dirty="0" err="1" smtClean="0">
                <a:latin typeface="Comic Sans MS" pitchFamily="66" charset="0"/>
              </a:rPr>
              <a:t>Prob</a:t>
            </a:r>
            <a:r>
              <a:rPr lang="en-US" sz="3200" dirty="0" smtClean="0">
                <a:latin typeface="Comic Sans MS" pitchFamily="66" charset="0"/>
              </a:rPr>
              <a:t>[y</a:t>
            </a:r>
            <a:r>
              <a:rPr lang="en-US" sz="3200" dirty="0">
                <a:latin typeface="Comic Sans MS" pitchFamily="66" charset="0"/>
              </a:rPr>
              <a:t>] </a:t>
            </a:r>
            <a:r>
              <a:rPr lang="en-US" sz="3200" dirty="0" smtClean="0">
                <a:latin typeface="Comic Sans MS" pitchFamily="66" charset="0"/>
              </a:rPr>
              <a:t>= </a:t>
            </a:r>
            <a:r>
              <a:rPr lang="en-US" sz="3200" b="1" dirty="0" err="1" smtClean="0">
                <a:solidFill>
                  <a:srgbClr val="0033CC"/>
                </a:solidFill>
              </a:rPr>
              <a:t>e</a:t>
            </a:r>
            <a:r>
              <a:rPr lang="en-US" sz="3200" b="1" baseline="30000" dirty="0" err="1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</a:t>
            </a:r>
            <a:r>
              <a:rPr lang="en-US" sz="3200" b="1" baseline="30000" dirty="0" err="1" smtClean="0">
                <a:solidFill>
                  <a:srgbClr val="0033CC"/>
                </a:solidFill>
                <a:latin typeface="Comic Sans MS"/>
              </a:rPr>
              <a:t>w</a:t>
            </a:r>
            <a:r>
              <a:rPr lang="en-US" sz="3200" b="1" baseline="30000" dirty="0" smtClean="0">
                <a:solidFill>
                  <a:srgbClr val="0033CC"/>
                </a:solidFill>
                <a:latin typeface="Comic Sans MS"/>
              </a:rPr>
              <a:t>(</a:t>
            </a:r>
            <a:r>
              <a:rPr lang="en-US" sz="3200" b="1" baseline="30000" dirty="0" err="1" smtClean="0">
                <a:solidFill>
                  <a:srgbClr val="0033CC"/>
                </a:solidFill>
                <a:latin typeface="Comic Sans MS"/>
              </a:rPr>
              <a:t>x,y</a:t>
            </a:r>
            <a:r>
              <a:rPr lang="en-US" sz="3200" b="1" baseline="30000" dirty="0" smtClean="0">
                <a:solidFill>
                  <a:srgbClr val="0033CC"/>
                </a:solidFill>
                <a:latin typeface="Comic Sans MS"/>
              </a:rPr>
              <a:t>) </a:t>
            </a:r>
            <a:r>
              <a:rPr lang="en-US" sz="3200" dirty="0" smtClean="0">
                <a:latin typeface="Comic Sans MS" pitchFamily="66" charset="0"/>
              </a:rPr>
              <a:t>/ </a:t>
            </a:r>
            <a:r>
              <a:rPr lang="en-US" sz="3200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</a:t>
            </a:r>
            <a:r>
              <a:rPr lang="en-US" sz="3200" baseline="-25000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z</a:t>
            </a:r>
            <a:r>
              <a:rPr lang="en-US" sz="3200" baseline="-25000" dirty="0" smtClean="0">
                <a:solidFill>
                  <a:srgbClr val="0033CC"/>
                </a:solidFill>
                <a:latin typeface="cmsy10"/>
                <a:sym typeface="Symbol"/>
              </a:rPr>
              <a:t>2</a:t>
            </a:r>
            <a:r>
              <a:rPr lang="en-US" sz="3200" baseline="-25000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N</a:t>
            </a:r>
            <a:r>
              <a:rPr lang="en-US" sz="3200" dirty="0" smtClean="0">
                <a:solidFill>
                  <a:srgbClr val="0033CC"/>
                </a:solidFill>
                <a:latin typeface="Comic Sans MS" pitchFamily="66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</a:rPr>
              <a:t>e</a:t>
            </a:r>
            <a:r>
              <a:rPr lang="en-US" sz="3200" b="1" baseline="30000" dirty="0" err="1">
                <a:solidFill>
                  <a:srgbClr val="0033CC"/>
                </a:solidFill>
                <a:latin typeface="Comic Sans MS" pitchFamily="66" charset="0"/>
                <a:sym typeface="Symbol"/>
              </a:rPr>
              <a:t></a:t>
            </a:r>
            <a:r>
              <a:rPr lang="en-US" sz="3200" b="1" baseline="30000" dirty="0" err="1" smtClean="0">
                <a:solidFill>
                  <a:srgbClr val="0033CC"/>
                </a:solidFill>
                <a:latin typeface="Comic Sans MS"/>
              </a:rPr>
              <a:t>w</a:t>
            </a:r>
            <a:r>
              <a:rPr lang="en-US" sz="3200" b="1" baseline="30000" dirty="0" smtClean="0">
                <a:solidFill>
                  <a:srgbClr val="0033CC"/>
                </a:solidFill>
                <a:latin typeface="Comic Sans MS"/>
              </a:rPr>
              <a:t>(</a:t>
            </a:r>
            <a:r>
              <a:rPr lang="en-US" sz="3200" b="1" baseline="30000" dirty="0" err="1" smtClean="0">
                <a:solidFill>
                  <a:srgbClr val="0033CC"/>
                </a:solidFill>
                <a:latin typeface="Comic Sans MS"/>
              </a:rPr>
              <a:t>x,z</a:t>
            </a:r>
            <a:r>
              <a:rPr lang="en-US" sz="3200" b="1" baseline="30000" dirty="0" smtClean="0">
                <a:solidFill>
                  <a:srgbClr val="0033CC"/>
                </a:solidFill>
                <a:latin typeface="Comic Sans MS"/>
              </a:rPr>
              <a:t>) </a:t>
            </a:r>
            <a:endParaRPr lang="en-US" sz="3200" dirty="0">
              <a:solidFill>
                <a:srgbClr val="0033CC"/>
              </a:solidFill>
              <a:latin typeface="Comic Sans MS" pitchFamily="66" charset="0"/>
              <a:sym typeface="Symbo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13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 and Utility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7630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Claims:</a:t>
            </a:r>
          </a:p>
          <a:p>
            <a:pPr marL="0" indent="0">
              <a:buNone/>
            </a:pPr>
            <a:r>
              <a:rPr lang="en-US" b="1" dirty="0" smtClean="0"/>
              <a:t>Privacy</a:t>
            </a:r>
            <a:r>
              <a:rPr lang="en-US" dirty="0" smtClean="0"/>
              <a:t>: the net mechanism is </a:t>
            </a:r>
            <a:r>
              <a:rPr lang="en-US" b="1" dirty="0">
                <a:solidFill>
                  <a:srgbClr val="0033CC"/>
                </a:solidFill>
                <a:latin typeface="Comic Sans MS" pitchFamily="66" charset="0"/>
                <a:sym typeface="Symbol"/>
              </a:rPr>
              <a:t></a:t>
            </a:r>
            <a:r>
              <a:rPr lang="en-US" b="1" dirty="0">
                <a:solidFill>
                  <a:srgbClr val="0033CC"/>
                </a:solidFill>
                <a:latin typeface="cmsy10"/>
                <a:sym typeface="Symbol"/>
              </a:rPr>
              <a:t>¢</a:t>
            </a:r>
            <a:r>
              <a:rPr lang="en-US" b="1" dirty="0">
                <a:sym typeface="Symbol"/>
              </a:rPr>
              <a:t></a:t>
            </a:r>
            <a:r>
              <a:rPr lang="en-US" b="1" dirty="0"/>
              <a:t> differentially private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b="1" dirty="0" smtClean="0"/>
              <a:t>Utility</a:t>
            </a:r>
            <a:r>
              <a:rPr lang="en-US" dirty="0" smtClean="0"/>
              <a:t>: the </a:t>
            </a:r>
            <a:r>
              <a:rPr lang="en-US" dirty="0"/>
              <a:t>net mechanism </a:t>
            </a:r>
            <a:r>
              <a:rPr lang="en-US" dirty="0" smtClean="0"/>
              <a:t>is (</a:t>
            </a:r>
            <a:r>
              <a:rPr lang="en-US" dirty="0" smtClean="0">
                <a:sym typeface="Symbol"/>
              </a:rPr>
              <a:t>+, 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</a:t>
            </a:r>
            <a:r>
              <a:rPr lang="en-US" dirty="0" smtClean="0">
                <a:sym typeface="Symbol"/>
              </a:rPr>
              <a:t>) </a:t>
            </a:r>
            <a:r>
              <a:rPr lang="en-US" b="1" dirty="0" smtClean="0">
                <a:sym typeface="Symbol"/>
              </a:rPr>
              <a:t>accurate</a:t>
            </a:r>
            <a:r>
              <a:rPr lang="en-US" dirty="0" smtClean="0">
                <a:sym typeface="Symbol"/>
              </a:rPr>
              <a:t> for any </a:t>
            </a:r>
            <a:r>
              <a:rPr lang="en-US" dirty="0">
                <a:sym typeface="Symbol"/>
              </a:rPr>
              <a:t>,  </a:t>
            </a:r>
            <a:r>
              <a:rPr lang="en-US" dirty="0" smtClean="0">
                <a:sym typeface="Symbol"/>
              </a:rPr>
              <a:t>and 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  <a:sym typeface="Symbol"/>
              </a:rPr>
              <a:t> </a:t>
            </a:r>
            <a:r>
              <a:rPr lang="en-US" dirty="0" smtClean="0">
                <a:sym typeface="Symbol"/>
              </a:rPr>
              <a:t>such that </a:t>
            </a:r>
          </a:p>
          <a:p>
            <a:pPr marL="0" indent="0" algn="ctr">
              <a:buNone/>
            </a:pPr>
            <a:r>
              <a:rPr lang="en-US" dirty="0" smtClean="0">
                <a:sym typeface="Symbol"/>
              </a:rPr>
              <a:t> </a:t>
            </a:r>
            <a:r>
              <a:rPr lang="en-US" dirty="0" smtClean="0">
                <a:latin typeface="cmsy10"/>
                <a:sym typeface="Symbol"/>
              </a:rPr>
              <a:t>¸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olidFill>
                  <a:srgbClr val="0033CC"/>
                </a:solidFill>
                <a:latin typeface="cmsy10"/>
                <a:sym typeface="Symbol"/>
              </a:rPr>
              <a:t>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log (|N|/)</a:t>
            </a:r>
            <a:r>
              <a:rPr lang="en-US" dirty="0" smtClean="0">
                <a:latin typeface="Comic Sans MS" pitchFamily="66" charset="0"/>
                <a:sym typeface="Symbol"/>
              </a:rPr>
              <a:t>/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  <a:sym typeface="Symbol"/>
              </a:rPr>
              <a:t> </a:t>
            </a:r>
            <a:endParaRPr lang="en-US" dirty="0" smtClean="0">
              <a:sym typeface="Symbol"/>
            </a:endParaRPr>
          </a:p>
          <a:p>
            <a:pPr marL="0" lvl="1" indent="0">
              <a:buNone/>
            </a:pPr>
            <a:r>
              <a:rPr lang="en-US" dirty="0" smtClean="0"/>
              <a:t>Proof: </a:t>
            </a:r>
          </a:p>
          <a:p>
            <a:pPr marL="457200" lvl="1" indent="-457200"/>
            <a:r>
              <a:rPr lang="en-US" dirty="0" smtClean="0"/>
              <a:t>there is </a:t>
            </a:r>
            <a:r>
              <a:rPr lang="en-US" b="1" dirty="0" smtClean="0"/>
              <a:t>at least </a:t>
            </a:r>
            <a:r>
              <a:rPr lang="en-US" dirty="0" smtClean="0"/>
              <a:t>one </a:t>
            </a:r>
            <a:r>
              <a:rPr lang="en-US" b="1" dirty="0" smtClean="0"/>
              <a:t>good</a:t>
            </a:r>
            <a:r>
              <a:rPr lang="en-US" dirty="0" smtClean="0"/>
              <a:t> solution: gets weight </a:t>
            </a:r>
            <a:r>
              <a:rPr lang="en-US" b="1" dirty="0" smtClean="0"/>
              <a:t>at least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</a:rPr>
              <a:t>e</a:t>
            </a:r>
            <a:r>
              <a:rPr lang="en-US" sz="3200" b="1" baseline="30000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-</a:t>
            </a:r>
            <a:endParaRPr lang="en-US" sz="3200" b="1" baseline="30000" dirty="0">
              <a:solidFill>
                <a:srgbClr val="0033CC"/>
              </a:solidFill>
              <a:latin typeface="Comic Sans MS"/>
              <a:sym typeface="Symbol"/>
            </a:endParaRPr>
          </a:p>
          <a:p>
            <a:pPr marL="457200" lvl="1" indent="-457200"/>
            <a:r>
              <a:rPr lang="en-US" sz="2800" dirty="0" smtClean="0"/>
              <a:t>there are </a:t>
            </a:r>
            <a:r>
              <a:rPr lang="en-US" sz="2800" b="1" dirty="0" smtClean="0"/>
              <a:t>at most </a:t>
            </a:r>
            <a:r>
              <a:rPr lang="en-US" sz="2800" b="1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|N| </a:t>
            </a:r>
            <a:r>
              <a:rPr lang="en-US" sz="2800" dirty="0" smtClean="0"/>
              <a:t>(bad) outputs: each get weight </a:t>
            </a:r>
            <a:r>
              <a:rPr lang="en-US" sz="2800" b="1" dirty="0" smtClean="0"/>
              <a:t>at most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</a:rPr>
              <a:t>e</a:t>
            </a:r>
            <a:r>
              <a:rPr lang="en-US" b="1" baseline="30000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-</a:t>
            </a:r>
            <a:r>
              <a:rPr lang="en-US" b="1" baseline="30000" dirty="0">
                <a:solidFill>
                  <a:srgbClr val="0033CC"/>
                </a:solidFill>
                <a:latin typeface="Comic Sans MS" pitchFamily="66" charset="0"/>
                <a:sym typeface="Symbol"/>
              </a:rPr>
              <a:t>(+) </a:t>
            </a:r>
            <a:endParaRPr lang="en-US" sz="2800" b="1" baseline="30000" dirty="0" smtClean="0">
              <a:solidFill>
                <a:srgbClr val="0033CC"/>
              </a:solidFill>
              <a:latin typeface="Comic Sans MS" pitchFamily="66" charset="0"/>
              <a:sym typeface="Symbol"/>
            </a:endParaRPr>
          </a:p>
          <a:p>
            <a:pPr marL="457200" lvl="1" indent="-457200"/>
            <a:r>
              <a:rPr lang="en-US" dirty="0" smtClean="0"/>
              <a:t>Use the </a:t>
            </a:r>
            <a:r>
              <a:rPr lang="en-US" b="1" dirty="0" smtClean="0"/>
              <a:t>Union Bound</a:t>
            </a:r>
            <a:endParaRPr lang="en-US" sz="2800" b="1" baseline="30000" dirty="0">
              <a:solidFill>
                <a:srgbClr val="0033CC"/>
              </a:solidFill>
            </a:endParaRPr>
          </a:p>
          <a:p>
            <a:pPr marL="0" lvl="1" indent="0" algn="ctr">
              <a:buNone/>
            </a:pPr>
            <a:endParaRPr lang="en-US" sz="3200" dirty="0">
              <a:solidFill>
                <a:srgbClr val="0033CC"/>
              </a:solidFill>
              <a:latin typeface="Comic Sans MS" pitchFamily="66" charset="0"/>
              <a:sym typeface="Symbol"/>
            </a:endParaRP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4876800" y="4114800"/>
            <a:ext cx="3810000" cy="457200"/>
          </a:xfrm>
          <a:prstGeom prst="wedgeRoundRectCallout">
            <a:avLst>
              <a:gd name="adj1" fmla="val -73086"/>
              <a:gd name="adj2" fmla="val 203040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+mn-lt"/>
              </a:rPr>
              <a:t>Accuracy less than </a:t>
            </a:r>
            <a:r>
              <a:rPr lang="en-US" dirty="0" smtClean="0">
                <a:sym typeface="Symbol"/>
              </a:rPr>
              <a:t>+</a:t>
            </a:r>
            <a:r>
              <a:rPr lang="en-US" dirty="0">
                <a:sym typeface="Symbol"/>
              </a:rPr>
              <a:t>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charset="0"/>
            </a:endParaRPr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5181600" y="1219200"/>
            <a:ext cx="2819400" cy="533400"/>
          </a:xfrm>
          <a:prstGeom prst="wedgeRoundRectCallout">
            <a:avLst>
              <a:gd name="adj1" fmla="val -44293"/>
              <a:gd name="adj2" fmla="val 97249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Sensitivity of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w(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x,y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95800" y="6019800"/>
            <a:ext cx="4038600" cy="523220"/>
          </a:xfrm>
          <a:prstGeom prst="rect">
            <a:avLst/>
          </a:prstGeom>
          <a:solidFill>
            <a:srgbClr val="FFCC00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  <a:latin typeface="Comic Sans MS" pitchFamily="66" charset="0"/>
              </a:rPr>
              <a:t>|</a:t>
            </a:r>
            <a:r>
              <a:rPr lang="en-US" dirty="0" err="1" smtClean="0">
                <a:solidFill>
                  <a:srgbClr val="0033CC"/>
                </a:solidFill>
                <a:latin typeface="Comic Sans MS" pitchFamily="66" charset="0"/>
              </a:rPr>
              <a:t>N|e</a:t>
            </a:r>
            <a:r>
              <a:rPr lang="en-US" b="1" baseline="30000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-(+)  </a:t>
            </a:r>
            <a:r>
              <a:rPr lang="en-US" b="1" baseline="30000" dirty="0" smtClean="0">
                <a:solidFill>
                  <a:srgbClr val="0033CC"/>
                </a:solidFill>
                <a:latin typeface="cmsy10"/>
                <a:sym typeface="Symbol"/>
              </a:rPr>
              <a:t>·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</a:rPr>
              <a:t> </a:t>
            </a:r>
            <a:r>
              <a:rPr lang="en-US" b="1" dirty="0">
                <a:solidFill>
                  <a:srgbClr val="0033CC"/>
                </a:solidFill>
                <a:latin typeface="Comic Sans MS" pitchFamily="66" charset="0"/>
                <a:sym typeface="Symbol"/>
              </a:rPr>
              <a:t>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</a:rPr>
              <a:t>e</a:t>
            </a:r>
            <a:r>
              <a:rPr lang="en-US" b="1" baseline="30000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-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600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The </a:t>
            </a:r>
            <a:r>
              <a:rPr lang="en-US" dirty="0"/>
              <a:t>Union </a:t>
            </a:r>
            <a:r>
              <a:rPr lang="en-US" dirty="0" smtClean="0"/>
              <a:t>Bound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any collection of events </a:t>
            </a:r>
            <a:r>
              <a:rPr lang="en-US" dirty="0" smtClean="0">
                <a:latin typeface="Comic Sans MS" pitchFamily="66" charset="0"/>
              </a:rPr>
              <a:t>A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r>
              <a:rPr lang="en-US" dirty="0" smtClean="0">
                <a:latin typeface="Comic Sans MS" pitchFamily="66" charset="0"/>
              </a:rPr>
              <a:t>, A</a:t>
            </a:r>
            <a:r>
              <a:rPr lang="en-US" baseline="-25000" dirty="0" smtClean="0">
                <a:latin typeface="Comic Sans MS" pitchFamily="66" charset="0"/>
              </a:rPr>
              <a:t>2</a:t>
            </a:r>
            <a:r>
              <a:rPr lang="en-US" dirty="0" smtClean="0">
                <a:latin typeface="Comic Sans MS" pitchFamily="66" charset="0"/>
              </a:rPr>
              <a:t> … A</a:t>
            </a:r>
            <a:r>
              <a:rPr lang="en-US" baseline="-25000" dirty="0" smtClean="0">
                <a:latin typeface="Comic Sans MS" pitchFamily="66" charset="0"/>
              </a:rPr>
              <a:t>ℓ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err="1" smtClean="0">
                <a:latin typeface="Comic Sans MS" pitchFamily="66" charset="0"/>
              </a:rPr>
              <a:t>Prob</a:t>
            </a:r>
            <a:r>
              <a:rPr lang="en-US" dirty="0" smtClean="0">
                <a:latin typeface="Comic Sans MS" pitchFamily="66" charset="0"/>
              </a:rPr>
              <a:t>[</a:t>
            </a:r>
            <a:r>
              <a:rPr lang="en-US" dirty="0" smtClean="0"/>
              <a:t>no event </a:t>
            </a:r>
            <a:r>
              <a:rPr lang="en-US" dirty="0" smtClean="0">
                <a:latin typeface="Comic Sans MS" pitchFamily="66" charset="0"/>
              </a:rPr>
              <a:t>A</a:t>
            </a:r>
            <a:r>
              <a:rPr lang="en-US" baseline="-25000" dirty="0" smtClean="0">
                <a:latin typeface="Comic Sans MS" pitchFamily="66" charset="0"/>
              </a:rPr>
              <a:t>i</a:t>
            </a:r>
            <a:r>
              <a:rPr lang="en-US" dirty="0" smtClean="0"/>
              <a:t> occurs]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  <a:sym typeface="Symbol"/>
              </a:rPr>
              <a:t></a:t>
            </a:r>
            <a:r>
              <a:rPr lang="en-US" baseline="-25000" dirty="0" err="1" smtClean="0">
                <a:latin typeface="Comic Sans MS"/>
                <a:sym typeface="Symbol"/>
              </a:rPr>
              <a:t>i</a:t>
            </a:r>
            <a:r>
              <a:rPr lang="en-US" baseline="-25000" dirty="0" smtClean="0">
                <a:latin typeface="Comic Sans MS"/>
                <a:sym typeface="Symbol"/>
              </a:rPr>
              <a:t>=1</a:t>
            </a:r>
            <a:r>
              <a:rPr lang="en-US" baseline="28000" dirty="0" smtClean="0">
                <a:latin typeface="Comic Sans MS"/>
                <a:sym typeface="Symbol"/>
              </a:rPr>
              <a:t>ℓ 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Prob</a:t>
            </a:r>
            <a:r>
              <a:rPr lang="en-US" dirty="0" smtClean="0">
                <a:latin typeface="Comic Sans MS" pitchFamily="66" charset="0"/>
              </a:rPr>
              <a:t>[A</a:t>
            </a:r>
            <a:r>
              <a:rPr lang="en-US" baseline="-25000" dirty="0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]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If  </a:t>
            </a:r>
            <a:r>
              <a:rPr lang="en-US" dirty="0" err="1" smtClean="0">
                <a:latin typeface="Comic Sans MS" pitchFamily="66" charset="0"/>
              </a:rPr>
              <a:t>Prob</a:t>
            </a:r>
            <a:r>
              <a:rPr lang="en-US" dirty="0" smtClean="0">
                <a:latin typeface="Comic Sans MS" pitchFamily="66" charset="0"/>
              </a:rPr>
              <a:t>[A</a:t>
            </a:r>
            <a:r>
              <a:rPr lang="en-US" baseline="-25000" dirty="0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]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sym typeface="Symbol"/>
              </a:rPr>
              <a:t></a:t>
            </a:r>
            <a:r>
              <a:rPr lang="en-US" dirty="0" smtClean="0"/>
              <a:t> then</a:t>
            </a:r>
            <a:endParaRPr lang="en-US" dirty="0"/>
          </a:p>
          <a:p>
            <a:pPr marL="0" indent="0" algn="ctr">
              <a:buNone/>
            </a:pPr>
            <a:r>
              <a:rPr lang="en-US" dirty="0" err="1" smtClean="0">
                <a:latin typeface="Comic Sans MS" pitchFamily="66" charset="0"/>
              </a:rPr>
              <a:t>Prob</a:t>
            </a:r>
            <a:r>
              <a:rPr lang="en-US" dirty="0" smtClean="0">
                <a:latin typeface="Comic Sans MS" pitchFamily="66" charset="0"/>
              </a:rPr>
              <a:t>[</a:t>
            </a:r>
            <a:r>
              <a:rPr lang="en-US" dirty="0" smtClean="0"/>
              <a:t>no event </a:t>
            </a:r>
            <a:r>
              <a:rPr lang="en-US" dirty="0" smtClean="0">
                <a:latin typeface="Comic Sans MS" pitchFamily="66" charset="0"/>
              </a:rPr>
              <a:t>A</a:t>
            </a:r>
            <a:r>
              <a:rPr lang="en-US" baseline="-25000" dirty="0" smtClean="0">
                <a:latin typeface="Comic Sans MS" pitchFamily="66" charset="0"/>
              </a:rPr>
              <a:t>i</a:t>
            </a:r>
            <a:r>
              <a:rPr lang="en-US" dirty="0" smtClean="0"/>
              <a:t> occurs]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</a:t>
            </a:r>
            <a:r>
              <a:rPr lang="en-US" dirty="0" smtClean="0">
                <a:latin typeface="Comic Sans MS" pitchFamily="66" charset="0"/>
              </a:rPr>
              <a:t>ℓ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>
                <a:latin typeface="cmsy10"/>
                <a:sym typeface="Symbol"/>
              </a:rPr>
              <a:t>¢</a:t>
            </a:r>
            <a:r>
              <a:rPr lang="en-US" dirty="0" smtClean="0"/>
              <a:t> </a:t>
            </a:r>
            <a:r>
              <a:rPr lang="en-US" dirty="0">
                <a:sym typeface="Symbol"/>
              </a:rPr>
              <a:t> </a:t>
            </a:r>
            <a:endParaRPr lang="en-US" dirty="0"/>
          </a:p>
          <a:p>
            <a:pPr marL="400050" lvl="1" indent="0">
              <a:buNone/>
            </a:pPr>
            <a:r>
              <a:rPr lang="en-US" dirty="0" smtClean="0"/>
              <a:t>In constructions: if </a:t>
            </a:r>
            <a:r>
              <a:rPr lang="en-US" dirty="0" err="1">
                <a:latin typeface="Comic Sans MS" pitchFamily="66" charset="0"/>
              </a:rPr>
              <a:t>Prob</a:t>
            </a:r>
            <a:r>
              <a:rPr lang="en-US" dirty="0">
                <a:latin typeface="Comic Sans MS" pitchFamily="66" charset="0"/>
              </a:rPr>
              <a:t>[</a:t>
            </a:r>
            <a:r>
              <a:rPr lang="en-US" dirty="0"/>
              <a:t>no event </a:t>
            </a:r>
            <a:r>
              <a:rPr lang="en-US" dirty="0">
                <a:latin typeface="Comic Sans MS" pitchFamily="66" charset="0"/>
              </a:rPr>
              <a:t>A</a:t>
            </a:r>
            <a:r>
              <a:rPr lang="en-US" baseline="-25000" dirty="0">
                <a:latin typeface="Comic Sans MS" pitchFamily="66" charset="0"/>
              </a:rPr>
              <a:t>i</a:t>
            </a:r>
            <a:r>
              <a:rPr lang="en-US" dirty="0"/>
              <a:t> occurs] </a:t>
            </a:r>
            <a:r>
              <a:rPr lang="en-US" dirty="0" smtClean="0">
                <a:latin typeface="Comic Sans MS" pitchFamily="66" charset="0"/>
              </a:rPr>
              <a:t>&lt; 1 </a:t>
            </a:r>
            <a:r>
              <a:rPr lang="en-US" dirty="0" smtClean="0"/>
              <a:t>then there is the </a:t>
            </a:r>
            <a:r>
              <a:rPr lang="en-US" b="1" dirty="0" smtClean="0"/>
              <a:t>possibility</a:t>
            </a:r>
            <a:r>
              <a:rPr lang="en-US" dirty="0" smtClean="0"/>
              <a:t> that the good case occurs.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 bwMode="auto">
          <a:xfrm>
            <a:off x="1066800" y="2971800"/>
            <a:ext cx="6705600" cy="14478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3624943" y="3562350"/>
            <a:ext cx="1066800" cy="4953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2906486" y="3771900"/>
            <a:ext cx="1066800" cy="4953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3592286" y="3774621"/>
            <a:ext cx="1066800" cy="4953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810000" y="3219450"/>
            <a:ext cx="1066800" cy="4953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4876800" y="3276600"/>
            <a:ext cx="1066800" cy="4953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4996543" y="3619500"/>
            <a:ext cx="1066800" cy="4953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4278086" y="3600450"/>
            <a:ext cx="1066800" cy="4953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4963886" y="3831771"/>
            <a:ext cx="1066800" cy="4953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5181600" y="3276600"/>
            <a:ext cx="1066800" cy="4953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5715000" y="3565071"/>
            <a:ext cx="1066800" cy="4953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6248400" y="3333750"/>
            <a:ext cx="1066800" cy="4953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1447800" y="3464379"/>
            <a:ext cx="1066800" cy="4953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2133600" y="3695700"/>
            <a:ext cx="1066800" cy="4953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2351314" y="3140529"/>
            <a:ext cx="1066800" cy="4953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2884714" y="3429000"/>
            <a:ext cx="1066800" cy="4953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3418114" y="3197679"/>
            <a:ext cx="1066800" cy="4953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670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/>
        </p:nvSpPr>
        <p:spPr bwMode="auto">
          <a:xfrm>
            <a:off x="4724400" y="2971800"/>
            <a:ext cx="1828800" cy="1676400"/>
          </a:xfrm>
          <a:prstGeom prst="ellipse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4876800" y="3124200"/>
            <a:ext cx="1524000" cy="1371600"/>
          </a:xfrm>
          <a:prstGeom prst="ellipse">
            <a:avLst/>
          </a:prstGeom>
          <a:solidFill>
            <a:srgbClr val="92D05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5181600" y="3352800"/>
            <a:ext cx="990600" cy="914400"/>
          </a:xfrm>
          <a:prstGeom prst="ellipse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Rounded Rectangular Callout 7"/>
          <p:cNvSpPr/>
          <p:nvPr/>
        </p:nvSpPr>
        <p:spPr bwMode="auto">
          <a:xfrm>
            <a:off x="6400800" y="2514600"/>
            <a:ext cx="2667000" cy="685800"/>
          </a:xfrm>
          <a:prstGeom prst="wedgeRoundRectCallout">
            <a:avLst>
              <a:gd name="adj1" fmla="val -47466"/>
              <a:gd name="adj2" fmla="val 149787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olidFill>
                  <a:srgbClr val="000000"/>
                </a:solidFill>
                <a:latin typeface="Arial Narrow"/>
              </a:rPr>
              <a:t>Accuracy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msy10"/>
              </a:rPr>
              <a:t>¸</a:t>
            </a:r>
            <a:r>
              <a:rPr lang="en-US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mic Sans MS" pitchFamily="66" charset="0"/>
                <a:sym typeface="Symbol"/>
              </a:rPr>
              <a:t> + 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1524000" y="3200400"/>
            <a:ext cx="2590800" cy="685800"/>
          </a:xfrm>
          <a:prstGeom prst="wedgeRoundRectCallout">
            <a:avLst>
              <a:gd name="adj1" fmla="val 122708"/>
              <a:gd name="adj2" fmla="val 37274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+mn-lt"/>
              </a:rPr>
              <a:t>Accuracy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  <a:sym typeface="Symbol"/>
              </a:rPr>
              <a:t></a:t>
            </a:r>
            <a:r>
              <a:rPr lang="en-US" dirty="0" smtClean="0"/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" name="Rounded Rectangular Callout 9"/>
          <p:cNvSpPr/>
          <p:nvPr/>
        </p:nvSpPr>
        <p:spPr bwMode="auto">
          <a:xfrm>
            <a:off x="76200" y="4038600"/>
            <a:ext cx="3657600" cy="685800"/>
          </a:xfrm>
          <a:prstGeom prst="wedgeRoundRectCallout">
            <a:avLst>
              <a:gd name="adj1" fmla="val 91942"/>
              <a:gd name="adj2" fmla="val -14978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  <a:sym typeface="Symbol"/>
              </a:rPr>
              <a:t>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Accuracy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msy10"/>
              </a:rPr>
              <a:t>·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  <a:sym typeface="Symbol"/>
              </a:rPr>
              <a:t></a:t>
            </a:r>
            <a:r>
              <a:rPr lang="en-US" dirty="0" smtClean="0"/>
              <a:t> + </a:t>
            </a:r>
            <a:r>
              <a:rPr lang="en-US" dirty="0" smtClean="0">
                <a:solidFill>
                  <a:srgbClr val="000000"/>
                </a:solidFill>
                <a:latin typeface="Comic Sans MS" pitchFamily="66" charset="0"/>
                <a:sym typeface="Symbol"/>
              </a:rPr>
              <a:t>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8057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5029200" y="2468563"/>
            <a:ext cx="2133600" cy="1225550"/>
          </a:xfrm>
          <a:prstGeom prst="rect">
            <a:avLst/>
          </a:prstGeom>
          <a:solidFill>
            <a:schemeClr val="bg1"/>
          </a:solidFill>
          <a:ln w="38100" algn="ctr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None/>
            </a:pPr>
            <a:r>
              <a:rPr lang="en-US" sz="2400">
                <a:latin typeface="Comic Sans MS" pitchFamily="66" charset="0"/>
              </a:rPr>
              <a:t>query 1,</a:t>
            </a:r>
            <a:br>
              <a:rPr lang="en-US" sz="2400">
                <a:latin typeface="Comic Sans MS" pitchFamily="66" charset="0"/>
              </a:rPr>
            </a:br>
            <a:r>
              <a:rPr lang="en-US" sz="2400">
                <a:latin typeface="Comic Sans MS" pitchFamily="66" charset="0"/>
              </a:rPr>
              <a:t>query 2,</a:t>
            </a:r>
            <a:br>
              <a:rPr lang="en-US" sz="2400">
                <a:latin typeface="Comic Sans MS" pitchFamily="66" charset="0"/>
              </a:rPr>
            </a:br>
            <a:r>
              <a:rPr lang="en-US" sz="2400">
                <a:latin typeface="Comic Sans MS" pitchFamily="66" charset="0"/>
              </a:rPr>
              <a:t>. . .</a:t>
            </a: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6553200" y="1782763"/>
            <a:ext cx="1295400" cy="1066800"/>
            <a:chOff x="3648" y="960"/>
            <a:chExt cx="816" cy="672"/>
          </a:xfrm>
        </p:grpSpPr>
        <p:grpSp>
          <p:nvGrpSpPr>
            <p:cNvPr id="3" name="Group 44"/>
            <p:cNvGrpSpPr>
              <a:grpSpLocks/>
            </p:cNvGrpSpPr>
            <p:nvPr/>
          </p:nvGrpSpPr>
          <p:grpSpPr bwMode="auto">
            <a:xfrm>
              <a:off x="3648" y="1248"/>
              <a:ext cx="816" cy="384"/>
              <a:chOff x="3648" y="1248"/>
              <a:chExt cx="816" cy="384"/>
            </a:xfrm>
          </p:grpSpPr>
          <p:sp>
            <p:nvSpPr>
              <p:cNvPr id="10288" name="Oval 45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816" cy="192"/>
              </a:xfrm>
              <a:prstGeom prst="ellipse">
                <a:avLst/>
              </a:prstGeom>
              <a:solidFill>
                <a:srgbClr val="FFFF00"/>
              </a:solidFill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289" name="Oval 46"/>
              <p:cNvSpPr>
                <a:spLocks noChangeArrowheads="1"/>
              </p:cNvSpPr>
              <p:nvPr/>
            </p:nvSpPr>
            <p:spPr bwMode="auto">
              <a:xfrm>
                <a:off x="3648" y="1344"/>
                <a:ext cx="816" cy="192"/>
              </a:xfrm>
              <a:prstGeom prst="ellipse">
                <a:avLst/>
              </a:prstGeom>
              <a:solidFill>
                <a:srgbClr val="FFFF00"/>
              </a:solidFill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290" name="Oval 47"/>
              <p:cNvSpPr>
                <a:spLocks noChangeArrowheads="1"/>
              </p:cNvSpPr>
              <p:nvPr/>
            </p:nvSpPr>
            <p:spPr bwMode="auto">
              <a:xfrm>
                <a:off x="3648" y="1248"/>
                <a:ext cx="816" cy="192"/>
              </a:xfrm>
              <a:prstGeom prst="ellipse">
                <a:avLst/>
              </a:prstGeom>
              <a:solidFill>
                <a:srgbClr val="FFFF00"/>
              </a:solidFill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" name="Group 48"/>
            <p:cNvGrpSpPr>
              <a:grpSpLocks/>
            </p:cNvGrpSpPr>
            <p:nvPr/>
          </p:nvGrpSpPr>
          <p:grpSpPr bwMode="auto">
            <a:xfrm>
              <a:off x="3648" y="960"/>
              <a:ext cx="816" cy="384"/>
              <a:chOff x="3648" y="1248"/>
              <a:chExt cx="816" cy="384"/>
            </a:xfrm>
          </p:grpSpPr>
          <p:sp>
            <p:nvSpPr>
              <p:cNvPr id="10285" name="Oval 49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816" cy="192"/>
              </a:xfrm>
              <a:prstGeom prst="ellipse">
                <a:avLst/>
              </a:prstGeom>
              <a:solidFill>
                <a:srgbClr val="FFFF00"/>
              </a:solidFill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286" name="Oval 50"/>
              <p:cNvSpPr>
                <a:spLocks noChangeArrowheads="1"/>
              </p:cNvSpPr>
              <p:nvPr/>
            </p:nvSpPr>
            <p:spPr bwMode="auto">
              <a:xfrm>
                <a:off x="3648" y="1344"/>
                <a:ext cx="816" cy="192"/>
              </a:xfrm>
              <a:prstGeom prst="ellipse">
                <a:avLst/>
              </a:prstGeom>
              <a:solidFill>
                <a:srgbClr val="FFFF00"/>
              </a:solidFill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287" name="Oval 51"/>
              <p:cNvSpPr>
                <a:spLocks noChangeArrowheads="1"/>
              </p:cNvSpPr>
              <p:nvPr/>
            </p:nvSpPr>
            <p:spPr bwMode="auto">
              <a:xfrm>
                <a:off x="3648" y="1248"/>
                <a:ext cx="816" cy="192"/>
              </a:xfrm>
              <a:prstGeom prst="ellipse">
                <a:avLst/>
              </a:prstGeom>
              <a:solidFill>
                <a:srgbClr val="FFFF00"/>
              </a:solidFill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0244" name="Line 40"/>
          <p:cNvSpPr>
            <a:spLocks noChangeShapeType="1"/>
          </p:cNvSpPr>
          <p:nvPr/>
        </p:nvSpPr>
        <p:spPr bwMode="auto">
          <a:xfrm>
            <a:off x="4876800" y="1096963"/>
            <a:ext cx="0" cy="2362200"/>
          </a:xfrm>
          <a:prstGeom prst="line">
            <a:avLst/>
          </a:prstGeom>
          <a:noFill/>
          <a:ln w="57150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76200"/>
            <a:ext cx="8229600" cy="1143000"/>
          </a:xfrm>
        </p:spPr>
        <p:txBody>
          <a:bodyPr anchor="b"/>
          <a:lstStyle/>
          <a:p>
            <a:r>
              <a:rPr lang="en-US" smtClean="0"/>
              <a:t>Synthetic DB: Output is a DB</a:t>
            </a: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371600" y="1377950"/>
            <a:ext cx="1905000" cy="1649413"/>
            <a:chOff x="1152" y="945"/>
            <a:chExt cx="1200" cy="1039"/>
          </a:xfrm>
        </p:grpSpPr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1152" y="1329"/>
              <a:ext cx="1200" cy="655"/>
              <a:chOff x="1152" y="897"/>
              <a:chExt cx="1200" cy="655"/>
            </a:xfrm>
          </p:grpSpPr>
          <p:grpSp>
            <p:nvGrpSpPr>
              <p:cNvPr id="7" name="Group 5"/>
              <p:cNvGrpSpPr>
                <a:grpSpLocks/>
              </p:cNvGrpSpPr>
              <p:nvPr/>
            </p:nvGrpSpPr>
            <p:grpSpPr bwMode="auto">
              <a:xfrm>
                <a:off x="1152" y="1089"/>
                <a:ext cx="1200" cy="463"/>
                <a:chOff x="1152" y="1089"/>
                <a:chExt cx="1200" cy="463"/>
              </a:xfrm>
            </p:grpSpPr>
            <p:sp>
              <p:nvSpPr>
                <p:cNvPr id="10279" name="Oval 6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10280" name="Oval 7"/>
                <p:cNvSpPr>
                  <a:spLocks noChangeArrowheads="1"/>
                </p:cNvSpPr>
                <p:nvPr/>
              </p:nvSpPr>
              <p:spPr bwMode="auto">
                <a:xfrm>
                  <a:off x="1152" y="118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10281" name="Oval 8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10282" name="Oval 9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</p:grpSp>
          <p:grpSp>
            <p:nvGrpSpPr>
              <p:cNvPr id="8" name="Group 10"/>
              <p:cNvGrpSpPr>
                <a:grpSpLocks/>
              </p:cNvGrpSpPr>
              <p:nvPr/>
            </p:nvGrpSpPr>
            <p:grpSpPr bwMode="auto">
              <a:xfrm>
                <a:off x="1152" y="897"/>
                <a:ext cx="1200" cy="463"/>
                <a:chOff x="1152" y="1089"/>
                <a:chExt cx="1200" cy="463"/>
              </a:xfrm>
            </p:grpSpPr>
            <p:sp>
              <p:nvSpPr>
                <p:cNvPr id="10275" name="Oval 11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10276" name="Oval 12"/>
                <p:cNvSpPr>
                  <a:spLocks noChangeArrowheads="1"/>
                </p:cNvSpPr>
                <p:nvPr/>
              </p:nvSpPr>
              <p:spPr bwMode="auto">
                <a:xfrm>
                  <a:off x="1152" y="118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10277" name="Oval 13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10278" name="Oval 14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</p:grpSp>
        </p:grpSp>
        <p:grpSp>
          <p:nvGrpSpPr>
            <p:cNvPr id="9" name="Group 15"/>
            <p:cNvGrpSpPr>
              <a:grpSpLocks/>
            </p:cNvGrpSpPr>
            <p:nvPr/>
          </p:nvGrpSpPr>
          <p:grpSpPr bwMode="auto">
            <a:xfrm>
              <a:off x="1152" y="945"/>
              <a:ext cx="1200" cy="655"/>
              <a:chOff x="1152" y="897"/>
              <a:chExt cx="1200" cy="655"/>
            </a:xfrm>
          </p:grpSpPr>
          <p:grpSp>
            <p:nvGrpSpPr>
              <p:cNvPr id="10" name="Group 16"/>
              <p:cNvGrpSpPr>
                <a:grpSpLocks/>
              </p:cNvGrpSpPr>
              <p:nvPr/>
            </p:nvGrpSpPr>
            <p:grpSpPr bwMode="auto">
              <a:xfrm>
                <a:off x="1152" y="1089"/>
                <a:ext cx="1200" cy="463"/>
                <a:chOff x="1152" y="1089"/>
                <a:chExt cx="1200" cy="463"/>
              </a:xfrm>
            </p:grpSpPr>
            <p:sp>
              <p:nvSpPr>
                <p:cNvPr id="10269" name="Oval 17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10270" name="Oval 18"/>
                <p:cNvSpPr>
                  <a:spLocks noChangeArrowheads="1"/>
                </p:cNvSpPr>
                <p:nvPr/>
              </p:nvSpPr>
              <p:spPr bwMode="auto">
                <a:xfrm>
                  <a:off x="1152" y="118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10271" name="Oval 19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10272" name="Oval 20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</p:grpSp>
          <p:grpSp>
            <p:nvGrpSpPr>
              <p:cNvPr id="11" name="Group 21"/>
              <p:cNvGrpSpPr>
                <a:grpSpLocks/>
              </p:cNvGrpSpPr>
              <p:nvPr/>
            </p:nvGrpSpPr>
            <p:grpSpPr bwMode="auto">
              <a:xfrm>
                <a:off x="1152" y="897"/>
                <a:ext cx="1200" cy="463"/>
                <a:chOff x="1152" y="1089"/>
                <a:chExt cx="1200" cy="463"/>
              </a:xfrm>
            </p:grpSpPr>
            <p:sp>
              <p:nvSpPr>
                <p:cNvPr id="10265" name="Oval 22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10266" name="Oval 23"/>
                <p:cNvSpPr>
                  <a:spLocks noChangeArrowheads="1"/>
                </p:cNvSpPr>
                <p:nvPr/>
              </p:nvSpPr>
              <p:spPr bwMode="auto">
                <a:xfrm>
                  <a:off x="1152" y="118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10267" name="Oval 24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10268" name="Oval 25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</p:grpSp>
        </p:grpSp>
      </p:grpSp>
      <p:sp>
        <p:nvSpPr>
          <p:cNvPr id="10247" name="Text Box 26"/>
          <p:cNvSpPr txBox="1">
            <a:spLocks noChangeArrowheads="1"/>
          </p:cNvSpPr>
          <p:nvPr/>
        </p:nvSpPr>
        <p:spPr bwMode="auto">
          <a:xfrm>
            <a:off x="1680419" y="3459163"/>
            <a:ext cx="126989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sz="2400" dirty="0">
                <a:latin typeface="+mn-lt"/>
              </a:rPr>
              <a:t>Database</a:t>
            </a:r>
          </a:p>
        </p:txBody>
      </p:sp>
      <p:sp>
        <p:nvSpPr>
          <p:cNvPr id="10248" name="Line 43"/>
          <p:cNvSpPr>
            <a:spLocks noChangeShapeType="1"/>
          </p:cNvSpPr>
          <p:nvPr/>
        </p:nvSpPr>
        <p:spPr bwMode="auto">
          <a:xfrm>
            <a:off x="5562600" y="2239963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12" name="Group 33"/>
          <p:cNvGrpSpPr>
            <a:grpSpLocks/>
          </p:cNvGrpSpPr>
          <p:nvPr/>
        </p:nvGrpSpPr>
        <p:grpSpPr bwMode="auto">
          <a:xfrm>
            <a:off x="6121400" y="1173163"/>
            <a:ext cx="3556000" cy="1917700"/>
            <a:chOff x="-1208" y="1536"/>
            <a:chExt cx="2240" cy="1208"/>
          </a:xfrm>
        </p:grpSpPr>
        <p:sp>
          <p:nvSpPr>
            <p:cNvPr id="10257" name="Freeform 34"/>
            <p:cNvSpPr>
              <a:spLocks/>
            </p:cNvSpPr>
            <p:nvPr/>
          </p:nvSpPr>
          <p:spPr bwMode="auto">
            <a:xfrm>
              <a:off x="-1208" y="1536"/>
              <a:ext cx="1856" cy="1208"/>
            </a:xfrm>
            <a:custGeom>
              <a:avLst/>
              <a:gdLst>
                <a:gd name="T0" fmla="*/ 440 w 1856"/>
                <a:gd name="T1" fmla="*/ 1056 h 1208"/>
                <a:gd name="T2" fmla="*/ 248 w 1856"/>
                <a:gd name="T3" fmla="*/ 912 h 1208"/>
                <a:gd name="T4" fmla="*/ 296 w 1856"/>
                <a:gd name="T5" fmla="*/ 624 h 1208"/>
                <a:gd name="T6" fmla="*/ 8 w 1856"/>
                <a:gd name="T7" fmla="*/ 432 h 1208"/>
                <a:gd name="T8" fmla="*/ 344 w 1856"/>
                <a:gd name="T9" fmla="*/ 48 h 1208"/>
                <a:gd name="T10" fmla="*/ 584 w 1856"/>
                <a:gd name="T11" fmla="*/ 144 h 1208"/>
                <a:gd name="T12" fmla="*/ 920 w 1856"/>
                <a:gd name="T13" fmla="*/ 96 h 1208"/>
                <a:gd name="T14" fmla="*/ 1304 w 1856"/>
                <a:gd name="T15" fmla="*/ 96 h 1208"/>
                <a:gd name="T16" fmla="*/ 1448 w 1856"/>
                <a:gd name="T17" fmla="*/ 432 h 1208"/>
                <a:gd name="T18" fmla="*/ 1640 w 1856"/>
                <a:gd name="T19" fmla="*/ 288 h 1208"/>
                <a:gd name="T20" fmla="*/ 1832 w 1856"/>
                <a:gd name="T21" fmla="*/ 816 h 1208"/>
                <a:gd name="T22" fmla="*/ 1496 w 1856"/>
                <a:gd name="T23" fmla="*/ 768 h 1208"/>
                <a:gd name="T24" fmla="*/ 1496 w 1856"/>
                <a:gd name="T25" fmla="*/ 1152 h 1208"/>
                <a:gd name="T26" fmla="*/ 440 w 1856"/>
                <a:gd name="T27" fmla="*/ 1056 h 120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856"/>
                <a:gd name="T43" fmla="*/ 0 h 1208"/>
                <a:gd name="T44" fmla="*/ 1856 w 1856"/>
                <a:gd name="T45" fmla="*/ 1208 h 120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856" h="1208">
                  <a:moveTo>
                    <a:pt x="440" y="1056"/>
                  </a:moveTo>
                  <a:cubicBezTo>
                    <a:pt x="232" y="1016"/>
                    <a:pt x="272" y="984"/>
                    <a:pt x="248" y="912"/>
                  </a:cubicBezTo>
                  <a:cubicBezTo>
                    <a:pt x="224" y="840"/>
                    <a:pt x="336" y="704"/>
                    <a:pt x="296" y="624"/>
                  </a:cubicBezTo>
                  <a:cubicBezTo>
                    <a:pt x="256" y="544"/>
                    <a:pt x="0" y="528"/>
                    <a:pt x="8" y="432"/>
                  </a:cubicBezTo>
                  <a:cubicBezTo>
                    <a:pt x="16" y="336"/>
                    <a:pt x="248" y="96"/>
                    <a:pt x="344" y="48"/>
                  </a:cubicBezTo>
                  <a:cubicBezTo>
                    <a:pt x="440" y="0"/>
                    <a:pt x="488" y="136"/>
                    <a:pt x="584" y="144"/>
                  </a:cubicBezTo>
                  <a:cubicBezTo>
                    <a:pt x="680" y="152"/>
                    <a:pt x="800" y="104"/>
                    <a:pt x="920" y="96"/>
                  </a:cubicBezTo>
                  <a:cubicBezTo>
                    <a:pt x="1040" y="88"/>
                    <a:pt x="1216" y="40"/>
                    <a:pt x="1304" y="96"/>
                  </a:cubicBezTo>
                  <a:cubicBezTo>
                    <a:pt x="1392" y="152"/>
                    <a:pt x="1392" y="400"/>
                    <a:pt x="1448" y="432"/>
                  </a:cubicBezTo>
                  <a:cubicBezTo>
                    <a:pt x="1504" y="464"/>
                    <a:pt x="1576" y="224"/>
                    <a:pt x="1640" y="288"/>
                  </a:cubicBezTo>
                  <a:cubicBezTo>
                    <a:pt x="1704" y="352"/>
                    <a:pt x="1856" y="736"/>
                    <a:pt x="1832" y="816"/>
                  </a:cubicBezTo>
                  <a:cubicBezTo>
                    <a:pt x="1808" y="896"/>
                    <a:pt x="1552" y="712"/>
                    <a:pt x="1496" y="768"/>
                  </a:cubicBezTo>
                  <a:cubicBezTo>
                    <a:pt x="1440" y="824"/>
                    <a:pt x="1672" y="1096"/>
                    <a:pt x="1496" y="1152"/>
                  </a:cubicBezTo>
                  <a:cubicBezTo>
                    <a:pt x="1320" y="1208"/>
                    <a:pt x="648" y="1096"/>
                    <a:pt x="440" y="1056"/>
                  </a:cubicBezTo>
                  <a:close/>
                </a:path>
              </a:pathLst>
            </a:custGeom>
            <a:solidFill>
              <a:srgbClr val="FFFF00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8" name="Text Box 35"/>
            <p:cNvSpPr txBox="1">
              <a:spLocks noChangeArrowheads="1"/>
            </p:cNvSpPr>
            <p:nvPr/>
          </p:nvSpPr>
          <p:spPr bwMode="auto">
            <a:xfrm>
              <a:off x="-1032" y="1680"/>
              <a:ext cx="1680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l">
                <a:spcBef>
                  <a:spcPct val="50000"/>
                </a:spcBef>
                <a:buFontTx/>
                <a:buNone/>
              </a:pPr>
              <a:r>
                <a:rPr lang="en-US">
                  <a:latin typeface="Comic Sans MS" pitchFamily="66" charset="0"/>
                </a:rPr>
                <a:t>answer 1</a:t>
              </a:r>
            </a:p>
          </p:txBody>
        </p:sp>
        <p:sp>
          <p:nvSpPr>
            <p:cNvPr id="10259" name="Text Box 36"/>
            <p:cNvSpPr txBox="1">
              <a:spLocks noChangeArrowheads="1"/>
            </p:cNvSpPr>
            <p:nvPr/>
          </p:nvSpPr>
          <p:spPr bwMode="auto">
            <a:xfrm>
              <a:off x="-648" y="1920"/>
              <a:ext cx="1680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l">
                <a:spcBef>
                  <a:spcPct val="50000"/>
                </a:spcBef>
                <a:buFontTx/>
                <a:buNone/>
              </a:pPr>
              <a:r>
                <a:rPr lang="en-US">
                  <a:latin typeface="Comic Sans MS" pitchFamily="66" charset="0"/>
                </a:rPr>
                <a:t>answer 3</a:t>
              </a:r>
            </a:p>
          </p:txBody>
        </p:sp>
        <p:sp>
          <p:nvSpPr>
            <p:cNvPr id="10260" name="Text Box 37"/>
            <p:cNvSpPr txBox="1">
              <a:spLocks noChangeArrowheads="1"/>
            </p:cNvSpPr>
            <p:nvPr/>
          </p:nvSpPr>
          <p:spPr bwMode="auto">
            <a:xfrm>
              <a:off x="-936" y="2208"/>
              <a:ext cx="1680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l">
                <a:spcBef>
                  <a:spcPct val="50000"/>
                </a:spcBef>
                <a:buFontTx/>
                <a:buNone/>
              </a:pPr>
              <a:r>
                <a:rPr lang="en-US">
                  <a:latin typeface="Comic Sans MS" pitchFamily="66" charset="0"/>
                </a:rPr>
                <a:t>answer 2</a:t>
              </a:r>
            </a:p>
          </p:txBody>
        </p:sp>
      </p:grpSp>
      <p:grpSp>
        <p:nvGrpSpPr>
          <p:cNvPr id="13" name="Group 38"/>
          <p:cNvGrpSpPr>
            <a:grpSpLocks/>
          </p:cNvGrpSpPr>
          <p:nvPr/>
        </p:nvGrpSpPr>
        <p:grpSpPr bwMode="auto">
          <a:xfrm>
            <a:off x="6858000" y="2773363"/>
            <a:ext cx="1219200" cy="1143000"/>
            <a:chOff x="4896" y="1296"/>
            <a:chExt cx="768" cy="720"/>
          </a:xfrm>
        </p:grpSpPr>
        <p:sp>
          <p:nvSpPr>
            <p:cNvPr id="10255" name="Oval 39"/>
            <p:cNvSpPr>
              <a:spLocks noChangeArrowheads="1"/>
            </p:cNvSpPr>
            <p:nvPr/>
          </p:nvSpPr>
          <p:spPr bwMode="auto">
            <a:xfrm>
              <a:off x="4896" y="1296"/>
              <a:ext cx="768" cy="720"/>
            </a:xfrm>
            <a:prstGeom prst="ellipse">
              <a:avLst/>
            </a:prstGeom>
            <a:solidFill>
              <a:schemeClr val="folHlink"/>
            </a:solidFill>
            <a:ln w="25400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256" name="Text Box 40"/>
            <p:cNvSpPr txBox="1">
              <a:spLocks noChangeArrowheads="1"/>
            </p:cNvSpPr>
            <p:nvPr/>
          </p:nvSpPr>
          <p:spPr bwMode="auto">
            <a:xfrm>
              <a:off x="5136" y="1440"/>
              <a:ext cx="261" cy="365"/>
            </a:xfrm>
            <a:prstGeom prst="rect">
              <a:avLst/>
            </a:prstGeom>
            <a:solidFill>
              <a:schemeClr val="folHlink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b="1">
                  <a:latin typeface="Comic Sans MS" pitchFamily="66" charset="0"/>
                </a:rPr>
                <a:t>?</a:t>
              </a:r>
            </a:p>
          </p:txBody>
        </p:sp>
      </p:grpSp>
      <p:sp>
        <p:nvSpPr>
          <p:cNvPr id="10251" name="Rectangle 41"/>
          <p:cNvSpPr>
            <a:spLocks noChangeArrowheads="1"/>
          </p:cNvSpPr>
          <p:nvPr/>
        </p:nvSpPr>
        <p:spPr bwMode="auto">
          <a:xfrm>
            <a:off x="4191000" y="1858963"/>
            <a:ext cx="1371600" cy="762000"/>
          </a:xfrm>
          <a:prstGeom prst="rect">
            <a:avLst/>
          </a:prstGeom>
          <a:solidFill>
            <a:schemeClr val="accent1"/>
          </a:solidFill>
          <a:ln w="38100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>
              <a:buFontTx/>
              <a:buNone/>
            </a:pPr>
            <a:r>
              <a:rPr lang="en-US" sz="2800" dirty="0">
                <a:latin typeface="+mn-lt"/>
              </a:rPr>
              <a:t>Sanitizer</a:t>
            </a:r>
          </a:p>
        </p:txBody>
      </p:sp>
      <p:sp>
        <p:nvSpPr>
          <p:cNvPr id="368692" name="Text Box 52"/>
          <p:cNvSpPr txBox="1">
            <a:spLocks noChangeArrowheads="1"/>
          </p:cNvSpPr>
          <p:nvPr/>
        </p:nvSpPr>
        <p:spPr bwMode="auto">
          <a:xfrm>
            <a:off x="457200" y="3962400"/>
            <a:ext cx="8305800" cy="224676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None/>
            </a:pPr>
            <a:r>
              <a:rPr lang="en-US" b="1" dirty="0">
                <a:solidFill>
                  <a:srgbClr val="0000FF"/>
                </a:solidFill>
                <a:latin typeface="+mn-lt"/>
              </a:rPr>
              <a:t>Synthetic DB:</a:t>
            </a:r>
            <a:r>
              <a:rPr lang="en-US" dirty="0">
                <a:latin typeface="+mn-lt"/>
              </a:rPr>
              <a:t> output </a:t>
            </a:r>
            <a:r>
              <a:rPr lang="en-US" dirty="0" smtClean="0">
                <a:latin typeface="+mn-lt"/>
              </a:rPr>
              <a:t>is always a </a:t>
            </a:r>
            <a:r>
              <a:rPr lang="en-US" dirty="0">
                <a:latin typeface="+mn-lt"/>
              </a:rPr>
              <a:t>DB </a:t>
            </a:r>
            <a:endParaRPr lang="en-US" dirty="0" smtClean="0">
              <a:latin typeface="+mn-lt"/>
            </a:endParaRPr>
          </a:p>
          <a:p>
            <a:pPr marL="457200" indent="-457200" algn="l">
              <a:spcBef>
                <a:spcPct val="50000"/>
              </a:spcBef>
              <a:buFont typeface="Arial" pitchFamily="34" charset="0"/>
              <a:buChar char="•"/>
            </a:pPr>
            <a:r>
              <a:rPr lang="en-US" dirty="0">
                <a:latin typeface="+mn-lt"/>
              </a:rPr>
              <a:t>O</a:t>
            </a:r>
            <a:r>
              <a:rPr lang="en-US" dirty="0" smtClean="0">
                <a:latin typeface="+mn-lt"/>
              </a:rPr>
              <a:t>f </a:t>
            </a:r>
            <a:r>
              <a:rPr lang="en-US" dirty="0">
                <a:latin typeface="+mn-lt"/>
              </a:rPr>
              <a:t>entries from same universe </a:t>
            </a:r>
            <a:r>
              <a:rPr lang="en-US" b="1" dirty="0" smtClean="0">
                <a:latin typeface="Comic Sans MS" pitchFamily="66" charset="0"/>
              </a:rPr>
              <a:t>U</a:t>
            </a:r>
            <a:r>
              <a:rPr lang="en-US" dirty="0" smtClean="0"/>
              <a:t> </a:t>
            </a:r>
          </a:p>
          <a:p>
            <a:pPr marL="457200" indent="-457200" algn="l">
              <a:spcBef>
                <a:spcPct val="50000"/>
              </a:spcBef>
              <a:buFont typeface="Arial" pitchFamily="34" charset="0"/>
              <a:buChar char="•"/>
            </a:pPr>
            <a:r>
              <a:rPr lang="en-US" dirty="0" smtClean="0">
                <a:latin typeface="+mn-lt"/>
              </a:rPr>
              <a:t>User </a:t>
            </a:r>
            <a:r>
              <a:rPr lang="en-US" dirty="0">
                <a:latin typeface="+mn-lt"/>
              </a:rPr>
              <a:t>reconstructs </a:t>
            </a:r>
            <a:r>
              <a:rPr lang="en-US" dirty="0" smtClean="0">
                <a:latin typeface="+mn-lt"/>
              </a:rPr>
              <a:t>answers to queries </a:t>
            </a:r>
            <a:r>
              <a:rPr lang="en-US" dirty="0">
                <a:latin typeface="+mn-lt"/>
              </a:rPr>
              <a:t>by evaluating </a:t>
            </a:r>
            <a:r>
              <a:rPr lang="en-US" dirty="0" smtClean="0">
                <a:latin typeface="+mn-lt"/>
              </a:rPr>
              <a:t>the query </a:t>
            </a:r>
            <a:r>
              <a:rPr lang="en-US" dirty="0">
                <a:latin typeface="+mn-lt"/>
              </a:rPr>
              <a:t>on output</a:t>
            </a:r>
            <a:r>
              <a:rPr lang="en-US" dirty="0"/>
              <a:t> DB</a:t>
            </a:r>
          </a:p>
        </p:txBody>
      </p:sp>
      <p:sp>
        <p:nvSpPr>
          <p:cNvPr id="368693" name="AutoShape 53"/>
          <p:cNvSpPr>
            <a:spLocks noChangeArrowheads="1"/>
          </p:cNvSpPr>
          <p:nvPr/>
        </p:nvSpPr>
        <p:spPr bwMode="auto">
          <a:xfrm>
            <a:off x="4572001" y="5867400"/>
            <a:ext cx="4343400" cy="914400"/>
          </a:xfrm>
          <a:prstGeom prst="wedgeRoundRectCallout">
            <a:avLst>
              <a:gd name="adj1" fmla="val -69176"/>
              <a:gd name="adj2" fmla="val -45922"/>
              <a:gd name="adj3" fmla="val 16667"/>
            </a:avLst>
          </a:prstGeom>
          <a:solidFill>
            <a:schemeClr val="accent1"/>
          </a:solidFill>
          <a:ln w="38100" algn="ctr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buFontTx/>
              <a:buNone/>
            </a:pPr>
            <a:r>
              <a:rPr lang="en-US" sz="2400" dirty="0">
                <a:latin typeface="+mn-lt"/>
              </a:rPr>
              <a:t>Software and people compatible</a:t>
            </a:r>
          </a:p>
          <a:p>
            <a:pPr marL="342900" indent="-342900" algn="ctr">
              <a:buFontTx/>
              <a:buNone/>
            </a:pPr>
            <a:r>
              <a:rPr lang="en-US" sz="2400" dirty="0">
                <a:latin typeface="+mn-lt"/>
              </a:rPr>
              <a:t>Consistent answers</a:t>
            </a:r>
          </a:p>
        </p:txBody>
      </p:sp>
      <p:sp>
        <p:nvSpPr>
          <p:cNvPr id="10254" name="Line 42"/>
          <p:cNvSpPr>
            <a:spLocks noChangeShapeType="1"/>
          </p:cNvSpPr>
          <p:nvPr/>
        </p:nvSpPr>
        <p:spPr bwMode="auto">
          <a:xfrm>
            <a:off x="3352800" y="2239963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6800926"/>
      </p:ext>
    </p:extLst>
  </p:cSld>
  <p:clrMapOvr>
    <a:masterClrMapping/>
  </p:clrMapOvr>
  <p:transition advTm="4990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6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229600" cy="944563"/>
          </a:xfrm>
        </p:spPr>
        <p:txBody>
          <a:bodyPr/>
          <a:lstStyle/>
          <a:p>
            <a:r>
              <a:rPr lang="en-US" dirty="0" smtClean="0"/>
              <a:t>Counting Queries</a:t>
            </a:r>
          </a:p>
        </p:txBody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2296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Queries with low sensitivity 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Counting-queries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C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sz="2800" dirty="0" smtClean="0"/>
              <a:t>is a set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of predicates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q: U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MT Extra"/>
              </a:rPr>
              <a:t>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 {0,1}</a:t>
            </a:r>
            <a:endParaRPr lang="en-US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i="1" dirty="0" smtClean="0">
                <a:solidFill>
                  <a:srgbClr val="0000FF"/>
                </a:solidFill>
              </a:rPr>
              <a:t>Query</a:t>
            </a:r>
            <a:r>
              <a:rPr lang="en-US" sz="2800" dirty="0" smtClean="0"/>
              <a:t>:  how many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x</a:t>
            </a:r>
            <a:r>
              <a:rPr lang="en-US" sz="2800" dirty="0" smtClean="0"/>
              <a:t> participants satisfy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q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?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Relaxed accuracy: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</a:t>
            </a:r>
            <a:r>
              <a:rPr lang="en-US" dirty="0" smtClean="0"/>
              <a:t>nswer query within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l-GR" b="1" dirty="0" smtClean="0">
                <a:solidFill>
                  <a:srgbClr val="0000FF"/>
                </a:solidFill>
              </a:rPr>
              <a:t>α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smtClean="0"/>
              <a:t>additive error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/>
              <a:t>w.h.p</a:t>
            </a:r>
            <a:endParaRPr lang="en-US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009900"/>
                </a:solidFill>
              </a:rPr>
              <a:t>Not so bad:</a:t>
            </a:r>
            <a:r>
              <a:rPr lang="en-US" sz="2800" dirty="0" smtClean="0"/>
              <a:t> </a:t>
            </a:r>
            <a:r>
              <a:rPr lang="en-US" sz="2800" b="1" i="1" dirty="0" smtClean="0"/>
              <a:t>error anyway inherent in statistical analysis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 smtClean="0"/>
              <a:t>Assume all queries given in advance</a:t>
            </a:r>
            <a:r>
              <a:rPr lang="en-US" sz="2800" i="1" dirty="0" smtClean="0"/>
              <a:t> </a:t>
            </a:r>
          </a:p>
        </p:txBody>
      </p:sp>
      <p:sp>
        <p:nvSpPr>
          <p:cNvPr id="419844" name="Oval 4"/>
          <p:cNvSpPr>
            <a:spLocks noChangeArrowheads="1"/>
          </p:cNvSpPr>
          <p:nvPr/>
        </p:nvSpPr>
        <p:spPr bwMode="auto">
          <a:xfrm>
            <a:off x="7086600" y="1447800"/>
            <a:ext cx="1295400" cy="2209800"/>
          </a:xfrm>
          <a:prstGeom prst="ellipse">
            <a:avLst/>
          </a:prstGeom>
          <a:noFill/>
          <a:ln w="19050" algn="ctr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845" name="Oval 5"/>
          <p:cNvSpPr>
            <a:spLocks noChangeArrowheads="1"/>
          </p:cNvSpPr>
          <p:nvPr/>
        </p:nvSpPr>
        <p:spPr bwMode="auto">
          <a:xfrm>
            <a:off x="7086600" y="2133600"/>
            <a:ext cx="1295400" cy="609600"/>
          </a:xfrm>
          <a:prstGeom prst="ellipse">
            <a:avLst/>
          </a:prstGeom>
          <a:solidFill>
            <a:srgbClr val="FF9900"/>
          </a:solidFill>
          <a:ln w="19050" algn="ctr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846" name="Text Box 6"/>
          <p:cNvSpPr txBox="1">
            <a:spLocks noChangeArrowheads="1"/>
          </p:cNvSpPr>
          <p:nvPr/>
        </p:nvSpPr>
        <p:spPr bwMode="auto">
          <a:xfrm>
            <a:off x="7543800" y="3886200"/>
            <a:ext cx="45720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None/>
            </a:pP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U</a:t>
            </a:r>
            <a:endParaRPr lang="en-US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419847" name="Oval 7"/>
          <p:cNvSpPr>
            <a:spLocks noChangeArrowheads="1"/>
          </p:cNvSpPr>
          <p:nvPr/>
        </p:nvSpPr>
        <p:spPr bwMode="auto">
          <a:xfrm>
            <a:off x="7543800" y="1752600"/>
            <a:ext cx="533400" cy="1828800"/>
          </a:xfrm>
          <a:prstGeom prst="ellipse">
            <a:avLst/>
          </a:prstGeom>
          <a:gradFill rotWithShape="1">
            <a:gsLst>
              <a:gs pos="0">
                <a:schemeClr val="folHlink">
                  <a:alpha val="52000"/>
                </a:schemeClr>
              </a:gs>
              <a:gs pos="100000">
                <a:schemeClr val="folHlink">
                  <a:gamma/>
                  <a:shade val="46275"/>
                  <a:invGamma/>
                  <a:alpha val="17000"/>
                </a:schemeClr>
              </a:gs>
            </a:gsLst>
            <a:lin ang="5400000" scaled="1"/>
          </a:gradFill>
          <a:ln w="19050" algn="ctr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848" name="AutoShape 8"/>
          <p:cNvSpPr>
            <a:spLocks noChangeArrowheads="1"/>
          </p:cNvSpPr>
          <p:nvPr/>
        </p:nvSpPr>
        <p:spPr bwMode="auto">
          <a:xfrm>
            <a:off x="7010400" y="304800"/>
            <a:ext cx="1905000" cy="914400"/>
          </a:xfrm>
          <a:prstGeom prst="wedgeRoundRectCallout">
            <a:avLst>
              <a:gd name="adj1" fmla="val -26750"/>
              <a:gd name="adj2" fmla="val 153819"/>
              <a:gd name="adj3" fmla="val 16667"/>
            </a:avLst>
          </a:prstGeom>
          <a:noFill/>
          <a:ln w="9525" algn="ctr">
            <a:solidFill>
              <a:srgbClr val="0033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/>
            <a:r>
              <a:rPr lang="en-US" sz="2400" dirty="0" smtClean="0">
                <a:latin typeface="+mn-lt"/>
              </a:rPr>
              <a:t>Database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Comic Sans MS" pitchFamily="66" charset="0"/>
              </a:rPr>
              <a:t>x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latin typeface="+mn-lt"/>
              </a:rPr>
              <a:t>of </a:t>
            </a:r>
            <a:r>
              <a:rPr lang="en-US" sz="2400" dirty="0">
                <a:latin typeface="+mn-lt"/>
              </a:rPr>
              <a:t>size</a:t>
            </a:r>
            <a:r>
              <a:rPr lang="en-US" dirty="0">
                <a:latin typeface="+mn-lt"/>
              </a:rPr>
              <a:t> </a:t>
            </a:r>
            <a:r>
              <a:rPr lang="en-US" dirty="0">
                <a:latin typeface="Comic Sans MS" pitchFamily="66" charset="0"/>
              </a:rPr>
              <a:t>n</a:t>
            </a:r>
          </a:p>
        </p:txBody>
      </p:sp>
      <p:sp>
        <p:nvSpPr>
          <p:cNvPr id="419849" name="AutoShape 9"/>
          <p:cNvSpPr>
            <a:spLocks noChangeArrowheads="1"/>
          </p:cNvSpPr>
          <p:nvPr/>
        </p:nvSpPr>
        <p:spPr bwMode="auto">
          <a:xfrm>
            <a:off x="4724400" y="2209800"/>
            <a:ext cx="1905000" cy="457200"/>
          </a:xfrm>
          <a:prstGeom prst="wedgeRoundRectCallout">
            <a:avLst>
              <a:gd name="adj1" fmla="val 97750"/>
              <a:gd name="adj2" fmla="val 145139"/>
              <a:gd name="adj3" fmla="val 16667"/>
            </a:avLst>
          </a:prstGeom>
          <a:noFill/>
          <a:ln w="9525" algn="ctr">
            <a:solidFill>
              <a:srgbClr val="0033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buFontTx/>
              <a:buNone/>
            </a:pPr>
            <a:r>
              <a:rPr lang="en-US" sz="2400" dirty="0"/>
              <a:t>Query </a:t>
            </a:r>
            <a:r>
              <a:rPr lang="en-US" sz="2400" dirty="0" smtClean="0">
                <a:latin typeface="Comic Sans MS" pitchFamily="66" charset="0"/>
              </a:rPr>
              <a:t>q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419850" name="AutoShape 10"/>
          <p:cNvSpPr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wedgeRoundRectCallout">
            <a:avLst>
              <a:gd name="adj1" fmla="val -118972"/>
              <a:gd name="adj2" fmla="val -19444"/>
              <a:gd name="adj3" fmla="val 16667"/>
            </a:avLst>
          </a:prstGeom>
          <a:noFill/>
          <a:ln w="9525" algn="ctr">
            <a:solidFill>
              <a:srgbClr val="0033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buFontTx/>
              <a:buNone/>
            </a:pPr>
            <a:r>
              <a:rPr lang="en-US" sz="2400" dirty="0">
                <a:latin typeface="+mn-lt"/>
              </a:rPr>
              <a:t>Non-interactive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00925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48" grpId="0" animBg="1"/>
      <p:bldP spid="419849" grpId="0" animBg="1"/>
      <p:bldP spid="41985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4000" dirty="0" smtClean="0">
                <a:latin typeface="Comic Sans MS" pitchFamily="66" charset="0"/>
                <a:sym typeface="Symbol"/>
              </a:rPr>
              <a:t></a:t>
            </a:r>
            <a:r>
              <a:rPr lang="en-US" sz="4000" dirty="0" smtClean="0"/>
              <a:t>-Net For Counting Queries</a:t>
            </a:r>
            <a:endParaRPr lang="en-US" sz="3600" dirty="0" smtClean="0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" y="1143000"/>
            <a:ext cx="9067800" cy="57150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/>
              <a:t>If we want to answer many counting </a:t>
            </a:r>
            <a:r>
              <a:rPr lang="en-US" dirty="0"/>
              <a:t>queries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C </a:t>
            </a:r>
            <a:r>
              <a:rPr lang="en-US" dirty="0" smtClean="0"/>
              <a:t>with differential privacy:</a:t>
            </a:r>
          </a:p>
          <a:p>
            <a:pPr lvl="1"/>
            <a:r>
              <a:rPr lang="en-US" dirty="0" smtClean="0"/>
              <a:t>Sufficient to come up with an </a:t>
            </a:r>
            <a:r>
              <a:rPr lang="en-US" dirty="0">
                <a:latin typeface="Comic Sans MS" pitchFamily="66" charset="0"/>
                <a:sym typeface="Symbol"/>
              </a:rPr>
              <a:t></a:t>
            </a:r>
            <a:r>
              <a:rPr lang="en-US" dirty="0"/>
              <a:t>-Net</a:t>
            </a:r>
            <a:r>
              <a:rPr lang="en-US" dirty="0" smtClean="0"/>
              <a:t>  for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C</a:t>
            </a:r>
            <a:endParaRPr lang="en-US" dirty="0" smtClean="0">
              <a:latin typeface="Comic Sans MS" pitchFamily="66" charset="0"/>
            </a:endParaRPr>
          </a:p>
          <a:p>
            <a:pPr lvl="1"/>
            <a:r>
              <a:rPr lang="en-US" dirty="0" smtClean="0"/>
              <a:t>Resulting accuracy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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  <a:sym typeface="Symbol"/>
              </a:rPr>
              <a:t>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</a:rPr>
              <a:t>+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log 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  <a:sym typeface="Symbol"/>
              </a:rPr>
              <a:t>(|N|/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)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  <a:sym typeface="Symbol"/>
              </a:rPr>
              <a:t>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/ </a:t>
            </a:r>
            <a:endParaRPr lang="en-US" dirty="0">
              <a:latin typeface="Comic Sans MS" pitchFamily="66" charset="0"/>
              <a:sym typeface="Symbol"/>
            </a:endParaRPr>
          </a:p>
          <a:p>
            <a:pPr>
              <a:buFontTx/>
              <a:buNone/>
            </a:pPr>
            <a:r>
              <a:rPr lang="en-US" b="1" dirty="0" smtClean="0"/>
              <a:t>Claim</a:t>
            </a:r>
            <a:r>
              <a:rPr lang="en-US" dirty="0" smtClean="0"/>
              <a:t>: the set 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  <a:sym typeface="Symbol"/>
              </a:rPr>
              <a:t>N</a:t>
            </a:r>
            <a:r>
              <a:rPr lang="en-US" dirty="0" smtClean="0"/>
              <a:t> consisting of </a:t>
            </a:r>
            <a:r>
              <a:rPr lang="en-US" b="1" dirty="0" smtClean="0"/>
              <a:t>all</a:t>
            </a:r>
            <a:r>
              <a:rPr lang="en-US" dirty="0" smtClean="0"/>
              <a:t> databases of </a:t>
            </a:r>
            <a:r>
              <a:rPr lang="en-US" b="1" dirty="0" smtClean="0"/>
              <a:t>size</a:t>
            </a:r>
            <a:r>
              <a:rPr lang="en-US" dirty="0" smtClean="0"/>
              <a:t> </a:t>
            </a:r>
            <a:r>
              <a:rPr lang="en-US" dirty="0">
                <a:latin typeface="Comic Sans MS" pitchFamily="66" charset="0"/>
              </a:rPr>
              <a:t>m</a:t>
            </a:r>
            <a:r>
              <a:rPr lang="en-US" dirty="0" smtClean="0"/>
              <a:t> where </a:t>
            </a:r>
            <a:r>
              <a:rPr lang="en-US" dirty="0" smtClean="0">
                <a:latin typeface="Comic Sans MS" pitchFamily="66" charset="0"/>
              </a:rPr>
              <a:t>m = </a:t>
            </a:r>
            <a:r>
              <a:rPr lang="en-US" dirty="0" err="1" smtClean="0">
                <a:latin typeface="Comic Sans MS" pitchFamily="66" charset="0"/>
              </a:rPr>
              <a:t>log|C</a:t>
            </a:r>
            <a:r>
              <a:rPr lang="en-US" dirty="0" smtClean="0">
                <a:latin typeface="Comic Sans MS" pitchFamily="66" charset="0"/>
              </a:rPr>
              <a:t>|/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</a:t>
            </a:r>
            <a:r>
              <a:rPr lang="en-US" baseline="30000" dirty="0" smtClean="0">
                <a:solidFill>
                  <a:srgbClr val="0000FF"/>
                </a:solidFill>
                <a:latin typeface="Comic Sans MS" pitchFamily="66" charset="0"/>
              </a:rPr>
              <a:t>2</a:t>
            </a:r>
            <a:endParaRPr lang="en-US" dirty="0" smtClean="0"/>
          </a:p>
          <a:p>
            <a:pPr lvl="2">
              <a:buFontTx/>
              <a:buNone/>
            </a:pPr>
            <a:r>
              <a:rPr lang="en-US" dirty="0" smtClean="0"/>
              <a:t>Consider each element in the set to have weight </a:t>
            </a:r>
            <a:r>
              <a:rPr lang="en-US" dirty="0" smtClean="0">
                <a:latin typeface="Comic Sans MS" pitchFamily="66" charset="0"/>
              </a:rPr>
              <a:t>n/m</a:t>
            </a:r>
          </a:p>
          <a:p>
            <a:pPr>
              <a:buFontTx/>
              <a:buNone/>
            </a:pPr>
            <a:r>
              <a:rPr lang="en-US" dirty="0" smtClean="0"/>
              <a:t> is an </a:t>
            </a:r>
            <a:r>
              <a:rPr lang="en-US" dirty="0">
                <a:latin typeface="Comic Sans MS" pitchFamily="66" charset="0"/>
                <a:sym typeface="Symbol"/>
              </a:rPr>
              <a:t></a:t>
            </a:r>
            <a:r>
              <a:rPr lang="en-US" dirty="0"/>
              <a:t>-Net </a:t>
            </a:r>
            <a:r>
              <a:rPr lang="en-US" dirty="0" smtClean="0"/>
              <a:t>for any collection </a:t>
            </a:r>
            <a:r>
              <a:rPr lang="en-US" dirty="0" smtClean="0">
                <a:latin typeface="Comic Sans MS" pitchFamily="66" charset="0"/>
              </a:rPr>
              <a:t>C</a:t>
            </a:r>
            <a:r>
              <a:rPr lang="en-US" dirty="0" smtClean="0"/>
              <a:t> of counting queries</a:t>
            </a:r>
          </a:p>
          <a:p>
            <a:r>
              <a:rPr lang="en-US" dirty="0" smtClean="0"/>
              <a:t>Error is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Õ(n</a:t>
            </a:r>
            <a:r>
              <a:rPr lang="en-US" baseline="30000" dirty="0" smtClean="0">
                <a:solidFill>
                  <a:srgbClr val="0000FF"/>
                </a:solidFill>
                <a:latin typeface="Comic Sans MS" pitchFamily="66" charset="0"/>
              </a:rPr>
              <a:t>2/3 </a:t>
            </a:r>
            <a:r>
              <a:rPr lang="en-US" dirty="0" err="1" smtClean="0">
                <a:solidFill>
                  <a:srgbClr val="0000FF"/>
                </a:solidFill>
                <a:latin typeface="Comic Sans MS" pitchFamily="66" charset="0"/>
              </a:rPr>
              <a:t>log|C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|)</a:t>
            </a:r>
            <a:b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</a:br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6215422"/>
      </p:ext>
    </p:extLst>
  </p:cSld>
  <p:clrMapOvr>
    <a:masterClrMapping/>
  </p:clrMapOvr>
  <p:transition advTm="99844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/>
        </p:nvSpPr>
        <p:spPr bwMode="auto">
          <a:xfrm>
            <a:off x="1295400" y="3048000"/>
            <a:ext cx="4343400" cy="533400"/>
          </a:xfrm>
          <a:prstGeom prst="wedgeRoundRectCallout">
            <a:avLst>
              <a:gd name="adj1" fmla="val -50658"/>
              <a:gd name="adj2" fmla="val 180867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S = {s</a:t>
            </a:r>
            <a:r>
              <a:rPr kumimoji="0" lang="en-US" sz="28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</a:rPr>
              <a:t>1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, s</a:t>
            </a:r>
            <a:r>
              <a:rPr kumimoji="0" lang="en-US" sz="28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</a:rPr>
              <a:t>2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, …,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s</a:t>
            </a:r>
            <a:r>
              <a:rPr kumimoji="0" lang="en-US" sz="2800" b="0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</a:rPr>
              <a:t>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  <a:sym typeface="Symbol"/>
              </a:rPr>
              <a:t>…</a:t>
            </a:r>
            <a:r>
              <a:rPr lang="en-US" dirty="0"/>
              <a:t>-Net For Counting 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93837"/>
            <a:ext cx="85344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b="1" dirty="0"/>
              <a:t>Claim</a:t>
            </a:r>
            <a:r>
              <a:rPr lang="en-US" dirty="0"/>
              <a:t>: the set 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  <a:sym typeface="Symbol"/>
              </a:rPr>
              <a:t>N</a:t>
            </a:r>
            <a:r>
              <a:rPr lang="en-US" dirty="0"/>
              <a:t> consisting of </a:t>
            </a:r>
            <a:r>
              <a:rPr lang="en-US" b="1" dirty="0"/>
              <a:t>all</a:t>
            </a:r>
            <a:r>
              <a:rPr lang="en-US" dirty="0"/>
              <a:t> databases of </a:t>
            </a:r>
            <a:r>
              <a:rPr lang="en-US" b="1" dirty="0"/>
              <a:t>size</a:t>
            </a:r>
            <a:r>
              <a:rPr lang="en-US" dirty="0"/>
              <a:t> </a:t>
            </a:r>
            <a:r>
              <a:rPr lang="en-US" dirty="0">
                <a:latin typeface="Comic Sans MS" pitchFamily="66" charset="0"/>
              </a:rPr>
              <a:t>m</a:t>
            </a:r>
            <a:r>
              <a:rPr lang="en-US" dirty="0"/>
              <a:t> </a:t>
            </a:r>
            <a:r>
              <a:rPr lang="en-US" dirty="0" smtClean="0"/>
              <a:t>is </a:t>
            </a:r>
            <a:r>
              <a:rPr lang="en-US" dirty="0"/>
              <a:t>an </a:t>
            </a:r>
            <a:r>
              <a:rPr lang="en-US" dirty="0">
                <a:latin typeface="Comic Sans MS" pitchFamily="66" charset="0"/>
                <a:sym typeface="Symbol"/>
              </a:rPr>
              <a:t></a:t>
            </a:r>
            <a:r>
              <a:rPr lang="en-US" dirty="0"/>
              <a:t>-Net for any collection </a:t>
            </a:r>
            <a:r>
              <a:rPr lang="en-US" dirty="0">
                <a:latin typeface="Comic Sans MS" pitchFamily="66" charset="0"/>
              </a:rPr>
              <a:t>C</a:t>
            </a:r>
            <a:r>
              <a:rPr lang="en-US" dirty="0"/>
              <a:t> of counting queries</a:t>
            </a:r>
          </a:p>
          <a:p>
            <a:pPr marL="400050" lvl="1" indent="0">
              <a:buNone/>
            </a:pPr>
            <a:r>
              <a:rPr lang="en-US" dirty="0"/>
              <a:t>where </a:t>
            </a:r>
            <a:r>
              <a:rPr lang="en-US" dirty="0">
                <a:latin typeface="Comic Sans MS" pitchFamily="66" charset="0"/>
              </a:rPr>
              <a:t>m = </a:t>
            </a:r>
            <a:r>
              <a:rPr lang="en-US" dirty="0" err="1">
                <a:latin typeface="Comic Sans MS" pitchFamily="66" charset="0"/>
              </a:rPr>
              <a:t>log|C</a:t>
            </a:r>
            <a:r>
              <a:rPr lang="en-US" dirty="0">
                <a:latin typeface="Comic Sans MS" pitchFamily="66" charset="0"/>
              </a:rPr>
              <a:t>|/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  <a:sym typeface="Symbol"/>
              </a:rPr>
              <a:t></a:t>
            </a:r>
            <a:r>
              <a:rPr lang="en-US" baseline="30000" dirty="0" smtClean="0">
                <a:solidFill>
                  <a:srgbClr val="0000FF"/>
                </a:solidFill>
                <a:latin typeface="Comic Sans MS" pitchFamily="66" charset="0"/>
              </a:rPr>
              <a:t>2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Proof</a:t>
            </a:r>
            <a:r>
              <a:rPr lang="en-US" dirty="0" smtClean="0"/>
              <a:t>: </a:t>
            </a:r>
          </a:p>
          <a:p>
            <a:pPr marL="400050" lvl="1" indent="0">
              <a:buNone/>
            </a:pPr>
            <a:r>
              <a:rPr lang="en-US" dirty="0"/>
              <a:t>F</a:t>
            </a:r>
            <a:r>
              <a:rPr lang="en-US" dirty="0" smtClean="0"/>
              <a:t>ix database </a:t>
            </a:r>
            <a:r>
              <a:rPr lang="en-US" dirty="0" smtClean="0">
                <a:latin typeface="Comic Sans MS" pitchFamily="66" charset="0"/>
              </a:rPr>
              <a:t>x 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Comic Sans MS" pitchFamily="66" charset="0"/>
              </a:rPr>
              <a:t> U</a:t>
            </a:r>
            <a:r>
              <a:rPr lang="en-US" baseline="30000" dirty="0" smtClean="0">
                <a:latin typeface="Comic Sans MS"/>
              </a:rPr>
              <a:t>n</a:t>
            </a:r>
            <a:r>
              <a:rPr lang="en-US" dirty="0" smtClean="0"/>
              <a:t> and query </a:t>
            </a:r>
            <a:r>
              <a:rPr lang="en-US" dirty="0" smtClean="0">
                <a:latin typeface="Comic Sans MS" pitchFamily="66" charset="0"/>
              </a:rPr>
              <a:t>q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Comic Sans MS" pitchFamily="66" charset="0"/>
              </a:rPr>
              <a:t>C</a:t>
            </a:r>
            <a:r>
              <a:rPr lang="en-US" dirty="0" smtClean="0"/>
              <a:t> </a:t>
            </a:r>
            <a:endParaRPr lang="en-US" baseline="30000" dirty="0" smtClean="0">
              <a:latin typeface="Comic Sans MS"/>
            </a:endParaRPr>
          </a:p>
          <a:p>
            <a:pPr marL="400050" lvl="1" indent="0">
              <a:buNone/>
            </a:pPr>
            <a:r>
              <a:rPr lang="en-US" dirty="0" smtClean="0"/>
              <a:t>Let 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s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/>
              <a:t>be a random subset of </a:t>
            </a:r>
            <a:r>
              <a:rPr lang="en-US" dirty="0">
                <a:latin typeface="Comic Sans MS" pitchFamily="66" charset="0"/>
              </a:rPr>
              <a:t>x </a:t>
            </a:r>
            <a:r>
              <a:rPr lang="en-US" dirty="0" smtClean="0"/>
              <a:t>of size </a:t>
            </a:r>
            <a:r>
              <a:rPr lang="en-US" dirty="0" smtClean="0">
                <a:latin typeface="Comic Sans MS" pitchFamily="66" charset="0"/>
              </a:rPr>
              <a:t>m</a:t>
            </a:r>
          </a:p>
          <a:p>
            <a:pPr marL="400050" lvl="1" indent="0">
              <a:buNone/>
            </a:pPr>
            <a:r>
              <a:rPr lang="en-US" dirty="0" err="1" smtClean="0">
                <a:latin typeface="Comic Sans MS" pitchFamily="66" charset="0"/>
              </a:rPr>
              <a:t>Prob</a:t>
            </a:r>
            <a:r>
              <a:rPr lang="en-US" dirty="0" smtClean="0">
                <a:latin typeface="Comic Sans MS" pitchFamily="66" charset="0"/>
              </a:rPr>
              <a:t>[</a:t>
            </a:r>
            <a:r>
              <a:rPr lang="en-US" dirty="0" err="1" smtClean="0">
                <a:latin typeface="Comic Sans MS" pitchFamily="66" charset="0"/>
              </a:rPr>
              <a:t>s</a:t>
            </a:r>
            <a:r>
              <a:rPr lang="en-US" baseline="-25000" dirty="0" err="1" smtClean="0">
                <a:latin typeface="Comic Sans MS"/>
              </a:rPr>
              <a:t>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Comic Sans MS" pitchFamily="66" charset="0"/>
              </a:rPr>
              <a:t> q] = |q </a:t>
            </a:r>
            <a:r>
              <a:rPr lang="en-US" dirty="0" smtClean="0">
                <a:latin typeface="cmsy10"/>
              </a:rPr>
              <a:t>Å</a:t>
            </a:r>
            <a:r>
              <a:rPr lang="en-US" dirty="0" smtClean="0">
                <a:latin typeface="Comic Sans MS" pitchFamily="66" charset="0"/>
              </a:rPr>
              <a:t> x|/|x| </a:t>
            </a:r>
          </a:p>
          <a:p>
            <a:pPr marL="400050" lvl="1" indent="0" algn="ctr">
              <a:buNone/>
            </a:pPr>
            <a:endParaRPr lang="en-US" dirty="0" smtClean="0">
              <a:latin typeface="Comic Sans MS" pitchFamily="66" charset="0"/>
            </a:endParaRPr>
          </a:p>
          <a:p>
            <a:pPr marL="400050" lvl="1" indent="0" algn="ctr">
              <a:buNone/>
            </a:pPr>
            <a:r>
              <a:rPr lang="en-US" dirty="0" smtClean="0">
                <a:latin typeface="Comic Sans MS" pitchFamily="66" charset="0"/>
              </a:rPr>
              <a:t>E[|S </a:t>
            </a:r>
            <a:r>
              <a:rPr lang="en-US" dirty="0" smtClean="0">
                <a:latin typeface="cmsy10"/>
              </a:rPr>
              <a:t>Å </a:t>
            </a:r>
            <a:r>
              <a:rPr lang="en-US" dirty="0" smtClean="0">
                <a:latin typeface="Comic Sans MS" pitchFamily="66" charset="0"/>
              </a:rPr>
              <a:t>x| = </a:t>
            </a:r>
            <a:r>
              <a:rPr lang="en-US" dirty="0" smtClean="0">
                <a:latin typeface="Comic Sans MS" pitchFamily="66" charset="0"/>
                <a:sym typeface="Symbol"/>
              </a:rPr>
              <a:t></a:t>
            </a:r>
            <a:r>
              <a:rPr lang="en-US" baseline="-25000" dirty="0" err="1" smtClean="0">
                <a:latin typeface="Comic Sans MS"/>
                <a:sym typeface="Symbol"/>
              </a:rPr>
              <a:t>i</a:t>
            </a:r>
            <a:r>
              <a:rPr lang="en-US" baseline="-25000" dirty="0" smtClean="0">
                <a:latin typeface="Comic Sans MS"/>
                <a:sym typeface="Symbol"/>
              </a:rPr>
              <a:t>=1</a:t>
            </a:r>
            <a:r>
              <a:rPr lang="en-US" baseline="30000" dirty="0" smtClean="0">
                <a:latin typeface="Comic Sans MS"/>
              </a:rPr>
              <a:t>m </a:t>
            </a:r>
            <a:r>
              <a:rPr lang="en-US" dirty="0" err="1" smtClean="0">
                <a:latin typeface="Comic Sans MS" pitchFamily="66" charset="0"/>
              </a:rPr>
              <a:t>Prob</a:t>
            </a:r>
            <a:r>
              <a:rPr lang="en-US" dirty="0" smtClean="0">
                <a:latin typeface="Comic Sans MS" pitchFamily="66" charset="0"/>
              </a:rPr>
              <a:t>[</a:t>
            </a:r>
            <a:r>
              <a:rPr lang="en-US" dirty="0" err="1" smtClean="0">
                <a:latin typeface="Comic Sans MS" pitchFamily="66" charset="0"/>
              </a:rPr>
              <a:t>s</a:t>
            </a:r>
            <a:r>
              <a:rPr lang="en-US" baseline="-25000" dirty="0" err="1" smtClean="0">
                <a:latin typeface="Comic Sans MS"/>
              </a:rPr>
              <a:t>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>
                <a:latin typeface="cmsy10"/>
              </a:rPr>
              <a:t>2</a:t>
            </a:r>
            <a:r>
              <a:rPr lang="en-US" dirty="0">
                <a:latin typeface="Comic Sans MS" pitchFamily="66" charset="0"/>
              </a:rPr>
              <a:t> q] </a:t>
            </a:r>
            <a:r>
              <a:rPr lang="en-US" dirty="0" smtClean="0">
                <a:latin typeface="Comic Sans MS" pitchFamily="66" charset="0"/>
              </a:rPr>
              <a:t>= </a:t>
            </a:r>
            <a:r>
              <a:rPr lang="en-US" dirty="0">
                <a:latin typeface="Comic Sans MS" pitchFamily="66" charset="0"/>
              </a:rPr>
              <a:t>|q </a:t>
            </a:r>
            <a:r>
              <a:rPr lang="en-US" dirty="0">
                <a:latin typeface="cmsy10"/>
              </a:rPr>
              <a:t>Å</a:t>
            </a:r>
            <a:r>
              <a:rPr lang="en-US" dirty="0">
                <a:latin typeface="Comic Sans MS" pitchFamily="66" charset="0"/>
              </a:rPr>
              <a:t> x</a:t>
            </a:r>
            <a:r>
              <a:rPr lang="en-US" dirty="0" smtClean="0">
                <a:latin typeface="Comic Sans MS" pitchFamily="66" charset="0"/>
              </a:rPr>
              <a:t>| </a:t>
            </a:r>
            <a:r>
              <a:rPr lang="en-US" dirty="0">
                <a:latin typeface="cmsy10"/>
              </a:rPr>
              <a:t>¢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m/n</a:t>
            </a:r>
          </a:p>
          <a:p>
            <a:pPr marL="400050" lvl="1" indent="0">
              <a:buNone/>
            </a:pPr>
            <a:endParaRPr lang="en-US" dirty="0">
              <a:latin typeface="Comic Sans MS" pitchFamily="66" charset="0"/>
            </a:endParaRPr>
          </a:p>
          <a:p>
            <a:pPr marL="40005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baseline="30000" dirty="0">
              <a:latin typeface="Comic Sans MS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6248400" y="3962400"/>
            <a:ext cx="2819400" cy="8382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6508376" y="4191000"/>
            <a:ext cx="1492624" cy="4191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05600" y="4124980"/>
            <a:ext cx="331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x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26506" y="4048780"/>
            <a:ext cx="331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q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7346576" y="4191000"/>
            <a:ext cx="1492624" cy="419100"/>
          </a:xfrm>
          <a:prstGeom prst="ellipse">
            <a:avLst/>
          </a:prstGeom>
          <a:solidFill>
            <a:srgbClr val="FF0000">
              <a:alpha val="33000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7054001" y="4273550"/>
            <a:ext cx="829235" cy="279400"/>
          </a:xfrm>
          <a:prstGeom prst="ellipse">
            <a:avLst/>
          </a:prstGeom>
          <a:blipFill dpi="0" rotWithShape="1">
            <a:blip r:embed="rId2">
              <a:alphaModFix amt="33000"/>
            </a:blip>
            <a:srcRect/>
            <a:tile tx="0" ty="0" sx="100000" sy="100000" flip="none" algn="tl"/>
          </a:blip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" name="Rounded Rectangular Callout 9"/>
          <p:cNvSpPr/>
          <p:nvPr/>
        </p:nvSpPr>
        <p:spPr bwMode="auto">
          <a:xfrm>
            <a:off x="7391400" y="3200400"/>
            <a:ext cx="414618" cy="558800"/>
          </a:xfrm>
          <a:prstGeom prst="wedgeRoundRectCallout">
            <a:avLst>
              <a:gd name="adj1" fmla="val -74166"/>
              <a:gd name="adj2" fmla="val 159470"/>
              <a:gd name="adj3" fmla="val 16667"/>
            </a:avLst>
          </a:prstGeom>
          <a:solidFill>
            <a:schemeClr val="accent6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cs typeface="Arial" charset="0"/>
              </a:rPr>
              <a:t>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38642" y="4836729"/>
            <a:ext cx="6671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  <a:latin typeface="Comic Sans MS" pitchFamily="66" charset="0"/>
              </a:rPr>
              <a:t>U</a:t>
            </a:r>
            <a:endParaRPr lang="en-US" dirty="0">
              <a:solidFill>
                <a:srgbClr val="0033CC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28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Chernoff</a:t>
            </a:r>
            <a:r>
              <a:rPr lang="en-US" dirty="0" smtClean="0"/>
              <a:t> Bounds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4525963"/>
          </a:xfrm>
        </p:spPr>
        <p:txBody>
          <a:bodyPr/>
          <a:lstStyle/>
          <a:p>
            <a:pPr marL="0" lvl="1" indent="0">
              <a:buNone/>
            </a:pPr>
            <a:r>
              <a:rPr lang="en-US" dirty="0">
                <a:latin typeface="Comic Sans MS" pitchFamily="66" charset="0"/>
              </a:rPr>
              <a:t>E[|S </a:t>
            </a:r>
            <a:r>
              <a:rPr lang="en-US" dirty="0">
                <a:latin typeface="cmsy10"/>
              </a:rPr>
              <a:t>Å </a:t>
            </a:r>
            <a:r>
              <a:rPr lang="en-US" dirty="0">
                <a:latin typeface="Comic Sans MS" pitchFamily="66" charset="0"/>
              </a:rPr>
              <a:t>x| = </a:t>
            </a:r>
            <a:r>
              <a:rPr lang="en-US" dirty="0">
                <a:latin typeface="Comic Sans MS" pitchFamily="66" charset="0"/>
                <a:sym typeface="Symbol"/>
              </a:rPr>
              <a:t></a:t>
            </a:r>
            <a:r>
              <a:rPr lang="en-US" baseline="-25000" dirty="0" err="1">
                <a:latin typeface="Comic Sans MS"/>
                <a:sym typeface="Symbol"/>
              </a:rPr>
              <a:t>i</a:t>
            </a:r>
            <a:r>
              <a:rPr lang="en-US" baseline="-25000" dirty="0">
                <a:latin typeface="Comic Sans MS"/>
                <a:sym typeface="Symbol"/>
              </a:rPr>
              <a:t>=1</a:t>
            </a:r>
            <a:r>
              <a:rPr lang="en-US" baseline="30000" dirty="0">
                <a:latin typeface="Comic Sans MS"/>
              </a:rPr>
              <a:t>m </a:t>
            </a:r>
            <a:r>
              <a:rPr lang="en-US" dirty="0" err="1">
                <a:latin typeface="Comic Sans MS" pitchFamily="66" charset="0"/>
              </a:rPr>
              <a:t>Prob</a:t>
            </a:r>
            <a:r>
              <a:rPr lang="en-US" dirty="0">
                <a:latin typeface="Comic Sans MS" pitchFamily="66" charset="0"/>
              </a:rPr>
              <a:t>[</a:t>
            </a:r>
            <a:r>
              <a:rPr lang="en-US" dirty="0" err="1">
                <a:latin typeface="Comic Sans MS" pitchFamily="66" charset="0"/>
              </a:rPr>
              <a:t>s</a:t>
            </a:r>
            <a:r>
              <a:rPr lang="en-US" baseline="-25000" dirty="0" err="1">
                <a:latin typeface="Comic Sans MS"/>
              </a:rPr>
              <a:t>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>
                <a:latin typeface="cmsy10"/>
              </a:rPr>
              <a:t>2</a:t>
            </a:r>
            <a:r>
              <a:rPr lang="en-US" dirty="0">
                <a:latin typeface="Comic Sans MS" pitchFamily="66" charset="0"/>
              </a:rPr>
              <a:t> q] = |q </a:t>
            </a:r>
            <a:r>
              <a:rPr lang="en-US" dirty="0">
                <a:latin typeface="cmsy10"/>
              </a:rPr>
              <a:t>Å</a:t>
            </a:r>
            <a:r>
              <a:rPr lang="en-US" dirty="0">
                <a:latin typeface="Comic Sans MS" pitchFamily="66" charset="0"/>
              </a:rPr>
              <a:t> x| </a:t>
            </a:r>
            <a:r>
              <a:rPr lang="en-US" dirty="0">
                <a:latin typeface="cmsy10"/>
              </a:rPr>
              <a:t>¢</a:t>
            </a:r>
            <a:r>
              <a:rPr lang="en-US" dirty="0">
                <a:latin typeface="Comic Sans MS" pitchFamily="66" charset="0"/>
              </a:rPr>
              <a:t> m/n</a:t>
            </a:r>
          </a:p>
          <a:p>
            <a:pPr marL="0" indent="0">
              <a:buNone/>
            </a:pPr>
            <a:r>
              <a:rPr lang="en-US" b="1" dirty="0" err="1" smtClean="0"/>
              <a:t>Chernoff</a:t>
            </a:r>
            <a:r>
              <a:rPr lang="en-US" b="1" dirty="0" smtClean="0"/>
              <a:t> bound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 smtClean="0">
                <a:latin typeface="Comic Sans MS" pitchFamily="66" charset="0"/>
              </a:rPr>
              <a:t>x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r>
              <a:rPr lang="en-US" dirty="0" smtClean="0">
                <a:latin typeface="Comic Sans MS" pitchFamily="66" charset="0"/>
              </a:rPr>
              <a:t>, x</a:t>
            </a:r>
            <a:r>
              <a:rPr lang="en-US" baseline="-25000" dirty="0" smtClean="0">
                <a:latin typeface="Comic Sans MS" pitchFamily="66" charset="0"/>
              </a:rPr>
              <a:t>2</a:t>
            </a:r>
            <a:r>
              <a:rPr lang="en-US" dirty="0" smtClean="0">
                <a:latin typeface="Comic Sans MS" pitchFamily="66" charset="0"/>
              </a:rPr>
              <a:t>, …, </a:t>
            </a:r>
            <a:r>
              <a:rPr lang="en-US" dirty="0" err="1" smtClean="0">
                <a:latin typeface="Comic Sans MS" pitchFamily="66" charset="0"/>
              </a:rPr>
              <a:t>x</a:t>
            </a:r>
            <a:r>
              <a:rPr lang="en-US" baseline="-25000" dirty="0" err="1" smtClean="0">
                <a:latin typeface="Comic Sans MS" pitchFamily="66" charset="0"/>
              </a:rPr>
              <a:t>m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are independent </a:t>
            </a:r>
            <a:r>
              <a:rPr lang="en-US" dirty="0" smtClean="0">
                <a:latin typeface="Comic Sans MS" pitchFamily="66" charset="0"/>
              </a:rPr>
              <a:t>{0,1} </a:t>
            </a:r>
            <a:r>
              <a:rPr lang="en-US" dirty="0" err="1" smtClean="0"/>
              <a:t>r.v</a:t>
            </a:r>
            <a:r>
              <a:rPr lang="en-US" dirty="0" smtClean="0"/>
              <a:t>.</a:t>
            </a:r>
          </a:p>
          <a:p>
            <a:pPr marL="0" indent="0" algn="ctr">
              <a:buNone/>
            </a:pPr>
            <a:r>
              <a:rPr lang="en-US" dirty="0" err="1" smtClean="0">
                <a:latin typeface="Comic Sans MS" pitchFamily="66" charset="0"/>
              </a:rPr>
              <a:t>Prob</a:t>
            </a:r>
            <a:r>
              <a:rPr lang="en-US" dirty="0" smtClean="0">
                <a:latin typeface="Comic Sans MS" pitchFamily="66" charset="0"/>
              </a:rPr>
              <a:t>[|</a:t>
            </a:r>
            <a:r>
              <a:rPr lang="en-US" dirty="0" smtClean="0">
                <a:latin typeface="Comic Sans MS" pitchFamily="66" charset="0"/>
                <a:sym typeface="Symbol"/>
              </a:rPr>
              <a:t></a:t>
            </a:r>
            <a:r>
              <a:rPr lang="en-US" baseline="-25000" dirty="0" err="1">
                <a:latin typeface="Comic Sans MS"/>
                <a:sym typeface="Symbol"/>
              </a:rPr>
              <a:t>i</a:t>
            </a:r>
            <a:r>
              <a:rPr lang="en-US" baseline="-25000" dirty="0">
                <a:latin typeface="Comic Sans MS"/>
                <a:sym typeface="Symbol"/>
              </a:rPr>
              <a:t>=1</a:t>
            </a:r>
            <a:r>
              <a:rPr lang="en-US" baseline="30000" dirty="0">
                <a:latin typeface="Comic Sans MS"/>
              </a:rPr>
              <a:t>m</a:t>
            </a:r>
            <a:r>
              <a:rPr lang="en-US" dirty="0" smtClean="0"/>
              <a:t> </a:t>
            </a:r>
            <a:r>
              <a:rPr lang="en-US" dirty="0" smtClean="0">
                <a:latin typeface="Comic Sans MS" pitchFamily="66" charset="0"/>
              </a:rPr>
              <a:t>x</a:t>
            </a:r>
            <a:r>
              <a:rPr lang="en-US" baseline="-25000" dirty="0" smtClean="0">
                <a:latin typeface="Comic Sans MS"/>
              </a:rPr>
              <a:t>i </a:t>
            </a:r>
            <a:r>
              <a:rPr lang="en-US" dirty="0" smtClean="0">
                <a:latin typeface="Comic Sans MS" pitchFamily="66" charset="0"/>
              </a:rPr>
              <a:t>– E[</a:t>
            </a:r>
            <a:r>
              <a:rPr lang="en-US" dirty="0">
                <a:latin typeface="Comic Sans MS" pitchFamily="66" charset="0"/>
                <a:sym typeface="Symbol"/>
              </a:rPr>
              <a:t></a:t>
            </a:r>
            <a:r>
              <a:rPr lang="en-US" baseline="-25000" dirty="0" err="1">
                <a:latin typeface="Comic Sans MS"/>
                <a:sym typeface="Symbol"/>
              </a:rPr>
              <a:t>i</a:t>
            </a:r>
            <a:r>
              <a:rPr lang="en-US" baseline="-25000" dirty="0">
                <a:latin typeface="Comic Sans MS"/>
                <a:sym typeface="Symbol"/>
              </a:rPr>
              <a:t>=1</a:t>
            </a:r>
            <a:r>
              <a:rPr lang="en-US" baseline="30000" dirty="0">
                <a:latin typeface="Comic Sans MS"/>
              </a:rPr>
              <a:t>m</a:t>
            </a:r>
            <a:r>
              <a:rPr lang="en-US" dirty="0"/>
              <a:t> </a:t>
            </a:r>
            <a:r>
              <a:rPr lang="en-US" dirty="0" smtClean="0">
                <a:latin typeface="Comic Sans MS" pitchFamily="66" charset="0"/>
              </a:rPr>
              <a:t>x</a:t>
            </a:r>
            <a:r>
              <a:rPr lang="en-US" baseline="-25000" dirty="0" smtClean="0">
                <a:latin typeface="Comic Sans MS"/>
              </a:rPr>
              <a:t>i </a:t>
            </a:r>
            <a:r>
              <a:rPr lang="en-US" dirty="0" smtClean="0">
                <a:latin typeface="Comic Sans MS" pitchFamily="66" charset="0"/>
              </a:rPr>
              <a:t>]|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>
                <a:latin typeface="Comic Sans MS" pitchFamily="66" charset="0"/>
              </a:rPr>
              <a:t> d]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>
                <a:latin typeface="Comic Sans MS" pitchFamily="66" charset="0"/>
              </a:rPr>
              <a:t> 2e</a:t>
            </a:r>
            <a:r>
              <a:rPr lang="en-US" baseline="30000" dirty="0" smtClean="0">
                <a:solidFill>
                  <a:srgbClr val="0033CC"/>
                </a:solidFill>
                <a:latin typeface="Comic Sans MS"/>
                <a:sym typeface="Symbol"/>
              </a:rPr>
              <a:t>-2d</a:t>
            </a:r>
            <a:r>
              <a:rPr lang="en-US" baseline="54000" dirty="0" smtClean="0">
                <a:solidFill>
                  <a:srgbClr val="0033CC"/>
                </a:solidFill>
                <a:latin typeface="Comic Sans MS"/>
                <a:sym typeface="Symbol"/>
              </a:rPr>
              <a:t>2</a:t>
            </a:r>
            <a:r>
              <a:rPr lang="en-US" baseline="30000" dirty="0" smtClean="0">
                <a:solidFill>
                  <a:srgbClr val="0033CC"/>
                </a:solidFill>
                <a:latin typeface="Comic Sans MS"/>
                <a:sym typeface="Symbol"/>
              </a:rPr>
              <a:t>/m</a:t>
            </a:r>
            <a:endParaRPr lang="en-US" baseline="54000" dirty="0" smtClean="0">
              <a:solidFill>
                <a:srgbClr val="0033CC"/>
              </a:solidFill>
              <a:latin typeface="Comic Sans MS"/>
              <a:sym typeface="Symbol"/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Therefore:  </a:t>
            </a:r>
            <a:r>
              <a:rPr lang="en-US" dirty="0" err="1" smtClean="0">
                <a:latin typeface="Comic Sans MS" pitchFamily="66" charset="0"/>
              </a:rPr>
              <a:t>Prob</a:t>
            </a:r>
            <a:r>
              <a:rPr lang="en-US" dirty="0" smtClean="0">
                <a:latin typeface="Comic Sans MS" pitchFamily="66" charset="0"/>
              </a:rPr>
              <a:t>[s </a:t>
            </a:r>
            <a:r>
              <a:rPr lang="en-US" dirty="0"/>
              <a:t>bad </a:t>
            </a:r>
            <a:r>
              <a:rPr lang="en-US" dirty="0" smtClean="0"/>
              <a:t>for </a:t>
            </a:r>
            <a:r>
              <a:rPr lang="en-US" dirty="0" smtClean="0">
                <a:latin typeface="Comic Sans MS" pitchFamily="66" charset="0"/>
              </a:rPr>
              <a:t>q] </a:t>
            </a:r>
            <a:r>
              <a:rPr lang="en-US" dirty="0">
                <a:latin typeface="cmsy10"/>
              </a:rPr>
              <a:t>·</a:t>
            </a:r>
            <a:r>
              <a:rPr lang="en-US" dirty="0">
                <a:latin typeface="Comic Sans MS" pitchFamily="66" charset="0"/>
              </a:rPr>
              <a:t> 2e</a:t>
            </a:r>
            <a:r>
              <a:rPr lang="en-US" baseline="30000" dirty="0">
                <a:solidFill>
                  <a:srgbClr val="0033CC"/>
                </a:solidFill>
                <a:latin typeface="Comic Sans MS"/>
                <a:sym typeface="Symbol"/>
              </a:rPr>
              <a:t>-2</a:t>
            </a:r>
            <a:r>
              <a:rPr lang="en-US" baseline="54000" dirty="0" smtClean="0">
                <a:solidFill>
                  <a:srgbClr val="0033CC"/>
                </a:solidFill>
                <a:latin typeface="Comic Sans MS"/>
                <a:sym typeface="Symbol"/>
              </a:rPr>
              <a:t>2</a:t>
            </a:r>
            <a:r>
              <a:rPr lang="en-US" baseline="30000" dirty="0" smtClean="0">
                <a:solidFill>
                  <a:srgbClr val="0033CC"/>
                </a:solidFill>
                <a:latin typeface="Comic Sans MS"/>
                <a:sym typeface="Symbol"/>
              </a:rPr>
              <a:t>m</a:t>
            </a:r>
          </a:p>
          <a:p>
            <a:pPr marL="0" indent="0">
              <a:buNone/>
            </a:pPr>
            <a:endParaRPr lang="en-US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US" b="1" dirty="0" smtClean="0"/>
              <a:t>Union Bound</a:t>
            </a:r>
            <a:r>
              <a:rPr lang="en-US" dirty="0" smtClean="0">
                <a:latin typeface="Comic Sans MS" pitchFamily="66" charset="0"/>
              </a:rPr>
              <a:t>: </a:t>
            </a:r>
          </a:p>
          <a:p>
            <a:pPr marL="0" indent="0" algn="ctr">
              <a:buNone/>
            </a:pPr>
            <a:r>
              <a:rPr lang="en-US" dirty="0" err="1" smtClean="0">
                <a:latin typeface="Comic Sans MS" pitchFamily="66" charset="0"/>
              </a:rPr>
              <a:t>Prob</a:t>
            </a:r>
            <a:r>
              <a:rPr lang="en-US" dirty="0" smtClean="0">
                <a:latin typeface="Comic Sans MS" pitchFamily="66" charset="0"/>
              </a:rPr>
              <a:t>[s </a:t>
            </a:r>
            <a:r>
              <a:rPr lang="en-US" dirty="0"/>
              <a:t>bad </a:t>
            </a:r>
            <a:r>
              <a:rPr lang="en-US" dirty="0" smtClean="0"/>
              <a:t>for </a:t>
            </a:r>
            <a:r>
              <a:rPr lang="en-US" b="1" dirty="0" smtClean="0"/>
              <a:t>some</a:t>
            </a:r>
            <a:r>
              <a:rPr lang="en-US" dirty="0" smtClean="0"/>
              <a:t> </a:t>
            </a:r>
            <a:r>
              <a:rPr lang="en-US" dirty="0" smtClean="0">
                <a:latin typeface="Comic Sans MS" pitchFamily="66" charset="0"/>
              </a:rPr>
              <a:t>q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Comic Sans MS" pitchFamily="66" charset="0"/>
              </a:rPr>
              <a:t>C]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>
                <a:latin typeface="Comic Sans MS" pitchFamily="66" charset="0"/>
              </a:rPr>
              <a:t> |C|</a:t>
            </a:r>
            <a:r>
              <a:rPr lang="en-US" dirty="0" smtClean="0">
                <a:latin typeface="cmsy10"/>
              </a:rPr>
              <a:t>¢</a:t>
            </a:r>
            <a:r>
              <a:rPr lang="en-US" dirty="0" smtClean="0">
                <a:latin typeface="Comic Sans MS" pitchFamily="66" charset="0"/>
              </a:rPr>
              <a:t>2e</a:t>
            </a:r>
            <a:r>
              <a:rPr lang="en-US" baseline="30000" dirty="0" smtClean="0">
                <a:solidFill>
                  <a:srgbClr val="0033CC"/>
                </a:solidFill>
                <a:latin typeface="Comic Sans MS"/>
                <a:sym typeface="Symbol"/>
              </a:rPr>
              <a:t>-2</a:t>
            </a:r>
            <a:r>
              <a:rPr lang="en-US" baseline="30000" dirty="0">
                <a:solidFill>
                  <a:srgbClr val="0033CC"/>
                </a:solidFill>
                <a:latin typeface="Comic Sans MS"/>
                <a:sym typeface="Symbol"/>
              </a:rPr>
              <a:t></a:t>
            </a:r>
            <a:r>
              <a:rPr lang="en-US" baseline="54000" dirty="0" smtClean="0">
                <a:solidFill>
                  <a:srgbClr val="0033CC"/>
                </a:solidFill>
                <a:latin typeface="Comic Sans MS"/>
                <a:sym typeface="Symbol"/>
              </a:rPr>
              <a:t>2</a:t>
            </a:r>
            <a:r>
              <a:rPr lang="en-US" baseline="30000" dirty="0" smtClean="0">
                <a:solidFill>
                  <a:srgbClr val="0033CC"/>
                </a:solidFill>
                <a:latin typeface="Comic Sans MS"/>
                <a:sym typeface="Symbol"/>
              </a:rPr>
              <a:t>m</a:t>
            </a:r>
          </a:p>
          <a:p>
            <a:pPr marL="400050" lvl="2" indent="0">
              <a:buNone/>
            </a:pPr>
            <a:endParaRPr lang="en-US" dirty="0">
              <a:latin typeface="Comic Sans MS" pitchFamily="66" charset="0"/>
              <a:sym typeface="Symbol"/>
            </a:endParaRPr>
          </a:p>
          <a:p>
            <a:pPr marL="0" indent="0" algn="ctr">
              <a:buNone/>
            </a:pPr>
            <a:endParaRPr lang="en-US" baseline="54000" dirty="0">
              <a:solidFill>
                <a:srgbClr val="0033CC"/>
              </a:solidFill>
              <a:latin typeface="Comic Sans MS"/>
              <a:sym typeface="Symbol"/>
            </a:endParaRPr>
          </a:p>
          <a:p>
            <a:pPr marL="0" indent="0">
              <a:buNone/>
            </a:pPr>
            <a:endParaRPr lang="en-US" baseline="30000" dirty="0">
              <a:solidFill>
                <a:srgbClr val="0033CC"/>
              </a:solidFill>
              <a:latin typeface="Comic Sans MS"/>
              <a:sym typeface="Symbol"/>
            </a:endParaRPr>
          </a:p>
          <a:p>
            <a:pPr marL="0" indent="0" algn="ctr">
              <a:buNone/>
            </a:pPr>
            <a:endParaRPr lang="en-US" baseline="30000" dirty="0" smtClean="0">
              <a:solidFill>
                <a:srgbClr val="0033CC"/>
              </a:solidFill>
              <a:latin typeface="Comic Sans MS"/>
              <a:sym typeface="Symbol"/>
            </a:endParaRPr>
          </a:p>
          <a:p>
            <a:pPr marL="0" indent="0" algn="ctr">
              <a:buNone/>
            </a:pPr>
            <a:endParaRPr lang="en-US" baseline="30000" dirty="0" smtClean="0">
              <a:solidFill>
                <a:srgbClr val="0033CC"/>
              </a:solidFill>
              <a:latin typeface="Comic Sans MS"/>
              <a:sym typeface="Symbol"/>
            </a:endParaRPr>
          </a:p>
          <a:p>
            <a:pPr marL="0" indent="0" algn="ctr">
              <a:buNone/>
            </a:pPr>
            <a:endParaRPr lang="en-US" baseline="30000" dirty="0">
              <a:latin typeface="Comic Sans MS"/>
            </a:endParaRPr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3200400" y="5067300"/>
            <a:ext cx="5486400" cy="533400"/>
          </a:xfrm>
          <a:prstGeom prst="wedgeRoundRectCallout">
            <a:avLst>
              <a:gd name="adj1" fmla="val -39541"/>
              <a:gd name="adj2" fmla="val -129778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Relative error is larger than </a:t>
            </a:r>
            <a:r>
              <a:rPr lang="en-US" dirty="0" smtClean="0">
                <a:solidFill>
                  <a:srgbClr val="0033CC"/>
                </a:solidFill>
                <a:latin typeface="Comic Sans MS"/>
                <a:sym typeface="Symbol"/>
              </a:rPr>
              <a:t>, d=m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9467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Fixing the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en-US" dirty="0"/>
              <a:t>Recall: </a:t>
            </a:r>
          </a:p>
          <a:p>
            <a:pPr marL="342900" lvl="1" indent="-342900"/>
            <a:r>
              <a:rPr lang="en-US" dirty="0"/>
              <a:t>A</a:t>
            </a:r>
            <a:r>
              <a:rPr lang="en-US" dirty="0" smtClean="0"/>
              <a:t>ccuracy 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</a:rPr>
              <a:t>max{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  <a:sym typeface="Symbol"/>
              </a:rPr>
              <a:t>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</a:rPr>
              <a:t>, 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  <a:sym typeface="Symbol"/>
              </a:rPr>
              <a:t>log (|N|/) / } </a:t>
            </a:r>
          </a:p>
          <a:p>
            <a:pPr marL="342900" lvl="1" indent="-342900"/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log |N| = m log |U|</a:t>
            </a:r>
          </a:p>
          <a:p>
            <a:pPr marL="0" lvl="1" indent="0">
              <a:buNone/>
            </a:pPr>
            <a:r>
              <a:rPr lang="en-US" dirty="0" smtClean="0"/>
              <a:t>Set: </a:t>
            </a:r>
            <a:endParaRPr lang="en-US" dirty="0"/>
          </a:p>
          <a:p>
            <a:pPr marL="342900" lvl="1" indent="-342900"/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 m =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n</a:t>
            </a:r>
            <a:r>
              <a:rPr lang="en-US" baseline="30000" dirty="0" smtClean="0">
                <a:solidFill>
                  <a:srgbClr val="0000FF"/>
                </a:solidFill>
                <a:latin typeface="Comic Sans MS" pitchFamily="66" charset="0"/>
              </a:rPr>
              <a:t>2/3 </a:t>
            </a:r>
            <a:r>
              <a:rPr lang="en-US" dirty="0" err="1">
                <a:solidFill>
                  <a:srgbClr val="0000FF"/>
                </a:solidFill>
                <a:latin typeface="Comic Sans MS" pitchFamily="66" charset="0"/>
              </a:rPr>
              <a:t>log|C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|</a:t>
            </a:r>
          </a:p>
          <a:p>
            <a:pPr marL="342900" lvl="1" indent="-342900"/>
            <a:r>
              <a:rPr lang="en-US" dirty="0">
                <a:solidFill>
                  <a:srgbClr val="0033CC"/>
                </a:solidFill>
                <a:latin typeface="Comic Sans MS" pitchFamily="66" charset="0"/>
                <a:sym typeface="Symbol"/>
              </a:rPr>
              <a:t>Set  =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n</a:t>
            </a:r>
            <a:r>
              <a:rPr lang="en-US" baseline="30000" dirty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US" baseline="30000" dirty="0" smtClean="0">
                <a:solidFill>
                  <a:srgbClr val="0000FF"/>
                </a:solidFill>
                <a:latin typeface="Comic Sans MS" pitchFamily="66" charset="0"/>
              </a:rPr>
              <a:t>1/3 </a:t>
            </a: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0000FF"/>
                </a:solidFill>
                <a:latin typeface="Comic Sans MS" pitchFamily="66" charset="0"/>
              </a:rPr>
            </a:br>
            <a:endParaRPr lang="en-US" dirty="0">
              <a:solidFill>
                <a:srgbClr val="0000FF"/>
              </a:solidFill>
              <a:latin typeface="Comic Sans MS" pitchFamily="66" charset="0"/>
            </a:endParaRPr>
          </a:p>
          <a:p>
            <a:pPr marL="0" lvl="1" indent="0">
              <a:buNone/>
            </a:pPr>
            <a:r>
              <a:rPr lang="en-US" dirty="0">
                <a:sym typeface="Symbol"/>
              </a:rPr>
              <a:t>We get </a:t>
            </a:r>
            <a:r>
              <a:rPr lang="en-US" dirty="0" smtClean="0">
                <a:sym typeface="Symbol"/>
              </a:rPr>
              <a:t>accuracy </a:t>
            </a: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n</a:t>
            </a:r>
            <a:r>
              <a:rPr lang="en-US" baseline="30000" dirty="0">
                <a:solidFill>
                  <a:srgbClr val="0000FF"/>
                </a:solidFill>
                <a:latin typeface="Comic Sans MS" pitchFamily="66" charset="0"/>
              </a:rPr>
              <a:t>2/3 </a:t>
            </a:r>
            <a:r>
              <a:rPr lang="en-US" dirty="0" err="1">
                <a:solidFill>
                  <a:srgbClr val="0000FF"/>
                </a:solidFill>
                <a:latin typeface="Comic Sans MS" pitchFamily="66" charset="0"/>
              </a:rPr>
              <a:t>log|C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|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  <a:sym typeface="Symbol"/>
              </a:rPr>
              <a:t> </a:t>
            </a:r>
            <a:r>
              <a:rPr lang="en-US" dirty="0" err="1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log|U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| - log 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  <a:sym typeface="Symbol"/>
              </a:rPr>
              <a:t></a:t>
            </a:r>
            <a:endParaRPr lang="en-US" dirty="0">
              <a:sym typeface="Symbol"/>
            </a:endParaRPr>
          </a:p>
          <a:p>
            <a:pPr marL="0" lvl="1" indent="0">
              <a:buNone/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0000FF"/>
                </a:solidFill>
                <a:latin typeface="Comic Sans MS" pitchFamily="66" charset="0"/>
              </a:rPr>
            </a:br>
            <a:endParaRPr lang="en-US" dirty="0">
              <a:solidFill>
                <a:srgbClr val="0033CC"/>
              </a:solidFill>
              <a:latin typeface="Comic Sans MS" pitchFamily="66" charset="0"/>
              <a:sym typeface="Symbo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70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Composition</a:t>
            </a:r>
            <a:r>
              <a:rPr lang="en-US" dirty="0"/>
              <a:t>: </a:t>
            </a:r>
            <a:r>
              <a:rPr lang="en-US" dirty="0">
                <a:latin typeface="Comic Sans MS" pitchFamily="66" charset="0"/>
              </a:rPr>
              <a:t>t</a:t>
            </a:r>
            <a:r>
              <a:rPr lang="en-US" dirty="0"/>
              <a:t>-Fold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7630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Suppose we are going to apply a DP mechanism </a:t>
            </a:r>
            <a:r>
              <a:rPr lang="en-US" dirty="0" smtClean="0">
                <a:latin typeface="Comic Sans MS" pitchFamily="66" charset="0"/>
              </a:rPr>
              <a:t>t</a:t>
            </a:r>
            <a:r>
              <a:rPr lang="en-US" dirty="0" smtClean="0"/>
              <a:t> times.</a:t>
            </a:r>
          </a:p>
          <a:p>
            <a:pPr lvl="1"/>
            <a:r>
              <a:rPr lang="en-US" dirty="0" smtClean="0"/>
              <a:t>Perhaps on different databases </a:t>
            </a:r>
          </a:p>
          <a:p>
            <a:pPr marL="0" indent="0">
              <a:buNone/>
            </a:pPr>
            <a:r>
              <a:rPr lang="en-US" dirty="0" smtClean="0"/>
              <a:t>Want: the combined outcome is differentially private</a:t>
            </a:r>
          </a:p>
          <a:p>
            <a:r>
              <a:rPr lang="en-US" dirty="0" smtClean="0"/>
              <a:t>A value </a:t>
            </a:r>
            <a:r>
              <a:rPr lang="en-US" dirty="0" smtClean="0">
                <a:latin typeface="Comic Sans MS" pitchFamily="66" charset="0"/>
              </a:rPr>
              <a:t>b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omic Sans MS" pitchFamily="66" charset="0"/>
              </a:rPr>
              <a:t>{0,1} </a:t>
            </a:r>
            <a:r>
              <a:rPr lang="en-US" dirty="0" smtClean="0"/>
              <a:t>is chosen </a:t>
            </a:r>
          </a:p>
          <a:p>
            <a:r>
              <a:rPr lang="en-US" dirty="0" smtClean="0"/>
              <a:t>In each of the </a:t>
            </a:r>
            <a:r>
              <a:rPr lang="en-US" dirty="0">
                <a:latin typeface="Comic Sans MS" pitchFamily="66" charset="0"/>
              </a:rPr>
              <a:t>t </a:t>
            </a:r>
            <a:r>
              <a:rPr lang="en-US" dirty="0" smtClean="0"/>
              <a:t>rounds: </a:t>
            </a:r>
          </a:p>
          <a:p>
            <a:pPr lvl="1"/>
            <a:r>
              <a:rPr lang="en-US" dirty="0" smtClean="0"/>
              <a:t>adversary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US" dirty="0" smtClean="0"/>
              <a:t> picks two adjacent databases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 pitchFamily="66" charset="0"/>
              </a:rPr>
              <a:t>0</a:t>
            </a:r>
            <a:r>
              <a:rPr lang="en-US" baseline="30000" dirty="0" smtClean="0">
                <a:latin typeface="Comic Sans MS"/>
              </a:rPr>
              <a:t>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and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r>
              <a:rPr lang="en-US" baseline="30000" dirty="0" smtClean="0">
                <a:latin typeface="Comic Sans MS"/>
              </a:rPr>
              <a:t>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and </a:t>
            </a:r>
            <a:r>
              <a:rPr lang="en-US" dirty="0"/>
              <a:t>an </a:t>
            </a:r>
            <a:r>
              <a:rPr lang="en-US" dirty="0">
                <a:sym typeface="Symbol"/>
              </a:rPr>
              <a:t></a:t>
            </a:r>
            <a:r>
              <a:rPr lang="en-US" dirty="0"/>
              <a:t>-DP mechanism </a:t>
            </a:r>
            <a:r>
              <a:rPr lang="en-US" dirty="0" err="1">
                <a:latin typeface="Comic Sans MS" pitchFamily="66" charset="0"/>
              </a:rPr>
              <a:t>M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receives result </a:t>
            </a:r>
            <a:r>
              <a:rPr lang="en-US" dirty="0" err="1" smtClean="0">
                <a:latin typeface="Comic Sans MS" pitchFamily="66" charset="0"/>
              </a:rPr>
              <a:t>z</a:t>
            </a:r>
            <a:r>
              <a:rPr lang="en-US" baseline="-25000" dirty="0" err="1" smtClean="0">
                <a:latin typeface="Comic Sans MS"/>
              </a:rPr>
              <a:t>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of the </a:t>
            </a:r>
            <a:r>
              <a:rPr lang="en-US" dirty="0" smtClean="0">
                <a:sym typeface="Symbol"/>
              </a:rPr>
              <a:t></a:t>
            </a:r>
            <a:r>
              <a:rPr lang="en-US" dirty="0" smtClean="0"/>
              <a:t>-DP mechanism </a:t>
            </a:r>
            <a:r>
              <a:rPr lang="en-US" dirty="0" err="1" smtClean="0">
                <a:latin typeface="Comic Sans MS" pitchFamily="66" charset="0"/>
              </a:rPr>
              <a:t>M</a:t>
            </a:r>
            <a:r>
              <a:rPr lang="en-US" baseline="-25000" dirty="0" err="1" smtClean="0">
                <a:latin typeface="Comic Sans MS" pitchFamily="66" charset="0"/>
              </a:rPr>
              <a:t>i</a:t>
            </a:r>
            <a:r>
              <a:rPr lang="en-US" dirty="0" smtClean="0"/>
              <a:t> on </a:t>
            </a:r>
            <a:r>
              <a:rPr lang="en-US" dirty="0" err="1" smtClean="0">
                <a:latin typeface="Comic Sans MS" pitchFamily="66" charset="0"/>
              </a:rPr>
              <a:t>D</a:t>
            </a:r>
            <a:r>
              <a:rPr lang="en-US" baseline="-25000" dirty="0" err="1" smtClean="0">
                <a:latin typeface="Comic Sans MS" pitchFamily="66" charset="0"/>
              </a:rPr>
              <a:t>b</a:t>
            </a:r>
            <a:r>
              <a:rPr lang="en-US" baseline="30000" dirty="0" err="1" smtClean="0">
                <a:latin typeface="Comic Sans MS"/>
              </a:rPr>
              <a:t>i</a:t>
            </a:r>
            <a:endParaRPr lang="en-US" baseline="30000" dirty="0" smtClean="0">
              <a:latin typeface="Comic Sans MS"/>
            </a:endParaRPr>
          </a:p>
          <a:p>
            <a:r>
              <a:rPr lang="en-US" dirty="0" smtClean="0"/>
              <a:t>Want to argue: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US" dirty="0" smtClean="0"/>
              <a:t>‘s view is within </a:t>
            </a:r>
            <a:r>
              <a:rPr lang="en-US" dirty="0" smtClean="0">
                <a:latin typeface="Comic Sans MS" pitchFamily="66" charset="0"/>
                <a:sym typeface="Symbol"/>
              </a:rPr>
              <a:t>’ </a:t>
            </a:r>
            <a:r>
              <a:rPr lang="en-US" dirty="0" smtClean="0"/>
              <a:t>for both values of </a:t>
            </a:r>
            <a:r>
              <a:rPr lang="en-US" dirty="0">
                <a:latin typeface="Comic Sans MS" pitchFamily="66" charset="0"/>
              </a:rPr>
              <a:t>b </a:t>
            </a:r>
            <a:endParaRPr lang="en-US" dirty="0" smtClean="0">
              <a:latin typeface="Comic Sans MS" pitchFamily="66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US" dirty="0"/>
              <a:t>‘s </a:t>
            </a:r>
            <a:r>
              <a:rPr lang="en-US" dirty="0" smtClean="0"/>
              <a:t>view: </a:t>
            </a:r>
            <a:r>
              <a:rPr lang="en-US" dirty="0" smtClean="0">
                <a:latin typeface="Comic Sans MS" pitchFamily="66" charset="0"/>
              </a:rPr>
              <a:t>(z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>
                <a:latin typeface="Comic Sans MS" pitchFamily="66" charset="0"/>
              </a:rPr>
              <a:t>, z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>
                <a:latin typeface="Comic Sans MS" pitchFamily="66" charset="0"/>
              </a:rPr>
              <a:t>, …, </a:t>
            </a:r>
            <a:r>
              <a:rPr lang="en-US" dirty="0" err="1" smtClean="0">
                <a:latin typeface="Comic Sans MS" pitchFamily="66" charset="0"/>
              </a:rPr>
              <a:t>z</a:t>
            </a:r>
            <a:r>
              <a:rPr lang="en-US" baseline="-25000" dirty="0" err="1" smtClean="0">
                <a:latin typeface="Comic Sans MS"/>
              </a:rPr>
              <a:t>t</a:t>
            </a:r>
            <a:r>
              <a:rPr lang="en-US" dirty="0" smtClean="0">
                <a:latin typeface="Comic Sans MS" pitchFamily="66" charset="0"/>
              </a:rPr>
              <a:t>)</a:t>
            </a:r>
            <a:r>
              <a:rPr lang="en-US" baseline="-25000" dirty="0" smtClean="0">
                <a:latin typeface="Comic Sans MS"/>
              </a:rPr>
              <a:t> </a:t>
            </a:r>
            <a:r>
              <a:rPr lang="en-US" dirty="0" smtClean="0"/>
              <a:t>plus randomness used.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34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b="1" dirty="0"/>
              <a:t>Remarkable</a:t>
            </a:r>
          </a:p>
          <a:p>
            <a:pPr>
              <a:buFontTx/>
              <a:buNone/>
            </a:pPr>
            <a:r>
              <a:rPr lang="en-US" dirty="0"/>
              <a:t>Hope for rich private analysis of small DBs!</a:t>
            </a:r>
            <a:endParaRPr lang="en-US" b="1" dirty="0"/>
          </a:p>
          <a:p>
            <a:r>
              <a:rPr lang="en-US" dirty="0"/>
              <a:t>Quantitative:	</a:t>
            </a: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#queries &gt;&gt; DB size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			</a:t>
            </a:r>
            <a:endParaRPr lang="en-US" b="1" dirty="0"/>
          </a:p>
          <a:p>
            <a:r>
              <a:rPr lang="en-US" dirty="0"/>
              <a:t>Qualitative:	output of sanitizer  </a:t>
            </a:r>
            <a:r>
              <a:rPr lang="en-US" b="1" dirty="0">
                <a:solidFill>
                  <a:srgbClr val="FF0000"/>
                </a:solidFill>
              </a:rPr>
              <a:t>-synthetic DB-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/>
              <a:t>output is a DB itself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8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Conclusion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524000"/>
            <a:ext cx="8686800" cy="5486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en-US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/>
              <a:t>Offline algorithm,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2</a:t>
            </a:r>
            <a:r>
              <a:rPr lang="el-GR" b="1" dirty="0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="1" dirty="0" smtClean="0">
                <a:latin typeface="Comic Sans MS" pitchFamily="66" charset="0"/>
              </a:rPr>
              <a:t>-</a:t>
            </a:r>
            <a:r>
              <a:rPr lang="en-US" dirty="0" smtClean="0"/>
              <a:t>Differential Privacy for any</a:t>
            </a:r>
            <a:br>
              <a:rPr lang="en-US" dirty="0" smtClean="0"/>
            </a:br>
            <a:r>
              <a:rPr lang="en-US" dirty="0" smtClean="0"/>
              <a:t>set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C</a:t>
            </a:r>
            <a:r>
              <a:rPr lang="en-US" dirty="0" smtClean="0"/>
              <a:t> of counting queries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Error </a:t>
            </a:r>
            <a:r>
              <a:rPr lang="el-GR" b="1" dirty="0" smtClean="0">
                <a:solidFill>
                  <a:srgbClr val="0000FF"/>
                </a:solidFill>
              </a:rPr>
              <a:t>α</a:t>
            </a:r>
            <a:r>
              <a:rPr lang="en-US" dirty="0" smtClean="0"/>
              <a:t> is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Õ(n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2/3 </a:t>
            </a: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log|C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|/</a:t>
            </a:r>
            <a:r>
              <a:rPr lang="el-GR" b="1" dirty="0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)</a:t>
            </a:r>
          </a:p>
          <a:p>
            <a:pPr>
              <a:lnSpc>
                <a:spcPct val="90000"/>
              </a:lnSpc>
            </a:pPr>
            <a:endParaRPr lang="en-US" b="1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Super-poly running time: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|U|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Õ((n\</a:t>
            </a:r>
            <a:r>
              <a:rPr lang="el-GR" b="1" baseline="30000" dirty="0" smtClean="0">
                <a:solidFill>
                  <a:srgbClr val="0000FF"/>
                </a:solidFill>
                <a:latin typeface="Comic Sans MS" pitchFamily="66" charset="0"/>
              </a:rPr>
              <a:t>α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)</a:t>
            </a:r>
            <a:r>
              <a:rPr lang="en-US" b="1" baseline="50000" dirty="0" smtClean="0">
                <a:solidFill>
                  <a:srgbClr val="0000FF"/>
                </a:solidFill>
                <a:latin typeface="Comic Sans MS" pitchFamily="66" charset="0"/>
              </a:rPr>
              <a:t>2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·log|C|) </a:t>
            </a:r>
            <a:b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</a:br>
            <a:endParaRPr lang="en-US" dirty="0" smtClean="0"/>
          </a:p>
          <a:p>
            <a:pPr>
              <a:lnSpc>
                <a:spcPct val="90000"/>
              </a:lnSpc>
              <a:buFontTx/>
              <a:buNone/>
            </a:pPr>
            <a:endParaRPr lang="en-US" b="1" dirty="0" smtClean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2111272"/>
      </p:ext>
    </p:extLst>
  </p:cSld>
  <p:clrMapOvr>
    <a:masterClrMapping/>
  </p:clrMapOvr>
  <p:transition advTm="10146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79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Line 2"/>
          <p:cNvSpPr>
            <a:spLocks noChangeShapeType="1"/>
          </p:cNvSpPr>
          <p:nvPr/>
        </p:nvSpPr>
        <p:spPr bwMode="auto">
          <a:xfrm>
            <a:off x="4876800" y="1858963"/>
            <a:ext cx="0" cy="3352800"/>
          </a:xfrm>
          <a:prstGeom prst="line">
            <a:avLst/>
          </a:prstGeom>
          <a:noFill/>
          <a:ln w="57150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Interactive Model</a:t>
            </a:r>
          </a:p>
        </p:txBody>
      </p:sp>
      <p:sp>
        <p:nvSpPr>
          <p:cNvPr id="380932" name="Text Box 4"/>
          <p:cNvSpPr txBox="1">
            <a:spLocks noChangeArrowheads="1"/>
          </p:cNvSpPr>
          <p:nvPr/>
        </p:nvSpPr>
        <p:spPr bwMode="auto">
          <a:xfrm>
            <a:off x="609600" y="4830763"/>
            <a:ext cx="2362200" cy="5794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>
                <a:latin typeface="Comic Sans MS" pitchFamily="66" charset="0"/>
              </a:rPr>
              <a:t>Data</a:t>
            </a:r>
          </a:p>
        </p:txBody>
      </p:sp>
      <p:sp>
        <p:nvSpPr>
          <p:cNvPr id="380933" name="Text Box 5"/>
          <p:cNvSpPr txBox="1">
            <a:spLocks noChangeArrowheads="1"/>
          </p:cNvSpPr>
          <p:nvPr/>
        </p:nvSpPr>
        <p:spPr bwMode="auto">
          <a:xfrm>
            <a:off x="2444961" y="5973763"/>
            <a:ext cx="4847802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dirty="0">
                <a:latin typeface="+mn-lt"/>
              </a:rPr>
              <a:t>Multiple queries, chosen adaptively 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62000" y="2392363"/>
            <a:ext cx="1905000" cy="2209800"/>
            <a:chOff x="1152" y="1008"/>
            <a:chExt cx="1200" cy="912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152" y="1392"/>
              <a:ext cx="1200" cy="528"/>
              <a:chOff x="1152" y="960"/>
              <a:chExt cx="1200" cy="528"/>
            </a:xfrm>
          </p:grpSpPr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1152" y="1152"/>
                <a:ext cx="1200" cy="336"/>
                <a:chOff x="1152" y="1152"/>
                <a:chExt cx="1200" cy="336"/>
              </a:xfrm>
            </p:grpSpPr>
            <p:sp>
              <p:nvSpPr>
                <p:cNvPr id="17450" name="Oval 9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51" name="Oval 10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52" name="Oval 11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53" name="Oval 12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5" name="Group 13"/>
              <p:cNvGrpSpPr>
                <a:grpSpLocks/>
              </p:cNvGrpSpPr>
              <p:nvPr/>
            </p:nvGrpSpPr>
            <p:grpSpPr bwMode="auto">
              <a:xfrm>
                <a:off x="1152" y="960"/>
                <a:ext cx="1200" cy="336"/>
                <a:chOff x="1152" y="1152"/>
                <a:chExt cx="1200" cy="336"/>
              </a:xfrm>
            </p:grpSpPr>
            <p:sp>
              <p:nvSpPr>
                <p:cNvPr id="17446" name="Oval 14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47" name="Oval 15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48" name="Oval 16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49" name="Oval 17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6" name="Group 18"/>
            <p:cNvGrpSpPr>
              <a:grpSpLocks/>
            </p:cNvGrpSpPr>
            <p:nvPr/>
          </p:nvGrpSpPr>
          <p:grpSpPr bwMode="auto">
            <a:xfrm>
              <a:off x="1152" y="1008"/>
              <a:ext cx="1200" cy="528"/>
              <a:chOff x="1152" y="960"/>
              <a:chExt cx="1200" cy="528"/>
            </a:xfrm>
          </p:grpSpPr>
          <p:grpSp>
            <p:nvGrpSpPr>
              <p:cNvPr id="7" name="Group 19"/>
              <p:cNvGrpSpPr>
                <a:grpSpLocks/>
              </p:cNvGrpSpPr>
              <p:nvPr/>
            </p:nvGrpSpPr>
            <p:grpSpPr bwMode="auto">
              <a:xfrm>
                <a:off x="1152" y="1152"/>
                <a:ext cx="1200" cy="336"/>
                <a:chOff x="1152" y="1152"/>
                <a:chExt cx="1200" cy="336"/>
              </a:xfrm>
            </p:grpSpPr>
            <p:sp>
              <p:nvSpPr>
                <p:cNvPr id="17440" name="Oval 20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41" name="Oval 21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42" name="Oval 22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43" name="Oval 23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8" name="Group 24"/>
              <p:cNvGrpSpPr>
                <a:grpSpLocks/>
              </p:cNvGrpSpPr>
              <p:nvPr/>
            </p:nvGrpSpPr>
            <p:grpSpPr bwMode="auto">
              <a:xfrm>
                <a:off x="1152" y="960"/>
                <a:ext cx="1200" cy="336"/>
                <a:chOff x="1152" y="1152"/>
                <a:chExt cx="1200" cy="336"/>
              </a:xfrm>
            </p:grpSpPr>
            <p:sp>
              <p:nvSpPr>
                <p:cNvPr id="17436" name="Oval 25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37" name="Oval 26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38" name="Oval 27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39" name="Oval 28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9" name="Group 29"/>
          <p:cNvGrpSpPr>
            <a:grpSpLocks/>
          </p:cNvGrpSpPr>
          <p:nvPr/>
        </p:nvGrpSpPr>
        <p:grpSpPr bwMode="auto">
          <a:xfrm>
            <a:off x="7772400" y="2697163"/>
            <a:ext cx="1219200" cy="1143000"/>
            <a:chOff x="4896" y="1296"/>
            <a:chExt cx="768" cy="720"/>
          </a:xfrm>
        </p:grpSpPr>
        <p:sp>
          <p:nvSpPr>
            <p:cNvPr id="17430" name="Oval 30"/>
            <p:cNvSpPr>
              <a:spLocks noChangeArrowheads="1"/>
            </p:cNvSpPr>
            <p:nvPr/>
          </p:nvSpPr>
          <p:spPr bwMode="auto">
            <a:xfrm>
              <a:off x="4896" y="1296"/>
              <a:ext cx="768" cy="720"/>
            </a:xfrm>
            <a:prstGeom prst="ellipse">
              <a:avLst/>
            </a:prstGeom>
            <a:solidFill>
              <a:schemeClr val="folHlink"/>
            </a:solidFill>
            <a:ln w="25400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431" name="Text Box 31"/>
            <p:cNvSpPr txBox="1">
              <a:spLocks noChangeArrowheads="1"/>
            </p:cNvSpPr>
            <p:nvPr/>
          </p:nvSpPr>
          <p:spPr bwMode="auto">
            <a:xfrm>
              <a:off x="5136" y="1440"/>
              <a:ext cx="261" cy="365"/>
            </a:xfrm>
            <a:prstGeom prst="rect">
              <a:avLst/>
            </a:prstGeom>
            <a:solidFill>
              <a:schemeClr val="folHlink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b="1">
                  <a:latin typeface="Comic Sans MS" pitchFamily="66" charset="0"/>
                </a:rPr>
                <a:t>?</a:t>
              </a:r>
            </a:p>
          </p:txBody>
        </p:sp>
      </p:grpSp>
      <p:sp>
        <p:nvSpPr>
          <p:cNvPr id="380960" name="Line 32"/>
          <p:cNvSpPr>
            <a:spLocks noChangeShapeType="1"/>
          </p:cNvSpPr>
          <p:nvPr/>
        </p:nvSpPr>
        <p:spPr bwMode="auto">
          <a:xfrm>
            <a:off x="2667000" y="4221163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80961" name="Line 33"/>
          <p:cNvSpPr>
            <a:spLocks noChangeShapeType="1"/>
          </p:cNvSpPr>
          <p:nvPr/>
        </p:nvSpPr>
        <p:spPr bwMode="auto">
          <a:xfrm>
            <a:off x="2667000" y="3992563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80962" name="Line 34"/>
          <p:cNvSpPr>
            <a:spLocks noChangeShapeType="1"/>
          </p:cNvSpPr>
          <p:nvPr/>
        </p:nvSpPr>
        <p:spPr bwMode="auto">
          <a:xfrm>
            <a:off x="2667000" y="3763963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80963" name="Line 35"/>
          <p:cNvSpPr>
            <a:spLocks noChangeShapeType="1"/>
          </p:cNvSpPr>
          <p:nvPr/>
        </p:nvSpPr>
        <p:spPr bwMode="auto">
          <a:xfrm>
            <a:off x="6019800" y="2787650"/>
            <a:ext cx="1752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80964" name="Text Box 36"/>
          <p:cNvSpPr txBox="1">
            <a:spLocks noChangeArrowheads="1"/>
          </p:cNvSpPr>
          <p:nvPr/>
        </p:nvSpPr>
        <p:spPr bwMode="auto">
          <a:xfrm>
            <a:off x="6248400" y="2192338"/>
            <a:ext cx="14478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None/>
            </a:pPr>
            <a:r>
              <a:rPr lang="en-US" sz="2800">
                <a:latin typeface="Comic Sans MS" pitchFamily="66" charset="0"/>
              </a:rPr>
              <a:t>query 1</a:t>
            </a:r>
          </a:p>
        </p:txBody>
      </p:sp>
      <p:sp>
        <p:nvSpPr>
          <p:cNvPr id="380965" name="Line 37"/>
          <p:cNvSpPr>
            <a:spLocks noChangeShapeType="1"/>
          </p:cNvSpPr>
          <p:nvPr/>
        </p:nvSpPr>
        <p:spPr bwMode="auto">
          <a:xfrm>
            <a:off x="6019800" y="3382963"/>
            <a:ext cx="1752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80966" name="Text Box 38"/>
          <p:cNvSpPr txBox="1">
            <a:spLocks noChangeArrowheads="1"/>
          </p:cNvSpPr>
          <p:nvPr/>
        </p:nvSpPr>
        <p:spPr bwMode="auto">
          <a:xfrm>
            <a:off x="6248400" y="2787650"/>
            <a:ext cx="1447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None/>
            </a:pPr>
            <a:r>
              <a:rPr lang="en-US" sz="2800">
                <a:latin typeface="Comic Sans MS" pitchFamily="66" charset="0"/>
              </a:rPr>
              <a:t>query 2</a:t>
            </a:r>
          </a:p>
        </p:txBody>
      </p:sp>
      <p:sp>
        <p:nvSpPr>
          <p:cNvPr id="380967" name="Line 39"/>
          <p:cNvSpPr>
            <a:spLocks noChangeShapeType="1"/>
          </p:cNvSpPr>
          <p:nvPr/>
        </p:nvSpPr>
        <p:spPr bwMode="auto">
          <a:xfrm>
            <a:off x="6019800" y="3992563"/>
            <a:ext cx="1752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80968" name="Line 40"/>
          <p:cNvSpPr>
            <a:spLocks noChangeShapeType="1"/>
          </p:cNvSpPr>
          <p:nvPr/>
        </p:nvSpPr>
        <p:spPr bwMode="auto">
          <a:xfrm>
            <a:off x="6019800" y="3763963"/>
            <a:ext cx="1752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80969" name="Line 41"/>
          <p:cNvSpPr>
            <a:spLocks noChangeShapeType="1"/>
          </p:cNvSpPr>
          <p:nvPr/>
        </p:nvSpPr>
        <p:spPr bwMode="auto">
          <a:xfrm>
            <a:off x="6019800" y="4221163"/>
            <a:ext cx="1752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80970" name="Line 42"/>
          <p:cNvSpPr>
            <a:spLocks noChangeShapeType="1"/>
          </p:cNvSpPr>
          <p:nvPr/>
        </p:nvSpPr>
        <p:spPr bwMode="auto">
          <a:xfrm>
            <a:off x="2667000" y="2773363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80971" name="Line 43"/>
          <p:cNvSpPr>
            <a:spLocks noChangeShapeType="1"/>
          </p:cNvSpPr>
          <p:nvPr/>
        </p:nvSpPr>
        <p:spPr bwMode="auto">
          <a:xfrm>
            <a:off x="2667000" y="3382963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80972" name="Rectangle 44"/>
          <p:cNvSpPr>
            <a:spLocks noChangeArrowheads="1"/>
          </p:cNvSpPr>
          <p:nvPr/>
        </p:nvSpPr>
        <p:spPr bwMode="auto">
          <a:xfrm>
            <a:off x="3810000" y="2620963"/>
            <a:ext cx="2133600" cy="1752600"/>
          </a:xfrm>
          <a:prstGeom prst="rect">
            <a:avLst/>
          </a:prstGeom>
          <a:solidFill>
            <a:schemeClr val="accent1"/>
          </a:solidFill>
          <a:ln w="38100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0973" name="Text Box 45"/>
          <p:cNvSpPr txBox="1">
            <a:spLocks noChangeArrowheads="1"/>
          </p:cNvSpPr>
          <p:nvPr/>
        </p:nvSpPr>
        <p:spPr bwMode="auto">
          <a:xfrm>
            <a:off x="3810000" y="3154363"/>
            <a:ext cx="2133600" cy="579437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  <a:buFontTx/>
              <a:buNone/>
            </a:pPr>
            <a:r>
              <a:rPr lang="en-US">
                <a:latin typeface="Comic Sans MS" pitchFamily="66" charset="0"/>
              </a:rPr>
              <a:t>Sanitizer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29512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80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8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8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38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38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8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38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38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38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38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38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380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380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30" grpId="0" animBg="1"/>
      <p:bldP spid="380960" grpId="0" animBg="1"/>
      <p:bldP spid="380961" grpId="0" animBg="1"/>
      <p:bldP spid="380962" grpId="0" animBg="1"/>
      <p:bldP spid="380963" grpId="0" animBg="1"/>
      <p:bldP spid="380964" grpId="0"/>
      <p:bldP spid="380965" grpId="0" animBg="1"/>
      <p:bldP spid="380966" grpId="0"/>
      <p:bldP spid="380967" grpId="0" animBg="1"/>
      <p:bldP spid="380968" grpId="0" animBg="1"/>
      <p:bldP spid="380969" grpId="0" animBg="1"/>
      <p:bldP spid="380970" grpId="0" animBg="1"/>
      <p:bldP spid="38097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Maintaining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lowchart: Alternate Process 3"/>
          <p:cNvSpPr/>
          <p:nvPr/>
        </p:nvSpPr>
        <p:spPr bwMode="auto">
          <a:xfrm>
            <a:off x="1981200" y="3886200"/>
            <a:ext cx="3657600" cy="609600"/>
          </a:xfrm>
          <a:prstGeom prst="flowChartAlternateProcess">
            <a:avLst/>
          </a:prstGeom>
          <a:solidFill>
            <a:srgbClr val="FFCCFF">
              <a:alpha val="4705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Block Arc 7"/>
          <p:cNvSpPr/>
          <p:nvPr/>
        </p:nvSpPr>
        <p:spPr bwMode="auto">
          <a:xfrm rot="10800000">
            <a:off x="1332470" y="3810000"/>
            <a:ext cx="2782330" cy="1371600"/>
          </a:xfrm>
          <a:prstGeom prst="blockArc">
            <a:avLst/>
          </a:prstGeom>
          <a:solidFill>
            <a:srgbClr val="9D479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1" name="U-Turn Arrow 10"/>
          <p:cNvSpPr/>
          <p:nvPr/>
        </p:nvSpPr>
        <p:spPr bwMode="auto">
          <a:xfrm>
            <a:off x="1332469" y="2133600"/>
            <a:ext cx="1410731" cy="2362200"/>
          </a:xfrm>
          <a:prstGeom prst="uturnArrow">
            <a:avLst/>
          </a:prstGeom>
          <a:solidFill>
            <a:srgbClr val="9D479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2" name="Down Arrow 11"/>
          <p:cNvSpPr/>
          <p:nvPr/>
        </p:nvSpPr>
        <p:spPr bwMode="auto">
          <a:xfrm>
            <a:off x="3657600" y="3124200"/>
            <a:ext cx="609600" cy="762000"/>
          </a:xfrm>
          <a:prstGeom prst="downArrow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64243" y="2286000"/>
            <a:ext cx="15240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Query</a:t>
            </a:r>
            <a:r>
              <a:rPr lang="en-US" dirty="0" smtClean="0"/>
              <a:t> </a:t>
            </a:r>
            <a:r>
              <a:rPr lang="en-US" dirty="0" smtClean="0">
                <a:latin typeface="Comic Sans MS" pitchFamily="66" charset="0"/>
              </a:rPr>
              <a:t>q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71700" y="392939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State = Distribution </a:t>
            </a:r>
            <a:r>
              <a:rPr lang="en-US" dirty="0" smtClean="0">
                <a:solidFill>
                  <a:srgbClr val="D113B6"/>
                </a:solidFill>
                <a:latin typeface="Comic Sans MS" pitchFamily="66" charset="0"/>
              </a:rPr>
              <a:t>D</a:t>
            </a:r>
            <a:endParaRPr lang="en-US" dirty="0">
              <a:solidFill>
                <a:srgbClr val="D113B6"/>
              </a:solidFill>
              <a:latin typeface="Comic Sans MS" pitchFamily="66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1371600" y="4452610"/>
            <a:ext cx="304800" cy="76200"/>
          </a:xfrm>
          <a:prstGeom prst="rect">
            <a:avLst/>
          </a:prstGeom>
          <a:solidFill>
            <a:srgbClr val="9D4791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5943600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Sequence of distributions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>
                <a:latin typeface="Comic Sans MS" pitchFamily="66" charset="0"/>
              </a:rPr>
              <a:t>, D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>
                <a:latin typeface="Comic Sans MS" pitchFamily="66" charset="0"/>
              </a:rPr>
              <a:t>, …, </a:t>
            </a:r>
            <a:r>
              <a:rPr lang="en-US" dirty="0" err="1" smtClean="0">
                <a:latin typeface="Comic Sans MS" pitchFamily="66" charset="0"/>
              </a:rPr>
              <a:t>D</a:t>
            </a:r>
            <a:r>
              <a:rPr lang="en-US" baseline="-25000" dirty="0" err="1" smtClean="0">
                <a:latin typeface="Comic Sans MS"/>
              </a:rPr>
              <a:t>t</a:t>
            </a:r>
            <a:r>
              <a:rPr lang="en-US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2014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General structure</a:t>
            </a:r>
          </a:p>
          <a:p>
            <a:r>
              <a:rPr lang="en-US" dirty="0" smtClean="0"/>
              <a:t>Maintain public </a:t>
            </a:r>
            <a:r>
              <a:rPr lang="en-US" dirty="0" err="1" smtClean="0">
                <a:latin typeface="Comic Sans MS" pitchFamily="66" charset="0"/>
              </a:rPr>
              <a:t>D</a:t>
            </a:r>
            <a:r>
              <a:rPr lang="en-US" baseline="-25000" dirty="0" err="1" smtClean="0">
                <a:latin typeface="Comic Sans MS"/>
              </a:rPr>
              <a:t>t</a:t>
            </a:r>
            <a:r>
              <a:rPr lang="en-US" baseline="-25000" dirty="0" smtClean="0">
                <a:latin typeface="Comic Sans MS"/>
              </a:rPr>
              <a:t> </a:t>
            </a:r>
            <a:r>
              <a:rPr lang="en-US" dirty="0" smtClean="0"/>
              <a:t>(distribution, data structure)</a:t>
            </a:r>
            <a:endParaRPr lang="en-US" baseline="-25000" dirty="0" smtClean="0">
              <a:latin typeface="Comic Sans MS"/>
            </a:endParaRPr>
          </a:p>
          <a:p>
            <a:r>
              <a:rPr lang="en-US" dirty="0" smtClean="0"/>
              <a:t>On query </a:t>
            </a:r>
            <a:r>
              <a:rPr lang="en-US" dirty="0" smtClean="0">
                <a:latin typeface="Comic Sans MS" pitchFamily="66" charset="0"/>
              </a:rPr>
              <a:t>q</a:t>
            </a:r>
            <a:r>
              <a:rPr lang="en-US" baseline="-25000" dirty="0" smtClean="0">
                <a:latin typeface="Comic Sans MS"/>
              </a:rPr>
              <a:t>i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try to answer according to </a:t>
            </a:r>
            <a:r>
              <a:rPr lang="en-US" dirty="0" err="1" smtClean="0">
                <a:latin typeface="Comic Sans MS" pitchFamily="66" charset="0"/>
              </a:rPr>
              <a:t>D</a:t>
            </a:r>
            <a:r>
              <a:rPr lang="en-US" baseline="-25000" dirty="0" err="1" smtClean="0">
                <a:latin typeface="Comic Sans MS"/>
              </a:rPr>
              <a:t>t</a:t>
            </a:r>
            <a:endParaRPr lang="en-US" baseline="-25000" dirty="0" smtClean="0">
              <a:latin typeface="Comic Sans MS"/>
            </a:endParaRPr>
          </a:p>
          <a:p>
            <a:pPr lvl="1"/>
            <a:r>
              <a:rPr lang="en-US" dirty="0" smtClean="0"/>
              <a:t>If answer is not accurate enough: </a:t>
            </a:r>
          </a:p>
          <a:p>
            <a:pPr lvl="2"/>
            <a:r>
              <a:rPr lang="en-US" sz="2800" dirty="0"/>
              <a:t>A</a:t>
            </a:r>
            <a:r>
              <a:rPr lang="en-US" sz="2800" dirty="0" smtClean="0"/>
              <a:t>nswer </a:t>
            </a:r>
            <a:r>
              <a:rPr lang="en-US" sz="2800" dirty="0">
                <a:latin typeface="Comic Sans MS" pitchFamily="66" charset="0"/>
              </a:rPr>
              <a:t>q</a:t>
            </a:r>
            <a:r>
              <a:rPr lang="en-US" sz="2800" baseline="-25000" dirty="0">
                <a:latin typeface="Comic Sans MS"/>
              </a:rPr>
              <a:t>i </a:t>
            </a:r>
            <a:r>
              <a:rPr lang="en-US" sz="2800" dirty="0" smtClean="0"/>
              <a:t>using another mechanism</a:t>
            </a:r>
          </a:p>
          <a:p>
            <a:pPr lvl="2"/>
            <a:r>
              <a:rPr lang="en-US" sz="2800" dirty="0" smtClean="0"/>
              <a:t>Update: </a:t>
            </a:r>
            <a:r>
              <a:rPr lang="en-US" sz="2800" dirty="0" smtClean="0">
                <a:latin typeface="Comic Sans MS" pitchFamily="66" charset="0"/>
              </a:rPr>
              <a:t>D</a:t>
            </a:r>
            <a:r>
              <a:rPr lang="en-US" sz="2800" baseline="-25000" dirty="0" smtClean="0">
                <a:latin typeface="Comic Sans MS"/>
              </a:rPr>
              <a:t>t+1</a:t>
            </a:r>
            <a:r>
              <a:rPr lang="en-US" sz="2800" dirty="0" smtClean="0"/>
              <a:t> as a function of </a:t>
            </a:r>
            <a:r>
              <a:rPr lang="en-US" sz="2800" dirty="0" err="1" smtClean="0">
                <a:latin typeface="Comic Sans MS" pitchFamily="66" charset="0"/>
              </a:rPr>
              <a:t>D</a:t>
            </a:r>
            <a:r>
              <a:rPr lang="en-US" sz="2800" baseline="-25000" dirty="0" err="1" smtClean="0">
                <a:latin typeface="Comic Sans MS"/>
              </a:rPr>
              <a:t>t</a:t>
            </a:r>
            <a:r>
              <a:rPr lang="en-US" sz="2800" dirty="0"/>
              <a:t> </a:t>
            </a:r>
            <a:r>
              <a:rPr lang="en-US" sz="2800" dirty="0" smtClean="0"/>
              <a:t>and </a:t>
            </a:r>
            <a:r>
              <a:rPr lang="en-US" sz="2800" dirty="0">
                <a:latin typeface="Comic Sans MS" pitchFamily="66" charset="0"/>
              </a:rPr>
              <a:t>q</a:t>
            </a:r>
            <a:r>
              <a:rPr lang="en-US" sz="2800" baseline="-25000" dirty="0">
                <a:latin typeface="Comic Sans MS"/>
              </a:rPr>
              <a:t>i</a:t>
            </a:r>
            <a:r>
              <a:rPr lang="en-US" sz="2800" baseline="-25000" dirty="0" smtClean="0">
                <a:latin typeface="Comic Sans MS"/>
              </a:rPr>
              <a:t> </a:t>
            </a:r>
          </a:p>
          <a:p>
            <a:pPr lvl="1"/>
            <a:endParaRPr lang="en-US" baseline="-25000" dirty="0">
              <a:latin typeface="Comic Sans MS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0" y="3810000"/>
            <a:ext cx="1828800" cy="523220"/>
          </a:xfrm>
          <a:prstGeom prst="rect">
            <a:avLst/>
          </a:prstGeom>
          <a:solidFill>
            <a:srgbClr val="FFCC00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Lazy Round</a:t>
            </a:r>
            <a:endParaRPr lang="en-US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81800" y="4419600"/>
            <a:ext cx="2286000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Update Round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69607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The Multiplicative Weights Algorithm</a:t>
            </a:r>
            <a:endParaRPr lang="en-US" dirty="0"/>
          </a:p>
        </p:txBody>
      </p:sp>
      <p:pic>
        <p:nvPicPr>
          <p:cNvPr id="8" name="Picture 2" descr="WEIGHT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942975"/>
            <a:ext cx="2228850" cy="222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275305" y="3048000"/>
            <a:ext cx="7983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52400" y="2865437"/>
            <a:ext cx="8229600" cy="4525963"/>
          </a:xfrm>
        </p:spPr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Powerful </a:t>
            </a:r>
            <a:r>
              <a:rPr lang="en-US" dirty="0">
                <a:solidFill>
                  <a:srgbClr val="000000"/>
                </a:solidFill>
              </a:rPr>
              <a:t>tool in algorithms design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Learn a </a:t>
            </a:r>
            <a:r>
              <a:rPr lang="en-US" dirty="0" smtClean="0">
                <a:solidFill>
                  <a:srgbClr val="000000"/>
                </a:solidFill>
              </a:rPr>
              <a:t>Probability </a:t>
            </a:r>
            <a:r>
              <a:rPr lang="en-US" dirty="0">
                <a:solidFill>
                  <a:srgbClr val="000000"/>
                </a:solidFill>
              </a:rPr>
              <a:t>Distribution iteratively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In each round: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>
                <a:solidFill>
                  <a:srgbClr val="D113B6"/>
                </a:solidFill>
              </a:rPr>
              <a:t>either</a:t>
            </a:r>
            <a:r>
              <a:rPr lang="en-US" sz="3200" dirty="0">
                <a:solidFill>
                  <a:srgbClr val="000000"/>
                </a:solidFill>
              </a:rPr>
              <a:t> current distribution is good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>
                <a:solidFill>
                  <a:srgbClr val="D113B6"/>
                </a:solidFill>
              </a:rPr>
              <a:t>or</a:t>
            </a:r>
            <a:r>
              <a:rPr lang="en-US" sz="3200" dirty="0">
                <a:solidFill>
                  <a:srgbClr val="000000"/>
                </a:solidFill>
              </a:rPr>
              <a:t> get a lot of information on distribution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n-US" sz="2800" b="1" dirty="0"/>
              <a:t>Update distribution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55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2"/>
          <p:cNvSpPr/>
          <p:nvPr/>
        </p:nvSpPr>
        <p:spPr bwMode="auto">
          <a:xfrm>
            <a:off x="6477000" y="3247768"/>
            <a:ext cx="2090351" cy="457200"/>
          </a:xfrm>
          <a:prstGeom prst="wedgeRoundRectCallout">
            <a:avLst>
              <a:gd name="adj1" fmla="val -221367"/>
              <a:gd name="adj2" fmla="val 120117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400" dirty="0" smtClean="0">
                <a:latin typeface="+mn-lt"/>
              </a:rPr>
              <a:t>The true value</a:t>
            </a:r>
            <a:r>
              <a:rPr lang="en-US" sz="2400" dirty="0" smtClean="0"/>
              <a:t>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The PMW Algorithm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1265237"/>
                <a:ext cx="8458200" cy="47545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800" dirty="0" smtClean="0"/>
                  <a:t>Initialize </a:t>
                </a:r>
                <a:r>
                  <a:rPr lang="en-US" sz="2800" dirty="0" smtClean="0">
                    <a:latin typeface="Comic Sans MS" pitchFamily="66" charset="0"/>
                  </a:rPr>
                  <a:t>D</a:t>
                </a:r>
                <a:r>
                  <a:rPr lang="en-US" sz="2800" baseline="-25000" dirty="0" smtClean="0">
                    <a:latin typeface="Comic Sans MS"/>
                  </a:rPr>
                  <a:t>0</a:t>
                </a:r>
                <a:r>
                  <a:rPr lang="en-US" sz="2800" i="1" dirty="0" smtClean="0"/>
                  <a:t> </a:t>
                </a:r>
                <a:r>
                  <a:rPr lang="en-US" sz="2800" dirty="0" smtClean="0"/>
                  <a:t>to be </a:t>
                </a:r>
                <a:r>
                  <a:rPr lang="en-US" sz="2800" dirty="0"/>
                  <a:t>uniform on </a:t>
                </a:r>
                <a:r>
                  <a:rPr lang="en-US" sz="28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mic Sans MS" pitchFamily="66" charset="0"/>
                  </a:rPr>
                  <a:t>U</a:t>
                </a:r>
                <a:endParaRPr lang="en-US" sz="28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mic Sans MS" pitchFamily="66" charset="0"/>
                </a:endParaRPr>
              </a:p>
              <a:p>
                <a:pPr marL="0" indent="0">
                  <a:buNone/>
                </a:pPr>
                <a:r>
                  <a:rPr lang="en-US" sz="2800" dirty="0" smtClean="0"/>
                  <a:t>Repeat </a:t>
                </a:r>
                <a:r>
                  <a:rPr lang="en-US" sz="2800" dirty="0"/>
                  <a:t>up to </a:t>
                </a:r>
                <a:r>
                  <a:rPr lang="en-US" sz="2800" dirty="0" smtClean="0">
                    <a:latin typeface="Comic Sans MS" pitchFamily="66" charset="0"/>
                  </a:rPr>
                  <a:t>L</a:t>
                </a:r>
                <a:r>
                  <a:rPr lang="en-US" sz="2800" i="1" dirty="0" smtClean="0"/>
                  <a:t> </a:t>
                </a:r>
                <a:r>
                  <a:rPr lang="en-US" sz="2800" dirty="0"/>
                  <a:t>times</a:t>
                </a:r>
                <a:endParaRPr lang="fr-FR" sz="2800" dirty="0" smtClean="0"/>
              </a:p>
              <a:p>
                <a:r>
                  <a:rPr lang="fr-FR" sz="2800" dirty="0"/>
                  <a:t>Set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</a:rPr>
                          <m:t>T</m:t>
                        </m:r>
                      </m:e>
                    </m:acc>
                  </m:oMath>
                </a14:m>
                <a:r>
                  <a:rPr lang="fr-FR" sz="2800" i="1" dirty="0" smtClean="0"/>
                  <a:t> </a:t>
                </a:r>
                <a:r>
                  <a:rPr lang="fr-FR" sz="2800" dirty="0" smtClean="0">
                    <a:latin typeface="cmsy10"/>
                  </a:rPr>
                  <a:t>Ã</a:t>
                </a:r>
                <a:r>
                  <a:rPr lang="fr-FR" sz="2800" i="1" dirty="0" smtClean="0">
                    <a:latin typeface="Comic Sans MS" pitchFamily="66" charset="0"/>
                  </a:rPr>
                  <a:t>  </a:t>
                </a:r>
                <a:r>
                  <a:rPr lang="fr-FR" sz="2800" dirty="0">
                    <a:latin typeface="Comic Sans MS" pitchFamily="66" charset="0"/>
                  </a:rPr>
                  <a:t>T + Lap</a:t>
                </a:r>
                <a:r>
                  <a:rPr lang="fr-FR" sz="2800" dirty="0" smtClean="0">
                    <a:latin typeface="Comic Sans MS" pitchFamily="66" charset="0"/>
                  </a:rPr>
                  <a:t>(</a:t>
                </a:r>
                <a:r>
                  <a:rPr lang="fr-FR" sz="2800" dirty="0" smtClean="0">
                    <a:latin typeface="Comic Sans MS" pitchFamily="66" charset="0"/>
                    <a:sym typeface="Symbol"/>
                  </a:rPr>
                  <a:t></a:t>
                </a:r>
                <a:r>
                  <a:rPr lang="fr-FR" sz="2800" dirty="0" smtClean="0">
                    <a:latin typeface="Comic Sans MS" pitchFamily="66" charset="0"/>
                  </a:rPr>
                  <a:t>)</a:t>
                </a:r>
                <a:endParaRPr lang="fr-FR" sz="2800" dirty="0"/>
              </a:p>
              <a:p>
                <a:r>
                  <a:rPr lang="en-US" sz="2800" dirty="0" smtClean="0"/>
                  <a:t>Repeat </a:t>
                </a:r>
                <a:r>
                  <a:rPr lang="en-US" sz="2800" dirty="0"/>
                  <a:t>while no update occurs:</a:t>
                </a:r>
                <a:endParaRPr lang="en-US" dirty="0"/>
              </a:p>
              <a:p>
                <a:pPr lvl="1"/>
                <a:r>
                  <a:rPr lang="en-US" dirty="0" smtClean="0"/>
                  <a:t>Receive </a:t>
                </a:r>
                <a:r>
                  <a:rPr lang="en-US" dirty="0"/>
                  <a:t>query </a:t>
                </a:r>
                <a:r>
                  <a:rPr lang="en-US" dirty="0">
                    <a:latin typeface="Comic Sans MS" pitchFamily="66" charset="0"/>
                  </a:rPr>
                  <a:t>q </a:t>
                </a:r>
                <a:r>
                  <a:rPr lang="en-US" dirty="0" smtClean="0">
                    <a:latin typeface="cmsy10"/>
                  </a:rPr>
                  <a:t>2</a:t>
                </a:r>
                <a:r>
                  <a:rPr lang="en-US" dirty="0" smtClean="0">
                    <a:latin typeface="Comic Sans MS" pitchFamily="66" charset="0"/>
                  </a:rPr>
                  <a:t> </a:t>
                </a:r>
                <a:r>
                  <a:rPr lang="en-US" dirty="0">
                    <a:latin typeface="Comic Sans MS" pitchFamily="66" charset="0"/>
                  </a:rPr>
                  <a:t>Q</a:t>
                </a:r>
              </a:p>
              <a:p>
                <a:pPr lvl="1"/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dirty="0" smtClean="0">
                    <a:latin typeface="Comic Sans MS" pitchFamily="66" charset="0"/>
                  </a:rPr>
                  <a:t> </a:t>
                </a:r>
                <a:r>
                  <a:rPr lang="en-US" dirty="0">
                    <a:latin typeface="Comic Sans MS" pitchFamily="66" charset="0"/>
                  </a:rPr>
                  <a:t>= </a:t>
                </a:r>
                <a:r>
                  <a:rPr lang="en-US" dirty="0" smtClean="0">
                    <a:latin typeface="Comic Sans MS" pitchFamily="66" charset="0"/>
                  </a:rPr>
                  <a:t>x(q</a:t>
                </a:r>
                <a:r>
                  <a:rPr lang="en-US" dirty="0">
                    <a:latin typeface="Comic Sans MS" pitchFamily="66" charset="0"/>
                  </a:rPr>
                  <a:t>) </a:t>
                </a:r>
                <a:r>
                  <a:rPr lang="fr-FR" dirty="0">
                    <a:latin typeface="Comic Sans MS" pitchFamily="66" charset="0"/>
                  </a:rPr>
                  <a:t>+ Lap</a:t>
                </a:r>
                <a:r>
                  <a:rPr lang="fr-FR" dirty="0" smtClean="0">
                    <a:latin typeface="Comic Sans MS" pitchFamily="66" charset="0"/>
                  </a:rPr>
                  <a:t>(</a:t>
                </a:r>
                <a:r>
                  <a:rPr lang="fr-FR" dirty="0">
                    <a:latin typeface="Comic Sans MS" pitchFamily="66" charset="0"/>
                    <a:sym typeface="Symbol"/>
                  </a:rPr>
                  <a:t></a:t>
                </a:r>
                <a:r>
                  <a:rPr lang="fr-FR" dirty="0" smtClean="0">
                    <a:latin typeface="Comic Sans MS" pitchFamily="66" charset="0"/>
                  </a:rPr>
                  <a:t>) </a:t>
                </a:r>
              </a:p>
              <a:p>
                <a:pPr lvl="1"/>
                <a:r>
                  <a:rPr lang="en-US" b="1" dirty="0" smtClean="0">
                    <a:solidFill>
                      <a:srgbClr val="7030A0"/>
                    </a:solidFill>
                  </a:rPr>
                  <a:t>Test</a:t>
                </a:r>
                <a:r>
                  <a:rPr lang="en-US" dirty="0" smtClean="0"/>
                  <a:t>: If </a:t>
                </a:r>
                <a:r>
                  <a:rPr lang="en-US" dirty="0" smtClean="0">
                    <a:latin typeface="Comic Sans MS" pitchFamily="66" charset="0"/>
                  </a:rPr>
                  <a:t>|q(</a:t>
                </a:r>
                <a:r>
                  <a:rPr lang="en-US" dirty="0" err="1" smtClean="0">
                    <a:latin typeface="Comic Sans MS" pitchFamily="66" charset="0"/>
                  </a:rPr>
                  <a:t>D</a:t>
                </a:r>
                <a:r>
                  <a:rPr lang="en-US" baseline="-25000" dirty="0" err="1" smtClean="0">
                    <a:latin typeface="Comic Sans MS"/>
                  </a:rPr>
                  <a:t>t</a:t>
                </a:r>
                <a:r>
                  <a:rPr lang="en-US" dirty="0" smtClean="0">
                    <a:latin typeface="Comic Sans MS" pitchFamily="66" charset="0"/>
                  </a:rPr>
                  <a:t>)-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dirty="0" smtClean="0">
                    <a:latin typeface="Comic Sans MS" pitchFamily="66" charset="0"/>
                  </a:rPr>
                  <a:t>| </a:t>
                </a:r>
                <a:r>
                  <a:rPr lang="en-US" dirty="0" smtClean="0">
                    <a:latin typeface="cmsy10"/>
                  </a:rPr>
                  <a:t>·</a:t>
                </a:r>
                <a:r>
                  <a:rPr lang="fr-FR" dirty="0" smtClean="0"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T</m:t>
                        </m:r>
                      </m:e>
                    </m:acc>
                  </m:oMath>
                </a14:m>
                <a:r>
                  <a:rPr lang="fr-FR" dirty="0" smtClean="0"/>
                  <a:t>: </a:t>
                </a:r>
                <a:r>
                  <a:rPr lang="en-US" b="1" dirty="0" smtClean="0"/>
                  <a:t>output</a:t>
                </a:r>
                <a:r>
                  <a:rPr lang="en-US" dirty="0" smtClean="0"/>
                  <a:t> </a:t>
                </a:r>
                <a:r>
                  <a:rPr lang="en-US" dirty="0" smtClean="0">
                    <a:latin typeface="Comic Sans MS" pitchFamily="66" charset="0"/>
                  </a:rPr>
                  <a:t>q(</a:t>
                </a:r>
                <a:r>
                  <a:rPr lang="en-US" dirty="0" err="1" smtClean="0">
                    <a:latin typeface="Comic Sans MS" pitchFamily="66" charset="0"/>
                  </a:rPr>
                  <a:t>D</a:t>
                </a:r>
                <a:r>
                  <a:rPr lang="en-US" baseline="-25000" dirty="0" err="1" smtClean="0">
                    <a:latin typeface="Comic Sans MS"/>
                  </a:rPr>
                  <a:t>t</a:t>
                </a:r>
                <a:r>
                  <a:rPr lang="en-US" dirty="0" smtClean="0">
                    <a:latin typeface="Comic Sans MS" pitchFamily="66" charset="0"/>
                  </a:rPr>
                  <a:t>)</a:t>
                </a:r>
                <a:r>
                  <a:rPr lang="en-US" dirty="0" smtClean="0"/>
                  <a:t>.</a:t>
                </a:r>
                <a:endParaRPr lang="en-US" dirty="0"/>
              </a:p>
              <a:p>
                <a:pPr lvl="1"/>
                <a:r>
                  <a:rPr lang="en-US" b="1" dirty="0">
                    <a:solidFill>
                      <a:srgbClr val="7030A0"/>
                    </a:solidFill>
                  </a:rPr>
                  <a:t>Else</a:t>
                </a:r>
                <a:r>
                  <a:rPr lang="en-US" dirty="0"/>
                  <a:t> (</a:t>
                </a:r>
                <a:r>
                  <a:rPr lang="en-US" b="1" dirty="0"/>
                  <a:t>update</a:t>
                </a:r>
                <a:r>
                  <a:rPr lang="en-US" dirty="0"/>
                  <a:t>):</a:t>
                </a:r>
              </a:p>
              <a:p>
                <a:pPr lvl="2"/>
                <a:r>
                  <a:rPr lang="en-US" sz="2800" b="1" dirty="0" smtClean="0"/>
                  <a:t>Output</a:t>
                </a: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endParaRPr lang="en-US" sz="2800" dirty="0">
                  <a:latin typeface="Comic Sans MS" pitchFamily="66" charset="0"/>
                </a:endParaRPr>
              </a:p>
              <a:p>
                <a:pPr lvl="2"/>
                <a:r>
                  <a:rPr lang="en-US" sz="2800" dirty="0" smtClean="0"/>
                  <a:t>Update </a:t>
                </a:r>
                <a:r>
                  <a:rPr lang="en-US" sz="2800" dirty="0" smtClean="0">
                    <a:latin typeface="Comic Sans MS" pitchFamily="66" charset="0"/>
                  </a:rPr>
                  <a:t>D</a:t>
                </a:r>
                <a:r>
                  <a:rPr lang="en-US" sz="2800" baseline="-25000" dirty="0" smtClean="0">
                    <a:latin typeface="Comic Sans MS"/>
                  </a:rPr>
                  <a:t>t+1</a:t>
                </a:r>
                <a:r>
                  <a:rPr lang="en-US" sz="2800" dirty="0" smtClean="0">
                    <a:latin typeface="Comic Sans MS" pitchFamily="66" charset="0"/>
                  </a:rPr>
                  <a:t>[</a:t>
                </a:r>
                <a:r>
                  <a:rPr lang="en-US" sz="2800" dirty="0" err="1" smtClean="0">
                    <a:latin typeface="Comic Sans MS" pitchFamily="66" charset="0"/>
                  </a:rPr>
                  <a:t>i</a:t>
                </a:r>
                <a:r>
                  <a:rPr lang="en-US" sz="2800" dirty="0">
                    <a:latin typeface="Comic Sans MS" pitchFamily="66" charset="0"/>
                  </a:rPr>
                  <a:t>] </a:t>
                </a:r>
                <a:r>
                  <a:rPr lang="en-US" sz="2800" dirty="0" smtClean="0">
                    <a:latin typeface="cmsy10"/>
                  </a:rPr>
                  <a:t>/</a:t>
                </a:r>
                <a:r>
                  <a:rPr lang="en-US" sz="2800" dirty="0" smtClean="0">
                    <a:latin typeface="Comic Sans MS" pitchFamily="66" charset="0"/>
                  </a:rPr>
                  <a:t> </a:t>
                </a:r>
                <a:r>
                  <a:rPr lang="en-US" sz="2800" dirty="0" err="1" smtClean="0">
                    <a:latin typeface="Comic Sans MS" pitchFamily="66" charset="0"/>
                  </a:rPr>
                  <a:t>D</a:t>
                </a:r>
                <a:r>
                  <a:rPr lang="en-US" sz="2800" baseline="-25000" dirty="0" err="1" smtClean="0">
                    <a:latin typeface="Comic Sans MS"/>
                  </a:rPr>
                  <a:t>t</a:t>
                </a:r>
                <a:r>
                  <a:rPr lang="en-US" sz="2800" dirty="0" smtClean="0">
                    <a:latin typeface="Comic Sans MS" pitchFamily="66" charset="0"/>
                  </a:rPr>
                  <a:t>[</a:t>
                </a:r>
                <a:r>
                  <a:rPr lang="en-US" sz="2800" dirty="0" err="1" smtClean="0">
                    <a:latin typeface="Comic Sans MS" pitchFamily="66" charset="0"/>
                  </a:rPr>
                  <a:t>i</a:t>
                </a:r>
                <a:r>
                  <a:rPr lang="en-US" sz="2800" dirty="0">
                    <a:latin typeface="Comic Sans MS" pitchFamily="66" charset="0"/>
                  </a:rPr>
                  <a:t>] </a:t>
                </a:r>
                <a:r>
                  <a:rPr lang="en-US" sz="2800" dirty="0" smtClean="0">
                    <a:latin typeface="Comic Sans MS" pitchFamily="66" charset="0"/>
                  </a:rPr>
                  <a:t> </a:t>
                </a:r>
                <a:r>
                  <a:rPr lang="en-US" sz="2800" dirty="0" err="1" smtClean="0">
                    <a:latin typeface="Arial Narrow"/>
                  </a:rPr>
                  <a:t>e</a:t>
                </a:r>
                <a:r>
                  <a:rPr lang="en-US" sz="3200" i="1" baseline="30000" dirty="0" err="1" smtClean="0">
                    <a:latin typeface="Comic Sans MS"/>
                  </a:rPr>
                  <a:t>±</a:t>
                </a:r>
                <a:r>
                  <a:rPr lang="en-US" sz="3200" baseline="30000" dirty="0" err="1" smtClean="0">
                    <a:latin typeface="Comic Sans MS"/>
                  </a:rPr>
                  <a:t>T</a:t>
                </a:r>
                <a:r>
                  <a:rPr lang="en-US" sz="3200" baseline="30000" dirty="0" smtClean="0">
                    <a:latin typeface="Comic Sans MS"/>
                  </a:rPr>
                  <a:t>/4q[</a:t>
                </a:r>
                <a:r>
                  <a:rPr lang="en-US" sz="3200" baseline="30000" dirty="0" err="1" smtClean="0">
                    <a:latin typeface="Comic Sans MS"/>
                  </a:rPr>
                  <a:t>i</a:t>
                </a:r>
                <a:r>
                  <a:rPr lang="en-US" sz="3200" baseline="30000" dirty="0" smtClean="0">
                    <a:latin typeface="Comic Sans MS"/>
                  </a:rPr>
                  <a:t>]</a:t>
                </a:r>
                <a:r>
                  <a:rPr lang="en-US" sz="3200" dirty="0" smtClean="0">
                    <a:latin typeface="Comic Sans MS" pitchFamily="66" charset="0"/>
                  </a:rPr>
                  <a:t> </a:t>
                </a:r>
                <a:r>
                  <a:rPr lang="en-US" sz="2800" dirty="0" smtClean="0"/>
                  <a:t>and re-weight</a:t>
                </a:r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265237"/>
                <a:ext cx="8458200" cy="4754563"/>
              </a:xfrm>
              <a:blipFill rotWithShape="1">
                <a:blip r:embed="rId2"/>
                <a:stretch>
                  <a:fillRect l="-1514" t="-1410" b="-13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ounded Rectangular Callout 3"/>
          <p:cNvSpPr/>
          <p:nvPr/>
        </p:nvSpPr>
        <p:spPr bwMode="auto">
          <a:xfrm>
            <a:off x="4114800" y="4876800"/>
            <a:ext cx="4724400" cy="838200"/>
          </a:xfrm>
          <a:prstGeom prst="wedgeRoundRectCallout">
            <a:avLst>
              <a:gd name="adj1" fmla="val -26355"/>
              <a:gd name="adj2" fmla="val 80396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+mn-lt"/>
              </a:rPr>
              <a:t>the </a:t>
            </a:r>
            <a:r>
              <a:rPr lang="en-US" dirty="0">
                <a:latin typeface="+mn-lt"/>
              </a:rPr>
              <a:t>plus or minus are according </a:t>
            </a:r>
            <a:endParaRPr lang="en-US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to </a:t>
            </a:r>
            <a:r>
              <a:rPr lang="en-US" dirty="0">
                <a:latin typeface="+mn-lt"/>
              </a:rPr>
              <a:t>the sign of the </a:t>
            </a:r>
            <a:r>
              <a:rPr lang="en-US" dirty="0" smtClean="0">
                <a:latin typeface="+mn-lt"/>
              </a:rPr>
              <a:t>error</a:t>
            </a:r>
            <a:r>
              <a:rPr lang="en-US" dirty="0" smtClean="0"/>
              <a:t>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3962400" y="1752600"/>
            <a:ext cx="4724400" cy="457200"/>
          </a:xfrm>
          <a:prstGeom prst="wedgeRoundRectCallout">
            <a:avLst>
              <a:gd name="adj1" fmla="val -62943"/>
              <a:gd name="adj2" fmla="val 20117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400" dirty="0" smtClean="0">
                <a:latin typeface="+mn-lt"/>
              </a:rPr>
              <a:t>Algorithm fails if more than </a:t>
            </a:r>
            <a:r>
              <a:rPr lang="en-US" sz="2400" dirty="0" smtClean="0">
                <a:latin typeface="Comic Sans MS" pitchFamily="66" charset="0"/>
              </a:rPr>
              <a:t>L</a:t>
            </a:r>
            <a:r>
              <a:rPr lang="en-US" sz="2400" dirty="0" smtClean="0">
                <a:latin typeface="+mn-lt"/>
              </a:rPr>
              <a:t> updates</a:t>
            </a:r>
            <a:r>
              <a:rPr lang="en-US" sz="2400" dirty="0" smtClean="0"/>
              <a:t>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72180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dirty="0" smtClean="0">
                <a:latin typeface="+mn-lt"/>
              </a:rPr>
              <a:t>Maintain a distribution </a:t>
            </a:r>
            <a:r>
              <a:rPr lang="en-US" dirty="0" err="1" smtClean="0">
                <a:latin typeface="Comic Sans MS" pitchFamily="66" charset="0"/>
              </a:rPr>
              <a:t>D</a:t>
            </a:r>
            <a:r>
              <a:rPr lang="en-US" baseline="-25000" dirty="0" err="1" smtClean="0">
                <a:latin typeface="Comic Sans MS"/>
              </a:rPr>
              <a:t>t</a:t>
            </a:r>
            <a:r>
              <a:rPr lang="en-US" dirty="0" smtClean="0">
                <a:latin typeface="+mn-lt"/>
              </a:rPr>
              <a:t> on universe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U</a:t>
            </a:r>
          </a:p>
        </p:txBody>
      </p:sp>
      <p:sp>
        <p:nvSpPr>
          <p:cNvPr id="7" name="Rounded Rectangular Callout 6"/>
          <p:cNvSpPr/>
          <p:nvPr/>
        </p:nvSpPr>
        <p:spPr bwMode="auto">
          <a:xfrm>
            <a:off x="76200" y="5867400"/>
            <a:ext cx="1295400" cy="914400"/>
          </a:xfrm>
          <a:prstGeom prst="wedgeRoundRectCallout">
            <a:avLst>
              <a:gd name="adj1" fmla="val 71514"/>
              <a:gd name="adj2" fmla="val 8930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400" dirty="0" smtClean="0">
                <a:latin typeface="+mn-lt"/>
              </a:rPr>
              <a:t>New dist. </a:t>
            </a:r>
          </a:p>
          <a:p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is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en-US" sz="2400" dirty="0" smtClean="0">
                <a:latin typeface="Comic Sans MS" pitchFamily="66" charset="0"/>
              </a:rPr>
              <a:t>D</a:t>
            </a:r>
            <a:r>
              <a:rPr lang="en-US" sz="2400" baseline="-25000" dirty="0" smtClean="0">
                <a:latin typeface="Comic Sans MS"/>
              </a:rPr>
              <a:t>t+1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" name="Rounded Rectangular Callout 9"/>
          <p:cNvSpPr/>
          <p:nvPr/>
        </p:nvSpPr>
        <p:spPr bwMode="auto">
          <a:xfrm>
            <a:off x="6172200" y="838200"/>
            <a:ext cx="2590800" cy="685800"/>
          </a:xfrm>
          <a:prstGeom prst="wedgeRoundRectCallout">
            <a:avLst>
              <a:gd name="adj1" fmla="val -65328"/>
              <a:gd name="adj2" fmla="val -10514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400" dirty="0" smtClean="0">
                <a:latin typeface="+mn-lt"/>
              </a:rPr>
              <a:t>This is the state. </a:t>
            </a:r>
          </a:p>
          <a:p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Is completely public!</a:t>
            </a:r>
          </a:p>
        </p:txBody>
      </p:sp>
    </p:spTree>
    <p:extLst>
      <p:ext uri="{BB962C8B-B14F-4D97-AF65-F5344CB8AC3E}">
        <p14:creationId xmlns:p14="http://schemas.microsoft.com/office/powerpoint/2010/main" val="3348840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 build="p"/>
      <p:bldP spid="4" grpId="0" animBg="1"/>
      <p:bldP spid="5" grpId="0" animBg="1"/>
      <p:bldP spid="6" grpId="0"/>
      <p:bldP spid="7" grpId="0" animBg="1"/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Overview: Privacy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For the query </a:t>
            </a:r>
            <a:r>
              <a:rPr lang="en-US" dirty="0"/>
              <a:t>family </a:t>
            </a:r>
            <a:r>
              <a:rPr lang="en-US" dirty="0">
                <a:latin typeface="Comic Sans MS" pitchFamily="66" charset="0"/>
              </a:rPr>
              <a:t>Q = {0,1}</a:t>
            </a:r>
            <a:r>
              <a:rPr lang="en-US" baseline="30000" dirty="0">
                <a:latin typeface="Comic Sans MS"/>
              </a:rPr>
              <a:t>U</a:t>
            </a:r>
            <a:r>
              <a:rPr lang="en-US" dirty="0"/>
              <a:t> for </a:t>
            </a:r>
            <a:r>
              <a:rPr lang="en-US" dirty="0">
                <a:latin typeface="Comic Sans MS" pitchFamily="66" charset="0"/>
              </a:rPr>
              <a:t>(</a:t>
            </a:r>
            <a:r>
              <a:rPr lang="en-US" b="1" dirty="0">
                <a:latin typeface="Comic Sans MS" pitchFamily="66" charset="0"/>
                <a:sym typeface="Symbol"/>
              </a:rPr>
              <a:t></a:t>
            </a:r>
            <a:r>
              <a:rPr lang="en-US" b="1" dirty="0">
                <a:solidFill>
                  <a:srgbClr val="00B050"/>
                </a:solidFill>
                <a:latin typeface="Comic Sans MS" pitchFamily="66" charset="0"/>
                <a:sym typeface="Symbol" pitchFamily="18" charset="2"/>
              </a:rPr>
              <a:t>,</a:t>
            </a:r>
            <a:r>
              <a:rPr lang="en-US" b="1" dirty="0">
                <a:solidFill>
                  <a:srgbClr val="FFC000"/>
                </a:solidFill>
                <a:latin typeface="Symbol" pitchFamily="18" charset="2"/>
                <a:sym typeface="Symbol" pitchFamily="18" charset="2"/>
              </a:rPr>
              <a:t> </a:t>
            </a:r>
            <a:r>
              <a:rPr lang="en-US" b="1" dirty="0">
                <a:solidFill>
                  <a:srgbClr val="993300"/>
                </a:solidFill>
                <a:latin typeface="Symbol" pitchFamily="18" charset="2"/>
                <a:sym typeface="Symbol" pitchFamily="18" charset="2"/>
              </a:rPr>
              <a:t>d,</a:t>
            </a:r>
            <a:r>
              <a:rPr lang="en-US" b="1" dirty="0">
                <a:solidFill>
                  <a:srgbClr val="00B050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en-US" b="1" dirty="0" smtClean="0">
                <a:solidFill>
                  <a:srgbClr val="00B050"/>
                </a:solidFill>
                <a:latin typeface="Comic Sans MS" pitchFamily="66" charset="0"/>
                <a:sym typeface="Symbol" pitchFamily="18" charset="2"/>
              </a:rPr>
              <a:t></a:t>
            </a:r>
            <a:r>
              <a:rPr lang="en-US" dirty="0" smtClean="0">
                <a:latin typeface="Comic Sans MS" pitchFamily="66" charset="0"/>
                <a:sym typeface="Symbol" pitchFamily="18" charset="2"/>
              </a:rPr>
              <a:t>)</a:t>
            </a:r>
            <a:r>
              <a:rPr lang="en-US" b="1" dirty="0" smtClean="0">
                <a:latin typeface="Comic Sans MS" pitchFamily="66" charset="0"/>
                <a:sym typeface="Symbol"/>
              </a:rPr>
              <a:t> </a:t>
            </a:r>
            <a:r>
              <a:rPr lang="en-US" dirty="0">
                <a:sym typeface="Symbol"/>
              </a:rPr>
              <a:t>and</a:t>
            </a:r>
            <a:r>
              <a:rPr lang="en-US" b="1" dirty="0">
                <a:latin typeface="Comic Sans MS" pitchFamily="66" charset="0"/>
                <a:sym typeface="Symbol"/>
              </a:rPr>
              <a:t> t </a:t>
            </a:r>
            <a:r>
              <a:rPr lang="en-US" dirty="0" smtClean="0"/>
              <a:t>the PMW </a:t>
            </a:r>
            <a:r>
              <a:rPr lang="en-US" b="1" dirty="0" smtClean="0"/>
              <a:t>mechanism </a:t>
            </a:r>
            <a:r>
              <a:rPr lang="en-US" dirty="0" smtClean="0"/>
              <a:t> </a:t>
            </a:r>
            <a:r>
              <a:rPr lang="en-US" dirty="0"/>
              <a:t>is </a:t>
            </a:r>
          </a:p>
          <a:p>
            <a:r>
              <a:rPr lang="en-US" b="1" dirty="0">
                <a:solidFill>
                  <a:srgbClr val="00B050"/>
                </a:solidFill>
                <a:latin typeface="Comic Sans MS" pitchFamily="66" charset="0"/>
                <a:sym typeface="Symbol" pitchFamily="18" charset="2"/>
              </a:rPr>
              <a:t>(,</a:t>
            </a:r>
            <a:r>
              <a:rPr lang="en-US" b="1" dirty="0">
                <a:solidFill>
                  <a:srgbClr val="FFC000"/>
                </a:solidFill>
                <a:latin typeface="Symbol" pitchFamily="18" charset="2"/>
                <a:sym typeface="Symbol" pitchFamily="18" charset="2"/>
              </a:rPr>
              <a:t> </a:t>
            </a:r>
            <a:r>
              <a:rPr lang="en-US" b="1" dirty="0">
                <a:solidFill>
                  <a:srgbClr val="993300"/>
                </a:solidFill>
                <a:latin typeface="Symbol" pitchFamily="18" charset="2"/>
                <a:sym typeface="Symbol" pitchFamily="18" charset="2"/>
              </a:rPr>
              <a:t>d</a:t>
            </a:r>
            <a:r>
              <a:rPr lang="en-US" b="1" dirty="0">
                <a:solidFill>
                  <a:srgbClr val="00B050"/>
                </a:solidFill>
                <a:latin typeface="Comic Sans MS" pitchFamily="66" charset="0"/>
                <a:sym typeface="Symbol" pitchFamily="18" charset="2"/>
              </a:rPr>
              <a:t>)</a:t>
            </a:r>
            <a:r>
              <a:rPr lang="en-US" dirty="0">
                <a:solidFill>
                  <a:srgbClr val="00B050"/>
                </a:solidFill>
                <a:latin typeface="Arial Narrow" pitchFamily="34" charset="0"/>
              </a:rPr>
              <a:t> –</a:t>
            </a:r>
            <a:r>
              <a:rPr lang="en-US" b="1" dirty="0">
                <a:solidFill>
                  <a:srgbClr val="00B050"/>
                </a:solidFill>
                <a:latin typeface="Arial Narrow" pitchFamily="34" charset="0"/>
              </a:rPr>
              <a:t>differentially private</a:t>
            </a:r>
          </a:p>
          <a:p>
            <a:r>
              <a:rPr lang="en-US" b="1" dirty="0" smtClean="0">
                <a:latin typeface="Comic Sans MS" pitchFamily="66" charset="0"/>
              </a:rPr>
              <a:t>(</a:t>
            </a:r>
            <a:r>
              <a:rPr lang="en-US" b="1" dirty="0">
                <a:latin typeface="Comic Sans MS" pitchFamily="66" charset="0"/>
                <a:sym typeface="Symbol"/>
              </a:rPr>
              <a:t></a:t>
            </a:r>
            <a:r>
              <a:rPr lang="en-US" b="1" dirty="0">
                <a:latin typeface="Comic Sans MS" pitchFamily="66" charset="0"/>
              </a:rPr>
              <a:t>,</a:t>
            </a:r>
            <a:r>
              <a:rPr lang="en-US" b="1" dirty="0">
                <a:latin typeface="Comic Sans MS" pitchFamily="66" charset="0"/>
                <a:sym typeface="Symbol"/>
              </a:rPr>
              <a:t></a:t>
            </a:r>
            <a:r>
              <a:rPr lang="en-US" b="1" dirty="0">
                <a:latin typeface="Comic Sans MS" pitchFamily="66" charset="0"/>
              </a:rPr>
              <a:t>) </a:t>
            </a:r>
            <a:r>
              <a:rPr lang="en-US" b="1" dirty="0"/>
              <a:t>accurate  </a:t>
            </a:r>
            <a:r>
              <a:rPr lang="en-US" dirty="0"/>
              <a:t>for up to</a:t>
            </a:r>
            <a:r>
              <a:rPr lang="en-US" b="1" dirty="0">
                <a:latin typeface="Comic Sans MS" pitchFamily="66" charset="0"/>
                <a:sym typeface="Symbol"/>
              </a:rPr>
              <a:t> t </a:t>
            </a:r>
            <a:r>
              <a:rPr lang="en-US" dirty="0"/>
              <a:t>queries where</a:t>
            </a:r>
          </a:p>
          <a:p>
            <a:pPr marL="0" indent="0" algn="ctr">
              <a:buNone/>
            </a:pPr>
            <a:r>
              <a:rPr lang="en-US" dirty="0"/>
              <a:t> </a:t>
            </a:r>
            <a:r>
              <a:rPr lang="en-US" b="1" dirty="0">
                <a:latin typeface="Comic Sans MS" pitchFamily="66" charset="0"/>
                <a:sym typeface="Symbol"/>
              </a:rPr>
              <a:t> =</a:t>
            </a:r>
            <a:r>
              <a:rPr lang="en-US" b="1" dirty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Õ(1/(</a:t>
            </a:r>
            <a:r>
              <a:rPr lang="en-US" dirty="0">
                <a:solidFill>
                  <a:srgbClr val="00B050"/>
                </a:solidFill>
                <a:latin typeface="Comic Sans MS" pitchFamily="66" charset="0"/>
                <a:sym typeface="Symbol" pitchFamily="18" charset="2"/>
              </a:rPr>
              <a:t>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n)</a:t>
            </a:r>
            <a:r>
              <a:rPr lang="en-US" baseline="30000" dirty="0" smtClean="0">
                <a:solidFill>
                  <a:srgbClr val="0000FF"/>
                </a:solidFill>
                <a:latin typeface="Comic Sans MS" pitchFamily="66" charset="0"/>
              </a:rPr>
              <a:t>1/2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)</a:t>
            </a:r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State </a:t>
            </a:r>
            <a:r>
              <a:rPr lang="en-US" dirty="0"/>
              <a:t>= Distribution is privacy preserving for individuals (but not for queries) </a:t>
            </a:r>
          </a:p>
          <a:p>
            <a:pPr lvl="1"/>
            <a:endParaRPr lang="en-US" dirty="0"/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2971800" y="4572000"/>
            <a:ext cx="4623486" cy="838200"/>
          </a:xfrm>
          <a:prstGeom prst="wedgeRoundRectCallout">
            <a:avLst>
              <a:gd name="adj1" fmla="val -42402"/>
              <a:gd name="adj2" fmla="val -108507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400" dirty="0" smtClean="0">
                <a:latin typeface="+mn-lt"/>
              </a:rPr>
              <a:t>Log dependency on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|U|</a:t>
            </a:r>
            <a:r>
              <a:rPr lang="en-US" sz="2400" dirty="0" smtClean="0">
                <a:latin typeface="+mn-lt"/>
              </a:rPr>
              <a:t>, </a:t>
            </a:r>
            <a:r>
              <a:rPr lang="en-US" sz="2400" b="1" dirty="0" smtClean="0">
                <a:solidFill>
                  <a:srgbClr val="993300"/>
                </a:solidFill>
                <a:latin typeface="Symbol" pitchFamily="18" charset="2"/>
                <a:sym typeface="Symbol" pitchFamily="18" charset="2"/>
              </a:rPr>
              <a:t>d, </a:t>
            </a:r>
            <a:r>
              <a:rPr lang="en-US" sz="2400" b="1" dirty="0" smtClean="0">
                <a:latin typeface="Comic Sans MS" pitchFamily="66" charset="0"/>
                <a:sym typeface="Symbol"/>
              </a:rPr>
              <a:t></a:t>
            </a:r>
            <a:r>
              <a:rPr lang="en-US" sz="2400" b="1" dirty="0" smtClean="0">
                <a:solidFill>
                  <a:srgbClr val="993300"/>
                </a:solidFill>
                <a:latin typeface="Symbol" pitchFamily="18" charset="2"/>
                <a:sym typeface="Symbol" pitchFamily="18" charset="2"/>
              </a:rPr>
              <a:t> </a:t>
            </a:r>
            <a:r>
              <a:rPr lang="en-US" sz="2400" dirty="0" smtClean="0">
                <a:latin typeface="+mn-lt"/>
              </a:rPr>
              <a:t>and </a:t>
            </a:r>
            <a:r>
              <a:rPr lang="en-US" sz="2400" b="1" dirty="0" smtClean="0">
                <a:latin typeface="Comic Sans MS" pitchFamily="66" charset="0"/>
                <a:sym typeface="Symbol"/>
              </a:rPr>
              <a:t>t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152400" y="3733800"/>
            <a:ext cx="1219200" cy="685800"/>
          </a:xfrm>
          <a:prstGeom prst="wedgeRoundRectCallout">
            <a:avLst>
              <a:gd name="adj1" fmla="val 26517"/>
              <a:gd name="adj2" fmla="val -86394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400" dirty="0" smtClean="0">
                <a:latin typeface="+mn-lt"/>
              </a:rPr>
              <a:t>accuracy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816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 smtClean="0"/>
                  <a:t>Utility Analysis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en-US" b="1" dirty="0" smtClean="0"/>
                  <a:t>Goal: Bound number of update rounds </a:t>
                </a:r>
                <a:r>
                  <a:rPr lang="en-US" b="1" dirty="0" smtClean="0">
                    <a:latin typeface="Comic Sans MS" pitchFamily="66" charset="0"/>
                  </a:rPr>
                  <a:t>L</a:t>
                </a:r>
                <a:r>
                  <a:rPr lang="en-US" b="1" dirty="0" smtClean="0"/>
                  <a:t> to be roughly </a:t>
                </a:r>
                <a:r>
                  <a:rPr lang="en-US" b="1" dirty="0" smtClean="0">
                    <a:latin typeface="Comic Sans MS" pitchFamily="66" charset="0"/>
                  </a:rPr>
                  <a:t>n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en-US" dirty="0" smtClean="0"/>
                  <a:t>Allows us to choose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𝑇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 ~ 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−1/2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lvl="1">
                  <a:lnSpc>
                    <a:spcPct val="150000"/>
                  </a:lnSpc>
                </a:pPr>
                <a:r>
                  <a:rPr lang="en-US" dirty="0"/>
                  <a:t>P</a:t>
                </a:r>
                <a:r>
                  <a:rPr lang="en-US" dirty="0" smtClean="0"/>
                  <a:t>otential argument: based on relative entropy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 smtClean="0"/>
                  <a:t>Privacy Analysis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704" b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ounded Rectangular Callout 3"/>
          <p:cNvSpPr/>
          <p:nvPr/>
        </p:nvSpPr>
        <p:spPr bwMode="auto">
          <a:xfrm>
            <a:off x="4267200" y="3187700"/>
            <a:ext cx="4864100" cy="533400"/>
          </a:xfrm>
          <a:prstGeom prst="wedgeRoundRectCallout">
            <a:avLst>
              <a:gd name="adj1" fmla="val -82057"/>
              <a:gd name="adj2" fmla="val -13691"/>
              <a:gd name="adj3" fmla="val 16667"/>
            </a:avLst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Important for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 both utility and privacy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198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Epochs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33400" y="762000"/>
                <a:ext cx="8229600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Epoch: the period between two updates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>
                    <a:latin typeface="Comic Sans MS" pitchFamily="66" charset="0"/>
                  </a:rPr>
                  <a:t>q</a:t>
                </a:r>
                <a:r>
                  <a:rPr lang="en-US" baseline="-25000" dirty="0" smtClean="0">
                    <a:latin typeface="Comic Sans MS"/>
                  </a:rPr>
                  <a:t>1</a:t>
                </a:r>
                <a:r>
                  <a:rPr lang="en-US" dirty="0" smtClean="0">
                    <a:latin typeface="Comic Sans MS" pitchFamily="66" charset="0"/>
                  </a:rPr>
                  <a:t>, q</a:t>
                </a:r>
                <a:r>
                  <a:rPr lang="en-US" baseline="-25000" dirty="0" smtClean="0">
                    <a:latin typeface="Comic Sans MS"/>
                  </a:rPr>
                  <a:t>2</a:t>
                </a:r>
                <a:r>
                  <a:rPr lang="en-US" dirty="0" smtClean="0">
                    <a:latin typeface="Comic Sans MS" pitchFamily="66" charset="0"/>
                  </a:rPr>
                  <a:t>, …, q</a:t>
                </a:r>
                <a:r>
                  <a:rPr lang="en-US" baseline="-25000" dirty="0" smtClean="0">
                    <a:latin typeface="Comic Sans MS" pitchFamily="66" charset="0"/>
                  </a:rPr>
                  <a:t>ℓ</a:t>
                </a:r>
                <a:r>
                  <a:rPr lang="en-US" baseline="-50000" dirty="0" smtClean="0">
                    <a:latin typeface="Comic Sans MS" pitchFamily="66" charset="0"/>
                  </a:rPr>
                  <a:t>1</a:t>
                </a:r>
                <a:r>
                  <a:rPr lang="en-US" dirty="0" smtClean="0">
                    <a:latin typeface="Comic Sans MS" pitchFamily="66" charset="0"/>
                  </a:rPr>
                  <a:t>, q</a:t>
                </a:r>
                <a:r>
                  <a:rPr lang="en-US" baseline="-25000" dirty="0" smtClean="0">
                    <a:latin typeface="Comic Sans MS" pitchFamily="66" charset="0"/>
                  </a:rPr>
                  <a:t>ℓ</a:t>
                </a:r>
                <a:r>
                  <a:rPr lang="en-US" baseline="-50000" dirty="0" smtClean="0">
                    <a:latin typeface="Comic Sans MS" pitchFamily="66" charset="0"/>
                  </a:rPr>
                  <a:t>1</a:t>
                </a:r>
                <a:r>
                  <a:rPr lang="en-US" baseline="-25000" dirty="0" smtClean="0">
                    <a:latin typeface="Comic Sans MS"/>
                  </a:rPr>
                  <a:t>+1</a:t>
                </a:r>
                <a:r>
                  <a:rPr lang="en-US" dirty="0">
                    <a:latin typeface="Comic Sans MS" pitchFamily="66" charset="0"/>
                  </a:rPr>
                  <a:t>, </a:t>
                </a:r>
                <a:r>
                  <a:rPr lang="en-US" dirty="0" smtClean="0">
                    <a:latin typeface="Comic Sans MS" pitchFamily="66" charset="0"/>
                  </a:rPr>
                  <a:t>…, q</a:t>
                </a:r>
                <a:r>
                  <a:rPr lang="en-US" baseline="-25000" dirty="0" smtClean="0">
                    <a:latin typeface="Comic Sans MS" pitchFamily="66" charset="0"/>
                  </a:rPr>
                  <a:t>ℓ</a:t>
                </a:r>
                <a:r>
                  <a:rPr lang="en-US" baseline="-50000" dirty="0" smtClean="0">
                    <a:latin typeface="Comic Sans MS" pitchFamily="66" charset="0"/>
                  </a:rPr>
                  <a:t>2</a:t>
                </a:r>
                <a:r>
                  <a:rPr lang="en-US" dirty="0" smtClean="0">
                    <a:latin typeface="Comic Sans MS" pitchFamily="66" charset="0"/>
                  </a:rPr>
                  <a:t>,  … q</a:t>
                </a:r>
                <a:r>
                  <a:rPr lang="en-US" baseline="-25000" dirty="0" smtClean="0">
                    <a:latin typeface="Comic Sans MS" pitchFamily="66" charset="0"/>
                  </a:rPr>
                  <a:t>ℓ</a:t>
                </a:r>
                <a:r>
                  <a:rPr lang="en-US" baseline="-50000" dirty="0" smtClean="0">
                    <a:latin typeface="Comic Sans MS" pitchFamily="66" charset="0"/>
                  </a:rPr>
                  <a:t>t</a:t>
                </a:r>
                <a:r>
                  <a:rPr lang="en-US" baseline="-25000" dirty="0" smtClean="0">
                    <a:latin typeface="Comic Sans MS" pitchFamily="66" charset="0"/>
                  </a:rPr>
                  <a:t>+1</a:t>
                </a:r>
                <a:r>
                  <a:rPr lang="en-US" dirty="0" smtClean="0">
                    <a:latin typeface="Comic Sans MS" pitchFamily="66" charset="0"/>
                  </a:rPr>
                  <a:t>, </a:t>
                </a:r>
                <a:r>
                  <a:rPr lang="en-US" dirty="0">
                    <a:latin typeface="Comic Sans MS" pitchFamily="66" charset="0"/>
                  </a:rPr>
                  <a:t>…, </a:t>
                </a:r>
                <a:r>
                  <a:rPr lang="en-US" dirty="0" smtClean="0">
                    <a:latin typeface="Comic Sans MS" pitchFamily="66" charset="0"/>
                  </a:rPr>
                  <a:t>q</a:t>
                </a:r>
                <a:r>
                  <a:rPr lang="en-US" baseline="-25000" dirty="0" smtClean="0">
                    <a:latin typeface="Comic Sans MS" pitchFamily="66" charset="0"/>
                  </a:rPr>
                  <a:t>ℓ</a:t>
                </a:r>
                <a:r>
                  <a:rPr lang="en-US" baseline="-50000" dirty="0" smtClean="0">
                    <a:latin typeface="Comic Sans MS" pitchFamily="66" charset="0"/>
                  </a:rPr>
                  <a:t>t+1</a:t>
                </a:r>
                <a:r>
                  <a:rPr lang="en-US" dirty="0" smtClean="0">
                    <a:latin typeface="Comic Sans MS" pitchFamily="66" charset="0"/>
                  </a:rPr>
                  <a:t>, … </a:t>
                </a:r>
                <a:endParaRPr lang="en-US" baseline="-25000" dirty="0">
                  <a:latin typeface="Comic Sans MS" pitchFamily="66" charset="0"/>
                </a:endParaRP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The </a:t>
                </a:r>
                <a:r>
                  <a:rPr lang="en-US" dirty="0" err="1" smtClean="0">
                    <a:latin typeface="Comic Sans MS" pitchFamily="66" charset="0"/>
                  </a:rPr>
                  <a:t>t</a:t>
                </a:r>
                <a:r>
                  <a:rPr lang="en-US" baseline="30000" dirty="0" err="1" smtClean="0"/>
                  <a:t>th</a:t>
                </a:r>
                <a:r>
                  <a:rPr lang="en-US" dirty="0" smtClean="0"/>
                  <a:t> epoch starts with distribution </a:t>
                </a:r>
                <a:r>
                  <a:rPr lang="en-US" dirty="0" smtClean="0">
                    <a:latin typeface="Comic Sans MS" pitchFamily="66" charset="0"/>
                  </a:rPr>
                  <a:t>D</a:t>
                </a:r>
                <a:r>
                  <a:rPr lang="en-US" baseline="-25000" dirty="0" smtClean="0">
                    <a:latin typeface="Comic Sans MS"/>
                  </a:rPr>
                  <a:t>t-1</a:t>
                </a:r>
              </a:p>
              <a:p>
                <a:pPr marL="0" indent="0">
                  <a:buNone/>
                </a:pPr>
                <a:r>
                  <a:rPr lang="en-US" dirty="0" smtClean="0"/>
                  <a:t>Queries </a:t>
                </a:r>
                <a:r>
                  <a:rPr lang="en-US" dirty="0">
                    <a:latin typeface="Comic Sans MS" pitchFamily="66" charset="0"/>
                  </a:rPr>
                  <a:t>q</a:t>
                </a:r>
                <a:r>
                  <a:rPr lang="en-US" baseline="-25000" dirty="0">
                    <a:latin typeface="Comic Sans MS" pitchFamily="66" charset="0"/>
                  </a:rPr>
                  <a:t>ℓ</a:t>
                </a:r>
                <a:r>
                  <a:rPr lang="en-US" baseline="-50000" dirty="0">
                    <a:latin typeface="Comic Sans MS" pitchFamily="66" charset="0"/>
                  </a:rPr>
                  <a:t>t</a:t>
                </a:r>
                <a:r>
                  <a:rPr lang="en-US" baseline="-25000" dirty="0">
                    <a:latin typeface="Comic Sans MS" pitchFamily="66" charset="0"/>
                  </a:rPr>
                  <a:t>+1</a:t>
                </a:r>
                <a:r>
                  <a:rPr lang="en-US" dirty="0">
                    <a:latin typeface="Comic Sans MS" pitchFamily="66" charset="0"/>
                  </a:rPr>
                  <a:t>, </a:t>
                </a:r>
                <a:r>
                  <a:rPr lang="en-US" dirty="0" smtClean="0">
                    <a:latin typeface="Comic Sans MS" pitchFamily="66" charset="0"/>
                  </a:rPr>
                  <a:t>q</a:t>
                </a:r>
                <a:r>
                  <a:rPr lang="en-US" baseline="-25000" dirty="0" smtClean="0">
                    <a:latin typeface="Comic Sans MS" pitchFamily="66" charset="0"/>
                  </a:rPr>
                  <a:t>ℓ</a:t>
                </a:r>
                <a:r>
                  <a:rPr lang="en-US" baseline="-50000" dirty="0" smtClean="0">
                    <a:latin typeface="Comic Sans MS" pitchFamily="66" charset="0"/>
                  </a:rPr>
                  <a:t>t</a:t>
                </a:r>
                <a:r>
                  <a:rPr lang="en-US" baseline="-25000" dirty="0" smtClean="0">
                    <a:latin typeface="Comic Sans MS" pitchFamily="66" charset="0"/>
                  </a:rPr>
                  <a:t>+2</a:t>
                </a:r>
                <a:r>
                  <a:rPr lang="en-US" dirty="0" smtClean="0">
                    <a:latin typeface="Comic Sans MS" pitchFamily="66" charset="0"/>
                  </a:rPr>
                  <a:t>, …, q</a:t>
                </a:r>
                <a:r>
                  <a:rPr lang="en-US" baseline="-25000" dirty="0" smtClean="0">
                    <a:latin typeface="Comic Sans MS" pitchFamily="66" charset="0"/>
                  </a:rPr>
                  <a:t>ℓ</a:t>
                </a:r>
                <a:r>
                  <a:rPr lang="en-US" baseline="-50000" dirty="0" smtClean="0">
                    <a:latin typeface="Comic Sans MS" pitchFamily="66" charset="0"/>
                  </a:rPr>
                  <a:t>t+1</a:t>
                </a:r>
                <a:r>
                  <a:rPr lang="en-US" baseline="-25000" dirty="0" smtClean="0">
                    <a:latin typeface="Comic Sans MS" pitchFamily="66" charset="0"/>
                  </a:rPr>
                  <a:t>-1</a:t>
                </a:r>
                <a:r>
                  <a:rPr lang="en-US" dirty="0">
                    <a:latin typeface="Comic Sans MS" pitchFamily="66" charset="0"/>
                  </a:rPr>
                  <a:t>,</a:t>
                </a:r>
                <a:r>
                  <a:rPr lang="en-US" dirty="0" smtClean="0">
                    <a:latin typeface="Comic Sans MS" pitchFamily="66" charset="0"/>
                  </a:rPr>
                  <a:t> q</a:t>
                </a:r>
                <a:r>
                  <a:rPr lang="en-US" baseline="-25000" dirty="0" smtClean="0">
                    <a:latin typeface="Comic Sans MS" pitchFamily="66" charset="0"/>
                  </a:rPr>
                  <a:t>ℓ</a:t>
                </a:r>
                <a:r>
                  <a:rPr lang="en-US" baseline="-50000" dirty="0" smtClean="0">
                    <a:latin typeface="Comic Sans MS" pitchFamily="66" charset="0"/>
                  </a:rPr>
                  <a:t>t+1</a:t>
                </a:r>
                <a:endParaRPr lang="en-US" baseline="-25000" dirty="0" smtClean="0">
                  <a:latin typeface="Comic Sans MS" pitchFamily="66" charset="0"/>
                </a:endParaRPr>
              </a:p>
              <a:p>
                <a:pPr marL="0" indent="0">
                  <a:buNone/>
                </a:pPr>
                <a:r>
                  <a:rPr lang="en-US" baseline="-25000" dirty="0" smtClean="0">
                    <a:latin typeface="Comic Sans MS" pitchFamily="66" charset="0"/>
                  </a:rPr>
                  <a:t> </a:t>
                </a:r>
                <a:endParaRPr lang="en-US" baseline="-25000" dirty="0">
                  <a:latin typeface="Comic Sans MS" pitchFamily="66" charset="0"/>
                </a:endParaRPr>
              </a:p>
              <a:p>
                <a:pPr marL="400050" lvl="1" indent="0">
                  <a:buNone/>
                </a:pPr>
                <a:r>
                  <a:rPr lang="en-US" baseline="-25000" dirty="0" smtClean="0">
                    <a:latin typeface="Comic Sans MS" pitchFamily="66" charset="0"/>
                  </a:rPr>
                  <a:t>                       </a:t>
                </a:r>
                <a:r>
                  <a:rPr lang="en-US" b="1" dirty="0" smtClean="0">
                    <a:solidFill>
                      <a:srgbClr val="D113B6"/>
                    </a:solidFill>
                  </a:rPr>
                  <a:t>Lazy </a:t>
                </a:r>
                <a:r>
                  <a:rPr lang="en-US" b="1" dirty="0">
                    <a:solidFill>
                      <a:srgbClr val="D113B6"/>
                    </a:solidFill>
                  </a:rPr>
                  <a:t>queries: </a:t>
                </a:r>
                <a:r>
                  <a:rPr lang="en-US" b="1" dirty="0" smtClean="0">
                    <a:solidFill>
                      <a:srgbClr val="D113B6"/>
                    </a:solidFill>
                  </a:rPr>
                  <a:t>             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update: </a:t>
                </a:r>
                <a:r>
                  <a:rPr lang="en-US" dirty="0" smtClean="0">
                    <a:solidFill>
                      <a:srgbClr val="002060"/>
                    </a:solidFill>
                  </a:rPr>
                  <a:t>response</a:t>
                </a:r>
              </a:p>
              <a:p>
                <a:pPr marL="457200" lvl="1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            </a:t>
                </a:r>
                <a:r>
                  <a:rPr lang="en-US" dirty="0" smtClean="0">
                    <a:solidFill>
                      <a:srgbClr val="D113B6"/>
                    </a:solidFill>
                  </a:rPr>
                  <a:t>response </a:t>
                </a:r>
                <a:r>
                  <a:rPr lang="en-US" dirty="0" err="1" smtClean="0">
                    <a:solidFill>
                      <a:srgbClr val="D113B6"/>
                    </a:solidFill>
                    <a:latin typeface="Comic Sans MS" pitchFamily="66" charset="0"/>
                  </a:rPr>
                  <a:t>q</a:t>
                </a:r>
                <a:r>
                  <a:rPr lang="en-US" baseline="-25000" dirty="0" err="1" smtClean="0">
                    <a:solidFill>
                      <a:srgbClr val="D113B6"/>
                    </a:solidFill>
                    <a:latin typeface="Comic Sans MS"/>
                  </a:rPr>
                  <a:t>j</a:t>
                </a:r>
                <a:r>
                  <a:rPr lang="en-US" dirty="0" smtClean="0">
                    <a:solidFill>
                      <a:srgbClr val="D113B6"/>
                    </a:solidFill>
                    <a:latin typeface="Comic Sans MS" pitchFamily="66" charset="0"/>
                  </a:rPr>
                  <a:t>(</a:t>
                </a:r>
                <a:r>
                  <a:rPr lang="en-US" dirty="0" err="1" smtClean="0">
                    <a:solidFill>
                      <a:srgbClr val="D113B6"/>
                    </a:solidFill>
                    <a:latin typeface="Comic Sans MS" pitchFamily="66" charset="0"/>
                  </a:rPr>
                  <a:t>D</a:t>
                </a:r>
                <a:r>
                  <a:rPr lang="en-US" baseline="-25000" dirty="0" err="1" smtClean="0">
                    <a:solidFill>
                      <a:srgbClr val="D113B6"/>
                    </a:solidFill>
                    <a:latin typeface="Comic Sans MS"/>
                  </a:rPr>
                  <a:t>t</a:t>
                </a:r>
                <a:r>
                  <a:rPr lang="en-US" dirty="0" smtClean="0">
                    <a:solidFill>
                      <a:srgbClr val="D113B6"/>
                    </a:solidFill>
                    <a:latin typeface="Comic Sans MS" pitchFamily="66" charset="0"/>
                  </a:rPr>
                  <a:t>)      </a:t>
                </a:r>
                <a:r>
                  <a:rPr lang="en-US" dirty="0" smtClean="0">
                    <a:solidFill>
                      <a:srgbClr val="D113B6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dirty="0">
                    <a:solidFill>
                      <a:srgbClr val="002060"/>
                    </a:solidFill>
                    <a:latin typeface="Comic Sans MS" pitchFamily="66" charset="0"/>
                  </a:rPr>
                  <a:t> = x(q) </a:t>
                </a:r>
                <a:r>
                  <a:rPr lang="fr-FR" dirty="0">
                    <a:solidFill>
                      <a:srgbClr val="002060"/>
                    </a:solidFill>
                    <a:latin typeface="Comic Sans MS" pitchFamily="66" charset="0"/>
                  </a:rPr>
                  <a:t>+ Lap(</a:t>
                </a:r>
                <a:r>
                  <a:rPr lang="fr-FR" dirty="0">
                    <a:solidFill>
                      <a:srgbClr val="002060"/>
                    </a:solidFill>
                    <a:latin typeface="Comic Sans MS" pitchFamily="66" charset="0"/>
                    <a:sym typeface="Symbol"/>
                  </a:rPr>
                  <a:t></a:t>
                </a:r>
                <a:r>
                  <a:rPr lang="fr-FR" dirty="0">
                    <a:solidFill>
                      <a:srgbClr val="002060"/>
                    </a:solidFill>
                    <a:latin typeface="Comic Sans MS" pitchFamily="66" charset="0"/>
                  </a:rPr>
                  <a:t>) </a:t>
                </a:r>
              </a:p>
              <a:p>
                <a:pPr lvl="1"/>
                <a:endParaRPr lang="en-US" dirty="0" smtClean="0"/>
              </a:p>
              <a:p>
                <a:endParaRPr lang="en-US" dirty="0" smtClean="0"/>
              </a:p>
              <a:p>
                <a:endParaRPr lang="en-US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3400" y="762000"/>
                <a:ext cx="8229600" cy="4525963"/>
              </a:xfrm>
              <a:blipFill rotWithShape="1">
                <a:blip r:embed="rId2"/>
                <a:stretch>
                  <a:fillRect l="-1926" t="-1752" r="-519" b="-256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ight Brace 3"/>
          <p:cNvSpPr/>
          <p:nvPr/>
        </p:nvSpPr>
        <p:spPr bwMode="auto">
          <a:xfrm rot="5400000">
            <a:off x="3543300" y="3314696"/>
            <a:ext cx="228600" cy="3352800"/>
          </a:xfrm>
          <a:prstGeom prst="rightBrac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Right Brace 4"/>
          <p:cNvSpPr/>
          <p:nvPr/>
        </p:nvSpPr>
        <p:spPr bwMode="auto">
          <a:xfrm rot="5400000">
            <a:off x="5867397" y="4572000"/>
            <a:ext cx="228605" cy="838200"/>
          </a:xfrm>
          <a:prstGeom prst="rightBrac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Right Brace 6"/>
          <p:cNvSpPr/>
          <p:nvPr/>
        </p:nvSpPr>
        <p:spPr bwMode="auto">
          <a:xfrm rot="5400000">
            <a:off x="3886200" y="1752601"/>
            <a:ext cx="228600" cy="1905000"/>
          </a:xfrm>
          <a:prstGeom prst="rightBrac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Right Brace 7"/>
          <p:cNvSpPr/>
          <p:nvPr/>
        </p:nvSpPr>
        <p:spPr bwMode="auto">
          <a:xfrm rot="5400000">
            <a:off x="1638299" y="1638301"/>
            <a:ext cx="228601" cy="2133600"/>
          </a:xfrm>
          <a:prstGeom prst="rightBrac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Right Brace 8"/>
          <p:cNvSpPr/>
          <p:nvPr/>
        </p:nvSpPr>
        <p:spPr bwMode="auto">
          <a:xfrm rot="5400000">
            <a:off x="6743700" y="1638302"/>
            <a:ext cx="228601" cy="2133600"/>
          </a:xfrm>
          <a:prstGeom prst="rightBrac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8200" y="2895601"/>
            <a:ext cx="1676400" cy="52322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  <a:r>
              <a:rPr lang="en-US" dirty="0" smtClean="0">
                <a:latin typeface="+mn-lt"/>
              </a:rPr>
              <a:t>epoch</a:t>
            </a:r>
            <a:endParaRPr lang="en-US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24200" y="2895601"/>
            <a:ext cx="1676400" cy="52322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</a:t>
            </a:r>
            <a:r>
              <a:rPr lang="en-US" dirty="0" smtClean="0">
                <a:latin typeface="+mn-lt"/>
              </a:rPr>
              <a:t>epoch</a:t>
            </a:r>
            <a:endParaRPr lang="en-US" dirty="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96000" y="2895601"/>
            <a:ext cx="1676400" cy="523220"/>
          </a:xfrm>
          <a:prstGeom prst="rect">
            <a:avLst/>
          </a:prstGeom>
          <a:solidFill>
            <a:srgbClr val="FFCC00"/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30000" dirty="0" err="1"/>
              <a:t>th</a:t>
            </a:r>
            <a:r>
              <a:rPr lang="en-US" dirty="0" smtClean="0"/>
              <a:t> </a:t>
            </a:r>
            <a:r>
              <a:rPr lang="en-US" dirty="0" smtClean="0">
                <a:latin typeface="+mn-lt"/>
              </a:rPr>
              <a:t>epoch</a:t>
            </a:r>
            <a:endParaRPr lang="en-US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951" y="1600200"/>
            <a:ext cx="762000" cy="52322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/>
              </a:rPr>
              <a:t>0</a:t>
            </a:r>
            <a:endParaRPr lang="en-US" baseline="-25000" dirty="0">
              <a:latin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14600" y="1524000"/>
            <a:ext cx="762000" cy="52322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/>
              </a:rPr>
              <a:t>1</a:t>
            </a:r>
            <a:endParaRPr lang="en-US" baseline="-25000" dirty="0">
              <a:latin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57800" y="1524000"/>
            <a:ext cx="762000" cy="523220"/>
          </a:xfrm>
          <a:prstGeom prst="rect">
            <a:avLst/>
          </a:prstGeom>
          <a:solidFill>
            <a:srgbClr val="FFCC00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/>
              </a:rPr>
              <a:t>t-1</a:t>
            </a:r>
            <a:endParaRPr lang="en-US" baseline="-25000" dirty="0">
              <a:latin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89125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848100" y="5294749"/>
            <a:ext cx="2057400" cy="52322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lvl="1"/>
            <a:r>
              <a:rPr lang="en-US" dirty="0" smtClean="0">
                <a:latin typeface="Comic Sans MS" pitchFamily="66" charset="0"/>
              </a:rPr>
              <a:t>M</a:t>
            </a:r>
            <a:r>
              <a:rPr lang="en-US" baseline="-25000" dirty="0" smtClean="0">
                <a:latin typeface="Comic Sans MS" pitchFamily="66" charset="0"/>
              </a:rPr>
              <a:t>2</a:t>
            </a:r>
            <a:r>
              <a:rPr lang="en-US" dirty="0" smtClean="0">
                <a:latin typeface="Comic Sans MS" pitchFamily="66" charset="0"/>
              </a:rPr>
              <a:t>(D</a:t>
            </a:r>
            <a:r>
              <a:rPr lang="en-US" baseline="-25000" dirty="0" smtClean="0">
                <a:latin typeface="Comic Sans MS" pitchFamily="66" charset="0"/>
              </a:rPr>
              <a:t>b</a:t>
            </a:r>
            <a:r>
              <a:rPr lang="en-US" baseline="30000" dirty="0" smtClean="0">
                <a:latin typeface="Comic Sans MS"/>
              </a:rPr>
              <a:t>2</a:t>
            </a:r>
            <a:r>
              <a:rPr lang="en-US" dirty="0" smtClean="0">
                <a:latin typeface="Comic Sans MS" pitchFamily="66" charset="0"/>
              </a:rPr>
              <a:t>)</a:t>
            </a:r>
            <a:endParaRPr lang="en-US" baseline="30000" dirty="0">
              <a:latin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90800" y="4407151"/>
            <a:ext cx="1524000" cy="52322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 pitchFamily="66" charset="0"/>
              </a:rPr>
              <a:t>0</a:t>
            </a:r>
            <a:r>
              <a:rPr lang="en-US" baseline="30000" dirty="0" smtClean="0">
                <a:latin typeface="Comic Sans MS"/>
              </a:rPr>
              <a:t>2</a:t>
            </a:r>
            <a:r>
              <a:rPr lang="en-US" dirty="0" smtClean="0"/>
              <a:t>,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r>
              <a:rPr lang="en-US" baseline="30000" dirty="0" smtClean="0">
                <a:latin typeface="Comic Sans MS"/>
              </a:rPr>
              <a:t>2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219200" y="5259796"/>
            <a:ext cx="2057400" cy="52322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lvl="1"/>
            <a:r>
              <a:rPr lang="en-US" dirty="0" smtClean="0">
                <a:latin typeface="Comic Sans MS" pitchFamily="66" charset="0"/>
              </a:rPr>
              <a:t>M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r>
              <a:rPr lang="en-US" dirty="0" smtClean="0">
                <a:latin typeface="Comic Sans MS" pitchFamily="66" charset="0"/>
              </a:rPr>
              <a:t>(D</a:t>
            </a:r>
            <a:r>
              <a:rPr lang="en-US" baseline="-25000" dirty="0" smtClean="0">
                <a:latin typeface="Comic Sans MS" pitchFamily="66" charset="0"/>
              </a:rPr>
              <a:t>b</a:t>
            </a:r>
            <a:r>
              <a:rPr lang="en-US" baseline="30000" dirty="0" smtClean="0">
                <a:latin typeface="Comic Sans MS"/>
              </a:rPr>
              <a:t>1</a:t>
            </a:r>
            <a:r>
              <a:rPr lang="en-US" dirty="0" smtClean="0">
                <a:latin typeface="Comic Sans MS" pitchFamily="66" charset="0"/>
              </a:rPr>
              <a:t>)</a:t>
            </a:r>
            <a:endParaRPr lang="en-US" baseline="30000" dirty="0">
              <a:latin typeface="Comic Sans M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Adversary’s </a:t>
            </a:r>
            <a:r>
              <a:rPr lang="en-US" sz="4800" dirty="0"/>
              <a:t>view</a:t>
            </a:r>
            <a:endParaRPr lang="en-US" sz="3200" dirty="0"/>
          </a:p>
        </p:txBody>
      </p:sp>
      <p:sp>
        <p:nvSpPr>
          <p:cNvPr id="3" name="Oval 2"/>
          <p:cNvSpPr/>
          <p:nvPr/>
        </p:nvSpPr>
        <p:spPr bwMode="auto">
          <a:xfrm>
            <a:off x="2057400" y="3124200"/>
            <a:ext cx="5257800" cy="10668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43400" y="33528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endParaRPr lang="en-US" sz="3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flipH="1">
            <a:off x="990600" y="3937575"/>
            <a:ext cx="1524000" cy="1736176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228600" y="4353580"/>
            <a:ext cx="1371600" cy="52322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 pitchFamily="66" charset="0"/>
              </a:rPr>
              <a:t>0</a:t>
            </a:r>
            <a:r>
              <a:rPr lang="en-US" baseline="30000" dirty="0" smtClean="0">
                <a:latin typeface="Comic Sans MS"/>
              </a:rPr>
              <a:t>1</a:t>
            </a:r>
            <a:r>
              <a:rPr lang="en-US" dirty="0" smtClean="0"/>
              <a:t>,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r>
              <a:rPr lang="en-US" baseline="30000" dirty="0" smtClean="0">
                <a:latin typeface="Comic Sans MS"/>
              </a:rPr>
              <a:t>1</a:t>
            </a:r>
            <a:endParaRPr lang="en-US" dirty="0"/>
          </a:p>
        </p:txBody>
      </p:sp>
      <p:cxnSp>
        <p:nvCxnSpPr>
          <p:cNvPr id="9" name="Straight Arrow Connector 8"/>
          <p:cNvCxnSpPr>
            <a:endCxn id="3" idx="3"/>
          </p:cNvCxnSpPr>
          <p:nvPr/>
        </p:nvCxnSpPr>
        <p:spPr bwMode="auto">
          <a:xfrm flipV="1">
            <a:off x="1303638" y="4034771"/>
            <a:ext cx="1523749" cy="1754367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457200" y="587758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M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 bwMode="auto">
          <a:xfrm flipH="1">
            <a:off x="3276600" y="4267200"/>
            <a:ext cx="914400" cy="1668161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V="1">
            <a:off x="3657600" y="4267200"/>
            <a:ext cx="914400" cy="1668161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3048000" y="5935415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M</a:t>
            </a:r>
            <a:r>
              <a:rPr lang="en-US" baseline="-25000" dirty="0" smtClean="0">
                <a:latin typeface="Comic Sans MS" pitchFamily="66" charset="0"/>
              </a:rPr>
              <a:t>2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7086600" y="5313114"/>
            <a:ext cx="2057400" cy="52322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lvl="1"/>
            <a:r>
              <a:rPr lang="en-US" dirty="0" smtClean="0">
                <a:latin typeface="Comic Sans MS" pitchFamily="66" charset="0"/>
              </a:rPr>
              <a:t>M</a:t>
            </a:r>
            <a:r>
              <a:rPr lang="en-US" baseline="-25000" dirty="0" smtClean="0">
                <a:latin typeface="Comic Sans MS" pitchFamily="66" charset="0"/>
              </a:rPr>
              <a:t>t</a:t>
            </a:r>
            <a:r>
              <a:rPr lang="en-US" dirty="0" smtClean="0">
                <a:latin typeface="Comic Sans MS" pitchFamily="66" charset="0"/>
              </a:rPr>
              <a:t>(</a:t>
            </a:r>
            <a:r>
              <a:rPr lang="en-US" dirty="0" err="1" smtClean="0">
                <a:latin typeface="Comic Sans MS" pitchFamily="66" charset="0"/>
              </a:rPr>
              <a:t>D</a:t>
            </a:r>
            <a:r>
              <a:rPr lang="en-US" baseline="-25000" dirty="0" err="1" smtClean="0">
                <a:latin typeface="Comic Sans MS" pitchFamily="66" charset="0"/>
              </a:rPr>
              <a:t>b</a:t>
            </a:r>
            <a:r>
              <a:rPr lang="en-US" baseline="30000" dirty="0" err="1" smtClean="0">
                <a:latin typeface="Comic Sans MS"/>
              </a:rPr>
              <a:t>t</a:t>
            </a:r>
            <a:r>
              <a:rPr lang="en-US" dirty="0" smtClean="0">
                <a:latin typeface="Comic Sans MS" pitchFamily="66" charset="0"/>
              </a:rPr>
              <a:t>)</a:t>
            </a:r>
            <a:endParaRPr lang="en-US" baseline="30000" dirty="0">
              <a:latin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334000" y="4425516"/>
            <a:ext cx="1371600" cy="52322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 pitchFamily="66" charset="0"/>
              </a:rPr>
              <a:t>0</a:t>
            </a:r>
            <a:r>
              <a:rPr lang="en-US" baseline="30000" dirty="0" smtClean="0">
                <a:latin typeface="Comic Sans MS"/>
              </a:rPr>
              <a:t>t</a:t>
            </a:r>
            <a:r>
              <a:rPr lang="en-US" dirty="0" smtClean="0"/>
              <a:t>,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r>
              <a:rPr lang="en-US" baseline="30000" dirty="0" smtClean="0">
                <a:latin typeface="Comic Sans MS"/>
              </a:rPr>
              <a:t>t</a:t>
            </a:r>
            <a:endParaRPr lang="en-US" dirty="0"/>
          </a:p>
        </p:txBody>
      </p:sp>
      <p:cxnSp>
        <p:nvCxnSpPr>
          <p:cNvPr id="31" name="Straight Arrow Connector 30"/>
          <p:cNvCxnSpPr/>
          <p:nvPr/>
        </p:nvCxnSpPr>
        <p:spPr bwMode="auto">
          <a:xfrm>
            <a:off x="6531325" y="4191000"/>
            <a:ext cx="440975" cy="1762726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 flipH="1" flipV="1">
            <a:off x="6858000" y="4034771"/>
            <a:ext cx="495300" cy="1918956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6781800" y="595378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M</a:t>
            </a:r>
            <a:r>
              <a:rPr lang="en-US" baseline="-25000" dirty="0" smtClean="0">
                <a:latin typeface="Comic Sans MS" pitchFamily="66" charset="0"/>
              </a:rPr>
              <a:t>t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4038600" y="44196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…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2057400" y="621539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z</a:t>
            </a:r>
            <a:r>
              <a:rPr lang="en-US" baseline="-25000" dirty="0">
                <a:latin typeface="Comic Sans MS"/>
              </a:rPr>
              <a:t>1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4495800" y="61722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z</a:t>
            </a:r>
            <a:r>
              <a:rPr lang="en-US" baseline="-25000" dirty="0" smtClean="0">
                <a:latin typeface="Comic Sans MS"/>
              </a:rPr>
              <a:t>2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7924800" y="61722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mic Sans MS" pitchFamily="66" charset="0"/>
              </a:rPr>
              <a:t>z</a:t>
            </a:r>
            <a:r>
              <a:rPr lang="en-US" baseline="-25000" dirty="0" err="1" smtClean="0">
                <a:latin typeface="Comic Sans MS"/>
              </a:rPr>
              <a:t>t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81000" y="1752600"/>
            <a:ext cx="63708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latin typeface="Comic Sans MS" pitchFamily="66" charset="0"/>
              </a:rPr>
              <a:t>A</a:t>
            </a:r>
            <a:r>
              <a:rPr lang="en-US" dirty="0" smtClean="0">
                <a:latin typeface="+mn-lt"/>
              </a:rPr>
              <a:t>’s view: </a:t>
            </a:r>
            <a:r>
              <a:rPr lang="en-US" dirty="0" smtClean="0">
                <a:latin typeface="Comic Sans MS" pitchFamily="66" charset="0"/>
              </a:rPr>
              <a:t>randomness +</a:t>
            </a: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Comic Sans MS" pitchFamily="66" charset="0"/>
              </a:rPr>
              <a:t>(z</a:t>
            </a:r>
            <a:r>
              <a:rPr lang="en-US" baseline="-25000" dirty="0">
                <a:latin typeface="Comic Sans MS"/>
              </a:rPr>
              <a:t>1</a:t>
            </a:r>
            <a:r>
              <a:rPr lang="en-US" dirty="0">
                <a:latin typeface="Comic Sans MS" pitchFamily="66" charset="0"/>
              </a:rPr>
              <a:t>, z</a:t>
            </a:r>
            <a:r>
              <a:rPr lang="en-US" baseline="-25000" dirty="0">
                <a:latin typeface="Comic Sans MS"/>
              </a:rPr>
              <a:t>2</a:t>
            </a:r>
            <a:r>
              <a:rPr lang="en-US" dirty="0">
                <a:latin typeface="Comic Sans MS" pitchFamily="66" charset="0"/>
              </a:rPr>
              <a:t>, …, </a:t>
            </a:r>
            <a:r>
              <a:rPr lang="en-US" dirty="0" err="1">
                <a:latin typeface="Comic Sans MS" pitchFamily="66" charset="0"/>
              </a:rPr>
              <a:t>z</a:t>
            </a:r>
            <a:r>
              <a:rPr lang="en-US" baseline="-25000" dirty="0" err="1">
                <a:latin typeface="Comic Sans MS"/>
              </a:rPr>
              <a:t>t</a:t>
            </a:r>
            <a:r>
              <a:rPr lang="en-US" dirty="0" smtClean="0">
                <a:latin typeface="Comic Sans MS" pitchFamily="66" charset="0"/>
              </a:rPr>
              <a:t>)</a:t>
            </a:r>
          </a:p>
          <a:p>
            <a:pPr lvl="1" algn="l"/>
            <a:r>
              <a:rPr lang="en-US" dirty="0" smtClean="0">
                <a:latin typeface="+mn-lt"/>
              </a:rPr>
              <a:t> Distribution with </a:t>
            </a:r>
            <a:r>
              <a:rPr lang="en-US" dirty="0" smtClean="0">
                <a:latin typeface="Comic Sans MS" pitchFamily="66" charset="0"/>
              </a:rPr>
              <a:t>b</a:t>
            </a:r>
            <a:r>
              <a:rPr lang="en-US" dirty="0" smtClean="0">
                <a:latin typeface="+mn-lt"/>
              </a:rPr>
              <a:t>: </a:t>
            </a:r>
            <a:r>
              <a:rPr lang="en-US" dirty="0" err="1" smtClean="0">
                <a:latin typeface="Comic Sans MS" pitchFamily="66" charset="0"/>
              </a:rPr>
              <a:t>V</a:t>
            </a:r>
            <a:r>
              <a:rPr lang="en-US" baseline="30000" dirty="0" err="1" smtClean="0">
                <a:latin typeface="Comic Sans MS"/>
              </a:rPr>
              <a:t>b</a:t>
            </a:r>
            <a:r>
              <a:rPr lang="en-US" baseline="-25000" dirty="0" smtClean="0">
                <a:latin typeface="Comic Sans MS"/>
              </a:rPr>
              <a:t> 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3896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8" grpId="0" animBg="1"/>
      <p:bldP spid="16" grpId="0" animBg="1"/>
      <p:bldP spid="7" grpId="0" animBg="1"/>
      <p:bldP spid="29" grpId="0" animBg="1"/>
      <p:bldP spid="30" grpId="0" animBg="1"/>
      <p:bldP spid="37" grpId="0"/>
      <p:bldP spid="38" grpId="0"/>
      <p:bldP spid="39" grpId="0"/>
      <p:bldP spid="40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Epochs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33399" y="1143000"/>
                <a:ext cx="8229600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The </a:t>
                </a:r>
                <a:r>
                  <a:rPr lang="en-US" dirty="0" err="1" smtClean="0">
                    <a:latin typeface="Comic Sans MS" pitchFamily="66" charset="0"/>
                  </a:rPr>
                  <a:t>t</a:t>
                </a:r>
                <a:r>
                  <a:rPr lang="en-US" baseline="30000" dirty="0" err="1" smtClean="0"/>
                  <a:t>th</a:t>
                </a:r>
                <a:r>
                  <a:rPr lang="en-US" dirty="0" smtClean="0"/>
                  <a:t> epoch starts with distribution </a:t>
                </a:r>
                <a:r>
                  <a:rPr lang="en-US" dirty="0" smtClean="0">
                    <a:latin typeface="Comic Sans MS" pitchFamily="66" charset="0"/>
                  </a:rPr>
                  <a:t>D</a:t>
                </a:r>
                <a:r>
                  <a:rPr lang="en-US" baseline="-25000" dirty="0" smtClean="0">
                    <a:latin typeface="Comic Sans MS"/>
                  </a:rPr>
                  <a:t>t-1</a:t>
                </a:r>
              </a:p>
              <a:p>
                <a:pPr marL="0" indent="0">
                  <a:buNone/>
                </a:pPr>
                <a:r>
                  <a:rPr lang="en-US" dirty="0" smtClean="0"/>
                  <a:t>Queries </a:t>
                </a:r>
                <a:r>
                  <a:rPr lang="en-US" dirty="0" smtClean="0">
                    <a:latin typeface="Comic Sans MS" pitchFamily="66" charset="0"/>
                  </a:rPr>
                  <a:t>q</a:t>
                </a:r>
                <a:r>
                  <a:rPr lang="en-US" baseline="-25000" dirty="0" smtClean="0">
                    <a:latin typeface="Comic Sans MS"/>
                  </a:rPr>
                  <a:t>i</a:t>
                </a:r>
                <a:r>
                  <a:rPr lang="en-US" dirty="0" smtClean="0">
                    <a:latin typeface="Comic Sans MS" pitchFamily="66" charset="0"/>
                  </a:rPr>
                  <a:t>, q</a:t>
                </a:r>
                <a:r>
                  <a:rPr lang="en-US" baseline="-25000" dirty="0" smtClean="0">
                    <a:latin typeface="Comic Sans MS"/>
                  </a:rPr>
                  <a:t>i+1</a:t>
                </a:r>
                <a:r>
                  <a:rPr lang="en-US" dirty="0" smtClean="0">
                    <a:latin typeface="Comic Sans MS" pitchFamily="66" charset="0"/>
                  </a:rPr>
                  <a:t>, …, q</a:t>
                </a:r>
                <a:r>
                  <a:rPr lang="en-US" baseline="-25000" dirty="0" smtClean="0">
                    <a:latin typeface="Comic Sans MS" pitchFamily="66" charset="0"/>
                  </a:rPr>
                  <a:t>i+ℓ-1</a:t>
                </a:r>
                <a:r>
                  <a:rPr lang="en-US" dirty="0" smtClean="0">
                    <a:latin typeface="Comic Sans MS" pitchFamily="66" charset="0"/>
                  </a:rPr>
                  <a:t>, q</a:t>
                </a:r>
                <a:r>
                  <a:rPr lang="en-US" baseline="-25000" dirty="0" smtClean="0">
                    <a:latin typeface="Comic Sans MS" pitchFamily="66" charset="0"/>
                  </a:rPr>
                  <a:t>i+ℓ</a:t>
                </a:r>
              </a:p>
              <a:p>
                <a:pPr marL="0" indent="0">
                  <a:buNone/>
                </a:pPr>
                <a:r>
                  <a:rPr lang="en-US" baseline="-25000" dirty="0" smtClean="0">
                    <a:latin typeface="Comic Sans MS" pitchFamily="66" charset="0"/>
                  </a:rPr>
                  <a:t> </a:t>
                </a:r>
                <a:endParaRPr lang="en-US" baseline="-25000" dirty="0">
                  <a:latin typeface="Comic Sans MS" pitchFamily="66" charset="0"/>
                </a:endParaRPr>
              </a:p>
              <a:p>
                <a:pPr marL="400050" lvl="1" indent="0">
                  <a:buNone/>
                </a:pPr>
                <a:r>
                  <a:rPr lang="en-US" baseline="-25000" dirty="0" smtClean="0">
                    <a:latin typeface="Comic Sans MS" pitchFamily="66" charset="0"/>
                  </a:rPr>
                  <a:t>           </a:t>
                </a:r>
                <a:r>
                  <a:rPr lang="en-US" b="1" dirty="0">
                    <a:solidFill>
                      <a:srgbClr val="D113B6"/>
                    </a:solidFill>
                  </a:rPr>
                  <a:t>Lazy queries</a:t>
                </a:r>
                <a:r>
                  <a:rPr lang="en-US" dirty="0">
                    <a:solidFill>
                      <a:srgbClr val="D113B6"/>
                    </a:solidFill>
                  </a:rPr>
                  <a:t>:</a:t>
                </a:r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  <a:r>
                  <a:rPr lang="en-US" dirty="0" smtClean="0">
                    <a:solidFill>
                      <a:srgbClr val="7030A0"/>
                    </a:solidFill>
                  </a:rPr>
                  <a:t>            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update</a:t>
                </a:r>
                <a:r>
                  <a:rPr lang="en-US" dirty="0" smtClean="0">
                    <a:solidFill>
                      <a:srgbClr val="002060"/>
                    </a:solidFill>
                  </a:rPr>
                  <a:t>: </a:t>
                </a:r>
                <a:r>
                  <a:rPr lang="en-US" dirty="0">
                    <a:solidFill>
                      <a:srgbClr val="002060"/>
                    </a:solidFill>
                  </a:rPr>
                  <a:t>response </a:t>
                </a:r>
                <a:endParaRPr lang="en-US" dirty="0" smtClean="0">
                  <a:solidFill>
                    <a:srgbClr val="002060"/>
                  </a:solidFill>
                </a:endParaRPr>
              </a:p>
              <a:p>
                <a:pPr marL="457200" lvl="1" indent="0">
                  <a:buNone/>
                </a:pPr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  <a:r>
                  <a:rPr lang="en-US" dirty="0" smtClean="0">
                    <a:solidFill>
                      <a:srgbClr val="7030A0"/>
                    </a:solidFill>
                  </a:rPr>
                  <a:t>        </a:t>
                </a:r>
                <a:r>
                  <a:rPr lang="en-US" dirty="0" smtClean="0">
                    <a:solidFill>
                      <a:srgbClr val="D113B6"/>
                    </a:solidFill>
                  </a:rPr>
                  <a:t>response </a:t>
                </a:r>
                <a:r>
                  <a:rPr lang="en-US" dirty="0" err="1" smtClean="0">
                    <a:solidFill>
                      <a:srgbClr val="D113B6"/>
                    </a:solidFill>
                    <a:latin typeface="Comic Sans MS" pitchFamily="66" charset="0"/>
                  </a:rPr>
                  <a:t>q</a:t>
                </a:r>
                <a:r>
                  <a:rPr lang="en-US" baseline="-25000" dirty="0" err="1" smtClean="0">
                    <a:solidFill>
                      <a:srgbClr val="D113B6"/>
                    </a:solidFill>
                    <a:latin typeface="Comic Sans MS"/>
                  </a:rPr>
                  <a:t>j</a:t>
                </a:r>
                <a:r>
                  <a:rPr lang="en-US" dirty="0" smtClean="0">
                    <a:solidFill>
                      <a:srgbClr val="D113B6"/>
                    </a:solidFill>
                    <a:latin typeface="Comic Sans MS" pitchFamily="66" charset="0"/>
                  </a:rPr>
                  <a:t>(</a:t>
                </a:r>
                <a:r>
                  <a:rPr lang="en-US" dirty="0" err="1" smtClean="0">
                    <a:solidFill>
                      <a:srgbClr val="D113B6"/>
                    </a:solidFill>
                    <a:latin typeface="Comic Sans MS" pitchFamily="66" charset="0"/>
                  </a:rPr>
                  <a:t>D</a:t>
                </a:r>
                <a:r>
                  <a:rPr lang="en-US" baseline="-25000" dirty="0" err="1" smtClean="0">
                    <a:solidFill>
                      <a:srgbClr val="D113B6"/>
                    </a:solidFill>
                    <a:latin typeface="Comic Sans MS"/>
                  </a:rPr>
                  <a:t>t</a:t>
                </a:r>
                <a:r>
                  <a:rPr lang="en-US" dirty="0" smtClean="0">
                    <a:solidFill>
                      <a:srgbClr val="D113B6"/>
                    </a:solidFill>
                    <a:latin typeface="Comic Sans MS" pitchFamily="66" charset="0"/>
                  </a:rPr>
                  <a:t>)    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dirty="0">
                    <a:solidFill>
                      <a:srgbClr val="002060"/>
                    </a:solidFill>
                    <a:latin typeface="Comic Sans MS" pitchFamily="66" charset="0"/>
                  </a:rPr>
                  <a:t> = x(q) </a:t>
                </a:r>
                <a:r>
                  <a:rPr lang="fr-FR" dirty="0">
                    <a:solidFill>
                      <a:srgbClr val="002060"/>
                    </a:solidFill>
                    <a:latin typeface="Comic Sans MS" pitchFamily="66" charset="0"/>
                  </a:rPr>
                  <a:t>+ Lap(</a:t>
                </a:r>
                <a:r>
                  <a:rPr lang="fr-FR" dirty="0">
                    <a:solidFill>
                      <a:srgbClr val="002060"/>
                    </a:solidFill>
                    <a:latin typeface="Comic Sans MS" pitchFamily="66" charset="0"/>
                    <a:sym typeface="Symbol"/>
                  </a:rPr>
                  <a:t></a:t>
                </a:r>
                <a:r>
                  <a:rPr lang="fr-FR" dirty="0">
                    <a:solidFill>
                      <a:srgbClr val="002060"/>
                    </a:solidFill>
                    <a:latin typeface="Comic Sans MS" pitchFamily="66" charset="0"/>
                  </a:rPr>
                  <a:t>) </a:t>
                </a:r>
                <a:endParaRPr lang="fr-FR" dirty="0">
                  <a:latin typeface="Comic Sans MS" pitchFamily="66" charset="0"/>
                </a:endParaRPr>
              </a:p>
              <a:p>
                <a:pPr marL="0" indent="0">
                  <a:buNone/>
                </a:pPr>
                <a:r>
                  <a:rPr lang="en-US" dirty="0" smtClean="0"/>
                  <a:t>For two inputs </a:t>
                </a:r>
                <a:r>
                  <a:rPr lang="en-US" dirty="0" smtClean="0">
                    <a:latin typeface="Comic Sans MS" pitchFamily="66" charset="0"/>
                  </a:rPr>
                  <a:t>x</a:t>
                </a:r>
                <a:r>
                  <a:rPr lang="en-US" dirty="0" smtClean="0"/>
                  <a:t> and </a:t>
                </a:r>
                <a:r>
                  <a:rPr lang="en-US" dirty="0" smtClean="0">
                    <a:latin typeface="Comic Sans MS" pitchFamily="66" charset="0"/>
                  </a:rPr>
                  <a:t>x’</a:t>
                </a:r>
                <a:r>
                  <a:rPr lang="en-US" dirty="0" smtClean="0"/>
                  <a:t>, if: </a:t>
                </a:r>
              </a:p>
              <a:p>
                <a:pPr lvl="1"/>
                <a:r>
                  <a:rPr lang="en-US" dirty="0" smtClean="0"/>
                  <a:t>agree on all responses up to </a:t>
                </a:r>
                <a:r>
                  <a:rPr lang="en-US" dirty="0">
                    <a:latin typeface="Comic Sans MS" pitchFamily="66" charset="0"/>
                  </a:rPr>
                  <a:t>q</a:t>
                </a:r>
                <a:r>
                  <a:rPr lang="en-US" baseline="-25000" dirty="0">
                    <a:latin typeface="Comic Sans MS"/>
                  </a:rPr>
                  <a:t>i</a:t>
                </a:r>
                <a:r>
                  <a:rPr lang="en-US" dirty="0" smtClean="0"/>
                  <a:t>  </a:t>
                </a:r>
              </a:p>
              <a:p>
                <a:pPr lvl="1"/>
                <a:r>
                  <a:rPr lang="en-US" dirty="0" smtClean="0"/>
                  <a:t>agree that queries </a:t>
                </a:r>
                <a:r>
                  <a:rPr lang="en-US" dirty="0">
                    <a:latin typeface="Comic Sans MS" pitchFamily="66" charset="0"/>
                  </a:rPr>
                  <a:t>q</a:t>
                </a:r>
                <a:r>
                  <a:rPr lang="en-US" baseline="-25000" dirty="0">
                    <a:latin typeface="Comic Sans MS"/>
                  </a:rPr>
                  <a:t>i</a:t>
                </a:r>
                <a:r>
                  <a:rPr lang="en-US" dirty="0">
                    <a:latin typeface="Comic Sans MS" pitchFamily="66" charset="0"/>
                  </a:rPr>
                  <a:t>, q</a:t>
                </a:r>
                <a:r>
                  <a:rPr lang="en-US" baseline="-25000" dirty="0">
                    <a:latin typeface="Comic Sans MS"/>
                  </a:rPr>
                  <a:t>i+1</a:t>
                </a:r>
                <a:r>
                  <a:rPr lang="en-US" dirty="0">
                    <a:latin typeface="Comic Sans MS" pitchFamily="66" charset="0"/>
                  </a:rPr>
                  <a:t>, …, q</a:t>
                </a:r>
                <a:r>
                  <a:rPr lang="en-US" baseline="-25000" dirty="0">
                    <a:latin typeface="Comic Sans MS" pitchFamily="66" charset="0"/>
                  </a:rPr>
                  <a:t>i+ℓ-1</a:t>
                </a:r>
                <a:r>
                  <a:rPr lang="en-US" dirty="0" smtClean="0"/>
                  <a:t> are lazy:  </a:t>
                </a:r>
              </a:p>
              <a:p>
                <a:pPr lvl="1"/>
                <a:r>
                  <a:rPr lang="en-US" dirty="0"/>
                  <a:t>agree </a:t>
                </a:r>
                <a:r>
                  <a:rPr lang="en-US" dirty="0" smtClean="0"/>
                  <a:t>that </a:t>
                </a:r>
                <a:r>
                  <a:rPr lang="en-US" dirty="0" smtClean="0">
                    <a:latin typeface="Comic Sans MS" pitchFamily="66" charset="0"/>
                  </a:rPr>
                  <a:t>q</a:t>
                </a:r>
                <a:r>
                  <a:rPr lang="en-US" baseline="-25000" dirty="0" smtClean="0">
                    <a:latin typeface="Comic Sans MS" pitchFamily="66" charset="0"/>
                  </a:rPr>
                  <a:t>i+ℓ</a:t>
                </a:r>
                <a:r>
                  <a:rPr lang="en-US" dirty="0" smtClean="0">
                    <a:latin typeface="Comic Sans MS" pitchFamily="66" charset="0"/>
                  </a:rPr>
                  <a:t> </a:t>
                </a:r>
                <a:r>
                  <a:rPr lang="en-US" dirty="0" smtClean="0"/>
                  <a:t>needs an update</a:t>
                </a:r>
              </a:p>
              <a:p>
                <a:pPr lvl="1"/>
                <a:r>
                  <a:rPr lang="en-US" dirty="0" smtClean="0"/>
                  <a:t>agree on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dirty="0">
                    <a:latin typeface="Comic Sans MS" pitchFamily="66" charset="0"/>
                  </a:rPr>
                  <a:t> </a:t>
                </a:r>
                <a:endParaRPr lang="en-US" dirty="0" smtClean="0">
                  <a:latin typeface="Comic Sans MS" pitchFamily="66" charset="0"/>
                </a:endParaRPr>
              </a:p>
              <a:p>
                <a:pPr marL="457200" lvl="1" indent="0">
                  <a:buNone/>
                </a:pPr>
                <a:r>
                  <a:rPr lang="en-US" dirty="0" smtClean="0"/>
                  <a:t>then agree on </a:t>
                </a:r>
                <a:r>
                  <a:rPr lang="en-US" dirty="0" smtClean="0">
                    <a:latin typeface="Comic Sans MS" pitchFamily="66" charset="0"/>
                  </a:rPr>
                  <a:t>D</a:t>
                </a:r>
                <a:r>
                  <a:rPr lang="en-US" baseline="-25000" dirty="0" smtClean="0">
                    <a:latin typeface="Comic Sans MS"/>
                  </a:rPr>
                  <a:t>t+1</a:t>
                </a:r>
                <a:endParaRPr lang="en-US" baseline="-25000" dirty="0">
                  <a:latin typeface="Comic Sans MS"/>
                </a:endParaRPr>
              </a:p>
              <a:p>
                <a:pPr lvl="1"/>
                <a:endParaRPr lang="en-US" dirty="0" smtClean="0"/>
              </a:p>
              <a:p>
                <a:endParaRPr lang="en-US" dirty="0" smtClean="0"/>
              </a:p>
              <a:p>
                <a:endParaRPr lang="en-US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3399" y="1143000"/>
                <a:ext cx="8229600" cy="4525963"/>
              </a:xfrm>
              <a:blipFill rotWithShape="1">
                <a:blip r:embed="rId2"/>
                <a:stretch>
                  <a:fillRect l="-1852" t="-1887" b="-303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ight Brace 3"/>
          <p:cNvSpPr/>
          <p:nvPr/>
        </p:nvSpPr>
        <p:spPr bwMode="auto">
          <a:xfrm rot="5400000">
            <a:off x="3124200" y="1447800"/>
            <a:ext cx="228600" cy="2514600"/>
          </a:xfrm>
          <a:prstGeom prst="rightBrac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Right Brace 4"/>
          <p:cNvSpPr/>
          <p:nvPr/>
        </p:nvSpPr>
        <p:spPr bwMode="auto">
          <a:xfrm rot="5400000">
            <a:off x="4991098" y="2400298"/>
            <a:ext cx="228603" cy="609600"/>
          </a:xfrm>
          <a:prstGeom prst="rightBrac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42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Epochs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33399" y="1143000"/>
                <a:ext cx="8229600" cy="4525963"/>
              </a:xfrm>
            </p:spPr>
            <p:txBody>
              <a:bodyPr/>
              <a:lstStyle/>
              <a:p>
                <a:pPr marL="0" lvl="1" indent="0">
                  <a:buNone/>
                </a:pPr>
                <a:r>
                  <a:rPr lang="en-US" dirty="0" smtClean="0"/>
                  <a:t>For two inputs </a:t>
                </a:r>
                <a:r>
                  <a:rPr lang="en-US" dirty="0" smtClean="0">
                    <a:latin typeface="Comic Sans MS" pitchFamily="66" charset="0"/>
                  </a:rPr>
                  <a:t>x</a:t>
                </a:r>
                <a:r>
                  <a:rPr lang="en-US" dirty="0" smtClean="0"/>
                  <a:t> and </a:t>
                </a:r>
                <a:r>
                  <a:rPr lang="en-US" dirty="0" smtClean="0">
                    <a:latin typeface="Comic Sans MS" pitchFamily="66" charset="0"/>
                  </a:rPr>
                  <a:t>x’</a:t>
                </a:r>
                <a:r>
                  <a:rPr lang="en-US" dirty="0" smtClean="0"/>
                  <a:t> for queries </a:t>
                </a:r>
                <a:r>
                  <a:rPr lang="en-US" dirty="0">
                    <a:latin typeface="Comic Sans MS" pitchFamily="66" charset="0"/>
                  </a:rPr>
                  <a:t>q</a:t>
                </a:r>
                <a:r>
                  <a:rPr lang="en-US" baseline="-25000" dirty="0">
                    <a:latin typeface="Comic Sans MS"/>
                  </a:rPr>
                  <a:t>i</a:t>
                </a:r>
                <a:r>
                  <a:rPr lang="en-US" dirty="0">
                    <a:latin typeface="Comic Sans MS" pitchFamily="66" charset="0"/>
                  </a:rPr>
                  <a:t>, q</a:t>
                </a:r>
                <a:r>
                  <a:rPr lang="en-US" baseline="-25000" dirty="0">
                    <a:latin typeface="Comic Sans MS"/>
                  </a:rPr>
                  <a:t>i+1</a:t>
                </a:r>
                <a:r>
                  <a:rPr lang="en-US" dirty="0">
                    <a:latin typeface="Comic Sans MS" pitchFamily="66" charset="0"/>
                  </a:rPr>
                  <a:t>, …, q</a:t>
                </a:r>
                <a:r>
                  <a:rPr lang="en-US" baseline="-25000" dirty="0">
                    <a:latin typeface="Comic Sans MS" pitchFamily="66" charset="0"/>
                  </a:rPr>
                  <a:t>i+ℓ-1 </a:t>
                </a:r>
                <a:r>
                  <a:rPr lang="en-US" dirty="0" smtClean="0"/>
                  <a:t>suppose that the same random choices where made at step</a:t>
                </a:r>
              </a:p>
              <a:p>
                <a:pPr marL="0" lvl="1" indent="0" algn="ctr">
                  <a:buNone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dirty="0">
                    <a:latin typeface="Comic Sans MS" pitchFamily="66" charset="0"/>
                  </a:rPr>
                  <a:t> = x(q) </a:t>
                </a:r>
                <a:r>
                  <a:rPr lang="fr-FR" dirty="0">
                    <a:latin typeface="Comic Sans MS" pitchFamily="66" charset="0"/>
                  </a:rPr>
                  <a:t>+ Lap(</a:t>
                </a:r>
                <a:r>
                  <a:rPr lang="fr-FR" dirty="0">
                    <a:latin typeface="Comic Sans MS" pitchFamily="66" charset="0"/>
                    <a:sym typeface="Symbol"/>
                  </a:rPr>
                  <a:t></a:t>
                </a:r>
                <a:r>
                  <a:rPr lang="fr-FR" dirty="0">
                    <a:latin typeface="Comic Sans MS" pitchFamily="66" charset="0"/>
                  </a:rPr>
                  <a:t>) </a:t>
                </a:r>
              </a:p>
              <a:p>
                <a:pPr marL="0" indent="0">
                  <a:buNone/>
                </a:pPr>
                <a:r>
                  <a:rPr lang="en-US" sz="2400" dirty="0" smtClean="0"/>
                  <a:t>Call the two sequences of choices </a:t>
                </a:r>
              </a:p>
              <a:p>
                <a:pPr marL="0" indent="0" algn="ctr">
                  <a:buNone/>
                </a:pPr>
                <a:r>
                  <a:rPr lang="en-US" dirty="0" err="1" smtClean="0">
                    <a:latin typeface="Comic Sans MS" pitchFamily="66" charset="0"/>
                  </a:rPr>
                  <a:t>a</a:t>
                </a:r>
                <a:r>
                  <a:rPr lang="en-US" baseline="-25000" dirty="0" err="1" smtClean="0">
                    <a:latin typeface="Comic Sans MS"/>
                  </a:rPr>
                  <a:t>i</a:t>
                </a:r>
                <a:r>
                  <a:rPr lang="en-US" dirty="0">
                    <a:latin typeface="Comic Sans MS" pitchFamily="66" charset="0"/>
                  </a:rPr>
                  <a:t>, </a:t>
                </a:r>
                <a:r>
                  <a:rPr lang="en-US" dirty="0" smtClean="0">
                    <a:latin typeface="Comic Sans MS" pitchFamily="66" charset="0"/>
                  </a:rPr>
                  <a:t>a</a:t>
                </a:r>
                <a:r>
                  <a:rPr lang="en-US" baseline="-25000" dirty="0" smtClean="0">
                    <a:latin typeface="Comic Sans MS"/>
                  </a:rPr>
                  <a:t>i+1</a:t>
                </a:r>
                <a:r>
                  <a:rPr lang="en-US" dirty="0">
                    <a:latin typeface="Comic Sans MS" pitchFamily="66" charset="0"/>
                  </a:rPr>
                  <a:t>, …, </a:t>
                </a:r>
                <a:r>
                  <a:rPr lang="en-US" dirty="0" err="1" smtClean="0">
                    <a:latin typeface="Comic Sans MS" pitchFamily="66" charset="0"/>
                  </a:rPr>
                  <a:t>a</a:t>
                </a:r>
                <a:r>
                  <a:rPr lang="en-US" baseline="-25000" dirty="0" err="1" smtClean="0">
                    <a:latin typeface="Comic Sans MS" pitchFamily="66" charset="0"/>
                  </a:rPr>
                  <a:t>i</a:t>
                </a:r>
                <a:r>
                  <a:rPr lang="en-US" baseline="-25000" dirty="0" smtClean="0">
                    <a:latin typeface="Comic Sans MS" pitchFamily="66" charset="0"/>
                  </a:rPr>
                  <a:t>+ℓ-1</a:t>
                </a:r>
                <a:r>
                  <a:rPr lang="en-US" dirty="0" smtClean="0">
                    <a:latin typeface="Comic Sans MS" pitchFamily="66" charset="0"/>
                  </a:rPr>
                  <a:t> </a:t>
                </a:r>
              </a:p>
              <a:p>
                <a:pPr marL="0" indent="0" algn="ctr">
                  <a:buNone/>
                </a:pPr>
                <a:r>
                  <a:rPr lang="en-US" dirty="0" err="1" smtClean="0">
                    <a:latin typeface="Comic Sans MS" pitchFamily="66" charset="0"/>
                  </a:rPr>
                  <a:t>a’</a:t>
                </a:r>
                <a:r>
                  <a:rPr lang="en-US" baseline="-25000" dirty="0" err="1" smtClean="0">
                    <a:latin typeface="Comic Sans MS"/>
                  </a:rPr>
                  <a:t>i</a:t>
                </a:r>
                <a:r>
                  <a:rPr lang="en-US" dirty="0">
                    <a:latin typeface="Comic Sans MS" pitchFamily="66" charset="0"/>
                  </a:rPr>
                  <a:t>, </a:t>
                </a:r>
                <a:r>
                  <a:rPr lang="en-US" dirty="0" smtClean="0">
                    <a:latin typeface="Comic Sans MS" pitchFamily="66" charset="0"/>
                  </a:rPr>
                  <a:t>a’</a:t>
                </a:r>
                <a:r>
                  <a:rPr lang="en-US" baseline="-25000" dirty="0" smtClean="0">
                    <a:latin typeface="Comic Sans MS"/>
                  </a:rPr>
                  <a:t>i+1</a:t>
                </a:r>
                <a:r>
                  <a:rPr lang="en-US" dirty="0">
                    <a:latin typeface="Comic Sans MS" pitchFamily="66" charset="0"/>
                  </a:rPr>
                  <a:t>, …, </a:t>
                </a:r>
                <a:r>
                  <a:rPr lang="en-US" dirty="0" err="1" smtClean="0">
                    <a:latin typeface="Comic Sans MS" pitchFamily="66" charset="0"/>
                  </a:rPr>
                  <a:t>a’</a:t>
                </a:r>
                <a:r>
                  <a:rPr lang="en-US" baseline="-25000" dirty="0" err="1" smtClean="0">
                    <a:latin typeface="Comic Sans MS" pitchFamily="66" charset="0"/>
                  </a:rPr>
                  <a:t>i</a:t>
                </a:r>
                <a:r>
                  <a:rPr lang="en-US" baseline="-25000" dirty="0" smtClean="0">
                    <a:latin typeface="Comic Sans MS" pitchFamily="66" charset="0"/>
                  </a:rPr>
                  <a:t>+ℓ-1</a:t>
                </a:r>
                <a:r>
                  <a:rPr lang="en-US" dirty="0" smtClean="0">
                    <a:latin typeface="Comic Sans MS" pitchFamily="66" charset="0"/>
                  </a:rPr>
                  <a:t> </a:t>
                </a:r>
                <a:endParaRPr lang="en-US" dirty="0">
                  <a:latin typeface="Comic Sans MS" pitchFamily="66" charset="0"/>
                </a:endParaRPr>
              </a:p>
              <a:p>
                <a:pPr marL="800100" lvl="2" indent="0">
                  <a:buNone/>
                </a:pPr>
                <a:r>
                  <a:rPr lang="en-US" dirty="0" smtClean="0"/>
                  <a:t>The </a:t>
                </a:r>
                <a:r>
                  <a:rPr lang="en-US" dirty="0" smtClean="0">
                    <a:latin typeface="Comic Sans MS" pitchFamily="66" charset="0"/>
                  </a:rPr>
                  <a:t>L</a:t>
                </a:r>
                <a:r>
                  <a:rPr lang="en-US" baseline="-25000" dirty="0" smtClean="0">
                    <a:latin typeface="cmsy10"/>
                  </a:rPr>
                  <a:t>1</a:t>
                </a:r>
                <a:r>
                  <a:rPr lang="en-US" dirty="0" smtClean="0">
                    <a:latin typeface="Comic Sans MS" pitchFamily="66" charset="0"/>
                  </a:rPr>
                  <a:t> </a:t>
                </a:r>
                <a:r>
                  <a:rPr lang="en-US" dirty="0" smtClean="0"/>
                  <a:t>difference is at most 2</a:t>
                </a:r>
                <a:endParaRPr lang="en-US" dirty="0" smtClean="0">
                  <a:latin typeface="Comic Sans MS" pitchFamily="66" charset="0"/>
                </a:endParaRPr>
              </a:p>
              <a:p>
                <a:pPr marL="400050" lvl="1" indent="0">
                  <a:buNone/>
                </a:pPr>
                <a:r>
                  <a:rPr lang="en-US" dirty="0" smtClean="0"/>
                  <a:t>The </a:t>
                </a:r>
                <a:r>
                  <a:rPr lang="en-US" dirty="0"/>
                  <a:t>queries </a:t>
                </a:r>
                <a:r>
                  <a:rPr lang="en-US" dirty="0">
                    <a:latin typeface="Comic Sans MS" pitchFamily="66" charset="0"/>
                  </a:rPr>
                  <a:t>q</a:t>
                </a:r>
                <a:r>
                  <a:rPr lang="en-US" baseline="-25000" dirty="0">
                    <a:latin typeface="Comic Sans MS"/>
                  </a:rPr>
                  <a:t>i</a:t>
                </a:r>
                <a:r>
                  <a:rPr lang="en-US" dirty="0">
                    <a:latin typeface="Comic Sans MS" pitchFamily="66" charset="0"/>
                  </a:rPr>
                  <a:t>, q</a:t>
                </a:r>
                <a:r>
                  <a:rPr lang="en-US" baseline="-25000" dirty="0">
                    <a:latin typeface="Comic Sans MS"/>
                  </a:rPr>
                  <a:t>i+1</a:t>
                </a:r>
                <a:r>
                  <a:rPr lang="en-US" dirty="0">
                    <a:latin typeface="Comic Sans MS" pitchFamily="66" charset="0"/>
                  </a:rPr>
                  <a:t>, …, q</a:t>
                </a:r>
                <a:r>
                  <a:rPr lang="en-US" baseline="-25000" dirty="0">
                    <a:latin typeface="Comic Sans MS" pitchFamily="66" charset="0"/>
                  </a:rPr>
                  <a:t>i+ℓ-1</a:t>
                </a:r>
                <a:r>
                  <a:rPr lang="en-US" dirty="0"/>
                  <a:t> are lazy </a:t>
                </a:r>
                <a:r>
                  <a:rPr lang="en-US" dirty="0" smtClean="0"/>
                  <a:t>in </a:t>
                </a:r>
                <a:r>
                  <a:rPr lang="en-US" dirty="0">
                    <a:latin typeface="Comic Sans MS" pitchFamily="66" charset="0"/>
                  </a:rPr>
                  <a:t>x</a:t>
                </a:r>
                <a:r>
                  <a:rPr lang="en-US" dirty="0"/>
                  <a:t> </a:t>
                </a:r>
                <a:r>
                  <a:rPr lang="en-US" dirty="0" err="1"/>
                  <a:t>i</a:t>
                </a:r>
                <a:r>
                  <a:rPr lang="en-US" dirty="0" err="1" smtClean="0"/>
                  <a:t>ff</a:t>
                </a:r>
                <a:endParaRPr lang="en-US" dirty="0" smtClean="0"/>
              </a:p>
              <a:p>
                <a:pPr marL="400050" lvl="1" indent="0" algn="ctr">
                  <a:buNone/>
                </a:pPr>
                <a:r>
                  <a:rPr lang="en-US" dirty="0" smtClean="0">
                    <a:latin typeface="Comic Sans MS" pitchFamily="66" charset="0"/>
                  </a:rPr>
                  <a:t>max</a:t>
                </a:r>
                <a:r>
                  <a:rPr lang="en-US" baseline="-25000" dirty="0" smtClean="0">
                    <a:latin typeface="Comic Sans MS"/>
                  </a:rPr>
                  <a:t>i</a:t>
                </a:r>
                <a:r>
                  <a:rPr lang="en-US" baseline="-25000" dirty="0" smtClean="0">
                    <a:latin typeface="cmsy10"/>
                  </a:rPr>
                  <a:t>· </a:t>
                </a:r>
                <a:r>
                  <a:rPr lang="en-US" baseline="-25000" dirty="0" smtClean="0">
                    <a:latin typeface="Comic Sans MS"/>
                  </a:rPr>
                  <a:t>j</a:t>
                </a:r>
                <a:r>
                  <a:rPr lang="en-US" baseline="-25000" dirty="0" smtClean="0">
                    <a:latin typeface="cmsy10"/>
                  </a:rPr>
                  <a:t>· </a:t>
                </a:r>
                <a:r>
                  <a:rPr lang="en-US" baseline="-25000" dirty="0" err="1" smtClean="0">
                    <a:latin typeface="Comic Sans MS"/>
                  </a:rPr>
                  <a:t>i</a:t>
                </a:r>
                <a:r>
                  <a:rPr lang="en-US" baseline="-25000" dirty="0" smtClean="0">
                    <a:latin typeface="Comic Sans MS"/>
                  </a:rPr>
                  <a:t>+ℓ</a:t>
                </a:r>
                <a:r>
                  <a:rPr lang="en-US" dirty="0" smtClean="0"/>
                  <a:t> |</a:t>
                </a:r>
                <a:r>
                  <a:rPr lang="en-US" dirty="0" err="1" smtClean="0">
                    <a:latin typeface="Comic Sans MS" pitchFamily="66" charset="0"/>
                  </a:rPr>
                  <a:t>a</a:t>
                </a:r>
                <a:r>
                  <a:rPr lang="en-US" baseline="-25000" dirty="0" err="1" smtClean="0">
                    <a:latin typeface="Comic Sans MS"/>
                  </a:rPr>
                  <a:t>j</a:t>
                </a:r>
                <a:r>
                  <a:rPr lang="en-US" dirty="0" smtClean="0">
                    <a:latin typeface="Comic Sans MS" pitchFamily="66" charset="0"/>
                  </a:rPr>
                  <a:t> -  </a:t>
                </a:r>
                <a:r>
                  <a:rPr lang="en-US" dirty="0" err="1" smtClean="0">
                    <a:latin typeface="Comic Sans MS" pitchFamily="66" charset="0"/>
                  </a:rPr>
                  <a:t>q</a:t>
                </a:r>
                <a:r>
                  <a:rPr lang="en-US" baseline="-25000" dirty="0" err="1" smtClean="0">
                    <a:latin typeface="Comic Sans MS"/>
                  </a:rPr>
                  <a:t>j</a:t>
                </a:r>
                <a:r>
                  <a:rPr lang="en-US" dirty="0" smtClean="0">
                    <a:latin typeface="Comic Sans MS" pitchFamily="66" charset="0"/>
                  </a:rPr>
                  <a:t>(D</a:t>
                </a:r>
                <a:r>
                  <a:rPr lang="en-US" baseline="-25000" dirty="0" smtClean="0">
                    <a:latin typeface="Comic Sans MS"/>
                  </a:rPr>
                  <a:t>t-1</a:t>
                </a:r>
                <a:r>
                  <a:rPr lang="en-US" dirty="0" smtClean="0">
                    <a:latin typeface="Comic Sans MS" pitchFamily="66" charset="0"/>
                  </a:rPr>
                  <a:t>)| </a:t>
                </a:r>
                <a:r>
                  <a:rPr lang="en-US" dirty="0" smtClean="0">
                    <a:latin typeface="cmsy10"/>
                  </a:rPr>
                  <a:t>·</a:t>
                </a:r>
                <a:r>
                  <a:rPr lang="en-US" dirty="0" smtClean="0"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T</m:t>
                        </m:r>
                      </m:e>
                    </m:acc>
                  </m:oMath>
                </a14:m>
                <a:r>
                  <a:rPr lang="en-US" dirty="0" smtClean="0">
                    <a:latin typeface="Comic Sans MS" pitchFamily="66" charset="0"/>
                  </a:rPr>
                  <a:t> </a:t>
                </a:r>
              </a:p>
              <a:p>
                <a:pPr marL="400050" lvl="1" indent="0">
                  <a:buNone/>
                </a:pPr>
                <a:r>
                  <a:rPr lang="en-US" dirty="0"/>
                  <a:t>The queries </a:t>
                </a:r>
                <a:r>
                  <a:rPr lang="en-US" dirty="0">
                    <a:latin typeface="Comic Sans MS" pitchFamily="66" charset="0"/>
                  </a:rPr>
                  <a:t>q</a:t>
                </a:r>
                <a:r>
                  <a:rPr lang="en-US" baseline="-25000" dirty="0">
                    <a:latin typeface="Comic Sans MS"/>
                  </a:rPr>
                  <a:t>i</a:t>
                </a:r>
                <a:r>
                  <a:rPr lang="en-US" dirty="0">
                    <a:latin typeface="Comic Sans MS" pitchFamily="66" charset="0"/>
                  </a:rPr>
                  <a:t>, q</a:t>
                </a:r>
                <a:r>
                  <a:rPr lang="en-US" baseline="-25000" dirty="0">
                    <a:latin typeface="Comic Sans MS"/>
                  </a:rPr>
                  <a:t>i+1</a:t>
                </a:r>
                <a:r>
                  <a:rPr lang="en-US" dirty="0">
                    <a:latin typeface="Comic Sans MS" pitchFamily="66" charset="0"/>
                  </a:rPr>
                  <a:t>, …, q</a:t>
                </a:r>
                <a:r>
                  <a:rPr lang="en-US" baseline="-25000" dirty="0">
                    <a:latin typeface="Comic Sans MS" pitchFamily="66" charset="0"/>
                  </a:rPr>
                  <a:t>i+ℓ-1</a:t>
                </a:r>
                <a:r>
                  <a:rPr lang="en-US" dirty="0"/>
                  <a:t> are lazy in </a:t>
                </a:r>
                <a:r>
                  <a:rPr lang="en-US" dirty="0" smtClean="0">
                    <a:latin typeface="Comic Sans MS" pitchFamily="66" charset="0"/>
                  </a:rPr>
                  <a:t>x’</a:t>
                </a:r>
                <a:r>
                  <a:rPr lang="en-US" dirty="0" smtClean="0"/>
                  <a:t> </a:t>
                </a:r>
                <a:r>
                  <a:rPr lang="en-US" dirty="0" err="1"/>
                  <a:t>iff</a:t>
                </a:r>
                <a:endParaRPr lang="en-US" dirty="0"/>
              </a:p>
              <a:p>
                <a:pPr marL="400050" lvl="1" indent="0" algn="ctr">
                  <a:buNone/>
                </a:pPr>
                <a:r>
                  <a:rPr lang="en-US" dirty="0">
                    <a:latin typeface="Comic Sans MS" pitchFamily="66" charset="0"/>
                  </a:rPr>
                  <a:t>max</a:t>
                </a:r>
                <a:r>
                  <a:rPr lang="en-US" baseline="-25000" dirty="0">
                    <a:latin typeface="Comic Sans MS"/>
                  </a:rPr>
                  <a:t>i</a:t>
                </a:r>
                <a:r>
                  <a:rPr lang="en-US" baseline="-25000" dirty="0">
                    <a:latin typeface="cmsy10"/>
                  </a:rPr>
                  <a:t>· </a:t>
                </a:r>
                <a:r>
                  <a:rPr lang="en-US" baseline="-25000" dirty="0">
                    <a:latin typeface="Comic Sans MS"/>
                  </a:rPr>
                  <a:t>j</a:t>
                </a:r>
                <a:r>
                  <a:rPr lang="en-US" baseline="-25000" dirty="0">
                    <a:latin typeface="cmsy10"/>
                  </a:rPr>
                  <a:t>· </a:t>
                </a:r>
                <a:r>
                  <a:rPr lang="en-US" baseline="-25000" dirty="0" err="1">
                    <a:latin typeface="Comic Sans MS"/>
                  </a:rPr>
                  <a:t>i</a:t>
                </a:r>
                <a:r>
                  <a:rPr lang="en-US" baseline="-25000" dirty="0">
                    <a:latin typeface="Comic Sans MS"/>
                  </a:rPr>
                  <a:t>+ℓ</a:t>
                </a:r>
                <a:r>
                  <a:rPr lang="en-US" dirty="0"/>
                  <a:t> |</a:t>
                </a:r>
                <a:r>
                  <a:rPr lang="en-US" dirty="0" err="1" smtClean="0">
                    <a:latin typeface="Comic Sans MS" pitchFamily="66" charset="0"/>
                  </a:rPr>
                  <a:t>a’</a:t>
                </a:r>
                <a:r>
                  <a:rPr lang="en-US" baseline="-25000" dirty="0" err="1" smtClean="0">
                    <a:latin typeface="Comic Sans MS"/>
                  </a:rPr>
                  <a:t>j</a:t>
                </a:r>
                <a:r>
                  <a:rPr lang="en-US" dirty="0" smtClean="0">
                    <a:latin typeface="Comic Sans MS" pitchFamily="66" charset="0"/>
                  </a:rPr>
                  <a:t> </a:t>
                </a:r>
                <a:r>
                  <a:rPr lang="en-US" dirty="0">
                    <a:latin typeface="Comic Sans MS" pitchFamily="66" charset="0"/>
                  </a:rPr>
                  <a:t>-  </a:t>
                </a:r>
                <a:r>
                  <a:rPr lang="en-US" dirty="0" err="1">
                    <a:latin typeface="Comic Sans MS" pitchFamily="66" charset="0"/>
                  </a:rPr>
                  <a:t>q</a:t>
                </a:r>
                <a:r>
                  <a:rPr lang="en-US" baseline="-25000" dirty="0" err="1">
                    <a:latin typeface="Comic Sans MS"/>
                  </a:rPr>
                  <a:t>j</a:t>
                </a:r>
                <a:r>
                  <a:rPr lang="en-US" dirty="0">
                    <a:latin typeface="Comic Sans MS" pitchFamily="66" charset="0"/>
                  </a:rPr>
                  <a:t>(D</a:t>
                </a:r>
                <a:r>
                  <a:rPr lang="en-US" baseline="-25000" dirty="0">
                    <a:latin typeface="Comic Sans MS"/>
                  </a:rPr>
                  <a:t>t-1</a:t>
                </a:r>
                <a:r>
                  <a:rPr lang="en-US" dirty="0">
                    <a:latin typeface="Comic Sans MS" pitchFamily="66" charset="0"/>
                  </a:rPr>
                  <a:t>)| </a:t>
                </a:r>
                <a:r>
                  <a:rPr lang="en-US" dirty="0">
                    <a:latin typeface="cmsy10"/>
                  </a:rPr>
                  <a:t>·</a:t>
                </a:r>
                <a:r>
                  <a:rPr lang="en-US" dirty="0"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T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′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endParaRPr lang="en-US" dirty="0" smtClean="0"/>
              </a:p>
              <a:p>
                <a:pPr marL="0" indent="0" algn="ctr">
                  <a:buNone/>
                </a:pPr>
                <a:endParaRPr lang="en-US" dirty="0" smtClean="0"/>
              </a:p>
              <a:p>
                <a:endParaRPr lang="en-US" dirty="0" smtClean="0"/>
              </a:p>
              <a:p>
                <a:endParaRPr lang="en-US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3399" y="1143000"/>
                <a:ext cx="8229600" cy="4525963"/>
              </a:xfrm>
              <a:blipFill rotWithShape="1">
                <a:blip r:embed="rId2"/>
                <a:stretch>
                  <a:fillRect l="-1481" t="-1482" r="-2148" b="-272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162800" y="3356871"/>
                <a:ext cx="1981200" cy="1443729"/>
              </a:xfrm>
              <a:prstGeom prst="rect">
                <a:avLst/>
              </a:prstGeom>
              <a:solidFill>
                <a:srgbClr val="00B0F0"/>
              </a:solidFill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dirty="0" smtClean="0">
                    <a:latin typeface="+mn-lt"/>
                  </a:rPr>
                  <a:t>if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T</m:t>
                        </m:r>
                      </m:e>
                    </m:acc>
                  </m:oMath>
                </a14:m>
                <a:r>
                  <a:rPr lang="en-US" dirty="0" smtClean="0"/>
                  <a:t> </a:t>
                </a:r>
                <a:r>
                  <a:rPr lang="en-US" dirty="0" smtClean="0">
                    <a:latin typeface="+mn-lt"/>
                  </a:rPr>
                  <a:t>and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T</m:t>
                        </m:r>
                        <m:r>
                          <a:rPr lang="en-US" b="0" i="0" smtClean="0">
                            <a:latin typeface="Cambria Math"/>
                          </a:rPr>
                          <m:t>′</m:t>
                        </m:r>
                      </m:e>
                    </m:acc>
                    <m:r>
                      <m:rPr>
                        <m:nor/>
                      </m:rPr>
                      <a:rPr lang="en-US" b="0" i="0" smtClean="0">
                        <a:latin typeface="Cambria Math"/>
                      </a:rPr>
                      <m:t> </m:t>
                    </m:r>
                  </m:oMath>
                </a14:m>
                <a:endParaRPr lang="en-US" b="0" i="0" dirty="0" smtClean="0">
                  <a:latin typeface="Cambria Math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0" i="0" dirty="0" smtClean="0">
                          <a:latin typeface="+mn-lt"/>
                        </a:rPr>
                        <m:t>are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+mn-lt"/>
                        </a:rPr>
                        <m:t> </m:t>
                      </m:r>
                      <m:r>
                        <a:rPr lang="en-US" b="0" i="1" dirty="0" smtClean="0">
                          <a:latin typeface="Cambria Math"/>
                        </a:rPr>
                        <m:t>±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+mn-lt"/>
                        </a:rPr>
                        <m:t>2</m:t>
                      </m:r>
                    </m:oMath>
                  </m:oMathPara>
                </a14:m>
                <a:endParaRPr lang="en-US" b="0" dirty="0" smtClean="0"/>
              </a:p>
              <a:p>
                <a:pPr algn="l"/>
                <a:r>
                  <a:rPr lang="en-US" dirty="0" smtClean="0">
                    <a:latin typeface="+mn-lt"/>
                  </a:rPr>
                  <a:t>of each other</a:t>
                </a:r>
                <a:endParaRPr lang="en-US" dirty="0">
                  <a:latin typeface="+mn-lt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3356871"/>
                <a:ext cx="1981200" cy="1443729"/>
              </a:xfrm>
              <a:prstGeom prst="rect">
                <a:avLst/>
              </a:prstGeom>
              <a:blipFill rotWithShape="1">
                <a:blip r:embed="rId3"/>
                <a:stretch>
                  <a:fillRect l="-6154" t="-1266" r="-615" b="-101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6136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Utility Analysis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1"/>
                <a:ext cx="8229600" cy="1676399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b="1" dirty="0" smtClean="0"/>
                  <a:t>Potential function </a:t>
                </a:r>
                <a:endParaRPr lang="en-US" b="1" i="0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Φ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𝐾𝐿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|</m:t>
                      </m:r>
                      <m:d>
                        <m:dPr>
                          <m:begChr m:val="|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sub>
                        <m:sup/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[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]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b="0" i="1" smtClean="0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[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𝑖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]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latin typeface="Cambria Math"/>
                                            </a:rPr>
                                            <m:t>𝐷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/>
                                            </a:rPr>
                                            <m:t>𝑡</m:t>
                                          </m:r>
                                        </m:sub>
                                      </m:sSub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[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𝑖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]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1"/>
                <a:ext cx="8229600" cy="1676399"/>
              </a:xfrm>
              <a:blipFill rotWithShape="1">
                <a:blip r:embed="rId2"/>
                <a:stretch>
                  <a:fillRect l="-1481" t="-7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609600" y="3657600"/>
                <a:ext cx="8382000" cy="29718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342900" indent="-3429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b="1" dirty="0" smtClean="0"/>
                  <a:t>Observation 1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Φ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≤</m:t>
                    </m:r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/>
                          </a:rPr>
                          <m:t>|</m:t>
                        </m:r>
                        <m:r>
                          <a:rPr lang="en-US" b="0" i="1" smtClean="0">
                            <a:latin typeface="Cambria Math"/>
                          </a:rPr>
                          <m:t>𝑈</m:t>
                        </m:r>
                        <m:r>
                          <a:rPr lang="en-US" b="0" i="1" smtClean="0">
                            <a:latin typeface="Cambria Math"/>
                          </a:rPr>
                          <m:t>|</m:t>
                        </m:r>
                      </m:e>
                    </m:func>
                  </m:oMath>
                </a14:m>
                <a:r>
                  <a:rPr lang="en-US" dirty="0" smtClean="0"/>
                  <a:t>	 (initial distribution uniform)</a:t>
                </a:r>
              </a:p>
              <a:p>
                <a:r>
                  <a:rPr lang="en-US" b="1" dirty="0" smtClean="0"/>
                  <a:t>Observation 2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Φ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≥0</m:t>
                    </m:r>
                  </m:oMath>
                </a14:m>
                <a:r>
                  <a:rPr lang="en-US" dirty="0" smtClean="0"/>
                  <a:t> 		</a:t>
                </a:r>
              </a:p>
              <a:p>
                <a:pPr lvl="1"/>
                <a:r>
                  <a:rPr lang="en-US" sz="3300" dirty="0" smtClean="0"/>
                  <a:t>non-negativity of Relative Entropy</a:t>
                </a:r>
              </a:p>
              <a:p>
                <a:endParaRPr lang="en-US" dirty="0" smtClean="0"/>
              </a:p>
              <a:p>
                <a:r>
                  <a:rPr lang="en-US" b="1" dirty="0" smtClean="0"/>
                  <a:t>Potential drop </a:t>
                </a:r>
                <a:r>
                  <a:rPr lang="en-US" dirty="0" smtClean="0"/>
                  <a:t>in round t:</a:t>
                </a:r>
                <a:endParaRPr lang="en-US" dirty="0" smtClean="0">
                  <a:latin typeface="Cambria Math"/>
                </a:endParaRPr>
              </a:p>
              <a:p>
                <a:pPr marL="0" indent="0">
                  <a:buFont typeface="Arial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Φ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Φ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3657600"/>
                <a:ext cx="8382000" cy="2971800"/>
              </a:xfrm>
              <a:prstGeom prst="rect">
                <a:avLst/>
              </a:prstGeom>
              <a:blipFill rotWithShape="1">
                <a:blip r:embed="rId3"/>
                <a:stretch>
                  <a:fillRect l="-1164" t="-30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ounded Rectangular Callout 4"/>
          <p:cNvSpPr/>
          <p:nvPr/>
        </p:nvSpPr>
        <p:spPr bwMode="auto">
          <a:xfrm>
            <a:off x="5029200" y="1143000"/>
            <a:ext cx="3810000" cy="762000"/>
          </a:xfrm>
          <a:prstGeom prst="wedgeRoundRectCallout">
            <a:avLst>
              <a:gd name="adj1" fmla="val -98995"/>
              <a:gd name="adj2" fmla="val 112770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Kullbeck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Liebler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 Divergence</a:t>
            </a:r>
          </a:p>
        </p:txBody>
      </p:sp>
    </p:spTree>
    <p:extLst>
      <p:ext uri="{BB962C8B-B14F-4D97-AF65-F5344CB8AC3E}">
        <p14:creationId xmlns:p14="http://schemas.microsoft.com/office/powerpoint/2010/main" val="3106945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r>
              <a:rPr lang="en-US" dirty="0"/>
              <a:t> Utility </a:t>
            </a:r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</a:t>
            </a:r>
            <a:r>
              <a:rPr lang="en-US" dirty="0"/>
              <a:t>the high concentration properties of the </a:t>
            </a:r>
            <a:r>
              <a:rPr lang="en-US" dirty="0" err="1"/>
              <a:t>Laplacian</a:t>
            </a:r>
            <a:r>
              <a:rPr lang="en-US" dirty="0"/>
              <a:t> </a:t>
            </a:r>
            <a:r>
              <a:rPr lang="en-US" dirty="0" smtClean="0"/>
              <a:t>mechanism,</a:t>
            </a:r>
          </a:p>
          <a:p>
            <a:pPr lvl="1"/>
            <a:r>
              <a:rPr lang="en-US" dirty="0" smtClean="0"/>
              <a:t>with </a:t>
            </a:r>
            <a:r>
              <a:rPr lang="en-US" dirty="0"/>
              <a:t>probability at least </a:t>
            </a:r>
            <a:r>
              <a:rPr lang="en-US" dirty="0" smtClean="0"/>
              <a:t>1-</a:t>
            </a:r>
            <a:r>
              <a:rPr lang="en-US" dirty="0" smtClean="0">
                <a:sym typeface="Symbol"/>
              </a:rPr>
              <a:t> </a:t>
            </a:r>
            <a:r>
              <a:rPr lang="en-US" dirty="0" smtClean="0"/>
              <a:t> </a:t>
            </a:r>
            <a:r>
              <a:rPr lang="en-US" dirty="0"/>
              <a:t>all the noise added is of magnitude at most </a:t>
            </a:r>
            <a:r>
              <a:rPr lang="en-US" dirty="0" smtClean="0">
                <a:latin typeface="Comic Sans MS" pitchFamily="66" charset="0"/>
                <a:sym typeface="Symbol"/>
              </a:rPr>
              <a:t></a:t>
            </a:r>
            <a:r>
              <a:rPr lang="en-US" dirty="0" smtClean="0">
                <a:latin typeface="Comic Sans MS" pitchFamily="66" charset="0"/>
              </a:rPr>
              <a:t> log(t/</a:t>
            </a:r>
            <a:r>
              <a:rPr lang="en-US" dirty="0" smtClean="0">
                <a:latin typeface="Comic Sans MS" pitchFamily="66" charset="0"/>
                <a:sym typeface="Symbol"/>
              </a:rPr>
              <a:t></a:t>
            </a:r>
            <a:r>
              <a:rPr lang="en-US" dirty="0" smtClean="0">
                <a:latin typeface="Comic Sans MS" pitchFamily="66" charset="0"/>
              </a:rPr>
              <a:t>)</a:t>
            </a:r>
          </a:p>
          <a:p>
            <a:pPr marL="457200" lvl="1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Set T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</a:t>
            </a:r>
            <a:r>
              <a:rPr lang="en-US" dirty="0"/>
              <a:t>6 </a:t>
            </a:r>
            <a:r>
              <a:rPr lang="en-US" dirty="0" smtClean="0">
                <a:sym typeface="Symbol"/>
              </a:rPr>
              <a:t></a:t>
            </a:r>
            <a:r>
              <a:rPr lang="en-US" dirty="0" smtClean="0"/>
              <a:t> log(t/</a:t>
            </a:r>
            <a:r>
              <a:rPr lang="en-US" dirty="0" smtClean="0">
                <a:sym typeface="Symbol"/>
              </a:rPr>
              <a:t></a:t>
            </a:r>
            <a:r>
              <a:rPr lang="en-US" dirty="0" smtClean="0"/>
              <a:t>)and </a:t>
            </a:r>
            <a:r>
              <a:rPr lang="en-US" dirty="0" smtClean="0">
                <a:sym typeface="Symbol"/>
              </a:rPr>
              <a:t>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</a:t>
            </a:r>
            <a:r>
              <a:rPr lang="en-US" baseline="-25000" dirty="0" smtClean="0">
                <a:sym typeface="Symbol"/>
              </a:rPr>
              <a:t>0</a:t>
            </a:r>
            <a:r>
              <a:rPr lang="en-US" dirty="0" smtClean="0"/>
              <a:t>. Suppose no such </a:t>
            </a:r>
            <a:r>
              <a:rPr lang="en-US" dirty="0"/>
              <a:t>exception occurred</a:t>
            </a:r>
            <a:r>
              <a:rPr lang="en-US" dirty="0" smtClean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105400"/>
            <a:ext cx="7924800" cy="117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sz="3200" kern="0" dirty="0">
                <a:solidFill>
                  <a:srgbClr val="000000"/>
                </a:solidFill>
                <a:latin typeface="Arial Narrow"/>
                <a:cs typeface="Arial"/>
                <a:sym typeface="Symbol"/>
              </a:rPr>
              <a:t></a:t>
            </a:r>
            <a:r>
              <a:rPr lang="en-US" sz="3200" kern="0" dirty="0">
                <a:solidFill>
                  <a:srgbClr val="000000"/>
                </a:solidFill>
                <a:latin typeface="Arial Narrow"/>
                <a:cs typeface="Arial"/>
              </a:rPr>
              <a:t> upper bound on the </a:t>
            </a:r>
            <a:r>
              <a:rPr lang="en-US" sz="3200" kern="0" dirty="0" smtClean="0">
                <a:solidFill>
                  <a:srgbClr val="000000"/>
                </a:solidFill>
                <a:latin typeface="Arial Narrow"/>
                <a:cs typeface="Arial"/>
              </a:rPr>
              <a:t>failure probability</a:t>
            </a:r>
          </a:p>
          <a:p>
            <a:pPr marL="342900" lvl="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sz="3200" dirty="0">
                <a:latin typeface="Comic Sans MS" pitchFamily="66" charset="0"/>
              </a:rPr>
              <a:t>t</a:t>
            </a:r>
            <a:r>
              <a:rPr lang="en-US" sz="3200" kern="0" dirty="0" smtClean="0">
                <a:solidFill>
                  <a:srgbClr val="000000"/>
                </a:solidFill>
                <a:latin typeface="Arial Narrow"/>
                <a:cs typeface="Arial"/>
              </a:rPr>
              <a:t> – number of rounds</a:t>
            </a:r>
            <a:endParaRPr lang="en-US" sz="3200" kern="0" dirty="0">
              <a:solidFill>
                <a:srgbClr val="000000"/>
              </a:solidFill>
              <a:latin typeface="Arial Narrow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0155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dirty="0"/>
              <a:t>If an update step occurs, then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>
                <a:latin typeface="Comic Sans MS" pitchFamily="66" charset="0"/>
              </a:rPr>
              <a:t>|q(D) - q(x)| </a:t>
            </a:r>
            <a:r>
              <a:rPr lang="en-US" dirty="0">
                <a:latin typeface="cmsy10"/>
              </a:rPr>
              <a:t>¸</a:t>
            </a:r>
            <a:r>
              <a:rPr lang="en-US" dirty="0">
                <a:latin typeface="Comic Sans MS" pitchFamily="66" charset="0"/>
              </a:rPr>
              <a:t> T - </a:t>
            </a:r>
            <a:r>
              <a:rPr lang="en-US" dirty="0" smtClean="0">
                <a:latin typeface="Comic Sans MS" pitchFamily="66" charset="0"/>
              </a:rPr>
              <a:t>2</a:t>
            </a:r>
            <a:r>
              <a:rPr lang="en-US" dirty="0" smtClean="0">
                <a:latin typeface="Comic Sans MS" pitchFamily="66" charset="0"/>
                <a:sym typeface="Symbol"/>
              </a:rPr>
              <a:t>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</a:rPr>
              <a:t>log{t/</a:t>
            </a:r>
            <a:r>
              <a:rPr lang="en-US" dirty="0">
                <a:latin typeface="Comic Sans MS" pitchFamily="66" charset="0"/>
                <a:sym typeface="Symbol"/>
              </a:rPr>
              <a:t></a:t>
            </a:r>
            <a:r>
              <a:rPr lang="en-US" dirty="0">
                <a:latin typeface="Comic Sans MS" pitchFamily="66" charset="0"/>
              </a:rPr>
              <a:t>} 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>
                <a:latin typeface="cmsy10"/>
              </a:rPr>
              <a:t>¸</a:t>
            </a:r>
            <a:r>
              <a:rPr lang="en-US" dirty="0">
                <a:latin typeface="Comic Sans MS" pitchFamily="66" charset="0"/>
              </a:rPr>
              <a:t> T/2</a:t>
            </a:r>
          </a:p>
          <a:p>
            <a:pPr marL="457200" lvl="1" indent="0">
              <a:buNone/>
            </a:pPr>
            <a:r>
              <a:rPr lang="en-US" dirty="0"/>
              <a:t>The argument is based on the fact that each update reduces </a:t>
            </a:r>
            <a:r>
              <a:rPr lang="en-US" dirty="0">
                <a:latin typeface="Comic Sans MS" pitchFamily="66" charset="0"/>
              </a:rPr>
              <a:t>KL(x|| D) </a:t>
            </a:r>
            <a:r>
              <a:rPr lang="en-US" dirty="0"/>
              <a:t>by </a:t>
            </a:r>
            <a:r>
              <a:rPr lang="en-US" dirty="0">
                <a:sym typeface="Symbol"/>
              </a:rPr>
              <a:t></a:t>
            </a:r>
            <a:r>
              <a:rPr lang="en-US" dirty="0">
                <a:latin typeface="Comic Sans MS" pitchFamily="66" charset="0"/>
              </a:rPr>
              <a:t>(T</a:t>
            </a:r>
            <a:r>
              <a:rPr lang="en-US" baseline="30000" dirty="0">
                <a:latin typeface="Comic Sans MS" pitchFamily="66" charset="0"/>
              </a:rPr>
              <a:t>2</a:t>
            </a:r>
            <a:r>
              <a:rPr lang="en-US" dirty="0">
                <a:latin typeface="Comic Sans MS" pitchFamily="66" charset="0"/>
              </a:rPr>
              <a:t>).</a:t>
            </a:r>
          </a:p>
          <a:p>
            <a:pPr marL="457200" lvl="1" indent="0">
              <a:buNone/>
            </a:pPr>
            <a:r>
              <a:rPr lang="en-US" dirty="0"/>
              <a:t>Since the initial value of </a:t>
            </a:r>
            <a:r>
              <a:rPr lang="en-US" dirty="0">
                <a:latin typeface="Comic Sans MS" pitchFamily="66" charset="0"/>
              </a:rPr>
              <a:t>KL(x|| D) </a:t>
            </a:r>
            <a:r>
              <a:rPr lang="en-US" dirty="0"/>
              <a:t>is at most  </a:t>
            </a:r>
            <a:r>
              <a:rPr lang="en-US" dirty="0" smtClean="0"/>
              <a:t>log |U|, </a:t>
            </a:r>
            <a:r>
              <a:rPr lang="en-US" dirty="0"/>
              <a:t>the maximum number of update is bounded by </a:t>
            </a:r>
            <a:r>
              <a:rPr lang="en-US" dirty="0" smtClean="0">
                <a:latin typeface="Comic Sans MS" pitchFamily="66" charset="0"/>
              </a:rPr>
              <a:t>O(</a:t>
            </a:r>
            <a:r>
              <a:rPr lang="en-US" dirty="0" err="1" smtClean="0">
                <a:latin typeface="Comic Sans MS" pitchFamily="66" charset="0"/>
              </a:rPr>
              <a:t>log|U</a:t>
            </a:r>
            <a:r>
              <a:rPr lang="en-US" dirty="0" smtClean="0">
                <a:latin typeface="Comic Sans MS" pitchFamily="66" charset="0"/>
              </a:rPr>
              <a:t>|/T</a:t>
            </a:r>
            <a:r>
              <a:rPr lang="en-US" baseline="30000" dirty="0" smtClean="0">
                <a:latin typeface="Comic Sans MS"/>
              </a:rPr>
              <a:t>2</a:t>
            </a:r>
            <a:r>
              <a:rPr lang="en-US" dirty="0" smtClean="0">
                <a:latin typeface="Comic Sans MS" pitchFamily="66" charset="0"/>
              </a:rPr>
              <a:t>).</a:t>
            </a:r>
          </a:p>
          <a:p>
            <a:pPr marL="457200" lvl="1" indent="0">
              <a:buNone/>
            </a:pPr>
            <a:r>
              <a:rPr lang="en-US" dirty="0" smtClean="0"/>
              <a:t>The </a:t>
            </a:r>
            <a:r>
              <a:rPr lang="en-US" dirty="0"/>
              <a:t>bound </a:t>
            </a:r>
            <a:r>
              <a:rPr lang="en-US" dirty="0" smtClean="0">
                <a:latin typeface="Comic Sans MS" pitchFamily="66" charset="0"/>
              </a:rPr>
              <a:t>L</a:t>
            </a:r>
            <a:r>
              <a:rPr lang="en-US" dirty="0" smtClean="0"/>
              <a:t> </a:t>
            </a:r>
            <a:r>
              <a:rPr lang="en-US" dirty="0"/>
              <a:t>on the number of epochs</a:t>
            </a:r>
            <a:r>
              <a:rPr lang="en-US" dirty="0" smtClean="0"/>
              <a:t>, should </a:t>
            </a:r>
            <a:r>
              <a:rPr lang="en-US" dirty="0"/>
              <a:t>to be this </a:t>
            </a:r>
            <a:r>
              <a:rPr lang="en-US" dirty="0" smtClean="0"/>
              <a:t>value.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90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the parameters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 smtClean="0"/>
                  <a:t>Maximize potential drop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𝜂</m:t>
                    </m:r>
                    <m:r>
                      <a:rPr lang="en-US" b="0" i="1" smtClean="0">
                        <a:latin typeface="Cambria Math"/>
                      </a:rPr>
                      <m:t>𝑇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𝜂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Decreases number of update rounds</a:t>
                </a:r>
              </a:p>
              <a:p>
                <a:r>
                  <a:rPr lang="en-US" b="1" dirty="0" smtClean="0"/>
                  <a:t>Minimize threshold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𝑇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Decreases noise in lazy rounds</a:t>
                </a:r>
              </a:p>
              <a:p>
                <a:r>
                  <a:rPr lang="en-US" b="0" dirty="0" smtClean="0"/>
                  <a:t>Setting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𝜂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log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1/4</m:t>
                            </m:r>
                          </m:sup>
                        </m:sSup>
                      </m:fName>
                      <m:e>
                        <m:r>
                          <a:rPr lang="en-US" b="0" i="1" smtClean="0">
                            <a:latin typeface="Cambria Math"/>
                          </a:rPr>
                          <m:t>𝑁</m:t>
                        </m:r>
                      </m:e>
                    </m:func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𝑇</m:t>
                    </m:r>
                    <m:r>
                      <a:rPr lang="en-US" b="0" i="1" smtClean="0">
                        <a:latin typeface="Cambria Math"/>
                      </a:rPr>
                      <m:t>=2</m:t>
                    </m:r>
                    <m:r>
                      <a:rPr lang="en-US" b="0" i="1" smtClean="0">
                        <a:latin typeface="Cambria Math"/>
                      </a:rPr>
                      <m:t>𝜂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Gives error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𝑇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0803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Azuma’s Inequality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Suppose we have </a:t>
            </a:r>
            <a:r>
              <a:rPr lang="en-US" dirty="0" smtClean="0">
                <a:latin typeface="Comic Sans MS" pitchFamily="66" charset="0"/>
              </a:rPr>
              <a:t>m</a:t>
            </a:r>
            <a:r>
              <a:rPr lang="en-US" dirty="0" smtClean="0"/>
              <a:t> </a:t>
            </a:r>
            <a:r>
              <a:rPr lang="en-US" dirty="0"/>
              <a:t>random variables </a:t>
            </a:r>
            <a:r>
              <a:rPr lang="en-US" dirty="0" smtClean="0">
                <a:latin typeface="Comic Sans MS" pitchFamily="66" charset="0"/>
              </a:rPr>
              <a:t>X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>
                <a:latin typeface="Comic Sans MS" pitchFamily="66" charset="0"/>
              </a:rPr>
              <a:t>, X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>
                <a:latin typeface="Comic Sans MS" pitchFamily="66" charset="0"/>
              </a:rPr>
              <a:t> …, </a:t>
            </a:r>
            <a:r>
              <a:rPr lang="en-US" dirty="0" err="1" smtClean="0">
                <a:latin typeface="Comic Sans MS" pitchFamily="66" charset="0"/>
              </a:rPr>
              <a:t>X</a:t>
            </a:r>
            <a:r>
              <a:rPr lang="en-US" baseline="-25000" dirty="0" err="1" smtClean="0">
                <a:latin typeface="Comic Sans MS" pitchFamily="66" charset="0"/>
              </a:rPr>
              <a:t>m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Will compute a function </a:t>
            </a:r>
            <a:r>
              <a:rPr lang="en-US" dirty="0">
                <a:latin typeface="Comic Sans MS" pitchFamily="66" charset="0"/>
              </a:rPr>
              <a:t>f </a:t>
            </a:r>
            <a:r>
              <a:rPr lang="en-US" dirty="0" smtClean="0"/>
              <a:t>on them </a:t>
            </a:r>
            <a:r>
              <a:rPr lang="en-US" dirty="0" err="1" smtClean="0"/>
              <a:t>s.t.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>
                <a:latin typeface="Comic Sans MS" pitchFamily="66" charset="0"/>
              </a:rPr>
              <a:t>E[f]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/>
              <a:t>bounded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We have </a:t>
            </a:r>
            <a:r>
              <a:rPr lang="en-US" dirty="0" smtClean="0">
                <a:latin typeface="Comic Sans MS" pitchFamily="66" charset="0"/>
              </a:rPr>
              <a:t>c</a:t>
            </a:r>
            <a:r>
              <a:rPr lang="en-US" baseline="-25000" dirty="0" smtClean="0">
                <a:latin typeface="Comic Sans MS"/>
              </a:rPr>
              <a:t>i </a:t>
            </a:r>
            <a:r>
              <a:rPr lang="en-US" dirty="0" smtClean="0"/>
              <a:t>denote </a:t>
            </a:r>
            <a:r>
              <a:rPr lang="en-US" dirty="0"/>
              <a:t>the maximum </a:t>
            </a:r>
            <a:r>
              <a:rPr lang="en-US" dirty="0" smtClean="0"/>
              <a:t>effect </a:t>
            </a:r>
            <a:r>
              <a:rPr lang="en-US" dirty="0"/>
              <a:t>of </a:t>
            </a:r>
            <a:r>
              <a:rPr lang="en-US" dirty="0" smtClean="0">
                <a:latin typeface="Comic Sans MS" pitchFamily="66" charset="0"/>
              </a:rPr>
              <a:t>X</a:t>
            </a:r>
            <a:r>
              <a:rPr lang="en-US" baseline="-25000" dirty="0" smtClean="0">
                <a:latin typeface="Comic Sans MS"/>
              </a:rPr>
              <a:t>i</a:t>
            </a:r>
            <a:r>
              <a:rPr lang="en-US" dirty="0" smtClean="0"/>
              <a:t> </a:t>
            </a:r>
            <a:r>
              <a:rPr lang="en-US" dirty="0"/>
              <a:t>on </a:t>
            </a:r>
            <a:r>
              <a:rPr lang="en-US" dirty="0" smtClean="0">
                <a:latin typeface="Comic Sans MS" pitchFamily="66" charset="0"/>
              </a:rPr>
              <a:t>f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for </a:t>
            </a:r>
            <a:r>
              <a:rPr lang="en-US" dirty="0"/>
              <a:t>all </a:t>
            </a:r>
            <a:r>
              <a:rPr lang="en-US" dirty="0" err="1" smtClean="0">
                <a:latin typeface="Comic Sans MS" pitchFamily="66" charset="0"/>
              </a:rPr>
              <a:t>a</a:t>
            </a:r>
            <a:r>
              <a:rPr lang="en-US" baseline="-25000" dirty="0" err="1" smtClean="0">
                <a:latin typeface="Comic Sans MS"/>
              </a:rPr>
              <a:t>i</a:t>
            </a:r>
            <a:r>
              <a:rPr lang="en-US" dirty="0" smtClean="0"/>
              <a:t> and </a:t>
            </a:r>
            <a:r>
              <a:rPr lang="en-US" dirty="0" err="1" smtClean="0">
                <a:latin typeface="Comic Sans MS" pitchFamily="66" charset="0"/>
              </a:rPr>
              <a:t>a’</a:t>
            </a:r>
            <a:r>
              <a:rPr lang="en-US" baseline="-25000" dirty="0" err="1" smtClean="0">
                <a:latin typeface="Comic Sans MS"/>
              </a:rPr>
              <a:t>i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omic Sans MS" pitchFamily="66" charset="0"/>
              </a:rPr>
              <a:t>A</a:t>
            </a:r>
            <a:r>
              <a:rPr lang="en-US" baseline="-25000" dirty="0" smtClean="0">
                <a:latin typeface="Comic Sans MS"/>
              </a:rPr>
              <a:t>i</a:t>
            </a: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sz="2800" dirty="0" smtClean="0">
                <a:latin typeface="Comic Sans MS" pitchFamily="66" charset="0"/>
              </a:rPr>
              <a:t>E[f|</a:t>
            </a:r>
            <a:r>
              <a:rPr lang="en-US" sz="2800" dirty="0">
                <a:latin typeface="Comic Sans MS" pitchFamily="66" charset="0"/>
              </a:rPr>
              <a:t> X</a:t>
            </a:r>
            <a:r>
              <a:rPr lang="en-US" sz="2800" baseline="-25000" dirty="0">
                <a:latin typeface="Comic Sans MS"/>
              </a:rPr>
              <a:t>1</a:t>
            </a:r>
            <a:r>
              <a:rPr lang="en-US" sz="2800" dirty="0">
                <a:latin typeface="Comic Sans MS" pitchFamily="66" charset="0"/>
              </a:rPr>
              <a:t>, </a:t>
            </a:r>
            <a:r>
              <a:rPr lang="en-US" sz="2800" dirty="0" smtClean="0">
                <a:latin typeface="Comic Sans MS" pitchFamily="66" charset="0"/>
              </a:rPr>
              <a:t>…, X</a:t>
            </a:r>
            <a:r>
              <a:rPr lang="en-US" sz="2800" baseline="-25000" dirty="0" smtClean="0">
                <a:latin typeface="Comic Sans MS" pitchFamily="66" charset="0"/>
              </a:rPr>
              <a:t>i-1</a:t>
            </a:r>
            <a:r>
              <a:rPr lang="en-US" sz="2800" dirty="0" smtClean="0"/>
              <a:t> ,</a:t>
            </a:r>
            <a:r>
              <a:rPr lang="en-US" sz="2800" dirty="0" smtClean="0">
                <a:latin typeface="Comic Sans MS" pitchFamily="66" charset="0"/>
              </a:rPr>
              <a:t> X</a:t>
            </a:r>
            <a:r>
              <a:rPr lang="en-US" sz="2800" baseline="-25000" dirty="0" smtClean="0">
                <a:latin typeface="Comic Sans MS"/>
              </a:rPr>
              <a:t>i</a:t>
            </a:r>
            <a:r>
              <a:rPr lang="en-US" sz="2800" dirty="0" smtClean="0"/>
              <a:t> </a:t>
            </a:r>
            <a:r>
              <a:rPr lang="en-US" sz="2800" dirty="0"/>
              <a:t>= </a:t>
            </a:r>
            <a:r>
              <a:rPr lang="en-US" sz="2800" dirty="0" err="1">
                <a:latin typeface="Comic Sans MS" pitchFamily="66" charset="0"/>
              </a:rPr>
              <a:t>a</a:t>
            </a:r>
            <a:r>
              <a:rPr lang="en-US" sz="2800" baseline="-25000" dirty="0" err="1">
                <a:latin typeface="Comic Sans MS"/>
              </a:rPr>
              <a:t>i</a:t>
            </a:r>
            <a:r>
              <a:rPr lang="en-US" sz="2800" dirty="0" smtClean="0"/>
              <a:t>] - </a:t>
            </a:r>
            <a:r>
              <a:rPr lang="en-US" sz="2800" dirty="0">
                <a:latin typeface="Comic Sans MS" pitchFamily="66" charset="0"/>
              </a:rPr>
              <a:t>E[f| X</a:t>
            </a:r>
            <a:r>
              <a:rPr lang="en-US" sz="2800" baseline="-25000" dirty="0">
                <a:latin typeface="Comic Sans MS"/>
              </a:rPr>
              <a:t>1</a:t>
            </a:r>
            <a:r>
              <a:rPr lang="en-US" sz="2800" dirty="0" smtClean="0">
                <a:latin typeface="Comic Sans MS" pitchFamily="66" charset="0"/>
              </a:rPr>
              <a:t>, </a:t>
            </a:r>
            <a:r>
              <a:rPr lang="en-US" sz="2800" dirty="0">
                <a:latin typeface="Comic Sans MS" pitchFamily="66" charset="0"/>
              </a:rPr>
              <a:t>…, X</a:t>
            </a:r>
            <a:r>
              <a:rPr lang="en-US" sz="2800" baseline="-25000" dirty="0">
                <a:latin typeface="Comic Sans MS" pitchFamily="66" charset="0"/>
              </a:rPr>
              <a:t>i-1</a:t>
            </a:r>
            <a:r>
              <a:rPr lang="en-US" sz="2800" dirty="0"/>
              <a:t> ,</a:t>
            </a:r>
            <a:r>
              <a:rPr lang="en-US" sz="2800" dirty="0">
                <a:latin typeface="Comic Sans MS" pitchFamily="66" charset="0"/>
              </a:rPr>
              <a:t> X</a:t>
            </a:r>
            <a:r>
              <a:rPr lang="en-US" sz="2800" baseline="-25000" dirty="0">
                <a:latin typeface="Comic Sans MS"/>
              </a:rPr>
              <a:t>i</a:t>
            </a:r>
            <a:r>
              <a:rPr lang="en-US" sz="2800" dirty="0"/>
              <a:t> = </a:t>
            </a:r>
            <a:r>
              <a:rPr lang="en-US" sz="2800" dirty="0" err="1" smtClean="0">
                <a:latin typeface="Comic Sans MS" pitchFamily="66" charset="0"/>
              </a:rPr>
              <a:t>a’</a:t>
            </a:r>
            <a:r>
              <a:rPr lang="en-US" sz="2800" baseline="-25000" dirty="0" err="1" smtClean="0">
                <a:latin typeface="Comic Sans MS"/>
              </a:rPr>
              <a:t>i</a:t>
            </a:r>
            <a:r>
              <a:rPr lang="en-US" sz="2800" dirty="0"/>
              <a:t>]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>
                <a:latin typeface="Comic Sans MS" pitchFamily="66" charset="0"/>
              </a:rPr>
              <a:t> c</a:t>
            </a:r>
            <a:r>
              <a:rPr lang="en-US" sz="2800" baseline="-25000" dirty="0" smtClean="0">
                <a:latin typeface="Comic Sans MS" pitchFamily="66" charset="0"/>
              </a:rPr>
              <a:t>i</a:t>
            </a:r>
            <a:endParaRPr lang="en-US" sz="2800" baseline="-25000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US" dirty="0" smtClean="0"/>
              <a:t>Then</a:t>
            </a:r>
            <a:r>
              <a:rPr lang="en-US" dirty="0"/>
              <a:t>:</a:t>
            </a:r>
          </a:p>
          <a:p>
            <a:pPr marL="0" indent="0" algn="ctr">
              <a:buNone/>
            </a:pPr>
            <a:r>
              <a:rPr lang="en-US" dirty="0" err="1">
                <a:latin typeface="Comic Sans MS" pitchFamily="66" charset="0"/>
              </a:rPr>
              <a:t>Pr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[f(X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>
                <a:latin typeface="Comic Sans MS" pitchFamily="66" charset="0"/>
              </a:rPr>
              <a:t>, X</a:t>
            </a:r>
            <a:r>
              <a:rPr lang="en-US" baseline="-25000" dirty="0">
                <a:latin typeface="Comic Sans MS"/>
              </a:rPr>
              <a:t>2</a:t>
            </a:r>
            <a:r>
              <a:rPr lang="en-US" dirty="0">
                <a:latin typeface="Comic Sans MS" pitchFamily="66" charset="0"/>
              </a:rPr>
              <a:t> …, </a:t>
            </a:r>
            <a:r>
              <a:rPr lang="en-US" dirty="0" err="1">
                <a:latin typeface="Comic Sans MS" pitchFamily="66" charset="0"/>
              </a:rPr>
              <a:t>X</a:t>
            </a:r>
            <a:r>
              <a:rPr lang="en-US" baseline="-25000" dirty="0" err="1">
                <a:latin typeface="Comic Sans MS" pitchFamily="66" charset="0"/>
              </a:rPr>
              <a:t>m</a:t>
            </a:r>
            <a:r>
              <a:rPr lang="en-US" dirty="0"/>
              <a:t> </a:t>
            </a:r>
            <a:r>
              <a:rPr lang="en-US" dirty="0" smtClean="0"/>
              <a:t>)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</a:t>
            </a:r>
            <a:r>
              <a:rPr lang="en-US" dirty="0">
                <a:latin typeface="Comic Sans MS" pitchFamily="66" charset="0"/>
              </a:rPr>
              <a:t>E[f] + t] 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>
                <a:latin typeface="Comic Sans MS" pitchFamily="66" charset="0"/>
              </a:rPr>
              <a:t> </a:t>
            </a:r>
          </a:p>
          <a:p>
            <a:pPr marL="0" indent="0" algn="ctr">
              <a:buNone/>
            </a:pPr>
            <a:r>
              <a:rPr lang="en-US" dirty="0" err="1" smtClean="0">
                <a:latin typeface="Comic Sans MS" pitchFamily="66" charset="0"/>
              </a:rPr>
              <a:t>exp</a:t>
            </a:r>
            <a:r>
              <a:rPr lang="en-US" dirty="0" smtClean="0">
                <a:latin typeface="Comic Sans MS" pitchFamily="66" charset="0"/>
              </a:rPr>
              <a:t>(-2t</a:t>
            </a:r>
            <a:r>
              <a:rPr lang="en-US" baseline="30000" dirty="0" smtClean="0">
                <a:latin typeface="Comic Sans MS" pitchFamily="66" charset="0"/>
              </a:rPr>
              <a:t>2</a:t>
            </a:r>
            <a:r>
              <a:rPr lang="en-US" dirty="0" smtClean="0">
                <a:latin typeface="Comic Sans MS" pitchFamily="66" charset="0"/>
              </a:rPr>
              <a:t>/</a:t>
            </a:r>
            <a:r>
              <a:rPr lang="en-US" dirty="0" smtClean="0">
                <a:sym typeface="Symbol"/>
              </a:rPr>
              <a:t></a:t>
            </a:r>
            <a:r>
              <a:rPr lang="en-US" baseline="-25000" dirty="0" err="1" smtClean="0">
                <a:latin typeface="Arial Narrow"/>
                <a:sym typeface="Symbol"/>
              </a:rPr>
              <a:t>i</a:t>
            </a:r>
            <a:r>
              <a:rPr lang="en-US" baseline="-25000" dirty="0" smtClean="0">
                <a:latin typeface="Arial Narrow"/>
                <a:sym typeface="Symbol"/>
              </a:rPr>
              <a:t>=1</a:t>
            </a:r>
            <a:r>
              <a:rPr lang="en-US" baseline="30000" dirty="0" smtClean="0">
                <a:latin typeface="Arial Narrow"/>
              </a:rPr>
              <a:t>m</a:t>
            </a:r>
            <a:r>
              <a:rPr lang="en-US" dirty="0" smtClean="0"/>
              <a:t> </a:t>
            </a:r>
            <a:r>
              <a:rPr lang="en-US" dirty="0" smtClean="0">
                <a:latin typeface="Comic Sans MS" pitchFamily="66" charset="0"/>
              </a:rPr>
              <a:t>c</a:t>
            </a:r>
            <a:r>
              <a:rPr lang="en-US" baseline="-25000" dirty="0" smtClean="0">
                <a:latin typeface="Comic Sans MS" pitchFamily="66" charset="0"/>
              </a:rPr>
              <a:t>i</a:t>
            </a:r>
            <a:r>
              <a:rPr lang="en-US" baseline="30000" dirty="0" smtClean="0">
                <a:latin typeface="Comic Sans MS" pitchFamily="66" charset="0"/>
              </a:rPr>
              <a:t>2</a:t>
            </a:r>
            <a:r>
              <a:rPr lang="en-US" dirty="0" smtClean="0">
                <a:latin typeface="Comic Sans MS" pitchFamily="66" charset="0"/>
              </a:rPr>
              <a:t>)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75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Differential Privacy: 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Last week:</a:t>
            </a:r>
          </a:p>
          <a:p>
            <a:r>
              <a:rPr lang="en-US" dirty="0" smtClean="0"/>
              <a:t>If all mechanisms </a:t>
            </a:r>
            <a:r>
              <a:rPr lang="en-US" dirty="0" err="1">
                <a:latin typeface="Comic Sans MS" pitchFamily="66" charset="0"/>
              </a:rPr>
              <a:t>M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r>
              <a:rPr lang="en-US" dirty="0"/>
              <a:t> </a:t>
            </a:r>
            <a:r>
              <a:rPr lang="en-US" dirty="0" smtClean="0"/>
              <a:t>are </a:t>
            </a:r>
            <a:r>
              <a:rPr lang="en-US" dirty="0">
                <a:sym typeface="Symbol"/>
              </a:rPr>
              <a:t></a:t>
            </a:r>
            <a:r>
              <a:rPr lang="en-US" dirty="0"/>
              <a:t>-</a:t>
            </a:r>
            <a:r>
              <a:rPr lang="en-US" dirty="0" smtClean="0"/>
              <a:t>DP, then for any view the probability that </a:t>
            </a:r>
            <a:r>
              <a:rPr lang="en-US" dirty="0" smtClean="0">
                <a:latin typeface="Comic Sans MS" pitchFamily="66" charset="0"/>
              </a:rPr>
              <a:t>A </a:t>
            </a:r>
            <a:r>
              <a:rPr lang="en-US" dirty="0" smtClean="0"/>
              <a:t>gets the view when </a:t>
            </a:r>
            <a:r>
              <a:rPr lang="en-US" dirty="0" smtClean="0">
                <a:latin typeface="Comic Sans MS" pitchFamily="66" charset="0"/>
              </a:rPr>
              <a:t>b=0 </a:t>
            </a:r>
            <a:r>
              <a:rPr lang="en-US" dirty="0" smtClean="0"/>
              <a:t>and when </a:t>
            </a:r>
            <a:r>
              <a:rPr lang="en-US" dirty="0" smtClean="0">
                <a:latin typeface="Comic Sans MS" pitchFamily="66" charset="0"/>
              </a:rPr>
              <a:t>b=1</a:t>
            </a:r>
            <a:r>
              <a:rPr lang="en-US" dirty="0" smtClean="0"/>
              <a:t> are with </a:t>
            </a:r>
            <a:r>
              <a:rPr lang="en-US" dirty="0" err="1" smtClean="0">
                <a:latin typeface="Comic Sans MS" pitchFamily="66" charset="0"/>
              </a:rPr>
              <a:t>e</a:t>
            </a:r>
            <a:r>
              <a:rPr lang="en-US" baseline="30000" dirty="0" err="1" smtClean="0">
                <a:latin typeface="Comic Sans MS" pitchFamily="66" charset="0"/>
                <a:sym typeface="Symbol"/>
              </a:rPr>
              <a:t>t</a:t>
            </a:r>
            <a:endParaRPr lang="en-US" baseline="30000" dirty="0" smtClean="0">
              <a:latin typeface="Comic Sans MS" pitchFamily="66" charset="0"/>
              <a:sym typeface="Symbol"/>
            </a:endParaRPr>
          </a:p>
          <a:p>
            <a:pPr marL="742950" lvl="2" indent="-342900"/>
            <a:r>
              <a:rPr lang="en-US" dirty="0" smtClean="0">
                <a:latin typeface="Comic Sans MS" pitchFamily="66" charset="0"/>
              </a:rPr>
              <a:t>t</a:t>
            </a:r>
            <a:r>
              <a:rPr lang="en-US" dirty="0" smtClean="0"/>
              <a:t> </a:t>
            </a:r>
            <a:r>
              <a:rPr lang="en-US" dirty="0"/>
              <a:t>releases , each </a:t>
            </a:r>
            <a:r>
              <a:rPr lang="en-US" dirty="0">
                <a:latin typeface="Comic Sans MS" pitchFamily="66" charset="0"/>
                <a:sym typeface="Symbol"/>
              </a:rPr>
              <a:t></a:t>
            </a:r>
            <a:r>
              <a:rPr lang="en-US" dirty="0">
                <a:latin typeface="Comic Sans MS" pitchFamily="66" charset="0"/>
              </a:rPr>
              <a:t>-DP</a:t>
            </a:r>
            <a:r>
              <a:rPr lang="en-US" dirty="0"/>
              <a:t>, are </a:t>
            </a:r>
            <a:r>
              <a:rPr lang="en-US" dirty="0">
                <a:latin typeface="Comic Sans MS" pitchFamily="66" charset="0"/>
              </a:rPr>
              <a:t>t</a:t>
            </a:r>
            <a:r>
              <a:rPr lang="en-US" dirty="0">
                <a:latin typeface="cmsy10"/>
              </a:rPr>
              <a:t>¢</a:t>
            </a:r>
            <a:r>
              <a:rPr lang="en-US" dirty="0">
                <a:latin typeface="Comic Sans MS" pitchFamily="66" charset="0"/>
                <a:sym typeface="Symbol"/>
              </a:rPr>
              <a:t></a:t>
            </a:r>
            <a:r>
              <a:rPr lang="en-US" dirty="0">
                <a:latin typeface="Comic Sans MS" pitchFamily="66" charset="0"/>
              </a:rPr>
              <a:t> -</a:t>
            </a:r>
            <a:r>
              <a:rPr lang="en-US" dirty="0" smtClean="0"/>
              <a:t>DP</a:t>
            </a:r>
            <a:endParaRPr lang="en-US" baseline="30000" dirty="0" smtClean="0">
              <a:latin typeface="Comic Sans MS" pitchFamily="66" charset="0"/>
              <a:sym typeface="Symbol"/>
            </a:endParaRPr>
          </a:p>
          <a:p>
            <a:r>
              <a:rPr lang="en-US" dirty="0" smtClean="0"/>
              <a:t>Today: </a:t>
            </a:r>
          </a:p>
          <a:p>
            <a:pPr lvl="1"/>
            <a:r>
              <a:rPr lang="en-US" dirty="0">
                <a:latin typeface="Comic Sans MS" pitchFamily="66" charset="0"/>
              </a:rPr>
              <a:t>t</a:t>
            </a:r>
            <a:r>
              <a:rPr lang="en-US" dirty="0"/>
              <a:t> </a:t>
            </a:r>
            <a:r>
              <a:rPr lang="en-US" dirty="0" smtClean="0"/>
              <a:t>releases, </a:t>
            </a:r>
            <a:r>
              <a:rPr lang="en-US" dirty="0"/>
              <a:t>each </a:t>
            </a:r>
            <a:r>
              <a:rPr lang="en-US" dirty="0">
                <a:latin typeface="Comic Sans MS" pitchFamily="66" charset="0"/>
                <a:sym typeface="Symbol"/>
              </a:rPr>
              <a:t></a:t>
            </a:r>
            <a:r>
              <a:rPr lang="en-US" dirty="0">
                <a:latin typeface="Comic Sans MS" pitchFamily="66" charset="0"/>
              </a:rPr>
              <a:t>-DP</a:t>
            </a:r>
            <a:r>
              <a:rPr lang="en-US" dirty="0"/>
              <a:t>, </a:t>
            </a:r>
            <a:r>
              <a:rPr lang="en-US" dirty="0" smtClean="0"/>
              <a:t>are </a:t>
            </a:r>
            <a:r>
              <a:rPr lang="en-US" dirty="0">
                <a:latin typeface="Comic Sans MS" pitchFamily="66" charset="0"/>
              </a:rPr>
              <a:t>(</a:t>
            </a:r>
            <a:r>
              <a:rPr lang="en-US" dirty="0">
                <a:latin typeface="Comic Sans MS" pitchFamily="66" charset="0"/>
                <a:sym typeface="Symbol"/>
              </a:rPr>
              <a:t>√</a:t>
            </a:r>
            <a:r>
              <a:rPr lang="en-US" dirty="0">
                <a:latin typeface="Comic Sans MS" pitchFamily="66" charset="0"/>
              </a:rPr>
              <a:t>t</a:t>
            </a:r>
            <a:r>
              <a:rPr lang="en-US" dirty="0">
                <a:latin typeface="Comic Sans MS" pitchFamily="66" charset="0"/>
                <a:sym typeface="Symbol"/>
              </a:rPr>
              <a:t>+t </a:t>
            </a:r>
            <a:r>
              <a:rPr lang="en-US" baseline="30000" dirty="0">
                <a:latin typeface="Comic Sans MS"/>
                <a:sym typeface="Symbol"/>
              </a:rPr>
              <a:t>2</a:t>
            </a:r>
            <a:r>
              <a:rPr lang="en-US" dirty="0">
                <a:latin typeface="Comic Sans MS" pitchFamily="66" charset="0"/>
              </a:rPr>
              <a:t>,</a:t>
            </a:r>
            <a:r>
              <a:rPr lang="en-US" dirty="0">
                <a:latin typeface="Comic Sans MS" pitchFamily="66" charset="0"/>
                <a:sym typeface="Symbol"/>
              </a:rPr>
              <a:t></a:t>
            </a:r>
            <a:r>
              <a:rPr lang="en-US" dirty="0">
                <a:latin typeface="Comic Sans MS" pitchFamily="66" charset="0"/>
              </a:rPr>
              <a:t>)-</a:t>
            </a:r>
            <a:r>
              <a:rPr lang="en-US" dirty="0"/>
              <a:t>DP (roughly</a:t>
            </a:r>
            <a:r>
              <a:rPr lang="en-US" dirty="0" smtClean="0"/>
              <a:t>)</a:t>
            </a:r>
            <a:endParaRPr lang="en-US" dirty="0"/>
          </a:p>
          <a:p>
            <a:endParaRPr lang="en-US" baseline="30000" dirty="0" smtClean="0">
              <a:latin typeface="Comic Sans MS" pitchFamily="66" charset="0"/>
              <a:sym typeface="Symbol"/>
            </a:endParaRPr>
          </a:p>
          <a:p>
            <a:endParaRPr lang="en-US" baseline="30000" dirty="0">
              <a:latin typeface="Comic Sans MS" pitchFamily="66" charset="0"/>
              <a:sym typeface="Symbol"/>
            </a:endParaRPr>
          </a:p>
          <a:p>
            <a:pPr marL="0" indent="0">
              <a:buNone/>
            </a:pPr>
            <a:endParaRPr lang="en-US" baseline="30000" dirty="0" smtClean="0">
              <a:latin typeface="Comic Sans MS" pitchFamily="66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5638800"/>
            <a:ext cx="5943600" cy="107721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n-lt"/>
              </a:rPr>
              <a:t>Therefore results for a single query translate to results on several queries</a:t>
            </a:r>
            <a:endParaRPr lang="en-US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25414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>Privacy Loss as a Random </a:t>
            </a:r>
            <a:r>
              <a:rPr lang="en-US" sz="4800" dirty="0"/>
              <a:t>W</a:t>
            </a:r>
            <a:r>
              <a:rPr lang="en-US" sz="4800" dirty="0" smtClean="0"/>
              <a:t>alk</a:t>
            </a:r>
            <a:br>
              <a:rPr lang="en-US" sz="4800" dirty="0" smtClean="0"/>
            </a:b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409504" y="1524000"/>
                <a:ext cx="1640193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+mn-lt"/>
                  </a:rPr>
                  <a:t>Number of </a:t>
                </a:r>
              </a:p>
              <a:p>
                <a:r>
                  <a:rPr lang="en-US" dirty="0" smtClean="0">
                    <a:latin typeface="+mn-lt"/>
                  </a:rPr>
                  <a:t>Steps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t</a:t>
                </a:r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9504" y="1524000"/>
                <a:ext cx="1640193" cy="954107"/>
              </a:xfrm>
              <a:prstGeom prst="rect">
                <a:avLst/>
              </a:prstGeom>
              <a:blipFill rotWithShape="1">
                <a:blip r:embed="rId3"/>
                <a:stretch>
                  <a:fillRect l="-7037" t="-6369" r="-6667" b="-16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1" name="Group 30"/>
          <p:cNvGrpSpPr/>
          <p:nvPr/>
        </p:nvGrpSpPr>
        <p:grpSpPr>
          <a:xfrm>
            <a:off x="838200" y="2381514"/>
            <a:ext cx="7391401" cy="242840"/>
            <a:chOff x="1000196" y="5791200"/>
            <a:chExt cx="6719455" cy="161925"/>
          </a:xfrm>
        </p:grpSpPr>
        <p:cxnSp>
          <p:nvCxnSpPr>
            <p:cNvPr id="57" name="Straight Arrow Connector 56"/>
            <p:cNvCxnSpPr/>
            <p:nvPr/>
          </p:nvCxnSpPr>
          <p:spPr>
            <a:xfrm>
              <a:off x="1000196" y="5867400"/>
              <a:ext cx="6719455" cy="0"/>
            </a:xfrm>
            <a:prstGeom prst="straightConnector1">
              <a:avLst/>
            </a:prstGeom>
            <a:ln>
              <a:headEnd type="oval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1295400" y="5791200"/>
              <a:ext cx="152400" cy="1524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524000" y="5791200"/>
              <a:ext cx="152400" cy="1524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1752600" y="5791200"/>
              <a:ext cx="152400" cy="152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3352800" y="5791200"/>
              <a:ext cx="152400" cy="1524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3590925" y="5791200"/>
              <a:ext cx="152400" cy="152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3819525" y="5791200"/>
              <a:ext cx="152400" cy="152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038600" y="5791200"/>
              <a:ext cx="152400" cy="1524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267200" y="5791200"/>
              <a:ext cx="152400" cy="152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4495800" y="5791200"/>
              <a:ext cx="152400" cy="152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4724400" y="5791200"/>
              <a:ext cx="152400" cy="152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4962525" y="5791200"/>
              <a:ext cx="152400" cy="152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191125" y="5791200"/>
              <a:ext cx="152400" cy="152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5410200" y="5791200"/>
              <a:ext cx="152400" cy="1524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5638800" y="5791200"/>
              <a:ext cx="152400" cy="1524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5867400" y="5791200"/>
              <a:ext cx="152400" cy="1524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6096000" y="5791200"/>
              <a:ext cx="152400" cy="152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6334125" y="5791200"/>
              <a:ext cx="152400" cy="152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6562725" y="5791200"/>
              <a:ext cx="152400" cy="152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781800" y="5800725"/>
              <a:ext cx="152400" cy="1524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7010400" y="5800725"/>
              <a:ext cx="152400" cy="152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7248525" y="5800725"/>
              <a:ext cx="152400" cy="152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101911" y="4953000"/>
                <a:ext cx="1831142" cy="5515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+mn-lt"/>
                  </a:rPr>
                  <a:t>grows as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latin typeface="Cambria Math"/>
                          </a:rPr>
                          <m:t>𝒕</m:t>
                        </m:r>
                      </m:e>
                    </m:rad>
                  </m:oMath>
                </a14:m>
                <a:endParaRPr lang="en-US" b="1" dirty="0" smtClean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1911" y="4953000"/>
                <a:ext cx="1831142" cy="551561"/>
              </a:xfrm>
              <a:prstGeom prst="rect">
                <a:avLst/>
              </a:prstGeom>
              <a:blipFill rotWithShape="1">
                <a:blip r:embed="rId4"/>
                <a:stretch>
                  <a:fillRect l="-6333" t="-6667" b="-2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4" name="Group 143"/>
          <p:cNvGrpSpPr/>
          <p:nvPr/>
        </p:nvGrpSpPr>
        <p:grpSpPr>
          <a:xfrm>
            <a:off x="1066800" y="2610088"/>
            <a:ext cx="301686" cy="2188985"/>
            <a:chOff x="1066800" y="2610088"/>
            <a:chExt cx="301686" cy="2188985"/>
          </a:xfrm>
        </p:grpSpPr>
        <p:sp>
          <p:nvSpPr>
            <p:cNvPr id="28" name="TextBox 27"/>
            <p:cNvSpPr txBox="1"/>
            <p:nvPr/>
          </p:nvSpPr>
          <p:spPr>
            <a:xfrm>
              <a:off x="1066800" y="4429741"/>
              <a:ext cx="301686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grpSp>
          <p:nvGrpSpPr>
            <p:cNvPr id="56" name="Group 55"/>
            <p:cNvGrpSpPr/>
            <p:nvPr/>
          </p:nvGrpSpPr>
          <p:grpSpPr>
            <a:xfrm>
              <a:off x="1162924" y="2610088"/>
              <a:ext cx="167640" cy="1718599"/>
              <a:chOff x="1162924" y="2610088"/>
              <a:chExt cx="167640" cy="1718599"/>
            </a:xfrm>
          </p:grpSpPr>
          <p:sp>
            <p:nvSpPr>
              <p:cNvPr id="94" name="Rectangle 93"/>
              <p:cNvSpPr/>
              <p:nvPr/>
            </p:nvSpPr>
            <p:spPr>
              <a:xfrm>
                <a:off x="1162924" y="4100132"/>
                <a:ext cx="167640" cy="228555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9" name="Straight Arrow Connector 38"/>
              <p:cNvCxnSpPr>
                <a:stCxn id="58" idx="2"/>
                <a:endCxn id="94" idx="0"/>
              </p:cNvCxnSpPr>
              <p:nvPr/>
            </p:nvCxnSpPr>
            <p:spPr>
              <a:xfrm>
                <a:off x="1246744" y="2610088"/>
                <a:ext cx="0" cy="1490044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prstDash val="sysDash"/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5" name="Group 144"/>
          <p:cNvGrpSpPr/>
          <p:nvPr/>
        </p:nvGrpSpPr>
        <p:grpSpPr>
          <a:xfrm>
            <a:off x="1332469" y="2610088"/>
            <a:ext cx="372218" cy="2188985"/>
            <a:chOff x="1332469" y="2610088"/>
            <a:chExt cx="372218" cy="2188985"/>
          </a:xfrm>
        </p:grpSpPr>
        <p:sp>
          <p:nvSpPr>
            <p:cNvPr id="126" name="TextBox 125"/>
            <p:cNvSpPr txBox="1"/>
            <p:nvPr/>
          </p:nvSpPr>
          <p:spPr>
            <a:xfrm>
              <a:off x="1332469" y="4429741"/>
              <a:ext cx="372218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dirty="0" smtClean="0"/>
                <a:t>-1</a:t>
              </a:r>
              <a:endParaRPr lang="en-US" dirty="0"/>
            </a:p>
          </p:txBody>
        </p:sp>
        <p:grpSp>
          <p:nvGrpSpPr>
            <p:cNvPr id="142" name="Group 141"/>
            <p:cNvGrpSpPr/>
            <p:nvPr/>
          </p:nvGrpSpPr>
          <p:grpSpPr>
            <a:xfrm>
              <a:off x="1414384" y="2610088"/>
              <a:ext cx="167640" cy="1718599"/>
              <a:chOff x="1414384" y="2610088"/>
              <a:chExt cx="167640" cy="1718599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1414384" y="4100132"/>
                <a:ext cx="167640" cy="228555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4" name="Straight Arrow Connector 133"/>
              <p:cNvCxnSpPr>
                <a:stCxn id="59" idx="2"/>
                <a:endCxn id="95" idx="0"/>
              </p:cNvCxnSpPr>
              <p:nvPr/>
            </p:nvCxnSpPr>
            <p:spPr>
              <a:xfrm>
                <a:off x="1498204" y="2610088"/>
                <a:ext cx="0" cy="1490044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prstDash val="sysDash"/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6" name="Group 145"/>
          <p:cNvGrpSpPr/>
          <p:nvPr/>
        </p:nvGrpSpPr>
        <p:grpSpPr>
          <a:xfrm>
            <a:off x="3328562" y="2610088"/>
            <a:ext cx="301686" cy="2188985"/>
            <a:chOff x="3328562" y="2610088"/>
            <a:chExt cx="301686" cy="2188985"/>
          </a:xfrm>
        </p:grpSpPr>
        <p:sp>
          <p:nvSpPr>
            <p:cNvPr id="129" name="TextBox 128"/>
            <p:cNvSpPr txBox="1"/>
            <p:nvPr/>
          </p:nvSpPr>
          <p:spPr>
            <a:xfrm>
              <a:off x="3328562" y="4429741"/>
              <a:ext cx="301686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grpSp>
          <p:nvGrpSpPr>
            <p:cNvPr id="143" name="Group 142"/>
            <p:cNvGrpSpPr/>
            <p:nvPr/>
          </p:nvGrpSpPr>
          <p:grpSpPr>
            <a:xfrm>
              <a:off x="3426065" y="2610088"/>
              <a:ext cx="167640" cy="1718599"/>
              <a:chOff x="3426065" y="2610088"/>
              <a:chExt cx="167640" cy="1718599"/>
            </a:xfrm>
          </p:grpSpPr>
          <p:sp>
            <p:nvSpPr>
              <p:cNvPr id="103" name="Rectangle 102"/>
              <p:cNvSpPr/>
              <p:nvPr/>
            </p:nvSpPr>
            <p:spPr>
              <a:xfrm>
                <a:off x="3426065" y="4100132"/>
                <a:ext cx="167640" cy="228555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5" name="Straight Arrow Connector 134"/>
              <p:cNvCxnSpPr>
                <a:stCxn id="67" idx="2"/>
                <a:endCxn id="103" idx="0"/>
              </p:cNvCxnSpPr>
              <p:nvPr/>
            </p:nvCxnSpPr>
            <p:spPr>
              <a:xfrm>
                <a:off x="3509885" y="2610088"/>
                <a:ext cx="0" cy="1490044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prstDash val="sysDash"/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7" name="Group 146"/>
          <p:cNvGrpSpPr/>
          <p:nvPr/>
        </p:nvGrpSpPr>
        <p:grpSpPr>
          <a:xfrm>
            <a:off x="4082942" y="2610088"/>
            <a:ext cx="301686" cy="2188985"/>
            <a:chOff x="4082942" y="2610088"/>
            <a:chExt cx="301686" cy="2188985"/>
          </a:xfrm>
        </p:grpSpPr>
        <p:sp>
          <p:nvSpPr>
            <p:cNvPr id="106" name="Rectangle 105"/>
            <p:cNvSpPr/>
            <p:nvPr/>
          </p:nvSpPr>
          <p:spPr>
            <a:xfrm>
              <a:off x="4180445" y="4100132"/>
              <a:ext cx="167640" cy="228555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4082942" y="4429741"/>
              <a:ext cx="301686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cxnSp>
          <p:nvCxnSpPr>
            <p:cNvPr id="136" name="Straight Arrow Connector 135"/>
            <p:cNvCxnSpPr>
              <a:stCxn id="70" idx="2"/>
              <a:endCxn id="106" idx="0"/>
            </p:cNvCxnSpPr>
            <p:nvPr/>
          </p:nvCxnSpPr>
          <p:spPr>
            <a:xfrm>
              <a:off x="4264265" y="2610088"/>
              <a:ext cx="0" cy="1490044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ys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8" name="Group 147"/>
          <p:cNvGrpSpPr/>
          <p:nvPr/>
        </p:nvGrpSpPr>
        <p:grpSpPr>
          <a:xfrm>
            <a:off x="5514897" y="2610088"/>
            <a:ext cx="372218" cy="2188985"/>
            <a:chOff x="5514897" y="2610088"/>
            <a:chExt cx="372218" cy="2188985"/>
          </a:xfrm>
        </p:grpSpPr>
        <p:sp>
          <p:nvSpPr>
            <p:cNvPr id="112" name="Rectangle 111"/>
            <p:cNvSpPr/>
            <p:nvPr/>
          </p:nvSpPr>
          <p:spPr>
            <a:xfrm>
              <a:off x="5689205" y="4100132"/>
              <a:ext cx="167640" cy="22855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514897" y="4429741"/>
              <a:ext cx="372218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dirty="0" smtClean="0"/>
                <a:t>-1</a:t>
              </a:r>
              <a:endParaRPr lang="en-US" dirty="0"/>
            </a:p>
          </p:txBody>
        </p:sp>
        <p:cxnSp>
          <p:nvCxnSpPr>
            <p:cNvPr id="137" name="Straight Arrow Connector 136"/>
            <p:cNvCxnSpPr>
              <a:stCxn id="76" idx="2"/>
              <a:endCxn id="112" idx="0"/>
            </p:cNvCxnSpPr>
            <p:nvPr/>
          </p:nvCxnSpPr>
          <p:spPr>
            <a:xfrm>
              <a:off x="5773025" y="2610088"/>
              <a:ext cx="0" cy="1490044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ys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9" name="Group 148"/>
          <p:cNvGrpSpPr/>
          <p:nvPr/>
        </p:nvGrpSpPr>
        <p:grpSpPr>
          <a:xfrm>
            <a:off x="5849155" y="2610088"/>
            <a:ext cx="301686" cy="2188985"/>
            <a:chOff x="5849155" y="2610088"/>
            <a:chExt cx="301686" cy="2188985"/>
          </a:xfrm>
        </p:grpSpPr>
        <p:sp>
          <p:nvSpPr>
            <p:cNvPr id="113" name="Rectangle 112"/>
            <p:cNvSpPr/>
            <p:nvPr/>
          </p:nvSpPr>
          <p:spPr>
            <a:xfrm>
              <a:off x="5940665" y="4100132"/>
              <a:ext cx="167640" cy="228555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5849155" y="4429741"/>
              <a:ext cx="301686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cxnSp>
          <p:nvCxnSpPr>
            <p:cNvPr id="138" name="Straight Arrow Connector 137"/>
            <p:cNvCxnSpPr>
              <a:stCxn id="77" idx="2"/>
              <a:endCxn id="113" idx="0"/>
            </p:cNvCxnSpPr>
            <p:nvPr/>
          </p:nvCxnSpPr>
          <p:spPr>
            <a:xfrm>
              <a:off x="6024485" y="2610088"/>
              <a:ext cx="0" cy="1490044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ys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0" name="Group 149"/>
          <p:cNvGrpSpPr/>
          <p:nvPr/>
        </p:nvGrpSpPr>
        <p:grpSpPr>
          <a:xfrm>
            <a:off x="6112798" y="2610088"/>
            <a:ext cx="301686" cy="2188985"/>
            <a:chOff x="6112798" y="2610088"/>
            <a:chExt cx="301686" cy="2188985"/>
          </a:xfrm>
        </p:grpSpPr>
        <p:sp>
          <p:nvSpPr>
            <p:cNvPr id="114" name="Rectangle 113"/>
            <p:cNvSpPr/>
            <p:nvPr/>
          </p:nvSpPr>
          <p:spPr>
            <a:xfrm>
              <a:off x="6192125" y="4100132"/>
              <a:ext cx="167640" cy="228555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6112798" y="4429741"/>
              <a:ext cx="301686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cxnSp>
          <p:nvCxnSpPr>
            <p:cNvPr id="139" name="Straight Arrow Connector 138"/>
            <p:cNvCxnSpPr>
              <a:stCxn id="78" idx="2"/>
              <a:endCxn id="114" idx="0"/>
            </p:cNvCxnSpPr>
            <p:nvPr/>
          </p:nvCxnSpPr>
          <p:spPr>
            <a:xfrm>
              <a:off x="6275945" y="2610088"/>
              <a:ext cx="0" cy="1490044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ys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1" name="Group 150"/>
          <p:cNvGrpSpPr/>
          <p:nvPr/>
        </p:nvGrpSpPr>
        <p:grpSpPr>
          <a:xfrm>
            <a:off x="7064903" y="2624373"/>
            <a:ext cx="372218" cy="2174700"/>
            <a:chOff x="7064903" y="2624373"/>
            <a:chExt cx="372218" cy="2174700"/>
          </a:xfrm>
        </p:grpSpPr>
        <p:sp>
          <p:nvSpPr>
            <p:cNvPr id="118" name="Rectangle 117"/>
            <p:cNvSpPr/>
            <p:nvPr/>
          </p:nvSpPr>
          <p:spPr>
            <a:xfrm>
              <a:off x="7197965" y="4114417"/>
              <a:ext cx="167640" cy="22855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7064903" y="4429741"/>
              <a:ext cx="372218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dirty="0" smtClean="0"/>
                <a:t>-1</a:t>
              </a:r>
              <a:endParaRPr lang="en-US" dirty="0"/>
            </a:p>
          </p:txBody>
        </p:sp>
        <p:cxnSp>
          <p:nvCxnSpPr>
            <p:cNvPr id="140" name="Straight Arrow Connector 139"/>
            <p:cNvCxnSpPr>
              <a:stCxn id="82" idx="2"/>
              <a:endCxn id="118" idx="0"/>
            </p:cNvCxnSpPr>
            <p:nvPr/>
          </p:nvCxnSpPr>
          <p:spPr>
            <a:xfrm>
              <a:off x="7281785" y="2624373"/>
              <a:ext cx="0" cy="1490044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ys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2" name="Group 151"/>
          <p:cNvGrpSpPr/>
          <p:nvPr/>
        </p:nvGrpSpPr>
        <p:grpSpPr>
          <a:xfrm>
            <a:off x="609600" y="1487269"/>
            <a:ext cx="6756004" cy="798731"/>
            <a:chOff x="695004" y="1487269"/>
            <a:chExt cx="4814587" cy="798731"/>
          </a:xfrm>
        </p:grpSpPr>
        <p:cxnSp>
          <p:nvCxnSpPr>
            <p:cNvPr id="22" name="Straight Arrow Connector 21"/>
            <p:cNvCxnSpPr/>
            <p:nvPr/>
          </p:nvCxnSpPr>
          <p:spPr>
            <a:xfrm flipH="1">
              <a:off x="1246744" y="1981200"/>
              <a:ext cx="8382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TextBox 84"/>
                <p:cNvSpPr txBox="1"/>
                <p:nvPr/>
              </p:nvSpPr>
              <p:spPr>
                <a:xfrm>
                  <a:off x="695004" y="1487269"/>
                  <a:ext cx="4814587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</a:rPr>
                        <m:t>𝑂</m:t>
                      </m:r>
                      <m:r>
                        <a:rPr lang="en-US" b="0" i="1" dirty="0" smtClean="0">
                          <a:latin typeface="Cambria Math"/>
                        </a:rPr>
                        <m:t>(</m:t>
                      </m:r>
                      <m:r>
                        <a:rPr lang="en-US" b="0" i="1" dirty="0" smtClean="0">
                          <a:latin typeface="Cambria Math"/>
                        </a:rPr>
                        <m:t>𝑡</m:t>
                      </m:r>
                      <m:r>
                        <a:rPr lang="en-US" b="0" i="1" dirty="0" smtClean="0">
                          <a:latin typeface="Cambria Math"/>
                        </a:rPr>
                        <m:t>)</m:t>
                      </m:r>
                    </m:oMath>
                  </a14:m>
                  <a:r>
                    <a:rPr lang="en-US" dirty="0" smtClean="0">
                      <a:latin typeface="Comic Sans MS" pitchFamily="66" charset="0"/>
                    </a:rPr>
                    <a:t> </a:t>
                  </a:r>
                  <a:r>
                    <a:rPr lang="en-US" dirty="0" smtClean="0">
                      <a:latin typeface="+mn-lt"/>
                    </a:rPr>
                    <a:t>potentially dangerous rounds</a:t>
                  </a:r>
                  <a:endParaRPr lang="en-US" dirty="0"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85" name="TextBox 8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5004" y="1487269"/>
                  <a:ext cx="4814587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t="-12791" b="-302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Rectangle 140"/>
            <p:cNvSpPr/>
            <p:nvPr/>
          </p:nvSpPr>
          <p:spPr>
            <a:xfrm>
              <a:off x="1284666" y="1572613"/>
              <a:ext cx="167640" cy="228556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3" name="Group 152"/>
          <p:cNvGrpSpPr/>
          <p:nvPr/>
        </p:nvGrpSpPr>
        <p:grpSpPr>
          <a:xfrm>
            <a:off x="838200" y="3729726"/>
            <a:ext cx="8298218" cy="523220"/>
            <a:chOff x="838200" y="3729726"/>
            <a:chExt cx="8298218" cy="523220"/>
          </a:xfrm>
        </p:grpSpPr>
        <p:cxnSp>
          <p:nvCxnSpPr>
            <p:cNvPr id="93" name="Straight Arrow Connector 92"/>
            <p:cNvCxnSpPr/>
            <p:nvPr/>
          </p:nvCxnSpPr>
          <p:spPr>
            <a:xfrm>
              <a:off x="838200" y="4214410"/>
              <a:ext cx="7391401" cy="0"/>
            </a:xfrm>
            <a:prstGeom prst="straightConnector1">
              <a:avLst/>
            </a:prstGeom>
            <a:ln>
              <a:headEnd type="oval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/>
            <p:cNvSpPr/>
            <p:nvPr/>
          </p:nvSpPr>
          <p:spPr>
            <a:xfrm>
              <a:off x="7379206" y="3729726"/>
              <a:ext cx="175721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+mn-lt"/>
                </a:rPr>
                <a:t>Privacy loss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08725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4000" dirty="0" smtClean="0"/>
              <a:t>The Exponential Mechanism</a:t>
            </a:r>
            <a:br>
              <a:rPr lang="en-US" sz="4000" dirty="0" smtClean="0"/>
            </a:br>
            <a:r>
              <a:rPr lang="en-US" sz="4000" dirty="0" smtClean="0"/>
              <a:t> [</a:t>
            </a:r>
            <a:r>
              <a:rPr lang="en-US" sz="3600" dirty="0" err="1" smtClean="0"/>
              <a:t>McSherry</a:t>
            </a:r>
            <a:r>
              <a:rPr lang="en-US" sz="3600" dirty="0" smtClean="0"/>
              <a:t> </a:t>
            </a:r>
            <a:r>
              <a:rPr lang="en-US" sz="3600" dirty="0" err="1" smtClean="0"/>
              <a:t>Talwar</a:t>
            </a:r>
            <a:r>
              <a:rPr lang="en-US" sz="3600" dirty="0" smtClean="0"/>
              <a:t>]</a:t>
            </a:r>
          </a:p>
        </p:txBody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763000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dirty="0" smtClean="0"/>
              <a:t>A general mechanism that yields 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Differential privacy</a:t>
            </a:r>
          </a:p>
          <a:p>
            <a:pPr>
              <a:lnSpc>
                <a:spcPct val="90000"/>
              </a:lnSpc>
            </a:pPr>
            <a:r>
              <a:rPr lang="en-US" sz="2800" b="1" i="1" dirty="0" smtClean="0"/>
              <a:t>May</a:t>
            </a:r>
            <a:r>
              <a:rPr lang="en-US" sz="2800" dirty="0" smtClean="0"/>
              <a:t> yield utility/approximation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Is defined and evaluated by considering </a:t>
            </a:r>
            <a:r>
              <a:rPr lang="en-US" sz="2800" b="1" dirty="0" smtClean="0"/>
              <a:t>all possible answers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0033CC"/>
                </a:solidFill>
              </a:rPr>
              <a:t>The definition does not yield an efficient way of evaluating it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 smtClean="0"/>
              <a:t>Application/original motivation: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2800" b="1" dirty="0" smtClean="0"/>
              <a:t>Approximate truthfulness of auctions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Collusion resistance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Compatibility</a:t>
            </a:r>
          </a:p>
          <a:p>
            <a:pPr>
              <a:lnSpc>
                <a:spcPct val="90000"/>
              </a:lnSpc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8179458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598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bar: Digital Goods Auction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product with </a:t>
            </a:r>
            <a:r>
              <a:rPr lang="en-US" dirty="0" smtClean="0">
                <a:latin typeface="Comic Sans MS" pitchFamily="66" charset="0"/>
              </a:rPr>
              <a:t>0</a:t>
            </a:r>
            <a:r>
              <a:rPr lang="en-US" dirty="0" smtClean="0"/>
              <a:t> cost of production</a:t>
            </a:r>
          </a:p>
          <a:p>
            <a:r>
              <a:rPr lang="en-US" dirty="0" smtClean="0">
                <a:latin typeface="Comic Sans MS" pitchFamily="66" charset="0"/>
              </a:rPr>
              <a:t>n </a:t>
            </a:r>
            <a:r>
              <a:rPr lang="en-US" dirty="0" smtClean="0"/>
              <a:t>individuals with valuation </a:t>
            </a:r>
            <a:r>
              <a:rPr lang="en-US" dirty="0" smtClean="0">
                <a:latin typeface="Comic Sans MS" pitchFamily="66" charset="0"/>
              </a:rPr>
              <a:t>v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>
                <a:latin typeface="Comic Sans MS" pitchFamily="66" charset="0"/>
              </a:rPr>
              <a:t>, v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>
                <a:latin typeface="Comic Sans MS" pitchFamily="66" charset="0"/>
              </a:rPr>
              <a:t>, … </a:t>
            </a:r>
            <a:r>
              <a:rPr lang="en-US" dirty="0" err="1" smtClean="0">
                <a:latin typeface="Comic Sans MS" pitchFamily="66" charset="0"/>
              </a:rPr>
              <a:t>v</a:t>
            </a:r>
            <a:r>
              <a:rPr lang="en-US" baseline="-25000" dirty="0" err="1" smtClean="0">
                <a:latin typeface="Comic Sans MS" pitchFamily="66" charset="0"/>
              </a:rPr>
              <a:t>n</a:t>
            </a:r>
            <a:endParaRPr lang="en-US" baseline="-25000" dirty="0" smtClean="0">
              <a:latin typeface="Comic Sans MS" pitchFamily="66" charset="0"/>
            </a:endParaRPr>
          </a:p>
          <a:p>
            <a:r>
              <a:rPr lang="en-US" dirty="0" smtClean="0"/>
              <a:t>Auctioneer wants to maximize profit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 smtClean="0"/>
              <a:t>Key to truthfulness</a:t>
            </a:r>
            <a:r>
              <a:rPr lang="en-US" dirty="0" smtClean="0"/>
              <a:t>: what </a:t>
            </a:r>
            <a:r>
              <a:rPr lang="en-US" b="1" dirty="0" smtClean="0"/>
              <a:t>you</a:t>
            </a:r>
            <a:r>
              <a:rPr lang="en-US" dirty="0" smtClean="0"/>
              <a:t> say should not affect what </a:t>
            </a:r>
            <a:r>
              <a:rPr lang="en-US" b="1" dirty="0" smtClean="0"/>
              <a:t>you</a:t>
            </a:r>
            <a:r>
              <a:rPr lang="en-US" dirty="0" smtClean="0"/>
              <a:t> pay</a:t>
            </a:r>
          </a:p>
          <a:p>
            <a:r>
              <a:rPr lang="en-US" dirty="0" smtClean="0"/>
              <a:t>What about approximate truthfulness?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78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1143000"/>
          </a:xfrm>
        </p:spPr>
        <p:txBody>
          <a:bodyPr/>
          <a:lstStyle/>
          <a:p>
            <a:r>
              <a:rPr lang="en-US" dirty="0" smtClean="0"/>
              <a:t>Example of the Exponential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610600" cy="4525963"/>
          </a:xfrm>
        </p:spPr>
        <p:txBody>
          <a:bodyPr/>
          <a:lstStyle/>
          <a:p>
            <a:r>
              <a:rPr lang="en-US" dirty="0" smtClean="0"/>
              <a:t>Data: </a:t>
            </a:r>
            <a:r>
              <a:rPr lang="en-US" dirty="0" smtClean="0">
                <a:latin typeface="Comic Sans MS" pitchFamily="66" charset="0"/>
              </a:rPr>
              <a:t>x</a:t>
            </a:r>
            <a:r>
              <a:rPr lang="en-US" baseline="-25000" dirty="0" smtClean="0">
                <a:latin typeface="Comic Sans MS"/>
              </a:rPr>
              <a:t>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= website visited by student </a:t>
            </a:r>
            <a:r>
              <a:rPr lang="en-US" dirty="0" err="1" smtClean="0">
                <a:latin typeface="Comic Sans MS" pitchFamily="66" charset="0"/>
              </a:rPr>
              <a:t>i</a:t>
            </a:r>
            <a:r>
              <a:rPr lang="en-US" dirty="0" smtClean="0"/>
              <a:t> today</a:t>
            </a:r>
          </a:p>
          <a:p>
            <a:r>
              <a:rPr lang="en-US" dirty="0" smtClean="0"/>
              <a:t>Range: </a:t>
            </a:r>
            <a:r>
              <a:rPr lang="en-US" dirty="0" smtClean="0">
                <a:latin typeface="Comic Sans MS" pitchFamily="66" charset="0"/>
              </a:rPr>
              <a:t>Y = {website names}</a:t>
            </a:r>
          </a:p>
          <a:p>
            <a:r>
              <a:rPr lang="en-US" dirty="0" smtClean="0"/>
              <a:t>For each name y, let </a:t>
            </a:r>
            <a:r>
              <a:rPr lang="en-US" dirty="0" smtClean="0">
                <a:latin typeface="Comic Sans MS" pitchFamily="66" charset="0"/>
              </a:rPr>
              <a:t>q(y, X) = #{</a:t>
            </a:r>
            <a:r>
              <a:rPr lang="en-US" dirty="0" err="1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 : x</a:t>
            </a:r>
            <a:r>
              <a:rPr lang="en-US" baseline="-25000" dirty="0" smtClean="0">
                <a:latin typeface="Comic Sans MS"/>
              </a:rPr>
              <a:t>i</a:t>
            </a:r>
            <a:r>
              <a:rPr lang="en-US" dirty="0" smtClean="0">
                <a:latin typeface="Comic Sans MS" pitchFamily="66" charset="0"/>
              </a:rPr>
              <a:t> = y}</a:t>
            </a:r>
          </a:p>
          <a:p>
            <a:pPr>
              <a:buNone/>
            </a:pPr>
            <a:r>
              <a:rPr lang="en-US" dirty="0" smtClean="0"/>
              <a:t>Goal: output </a:t>
            </a:r>
            <a:r>
              <a:rPr lang="en-US" b="1" dirty="0" smtClean="0"/>
              <a:t>the most frequently visited site</a:t>
            </a:r>
          </a:p>
          <a:p>
            <a:r>
              <a:rPr lang="en-US" b="1" dirty="0" smtClean="0"/>
              <a:t>Procedure: Given </a:t>
            </a:r>
            <a:r>
              <a:rPr lang="en-US" b="1" dirty="0" smtClean="0">
                <a:latin typeface="Comic Sans MS" pitchFamily="66" charset="0"/>
              </a:rPr>
              <a:t>X</a:t>
            </a:r>
            <a:r>
              <a:rPr lang="en-US" b="1" dirty="0" smtClean="0"/>
              <a:t>, </a:t>
            </a:r>
            <a:r>
              <a:rPr lang="en-US" dirty="0" smtClean="0"/>
              <a:t> Output website </a:t>
            </a:r>
            <a:r>
              <a:rPr lang="en-US" dirty="0" smtClean="0">
                <a:latin typeface="Comic Sans MS" pitchFamily="66" charset="0"/>
              </a:rPr>
              <a:t>y</a:t>
            </a:r>
            <a:r>
              <a:rPr lang="en-US" i="1" dirty="0" smtClean="0"/>
              <a:t> </a:t>
            </a:r>
            <a:r>
              <a:rPr lang="en-US" b="1" dirty="0" smtClean="0">
                <a:solidFill>
                  <a:srgbClr val="0033CC"/>
                </a:solidFill>
              </a:rPr>
              <a:t>with probability proportional to</a:t>
            </a:r>
            <a:r>
              <a:rPr lang="en-US" b="1" i="1" dirty="0" smtClean="0"/>
              <a:t> </a:t>
            </a:r>
            <a:r>
              <a:rPr lang="en-US" b="1" dirty="0" err="1" smtClean="0">
                <a:latin typeface="Comic Sans MS" pitchFamily="66" charset="0"/>
              </a:rPr>
              <a:t>e</a:t>
            </a:r>
            <a:r>
              <a:rPr lang="en-US" b="1" baseline="30000" dirty="0" err="1" smtClean="0">
                <a:latin typeface="Comic Sans MS" pitchFamily="66" charset="0"/>
                <a:sym typeface="Symbol"/>
              </a:rPr>
              <a:t></a:t>
            </a:r>
            <a:r>
              <a:rPr lang="en-US" b="1" baseline="30000" dirty="0" err="1" smtClean="0">
                <a:latin typeface="Comic Sans MS"/>
              </a:rPr>
              <a:t>q</a:t>
            </a:r>
            <a:r>
              <a:rPr lang="en-US" b="1" baseline="30000" dirty="0" smtClean="0">
                <a:latin typeface="Comic Sans MS"/>
              </a:rPr>
              <a:t>(</a:t>
            </a:r>
            <a:r>
              <a:rPr lang="en-US" b="1" baseline="30000" dirty="0" err="1" smtClean="0">
                <a:latin typeface="Comic Sans MS"/>
              </a:rPr>
              <a:t>y,X</a:t>
            </a:r>
            <a:r>
              <a:rPr lang="en-US" b="1" baseline="30000" dirty="0" smtClean="0">
                <a:latin typeface="Comic Sans MS"/>
              </a:rPr>
              <a:t>)</a:t>
            </a:r>
            <a:r>
              <a:rPr lang="en-US" b="1" dirty="0" smtClean="0">
                <a:latin typeface="Comic Sans MS" pitchFamily="66" charset="0"/>
              </a:rPr>
              <a:t> </a:t>
            </a:r>
            <a:endParaRPr lang="en-US" b="1" i="1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Popular sites exponentially more likely than rare ones</a:t>
            </a:r>
          </a:p>
          <a:p>
            <a:pPr lvl="1">
              <a:buNone/>
            </a:pPr>
            <a:r>
              <a:rPr lang="en-US" dirty="0" smtClean="0"/>
              <a:t> Website scores don’t change too quickly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7086600" y="1752600"/>
            <a:ext cx="1905000" cy="838200"/>
          </a:xfrm>
          <a:prstGeom prst="wedgeRoundRectCallout">
            <a:avLst>
              <a:gd name="adj1" fmla="val -95428"/>
              <a:gd name="adj2" fmla="val 55129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Size of subset</a:t>
            </a:r>
          </a:p>
        </p:txBody>
      </p:sp>
    </p:spTree>
    <p:extLst>
      <p:ext uri="{BB962C8B-B14F-4D97-AF65-F5344CB8AC3E}">
        <p14:creationId xmlns:p14="http://schemas.microsoft.com/office/powerpoint/2010/main" val="1200801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|10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6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2.5|2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6|2.9|1.7|3.6|3.7|4.6|1.5|2.4|0.7|2|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116692</TotalTime>
  <Words>2875</Words>
  <Application>Microsoft Office PowerPoint</Application>
  <PresentationFormat>On-screen Show (4:3)</PresentationFormat>
  <Paragraphs>463</Paragraphs>
  <Slides>46</Slides>
  <Notes>6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Default Design</vt:lpstr>
      <vt:lpstr>Foundations of Privacy  Lecture 7+8 </vt:lpstr>
      <vt:lpstr>Bounds on Achievable Privacy</vt:lpstr>
      <vt:lpstr>Composition: t-Fold</vt:lpstr>
      <vt:lpstr>Adversary’s view</vt:lpstr>
      <vt:lpstr>Differential Privacy: Composition</vt:lpstr>
      <vt:lpstr>Privacy Loss as a Random Walk </vt:lpstr>
      <vt:lpstr>The Exponential Mechanism  [McSherry Talwar]</vt:lpstr>
      <vt:lpstr>Side bar: Digital Goods Auction</vt:lpstr>
      <vt:lpstr>Example of the Exponential Mechanism</vt:lpstr>
      <vt:lpstr>Setting</vt:lpstr>
      <vt:lpstr>The exponential mechanism is private</vt:lpstr>
      <vt:lpstr>Laplace Noise as Exponential Mechanism</vt:lpstr>
      <vt:lpstr>Any Differentially Private Mechanism is an instance of the Exponential Mechanism</vt:lpstr>
      <vt:lpstr>Private Ranking</vt:lpstr>
      <vt:lpstr>Approximate ranking</vt:lpstr>
      <vt:lpstr>Two Approaches</vt:lpstr>
      <vt:lpstr>Exponential Mechanism: Simple Example (almost free) private lunch</vt:lpstr>
      <vt:lpstr>The Net Mechanism</vt:lpstr>
      <vt:lpstr> Nets</vt:lpstr>
      <vt:lpstr>The Net Mechanism</vt:lpstr>
      <vt:lpstr>Privacy and Utility</vt:lpstr>
      <vt:lpstr>The Union Bound</vt:lpstr>
      <vt:lpstr>PowerPoint Presentation</vt:lpstr>
      <vt:lpstr>Synthetic DB: Output is a DB</vt:lpstr>
      <vt:lpstr>Counting Queries</vt:lpstr>
      <vt:lpstr>-Net For Counting Queries</vt:lpstr>
      <vt:lpstr>…-Net For Counting Queries</vt:lpstr>
      <vt:lpstr>Chernoff Bounds </vt:lpstr>
      <vt:lpstr>Fixing the parameters</vt:lpstr>
      <vt:lpstr>PowerPoint Presentation</vt:lpstr>
      <vt:lpstr>Conclusion</vt:lpstr>
      <vt:lpstr>Interactive Model</vt:lpstr>
      <vt:lpstr>Maintaining State</vt:lpstr>
      <vt:lpstr>PowerPoint Presentation</vt:lpstr>
      <vt:lpstr>The Multiplicative Weights Algorithm</vt:lpstr>
      <vt:lpstr>The PMW Algorithm</vt:lpstr>
      <vt:lpstr>Overview: Privacy Analysis</vt:lpstr>
      <vt:lpstr>Analysis</vt:lpstr>
      <vt:lpstr>Epochs</vt:lpstr>
      <vt:lpstr>Epochs</vt:lpstr>
      <vt:lpstr>Epochs</vt:lpstr>
      <vt:lpstr>Utility Analysis</vt:lpstr>
      <vt:lpstr>… Utility Analysis</vt:lpstr>
      <vt:lpstr>PowerPoint Presentation</vt:lpstr>
      <vt:lpstr>Setting the parameters</vt:lpstr>
      <vt:lpstr>Azuma’s Inequality</vt:lpstr>
    </vt:vector>
  </TitlesOfParts>
  <Company>weizmann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Cryptography  Lecture 2</dc:title>
  <dc:creator>Administrator</dc:creator>
  <cp:lastModifiedBy>Moni Naor</cp:lastModifiedBy>
  <cp:revision>1053</cp:revision>
  <dcterms:created xsi:type="dcterms:W3CDTF">2003-10-31T10:32:22Z</dcterms:created>
  <dcterms:modified xsi:type="dcterms:W3CDTF">2012-05-07T17:02:21Z</dcterms:modified>
</cp:coreProperties>
</file>