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430" r:id="rId2"/>
    <p:sldId id="441" r:id="rId3"/>
    <p:sldId id="258" r:id="rId4"/>
    <p:sldId id="278" r:id="rId5"/>
    <p:sldId id="329" r:id="rId6"/>
    <p:sldId id="330" r:id="rId7"/>
    <p:sldId id="336" r:id="rId8"/>
    <p:sldId id="338" r:id="rId9"/>
    <p:sldId id="342" r:id="rId10"/>
    <p:sldId id="346" r:id="rId11"/>
    <p:sldId id="347" r:id="rId12"/>
    <p:sldId id="348" r:id="rId13"/>
    <p:sldId id="352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354" r:id="rId22"/>
    <p:sldId id="377" r:id="rId23"/>
    <p:sldId id="379" r:id="rId24"/>
    <p:sldId id="369" r:id="rId25"/>
    <p:sldId id="363" r:id="rId26"/>
    <p:sldId id="443" r:id="rId27"/>
    <p:sldId id="380" r:id="rId28"/>
    <p:sldId id="440" r:id="rId29"/>
    <p:sldId id="381" r:id="rId30"/>
    <p:sldId id="382" r:id="rId31"/>
    <p:sldId id="375" r:id="rId32"/>
    <p:sldId id="383" r:id="rId33"/>
    <p:sldId id="355" r:id="rId34"/>
    <p:sldId id="419" r:id="rId35"/>
    <p:sldId id="423" r:id="rId36"/>
    <p:sldId id="425" r:id="rId37"/>
    <p:sldId id="424" r:id="rId38"/>
    <p:sldId id="428" r:id="rId39"/>
    <p:sldId id="429" r:id="rId40"/>
    <p:sldId id="444" r:id="rId41"/>
    <p:sldId id="445" r:id="rId42"/>
    <p:sldId id="446" r:id="rId43"/>
    <p:sldId id="447" r:id="rId44"/>
    <p:sldId id="448" r:id="rId45"/>
    <p:sldId id="449" r:id="rId46"/>
    <p:sldId id="450" r:id="rId47"/>
    <p:sldId id="451" r:id="rId48"/>
    <p:sldId id="452" r:id="rId49"/>
    <p:sldId id="453" r:id="rId50"/>
    <p:sldId id="454" r:id="rId51"/>
    <p:sldId id="455" r:id="rId52"/>
    <p:sldId id="456" r:id="rId53"/>
    <p:sldId id="457" r:id="rId54"/>
    <p:sldId id="458" r:id="rId55"/>
    <p:sldId id="459" r:id="rId56"/>
    <p:sldId id="460" r:id="rId57"/>
    <p:sldId id="469" r:id="rId58"/>
    <p:sldId id="470" r:id="rId59"/>
    <p:sldId id="471" r:id="rId60"/>
    <p:sldId id="274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65"/>
    <a:srgbClr val="FFE457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70541" autoAdjust="0"/>
  </p:normalViewPr>
  <p:slideViewPr>
    <p:cSldViewPr snapToGrid="0" snapToObjects="1">
      <p:cViewPr varScale="1">
        <p:scale>
          <a:sx n="59" d="100"/>
          <a:sy n="59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8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24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CF0FF-7D6B-A847-B5E3-78FA97EC8DF3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4BC8C-3579-3946-BB0A-910465D6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6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42AE-BA0D-214C-8F4F-429033F9C6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95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BC8C-3579-3946-BB0A-910465D6AA1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2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BC8C-3579-3946-BB0A-910465D6AA1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0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BC8C-3579-3946-BB0A-910465D6AA1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00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C79A27-94C5-4EA1-9C61-96D674AC5BC4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1528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F7DA83-8ADA-42A5-A3D3-63977F32D034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9441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72A294-A568-4FD8-A527-42321011E20E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8993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C79A27-94C5-4EA1-9C61-96D674AC5BC4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1948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EBAB07-F7FB-476E-AB3C-1A9F75C0253F}" type="slidenum">
              <a:rPr lang="en-US" smtClean="0"/>
              <a:pPr>
                <a:spcBef>
                  <a:spcPct val="0"/>
                </a:spcBef>
              </a:pPr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7457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056C05-6BC5-4FEB-894A-DBB55587263D}" type="slidenum">
              <a:rPr lang="en-US" smtClean="0"/>
              <a:pPr>
                <a:spcBef>
                  <a:spcPct val="0"/>
                </a:spcBef>
              </a:pPr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6504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4D48F3-F29D-48E7-AFFC-AA56FDE67989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4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42AE-BA0D-214C-8F4F-429033F9C6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24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0818DB3-C033-4B6F-9ECD-7D9BD2CF4C32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5956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0818DB3-C033-4B6F-9ECD-7D9BD2CF4C32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7744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4D48F3-F29D-48E7-AFFC-AA56FDE67989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66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546277-C0CA-462D-870B-1637986169BE}" type="slidenum">
              <a:rPr lang="he-IL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01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1A51CC-75A1-4593-9375-C32C55727798}" type="slidenum">
              <a:rPr lang="he-IL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96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smtClean="0">
                    <a:solidFill>
                      <a:srgbClr val="3333FF"/>
                    </a:solidFill>
                    <a:latin typeface="Cambria Math" panose="02040503050406030204" pitchFamily="18" charset="0"/>
                  </a:rPr>
                  <a:t>𝑂(1)</a:t>
                </a:r>
                <a:r>
                  <a:rPr lang="en-US" sz="1200" dirty="0" smtClean="0">
                    <a:solidFill>
                      <a:srgbClr val="3333FF"/>
                    </a:solidFill>
                  </a:rPr>
                  <a:t>-unlearnable functions can be securely computed under concurrent self-composition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BC8C-3579-3946-BB0A-910465D6AA1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10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4D48F3-F29D-48E7-AFFC-AA56FDE67989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65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42AE-BA0D-214C-8F4F-429033F9C6FA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02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42AE-BA0D-214C-8F4F-429033F9C6F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11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7D25834-13FD-418F-ACDF-98E684F2CC63}" type="slidenum">
              <a:rPr lang="en-US"/>
              <a:pPr/>
              <a:t>60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51147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0B916C-2AD9-4EAD-B4F7-F0930B7F348F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133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0B916C-2AD9-4EAD-B4F7-F0930B7F348F}" type="slidenum">
              <a:rPr lang="en-US"/>
              <a:pPr/>
              <a:t>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141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3E96FB-3363-4861-8B50-177D7A6F31A0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5986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3E96FB-3363-4861-8B50-177D7A6F31A0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3836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3E96FB-3363-4861-8B50-177D7A6F31A0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0681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3E96FB-3363-4861-8B50-177D7A6F31A0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2127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3E96FB-3363-4861-8B50-177D7A6F31A0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206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4298-932B-5A43-A453-50E859FDE51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2C23-DBF8-B24E-87C7-947B322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9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4298-932B-5A43-A453-50E859FDE51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2C23-DBF8-B24E-87C7-947B322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4298-932B-5A43-A453-50E859FDE51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2C23-DBF8-B24E-87C7-947B322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8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4298-932B-5A43-A453-50E859FDE51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2C23-DBF8-B24E-87C7-947B322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4298-932B-5A43-A453-50E859FDE51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2C23-DBF8-B24E-87C7-947B322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2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4298-932B-5A43-A453-50E859FDE51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2C23-DBF8-B24E-87C7-947B322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6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4298-932B-5A43-A453-50E859FDE51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2C23-DBF8-B24E-87C7-947B322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4298-932B-5A43-A453-50E859FDE51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2C23-DBF8-B24E-87C7-947B322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4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4298-932B-5A43-A453-50E859FDE51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2C23-DBF8-B24E-87C7-947B322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9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4298-932B-5A43-A453-50E859FDE51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2C23-DBF8-B24E-87C7-947B322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4298-932B-5A43-A453-50E859FDE51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2C23-DBF8-B24E-87C7-947B322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4298-932B-5A43-A453-50E859FDE51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2C23-DBF8-B24E-87C7-947B322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3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wmf"/><Relationship Id="rId7" Type="http://schemas.openxmlformats.org/officeDocument/2006/relationships/image" Target="../media/image1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18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9.png"/><Relationship Id="rId5" Type="http://schemas.openxmlformats.org/officeDocument/2006/relationships/image" Target="../media/image16.jpe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9.jpeg"/><Relationship Id="rId3" Type="http://schemas.openxmlformats.org/officeDocument/2006/relationships/image" Target="../media/image32.png"/><Relationship Id="rId7" Type="http://schemas.openxmlformats.org/officeDocument/2006/relationships/image" Target="../media/image18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36.png"/><Relationship Id="rId5" Type="http://schemas.openxmlformats.org/officeDocument/2006/relationships/image" Target="../media/image16.jpe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7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0.gif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0.gi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16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image" Target="../media/image20.gif"/><Relationship Id="rId9" Type="http://schemas.openxmlformats.org/officeDocument/2006/relationships/image" Target="../media/image19.jpeg"/><Relationship Id="rId1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7.wmf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6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17.jpeg"/><Relationship Id="rId9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9.jpeg"/><Relationship Id="rId7" Type="http://schemas.openxmlformats.org/officeDocument/2006/relationships/image" Target="../media/image72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6.wmf"/><Relationship Id="rId5" Type="http://schemas.openxmlformats.org/officeDocument/2006/relationships/image" Target="../media/image70.png"/><Relationship Id="rId10" Type="http://schemas.openxmlformats.org/officeDocument/2006/relationships/image" Target="../media/image17.jpe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16.jpeg"/><Relationship Id="rId4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5.wmf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77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10.wmf"/><Relationship Id="rId4" Type="http://schemas.openxmlformats.org/officeDocument/2006/relationships/image" Target="../media/image8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81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10.wmf"/><Relationship Id="rId4" Type="http://schemas.openxmlformats.org/officeDocument/2006/relationships/image" Target="../media/image77.png"/><Relationship Id="rId9" Type="http://schemas.openxmlformats.org/officeDocument/2006/relationships/image" Target="../media/image82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10.wm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218" y="989836"/>
            <a:ext cx="8643874" cy="1470025"/>
          </a:xfrm>
        </p:spPr>
        <p:txBody>
          <a:bodyPr/>
          <a:lstStyle/>
          <a:p>
            <a:r>
              <a:rPr lang="en-US" dirty="0" smtClean="0"/>
              <a:t>Concurrent Security,</a:t>
            </a:r>
            <a:br>
              <a:rPr lang="en-US" dirty="0" smtClean="0"/>
            </a:br>
            <a:r>
              <a:rPr lang="en-US" dirty="0" smtClean="0"/>
              <a:t>A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2806464"/>
            <a:ext cx="8206151" cy="1144213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3333FF"/>
                </a:solidFill>
              </a:rPr>
              <a:t>Abhishek Jain</a:t>
            </a:r>
            <a:r>
              <a:rPr lang="en-US" dirty="0" smtClean="0">
                <a:solidFill>
                  <a:srgbClr val="FF0000"/>
                </a:solidFill>
              </a:rPr>
              <a:t>	           </a:t>
            </a:r>
            <a:r>
              <a:rPr lang="en-US" sz="2400" dirty="0" smtClean="0">
                <a:solidFill>
                  <a:schemeClr val="tx1"/>
                </a:solidFill>
              </a:rPr>
              <a:t>Boston University and MIT</a:t>
            </a:r>
            <a:r>
              <a:rPr lang="en-US" dirty="0" smtClean="0">
                <a:solidFill>
                  <a:srgbClr val="FF0000"/>
                </a:solidFill>
              </a:rPr>
              <a:t>       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Huijia (Rachel) Lin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sz="2400" dirty="0" smtClean="0">
                <a:solidFill>
                  <a:schemeClr val="tx1"/>
                </a:solidFill>
              </a:rPr>
              <a:t>University of California, Santa Barbara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6199" y="4272823"/>
            <a:ext cx="1389186" cy="5453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886199" y="5471086"/>
            <a:ext cx="1389186" cy="545361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83043" y="4611941"/>
            <a:ext cx="114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Huijia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2215" y="5755636"/>
            <a:ext cx="153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33FF"/>
                </a:solidFill>
              </a:rPr>
              <a:t>Abhishek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199" y="4812577"/>
            <a:ext cx="1389186" cy="5453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886199" y="6007772"/>
            <a:ext cx="1389186" cy="545361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383043" y="5623485"/>
            <a:ext cx="1148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Huijia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2214" y="4910936"/>
            <a:ext cx="153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33FF"/>
                </a:solidFill>
              </a:rPr>
              <a:t>Abhishek</a:t>
            </a:r>
            <a:endParaRPr lang="en-US" sz="2000" dirty="0">
              <a:solidFill>
                <a:srgbClr val="3333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3042" y="4384775"/>
            <a:ext cx="1148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Huijia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2215" y="6094696"/>
            <a:ext cx="153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33FF"/>
                </a:solidFill>
              </a:rPr>
              <a:t>Abhishek</a:t>
            </a:r>
            <a:endParaRPr lang="en-US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6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03993 0.02523 C -0.04896 0.03055 -0.05399 0.03842 -0.05399 0.04675 C -0.05399 0.05648 -0.04896 0.06388 -0.03993 0.06921 L 1.94444E-6 0.0949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474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1.94444E-6 -0.096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/>
      <p:bldP spid="7" grpId="1"/>
      <p:bldP spid="8" grpId="0"/>
      <p:bldP spid="8" grpId="1"/>
      <p:bldP spid="12" grpId="0" animBg="1"/>
      <p:bldP spid="12" grpId="1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6086" y="3938591"/>
            <a:ext cx="62087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CA" sz="3200" dirty="0" smtClean="0">
                <a:solidFill>
                  <a:srgbClr val="FF0000"/>
                </a:solidFill>
              </a:rPr>
              <a:t>The </a:t>
            </a:r>
            <a:r>
              <a:rPr lang="en-CA" sz="3200" dirty="0">
                <a:solidFill>
                  <a:srgbClr val="FF0000"/>
                </a:solidFill>
              </a:rPr>
              <a:t>strongest </a:t>
            </a:r>
            <a:r>
              <a:rPr lang="en-CA" sz="3200" dirty="0" smtClean="0">
                <a:solidFill>
                  <a:srgbClr val="FF0000"/>
                </a:solidFill>
              </a:rPr>
              <a:t>model of composition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3352" y="398015"/>
            <a:ext cx="35551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CA" sz="3200" b="1" dirty="0" smtClean="0">
                <a:solidFill>
                  <a:srgbClr val="0000FF"/>
                </a:solidFill>
              </a:rPr>
              <a:t>UC security </a:t>
            </a:r>
            <a:r>
              <a:rPr lang="en-CA" sz="2400" dirty="0" smtClean="0">
                <a:solidFill>
                  <a:srgbClr val="0000FF"/>
                </a:solidFill>
              </a:rPr>
              <a:t>[Can00]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26086" y="1350436"/>
            <a:ext cx="8036688" cy="24068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 UC Composition Theorem:</a:t>
            </a:r>
            <a:endParaRPr lang="en-US" sz="2400" dirty="0"/>
          </a:p>
          <a:p>
            <a:pPr algn="ctr"/>
            <a:r>
              <a:rPr lang="en-US" sz="2800" i="1" dirty="0" smtClean="0">
                <a:solidFill>
                  <a:srgbClr val="0000FF"/>
                </a:solidFill>
              </a:rPr>
              <a:t>If</a:t>
            </a:r>
            <a:r>
              <a:rPr lang="en-US" sz="2800" dirty="0" smtClean="0">
                <a:solidFill>
                  <a:srgbClr val="0000FF"/>
                </a:solidFill>
              </a:rPr>
              <a:t> 	π UC-implements F and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</a:t>
            </a:r>
            <a:r>
              <a:rPr lang="en-US" sz="2800" dirty="0" err="1" smtClean="0">
                <a:solidFill>
                  <a:srgbClr val="0000FF"/>
                </a:solidFill>
              </a:rPr>
              <a:t>ρ</a:t>
            </a:r>
            <a:r>
              <a:rPr lang="en-US" sz="2800" baseline="30000" dirty="0" err="1" smtClean="0">
                <a:solidFill>
                  <a:srgbClr val="0000FF"/>
                </a:solidFill>
              </a:rPr>
              <a:t>F</a:t>
            </a:r>
            <a:r>
              <a:rPr lang="en-US" sz="2800" dirty="0" smtClean="0">
                <a:solidFill>
                  <a:srgbClr val="0000FF"/>
                </a:solidFill>
              </a:rPr>
              <a:t> UC-implements G, </a:t>
            </a:r>
          </a:p>
          <a:p>
            <a:r>
              <a:rPr lang="en-US" sz="2800" i="1" dirty="0">
                <a:solidFill>
                  <a:srgbClr val="0000FF"/>
                </a:solidFill>
              </a:rPr>
              <a:t>	</a:t>
            </a:r>
            <a:r>
              <a:rPr lang="en-US" sz="2800" i="1" dirty="0" smtClean="0">
                <a:solidFill>
                  <a:srgbClr val="0000FF"/>
                </a:solidFill>
              </a:rPr>
              <a:t>        then    </a:t>
            </a:r>
            <a:r>
              <a:rPr lang="en-US" sz="2800" dirty="0" err="1" smtClean="0">
                <a:solidFill>
                  <a:srgbClr val="0000FF"/>
                </a:solidFill>
              </a:rPr>
              <a:t>ρ</a:t>
            </a:r>
            <a:r>
              <a:rPr lang="en-US" sz="2800" baseline="30000" dirty="0">
                <a:solidFill>
                  <a:srgbClr val="0000FF"/>
                </a:solidFill>
              </a:rPr>
              <a:t>π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UC-implements </a:t>
            </a:r>
            <a:r>
              <a:rPr lang="en-US" sz="2800" dirty="0" smtClean="0">
                <a:solidFill>
                  <a:srgbClr val="0000FF"/>
                </a:solidFill>
              </a:rPr>
              <a:t>G.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58966" y="4574429"/>
            <a:ext cx="3442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1</a:t>
            </a:r>
            <a:r>
              <a:rPr lang="en-US" sz="2800" dirty="0">
                <a:solidFill>
                  <a:srgbClr val="000000"/>
                </a:solidFill>
                <a:sym typeface="Wingdings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Concurrent Security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44669" y="5105713"/>
            <a:ext cx="3013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. Modular analysis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58966" y="5636996"/>
            <a:ext cx="80924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3. Environmental Friendly</a:t>
            </a:r>
          </a:p>
          <a:p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UC-secure protocols does not hurt the security of other, unknown protocols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29341" y="1598898"/>
            <a:ext cx="3594100" cy="359410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 rot="512990">
            <a:off x="5108471" y="3643070"/>
            <a:ext cx="3890156" cy="109779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Impossible in PLAIN model </a:t>
            </a:r>
            <a:r>
              <a:rPr lang="en-US" sz="2000" b="1" dirty="0" smtClean="0">
                <a:solidFill>
                  <a:srgbClr val="FFFF00"/>
                </a:solidFill>
              </a:rPr>
              <a:t>[CF01,CKL03,Lin04,BPS06,PR08,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Goy12,AGJPS12,GKOV12]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375" y="-288140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0" grpId="0"/>
      <p:bldP spid="61" grpId="0"/>
      <p:bldP spid="62" grpId="0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7752" y="3977111"/>
            <a:ext cx="9049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CA" sz="2800" u="sng" dirty="0" smtClean="0">
                <a:solidFill>
                  <a:srgbClr val="FF0000"/>
                </a:solidFill>
              </a:rPr>
              <a:t>On earth</a:t>
            </a:r>
            <a:r>
              <a:rPr lang="en-CA" sz="2800" dirty="0" smtClean="0">
                <a:solidFill>
                  <a:srgbClr val="FF0000"/>
                </a:solidFill>
              </a:rPr>
              <a:t>:</a:t>
            </a:r>
            <a:r>
              <a:rPr lang="en-CA" sz="2800" b="1" dirty="0" smtClean="0">
                <a:solidFill>
                  <a:srgbClr val="FF0000"/>
                </a:solidFill>
              </a:rPr>
              <a:t> </a:t>
            </a:r>
            <a:r>
              <a:rPr lang="en-CA" sz="2800" b="1" dirty="0" smtClean="0"/>
              <a:t>relaxed security notions</a:t>
            </a:r>
            <a:r>
              <a:rPr lang="en-CA" sz="28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375" y="-288140"/>
            <a:ext cx="3594100" cy="3594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458931" y="3831213"/>
            <a:ext cx="8239476" cy="533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712552" y="101808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CA" sz="2400" dirty="0" smtClean="0"/>
              <a:t> </a:t>
            </a:r>
            <a:r>
              <a:rPr lang="en-CA" sz="2400" dirty="0" smtClean="0">
                <a:solidFill>
                  <a:srgbClr val="0208EE"/>
                </a:solidFill>
              </a:rPr>
              <a:t>— Honest Majority </a:t>
            </a:r>
            <a:r>
              <a:rPr lang="en-CA" sz="2000" dirty="0" smtClean="0"/>
              <a:t>[DM00,BGW88,BR89]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CA" sz="2400" dirty="0" smtClean="0"/>
              <a:t> </a:t>
            </a:r>
            <a:r>
              <a:rPr lang="en-CA" sz="2400" dirty="0" smtClean="0">
                <a:solidFill>
                  <a:srgbClr val="0208EE"/>
                </a:solidFill>
              </a:rPr>
              <a:t>— Public Key Registration</a:t>
            </a:r>
            <a:r>
              <a:rPr lang="en-CA" sz="2000" dirty="0" smtClean="0">
                <a:solidFill>
                  <a:srgbClr val="0208EE"/>
                </a:solidFill>
              </a:rPr>
              <a:t> </a:t>
            </a:r>
            <a:r>
              <a:rPr lang="en-CA" sz="2000" dirty="0" smtClean="0"/>
              <a:t>[BCNP04,</a:t>
            </a:r>
            <a:r>
              <a:rPr lang="en-CA" sz="2000" dirty="0" smtClean="0">
                <a:solidFill>
                  <a:srgbClr val="000000"/>
                </a:solidFill>
              </a:rPr>
              <a:t>LPV09</a:t>
            </a:r>
            <a:r>
              <a:rPr lang="en-CA" sz="2000" dirty="0" smtClean="0"/>
              <a:t>,DNO10,LPV12]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CA" sz="2400" dirty="0" smtClean="0"/>
              <a:t> </a:t>
            </a:r>
            <a:r>
              <a:rPr lang="en-CA" sz="2400" dirty="0" smtClean="0">
                <a:solidFill>
                  <a:srgbClr val="0208EE"/>
                </a:solidFill>
              </a:rPr>
              <a:t>— Tamper-Proof Hardware </a:t>
            </a:r>
            <a:r>
              <a:rPr lang="en-CA" sz="2000" dirty="0" smtClean="0"/>
              <a:t>[Kat07,CGS08,</a:t>
            </a:r>
            <a:r>
              <a:rPr lang="en-CA" sz="2000" dirty="0" smtClean="0">
                <a:solidFill>
                  <a:srgbClr val="000000"/>
                </a:solidFill>
              </a:rPr>
              <a:t>LPV09</a:t>
            </a:r>
            <a:r>
              <a:rPr lang="en-CA" sz="2000" dirty="0" smtClean="0"/>
              <a:t>,</a:t>
            </a:r>
            <a:r>
              <a:rPr lang="en-CA" sz="2000" dirty="0"/>
              <a:t>GISVW10</a:t>
            </a:r>
            <a:r>
              <a:rPr lang="en-CA" sz="2000" dirty="0" smtClean="0"/>
              <a:t>,LPV12</a:t>
            </a:r>
            <a:r>
              <a:rPr lang="en-CA" sz="2000" dirty="0"/>
              <a:t>]</a:t>
            </a:r>
            <a:endParaRPr lang="en-CA" sz="2000" dirty="0" smtClean="0"/>
          </a:p>
          <a:p>
            <a:pPr marL="514350" indent="-514350">
              <a:spcBef>
                <a:spcPct val="20000"/>
              </a:spcBef>
              <a:defRPr/>
            </a:pPr>
            <a:r>
              <a:rPr lang="en-CA" sz="2400" dirty="0" smtClean="0"/>
              <a:t> </a:t>
            </a:r>
            <a:r>
              <a:rPr lang="en-CA" sz="2400" dirty="0" smtClean="0">
                <a:solidFill>
                  <a:srgbClr val="0208EE"/>
                </a:solidFill>
              </a:rPr>
              <a:t>— CRS</a:t>
            </a:r>
            <a:r>
              <a:rPr lang="en-CA" sz="2000" dirty="0" smtClean="0"/>
              <a:t> [Can01,CLOS02,CPS07,CDPW07,GO07,</a:t>
            </a:r>
            <a:r>
              <a:rPr lang="en-CA" sz="2000" dirty="0" smtClean="0">
                <a:solidFill>
                  <a:srgbClr val="000000"/>
                </a:solidFill>
              </a:rPr>
              <a:t>LPV09</a:t>
            </a:r>
            <a:r>
              <a:rPr lang="en-CA" sz="2000" dirty="0" smtClean="0"/>
              <a:t>,</a:t>
            </a:r>
            <a:r>
              <a:rPr lang="en-CA" sz="2000" dirty="0"/>
              <a:t>DNO10,LPV12]</a:t>
            </a:r>
            <a:endParaRPr lang="en-CA" sz="2000" dirty="0" smtClean="0"/>
          </a:p>
          <a:p>
            <a:pPr marL="514350" indent="-514350">
              <a:spcBef>
                <a:spcPct val="20000"/>
              </a:spcBef>
              <a:defRPr/>
            </a:pPr>
            <a:r>
              <a:rPr lang="en-CA" sz="2400" dirty="0" smtClean="0"/>
              <a:t> </a:t>
            </a:r>
            <a:r>
              <a:rPr lang="en-CA" sz="2400" dirty="0" smtClean="0">
                <a:solidFill>
                  <a:srgbClr val="0208EE"/>
                </a:solidFill>
              </a:rPr>
              <a:t>— Timing Model </a:t>
            </a:r>
            <a:r>
              <a:rPr lang="en-CA" sz="2000" dirty="0" smtClean="0"/>
              <a:t>[DNS98,KLP05,</a:t>
            </a:r>
            <a:r>
              <a:rPr lang="en-CA" sz="2000" dirty="0" smtClean="0">
                <a:solidFill>
                  <a:srgbClr val="000000"/>
                </a:solidFill>
              </a:rPr>
              <a:t>LPV09</a:t>
            </a:r>
            <a:r>
              <a:rPr lang="en-CA" sz="2000" dirty="0"/>
              <a:t>,LPV12]</a:t>
            </a:r>
            <a:endParaRPr lang="en-CA" sz="2000" dirty="0" smtClean="0"/>
          </a:p>
          <a:p>
            <a:pPr marL="514350" indent="-514350">
              <a:spcBef>
                <a:spcPct val="20000"/>
              </a:spcBef>
              <a:defRPr/>
            </a:pPr>
            <a:r>
              <a:rPr lang="en-CA" sz="2400" dirty="0"/>
              <a:t> </a:t>
            </a:r>
            <a:r>
              <a:rPr lang="en-CA" sz="2400" dirty="0">
                <a:solidFill>
                  <a:srgbClr val="0208EE"/>
                </a:solidFill>
              </a:rPr>
              <a:t>— </a:t>
            </a:r>
            <a:r>
              <a:rPr lang="en-CA" sz="2400" dirty="0" smtClean="0">
                <a:solidFill>
                  <a:srgbClr val="0208EE"/>
                </a:solidFill>
              </a:rPr>
              <a:t>Physically </a:t>
            </a:r>
            <a:r>
              <a:rPr lang="en-CA" sz="2400" dirty="0" err="1" smtClean="0">
                <a:solidFill>
                  <a:srgbClr val="0208EE"/>
                </a:solidFill>
              </a:rPr>
              <a:t>Uncloneable</a:t>
            </a:r>
            <a:r>
              <a:rPr lang="en-CA" sz="2400" dirty="0" smtClean="0">
                <a:solidFill>
                  <a:srgbClr val="0208EE"/>
                </a:solidFill>
              </a:rPr>
              <a:t> Functions </a:t>
            </a:r>
            <a:r>
              <a:rPr lang="en-CA" sz="2000" dirty="0" smtClean="0"/>
              <a:t>[BFSK11,OSVW13]</a:t>
            </a:r>
            <a:endParaRPr lang="en-CA" sz="2000" dirty="0"/>
          </a:p>
          <a:p>
            <a:pPr marL="514350" indent="-514350">
              <a:spcBef>
                <a:spcPct val="20000"/>
              </a:spcBef>
              <a:defRPr/>
            </a:pPr>
            <a:endParaRPr lang="en-CA" sz="2000" dirty="0" smtClean="0"/>
          </a:p>
          <a:p>
            <a:pPr marL="514350" indent="-514350">
              <a:spcBef>
                <a:spcPct val="20000"/>
              </a:spcBef>
              <a:defRPr/>
            </a:pPr>
            <a:endParaRPr lang="en-CA" sz="2000" dirty="0" smtClean="0"/>
          </a:p>
          <a:p>
            <a:pPr marL="514350" lvl="0" indent="-514350">
              <a:spcBef>
                <a:spcPct val="20000"/>
              </a:spcBef>
              <a:defRPr/>
            </a:pPr>
            <a:endParaRPr lang="en-CA" sz="2000" dirty="0" smtClean="0"/>
          </a:p>
          <a:p>
            <a:pPr marL="514350" indent="-514350">
              <a:spcBef>
                <a:spcPct val="20000"/>
              </a:spcBef>
              <a:defRPr/>
            </a:pPr>
            <a:endParaRPr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7752" y="484680"/>
            <a:ext cx="80772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CA" sz="2800" u="sng" dirty="0" smtClean="0">
                <a:solidFill>
                  <a:srgbClr val="FF0000"/>
                </a:solidFill>
              </a:rPr>
              <a:t>In wonderland:</a:t>
            </a:r>
            <a:r>
              <a:rPr lang="en-CA" sz="2800" b="1" dirty="0" smtClean="0"/>
              <a:t> UC with TRUST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8448" y="4573110"/>
            <a:ext cx="856219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CA" sz="2400" dirty="0">
                <a:solidFill>
                  <a:srgbClr val="0208EE"/>
                </a:solidFill>
              </a:rPr>
              <a:t>— </a:t>
            </a:r>
            <a:r>
              <a:rPr lang="en-CA" sz="2400" dirty="0" smtClean="0">
                <a:solidFill>
                  <a:srgbClr val="0208EE"/>
                </a:solidFill>
              </a:rPr>
              <a:t>Input Indistinguishable Computation </a:t>
            </a:r>
            <a:r>
              <a:rPr lang="en-CA" sz="2000" dirty="0" smtClean="0"/>
              <a:t>[MPR06,GGJS12]</a:t>
            </a:r>
            <a:endParaRPr lang="en-CA" sz="2400" dirty="0" smtClean="0"/>
          </a:p>
          <a:p>
            <a:pPr lvl="0">
              <a:spcBef>
                <a:spcPct val="20000"/>
              </a:spcBef>
              <a:defRPr/>
            </a:pPr>
            <a:r>
              <a:rPr lang="en-CA" sz="2400" dirty="0" smtClean="0">
                <a:solidFill>
                  <a:srgbClr val="0208EE"/>
                </a:solidFill>
              </a:rPr>
              <a:t>— </a:t>
            </a:r>
            <a:r>
              <a:rPr lang="en-CA" sz="2400" dirty="0" smtClean="0">
                <a:solidFill>
                  <a:srgbClr val="3333FF"/>
                </a:solidFill>
              </a:rPr>
              <a:t>Super</a:t>
            </a:r>
            <a:r>
              <a:rPr lang="en-CA" sz="2400" dirty="0">
                <a:solidFill>
                  <a:srgbClr val="3333FF"/>
                </a:solidFill>
              </a:rPr>
              <a:t>-Polynomial-time Simulation </a:t>
            </a:r>
            <a:r>
              <a:rPr lang="en-CA" sz="2000" dirty="0"/>
              <a:t>[Pas03,BS05,LPV09,LPV12,GGJS12]</a:t>
            </a:r>
          </a:p>
          <a:p>
            <a:pPr lvl="0">
              <a:spcBef>
                <a:spcPct val="20000"/>
              </a:spcBef>
              <a:defRPr/>
            </a:pPr>
            <a:r>
              <a:rPr lang="en-CA" sz="2400" dirty="0" smtClean="0">
                <a:solidFill>
                  <a:srgbClr val="0208EE"/>
                </a:solidFill>
              </a:rPr>
              <a:t>— </a:t>
            </a:r>
            <a:r>
              <a:rPr lang="en-CA" sz="2400" dirty="0" smtClean="0">
                <a:solidFill>
                  <a:srgbClr val="3333FF"/>
                </a:solidFill>
              </a:rPr>
              <a:t>Angel</a:t>
            </a:r>
            <a:r>
              <a:rPr lang="en-CA" sz="2400" dirty="0">
                <a:solidFill>
                  <a:srgbClr val="3333FF"/>
                </a:solidFill>
              </a:rPr>
              <a:t>-based security </a:t>
            </a:r>
            <a:r>
              <a:rPr lang="en-CA" sz="2000" dirty="0"/>
              <a:t>[</a:t>
            </a:r>
            <a:r>
              <a:rPr lang="en-US" sz="2000" dirty="0"/>
              <a:t>PS04</a:t>
            </a:r>
            <a:r>
              <a:rPr lang="en-US" sz="2000" dirty="0" smtClean="0"/>
              <a:t>,MMY06</a:t>
            </a:r>
            <a:r>
              <a:rPr lang="en-US" sz="2000" dirty="0"/>
              <a:t>,CLP10,LP12,</a:t>
            </a:r>
            <a:r>
              <a:rPr lang="en-US" sz="2000" dirty="0" smtClean="0"/>
              <a:t>GLPPS13,KMO14</a:t>
            </a:r>
            <a:r>
              <a:rPr lang="en-CA" sz="2000" dirty="0" smtClean="0"/>
              <a:t>]</a:t>
            </a:r>
          </a:p>
          <a:p>
            <a:pPr lvl="0">
              <a:spcBef>
                <a:spcPct val="20000"/>
              </a:spcBef>
              <a:defRPr/>
            </a:pPr>
            <a:r>
              <a:rPr lang="en-CA" sz="2400" dirty="0" smtClean="0">
                <a:solidFill>
                  <a:srgbClr val="0208EE"/>
                </a:solidFill>
              </a:rPr>
              <a:t>— </a:t>
            </a:r>
            <a:r>
              <a:rPr lang="en-CA" sz="2400" dirty="0" smtClean="0">
                <a:solidFill>
                  <a:srgbClr val="3333FF"/>
                </a:solidFill>
              </a:rPr>
              <a:t>Multiple</a:t>
            </a:r>
            <a:r>
              <a:rPr lang="en-CA" sz="2400" dirty="0">
                <a:solidFill>
                  <a:srgbClr val="3333FF"/>
                </a:solidFill>
              </a:rPr>
              <a:t>-ideal query security </a:t>
            </a:r>
            <a:r>
              <a:rPr lang="en-CA" sz="2000" dirty="0" smtClean="0"/>
              <a:t>[GJO10,GJ13</a:t>
            </a:r>
            <a:r>
              <a:rPr lang="en-US" sz="2000" dirty="0" smtClean="0"/>
              <a:t>,GGJ13,CGJ13</a:t>
            </a:r>
            <a:r>
              <a:rPr lang="en-CA" sz="2000" dirty="0" smtClean="0"/>
              <a:t>]</a:t>
            </a:r>
            <a:endParaRPr lang="en-CA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793" y="3131331"/>
            <a:ext cx="1028700" cy="1905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27407" y="1247121"/>
            <a:ext cx="5892109" cy="5117249"/>
            <a:chOff x="3214542" y="2068461"/>
            <a:chExt cx="5892109" cy="5117249"/>
          </a:xfrm>
        </p:grpSpPr>
        <p:sp>
          <p:nvSpPr>
            <p:cNvPr id="18" name="Rounded Rectangle 17"/>
            <p:cNvSpPr/>
            <p:nvPr/>
          </p:nvSpPr>
          <p:spPr>
            <a:xfrm>
              <a:off x="3425996" y="2068461"/>
              <a:ext cx="5464527" cy="511724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214542" y="2362062"/>
              <a:ext cx="5892109" cy="4607134"/>
              <a:chOff x="3214542" y="2362062"/>
              <a:chExt cx="5892109" cy="460713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671263" y="2362062"/>
                <a:ext cx="521926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  <a:defRPr/>
                </a:pPr>
                <a:r>
                  <a:rPr lang="en-CA" sz="2800" b="1" dirty="0">
                    <a:solidFill>
                      <a:srgbClr val="3333FF"/>
                    </a:solidFill>
                  </a:rPr>
                  <a:t>M</a:t>
                </a:r>
                <a:r>
                  <a:rPr lang="en-CA" sz="2800" b="1" dirty="0" smtClean="0">
                    <a:solidFill>
                      <a:srgbClr val="3333FF"/>
                    </a:solidFill>
                  </a:rPr>
                  <a:t>any parameters 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14542" y="2875768"/>
                <a:ext cx="5892109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spcBef>
                    <a:spcPct val="20000"/>
                  </a:spcBef>
                  <a:defRPr/>
                </a:pPr>
                <a:r>
                  <a:rPr lang="en-CA" sz="2000" dirty="0">
                    <a:solidFill>
                      <a:srgbClr val="3366FF"/>
                    </a:solidFill>
                  </a:rPr>
                  <a:t>Timing coordination: </a:t>
                </a:r>
                <a:endParaRPr lang="en-CA" sz="2000" dirty="0" smtClean="0">
                  <a:solidFill>
                    <a:srgbClr val="3366FF"/>
                  </a:solidFill>
                </a:endParaRPr>
              </a:p>
              <a:p>
                <a:pPr lvl="1">
                  <a:spcBef>
                    <a:spcPct val="20000"/>
                  </a:spcBef>
                  <a:defRPr/>
                </a:pPr>
                <a:r>
                  <a:rPr lang="en-CA" sz="2000" dirty="0">
                    <a:solidFill>
                      <a:srgbClr val="3366FF"/>
                    </a:solidFill>
                  </a:rPr>
                  <a:t>	</a:t>
                </a:r>
                <a:r>
                  <a:rPr lang="en-CA" sz="2000" dirty="0" smtClean="0"/>
                  <a:t>Sequential</a:t>
                </a:r>
                <a:r>
                  <a:rPr lang="en-CA" sz="2000" dirty="0"/>
                  <a:t>, parallel, concurrent</a:t>
                </a:r>
              </a:p>
              <a:p>
                <a:pPr lvl="1">
                  <a:spcBef>
                    <a:spcPct val="20000"/>
                  </a:spcBef>
                  <a:defRPr/>
                </a:pPr>
                <a:r>
                  <a:rPr lang="en-CA" sz="2000" dirty="0">
                    <a:solidFill>
                      <a:srgbClr val="3366FF"/>
                    </a:solidFill>
                  </a:rPr>
                  <a:t>Input coordination:</a:t>
                </a:r>
                <a:r>
                  <a:rPr lang="en-CA" sz="2000" dirty="0"/>
                  <a:t> </a:t>
                </a:r>
                <a:endParaRPr lang="en-CA" sz="2000" dirty="0" smtClean="0"/>
              </a:p>
              <a:p>
                <a:pPr lvl="1">
                  <a:spcBef>
                    <a:spcPct val="20000"/>
                  </a:spcBef>
                  <a:defRPr/>
                </a:pPr>
                <a:r>
                  <a:rPr lang="en-CA" sz="2000" dirty="0"/>
                  <a:t>	</a:t>
                </a:r>
                <a:r>
                  <a:rPr lang="en-CA" sz="2000" dirty="0" smtClean="0"/>
                  <a:t>Fixed, statically or </a:t>
                </a:r>
                <a:r>
                  <a:rPr lang="en-CA" sz="2000" dirty="0"/>
                  <a:t>adaptively chosen inputs</a:t>
                </a:r>
              </a:p>
              <a:p>
                <a:pPr lvl="1">
                  <a:spcBef>
                    <a:spcPct val="20000"/>
                  </a:spcBef>
                  <a:defRPr/>
                </a:pPr>
                <a:r>
                  <a:rPr lang="en-CA" sz="2000" dirty="0">
                    <a:solidFill>
                      <a:srgbClr val="3366FF"/>
                    </a:solidFill>
                    <a:sym typeface="Wingdings" pitchFamily="2" charset="2"/>
                  </a:rPr>
                  <a:t>Corruption patterns:</a:t>
                </a:r>
                <a:r>
                  <a:rPr lang="en-CA" sz="2000" dirty="0">
                    <a:sym typeface="Wingdings" pitchFamily="2" charset="2"/>
                  </a:rPr>
                  <a:t> </a:t>
                </a:r>
              </a:p>
              <a:p>
                <a:pPr lvl="1">
                  <a:spcBef>
                    <a:spcPct val="20000"/>
                  </a:spcBef>
                  <a:defRPr/>
                </a:pPr>
                <a:r>
                  <a:rPr lang="en-CA" sz="2000" dirty="0">
                    <a:sym typeface="Wingdings" pitchFamily="2" charset="2"/>
                  </a:rPr>
                  <a:t>	Static </a:t>
                </a:r>
                <a:r>
                  <a:rPr lang="en-CA" sz="2000" dirty="0" err="1">
                    <a:sym typeface="Wingdings" pitchFamily="2" charset="2"/>
                  </a:rPr>
                  <a:t>v.s</a:t>
                </a:r>
                <a:r>
                  <a:rPr lang="en-CA" sz="2000" dirty="0">
                    <a:sym typeface="Wingdings" pitchFamily="2" charset="2"/>
                  </a:rPr>
                  <a:t>. adaptive corruption</a:t>
                </a:r>
              </a:p>
              <a:p>
                <a:pPr lvl="1">
                  <a:spcBef>
                    <a:spcPct val="20000"/>
                  </a:spcBef>
                  <a:defRPr/>
                </a:pPr>
                <a:r>
                  <a:rPr lang="en-CA" sz="2000" dirty="0">
                    <a:sym typeface="Wingdings" pitchFamily="2" charset="2"/>
                  </a:rPr>
                  <a:t>	Fixed-role </a:t>
                </a:r>
                <a:r>
                  <a:rPr lang="en-CA" sz="2000" dirty="0" err="1">
                    <a:sym typeface="Wingdings" pitchFamily="2" charset="2"/>
                  </a:rPr>
                  <a:t>v.s</a:t>
                </a:r>
                <a:r>
                  <a:rPr lang="en-CA" sz="2000" dirty="0">
                    <a:sym typeface="Wingdings" pitchFamily="2" charset="2"/>
                  </a:rPr>
                  <a:t>. mixed-role corruption </a:t>
                </a:r>
                <a:endParaRPr lang="en-CA" sz="2000" dirty="0">
                  <a:solidFill>
                    <a:srgbClr val="3366FF"/>
                  </a:solidFill>
                  <a:sym typeface="Wingdings" pitchFamily="2" charset="2"/>
                </a:endParaRPr>
              </a:p>
              <a:p>
                <a:pPr lvl="1">
                  <a:spcBef>
                    <a:spcPct val="20000"/>
                  </a:spcBef>
                  <a:defRPr/>
                </a:pPr>
                <a:r>
                  <a:rPr lang="en-CA" sz="2000" dirty="0" smtClean="0">
                    <a:solidFill>
                      <a:srgbClr val="3366FF"/>
                    </a:solidFill>
                    <a:sym typeface="Wingdings" pitchFamily="2" charset="2"/>
                  </a:rPr>
                  <a:t>Number </a:t>
                </a:r>
                <a:r>
                  <a:rPr lang="en-CA" sz="2000" dirty="0">
                    <a:solidFill>
                      <a:srgbClr val="3366FF"/>
                    </a:solidFill>
                    <a:sym typeface="Wingdings" pitchFamily="2" charset="2"/>
                  </a:rPr>
                  <a:t>of instances:</a:t>
                </a:r>
                <a:r>
                  <a:rPr lang="en-CA" sz="2000" dirty="0">
                    <a:sym typeface="Wingdings" pitchFamily="2" charset="2"/>
                  </a:rPr>
                  <a:t>  </a:t>
                </a:r>
                <a:endParaRPr lang="en-CA" sz="2000" dirty="0" smtClean="0">
                  <a:sym typeface="Wingdings" pitchFamily="2" charset="2"/>
                </a:endParaRPr>
              </a:p>
              <a:p>
                <a:pPr lvl="1">
                  <a:spcBef>
                    <a:spcPct val="20000"/>
                  </a:spcBef>
                  <a:defRPr/>
                </a:pPr>
                <a:r>
                  <a:rPr lang="en-CA" sz="2000" dirty="0">
                    <a:sym typeface="Wingdings" pitchFamily="2" charset="2"/>
                  </a:rPr>
                  <a:t>	</a:t>
                </a:r>
                <a:r>
                  <a:rPr lang="en-CA" sz="2000" dirty="0" smtClean="0">
                    <a:sym typeface="Wingdings" pitchFamily="2" charset="2"/>
                  </a:rPr>
                  <a:t>Bounded, </a:t>
                </a:r>
                <a:r>
                  <a:rPr lang="en-CA" sz="2000" dirty="0">
                    <a:sym typeface="Wingdings" pitchFamily="2" charset="2"/>
                  </a:rPr>
                  <a:t>unbounded </a:t>
                </a:r>
                <a:r>
                  <a:rPr lang="en-CA" sz="2000" dirty="0" smtClean="0">
                    <a:sym typeface="Wingdings" pitchFamily="2" charset="2"/>
                  </a:rPr>
                  <a:t>executions</a:t>
                </a:r>
              </a:p>
              <a:p>
                <a:pPr lvl="1">
                  <a:spcBef>
                    <a:spcPct val="20000"/>
                  </a:spcBef>
                  <a:defRPr/>
                </a:pPr>
                <a:r>
                  <a:rPr lang="en-CA" sz="2000" dirty="0" smtClean="0">
                    <a:solidFill>
                      <a:srgbClr val="3366FF"/>
                    </a:solidFill>
                  </a:rPr>
                  <a:t>Additional Properties: </a:t>
                </a:r>
              </a:p>
              <a:p>
                <a:pPr lvl="1">
                  <a:spcBef>
                    <a:spcPct val="20000"/>
                  </a:spcBef>
                  <a:defRPr/>
                </a:pPr>
                <a:r>
                  <a:rPr lang="en-CA" sz="2000" dirty="0" smtClean="0"/>
                  <a:t>	fairness, leakage resilience,</a:t>
                </a:r>
                <a:r>
                  <a:rPr lang="en-US" sz="2000" dirty="0" smtClean="0"/>
                  <a:t>…</a:t>
                </a:r>
                <a:r>
                  <a:rPr lang="en-CA" sz="2000" dirty="0" smtClean="0">
                    <a:solidFill>
                      <a:srgbClr val="3366FF"/>
                    </a:solidFill>
                  </a:rPr>
                  <a:t> </a:t>
                </a:r>
                <a:endParaRPr lang="en-CA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001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609600" y="34449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00FF"/>
                </a:solidFill>
                <a:ea typeface="ＭＳ Ｐゴシック" pitchFamily="-97" charset="-128"/>
              </a:rPr>
              <a:t>The Attempt of This Talk: </a:t>
            </a:r>
            <a:endParaRPr lang="en-US" sz="2000" dirty="0" smtClean="0">
              <a:solidFill>
                <a:srgbClr val="0000FF"/>
              </a:solidFill>
              <a:ea typeface="ＭＳ Ｐゴシック" pitchFamily="-97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23808"/>
          <a:stretch/>
        </p:blipFill>
        <p:spPr>
          <a:xfrm>
            <a:off x="1219200" y="1632794"/>
            <a:ext cx="6690568" cy="5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53341" y="2172282"/>
            <a:ext cx="807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CA" sz="2200" dirty="0" smtClean="0">
                <a:solidFill>
                  <a:srgbClr val="000000"/>
                </a:solidFill>
              </a:rPr>
              <a:t>Simple UC impossibility, extending to much weaker models 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609600" y="34449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00FF"/>
                </a:solidFill>
                <a:ea typeface="ＭＳ Ｐゴシック" pitchFamily="-97" charset="-128"/>
              </a:rPr>
              <a:t>The Attempt of This Talk: </a:t>
            </a:r>
            <a:endParaRPr lang="en-US" sz="2000" dirty="0" smtClean="0">
              <a:solidFill>
                <a:srgbClr val="0000FF"/>
              </a:solidFill>
              <a:ea typeface="ＭＳ Ｐゴシック" pitchFamily="-97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365" y="3106426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u="sng" dirty="0" smtClean="0">
                <a:solidFill>
                  <a:srgbClr val="3333FF"/>
                </a:solidFill>
              </a:rPr>
              <a:t>An intuition</a:t>
            </a:r>
            <a:r>
              <a:rPr lang="en-CA" sz="2400" b="1" dirty="0" smtClean="0">
                <a:solidFill>
                  <a:srgbClr val="3333FF"/>
                </a:solidFill>
              </a:rPr>
              <a:t> behind the constructions of most models</a:t>
            </a:r>
            <a:endParaRPr lang="en-CA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794019" y="4486088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u="sng" dirty="0" smtClean="0">
                <a:solidFill>
                  <a:srgbClr val="3333FF"/>
                </a:solidFill>
              </a:rPr>
              <a:t>An order</a:t>
            </a:r>
            <a:r>
              <a:rPr lang="en-CA" sz="2400" b="1" dirty="0" smtClean="0">
                <a:solidFill>
                  <a:srgbClr val="3333FF"/>
                </a:solidFill>
              </a:rPr>
              <a:t> between different models</a:t>
            </a:r>
            <a:endParaRPr lang="en-CA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815365" y="1757089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u="sng" dirty="0" smtClean="0">
                <a:solidFill>
                  <a:srgbClr val="3333FF"/>
                </a:solidFill>
              </a:rPr>
              <a:t>A brief explanation</a:t>
            </a:r>
            <a:r>
              <a:rPr lang="en-CA" sz="2400" b="1" dirty="0" smtClean="0">
                <a:solidFill>
                  <a:srgbClr val="3333FF"/>
                </a:solidFill>
              </a:rPr>
              <a:t> of impossibility results</a:t>
            </a:r>
            <a:endParaRPr lang="en-CA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815365" y="4896394"/>
            <a:ext cx="807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CA" sz="2200" dirty="0" smtClean="0">
                <a:solidFill>
                  <a:srgbClr val="000000"/>
                </a:solidFill>
              </a:rPr>
              <a:t>Why different models exist? How do they compare?</a:t>
            </a:r>
          </a:p>
        </p:txBody>
      </p:sp>
      <p:sp>
        <p:nvSpPr>
          <p:cNvPr id="9" name="Rectangle 8"/>
          <p:cNvSpPr/>
          <p:nvPr/>
        </p:nvSpPr>
        <p:spPr>
          <a:xfrm>
            <a:off x="818343" y="3524537"/>
            <a:ext cx="807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CA" sz="2200" dirty="0" smtClean="0">
                <a:solidFill>
                  <a:srgbClr val="000000"/>
                </a:solidFill>
              </a:rPr>
              <a:t>Elucidate the key elements behind the constructions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373" y="6004390"/>
            <a:ext cx="1159168" cy="75732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925607" y="1840092"/>
            <a:ext cx="5236427" cy="3421132"/>
            <a:chOff x="1925607" y="1840092"/>
            <a:chExt cx="5236427" cy="342113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5607" y="1840092"/>
              <a:ext cx="5236427" cy="3421132"/>
            </a:xfrm>
            <a:prstGeom prst="rect">
              <a:avLst/>
            </a:prstGeom>
          </p:spPr>
        </p:pic>
        <p:sp>
          <p:nvSpPr>
            <p:cNvPr id="14" name="Rectangle 6"/>
            <p:cNvSpPr txBox="1">
              <a:spLocks noChangeArrowheads="1"/>
            </p:cNvSpPr>
            <p:nvPr/>
          </p:nvSpPr>
          <p:spPr>
            <a:xfrm>
              <a:off x="4664054" y="3074410"/>
              <a:ext cx="1120654" cy="373425"/>
            </a:xfrm>
            <a:prstGeom prst="rect">
              <a:avLst/>
            </a:prstGeom>
            <a:solidFill>
              <a:srgbClr val="FFDF65"/>
            </a:solidFill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 smtClean="0">
                  <a:latin typeface="Arial Black"/>
                  <a:ea typeface="ＭＳ Ｐゴシック" pitchFamily="-97" charset="-128"/>
                  <a:cs typeface="Arial Black"/>
                </a:rPr>
                <a:t>TALK</a:t>
              </a:r>
            </a:p>
          </p:txBody>
        </p:sp>
      </p:grpSp>
      <p:pic>
        <p:nvPicPr>
          <p:cNvPr id="16" name="Picture 15" descr="AA0027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84" y="4947753"/>
            <a:ext cx="3120112" cy="195007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76623" y="1869494"/>
            <a:ext cx="6676020" cy="3871964"/>
          </a:xfrm>
          <a:prstGeom prst="roundRect">
            <a:avLst/>
          </a:prstGeom>
          <a:solidFill>
            <a:srgbClr val="FFDF6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The scope of this talk is restricted to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static corruption, computational security, no guaranteed output delivery (no fairness), synchronous network … 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Focus on showing feasibility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not showing various optimizations on efficiency, simplicity, black-box construction ….</a:t>
            </a:r>
          </a:p>
        </p:txBody>
      </p:sp>
    </p:spTree>
    <p:extLst>
      <p:ext uri="{BB962C8B-B14F-4D97-AF65-F5344CB8AC3E}">
        <p14:creationId xmlns:p14="http://schemas.microsoft.com/office/powerpoint/2010/main" val="298599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  <p:bldP spid="8" grpId="0"/>
      <p:bldP spid="9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0190"/>
            <a:ext cx="8229600" cy="1460313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Impossibility Results in Plain Model</a:t>
            </a:r>
            <a:br>
              <a:rPr lang="en-US" altLang="zh-CN" dirty="0" smtClean="0">
                <a:solidFill>
                  <a:srgbClr val="0000FF"/>
                </a:solidFill>
              </a:rPr>
            </a:br>
            <a:r>
              <a:rPr lang="en-US" altLang="zh-CN" sz="2400" dirty="0" smtClean="0"/>
              <a:t>[CF01,CKL03,Lin04,BPS06,PR08,Goy11,AGJPS12,GKOV12]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62708" y="4079631"/>
            <a:ext cx="3200400" cy="16412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Impossibility of General Composition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322277" y="4079631"/>
            <a:ext cx="3200400" cy="16412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Impossibility of Self Composition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3985846" y="4700954"/>
            <a:ext cx="1172307" cy="3985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7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CN" sz="4900" dirty="0" smtClean="0">
                <a:solidFill>
                  <a:srgbClr val="0000FF"/>
                </a:solidFill>
              </a:rPr>
              <a:t>Chosen Protocol Attack for OT</a:t>
            </a:r>
            <a:br>
              <a:rPr lang="en-US" altLang="zh-CN" sz="4900" dirty="0" smtClean="0">
                <a:solidFill>
                  <a:srgbClr val="0000FF"/>
                </a:solidFill>
              </a:rPr>
            </a:br>
            <a:r>
              <a:rPr lang="en-US" altLang="zh-CN" dirty="0" smtClean="0">
                <a:solidFill>
                  <a:srgbClr val="0000FF"/>
                </a:solidFill>
              </a:rPr>
              <a:t> </a:t>
            </a:r>
            <a:r>
              <a:rPr lang="en-US" altLang="zh-CN" sz="2700" dirty="0" smtClean="0"/>
              <a:t>[BPS06,AGJPS12,GKOV12]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547242" y="4029594"/>
                <a:ext cx="8036688" cy="221880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u="sng" dirty="0" smtClean="0">
                    <a:solidFill>
                      <a:srgbClr val="FF0000"/>
                    </a:solidFill>
                  </a:rPr>
                  <a:t>Impossibility of General Composition: </a:t>
                </a:r>
              </a:p>
              <a:p>
                <a:pPr algn="ctr"/>
                <a:endParaRPr lang="en-US" sz="1200" u="sng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3200" dirty="0" smtClean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𝑂𝑇</m:t>
                        </m:r>
                      </m:sub>
                    </m:sSub>
                  </m:oMath>
                </a14:m>
                <a:r>
                  <a:rPr lang="en-US" sz="3200" dirty="0" smtClean="0"/>
                  <a:t>, there 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𝑂𝑇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200" dirty="0" smtClean="0"/>
                  <a:t> such that</a:t>
                </a:r>
              </a:p>
              <a:p>
                <a:pPr algn="ctr"/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𝑂𝑇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𝑂𝑇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200" dirty="0" smtClean="0"/>
                  <a:t> breaks security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𝑂𝑇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42" y="4029594"/>
                <a:ext cx="8036688" cy="221880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0" descr="ilomvjui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3099" y="2171595"/>
            <a:ext cx="1388110" cy="101981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2693735" y="1846166"/>
            <a:ext cx="1097280" cy="1077218"/>
            <a:chOff x="2871453" y="1993738"/>
            <a:chExt cx="1097280" cy="13465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913959" y="1993738"/>
                  <a:ext cx="1035925" cy="1346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  <a:p>
                  <a:pPr>
                    <a:spcBef>
                      <a:spcPct val="0"/>
                    </a:spcBef>
                  </a:pPr>
                  <a:endParaRPr lang="en-US" sz="2400" dirty="0"/>
                </a:p>
                <a:p>
                  <a:pPr>
                    <a:spcBef>
                      <a:spcPct val="0"/>
                    </a:spcBef>
                  </a:pPr>
                  <a:endParaRPr lang="en-US" sz="2400" baseline="-2500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13959" y="1993738"/>
                  <a:ext cx="1035925" cy="134652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>
              <a:off x="2871453" y="2667000"/>
              <a:ext cx="10972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158125" y="2695839"/>
            <a:ext cx="1097280" cy="516646"/>
            <a:chOff x="5233653" y="2859393"/>
            <a:chExt cx="1097280" cy="6458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17"/>
                <p:cNvSpPr txBox="1">
                  <a:spLocks noChangeArrowheads="1"/>
                </p:cNvSpPr>
                <p:nvPr/>
              </p:nvSpPr>
              <p:spPr bwMode="auto">
                <a:xfrm flipH="1">
                  <a:off x="5527350" y="2859393"/>
                  <a:ext cx="556498" cy="5770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5527350" y="2859393"/>
                  <a:ext cx="556498" cy="57708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63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5233653" y="3505200"/>
              <a:ext cx="10972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106072" y="1907235"/>
            <a:ext cx="1097280" cy="467060"/>
            <a:chOff x="5181600" y="2083178"/>
            <a:chExt cx="1097280" cy="5838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5532736" y="2083178"/>
                  <a:ext cx="427040" cy="5770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5532736" y="2083178"/>
                  <a:ext cx="427040" cy="57707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5181600" y="2667000"/>
              <a:ext cx="1097280" cy="0"/>
            </a:xfrm>
            <a:prstGeom prst="straightConnector1">
              <a:avLst/>
            </a:prstGeom>
            <a:ln>
              <a:headEnd type="arrow" w="med" len="med"/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01574" y="3258325"/>
            <a:ext cx="2133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208EE"/>
                </a:solidFill>
              </a:rPr>
              <a:t>input (s</a:t>
            </a:r>
            <a:r>
              <a:rPr lang="en-US" sz="2400" baseline="-25000" dirty="0" smtClean="0">
                <a:solidFill>
                  <a:srgbClr val="0208EE"/>
                </a:solidFill>
              </a:rPr>
              <a:t>0</a:t>
            </a:r>
            <a:r>
              <a:rPr lang="en-US" sz="2400" dirty="0" smtClean="0">
                <a:solidFill>
                  <a:srgbClr val="0208EE"/>
                </a:solidFill>
              </a:rPr>
              <a:t> , s</a:t>
            </a:r>
            <a:r>
              <a:rPr lang="en-US" sz="2400" baseline="-25000" dirty="0" smtClean="0">
                <a:solidFill>
                  <a:srgbClr val="0208EE"/>
                </a:solidFill>
              </a:rPr>
              <a:t>1</a:t>
            </a:r>
            <a:r>
              <a:rPr lang="en-US" sz="2400" dirty="0" smtClean="0">
                <a:solidFill>
                  <a:srgbClr val="0208EE"/>
                </a:solidFill>
              </a:rPr>
              <a:t>)</a:t>
            </a:r>
            <a:endParaRPr lang="en-US" sz="2400" dirty="0">
              <a:solidFill>
                <a:srgbClr val="0208EE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412121" y="3271671"/>
            <a:ext cx="11375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208EE"/>
                </a:solidFill>
              </a:rPr>
              <a:t>i</a:t>
            </a:r>
            <a:r>
              <a:rPr lang="en-US" sz="2400" dirty="0" smtClean="0">
                <a:solidFill>
                  <a:srgbClr val="0208EE"/>
                </a:solidFill>
              </a:rPr>
              <a:t>nput b</a:t>
            </a:r>
            <a:endParaRPr lang="en-US" sz="2400" dirty="0">
              <a:solidFill>
                <a:srgbClr val="0208EE"/>
              </a:solidFill>
            </a:endParaRPr>
          </a:p>
        </p:txBody>
      </p:sp>
      <p:pic>
        <p:nvPicPr>
          <p:cNvPr id="21" name="Picture 1146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03" y="2160325"/>
            <a:ext cx="979506" cy="99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82" y="2160325"/>
            <a:ext cx="977193" cy="108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25228" y="1509826"/>
                <a:ext cx="1412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𝑂𝑇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228" y="1509826"/>
                <a:ext cx="1412876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1195754" y="633046"/>
            <a:ext cx="5298831" cy="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2365384" y="1725911"/>
            <a:ext cx="5481375" cy="1994079"/>
          </a:xfrm>
          <a:prstGeom prst="wedgeRoundRectCallout">
            <a:avLst>
              <a:gd name="adj1" fmla="val 4921"/>
              <a:gd name="adj2" fmla="val 14147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Real Adv</a:t>
            </a:r>
            <a:r>
              <a:rPr lang="en-US" sz="2800" dirty="0" smtClean="0"/>
              <a:t> can learn honest party’s input, but </a:t>
            </a:r>
            <a:r>
              <a:rPr lang="en-US" sz="2800" dirty="0" smtClean="0">
                <a:solidFill>
                  <a:srgbClr val="0E870E"/>
                </a:solidFill>
              </a:rPr>
              <a:t>Simulator</a:t>
            </a:r>
            <a:r>
              <a:rPr lang="en-US" sz="2800" dirty="0" smtClean="0"/>
              <a:t> cannot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701828" y="5978769"/>
            <a:ext cx="24311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7242" y="1471237"/>
            <a:ext cx="8010202" cy="234957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8" grpId="0"/>
      <p:bldP spid="23" grpId="0"/>
      <p:bldP spid="8" grpId="0" animBg="1"/>
      <p:bldP spid="8" grpI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308" name="TextBox 12"/>
              <p:cNvSpPr txBox="1">
                <a:spLocks noChangeArrowheads="1"/>
              </p:cNvSpPr>
              <p:nvPr/>
            </p:nvSpPr>
            <p:spPr bwMode="auto">
              <a:xfrm>
                <a:off x="383381" y="3809506"/>
                <a:ext cx="9715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9830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381" y="3809506"/>
                <a:ext cx="97155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312" name="TextBox 20"/>
              <p:cNvSpPr txBox="1">
                <a:spLocks noChangeArrowheads="1"/>
              </p:cNvSpPr>
              <p:nvPr/>
            </p:nvSpPr>
            <p:spPr bwMode="auto">
              <a:xfrm>
                <a:off x="7400191" y="3796683"/>
                <a:ext cx="142557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98312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0191" y="3796683"/>
                <a:ext cx="142557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8313" name="Picture 1146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57" y="2225376"/>
            <a:ext cx="1568411" cy="159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>
            <a:off x="1861525" y="3423128"/>
            <a:ext cx="13954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861525" y="2805596"/>
            <a:ext cx="13954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832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65" y="2241546"/>
            <a:ext cx="1422888" cy="158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b="6029"/>
          <a:stretch>
            <a:fillRect/>
          </a:stretch>
        </p:blipFill>
        <p:spPr bwMode="auto">
          <a:xfrm>
            <a:off x="3464049" y="2252835"/>
            <a:ext cx="1394592" cy="158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5425342" y="3016609"/>
            <a:ext cx="13954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425342" y="2399077"/>
            <a:ext cx="13954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18637" y="2848361"/>
                <a:ext cx="961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𝑶𝑻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637" y="2848361"/>
                <a:ext cx="961293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70369" y="2453565"/>
                <a:ext cx="961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𝑶𝑻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369" y="2453565"/>
                <a:ext cx="961293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58017" y="3029868"/>
                <a:ext cx="21300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8000"/>
                    </a:solidFill>
                    <a:ea typeface="MS PGothic" panose="020B0600070205080204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lang="en-US" sz="2400" dirty="0" smtClean="0"/>
                  <a:t> if </a:t>
                </a:r>
              </a:p>
              <a:p>
                <a:pPr algn="ctr"/>
                <a:r>
                  <a:rPr lang="en-US" sz="2400" dirty="0" smtClean="0"/>
                  <a:t>output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𝑏</m:t>
                        </m:r>
                      </m:sub>
                    </m:sSub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017" y="3029868"/>
                <a:ext cx="2130059" cy="830997"/>
              </a:xfrm>
              <a:prstGeom prst="rect">
                <a:avLst/>
              </a:prstGeom>
              <a:blipFill rotWithShape="0">
                <a:blip r:embed="rId10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065752" y="2159485"/>
            <a:ext cx="2135148" cy="197875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07878" y="1549288"/>
                <a:ext cx="14128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𝑂𝑇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878" y="1549288"/>
                <a:ext cx="1412876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/>
          <p:cNvSpPr txBox="1">
            <a:spLocks/>
          </p:cNvSpPr>
          <p:nvPr/>
        </p:nvSpPr>
        <p:spPr>
          <a:xfrm>
            <a:off x="0" y="113917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FF"/>
                </a:solidFill>
              </a:rPr>
              <a:t>Chosen Protocol Attack: </a:t>
            </a:r>
            <a:r>
              <a:rPr lang="en-US" dirty="0" smtClean="0">
                <a:solidFill>
                  <a:srgbClr val="FF0000"/>
                </a:solidFill>
              </a:rPr>
              <a:t>Real World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407878" y="3896034"/>
            <a:ext cx="1395413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19" descr="horns.jpeg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3" b="44724"/>
          <a:stretch>
            <a:fillRect/>
          </a:stretch>
        </p:blipFill>
        <p:spPr bwMode="auto">
          <a:xfrm>
            <a:off x="3871992" y="1931283"/>
            <a:ext cx="5318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406827" y="4712676"/>
                <a:ext cx="8350311" cy="1559169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/>
                  <a:t>Attack</a:t>
                </a:r>
                <a:r>
                  <a:rPr lang="en-US" sz="2800" dirty="0" smtClean="0"/>
                  <a:t>: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Eve</a:t>
                </a:r>
                <a:r>
                  <a:rPr lang="en-US" sz="2800" dirty="0" smtClean="0"/>
                  <a:t> plays man-in-the-middle to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(</m:t>
                        </m:r>
                        <m:r>
                          <a:rPr lang="en-US" sz="2800" b="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endParaRPr lang="en-US" sz="2800" i="1" dirty="0">
                  <a:solidFill>
                    <a:srgbClr val="008000"/>
                  </a:solidFill>
                  <a:latin typeface="Cambria Math" panose="02040503050406030204" pitchFamily="18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27" y="4712676"/>
                <a:ext cx="8350311" cy="1559169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6107723" y="844062"/>
            <a:ext cx="25087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8" grpId="0"/>
      <p:bldP spid="10" grpId="0" animBg="1"/>
      <p:bldP spid="11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308" name="TextBox 12"/>
              <p:cNvSpPr txBox="1">
                <a:spLocks noChangeArrowheads="1"/>
              </p:cNvSpPr>
              <p:nvPr/>
            </p:nvSpPr>
            <p:spPr bwMode="auto">
              <a:xfrm>
                <a:off x="383381" y="3844675"/>
                <a:ext cx="9715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9830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381" y="3844675"/>
                <a:ext cx="97155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312" name="TextBox 20"/>
              <p:cNvSpPr txBox="1">
                <a:spLocks noChangeArrowheads="1"/>
              </p:cNvSpPr>
              <p:nvPr/>
            </p:nvSpPr>
            <p:spPr bwMode="auto">
              <a:xfrm>
                <a:off x="7540867" y="3831852"/>
                <a:ext cx="142557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98312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0867" y="3831852"/>
                <a:ext cx="142557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8313" name="Picture 1146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57" y="2260545"/>
            <a:ext cx="1568411" cy="159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41" y="2276715"/>
            <a:ext cx="1422888" cy="158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b="6029"/>
          <a:stretch>
            <a:fillRect/>
          </a:stretch>
        </p:blipFill>
        <p:spPr bwMode="auto">
          <a:xfrm>
            <a:off x="3604725" y="2288004"/>
            <a:ext cx="1394592" cy="158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0" y="113917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FF"/>
                </a:solidFill>
              </a:rPr>
              <a:t>Chosen Protocol Attack: 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Ideal World</a:t>
            </a:r>
          </a:p>
        </p:txBody>
      </p:sp>
      <p:pic>
        <p:nvPicPr>
          <p:cNvPr id="17" name="Picture 10" descr="ilomvjui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64887" y="1052874"/>
            <a:ext cx="1208731" cy="88802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67180" y="1172411"/>
                <a:ext cx="14128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𝑂𝑇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180" y="1172411"/>
                <a:ext cx="1412876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5566018" y="2993163"/>
            <a:ext cx="13954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566018" y="2375631"/>
            <a:ext cx="13954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11045" y="2430119"/>
                <a:ext cx="961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𝑶𝑻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045" y="2430119"/>
                <a:ext cx="961293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98693" y="3006422"/>
                <a:ext cx="21300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8000"/>
                    </a:solidFill>
                    <a:ea typeface="MS PGothic" panose="020B0600070205080204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lang="en-US" sz="2400" dirty="0" smtClean="0"/>
                  <a:t> if </a:t>
                </a:r>
              </a:p>
              <a:p>
                <a:pPr algn="ctr"/>
                <a:r>
                  <a:rPr lang="en-US" sz="2400" dirty="0" smtClean="0"/>
                  <a:t>output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𝑏</m:t>
                        </m:r>
                      </m:sub>
                    </m:sSub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693" y="3006422"/>
                <a:ext cx="2130059" cy="830997"/>
              </a:xfrm>
              <a:prstGeom prst="rect">
                <a:avLst/>
              </a:prstGeom>
              <a:blipFill rotWithShape="0">
                <a:blip r:embed="rId11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5206428" y="2136039"/>
            <a:ext cx="2135148" cy="197875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48554" y="1525842"/>
                <a:ext cx="14128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𝑂𝑇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54" y="1525842"/>
                <a:ext cx="1412876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H="1">
            <a:off x="5548554" y="3872588"/>
            <a:ext cx="1395413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1354931" y="1948077"/>
            <a:ext cx="447372" cy="427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19" descr="horns.jpeg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3" b="44724"/>
          <a:stretch>
            <a:fillRect/>
          </a:stretch>
        </p:blipFill>
        <p:spPr bwMode="auto">
          <a:xfrm>
            <a:off x="4012668" y="1964154"/>
            <a:ext cx="5318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838449" y="1905730"/>
            <a:ext cx="532482" cy="524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79062" y="1815050"/>
                <a:ext cx="6264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062" y="1815050"/>
                <a:ext cx="626453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176874" y="2061547"/>
            <a:ext cx="740217" cy="702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32297" y="2061547"/>
                <a:ext cx="6264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297" y="2061547"/>
                <a:ext cx="626453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406827" y="4712676"/>
                <a:ext cx="8350311" cy="155916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/>
                  <a:t>Attack Fails</a:t>
                </a:r>
                <a:r>
                  <a:rPr lang="en-US" sz="2800" dirty="0" smtClean="0"/>
                  <a:t>: With probability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Eve</a:t>
                </a:r>
                <a:r>
                  <a:rPr lang="en-US" sz="2800" dirty="0" smtClean="0"/>
                  <a:t> will ask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𝒔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𝒃</m:t>
                        </m:r>
                      </m:sub>
                    </m:sSub>
                  </m:oMath>
                </a14:m>
                <a:endParaRPr lang="en-US" sz="2800" b="1" i="1" dirty="0">
                  <a:solidFill>
                    <a:srgbClr val="008000"/>
                  </a:solidFill>
                  <a:latin typeface="Cambria Math" panose="02040503050406030204" pitchFamily="18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27" y="4712676"/>
                <a:ext cx="8350311" cy="1559169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025662" y="820615"/>
            <a:ext cx="2684584" cy="0"/>
          </a:xfrm>
          <a:prstGeom prst="line">
            <a:avLst/>
          </a:prstGeom>
          <a:ln>
            <a:solidFill>
              <a:srgbClr val="0E870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11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2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13" y="3274264"/>
            <a:ext cx="1422888" cy="158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0" y="113917"/>
            <a:ext cx="9144000" cy="1143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FF"/>
                </a:solidFill>
              </a:rPr>
              <a:t>From Impossibility of General Composition to Impossibility of Self-Composition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47" y="3695201"/>
            <a:ext cx="126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Replace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242897" y="3392841"/>
            <a:ext cx="3216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with Garbled Circuits computing his</a:t>
            </a:r>
          </a:p>
          <a:p>
            <a:pPr algn="ctr"/>
            <a:r>
              <a:rPr lang="en-US" sz="2400" dirty="0" smtClean="0"/>
              <a:t>Next-Message Functions 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235928" y="5308921"/>
            <a:ext cx="6271844" cy="12346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E870E"/>
                </a:solidFill>
              </a:rPr>
              <a:t>Give Garbled Circuits to </a:t>
            </a:r>
            <a:r>
              <a:rPr lang="en-US" sz="2800" dirty="0">
                <a:solidFill>
                  <a:srgbClr val="FF0000"/>
                </a:solidFill>
              </a:rPr>
              <a:t>Eve</a:t>
            </a:r>
            <a:r>
              <a:rPr lang="en-US" sz="2800" dirty="0">
                <a:solidFill>
                  <a:srgbClr val="0E870E"/>
                </a:solidFill>
              </a:rPr>
              <a:t> as Aux. 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890953" y="1441936"/>
                <a:ext cx="7318995" cy="77372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/>
                  <a:t>Want: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Executions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𝑂𝑇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i="1" dirty="0" smtClean="0"/>
                  <a:t>only</a:t>
                </a:r>
                <a:r>
                  <a:rPr lang="en-US" sz="2800" dirty="0" smtClean="0"/>
                  <a:t> (no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𝑂𝑇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53" y="1441936"/>
                <a:ext cx="7318995" cy="77372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628544" y="2355796"/>
            <a:ext cx="2222366" cy="3669865"/>
            <a:chOff x="6447691" y="1969476"/>
            <a:chExt cx="2414955" cy="465615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37321" y="2411572"/>
              <a:ext cx="1852889" cy="123505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37320" y="4999598"/>
              <a:ext cx="1852889" cy="12350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447692" y="2661131"/>
                  <a:ext cx="80889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692" y="2661131"/>
                  <a:ext cx="808893" cy="6463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447691" y="5498120"/>
                  <a:ext cx="80889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691" y="5498120"/>
                  <a:ext cx="808893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7823087" y="3250675"/>
              <a:ext cx="2579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.</a:t>
              </a:r>
              <a:endParaRPr lang="en-US" sz="4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23086" y="3488978"/>
              <a:ext cx="2579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.</a:t>
              </a:r>
              <a:endParaRPr lang="en-US" sz="4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23086" y="3694915"/>
              <a:ext cx="2579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.</a:t>
              </a:r>
              <a:endParaRPr lang="en-US" sz="4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51732" y="1969476"/>
              <a:ext cx="2310914" cy="46561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0"/>
              <p:cNvSpPr txBox="1">
                <a:spLocks noChangeArrowheads="1"/>
              </p:cNvSpPr>
              <p:nvPr/>
            </p:nvSpPr>
            <p:spPr bwMode="auto">
              <a:xfrm>
                <a:off x="1625113" y="4769116"/>
                <a:ext cx="142557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6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5113" y="4769116"/>
                <a:ext cx="1425575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3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0"/>
              <p:cNvSpPr txBox="1">
                <a:spLocks noChangeArrowheads="1"/>
              </p:cNvSpPr>
              <p:nvPr/>
            </p:nvSpPr>
            <p:spPr bwMode="auto">
              <a:xfrm>
                <a:off x="6645259" y="5615250"/>
                <a:ext cx="177231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5259" y="5615250"/>
                <a:ext cx="1772311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5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13" grpId="0" animBg="1"/>
      <p:bldP spid="15" grpId="0" animBg="1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0" y="20133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Who gets the GC Keys?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01876" y="2355797"/>
            <a:ext cx="1657167" cy="3046908"/>
            <a:chOff x="6447691" y="1969476"/>
            <a:chExt cx="2414955" cy="46561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37321" y="2411572"/>
              <a:ext cx="1852889" cy="123505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37320" y="4999598"/>
              <a:ext cx="1852889" cy="12350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447692" y="2661131"/>
                  <a:ext cx="80889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692" y="2661131"/>
                  <a:ext cx="808893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447691" y="5498120"/>
                  <a:ext cx="80889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691" y="5498120"/>
                  <a:ext cx="808893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7823087" y="3250675"/>
              <a:ext cx="2579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.</a:t>
              </a:r>
              <a:endParaRPr lang="en-US" sz="4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23086" y="3488978"/>
              <a:ext cx="2579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.</a:t>
              </a:r>
              <a:endParaRPr lang="en-US" sz="4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23086" y="3694915"/>
              <a:ext cx="2579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.</a:t>
              </a:r>
              <a:endParaRPr lang="en-US" sz="4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51732" y="1969476"/>
              <a:ext cx="2310914" cy="46561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762000" y="1066800"/>
            <a:ext cx="7318995" cy="1113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Eve</a:t>
            </a:r>
            <a:r>
              <a:rPr lang="en-US" sz="2800" dirty="0" smtClean="0"/>
              <a:t> should have keys to execute GCs on </a:t>
            </a:r>
            <a:r>
              <a:rPr lang="en-US" sz="2800" dirty="0" smtClean="0">
                <a:solidFill>
                  <a:srgbClr val="3333FF"/>
                </a:solidFill>
              </a:rPr>
              <a:t>Alice’s</a:t>
            </a:r>
            <a:r>
              <a:rPr lang="en-US" sz="2800" dirty="0" smtClean="0"/>
              <a:t> messages, but can’t give her </a:t>
            </a:r>
            <a:r>
              <a:rPr lang="en-US" sz="2800" b="1" dirty="0" smtClean="0"/>
              <a:t>ALL</a:t>
            </a:r>
            <a:r>
              <a:rPr lang="en-US" sz="2800" dirty="0" smtClean="0"/>
              <a:t> keys</a:t>
            </a:r>
            <a:endParaRPr lang="en-US" sz="2800" dirty="0"/>
          </a:p>
        </p:txBody>
      </p:sp>
      <p:pic>
        <p:nvPicPr>
          <p:cNvPr id="17" name="Picture 1146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82" y="2987371"/>
            <a:ext cx="1568411" cy="159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b="6029"/>
          <a:stretch>
            <a:fillRect/>
          </a:stretch>
        </p:blipFill>
        <p:spPr bwMode="auto">
          <a:xfrm>
            <a:off x="4483950" y="3014830"/>
            <a:ext cx="1394592" cy="158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horns.jpe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3" b="44724"/>
          <a:stretch>
            <a:fillRect/>
          </a:stretch>
        </p:blipFill>
        <p:spPr bwMode="auto">
          <a:xfrm>
            <a:off x="4891893" y="2690980"/>
            <a:ext cx="5318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787648" y="4032718"/>
            <a:ext cx="13954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787648" y="3415186"/>
            <a:ext cx="13954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2"/>
              <p:cNvSpPr txBox="1">
                <a:spLocks noChangeArrowheads="1"/>
              </p:cNvSpPr>
              <p:nvPr/>
            </p:nvSpPr>
            <p:spPr bwMode="auto">
              <a:xfrm>
                <a:off x="1403812" y="2355797"/>
                <a:ext cx="9715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812" y="2355797"/>
                <a:ext cx="971550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36723" y="3461833"/>
                <a:ext cx="961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𝑶𝑻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723" y="3461833"/>
                <a:ext cx="961293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6852353" y="5049033"/>
                <a:ext cx="14357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2353" y="5049033"/>
                <a:ext cx="143573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5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745298" y="920382"/>
            <a:ext cx="2195743" cy="2195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691" y="745537"/>
            <a:ext cx="3200400" cy="254000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684949" y="770664"/>
            <a:ext cx="4389537" cy="2445818"/>
            <a:chOff x="3684949" y="770664"/>
            <a:chExt cx="4389537" cy="2445818"/>
          </a:xfrm>
        </p:grpSpPr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369437" y="1808711"/>
              <a:ext cx="292014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/>
                <a:t>Weaker Models</a:t>
              </a:r>
              <a:endParaRPr lang="en-US" sz="2400" b="1" baseline="-250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563859" y="1370556"/>
              <a:ext cx="181439" cy="18288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684949" y="2087496"/>
              <a:ext cx="181439" cy="18288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893047" y="1461996"/>
              <a:ext cx="181439" cy="18288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711608" y="2214288"/>
              <a:ext cx="181439" cy="18288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156345" y="770664"/>
              <a:ext cx="181439" cy="18288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974906" y="1522956"/>
              <a:ext cx="181439" cy="18288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380203" y="1732347"/>
              <a:ext cx="181439" cy="18288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198764" y="2484639"/>
              <a:ext cx="181439" cy="18288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974906" y="2430835"/>
              <a:ext cx="181439" cy="18288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470401" y="1850812"/>
              <a:ext cx="181439" cy="18288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462436" y="2247955"/>
              <a:ext cx="181439" cy="18288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02052" y="3033602"/>
              <a:ext cx="181439" cy="18288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7620888" y="1625064"/>
              <a:ext cx="181439" cy="18288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917870" y="3285537"/>
            <a:ext cx="3425998" cy="2637341"/>
          </a:xfrm>
          <a:custGeom>
            <a:avLst/>
            <a:gdLst>
              <a:gd name="connsiteX0" fmla="*/ 0 w 4749437"/>
              <a:gd name="connsiteY0" fmla="*/ 3745828 h 3745828"/>
              <a:gd name="connsiteX1" fmla="*/ 320186 w 4749437"/>
              <a:gd name="connsiteY1" fmla="*/ 3735156 h 3745828"/>
              <a:gd name="connsiteX2" fmla="*/ 362878 w 4749437"/>
              <a:gd name="connsiteY2" fmla="*/ 3724484 h 3745828"/>
              <a:gd name="connsiteX3" fmla="*/ 405570 w 4749437"/>
              <a:gd name="connsiteY3" fmla="*/ 3703140 h 3745828"/>
              <a:gd name="connsiteX4" fmla="*/ 480280 w 4749437"/>
              <a:gd name="connsiteY4" fmla="*/ 3649781 h 3745828"/>
              <a:gd name="connsiteX5" fmla="*/ 522971 w 4749437"/>
              <a:gd name="connsiteY5" fmla="*/ 3585750 h 3745828"/>
              <a:gd name="connsiteX6" fmla="*/ 533644 w 4749437"/>
              <a:gd name="connsiteY6" fmla="*/ 3553734 h 3745828"/>
              <a:gd name="connsiteX7" fmla="*/ 554990 w 4749437"/>
              <a:gd name="connsiteY7" fmla="*/ 3521719 h 3745828"/>
              <a:gd name="connsiteX8" fmla="*/ 597682 w 4749437"/>
              <a:gd name="connsiteY8" fmla="*/ 3436344 h 3745828"/>
              <a:gd name="connsiteX9" fmla="*/ 629700 w 4749437"/>
              <a:gd name="connsiteY9" fmla="*/ 3286938 h 3745828"/>
              <a:gd name="connsiteX10" fmla="*/ 640373 w 4749437"/>
              <a:gd name="connsiteY10" fmla="*/ 3254923 h 3745828"/>
              <a:gd name="connsiteX11" fmla="*/ 661719 w 4749437"/>
              <a:gd name="connsiteY11" fmla="*/ 2934767 h 3745828"/>
              <a:gd name="connsiteX12" fmla="*/ 683065 w 4749437"/>
              <a:gd name="connsiteY12" fmla="*/ 2849392 h 3745828"/>
              <a:gd name="connsiteX13" fmla="*/ 704411 w 4749437"/>
              <a:gd name="connsiteY13" fmla="*/ 2753345 h 3745828"/>
              <a:gd name="connsiteX14" fmla="*/ 736429 w 4749437"/>
              <a:gd name="connsiteY14" fmla="*/ 2721330 h 3745828"/>
              <a:gd name="connsiteX15" fmla="*/ 757775 w 4749437"/>
              <a:gd name="connsiteY15" fmla="*/ 2689314 h 3745828"/>
              <a:gd name="connsiteX16" fmla="*/ 843158 w 4749437"/>
              <a:gd name="connsiteY16" fmla="*/ 2614611 h 3745828"/>
              <a:gd name="connsiteX17" fmla="*/ 907195 w 4749437"/>
              <a:gd name="connsiteY17" fmla="*/ 2593268 h 3745828"/>
              <a:gd name="connsiteX18" fmla="*/ 1003252 w 4749437"/>
              <a:gd name="connsiteY18" fmla="*/ 2561252 h 3745828"/>
              <a:gd name="connsiteX19" fmla="*/ 1045943 w 4749437"/>
              <a:gd name="connsiteY19" fmla="*/ 2539908 h 3745828"/>
              <a:gd name="connsiteX20" fmla="*/ 1174018 w 4749437"/>
              <a:gd name="connsiteY20" fmla="*/ 2518565 h 3745828"/>
              <a:gd name="connsiteX21" fmla="*/ 1280747 w 4749437"/>
              <a:gd name="connsiteY21" fmla="*/ 2507893 h 3745828"/>
              <a:gd name="connsiteX22" fmla="*/ 1366130 w 4749437"/>
              <a:gd name="connsiteY22" fmla="*/ 2465205 h 3745828"/>
              <a:gd name="connsiteX23" fmla="*/ 1451513 w 4749437"/>
              <a:gd name="connsiteY23" fmla="*/ 2422518 h 3745828"/>
              <a:gd name="connsiteX24" fmla="*/ 1536896 w 4749437"/>
              <a:gd name="connsiteY24" fmla="*/ 2358487 h 3745828"/>
              <a:gd name="connsiteX25" fmla="*/ 1590261 w 4749437"/>
              <a:gd name="connsiteY25" fmla="*/ 2326471 h 3745828"/>
              <a:gd name="connsiteX26" fmla="*/ 1654298 w 4749437"/>
              <a:gd name="connsiteY26" fmla="*/ 2251768 h 3745828"/>
              <a:gd name="connsiteX27" fmla="*/ 1686317 w 4749437"/>
              <a:gd name="connsiteY27" fmla="*/ 2219753 h 3745828"/>
              <a:gd name="connsiteX28" fmla="*/ 1696989 w 4749437"/>
              <a:gd name="connsiteY28" fmla="*/ 2177065 h 3745828"/>
              <a:gd name="connsiteX29" fmla="*/ 1718335 w 4749437"/>
              <a:gd name="connsiteY29" fmla="*/ 2049003 h 3745828"/>
              <a:gd name="connsiteX30" fmla="*/ 1739681 w 4749437"/>
              <a:gd name="connsiteY30" fmla="*/ 1995644 h 3745828"/>
              <a:gd name="connsiteX31" fmla="*/ 1750354 w 4749437"/>
              <a:gd name="connsiteY31" fmla="*/ 1888925 h 3745828"/>
              <a:gd name="connsiteX32" fmla="*/ 1846410 w 4749437"/>
              <a:gd name="connsiteY32" fmla="*/ 1803550 h 3745828"/>
              <a:gd name="connsiteX33" fmla="*/ 1889102 w 4749437"/>
              <a:gd name="connsiteY33" fmla="*/ 1771535 h 3745828"/>
              <a:gd name="connsiteX34" fmla="*/ 1974485 w 4749437"/>
              <a:gd name="connsiteY34" fmla="*/ 1728847 h 3745828"/>
              <a:gd name="connsiteX35" fmla="*/ 2006503 w 4749437"/>
              <a:gd name="connsiteY35" fmla="*/ 1707504 h 3745828"/>
              <a:gd name="connsiteX36" fmla="*/ 2059868 w 4749437"/>
              <a:gd name="connsiteY36" fmla="*/ 1696832 h 3745828"/>
              <a:gd name="connsiteX37" fmla="*/ 2091886 w 4749437"/>
              <a:gd name="connsiteY37" fmla="*/ 1686160 h 3745828"/>
              <a:gd name="connsiteX38" fmla="*/ 2369382 w 4749437"/>
              <a:gd name="connsiteY38" fmla="*/ 1664816 h 3745828"/>
              <a:gd name="connsiteX39" fmla="*/ 2401400 w 4749437"/>
              <a:gd name="connsiteY39" fmla="*/ 1654144 h 3745828"/>
              <a:gd name="connsiteX40" fmla="*/ 2422746 w 4749437"/>
              <a:gd name="connsiteY40" fmla="*/ 1622129 h 3745828"/>
              <a:gd name="connsiteX41" fmla="*/ 2454765 w 4749437"/>
              <a:gd name="connsiteY41" fmla="*/ 1579442 h 3745828"/>
              <a:gd name="connsiteX42" fmla="*/ 2486783 w 4749437"/>
              <a:gd name="connsiteY42" fmla="*/ 1483395 h 3745828"/>
              <a:gd name="connsiteX43" fmla="*/ 2508129 w 4749437"/>
              <a:gd name="connsiteY43" fmla="*/ 1440707 h 3745828"/>
              <a:gd name="connsiteX44" fmla="*/ 2582839 w 4749437"/>
              <a:gd name="connsiteY44" fmla="*/ 1301973 h 3745828"/>
              <a:gd name="connsiteX45" fmla="*/ 2593512 w 4749437"/>
              <a:gd name="connsiteY45" fmla="*/ 1269958 h 3745828"/>
              <a:gd name="connsiteX46" fmla="*/ 2657550 w 4749437"/>
              <a:gd name="connsiteY46" fmla="*/ 1205927 h 3745828"/>
              <a:gd name="connsiteX47" fmla="*/ 2732260 w 4749437"/>
              <a:gd name="connsiteY47" fmla="*/ 1184583 h 3745828"/>
              <a:gd name="connsiteX48" fmla="*/ 2913699 w 4749437"/>
              <a:gd name="connsiteY48" fmla="*/ 1163239 h 3745828"/>
              <a:gd name="connsiteX49" fmla="*/ 3319269 w 4749437"/>
              <a:gd name="connsiteY49" fmla="*/ 1141896 h 3745828"/>
              <a:gd name="connsiteX50" fmla="*/ 3415325 w 4749437"/>
              <a:gd name="connsiteY50" fmla="*/ 1131224 h 3745828"/>
              <a:gd name="connsiteX51" fmla="*/ 3425998 w 4749437"/>
              <a:gd name="connsiteY51" fmla="*/ 1099208 h 3745828"/>
              <a:gd name="connsiteX52" fmla="*/ 3447344 w 4749437"/>
              <a:gd name="connsiteY52" fmla="*/ 1067193 h 3745828"/>
              <a:gd name="connsiteX53" fmla="*/ 3479362 w 4749437"/>
              <a:gd name="connsiteY53" fmla="*/ 1013833 h 3745828"/>
              <a:gd name="connsiteX54" fmla="*/ 3522054 w 4749437"/>
              <a:gd name="connsiteY54" fmla="*/ 939130 h 3745828"/>
              <a:gd name="connsiteX55" fmla="*/ 3532727 w 4749437"/>
              <a:gd name="connsiteY55" fmla="*/ 896443 h 3745828"/>
              <a:gd name="connsiteX56" fmla="*/ 3564746 w 4749437"/>
              <a:gd name="connsiteY56" fmla="*/ 811068 h 3745828"/>
              <a:gd name="connsiteX57" fmla="*/ 3586091 w 4749437"/>
              <a:gd name="connsiteY57" fmla="*/ 725693 h 3745828"/>
              <a:gd name="connsiteX58" fmla="*/ 3607437 w 4749437"/>
              <a:gd name="connsiteY58" fmla="*/ 672334 h 3745828"/>
              <a:gd name="connsiteX59" fmla="*/ 3618110 w 4749437"/>
              <a:gd name="connsiteY59" fmla="*/ 629647 h 3745828"/>
              <a:gd name="connsiteX60" fmla="*/ 3660802 w 4749437"/>
              <a:gd name="connsiteY60" fmla="*/ 586959 h 3745828"/>
              <a:gd name="connsiteX61" fmla="*/ 3724839 w 4749437"/>
              <a:gd name="connsiteY61" fmla="*/ 522928 h 3745828"/>
              <a:gd name="connsiteX62" fmla="*/ 3799549 w 4749437"/>
              <a:gd name="connsiteY62" fmla="*/ 458897 h 3745828"/>
              <a:gd name="connsiteX63" fmla="*/ 3916951 w 4749437"/>
              <a:gd name="connsiteY63" fmla="*/ 426881 h 3745828"/>
              <a:gd name="connsiteX64" fmla="*/ 3948970 w 4749437"/>
              <a:gd name="connsiteY64" fmla="*/ 416209 h 3745828"/>
              <a:gd name="connsiteX65" fmla="*/ 4034353 w 4749437"/>
              <a:gd name="connsiteY65" fmla="*/ 394866 h 3745828"/>
              <a:gd name="connsiteX66" fmla="*/ 4077044 w 4749437"/>
              <a:gd name="connsiteY66" fmla="*/ 373522 h 3745828"/>
              <a:gd name="connsiteX67" fmla="*/ 4162427 w 4749437"/>
              <a:gd name="connsiteY67" fmla="*/ 330835 h 3745828"/>
              <a:gd name="connsiteX68" fmla="*/ 4226465 w 4749437"/>
              <a:gd name="connsiteY68" fmla="*/ 266804 h 3745828"/>
              <a:gd name="connsiteX69" fmla="*/ 4247811 w 4749437"/>
              <a:gd name="connsiteY69" fmla="*/ 213444 h 3745828"/>
              <a:gd name="connsiteX70" fmla="*/ 4311848 w 4749437"/>
              <a:gd name="connsiteY70" fmla="*/ 160085 h 3745828"/>
              <a:gd name="connsiteX71" fmla="*/ 4365212 w 4749437"/>
              <a:gd name="connsiteY71" fmla="*/ 96054 h 3745828"/>
              <a:gd name="connsiteX72" fmla="*/ 4429250 w 4749437"/>
              <a:gd name="connsiteY72" fmla="*/ 32023 h 3745828"/>
              <a:gd name="connsiteX73" fmla="*/ 4514633 w 4749437"/>
              <a:gd name="connsiteY73" fmla="*/ 21351 h 3745828"/>
              <a:gd name="connsiteX74" fmla="*/ 4546652 w 4749437"/>
              <a:gd name="connsiteY74" fmla="*/ 10679 h 3745828"/>
              <a:gd name="connsiteX75" fmla="*/ 4749437 w 4749437"/>
              <a:gd name="connsiteY75" fmla="*/ 7 h 374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749437" h="3745828">
                <a:moveTo>
                  <a:pt x="0" y="3745828"/>
                </a:moveTo>
                <a:cubicBezTo>
                  <a:pt x="106729" y="3742271"/>
                  <a:pt x="213582" y="3741426"/>
                  <a:pt x="320186" y="3735156"/>
                </a:cubicBezTo>
                <a:cubicBezTo>
                  <a:pt x="334829" y="3734295"/>
                  <a:pt x="349143" y="3729634"/>
                  <a:pt x="362878" y="3724484"/>
                </a:cubicBezTo>
                <a:cubicBezTo>
                  <a:pt x="377775" y="3718898"/>
                  <a:pt x="391756" y="3711033"/>
                  <a:pt x="405570" y="3703140"/>
                </a:cubicBezTo>
                <a:cubicBezTo>
                  <a:pt x="427421" y="3690655"/>
                  <a:pt x="461952" y="3663526"/>
                  <a:pt x="480280" y="3649781"/>
                </a:cubicBezTo>
                <a:cubicBezTo>
                  <a:pt x="505658" y="3573656"/>
                  <a:pt x="469673" y="3665691"/>
                  <a:pt x="522971" y="3585750"/>
                </a:cubicBezTo>
                <a:cubicBezTo>
                  <a:pt x="529211" y="3576390"/>
                  <a:pt x="528613" y="3563796"/>
                  <a:pt x="533644" y="3553734"/>
                </a:cubicBezTo>
                <a:cubicBezTo>
                  <a:pt x="539381" y="3542262"/>
                  <a:pt x="549253" y="3533191"/>
                  <a:pt x="554990" y="3521719"/>
                </a:cubicBezTo>
                <a:cubicBezTo>
                  <a:pt x="607213" y="3417286"/>
                  <a:pt x="548225" y="3510522"/>
                  <a:pt x="597682" y="3436344"/>
                </a:cubicBezTo>
                <a:cubicBezTo>
                  <a:pt x="605850" y="3395505"/>
                  <a:pt x="616718" y="3332369"/>
                  <a:pt x="629700" y="3286938"/>
                </a:cubicBezTo>
                <a:cubicBezTo>
                  <a:pt x="632791" y="3276122"/>
                  <a:pt x="636815" y="3265595"/>
                  <a:pt x="640373" y="3254923"/>
                </a:cubicBezTo>
                <a:cubicBezTo>
                  <a:pt x="644598" y="3178888"/>
                  <a:pt x="651614" y="3020649"/>
                  <a:pt x="661719" y="2934767"/>
                </a:cubicBezTo>
                <a:cubicBezTo>
                  <a:pt x="670461" y="2860472"/>
                  <a:pt x="669222" y="2904759"/>
                  <a:pt x="683065" y="2849392"/>
                </a:cubicBezTo>
                <a:cubicBezTo>
                  <a:pt x="683997" y="2845666"/>
                  <a:pt x="699542" y="2761865"/>
                  <a:pt x="704411" y="2753345"/>
                </a:cubicBezTo>
                <a:cubicBezTo>
                  <a:pt x="711900" y="2740241"/>
                  <a:pt x="726766" y="2732924"/>
                  <a:pt x="736429" y="2721330"/>
                </a:cubicBezTo>
                <a:cubicBezTo>
                  <a:pt x="744641" y="2711477"/>
                  <a:pt x="749563" y="2699167"/>
                  <a:pt x="757775" y="2689314"/>
                </a:cubicBezTo>
                <a:cubicBezTo>
                  <a:pt x="774407" y="2669358"/>
                  <a:pt x="825543" y="2624218"/>
                  <a:pt x="843158" y="2614611"/>
                </a:cubicBezTo>
                <a:cubicBezTo>
                  <a:pt x="862911" y="2603838"/>
                  <a:pt x="886304" y="2601624"/>
                  <a:pt x="907195" y="2593268"/>
                </a:cubicBezTo>
                <a:cubicBezTo>
                  <a:pt x="974180" y="2566477"/>
                  <a:pt x="941974" y="2576570"/>
                  <a:pt x="1003252" y="2561252"/>
                </a:cubicBezTo>
                <a:cubicBezTo>
                  <a:pt x="1017482" y="2554137"/>
                  <a:pt x="1031046" y="2545494"/>
                  <a:pt x="1045943" y="2539908"/>
                </a:cubicBezTo>
                <a:cubicBezTo>
                  <a:pt x="1080369" y="2526999"/>
                  <a:pt x="1144653" y="2521827"/>
                  <a:pt x="1174018" y="2518565"/>
                </a:cubicBezTo>
                <a:cubicBezTo>
                  <a:pt x="1209553" y="2514617"/>
                  <a:pt x="1245171" y="2511450"/>
                  <a:pt x="1280747" y="2507893"/>
                </a:cubicBezTo>
                <a:cubicBezTo>
                  <a:pt x="1309208" y="2493664"/>
                  <a:pt x="1338844" y="2481575"/>
                  <a:pt x="1366130" y="2465205"/>
                </a:cubicBezTo>
                <a:cubicBezTo>
                  <a:pt x="1429141" y="2427402"/>
                  <a:pt x="1399815" y="2439749"/>
                  <a:pt x="1451513" y="2422518"/>
                </a:cubicBezTo>
                <a:cubicBezTo>
                  <a:pt x="1479974" y="2401174"/>
                  <a:pt x="1506390" y="2376789"/>
                  <a:pt x="1536896" y="2358487"/>
                </a:cubicBezTo>
                <a:cubicBezTo>
                  <a:pt x="1554684" y="2347815"/>
                  <a:pt x="1573665" y="2338917"/>
                  <a:pt x="1590261" y="2326471"/>
                </a:cubicBezTo>
                <a:cubicBezTo>
                  <a:pt x="1622041" y="2302638"/>
                  <a:pt x="1628327" y="2282064"/>
                  <a:pt x="1654298" y="2251768"/>
                </a:cubicBezTo>
                <a:cubicBezTo>
                  <a:pt x="1664121" y="2240309"/>
                  <a:pt x="1675644" y="2230425"/>
                  <a:pt x="1686317" y="2219753"/>
                </a:cubicBezTo>
                <a:cubicBezTo>
                  <a:pt x="1689874" y="2205524"/>
                  <a:pt x="1694286" y="2191481"/>
                  <a:pt x="1696989" y="2177065"/>
                </a:cubicBezTo>
                <a:cubicBezTo>
                  <a:pt x="1704965" y="2134530"/>
                  <a:pt x="1702261" y="2089183"/>
                  <a:pt x="1718335" y="2049003"/>
                </a:cubicBezTo>
                <a:lnTo>
                  <a:pt x="1739681" y="1995644"/>
                </a:lnTo>
                <a:cubicBezTo>
                  <a:pt x="1743239" y="1960071"/>
                  <a:pt x="1739690" y="1923048"/>
                  <a:pt x="1750354" y="1888925"/>
                </a:cubicBezTo>
                <a:cubicBezTo>
                  <a:pt x="1775476" y="1808545"/>
                  <a:pt x="1790287" y="1834726"/>
                  <a:pt x="1846410" y="1803550"/>
                </a:cubicBezTo>
                <a:cubicBezTo>
                  <a:pt x="1861959" y="1794912"/>
                  <a:pt x="1873737" y="1780497"/>
                  <a:pt x="1889102" y="1771535"/>
                </a:cubicBezTo>
                <a:cubicBezTo>
                  <a:pt x="1916588" y="1755503"/>
                  <a:pt x="1948008" y="1746496"/>
                  <a:pt x="1974485" y="1728847"/>
                </a:cubicBezTo>
                <a:cubicBezTo>
                  <a:pt x="1985158" y="1721733"/>
                  <a:pt x="1994493" y="1712007"/>
                  <a:pt x="2006503" y="1707504"/>
                </a:cubicBezTo>
                <a:cubicBezTo>
                  <a:pt x="2023489" y="1701135"/>
                  <a:pt x="2042269" y="1701231"/>
                  <a:pt x="2059868" y="1696832"/>
                </a:cubicBezTo>
                <a:cubicBezTo>
                  <a:pt x="2070782" y="1694104"/>
                  <a:pt x="2080904" y="1688600"/>
                  <a:pt x="2091886" y="1686160"/>
                </a:cubicBezTo>
                <a:cubicBezTo>
                  <a:pt x="2182869" y="1665943"/>
                  <a:pt x="2276947" y="1669437"/>
                  <a:pt x="2369382" y="1664816"/>
                </a:cubicBezTo>
                <a:cubicBezTo>
                  <a:pt x="2380055" y="1661259"/>
                  <a:pt x="2392615" y="1661171"/>
                  <a:pt x="2401400" y="1654144"/>
                </a:cubicBezTo>
                <a:cubicBezTo>
                  <a:pt x="2411416" y="1646132"/>
                  <a:pt x="2415290" y="1632566"/>
                  <a:pt x="2422746" y="1622129"/>
                </a:cubicBezTo>
                <a:cubicBezTo>
                  <a:pt x="2433085" y="1607656"/>
                  <a:pt x="2446126" y="1594990"/>
                  <a:pt x="2454765" y="1579442"/>
                </a:cubicBezTo>
                <a:cubicBezTo>
                  <a:pt x="2490703" y="1514760"/>
                  <a:pt x="2464464" y="1542909"/>
                  <a:pt x="2486783" y="1483395"/>
                </a:cubicBezTo>
                <a:cubicBezTo>
                  <a:pt x="2492369" y="1468499"/>
                  <a:pt x="2501462" y="1455152"/>
                  <a:pt x="2508129" y="1440707"/>
                </a:cubicBezTo>
                <a:cubicBezTo>
                  <a:pt x="2563037" y="1321753"/>
                  <a:pt x="2527265" y="1376067"/>
                  <a:pt x="2582839" y="1301973"/>
                </a:cubicBezTo>
                <a:cubicBezTo>
                  <a:pt x="2586397" y="1291301"/>
                  <a:pt x="2586605" y="1278837"/>
                  <a:pt x="2593512" y="1269958"/>
                </a:cubicBezTo>
                <a:cubicBezTo>
                  <a:pt x="2612046" y="1246132"/>
                  <a:pt x="2633722" y="1224458"/>
                  <a:pt x="2657550" y="1205927"/>
                </a:cubicBezTo>
                <a:cubicBezTo>
                  <a:pt x="2664525" y="1200502"/>
                  <a:pt x="2729451" y="1185094"/>
                  <a:pt x="2732260" y="1184583"/>
                </a:cubicBezTo>
                <a:cubicBezTo>
                  <a:pt x="2789935" y="1174098"/>
                  <a:pt x="2856456" y="1168963"/>
                  <a:pt x="2913699" y="1163239"/>
                </a:cubicBezTo>
                <a:cubicBezTo>
                  <a:pt x="3065933" y="1112499"/>
                  <a:pt x="2911905" y="1160410"/>
                  <a:pt x="3319269" y="1141896"/>
                </a:cubicBezTo>
                <a:cubicBezTo>
                  <a:pt x="3351451" y="1140433"/>
                  <a:pt x="3383306" y="1134781"/>
                  <a:pt x="3415325" y="1131224"/>
                </a:cubicBezTo>
                <a:cubicBezTo>
                  <a:pt x="3418883" y="1120552"/>
                  <a:pt x="3420967" y="1109270"/>
                  <a:pt x="3425998" y="1099208"/>
                </a:cubicBezTo>
                <a:cubicBezTo>
                  <a:pt x="3431735" y="1087736"/>
                  <a:pt x="3440546" y="1078069"/>
                  <a:pt x="3447344" y="1067193"/>
                </a:cubicBezTo>
                <a:cubicBezTo>
                  <a:pt x="3458338" y="1049603"/>
                  <a:pt x="3468368" y="1031423"/>
                  <a:pt x="3479362" y="1013833"/>
                </a:cubicBezTo>
                <a:cubicBezTo>
                  <a:pt x="3498718" y="982867"/>
                  <a:pt x="3508387" y="975571"/>
                  <a:pt x="3522054" y="939130"/>
                </a:cubicBezTo>
                <a:cubicBezTo>
                  <a:pt x="3527204" y="925397"/>
                  <a:pt x="3528088" y="910357"/>
                  <a:pt x="3532727" y="896443"/>
                </a:cubicBezTo>
                <a:cubicBezTo>
                  <a:pt x="3548900" y="847929"/>
                  <a:pt x="3553506" y="852279"/>
                  <a:pt x="3564746" y="811068"/>
                </a:cubicBezTo>
                <a:cubicBezTo>
                  <a:pt x="3572465" y="782767"/>
                  <a:pt x="3577464" y="753730"/>
                  <a:pt x="3586091" y="725693"/>
                </a:cubicBezTo>
                <a:cubicBezTo>
                  <a:pt x="3591725" y="707384"/>
                  <a:pt x="3601378" y="690507"/>
                  <a:pt x="3607437" y="672334"/>
                </a:cubicBezTo>
                <a:cubicBezTo>
                  <a:pt x="3612076" y="658420"/>
                  <a:pt x="3610336" y="642084"/>
                  <a:pt x="3618110" y="629647"/>
                </a:cubicBezTo>
                <a:cubicBezTo>
                  <a:pt x="3628777" y="612582"/>
                  <a:pt x="3647549" y="602103"/>
                  <a:pt x="3660802" y="586959"/>
                </a:cubicBezTo>
                <a:cubicBezTo>
                  <a:pt x="3759915" y="473697"/>
                  <a:pt x="3635185" y="597633"/>
                  <a:pt x="3724839" y="522928"/>
                </a:cubicBezTo>
                <a:cubicBezTo>
                  <a:pt x="3756882" y="496228"/>
                  <a:pt x="3759578" y="478880"/>
                  <a:pt x="3799549" y="458897"/>
                </a:cubicBezTo>
                <a:cubicBezTo>
                  <a:pt x="3845343" y="436002"/>
                  <a:pt x="3870106" y="438591"/>
                  <a:pt x="3916951" y="426881"/>
                </a:cubicBezTo>
                <a:cubicBezTo>
                  <a:pt x="3927865" y="424153"/>
                  <a:pt x="3938056" y="418937"/>
                  <a:pt x="3948970" y="416209"/>
                </a:cubicBezTo>
                <a:cubicBezTo>
                  <a:pt x="3989064" y="406187"/>
                  <a:pt x="4000196" y="409503"/>
                  <a:pt x="4034353" y="394866"/>
                </a:cubicBezTo>
                <a:cubicBezTo>
                  <a:pt x="4048977" y="388599"/>
                  <a:pt x="4062505" y="379983"/>
                  <a:pt x="4077044" y="373522"/>
                </a:cubicBezTo>
                <a:cubicBezTo>
                  <a:pt x="4113028" y="357530"/>
                  <a:pt x="4134077" y="356032"/>
                  <a:pt x="4162427" y="330835"/>
                </a:cubicBezTo>
                <a:cubicBezTo>
                  <a:pt x="4184989" y="310782"/>
                  <a:pt x="4226465" y="266804"/>
                  <a:pt x="4226465" y="266804"/>
                </a:cubicBezTo>
                <a:cubicBezTo>
                  <a:pt x="4233580" y="249017"/>
                  <a:pt x="4237657" y="229689"/>
                  <a:pt x="4247811" y="213444"/>
                </a:cubicBezTo>
                <a:cubicBezTo>
                  <a:pt x="4262485" y="189967"/>
                  <a:pt x="4289720" y="174836"/>
                  <a:pt x="4311848" y="160085"/>
                </a:cubicBezTo>
                <a:cubicBezTo>
                  <a:pt x="4357642" y="68508"/>
                  <a:pt x="4304871" y="156391"/>
                  <a:pt x="4365212" y="96054"/>
                </a:cubicBezTo>
                <a:cubicBezTo>
                  <a:pt x="4395970" y="65298"/>
                  <a:pt x="4376928" y="49462"/>
                  <a:pt x="4429250" y="32023"/>
                </a:cubicBezTo>
                <a:cubicBezTo>
                  <a:pt x="4456461" y="22954"/>
                  <a:pt x="4486172" y="24908"/>
                  <a:pt x="4514633" y="21351"/>
                </a:cubicBezTo>
                <a:cubicBezTo>
                  <a:pt x="4525306" y="17794"/>
                  <a:pt x="4535464" y="11857"/>
                  <a:pt x="4546652" y="10679"/>
                </a:cubicBezTo>
                <a:cubicBezTo>
                  <a:pt x="4654369" y="-659"/>
                  <a:pt x="4674177" y="7"/>
                  <a:pt x="4749437" y="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837107" y="5963615"/>
            <a:ext cx="762649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0208EE"/>
                </a:solidFill>
              </a:rPr>
              <a:t>Composition of ZK protocols [</a:t>
            </a:r>
            <a:r>
              <a:rPr lang="en-US" sz="2400" dirty="0" err="1" smtClean="0">
                <a:solidFill>
                  <a:srgbClr val="0208EE"/>
                </a:solidFill>
              </a:rPr>
              <a:t>Goldreich-Krawcyzk</a:t>
            </a:r>
            <a:r>
              <a:rPr lang="en-US" sz="2400" dirty="0" smtClean="0">
                <a:solidFill>
                  <a:srgbClr val="0208EE"/>
                </a:solidFill>
              </a:rPr>
              <a:t> 90]</a:t>
            </a:r>
            <a:endParaRPr lang="en-US" sz="2400" baseline="-25000" dirty="0">
              <a:solidFill>
                <a:srgbClr val="0208E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2218" y="30711"/>
            <a:ext cx="86438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Composition of Protocols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59792" y="5831439"/>
            <a:ext cx="181439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587191" y="5245822"/>
            <a:ext cx="762649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0208EE"/>
                </a:solidFill>
              </a:rPr>
              <a:t>Security against MIM [</a:t>
            </a:r>
            <a:r>
              <a:rPr lang="en-US" sz="2400" dirty="0" err="1" smtClean="0">
                <a:solidFill>
                  <a:srgbClr val="0208EE"/>
                </a:solidFill>
              </a:rPr>
              <a:t>Dolev-Dwork-Naor</a:t>
            </a:r>
            <a:r>
              <a:rPr lang="en-US" sz="2400" dirty="0" smtClean="0">
                <a:solidFill>
                  <a:srgbClr val="0208EE"/>
                </a:solidFill>
              </a:rPr>
              <a:t> 91]</a:t>
            </a:r>
            <a:endParaRPr lang="en-US" sz="2400" baseline="-25000" dirty="0">
              <a:solidFill>
                <a:srgbClr val="0208E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21705" y="5284398"/>
            <a:ext cx="181439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977647" y="3978869"/>
            <a:ext cx="681050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0208EE"/>
                </a:solidFill>
              </a:rPr>
              <a:t>Self-Composition of Multi-Party Computation</a:t>
            </a:r>
            <a:endParaRPr lang="en-US" sz="2400" baseline="-25000" dirty="0">
              <a:solidFill>
                <a:srgbClr val="0208E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80142" y="4113493"/>
            <a:ext cx="181439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528196" y="3064082"/>
            <a:ext cx="45010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0208EE"/>
                </a:solidFill>
              </a:rPr>
              <a:t>Universal Composition [Canetti 00]</a:t>
            </a:r>
            <a:endParaRPr lang="en-US" sz="2400" baseline="-25000" dirty="0">
              <a:solidFill>
                <a:srgbClr val="0208E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62709" y="3102658"/>
            <a:ext cx="181439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738402" y="3525747"/>
            <a:ext cx="45971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0208EE"/>
                </a:solidFill>
              </a:rPr>
              <a:t>General-Composition </a:t>
            </a:r>
            <a:endParaRPr lang="en-US" sz="2400" baseline="-25000" dirty="0">
              <a:solidFill>
                <a:srgbClr val="0208E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40897" y="3660371"/>
            <a:ext cx="181439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3959643" y="1732347"/>
            <a:ext cx="4450595" cy="1017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2136489" y="2388591"/>
            <a:ext cx="24166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0208EE"/>
                </a:solidFill>
              </a:rPr>
              <a:t>Trusted Set-ups</a:t>
            </a:r>
            <a:endParaRPr lang="en-US" sz="2400" baseline="-25000" dirty="0">
              <a:solidFill>
                <a:srgbClr val="0208EE"/>
              </a:solidFill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2161658" y="4784157"/>
            <a:ext cx="762649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0208EE"/>
                </a:solidFill>
              </a:rPr>
              <a:t>Concurrent ZK [</a:t>
            </a:r>
            <a:r>
              <a:rPr lang="en-US" sz="2400" dirty="0" err="1" smtClean="0">
                <a:solidFill>
                  <a:srgbClr val="0208EE"/>
                </a:solidFill>
              </a:rPr>
              <a:t>Dwork-Naor-Sahai</a:t>
            </a:r>
            <a:r>
              <a:rPr lang="en-US" sz="2400" dirty="0" smtClean="0">
                <a:solidFill>
                  <a:srgbClr val="0208EE"/>
                </a:solidFill>
              </a:rPr>
              <a:t> 98]</a:t>
            </a:r>
            <a:endParaRPr lang="en-US" sz="2400" baseline="-25000" dirty="0">
              <a:solidFill>
                <a:srgbClr val="0208E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896172" y="4822733"/>
            <a:ext cx="181439" cy="1828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2186210" y="1157286"/>
            <a:ext cx="24166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0208EE"/>
                </a:solidFill>
              </a:rPr>
              <a:t>Relaxed Security</a:t>
            </a:r>
            <a:endParaRPr lang="en-US" sz="2400" baseline="-25000" dirty="0">
              <a:solidFill>
                <a:srgbClr val="0208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40" grpId="0"/>
      <p:bldP spid="41" grpId="0"/>
      <p:bldP spid="42" grpId="0" animBg="1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0" y="20133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FF0000"/>
                </a:solidFill>
              </a:rPr>
              <a:t>Alice</a:t>
            </a:r>
            <a:r>
              <a:rPr lang="en-US" dirty="0" smtClean="0">
                <a:solidFill>
                  <a:srgbClr val="FF0000"/>
                </a:solidFill>
              </a:rPr>
              <a:t> gets the GC Keys as input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353157" y="5621145"/>
                <a:ext cx="8352069" cy="99276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Eve</a:t>
                </a:r>
                <a:r>
                  <a:rPr lang="en-US" sz="2800" dirty="0" smtClean="0">
                    <a:solidFill>
                      <a:srgbClr val="0E870E"/>
                    </a:solidFill>
                  </a:rPr>
                  <a:t> needs to run </a:t>
                </a:r>
                <a:r>
                  <a:rPr lang="en-US" sz="2800" i="1" dirty="0" smtClean="0">
                    <a:solidFill>
                      <a:srgbClr val="0E870E"/>
                    </a:solidFill>
                  </a:rPr>
                  <a:t>extra</a:t>
                </a:r>
                <a:r>
                  <a:rPr lang="en-US" sz="2800" dirty="0" smtClean="0">
                    <a:solidFill>
                      <a:srgbClr val="0E870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𝑂𝑇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E870E"/>
                    </a:solidFill>
                  </a:rPr>
                  <a:t> executions with </a:t>
                </a:r>
                <a:r>
                  <a:rPr lang="en-US" sz="2800" dirty="0" smtClean="0">
                    <a:solidFill>
                      <a:srgbClr val="3333FF"/>
                    </a:solidFill>
                  </a:rPr>
                  <a:t>Alice</a:t>
                </a:r>
                <a:r>
                  <a:rPr lang="en-US" sz="2800" dirty="0" smtClean="0">
                    <a:solidFill>
                      <a:srgbClr val="0E870E"/>
                    </a:solidFill>
                  </a:rPr>
                  <a:t> </a:t>
                </a:r>
              </a:p>
              <a:p>
                <a:pPr algn="ctr"/>
                <a:r>
                  <a:rPr lang="en-US" sz="2800" dirty="0" smtClean="0">
                    <a:solidFill>
                      <a:srgbClr val="0E870E"/>
                    </a:solidFill>
                  </a:rPr>
                  <a:t>to get “necessary” keys </a:t>
                </a:r>
                <a:endParaRPr lang="en-US" sz="2800" dirty="0">
                  <a:solidFill>
                    <a:srgbClr val="0E870E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57" y="5621145"/>
                <a:ext cx="8352069" cy="99276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801876" y="2355797"/>
            <a:ext cx="1657167" cy="3046908"/>
            <a:chOff x="6447691" y="1969476"/>
            <a:chExt cx="2414955" cy="46561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37321" y="2411572"/>
              <a:ext cx="1852889" cy="123505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37320" y="4999598"/>
              <a:ext cx="1852889" cy="12350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447692" y="2661131"/>
                  <a:ext cx="80889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692" y="2661131"/>
                  <a:ext cx="808893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447691" y="5498120"/>
                  <a:ext cx="80889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691" y="5498120"/>
                  <a:ext cx="808893" cy="6463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7823087" y="3250675"/>
              <a:ext cx="2579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.</a:t>
              </a:r>
              <a:endParaRPr lang="en-US" sz="4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23086" y="3488978"/>
              <a:ext cx="2579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.</a:t>
              </a:r>
              <a:endParaRPr lang="en-US" sz="4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23086" y="3694915"/>
              <a:ext cx="2579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.</a:t>
              </a:r>
              <a:endParaRPr lang="en-US" sz="4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51732" y="1969476"/>
              <a:ext cx="2310914" cy="46561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146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82" y="2987371"/>
            <a:ext cx="1568411" cy="159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b="6029"/>
          <a:stretch>
            <a:fillRect/>
          </a:stretch>
        </p:blipFill>
        <p:spPr bwMode="auto">
          <a:xfrm>
            <a:off x="4483950" y="3014830"/>
            <a:ext cx="1394592" cy="158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horns.jpe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3" b="44724"/>
          <a:stretch>
            <a:fillRect/>
          </a:stretch>
        </p:blipFill>
        <p:spPr bwMode="auto">
          <a:xfrm>
            <a:off x="4891893" y="2690980"/>
            <a:ext cx="5318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787648" y="4032718"/>
            <a:ext cx="13954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787648" y="3415186"/>
            <a:ext cx="13954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2"/>
              <p:cNvSpPr txBox="1">
                <a:spLocks noChangeArrowheads="1"/>
              </p:cNvSpPr>
              <p:nvPr/>
            </p:nvSpPr>
            <p:spPr bwMode="auto">
              <a:xfrm>
                <a:off x="1403812" y="2355797"/>
                <a:ext cx="9715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812" y="2355797"/>
                <a:ext cx="971550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39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36723" y="3461833"/>
                <a:ext cx="961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𝑶𝑻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723" y="3461833"/>
                <a:ext cx="961293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2"/>
              <p:cNvSpPr txBox="1">
                <a:spLocks noChangeArrowheads="1"/>
              </p:cNvSpPr>
              <p:nvPr/>
            </p:nvSpPr>
            <p:spPr bwMode="auto">
              <a:xfrm>
                <a:off x="832338" y="4680928"/>
                <a:ext cx="1852245" cy="553998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Keys</a:t>
                </a:r>
              </a:p>
              <a:p>
                <a:pPr algn="ctr"/>
                <a:endParaRPr lang="en-US" sz="6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338" y="4680928"/>
                <a:ext cx="1852245" cy="553998"/>
              </a:xfrm>
              <a:prstGeom prst="rect">
                <a:avLst/>
              </a:prstGeom>
              <a:blipFill rotWithShape="0">
                <a:blip r:embed="rId12"/>
                <a:stretch>
                  <a:fillRect t="-8791"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426824" y="2528552"/>
            <a:ext cx="2067937" cy="284431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740756" y="4229410"/>
            <a:ext cx="13954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752479" y="2894726"/>
            <a:ext cx="13954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343016" y="3982368"/>
            <a:ext cx="260897" cy="1290177"/>
            <a:chOff x="3343016" y="3566731"/>
            <a:chExt cx="260897" cy="1290177"/>
          </a:xfrm>
        </p:grpSpPr>
        <p:sp>
          <p:nvSpPr>
            <p:cNvPr id="34" name="TextBox 33"/>
            <p:cNvSpPr txBox="1"/>
            <p:nvPr/>
          </p:nvSpPr>
          <p:spPr>
            <a:xfrm>
              <a:off x="3343016" y="3566731"/>
              <a:ext cx="2608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.</a:t>
              </a:r>
              <a:endParaRPr lang="en-US" sz="4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43016" y="3813773"/>
              <a:ext cx="2608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.</a:t>
              </a:r>
              <a:endParaRPr lang="en-US" sz="4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43016" y="4087467"/>
              <a:ext cx="2608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.</a:t>
              </a:r>
              <a:endParaRPr lang="en-US" sz="44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11567" y="1816924"/>
            <a:ext cx="347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Concurrent OT Executions</a:t>
            </a:r>
            <a:endParaRPr lang="en-US" sz="24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946258" y="3271114"/>
                <a:ext cx="1001314" cy="52425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𝑂𝑇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258" y="3271114"/>
                <a:ext cx="1001314" cy="52425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ounded Rectangle 38"/>
          <p:cNvSpPr/>
          <p:nvPr/>
        </p:nvSpPr>
        <p:spPr>
          <a:xfrm>
            <a:off x="1219569" y="961778"/>
            <a:ext cx="6704862" cy="18556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Impossibility extends to all “non-trivial” functions by a reduction (in the concurrent setting) to OT [AG</a:t>
            </a:r>
            <a:r>
              <a:rPr lang="en-US" sz="2400" dirty="0" smtClean="0">
                <a:solidFill>
                  <a:schemeClr val="tx1"/>
                </a:solidFill>
              </a:rPr>
              <a:t>J</a:t>
            </a:r>
            <a:r>
              <a:rPr lang="en-US" sz="2400" dirty="0" smtClean="0"/>
              <a:t>PS12,GKOV12]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0"/>
              <p:cNvSpPr txBox="1">
                <a:spLocks noChangeArrowheads="1"/>
              </p:cNvSpPr>
              <p:nvPr/>
            </p:nvSpPr>
            <p:spPr bwMode="auto">
              <a:xfrm>
                <a:off x="6852353" y="5049033"/>
                <a:ext cx="14357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/>
                    <a:ea typeface="MS PGothic" panose="020B0600070205080204" pitchFamily="34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2353" y="5049033"/>
                <a:ext cx="1435736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7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5" grpId="0" animBg="1"/>
      <p:bldP spid="24" grpId="0" animBg="1"/>
      <p:bldP spid="37" grpId="0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9003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Intuition of Constructions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397000" y="520800"/>
            <a:ext cx="6350000" cy="635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75544" y="3080644"/>
            <a:ext cx="6952378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Common Reference String </a:t>
            </a:r>
            <a:r>
              <a:rPr lang="en-US" sz="2400" dirty="0" smtClean="0"/>
              <a:t>[BFM88,D00,CLOS02,MGY03,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GO07,CPS07</a:t>
            </a:r>
            <a:r>
              <a:rPr lang="en-CA" sz="2400" dirty="0" smtClean="0"/>
              <a:t>,</a:t>
            </a:r>
            <a:r>
              <a:rPr lang="en-CA" sz="2400" dirty="0"/>
              <a:t>DNO10</a:t>
            </a:r>
            <a:r>
              <a:rPr lang="en-US" sz="2400" dirty="0" smtClean="0"/>
              <a:t>] </a:t>
            </a:r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47170" y="1435922"/>
            <a:ext cx="31242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Timing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[DNS98,G06,LKP05]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798909" y="2419469"/>
            <a:ext cx="42672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Public-Key Infrastructure 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[JSI96,DN03,BCNP04,DNO10]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153" y="2174435"/>
            <a:ext cx="41148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Tamper Proof Hardware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[K07,NW07,CGS08,MS08]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7153" y="4296162"/>
            <a:ext cx="5867400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Super-Polynomial Time Simulation</a:t>
            </a:r>
          </a:p>
          <a:p>
            <a:pPr algn="ctr">
              <a:lnSpc>
                <a:spcPct val="90000"/>
              </a:lnSpc>
            </a:pPr>
            <a:r>
              <a:rPr lang="en-CA" sz="2400" dirty="0" smtClean="0"/>
              <a:t>[</a:t>
            </a:r>
            <a:r>
              <a:rPr lang="en-CA" sz="2400" dirty="0"/>
              <a:t>Pas03,BS05,LPV09,LPV12,GGJS12]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98709" y="5005047"/>
            <a:ext cx="5867400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Angel-Based Security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[PS04,MMY06,CLP10,LP12,GLPPS13,KMO14]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27059" y="3379828"/>
            <a:ext cx="5867400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Augmented CRS (GUC) 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[</a:t>
            </a:r>
            <a:r>
              <a:rPr lang="en-CA" sz="2400" dirty="0" smtClean="0">
                <a:solidFill>
                  <a:srgbClr val="000000"/>
                </a:solidFill>
              </a:rPr>
              <a:t>CDPW07</a:t>
            </a:r>
            <a:r>
              <a:rPr lang="en-US" sz="2400" dirty="0" smtClean="0"/>
              <a:t>] </a:t>
            </a:r>
            <a:endParaRPr lang="en-US" sz="28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87153" y="5836668"/>
            <a:ext cx="5867400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Multiple-ideal Query Model </a:t>
            </a:r>
          </a:p>
          <a:p>
            <a:pPr lvl="0" algn="ctr">
              <a:lnSpc>
                <a:spcPct val="90000"/>
              </a:lnSpc>
            </a:pPr>
            <a:r>
              <a:rPr lang="en-CA" sz="2400" dirty="0" smtClean="0"/>
              <a:t>[</a:t>
            </a:r>
            <a:r>
              <a:rPr lang="en-CA" sz="2400" dirty="0"/>
              <a:t>GJO10,GJ13</a:t>
            </a:r>
            <a:r>
              <a:rPr lang="en-US" sz="2400" dirty="0"/>
              <a:t>,GGJ13</a:t>
            </a:r>
            <a:r>
              <a:rPr lang="en-CA" sz="2400" dirty="0" smtClean="0"/>
              <a:t>]</a:t>
            </a:r>
            <a:endParaRPr lang="en-CA" sz="24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87153" y="290703"/>
            <a:ext cx="5432378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Feasible in weaker models !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2370" y="1202707"/>
            <a:ext cx="4114800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Honest Majority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[</a:t>
            </a:r>
            <a:r>
              <a:rPr lang="en-CA" sz="2400" dirty="0"/>
              <a:t>DM00,BGW88,</a:t>
            </a:r>
            <a:r>
              <a:rPr lang="en-CA" sz="2400" dirty="0" smtClean="0"/>
              <a:t>BR89</a:t>
            </a:r>
            <a:r>
              <a:rPr lang="en-US" sz="2400" dirty="0" smtClean="0"/>
              <a:t>]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36018" y="84133"/>
            <a:ext cx="5030091" cy="13517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Concurrent Security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n a </a:t>
            </a:r>
            <a:r>
              <a:rPr lang="en-US" sz="2800" b="1" dirty="0" smtClean="0">
                <a:solidFill>
                  <a:srgbClr val="0000FF"/>
                </a:solidFill>
              </a:rPr>
              <a:t>Generalized UC </a:t>
            </a:r>
            <a:r>
              <a:rPr lang="en-US" sz="2800" dirty="0" smtClean="0">
                <a:solidFill>
                  <a:srgbClr val="0000FF"/>
                </a:solidFill>
              </a:rPr>
              <a:t>model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2234" y="5837841"/>
            <a:ext cx="5867400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Multiple-ideal Query Model </a:t>
            </a:r>
          </a:p>
          <a:p>
            <a:pPr lvl="0" algn="ctr">
              <a:lnSpc>
                <a:spcPct val="90000"/>
              </a:lnSpc>
            </a:pPr>
            <a:r>
              <a:rPr lang="en-CA" sz="2400" dirty="0" smtClean="0"/>
              <a:t>[</a:t>
            </a:r>
            <a:r>
              <a:rPr lang="en-CA" sz="2400" dirty="0"/>
              <a:t>GJO10,GJ13</a:t>
            </a:r>
            <a:r>
              <a:rPr lang="en-US" sz="2400" dirty="0"/>
              <a:t>,GGJ13</a:t>
            </a:r>
            <a:r>
              <a:rPr lang="en-CA" sz="2400" dirty="0" smtClean="0"/>
              <a:t>]</a:t>
            </a:r>
            <a:endParaRPr lang="en-CA" sz="2400" dirty="0"/>
          </a:p>
        </p:txBody>
      </p:sp>
      <p:sp>
        <p:nvSpPr>
          <p:cNvPr id="24" name="Rectangle 23"/>
          <p:cNvSpPr/>
          <p:nvPr/>
        </p:nvSpPr>
        <p:spPr>
          <a:xfrm>
            <a:off x="532951" y="1195669"/>
            <a:ext cx="4114800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Honest Majority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[</a:t>
            </a:r>
            <a:r>
              <a:rPr lang="en-CA" sz="2400" dirty="0"/>
              <a:t>DM00,BGW88,</a:t>
            </a:r>
            <a:r>
              <a:rPr lang="en-CA" sz="2400" dirty="0" smtClean="0"/>
              <a:t>BR89</a:t>
            </a:r>
            <a:r>
              <a:rPr lang="en-US" sz="2400" dirty="0" smtClean="0"/>
              <a:t>]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645" y="5008030"/>
            <a:ext cx="5867400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8000"/>
                </a:solidFill>
              </a:rPr>
              <a:t>Angel-Based Security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[PS04,MMY06,CLP10,LP12,GLPPS13,KMO14] 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4430037" y="3382820"/>
            <a:ext cx="5867400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8000"/>
                </a:solidFill>
              </a:rPr>
              <a:t>Augmented CRS (GUC) 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[</a:t>
            </a:r>
            <a:r>
              <a:rPr lang="en-CA" sz="2400" dirty="0" smtClean="0">
                <a:solidFill>
                  <a:srgbClr val="000000"/>
                </a:solidFill>
              </a:rPr>
              <a:t>CDPW07</a:t>
            </a:r>
            <a:r>
              <a:rPr lang="en-US" sz="2400" dirty="0" smtClean="0"/>
              <a:t>] </a:t>
            </a:r>
            <a:endParaRPr lang="en-US" sz="2800" dirty="0" smtClean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-170766" y="4296162"/>
            <a:ext cx="94775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98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3" grpId="1"/>
      <p:bldP spid="17" grpId="0"/>
      <p:bldP spid="17" grpId="1"/>
      <p:bldP spid="21" grpId="1" animBg="1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4"/>
          <p:cNvSpPr txBox="1">
            <a:spLocks noChangeAspect="1" noChangeArrowheads="1"/>
          </p:cNvSpPr>
          <p:nvPr/>
        </p:nvSpPr>
        <p:spPr bwMode="auto">
          <a:xfrm>
            <a:off x="404599" y="4067881"/>
            <a:ext cx="9273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 dirty="0">
                <a:latin typeface="+mj-lt"/>
              </a:rPr>
              <a:t>REAL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010394" y="1362834"/>
            <a:ext cx="4351609" cy="1169551"/>
            <a:chOff x="1287892" y="1533586"/>
            <a:chExt cx="4351609" cy="1169551"/>
          </a:xfrm>
        </p:grpSpPr>
        <p:pic>
          <p:nvPicPr>
            <p:cNvPr id="20" name="Picture 22" descr="j023073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87892" y="1753474"/>
              <a:ext cx="985942" cy="949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622917" y="1533586"/>
              <a:ext cx="4219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293970" y="2004306"/>
              <a:ext cx="10972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2164626" y="2157944"/>
              <a:ext cx="14113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/>
                <a:t>y</a:t>
              </a:r>
              <a:r>
                <a:rPr lang="en-US" sz="2000" baseline="-25000" dirty="0"/>
                <a:t>1</a:t>
              </a:r>
              <a:r>
                <a:rPr lang="en-US" sz="2000" dirty="0"/>
                <a:t>=</a:t>
              </a:r>
              <a:r>
                <a:rPr lang="en-US" sz="2000" dirty="0" smtClean="0"/>
                <a:t>F</a:t>
              </a:r>
              <a:r>
                <a:rPr lang="en-US" sz="2000" baseline="-25000" dirty="0" smtClean="0"/>
                <a:t>1 </a:t>
              </a:r>
              <a:r>
                <a:rPr lang="en-US" sz="2000" dirty="0" smtClean="0"/>
                <a:t>(</a:t>
              </a:r>
              <a:r>
                <a:rPr lang="en-US" sz="2000" dirty="0"/>
                <a:t>x</a:t>
              </a:r>
              <a:r>
                <a:rPr lang="en-US" sz="2000" baseline="-25000" dirty="0"/>
                <a:t>1</a:t>
              </a:r>
              <a:r>
                <a:rPr lang="en-US" sz="2000" dirty="0"/>
                <a:t>,x</a:t>
              </a:r>
              <a:r>
                <a:rPr lang="en-US" sz="2000" baseline="-25000" dirty="0"/>
                <a:t>2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241917" y="2597176"/>
              <a:ext cx="1097280" cy="0"/>
            </a:xfrm>
            <a:prstGeom prst="straightConnector1">
              <a:avLst/>
            </a:prstGeom>
            <a:ln>
              <a:headEnd type="arrow" w="med" len="med"/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 flipH="1">
              <a:off x="4228155" y="2164291"/>
              <a:ext cx="14113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/>
                <a:t>y</a:t>
              </a:r>
              <a:r>
                <a:rPr lang="en-US" sz="2000" baseline="-25000" dirty="0"/>
                <a:t>2</a:t>
              </a:r>
              <a:r>
                <a:rPr lang="en-US" sz="2000" dirty="0"/>
                <a:t>=</a:t>
              </a:r>
              <a:r>
                <a:rPr lang="en-US" sz="2000" dirty="0" smtClean="0"/>
                <a:t>F</a:t>
              </a:r>
              <a:r>
                <a:rPr lang="en-US" sz="2000" baseline="-25000" dirty="0" smtClean="0"/>
                <a:t>2 </a:t>
              </a:r>
              <a:r>
                <a:rPr lang="en-US" sz="2000" dirty="0" smtClean="0"/>
                <a:t>(</a:t>
              </a:r>
              <a:r>
                <a:rPr lang="en-US" sz="2000" dirty="0"/>
                <a:t>x</a:t>
              </a:r>
              <a:r>
                <a:rPr lang="en-US" sz="2000" baseline="-25000" dirty="0"/>
                <a:t>1</a:t>
              </a:r>
              <a:r>
                <a:rPr lang="en-US" sz="2000" dirty="0"/>
                <a:t>,x</a:t>
              </a:r>
              <a:r>
                <a:rPr lang="en-US" sz="2000" baseline="-25000" dirty="0"/>
                <a:t>2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345913" y="2593027"/>
              <a:ext cx="10972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 flipH="1">
              <a:off x="4598660" y="1539934"/>
              <a:ext cx="4219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293860" y="2000158"/>
              <a:ext cx="1097280" cy="0"/>
            </a:xfrm>
            <a:prstGeom prst="straightConnector1">
              <a:avLst/>
            </a:prstGeom>
            <a:ln>
              <a:headEnd type="arrow" w="med" len="med"/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3165058" y="1715390"/>
            <a:ext cx="808612" cy="77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3" name="Text Box 3"/>
          <p:cNvSpPr txBox="1">
            <a:spLocks noChangeAspect="1" noChangeArrowheads="1"/>
          </p:cNvSpPr>
          <p:nvPr/>
        </p:nvSpPr>
        <p:spPr bwMode="auto">
          <a:xfrm>
            <a:off x="368354" y="1020500"/>
            <a:ext cx="1047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 dirty="0">
                <a:latin typeface="+mj-lt"/>
              </a:rPr>
              <a:t>IDEAL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0820" y="398015"/>
            <a:ext cx="8214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CA" sz="3200" b="1" dirty="0" smtClean="0">
                <a:solidFill>
                  <a:srgbClr val="0000FF"/>
                </a:solidFill>
              </a:rPr>
              <a:t>Generalized Framework for UC </a:t>
            </a:r>
            <a:r>
              <a:rPr lang="en-CA" sz="2400" dirty="0" smtClean="0">
                <a:solidFill>
                  <a:srgbClr val="0000FF"/>
                </a:solidFill>
              </a:rPr>
              <a:t>[LPV09]</a:t>
            </a:r>
            <a:endParaRPr lang="en-CA" sz="2400" dirty="0" smtClean="0">
              <a:solidFill>
                <a:srgbClr val="FF0000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3163559" y="1543720"/>
            <a:ext cx="808612" cy="942421"/>
            <a:chOff x="5209400" y="635302"/>
            <a:chExt cx="808612" cy="942421"/>
          </a:xfrm>
        </p:grpSpPr>
        <p:sp>
          <p:nvSpPr>
            <p:cNvPr id="106" name="Oval 105"/>
            <p:cNvSpPr/>
            <p:nvPr/>
          </p:nvSpPr>
          <p:spPr>
            <a:xfrm>
              <a:off x="5209400" y="804781"/>
              <a:ext cx="808612" cy="77294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F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3"/>
            <p:cNvSpPr txBox="1">
              <a:spLocks noChangeArrowheads="1"/>
            </p:cNvSpPr>
            <p:nvPr/>
          </p:nvSpPr>
          <p:spPr>
            <a:xfrm>
              <a:off x="5241419" y="635302"/>
              <a:ext cx="59977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5400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⌃</a:t>
              </a:r>
              <a:endParaRPr lang="en-US" sz="54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6487207" y="4866130"/>
            <a:ext cx="275721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. Multi-session 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Ideal/Real World</a:t>
            </a:r>
            <a:endParaRPr lang="en-US" sz="2400" dirty="0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106" y="1582722"/>
            <a:ext cx="937043" cy="1037688"/>
          </a:xfrm>
          <a:prstGeom prst="rect">
            <a:avLst/>
          </a:prstGeom>
        </p:spPr>
      </p:pic>
      <p:pic>
        <p:nvPicPr>
          <p:cNvPr id="5" name="Picture 22" descr="j02307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318" y="4204004"/>
            <a:ext cx="985942" cy="9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j013903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2544" y="4126301"/>
            <a:ext cx="818806" cy="103632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48" name="Group 147"/>
          <p:cNvGrpSpPr/>
          <p:nvPr/>
        </p:nvGrpSpPr>
        <p:grpSpPr>
          <a:xfrm>
            <a:off x="404599" y="1981524"/>
            <a:ext cx="5383233" cy="1637134"/>
            <a:chOff x="682097" y="2002868"/>
            <a:chExt cx="5383233" cy="1637134"/>
          </a:xfrm>
        </p:grpSpPr>
        <p:grpSp>
          <p:nvGrpSpPr>
            <p:cNvPr id="118" name="Group 117"/>
            <p:cNvGrpSpPr/>
            <p:nvPr/>
          </p:nvGrpSpPr>
          <p:grpSpPr>
            <a:xfrm>
              <a:off x="992836" y="2002868"/>
              <a:ext cx="5072494" cy="1037688"/>
              <a:chOff x="992836" y="2152276"/>
              <a:chExt cx="5072494" cy="1037688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992836" y="2228305"/>
                <a:ext cx="4103981" cy="949663"/>
                <a:chOff x="1287159" y="1793645"/>
                <a:chExt cx="4103981" cy="949663"/>
              </a:xfrm>
            </p:grpSpPr>
            <p:pic>
              <p:nvPicPr>
                <p:cNvPr id="88" name="Picture 22" descr="j023073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287159" y="1793645"/>
                  <a:ext cx="985942" cy="949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2273101" y="2317062"/>
                  <a:ext cx="109728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/>
                <p:nvPr/>
              </p:nvCxnSpPr>
              <p:spPr>
                <a:xfrm>
                  <a:off x="2189864" y="2533022"/>
                  <a:ext cx="1097280" cy="0"/>
                </a:xfrm>
                <a:prstGeom prst="straightConnector1">
                  <a:avLst/>
                </a:prstGeom>
                <a:ln>
                  <a:headEnd type="arrow" w="med" len="med"/>
                  <a:tailEnd type="non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/>
                <p:cNvCxnSpPr/>
                <p:nvPr/>
              </p:nvCxnSpPr>
              <p:spPr>
                <a:xfrm>
                  <a:off x="4293860" y="2528873"/>
                  <a:ext cx="109728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/>
                <p:nvPr/>
              </p:nvCxnSpPr>
              <p:spPr>
                <a:xfrm>
                  <a:off x="4293860" y="2317062"/>
                  <a:ext cx="1097280" cy="0"/>
                </a:xfrm>
                <a:prstGeom prst="straightConnector1">
                  <a:avLst/>
                </a:prstGeom>
                <a:ln>
                  <a:headEnd type="arrow" w="med" len="med"/>
                  <a:tailEnd type="non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8287" y="2152276"/>
                <a:ext cx="937043" cy="1037688"/>
              </a:xfrm>
              <a:prstGeom prst="rect">
                <a:avLst/>
              </a:prstGeom>
            </p:spPr>
          </p:pic>
        </p:grpSp>
        <p:grpSp>
          <p:nvGrpSpPr>
            <p:cNvPr id="117" name="Group 116"/>
            <p:cNvGrpSpPr/>
            <p:nvPr/>
          </p:nvGrpSpPr>
          <p:grpSpPr>
            <a:xfrm>
              <a:off x="682097" y="2602314"/>
              <a:ext cx="5026751" cy="1037688"/>
              <a:chOff x="724789" y="2751722"/>
              <a:chExt cx="5026751" cy="1037688"/>
            </a:xfrm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789" y="2751722"/>
                <a:ext cx="937043" cy="1037688"/>
              </a:xfrm>
              <a:prstGeom prst="rect">
                <a:avLst/>
              </a:prstGeom>
            </p:spPr>
          </p:pic>
          <p:grpSp>
            <p:nvGrpSpPr>
              <p:cNvPr id="93" name="Group 92"/>
              <p:cNvGrpSpPr/>
              <p:nvPr/>
            </p:nvGrpSpPr>
            <p:grpSpPr>
              <a:xfrm>
                <a:off x="1508584" y="2777232"/>
                <a:ext cx="4242956" cy="949663"/>
                <a:chOff x="2189864" y="1911793"/>
                <a:chExt cx="4242956" cy="949663"/>
              </a:xfrm>
            </p:grpSpPr>
            <p:pic>
              <p:nvPicPr>
                <p:cNvPr id="94" name="Picture 22" descr="j023073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46878" y="1911793"/>
                  <a:ext cx="985942" cy="949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95" name="Straight Arrow Connector 94"/>
                <p:cNvCxnSpPr/>
                <p:nvPr/>
              </p:nvCxnSpPr>
              <p:spPr>
                <a:xfrm>
                  <a:off x="2273101" y="2317062"/>
                  <a:ext cx="109728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/>
                <p:nvPr/>
              </p:nvCxnSpPr>
              <p:spPr>
                <a:xfrm>
                  <a:off x="2189864" y="2533022"/>
                  <a:ext cx="1097280" cy="0"/>
                </a:xfrm>
                <a:prstGeom prst="straightConnector1">
                  <a:avLst/>
                </a:prstGeom>
                <a:ln>
                  <a:headEnd type="arrow" w="med" len="med"/>
                  <a:tailEnd type="none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/>
                <p:cNvCxnSpPr/>
                <p:nvPr/>
              </p:nvCxnSpPr>
              <p:spPr>
                <a:xfrm>
                  <a:off x="4293860" y="2528873"/>
                  <a:ext cx="109728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/>
                <p:nvPr/>
              </p:nvCxnSpPr>
              <p:spPr>
                <a:xfrm>
                  <a:off x="4293860" y="2317062"/>
                  <a:ext cx="1097280" cy="0"/>
                </a:xfrm>
                <a:prstGeom prst="straightConnector1">
                  <a:avLst/>
                </a:prstGeom>
                <a:ln>
                  <a:headEnd type="arrow" w="med" len="med"/>
                  <a:tailEnd type="none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8" name="Group 137"/>
            <p:cNvGrpSpPr/>
            <p:nvPr/>
          </p:nvGrpSpPr>
          <p:grpSpPr>
            <a:xfrm>
              <a:off x="2734924" y="3486411"/>
              <a:ext cx="515794" cy="90778"/>
              <a:chOff x="4406481" y="2632601"/>
              <a:chExt cx="429828" cy="83213"/>
            </a:xfrm>
          </p:grpSpPr>
          <p:sp>
            <p:nvSpPr>
              <p:cNvPr id="139" name="Oval 11"/>
              <p:cNvSpPr>
                <a:spLocks noChangeArrowheads="1"/>
              </p:cNvSpPr>
              <p:nvPr/>
            </p:nvSpPr>
            <p:spPr bwMode="auto">
              <a:xfrm>
                <a:off x="4406481" y="2637650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140" name="Oval 11"/>
              <p:cNvSpPr>
                <a:spLocks noChangeArrowheads="1"/>
              </p:cNvSpPr>
              <p:nvPr/>
            </p:nvSpPr>
            <p:spPr bwMode="auto">
              <a:xfrm>
                <a:off x="4583676" y="2635126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141" name="Oval 11"/>
              <p:cNvSpPr>
                <a:spLocks noChangeArrowheads="1"/>
              </p:cNvSpPr>
              <p:nvPr/>
            </p:nvSpPr>
            <p:spPr bwMode="auto">
              <a:xfrm>
                <a:off x="4760871" y="2632601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305935" y="4756908"/>
            <a:ext cx="4326537" cy="1790910"/>
            <a:chOff x="583433" y="4949004"/>
            <a:chExt cx="4326537" cy="1790910"/>
          </a:xfrm>
        </p:grpSpPr>
        <p:pic>
          <p:nvPicPr>
            <p:cNvPr id="134" name="Picture 12" descr="j0139031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1164" y="4949004"/>
              <a:ext cx="818806" cy="103632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5" name="Picture 22" descr="j023073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9354" y="5723998"/>
              <a:ext cx="985942" cy="949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" name="Left-Right Arrow 135"/>
            <p:cNvSpPr/>
            <p:nvPr/>
          </p:nvSpPr>
          <p:spPr>
            <a:xfrm>
              <a:off x="1477740" y="6082959"/>
              <a:ext cx="1711614" cy="420525"/>
            </a:xfrm>
            <a:prstGeom prst="leftRightArrow">
              <a:avLst>
                <a:gd name="adj1" fmla="val 70757"/>
                <a:gd name="adj2" fmla="val 5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7" name="Picture 12" descr="j0139031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3433" y="5653785"/>
              <a:ext cx="818806" cy="103632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3" name="Left-Right Arrow 132"/>
            <p:cNvSpPr/>
            <p:nvPr/>
          </p:nvSpPr>
          <p:spPr>
            <a:xfrm>
              <a:off x="2245949" y="5345763"/>
              <a:ext cx="1711614" cy="420923"/>
            </a:xfrm>
            <a:prstGeom prst="leftRightArrow">
              <a:avLst>
                <a:gd name="adj1" fmla="val 70757"/>
                <a:gd name="adj2" fmla="val 50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706745" y="6328409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2036073" y="6649136"/>
              <a:ext cx="515794" cy="90778"/>
              <a:chOff x="4406481" y="2632601"/>
              <a:chExt cx="429828" cy="83213"/>
            </a:xfrm>
          </p:grpSpPr>
          <p:sp>
            <p:nvSpPr>
              <p:cNvPr id="144" name="Oval 11"/>
              <p:cNvSpPr>
                <a:spLocks noChangeArrowheads="1"/>
              </p:cNvSpPr>
              <p:nvPr/>
            </p:nvSpPr>
            <p:spPr bwMode="auto">
              <a:xfrm>
                <a:off x="4406481" y="2637650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145" name="Oval 11"/>
              <p:cNvSpPr>
                <a:spLocks noChangeArrowheads="1"/>
              </p:cNvSpPr>
              <p:nvPr/>
            </p:nvSpPr>
            <p:spPr bwMode="auto">
              <a:xfrm>
                <a:off x="4583676" y="2635126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146" name="Oval 11"/>
              <p:cNvSpPr>
                <a:spLocks noChangeArrowheads="1"/>
              </p:cNvSpPr>
              <p:nvPr/>
            </p:nvSpPr>
            <p:spPr bwMode="auto">
              <a:xfrm>
                <a:off x="4760871" y="2632601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</p:grpSp>
        <p:pic>
          <p:nvPicPr>
            <p:cNvPr id="132" name="Picture 22" descr="j023073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3938" y="4962675"/>
              <a:ext cx="985942" cy="949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0" name="Left-Right Arrow 119"/>
          <p:cNvSpPr/>
          <p:nvPr/>
        </p:nvSpPr>
        <p:spPr>
          <a:xfrm>
            <a:off x="2767329" y="4460835"/>
            <a:ext cx="1711614" cy="461804"/>
          </a:xfrm>
          <a:prstGeom prst="leftRightArrow">
            <a:avLst>
              <a:gd name="adj1" fmla="val 7075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6476534" y="1835945"/>
            <a:ext cx="307335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1. Augmented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Real World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6476534" y="3108020"/>
            <a:ext cx="304313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2. Flexible 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Comp. Classes</a:t>
            </a:r>
            <a:endParaRPr lang="en-US" sz="2400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2457426" y="3431062"/>
            <a:ext cx="2328347" cy="885296"/>
            <a:chOff x="4838075" y="5475074"/>
            <a:chExt cx="2328347" cy="885296"/>
          </a:xfrm>
        </p:grpSpPr>
        <p:sp>
          <p:nvSpPr>
            <p:cNvPr id="151" name="Oval 150"/>
            <p:cNvSpPr/>
            <p:nvPr/>
          </p:nvSpPr>
          <p:spPr>
            <a:xfrm>
              <a:off x="5640452" y="5475074"/>
              <a:ext cx="808612" cy="77294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G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52" name="Straight Arrow Connector 151"/>
            <p:cNvCxnSpPr/>
            <p:nvPr/>
          </p:nvCxnSpPr>
          <p:spPr>
            <a:xfrm flipV="1">
              <a:off x="4838075" y="5975859"/>
              <a:ext cx="841048" cy="307449"/>
            </a:xfrm>
            <a:prstGeom prst="straightConnector1">
              <a:avLst/>
            </a:prstGeom>
            <a:ln>
              <a:solidFill>
                <a:srgbClr val="4F81BD"/>
              </a:solidFill>
              <a:headEnd type="arrow" w="lg" len="lg"/>
              <a:tailEnd type="arrow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H="1" flipV="1">
              <a:off x="6438254" y="5986530"/>
              <a:ext cx="728168" cy="373840"/>
            </a:xfrm>
            <a:prstGeom prst="straightConnector1">
              <a:avLst/>
            </a:prstGeom>
            <a:ln>
              <a:solidFill>
                <a:srgbClr val="4F81BD"/>
              </a:solidFill>
              <a:headEnd type="arrow" w="lg" len="lg"/>
              <a:tailEnd type="arrow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5362003" y="3951743"/>
            <a:ext cx="1295850" cy="707886"/>
            <a:chOff x="3535576" y="3295770"/>
            <a:chExt cx="1295850" cy="707886"/>
          </a:xfrm>
        </p:grpSpPr>
        <p:sp>
          <p:nvSpPr>
            <p:cNvPr id="162" name="Left-Right Arrow 161"/>
            <p:cNvSpPr/>
            <p:nvPr/>
          </p:nvSpPr>
          <p:spPr>
            <a:xfrm rot="19800000">
              <a:off x="3535576" y="3747639"/>
              <a:ext cx="773722" cy="231029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4240185" y="3295770"/>
              <a:ext cx="5912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en-US" sz="4000" b="1" dirty="0" smtClean="0"/>
                <a:t>Z</a:t>
              </a:r>
              <a:endParaRPr lang="en-CA" sz="4000" b="1" dirty="0" smtClean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5771925" y="1228779"/>
            <a:ext cx="1295850" cy="707886"/>
            <a:chOff x="3535576" y="3295770"/>
            <a:chExt cx="1295850" cy="707886"/>
          </a:xfrm>
        </p:grpSpPr>
        <p:sp>
          <p:nvSpPr>
            <p:cNvPr id="165" name="Left-Right Arrow 164"/>
            <p:cNvSpPr/>
            <p:nvPr/>
          </p:nvSpPr>
          <p:spPr>
            <a:xfrm rot="19800000">
              <a:off x="3535576" y="3747639"/>
              <a:ext cx="773722" cy="231029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240185" y="3295770"/>
              <a:ext cx="5912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en-US" sz="4000" b="1" dirty="0" smtClean="0"/>
                <a:t>Z</a:t>
              </a:r>
              <a:endParaRPr lang="en-CA" sz="4000" b="1" dirty="0" smtClean="0"/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6615283" y="3972210"/>
            <a:ext cx="2592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C</a:t>
            </a:r>
            <a:r>
              <a:rPr lang="en-US" sz="2800" b="1" baseline="-25000" dirty="0" err="1">
                <a:solidFill>
                  <a:srgbClr val="FF0000"/>
                </a:solidFill>
              </a:rPr>
              <a:t>S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im</a:t>
            </a:r>
            <a:r>
              <a:rPr lang="en-US" sz="2800" b="1" dirty="0" smtClean="0">
                <a:solidFill>
                  <a:srgbClr val="FF0000"/>
                </a:solidFill>
              </a:rPr>
              <a:t>=</a:t>
            </a:r>
            <a:r>
              <a:rPr lang="en-US" sz="2800" b="1" dirty="0" err="1" smtClean="0">
                <a:solidFill>
                  <a:srgbClr val="FF0000"/>
                </a:solidFill>
              </a:rPr>
              <a:t>C</a:t>
            </a:r>
            <a:r>
              <a:rPr lang="en-US" sz="2800" b="1" baseline="-25000" dirty="0" err="1">
                <a:solidFill>
                  <a:srgbClr val="FF0000"/>
                </a:solidFill>
              </a:rPr>
              <a:t>A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dv</a:t>
            </a:r>
            <a:r>
              <a:rPr lang="en-US" sz="2800" b="1" dirty="0" smtClean="0">
                <a:solidFill>
                  <a:srgbClr val="FF0000"/>
                </a:solidFill>
              </a:rPr>
              <a:t>=</a:t>
            </a:r>
            <a:r>
              <a:rPr lang="en-US" sz="2800" b="1" dirty="0" err="1" smtClean="0">
                <a:solidFill>
                  <a:srgbClr val="FF0000"/>
                </a:solidFill>
              </a:rPr>
              <a:t>C</a:t>
            </a:r>
            <a:r>
              <a:rPr lang="en-US" sz="2800" b="1" baseline="-25000" dirty="0" err="1">
                <a:solidFill>
                  <a:srgbClr val="FF0000"/>
                </a:solidFill>
              </a:rPr>
              <a:t>E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nv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cxnSp>
        <p:nvCxnSpPr>
          <p:cNvPr id="170" name="Straight Connector 169"/>
          <p:cNvCxnSpPr/>
          <p:nvPr/>
        </p:nvCxnSpPr>
        <p:spPr>
          <a:xfrm flipV="1">
            <a:off x="7279034" y="4089887"/>
            <a:ext cx="149420" cy="3376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8018443" y="4089887"/>
            <a:ext cx="149420" cy="3376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2" name="Rounded Rectangle 181"/>
          <p:cNvSpPr/>
          <p:nvPr/>
        </p:nvSpPr>
        <p:spPr>
          <a:xfrm>
            <a:off x="556699" y="2614372"/>
            <a:ext cx="5994875" cy="21028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00FF"/>
                </a:solidFill>
              </a:rPr>
              <a:t>A framework of models</a:t>
            </a:r>
          </a:p>
          <a:p>
            <a:endParaRPr lang="en-US" sz="2800" b="1" dirty="0">
              <a:solidFill>
                <a:srgbClr val="0000FF"/>
              </a:solidFill>
            </a:endParaRP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678862" y="3242147"/>
            <a:ext cx="5603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Embeds most weaker models</a:t>
            </a:r>
            <a:endParaRPr lang="en-US" sz="2400" dirty="0"/>
          </a:p>
        </p:txBody>
      </p:sp>
      <p:sp>
        <p:nvSpPr>
          <p:cNvPr id="184" name="Rectangle 183"/>
          <p:cNvSpPr/>
          <p:nvPr/>
        </p:nvSpPr>
        <p:spPr>
          <a:xfrm>
            <a:off x="677421" y="3667280"/>
            <a:ext cx="5603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No need for composition theorem</a:t>
            </a:r>
            <a:endParaRPr lang="en-US" sz="2400" dirty="0"/>
          </a:p>
        </p:txBody>
      </p:sp>
      <p:sp>
        <p:nvSpPr>
          <p:cNvPr id="185" name="Rectangle 184"/>
          <p:cNvSpPr/>
          <p:nvPr/>
        </p:nvSpPr>
        <p:spPr>
          <a:xfrm>
            <a:off x="664881" y="4111645"/>
            <a:ext cx="6471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Close to UC, leverage previous 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90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49" grpId="0"/>
      <p:bldP spid="150" grpId="0"/>
      <p:bldP spid="168" grpId="0"/>
      <p:bldP spid="182" grpId="0" animBg="1"/>
      <p:bldP spid="183" grpId="0"/>
      <p:bldP spid="184" grpId="0"/>
      <p:bldP spid="1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4235" y="676769"/>
            <a:ext cx="807875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rgbClr val="3333FF"/>
                </a:solidFill>
              </a:rPr>
              <a:t>Generalized Framework for </a:t>
            </a:r>
            <a:r>
              <a:rPr lang="en-US" sz="3200" dirty="0">
                <a:solidFill>
                  <a:srgbClr val="3333FF"/>
                </a:solidFill>
              </a:rPr>
              <a:t>UC </a:t>
            </a:r>
            <a:endParaRPr lang="en-US" sz="3200" dirty="0"/>
          </a:p>
          <a:p>
            <a:pPr marL="342900" indent="-342900" algn="ctr">
              <a:spcBef>
                <a:spcPct val="20000"/>
              </a:spcBef>
            </a:pPr>
            <a:endParaRPr lang="en-US" sz="2800" dirty="0" smtClean="0">
              <a:solidFill>
                <a:srgbClr val="3333FF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4153647" y="1955662"/>
            <a:ext cx="762000" cy="1816097"/>
          </a:xfrm>
          <a:prstGeom prst="downArrow">
            <a:avLst>
              <a:gd name="adj1" fmla="val 50000"/>
              <a:gd name="adj2" fmla="val 3409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59801" y="3898657"/>
            <a:ext cx="807875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3333FF"/>
                </a:solidFill>
              </a:rPr>
              <a:t>	</a:t>
            </a:r>
            <a:r>
              <a:rPr lang="en-US" sz="3200" dirty="0" smtClean="0">
                <a:solidFill>
                  <a:srgbClr val="3333FF"/>
                </a:solidFill>
              </a:rPr>
              <a:t>Implement multi-session ZK functionality</a:t>
            </a:r>
            <a:endParaRPr lang="en-US" sz="2800" dirty="0" smtClean="0">
              <a:solidFill>
                <a:srgbClr val="3333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801" y="2448206"/>
            <a:ext cx="41365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Compilation for UC </a:t>
            </a:r>
          </a:p>
          <a:p>
            <a:r>
              <a:rPr lang="en-US" sz="2400" dirty="0" smtClean="0"/>
              <a:t>by </a:t>
            </a:r>
            <a:r>
              <a:rPr lang="en-US" sz="2000" dirty="0" smtClean="0"/>
              <a:t>[GMW87,BMR90,CLOS02,Pas04]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ssuming Semi-Honest OT</a:t>
            </a:r>
            <a:endParaRPr lang="en-US" sz="20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1104584" y="4454227"/>
            <a:ext cx="6800800" cy="1566132"/>
            <a:chOff x="1104584" y="4454227"/>
            <a:chExt cx="6800800" cy="1566132"/>
          </a:xfrm>
        </p:grpSpPr>
        <p:grpSp>
          <p:nvGrpSpPr>
            <p:cNvPr id="50" name="Group 49"/>
            <p:cNvGrpSpPr/>
            <p:nvPr/>
          </p:nvGrpSpPr>
          <p:grpSpPr>
            <a:xfrm>
              <a:off x="1104584" y="4454227"/>
              <a:ext cx="6800800" cy="1341383"/>
              <a:chOff x="944489" y="3587060"/>
              <a:chExt cx="6800800" cy="1341383"/>
            </a:xfrm>
          </p:grpSpPr>
          <p:sp>
            <p:nvSpPr>
              <p:cNvPr id="68" name="Text Box 15"/>
              <p:cNvSpPr txBox="1">
                <a:spLocks noChangeArrowheads="1"/>
              </p:cNvSpPr>
              <p:nvPr/>
            </p:nvSpPr>
            <p:spPr bwMode="auto">
              <a:xfrm>
                <a:off x="2820889" y="3587060"/>
                <a:ext cx="72599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600" dirty="0" smtClean="0"/>
                  <a:t>x, </a:t>
                </a:r>
                <a:r>
                  <a:rPr lang="en-GB" sz="2600" dirty="0" err="1" smtClean="0"/>
                  <a:t>w</a:t>
                </a:r>
                <a:endParaRPr lang="en-US" sz="2600" dirty="0">
                  <a:latin typeface="Calibri" pitchFamily="34" charset="0"/>
                </a:endParaRPr>
              </a:p>
            </p:txBody>
          </p:sp>
          <p:sp>
            <p:nvSpPr>
              <p:cNvPr id="69" name="Line 76"/>
              <p:cNvSpPr>
                <a:spLocks noChangeShapeType="1"/>
              </p:cNvSpPr>
              <p:nvPr/>
            </p:nvSpPr>
            <p:spPr bwMode="auto">
              <a:xfrm>
                <a:off x="2439889" y="4048725"/>
                <a:ext cx="1524000" cy="0"/>
              </a:xfrm>
              <a:prstGeom prst="line">
                <a:avLst/>
              </a:prstGeom>
              <a:ln w="57150" cmpd="sng">
                <a:solidFill>
                  <a:schemeClr val="accent1"/>
                </a:solidFill>
                <a:headEnd type="none" w="med" len="med"/>
                <a:tailEnd type="triangle" w="lg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15"/>
              <p:cNvSpPr txBox="1">
                <a:spLocks noChangeArrowheads="1"/>
              </p:cNvSpPr>
              <p:nvPr/>
            </p:nvSpPr>
            <p:spPr bwMode="auto">
              <a:xfrm>
                <a:off x="5059374" y="3587060"/>
                <a:ext cx="1109235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600" dirty="0" err="1" smtClean="0"/>
                  <a:t>R(x</a:t>
                </a:r>
                <a:r>
                  <a:rPr lang="en-GB" sz="2600" dirty="0" smtClean="0"/>
                  <a:t>, </a:t>
                </a:r>
                <a:r>
                  <a:rPr lang="en-GB" sz="2600" dirty="0" err="1" smtClean="0"/>
                  <a:t>w</a:t>
                </a:r>
                <a:r>
                  <a:rPr lang="en-GB" sz="2600" dirty="0" smtClean="0"/>
                  <a:t>)</a:t>
                </a:r>
                <a:endParaRPr lang="en-US" sz="2600" dirty="0">
                  <a:latin typeface="Calibri" pitchFamily="34" charset="0"/>
                </a:endParaRPr>
              </a:p>
            </p:txBody>
          </p:sp>
          <p:sp>
            <p:nvSpPr>
              <p:cNvPr id="71" name="Line 76"/>
              <p:cNvSpPr>
                <a:spLocks noChangeShapeType="1"/>
              </p:cNvSpPr>
              <p:nvPr/>
            </p:nvSpPr>
            <p:spPr bwMode="auto">
              <a:xfrm>
                <a:off x="4878289" y="4048725"/>
                <a:ext cx="1524000" cy="0"/>
              </a:xfrm>
              <a:prstGeom prst="line">
                <a:avLst/>
              </a:prstGeom>
              <a:ln w="57150" cmpd="sng">
                <a:solidFill>
                  <a:schemeClr val="accent1"/>
                </a:solidFill>
                <a:headEnd type="none" w="med" len="med"/>
                <a:tailEnd type="triangle" w="lg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945089" y="4123854"/>
                <a:ext cx="180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 smtClean="0">
                    <a:latin typeface="Lucida Handwriting" pitchFamily="66" charset="0"/>
                  </a:rPr>
                  <a:t>V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944489" y="4089734"/>
                <a:ext cx="180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 smtClean="0">
                    <a:latin typeface="Lucida Handwriting" pitchFamily="66" charset="0"/>
                  </a:rPr>
                  <a:t>P</a:t>
                </a: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964925" y="4016132"/>
                <a:ext cx="913364" cy="912311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F</a:t>
                </a:r>
                <a:r>
                  <a:rPr lang="en-US" sz="3200" baseline="-25000" dirty="0" smtClean="0">
                    <a:solidFill>
                      <a:schemeClr val="tx1"/>
                    </a:solidFill>
                  </a:rPr>
                  <a:t>ZK</a:t>
                </a:r>
                <a:endParaRPr lang="en-US" sz="2400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Text Box 15"/>
            <p:cNvSpPr txBox="1">
              <a:spLocks noChangeArrowheads="1"/>
            </p:cNvSpPr>
            <p:nvPr/>
          </p:nvSpPr>
          <p:spPr bwMode="auto">
            <a:xfrm>
              <a:off x="2980984" y="4925487"/>
              <a:ext cx="89237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dirty="0"/>
                <a:t>x</a:t>
              </a:r>
              <a:r>
                <a:rPr lang="en-GB" sz="2600" dirty="0" smtClean="0"/>
                <a:t>’, w’</a:t>
              </a:r>
              <a:endParaRPr lang="en-US" sz="2600" dirty="0">
                <a:latin typeface="Calibri" pitchFamily="34" charset="0"/>
              </a:endParaRPr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auto">
            <a:xfrm>
              <a:off x="2599984" y="5387152"/>
              <a:ext cx="1524000" cy="0"/>
            </a:xfrm>
            <a:prstGeom prst="line">
              <a:avLst/>
            </a:prstGeom>
            <a:ln w="5715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15"/>
            <p:cNvSpPr txBox="1">
              <a:spLocks noChangeArrowheads="1"/>
            </p:cNvSpPr>
            <p:nvPr/>
          </p:nvSpPr>
          <p:spPr bwMode="auto">
            <a:xfrm>
              <a:off x="5219469" y="4925487"/>
              <a:ext cx="1266017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600" dirty="0" smtClean="0"/>
                <a:t>R(x’, w’)</a:t>
              </a:r>
              <a:endParaRPr lang="en-US" sz="2600" dirty="0">
                <a:latin typeface="Calibri" pitchFamily="34" charset="0"/>
              </a:endParaRPr>
            </a:p>
          </p:txBody>
        </p:sp>
        <p:sp>
          <p:nvSpPr>
            <p:cNvPr id="54" name="Line 76"/>
            <p:cNvSpPr>
              <a:spLocks noChangeShapeType="1"/>
            </p:cNvSpPr>
            <p:nvPr/>
          </p:nvSpPr>
          <p:spPr bwMode="auto">
            <a:xfrm>
              <a:off x="5038384" y="5387152"/>
              <a:ext cx="1524000" cy="0"/>
            </a:xfrm>
            <a:prstGeom prst="line">
              <a:avLst/>
            </a:prstGeom>
            <a:ln w="5715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15"/>
            <p:cNvSpPr txBox="1">
              <a:spLocks noChangeArrowheads="1"/>
            </p:cNvSpPr>
            <p:nvPr/>
          </p:nvSpPr>
          <p:spPr bwMode="auto">
            <a:xfrm>
              <a:off x="3002330" y="5527916"/>
              <a:ext cx="104916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dirty="0"/>
                <a:t>x</a:t>
              </a:r>
              <a:r>
                <a:rPr lang="en-GB" sz="2600" dirty="0" smtClean="0"/>
                <a:t>’’, w’’</a:t>
              </a:r>
              <a:endParaRPr lang="en-US" sz="2600" dirty="0">
                <a:latin typeface="Calibri" pitchFamily="34" charset="0"/>
              </a:endParaRPr>
            </a:p>
          </p:txBody>
        </p:sp>
        <p:sp>
          <p:nvSpPr>
            <p:cNvPr id="56" name="Line 76"/>
            <p:cNvSpPr>
              <a:spLocks noChangeShapeType="1"/>
            </p:cNvSpPr>
            <p:nvPr/>
          </p:nvSpPr>
          <p:spPr bwMode="auto">
            <a:xfrm>
              <a:off x="2621330" y="5967197"/>
              <a:ext cx="1524000" cy="0"/>
            </a:xfrm>
            <a:prstGeom prst="line">
              <a:avLst/>
            </a:prstGeom>
            <a:ln w="5715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5"/>
            <p:cNvSpPr txBox="1">
              <a:spLocks noChangeArrowheads="1"/>
            </p:cNvSpPr>
            <p:nvPr/>
          </p:nvSpPr>
          <p:spPr bwMode="auto">
            <a:xfrm>
              <a:off x="5240815" y="5527916"/>
              <a:ext cx="143240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600" dirty="0" smtClean="0"/>
                <a:t>R(x’’, w’’)</a:t>
              </a:r>
              <a:endParaRPr lang="en-US" sz="2600" dirty="0">
                <a:latin typeface="Calibri" pitchFamily="34" charset="0"/>
              </a:endParaRPr>
            </a:p>
          </p:txBody>
        </p:sp>
        <p:sp>
          <p:nvSpPr>
            <p:cNvPr id="58" name="Line 76"/>
            <p:cNvSpPr>
              <a:spLocks noChangeShapeType="1"/>
            </p:cNvSpPr>
            <p:nvPr/>
          </p:nvSpPr>
          <p:spPr bwMode="auto">
            <a:xfrm>
              <a:off x="5059730" y="5967197"/>
              <a:ext cx="1524000" cy="0"/>
            </a:xfrm>
            <a:prstGeom prst="line">
              <a:avLst/>
            </a:prstGeom>
            <a:ln w="5715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3077041" y="5542087"/>
              <a:ext cx="515794" cy="90778"/>
              <a:chOff x="4406481" y="2632601"/>
              <a:chExt cx="429828" cy="83213"/>
            </a:xfrm>
          </p:grpSpPr>
          <p:sp>
            <p:nvSpPr>
              <p:cNvPr id="65" name="Oval 11"/>
              <p:cNvSpPr>
                <a:spLocks noChangeArrowheads="1"/>
              </p:cNvSpPr>
              <p:nvPr/>
            </p:nvSpPr>
            <p:spPr bwMode="auto">
              <a:xfrm>
                <a:off x="4406481" y="2637650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66" name="Oval 11"/>
              <p:cNvSpPr>
                <a:spLocks noChangeArrowheads="1"/>
              </p:cNvSpPr>
              <p:nvPr/>
            </p:nvSpPr>
            <p:spPr bwMode="auto">
              <a:xfrm>
                <a:off x="4583676" y="2635126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67" name="Oval 11"/>
              <p:cNvSpPr>
                <a:spLocks noChangeArrowheads="1"/>
              </p:cNvSpPr>
              <p:nvPr/>
            </p:nvSpPr>
            <p:spPr bwMode="auto">
              <a:xfrm>
                <a:off x="4760871" y="2632601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492094" y="5534074"/>
              <a:ext cx="515794" cy="90778"/>
              <a:chOff x="4406481" y="2632601"/>
              <a:chExt cx="429828" cy="83213"/>
            </a:xfrm>
          </p:grpSpPr>
          <p:sp>
            <p:nvSpPr>
              <p:cNvPr id="62" name="Oval 11"/>
              <p:cNvSpPr>
                <a:spLocks noChangeArrowheads="1"/>
              </p:cNvSpPr>
              <p:nvPr/>
            </p:nvSpPr>
            <p:spPr bwMode="auto">
              <a:xfrm>
                <a:off x="4406481" y="2637650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63" name="Oval 11"/>
              <p:cNvSpPr>
                <a:spLocks noChangeArrowheads="1"/>
              </p:cNvSpPr>
              <p:nvPr/>
            </p:nvSpPr>
            <p:spPr bwMode="auto">
              <a:xfrm>
                <a:off x="4583676" y="2635126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64" name="Oval 11"/>
              <p:cNvSpPr>
                <a:spLocks noChangeArrowheads="1"/>
              </p:cNvSpPr>
              <p:nvPr/>
            </p:nvSpPr>
            <p:spPr bwMode="auto">
              <a:xfrm>
                <a:off x="4760871" y="2632601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</p:grpSp>
        <p:sp>
          <p:nvSpPr>
            <p:cNvPr id="61" name="Rectangle 3"/>
            <p:cNvSpPr txBox="1">
              <a:spLocks noChangeArrowheads="1"/>
            </p:cNvSpPr>
            <p:nvPr/>
          </p:nvSpPr>
          <p:spPr>
            <a:xfrm>
              <a:off x="4095445" y="4781197"/>
              <a:ext cx="59977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5400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⌃</a:t>
              </a:r>
              <a:endParaRPr lang="en-US" sz="5400" dirty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18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8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98364" y="4632092"/>
            <a:ext cx="5342803" cy="1610667"/>
            <a:chOff x="864150" y="2282271"/>
            <a:chExt cx="7632576" cy="2300953"/>
          </a:xfrm>
        </p:grpSpPr>
        <p:pic>
          <p:nvPicPr>
            <p:cNvPr id="32" name="Picture 32" descr="j0139031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49698" y="2282271"/>
              <a:ext cx="992188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grpSp>
          <p:nvGrpSpPr>
            <p:cNvPr id="33" name="Group 32"/>
            <p:cNvGrpSpPr/>
            <p:nvPr/>
          </p:nvGrpSpPr>
          <p:grpSpPr>
            <a:xfrm>
              <a:off x="864150" y="3056844"/>
              <a:ext cx="1532460" cy="865187"/>
              <a:chOff x="2133600" y="3041461"/>
              <a:chExt cx="1532460" cy="865187"/>
            </a:xfrm>
          </p:grpSpPr>
          <p:sp>
            <p:nvSpPr>
              <p:cNvPr id="57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58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59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60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841835" y="2624250"/>
              <a:ext cx="1532460" cy="865187"/>
              <a:chOff x="2133600" y="3041461"/>
              <a:chExt cx="1532460" cy="865187"/>
            </a:xfrm>
          </p:grpSpPr>
          <p:sp>
            <p:nvSpPr>
              <p:cNvPr id="53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54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55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56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210616" y="3032237"/>
              <a:ext cx="1532460" cy="865187"/>
              <a:chOff x="2133600" y="3041461"/>
              <a:chExt cx="1532460" cy="865187"/>
            </a:xfrm>
          </p:grpSpPr>
          <p:sp>
            <p:nvSpPr>
              <p:cNvPr id="49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50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51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52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964266" y="3718037"/>
              <a:ext cx="1532460" cy="865187"/>
              <a:chOff x="2133600" y="3041461"/>
              <a:chExt cx="1532460" cy="865187"/>
            </a:xfrm>
          </p:grpSpPr>
          <p:sp>
            <p:nvSpPr>
              <p:cNvPr id="45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46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47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48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449117" y="3465341"/>
              <a:ext cx="515794" cy="99856"/>
              <a:chOff x="4406481" y="2632601"/>
              <a:chExt cx="429828" cy="83213"/>
            </a:xfrm>
          </p:grpSpPr>
          <p:sp>
            <p:nvSpPr>
              <p:cNvPr id="42" name="Oval 11"/>
              <p:cNvSpPr>
                <a:spLocks noChangeArrowheads="1"/>
              </p:cNvSpPr>
              <p:nvPr/>
            </p:nvSpPr>
            <p:spPr bwMode="auto">
              <a:xfrm>
                <a:off x="4406481" y="2637650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43" name="Oval 11"/>
              <p:cNvSpPr>
                <a:spLocks noChangeArrowheads="1"/>
              </p:cNvSpPr>
              <p:nvPr/>
            </p:nvSpPr>
            <p:spPr bwMode="auto">
              <a:xfrm>
                <a:off x="4583676" y="2635126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44" name="Oval 11"/>
              <p:cNvSpPr>
                <a:spLocks noChangeArrowheads="1"/>
              </p:cNvSpPr>
              <p:nvPr/>
            </p:nvSpPr>
            <p:spPr bwMode="auto">
              <a:xfrm>
                <a:off x="4760871" y="2632601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437075" y="3946637"/>
              <a:ext cx="515794" cy="99856"/>
              <a:chOff x="4406481" y="2632601"/>
              <a:chExt cx="429828" cy="83213"/>
            </a:xfrm>
          </p:grpSpPr>
          <p:sp>
            <p:nvSpPr>
              <p:cNvPr id="39" name="Oval 11"/>
              <p:cNvSpPr>
                <a:spLocks noChangeArrowheads="1"/>
              </p:cNvSpPr>
              <p:nvPr/>
            </p:nvSpPr>
            <p:spPr bwMode="auto">
              <a:xfrm>
                <a:off x="4406481" y="2637650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40" name="Oval 11"/>
              <p:cNvSpPr>
                <a:spLocks noChangeArrowheads="1"/>
              </p:cNvSpPr>
              <p:nvPr/>
            </p:nvSpPr>
            <p:spPr bwMode="auto">
              <a:xfrm>
                <a:off x="4583676" y="2635126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41" name="Oval 11"/>
              <p:cNvSpPr>
                <a:spLocks noChangeArrowheads="1"/>
              </p:cNvSpPr>
              <p:nvPr/>
            </p:nvSpPr>
            <p:spPr bwMode="auto">
              <a:xfrm>
                <a:off x="4760871" y="2632601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5032780" y="4159275"/>
            <a:ext cx="1295850" cy="707886"/>
            <a:chOff x="3535576" y="3295770"/>
            <a:chExt cx="1295850" cy="707886"/>
          </a:xfrm>
        </p:grpSpPr>
        <p:sp>
          <p:nvSpPr>
            <p:cNvPr id="76" name="Left-Right Arrow 75"/>
            <p:cNvSpPr/>
            <p:nvPr/>
          </p:nvSpPr>
          <p:spPr>
            <a:xfrm rot="19800000">
              <a:off x="3535576" y="3747639"/>
              <a:ext cx="773722" cy="231029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240185" y="3295770"/>
              <a:ext cx="5912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en-US" sz="4000" b="1" dirty="0" smtClean="0"/>
                <a:t>Z</a:t>
              </a:r>
              <a:endParaRPr lang="en-CA" sz="4000" b="1" dirty="0" smtClean="0"/>
            </a:p>
          </p:txBody>
        </p:sp>
      </p:grpSp>
      <p:sp>
        <p:nvSpPr>
          <p:cNvPr id="63" name="Rectangle 3"/>
          <p:cNvSpPr txBox="1">
            <a:spLocks noChangeArrowheads="1"/>
          </p:cNvSpPr>
          <p:nvPr/>
        </p:nvSpPr>
        <p:spPr>
          <a:xfrm>
            <a:off x="1023809" y="3745121"/>
            <a:ext cx="8017942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3333FF"/>
                </a:solidFill>
              </a:rPr>
              <a:t>Design a </a:t>
            </a:r>
            <a:r>
              <a:rPr lang="en-US" sz="3200" dirty="0" smtClean="0">
                <a:solidFill>
                  <a:srgbClr val="FF0000"/>
                </a:solidFill>
              </a:rPr>
              <a:t>“special” ZK </a:t>
            </a:r>
            <a:r>
              <a:rPr lang="en-US" sz="3200" dirty="0" smtClean="0">
                <a:solidFill>
                  <a:srgbClr val="3333FF"/>
                </a:solidFill>
              </a:rPr>
              <a:t>protocol (P,V), </a:t>
            </a:r>
            <a:r>
              <a:rPr lang="en-US" sz="3200" dirty="0" err="1" smtClean="0">
                <a:solidFill>
                  <a:srgbClr val="3333FF"/>
                </a:solidFill>
              </a:rPr>
              <a:t>s.t.</a:t>
            </a:r>
            <a:endParaRPr lang="en-US" sz="32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104584" y="1313747"/>
            <a:ext cx="6800800" cy="1566132"/>
            <a:chOff x="1104584" y="4454227"/>
            <a:chExt cx="6800800" cy="1566132"/>
          </a:xfrm>
        </p:grpSpPr>
        <p:grpSp>
          <p:nvGrpSpPr>
            <p:cNvPr id="89" name="Group 88"/>
            <p:cNvGrpSpPr/>
            <p:nvPr/>
          </p:nvGrpSpPr>
          <p:grpSpPr>
            <a:xfrm>
              <a:off x="1104584" y="4454227"/>
              <a:ext cx="6800800" cy="1341383"/>
              <a:chOff x="944489" y="3587060"/>
              <a:chExt cx="6800800" cy="1341383"/>
            </a:xfrm>
          </p:grpSpPr>
          <p:sp>
            <p:nvSpPr>
              <p:cNvPr id="107" name="Text Box 15"/>
              <p:cNvSpPr txBox="1">
                <a:spLocks noChangeArrowheads="1"/>
              </p:cNvSpPr>
              <p:nvPr/>
            </p:nvSpPr>
            <p:spPr bwMode="auto">
              <a:xfrm>
                <a:off x="2820889" y="3587060"/>
                <a:ext cx="72599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600" dirty="0" smtClean="0"/>
                  <a:t>x, </a:t>
                </a:r>
                <a:r>
                  <a:rPr lang="en-GB" sz="2600" dirty="0" err="1" smtClean="0"/>
                  <a:t>w</a:t>
                </a:r>
                <a:endParaRPr lang="en-US" sz="2600" dirty="0">
                  <a:latin typeface="Calibri" pitchFamily="34" charset="0"/>
                </a:endParaRPr>
              </a:p>
            </p:txBody>
          </p:sp>
          <p:sp>
            <p:nvSpPr>
              <p:cNvPr id="108" name="Line 76"/>
              <p:cNvSpPr>
                <a:spLocks noChangeShapeType="1"/>
              </p:cNvSpPr>
              <p:nvPr/>
            </p:nvSpPr>
            <p:spPr bwMode="auto">
              <a:xfrm>
                <a:off x="2439889" y="4048725"/>
                <a:ext cx="1524000" cy="0"/>
              </a:xfrm>
              <a:prstGeom prst="line">
                <a:avLst/>
              </a:prstGeom>
              <a:ln w="57150" cmpd="sng">
                <a:solidFill>
                  <a:schemeClr val="accent1"/>
                </a:solidFill>
                <a:headEnd type="none" w="med" len="med"/>
                <a:tailEnd type="triangle" w="lg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Text Box 15"/>
              <p:cNvSpPr txBox="1">
                <a:spLocks noChangeArrowheads="1"/>
              </p:cNvSpPr>
              <p:nvPr/>
            </p:nvSpPr>
            <p:spPr bwMode="auto">
              <a:xfrm>
                <a:off x="5059374" y="3587060"/>
                <a:ext cx="1109235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600" dirty="0" err="1" smtClean="0"/>
                  <a:t>R(x</a:t>
                </a:r>
                <a:r>
                  <a:rPr lang="en-GB" sz="2600" dirty="0" smtClean="0"/>
                  <a:t>, </a:t>
                </a:r>
                <a:r>
                  <a:rPr lang="en-GB" sz="2600" dirty="0" err="1" smtClean="0"/>
                  <a:t>w</a:t>
                </a:r>
                <a:r>
                  <a:rPr lang="en-GB" sz="2600" dirty="0" smtClean="0"/>
                  <a:t>)</a:t>
                </a:r>
                <a:endParaRPr lang="en-US" sz="2600" dirty="0">
                  <a:latin typeface="Calibri" pitchFamily="34" charset="0"/>
                </a:endParaRPr>
              </a:p>
            </p:txBody>
          </p:sp>
          <p:sp>
            <p:nvSpPr>
              <p:cNvPr id="110" name="Line 76"/>
              <p:cNvSpPr>
                <a:spLocks noChangeShapeType="1"/>
              </p:cNvSpPr>
              <p:nvPr/>
            </p:nvSpPr>
            <p:spPr bwMode="auto">
              <a:xfrm>
                <a:off x="4878289" y="4048725"/>
                <a:ext cx="1524000" cy="0"/>
              </a:xfrm>
              <a:prstGeom prst="line">
                <a:avLst/>
              </a:prstGeom>
              <a:ln w="57150" cmpd="sng">
                <a:solidFill>
                  <a:schemeClr val="accent1"/>
                </a:solidFill>
                <a:headEnd type="none" w="med" len="med"/>
                <a:tailEnd type="triangle" w="lg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5945089" y="4123854"/>
                <a:ext cx="180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 smtClean="0">
                    <a:latin typeface="Lucida Handwriting" pitchFamily="66" charset="0"/>
                  </a:rPr>
                  <a:t>V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944489" y="4089734"/>
                <a:ext cx="180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 smtClean="0">
                    <a:latin typeface="Lucida Handwriting" pitchFamily="66" charset="0"/>
                  </a:rPr>
                  <a:t>P</a:t>
                </a: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964925" y="4016132"/>
                <a:ext cx="913364" cy="912311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F</a:t>
                </a:r>
                <a:r>
                  <a:rPr lang="en-US" sz="3200" baseline="-25000" dirty="0" smtClean="0">
                    <a:solidFill>
                      <a:schemeClr val="tx1"/>
                    </a:solidFill>
                  </a:rPr>
                  <a:t>ZK</a:t>
                </a:r>
                <a:endParaRPr lang="en-US" sz="2400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0" name="Text Box 15"/>
            <p:cNvSpPr txBox="1">
              <a:spLocks noChangeArrowheads="1"/>
            </p:cNvSpPr>
            <p:nvPr/>
          </p:nvSpPr>
          <p:spPr bwMode="auto">
            <a:xfrm>
              <a:off x="2980984" y="4925487"/>
              <a:ext cx="89237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dirty="0"/>
                <a:t>x</a:t>
              </a:r>
              <a:r>
                <a:rPr lang="en-GB" sz="2600" dirty="0" smtClean="0"/>
                <a:t>’, w’</a:t>
              </a:r>
              <a:endParaRPr lang="en-US" sz="2600" dirty="0">
                <a:latin typeface="Calibri" pitchFamily="34" charset="0"/>
              </a:endParaRPr>
            </a:p>
          </p:txBody>
        </p:sp>
        <p:sp>
          <p:nvSpPr>
            <p:cNvPr id="91" name="Line 76"/>
            <p:cNvSpPr>
              <a:spLocks noChangeShapeType="1"/>
            </p:cNvSpPr>
            <p:nvPr/>
          </p:nvSpPr>
          <p:spPr bwMode="auto">
            <a:xfrm>
              <a:off x="2599984" y="5387152"/>
              <a:ext cx="1524000" cy="0"/>
            </a:xfrm>
            <a:prstGeom prst="line">
              <a:avLst/>
            </a:prstGeom>
            <a:ln w="5715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Text Box 15"/>
            <p:cNvSpPr txBox="1">
              <a:spLocks noChangeArrowheads="1"/>
            </p:cNvSpPr>
            <p:nvPr/>
          </p:nvSpPr>
          <p:spPr bwMode="auto">
            <a:xfrm>
              <a:off x="5219469" y="4925487"/>
              <a:ext cx="1266017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600" dirty="0" smtClean="0"/>
                <a:t>R(x’, w’)</a:t>
              </a:r>
              <a:endParaRPr lang="en-US" sz="2600" dirty="0">
                <a:latin typeface="Calibri" pitchFamily="34" charset="0"/>
              </a:endParaRPr>
            </a:p>
          </p:txBody>
        </p:sp>
        <p:sp>
          <p:nvSpPr>
            <p:cNvPr id="93" name="Line 76"/>
            <p:cNvSpPr>
              <a:spLocks noChangeShapeType="1"/>
            </p:cNvSpPr>
            <p:nvPr/>
          </p:nvSpPr>
          <p:spPr bwMode="auto">
            <a:xfrm>
              <a:off x="5038384" y="5387152"/>
              <a:ext cx="1524000" cy="0"/>
            </a:xfrm>
            <a:prstGeom prst="line">
              <a:avLst/>
            </a:prstGeom>
            <a:ln w="5715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auto">
            <a:xfrm>
              <a:off x="3002330" y="5527916"/>
              <a:ext cx="104916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dirty="0"/>
                <a:t>x</a:t>
              </a:r>
              <a:r>
                <a:rPr lang="en-GB" sz="2600" dirty="0" smtClean="0"/>
                <a:t>’’, w’’</a:t>
              </a:r>
              <a:endParaRPr lang="en-US" sz="2600" dirty="0">
                <a:latin typeface="Calibri" pitchFamily="34" charset="0"/>
              </a:endParaRPr>
            </a:p>
          </p:txBody>
        </p:sp>
        <p:sp>
          <p:nvSpPr>
            <p:cNvPr id="95" name="Line 76"/>
            <p:cNvSpPr>
              <a:spLocks noChangeShapeType="1"/>
            </p:cNvSpPr>
            <p:nvPr/>
          </p:nvSpPr>
          <p:spPr bwMode="auto">
            <a:xfrm>
              <a:off x="2621330" y="5967197"/>
              <a:ext cx="1524000" cy="0"/>
            </a:xfrm>
            <a:prstGeom prst="line">
              <a:avLst/>
            </a:prstGeom>
            <a:ln w="5715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Text Box 15"/>
            <p:cNvSpPr txBox="1">
              <a:spLocks noChangeArrowheads="1"/>
            </p:cNvSpPr>
            <p:nvPr/>
          </p:nvSpPr>
          <p:spPr bwMode="auto">
            <a:xfrm>
              <a:off x="5240815" y="5527916"/>
              <a:ext cx="143240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600" dirty="0" smtClean="0"/>
                <a:t>R(x’’, w’’)</a:t>
              </a:r>
              <a:endParaRPr lang="en-US" sz="2600" dirty="0">
                <a:latin typeface="Calibri" pitchFamily="34" charset="0"/>
              </a:endParaRPr>
            </a:p>
          </p:txBody>
        </p:sp>
        <p:sp>
          <p:nvSpPr>
            <p:cNvPr id="97" name="Line 76"/>
            <p:cNvSpPr>
              <a:spLocks noChangeShapeType="1"/>
            </p:cNvSpPr>
            <p:nvPr/>
          </p:nvSpPr>
          <p:spPr bwMode="auto">
            <a:xfrm>
              <a:off x="5059730" y="5967197"/>
              <a:ext cx="1524000" cy="0"/>
            </a:xfrm>
            <a:prstGeom prst="line">
              <a:avLst/>
            </a:prstGeom>
            <a:ln w="5715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3077041" y="5542087"/>
              <a:ext cx="515794" cy="90778"/>
              <a:chOff x="4406481" y="2632601"/>
              <a:chExt cx="429828" cy="83213"/>
            </a:xfrm>
          </p:grpSpPr>
          <p:sp>
            <p:nvSpPr>
              <p:cNvPr id="104" name="Oval 11"/>
              <p:cNvSpPr>
                <a:spLocks noChangeArrowheads="1"/>
              </p:cNvSpPr>
              <p:nvPr/>
            </p:nvSpPr>
            <p:spPr bwMode="auto">
              <a:xfrm>
                <a:off x="4406481" y="2637650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105" name="Oval 11"/>
              <p:cNvSpPr>
                <a:spLocks noChangeArrowheads="1"/>
              </p:cNvSpPr>
              <p:nvPr/>
            </p:nvSpPr>
            <p:spPr bwMode="auto">
              <a:xfrm>
                <a:off x="4583676" y="2635126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106" name="Oval 11"/>
              <p:cNvSpPr>
                <a:spLocks noChangeArrowheads="1"/>
              </p:cNvSpPr>
              <p:nvPr/>
            </p:nvSpPr>
            <p:spPr bwMode="auto">
              <a:xfrm>
                <a:off x="4760871" y="2632601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5492094" y="5534074"/>
              <a:ext cx="515794" cy="90778"/>
              <a:chOff x="4406481" y="2632601"/>
              <a:chExt cx="429828" cy="83213"/>
            </a:xfrm>
          </p:grpSpPr>
          <p:sp>
            <p:nvSpPr>
              <p:cNvPr id="101" name="Oval 11"/>
              <p:cNvSpPr>
                <a:spLocks noChangeArrowheads="1"/>
              </p:cNvSpPr>
              <p:nvPr/>
            </p:nvSpPr>
            <p:spPr bwMode="auto">
              <a:xfrm>
                <a:off x="4406481" y="2637650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102" name="Oval 11"/>
              <p:cNvSpPr>
                <a:spLocks noChangeArrowheads="1"/>
              </p:cNvSpPr>
              <p:nvPr/>
            </p:nvSpPr>
            <p:spPr bwMode="auto">
              <a:xfrm>
                <a:off x="4583676" y="2635126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4760871" y="2632601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</p:grpSp>
        <p:sp>
          <p:nvSpPr>
            <p:cNvPr id="100" name="Rectangle 3"/>
            <p:cNvSpPr txBox="1">
              <a:spLocks noChangeArrowheads="1"/>
            </p:cNvSpPr>
            <p:nvPr/>
          </p:nvSpPr>
          <p:spPr>
            <a:xfrm>
              <a:off x="4095445" y="4781197"/>
              <a:ext cx="59977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5400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⌃</a:t>
              </a:r>
              <a:endParaRPr lang="en-US" sz="5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4" name="Rectangle 3"/>
          <p:cNvSpPr txBox="1">
            <a:spLocks noChangeArrowheads="1"/>
          </p:cNvSpPr>
          <p:nvPr/>
        </p:nvSpPr>
        <p:spPr>
          <a:xfrm>
            <a:off x="220057" y="680482"/>
            <a:ext cx="807875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3333FF"/>
                </a:solidFill>
              </a:rPr>
              <a:t>	</a:t>
            </a:r>
            <a:r>
              <a:rPr lang="en-US" sz="3200" dirty="0" smtClean="0">
                <a:solidFill>
                  <a:srgbClr val="3333FF"/>
                </a:solidFill>
              </a:rPr>
              <a:t>Implement multi-session ZK functionality</a:t>
            </a:r>
            <a:endParaRPr lang="en-US" sz="2800" dirty="0" smtClean="0">
              <a:solidFill>
                <a:srgbClr val="3333FF"/>
              </a:solidFill>
            </a:endParaRPr>
          </a:p>
        </p:txBody>
      </p:sp>
      <p:sp>
        <p:nvSpPr>
          <p:cNvPr id="115" name="Text Box 17"/>
          <p:cNvSpPr txBox="1">
            <a:spLocks noChangeAspect="1" noChangeArrowheads="1"/>
          </p:cNvSpPr>
          <p:nvPr/>
        </p:nvSpPr>
        <p:spPr bwMode="auto">
          <a:xfrm>
            <a:off x="4198695" y="2652541"/>
            <a:ext cx="692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7200" b="1" dirty="0">
                <a:solidFill>
                  <a:srgbClr val="FF0000"/>
                </a:solidFill>
                <a:latin typeface="Tahoma" charset="0"/>
                <a:sym typeface="Symbol" charset="2"/>
              </a:rPr>
              <a:t></a:t>
            </a:r>
          </a:p>
        </p:txBody>
      </p:sp>
    </p:spTree>
    <p:extLst>
      <p:ext uri="{BB962C8B-B14F-4D97-AF65-F5344CB8AC3E}">
        <p14:creationId xmlns:p14="http://schemas.microsoft.com/office/powerpoint/2010/main" val="224016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3564388" y="1998939"/>
            <a:ext cx="1459089" cy="13370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46" name="Picture 32" descr="j013903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5319" y="2162243"/>
            <a:ext cx="694532" cy="9601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8" name="Rectangle 37"/>
          <p:cNvSpPr/>
          <p:nvPr/>
        </p:nvSpPr>
        <p:spPr>
          <a:xfrm>
            <a:off x="6954690" y="358820"/>
            <a:ext cx="1797079" cy="13370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60604" y="539794"/>
            <a:ext cx="1750037" cy="960120"/>
            <a:chOff x="3069894" y="1099709"/>
            <a:chExt cx="1750037" cy="960120"/>
          </a:xfrm>
        </p:grpSpPr>
        <p:pic>
          <p:nvPicPr>
            <p:cNvPr id="4" name="Picture 32" descr="j0139031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25399" y="1099709"/>
              <a:ext cx="694532" cy="9601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3129156" y="1339094"/>
              <a:ext cx="1013460" cy="125572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>
              <a:off x="3075816" y="1499114"/>
              <a:ext cx="1013460" cy="125571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3123234" y="1659134"/>
              <a:ext cx="1013460" cy="125572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3069894" y="1819154"/>
              <a:ext cx="1013460" cy="125571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8003" y="2149904"/>
            <a:ext cx="1767254" cy="960120"/>
            <a:chOff x="4625065" y="3023637"/>
            <a:chExt cx="1767254" cy="960120"/>
          </a:xfrm>
        </p:grpSpPr>
        <p:pic>
          <p:nvPicPr>
            <p:cNvPr id="10" name="Picture 32" descr="j0139031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25065" y="3023637"/>
              <a:ext cx="694532" cy="9601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5378859" y="3255599"/>
              <a:ext cx="1013460" cy="125572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5325519" y="3415619"/>
              <a:ext cx="1013460" cy="125571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5372937" y="3575639"/>
              <a:ext cx="1013460" cy="125572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5319597" y="3735659"/>
              <a:ext cx="1013460" cy="125571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77394" y="545229"/>
            <a:ext cx="3296808" cy="1003741"/>
            <a:chOff x="3597581" y="891380"/>
            <a:chExt cx="3296808" cy="1003741"/>
          </a:xfrm>
        </p:grpSpPr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3640115" y="984880"/>
              <a:ext cx="72599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600" dirty="0" smtClean="0"/>
                <a:t>x, </a:t>
              </a:r>
              <a:r>
                <a:rPr lang="en-GB" sz="2600" dirty="0" err="1" smtClean="0"/>
                <a:t>w</a:t>
              </a:r>
              <a:endParaRPr lang="en-US" sz="2600" dirty="0">
                <a:latin typeface="Calibri" pitchFamily="34" charset="0"/>
              </a:endParaRPr>
            </a:p>
          </p:txBody>
        </p:sp>
        <p:sp>
          <p:nvSpPr>
            <p:cNvPr id="22" name="Line 76"/>
            <p:cNvSpPr>
              <a:spLocks noChangeShapeType="1"/>
            </p:cNvSpPr>
            <p:nvPr/>
          </p:nvSpPr>
          <p:spPr bwMode="auto">
            <a:xfrm>
              <a:off x="3597581" y="1446545"/>
              <a:ext cx="1185533" cy="0"/>
            </a:xfrm>
            <a:prstGeom prst="line">
              <a:avLst/>
            </a:prstGeom>
            <a:ln w="5715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5707832" y="984880"/>
              <a:ext cx="110923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600" dirty="0" err="1" smtClean="0"/>
                <a:t>R(x</a:t>
              </a:r>
              <a:r>
                <a:rPr lang="en-GB" sz="2600" dirty="0" smtClean="0"/>
                <a:t>, </a:t>
              </a:r>
              <a:r>
                <a:rPr lang="en-GB" sz="2600" dirty="0" err="1" smtClean="0"/>
                <a:t>w</a:t>
              </a:r>
              <a:r>
                <a:rPr lang="en-GB" sz="2600" dirty="0" smtClean="0"/>
                <a:t>)</a:t>
              </a:r>
              <a:endParaRPr lang="en-US" sz="2600" dirty="0">
                <a:latin typeface="Calibri" pitchFamily="34" charset="0"/>
              </a:endParaRPr>
            </a:p>
          </p:txBody>
        </p:sp>
        <p:sp>
          <p:nvSpPr>
            <p:cNvPr id="24" name="Line 76"/>
            <p:cNvSpPr>
              <a:spLocks noChangeShapeType="1"/>
            </p:cNvSpPr>
            <p:nvPr/>
          </p:nvSpPr>
          <p:spPr bwMode="auto">
            <a:xfrm>
              <a:off x="5697515" y="1446545"/>
              <a:ext cx="1196874" cy="0"/>
            </a:xfrm>
            <a:prstGeom prst="line">
              <a:avLst/>
            </a:prstGeom>
            <a:ln w="5715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773469" y="982810"/>
              <a:ext cx="913364" cy="91231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F</a:t>
              </a:r>
              <a:r>
                <a:rPr lang="en-US" sz="3200" baseline="-25000" dirty="0" smtClean="0">
                  <a:solidFill>
                    <a:schemeClr val="tx1"/>
                  </a:solidFill>
                </a:rPr>
                <a:t>ZK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>
            <a:xfrm>
              <a:off x="4743894" y="891380"/>
              <a:ext cx="59977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5400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⌃</a:t>
              </a:r>
              <a:endParaRPr lang="en-US" sz="5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134586" y="262322"/>
            <a:ext cx="72599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600" dirty="0" smtClean="0"/>
              <a:t>x, </a:t>
            </a:r>
            <a:r>
              <a:rPr lang="en-GB" sz="2600" dirty="0" err="1" smtClean="0"/>
              <a:t>w</a:t>
            </a:r>
            <a:endParaRPr lang="en-US" sz="2600" dirty="0">
              <a:latin typeface="Calibri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08861" y="2163096"/>
            <a:ext cx="3461895" cy="1003741"/>
            <a:chOff x="3525940" y="891380"/>
            <a:chExt cx="3461895" cy="1003741"/>
          </a:xfrm>
        </p:grpSpPr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3640115" y="984880"/>
              <a:ext cx="72599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600" dirty="0" smtClean="0"/>
                <a:t>x, </a:t>
              </a:r>
              <a:r>
                <a:rPr lang="en-GB" sz="2600" dirty="0" err="1" smtClean="0"/>
                <a:t>w</a:t>
              </a:r>
              <a:endParaRPr lang="en-US" sz="2600" dirty="0">
                <a:latin typeface="Calibri" pitchFamily="34" charset="0"/>
              </a:endParaRPr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auto">
            <a:xfrm>
              <a:off x="3525940" y="1446545"/>
              <a:ext cx="1188720" cy="0"/>
            </a:xfrm>
            <a:prstGeom prst="line">
              <a:avLst/>
            </a:prstGeom>
            <a:ln w="5715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5878600" y="984880"/>
              <a:ext cx="110923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600" dirty="0" err="1" smtClean="0"/>
                <a:t>R(x</a:t>
              </a:r>
              <a:r>
                <a:rPr lang="en-GB" sz="2600" dirty="0" smtClean="0"/>
                <a:t>, </a:t>
              </a:r>
              <a:r>
                <a:rPr lang="en-GB" sz="2600" dirty="0" err="1" smtClean="0"/>
                <a:t>w</a:t>
              </a:r>
              <a:r>
                <a:rPr lang="en-GB" sz="2600" dirty="0" smtClean="0"/>
                <a:t>)</a:t>
              </a:r>
              <a:endParaRPr lang="en-US" sz="2600" dirty="0">
                <a:latin typeface="Calibri" pitchFamily="34" charset="0"/>
              </a:endParaRPr>
            </a:p>
          </p:txBody>
        </p:sp>
        <p:sp>
          <p:nvSpPr>
            <p:cNvPr id="33" name="Line 76"/>
            <p:cNvSpPr>
              <a:spLocks noChangeShapeType="1"/>
            </p:cNvSpPr>
            <p:nvPr/>
          </p:nvSpPr>
          <p:spPr bwMode="auto">
            <a:xfrm>
              <a:off x="5697515" y="1446545"/>
              <a:ext cx="1188720" cy="0"/>
            </a:xfrm>
            <a:prstGeom prst="line">
              <a:avLst/>
            </a:prstGeom>
            <a:ln w="5715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773469" y="982810"/>
              <a:ext cx="913364" cy="91231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F</a:t>
              </a:r>
              <a:r>
                <a:rPr lang="en-US" sz="3200" baseline="-25000" dirty="0" smtClean="0">
                  <a:solidFill>
                    <a:schemeClr val="tx1"/>
                  </a:solidFill>
                </a:rPr>
                <a:t>ZK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"/>
            <p:cNvSpPr txBox="1">
              <a:spLocks noChangeArrowheads="1"/>
            </p:cNvSpPr>
            <p:nvPr/>
          </p:nvSpPr>
          <p:spPr>
            <a:xfrm>
              <a:off x="4743894" y="891380"/>
              <a:ext cx="59977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5400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⌃</a:t>
              </a:r>
              <a:endParaRPr lang="en-US" sz="5400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430" y="528256"/>
            <a:ext cx="937043" cy="10376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66" y="2186576"/>
            <a:ext cx="937043" cy="1037688"/>
          </a:xfrm>
          <a:prstGeom prst="rect">
            <a:avLst/>
          </a:prstGeom>
        </p:spPr>
      </p:pic>
      <p:pic>
        <p:nvPicPr>
          <p:cNvPr id="39" name="Picture 32" descr="j013903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2887" y="522124"/>
            <a:ext cx="694532" cy="9601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grpSp>
        <p:nvGrpSpPr>
          <p:cNvPr id="44" name="Group 43"/>
          <p:cNvGrpSpPr/>
          <p:nvPr/>
        </p:nvGrpSpPr>
        <p:grpSpPr>
          <a:xfrm>
            <a:off x="7146804" y="761509"/>
            <a:ext cx="1072722" cy="605631"/>
            <a:chOff x="7221515" y="1085688"/>
            <a:chExt cx="1072722" cy="605631"/>
          </a:xfrm>
        </p:grpSpPr>
        <p:sp>
          <p:nvSpPr>
            <p:cNvPr id="40" name="AutoShape 8"/>
            <p:cNvSpPr>
              <a:spLocks noChangeArrowheads="1"/>
            </p:cNvSpPr>
            <p:nvPr/>
          </p:nvSpPr>
          <p:spPr bwMode="auto">
            <a:xfrm>
              <a:off x="7280777" y="1085688"/>
              <a:ext cx="1013460" cy="125572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auto">
            <a:xfrm>
              <a:off x="7227437" y="1245708"/>
              <a:ext cx="1013460" cy="125571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42" name="AutoShape 8"/>
            <p:cNvSpPr>
              <a:spLocks noChangeArrowheads="1"/>
            </p:cNvSpPr>
            <p:nvPr/>
          </p:nvSpPr>
          <p:spPr bwMode="auto">
            <a:xfrm>
              <a:off x="7274855" y="1405728"/>
              <a:ext cx="1013460" cy="125572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43" name="AutoShape 10"/>
            <p:cNvSpPr>
              <a:spLocks noChangeArrowheads="1"/>
            </p:cNvSpPr>
            <p:nvPr/>
          </p:nvSpPr>
          <p:spPr bwMode="auto">
            <a:xfrm>
              <a:off x="7221515" y="1565748"/>
              <a:ext cx="1013460" cy="125571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</p:grp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5057129" y="1587288"/>
            <a:ext cx="3530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Simulate w/o witness (ZK)</a:t>
            </a:r>
            <a:endParaRPr lang="en-US" sz="4800" b="1" baseline="-25000" dirty="0">
              <a:solidFill>
                <a:srgbClr val="FF0000"/>
              </a:solidFill>
            </a:endParaRPr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5496709" y="3200516"/>
            <a:ext cx="2950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Extract witness (AOK)</a:t>
            </a:r>
            <a:endParaRPr lang="en-US" sz="4800" b="1" baseline="-25000" dirty="0">
              <a:solidFill>
                <a:srgbClr val="FF000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876821" y="4152032"/>
            <a:ext cx="5342803" cy="1610667"/>
            <a:chOff x="864150" y="2282271"/>
            <a:chExt cx="7632576" cy="2300953"/>
          </a:xfrm>
        </p:grpSpPr>
        <p:pic>
          <p:nvPicPr>
            <p:cNvPr id="50" name="Picture 32" descr="j0139031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49698" y="2282271"/>
              <a:ext cx="992188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grpSp>
          <p:nvGrpSpPr>
            <p:cNvPr id="51" name="Group 50"/>
            <p:cNvGrpSpPr/>
            <p:nvPr/>
          </p:nvGrpSpPr>
          <p:grpSpPr>
            <a:xfrm>
              <a:off x="864150" y="3056844"/>
              <a:ext cx="1532460" cy="865187"/>
              <a:chOff x="2133600" y="3041461"/>
              <a:chExt cx="1532460" cy="865187"/>
            </a:xfrm>
          </p:grpSpPr>
          <p:sp>
            <p:nvSpPr>
              <p:cNvPr id="75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76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77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78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841835" y="2624250"/>
              <a:ext cx="1532460" cy="865187"/>
              <a:chOff x="2133600" y="3041461"/>
              <a:chExt cx="1532460" cy="865187"/>
            </a:xfrm>
          </p:grpSpPr>
          <p:sp>
            <p:nvSpPr>
              <p:cNvPr id="71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72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73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74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210616" y="3032237"/>
              <a:ext cx="1532460" cy="865187"/>
              <a:chOff x="2133600" y="3041461"/>
              <a:chExt cx="1532460" cy="865187"/>
            </a:xfrm>
          </p:grpSpPr>
          <p:sp>
            <p:nvSpPr>
              <p:cNvPr id="67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68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69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70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964266" y="3718037"/>
              <a:ext cx="1532460" cy="865187"/>
              <a:chOff x="2133600" y="3041461"/>
              <a:chExt cx="1532460" cy="865187"/>
            </a:xfrm>
          </p:grpSpPr>
          <p:sp>
            <p:nvSpPr>
              <p:cNvPr id="63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64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65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66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449117" y="3465341"/>
              <a:ext cx="515794" cy="99856"/>
              <a:chOff x="4406481" y="2632601"/>
              <a:chExt cx="429828" cy="83213"/>
            </a:xfrm>
          </p:grpSpPr>
          <p:sp>
            <p:nvSpPr>
              <p:cNvPr id="60" name="Oval 11"/>
              <p:cNvSpPr>
                <a:spLocks noChangeArrowheads="1"/>
              </p:cNvSpPr>
              <p:nvPr/>
            </p:nvSpPr>
            <p:spPr bwMode="auto">
              <a:xfrm>
                <a:off x="4406481" y="2637650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61" name="Oval 11"/>
              <p:cNvSpPr>
                <a:spLocks noChangeArrowheads="1"/>
              </p:cNvSpPr>
              <p:nvPr/>
            </p:nvSpPr>
            <p:spPr bwMode="auto">
              <a:xfrm>
                <a:off x="4583676" y="2635126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62" name="Oval 11"/>
              <p:cNvSpPr>
                <a:spLocks noChangeArrowheads="1"/>
              </p:cNvSpPr>
              <p:nvPr/>
            </p:nvSpPr>
            <p:spPr bwMode="auto">
              <a:xfrm>
                <a:off x="4760871" y="2632601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437075" y="3946637"/>
              <a:ext cx="515794" cy="99856"/>
              <a:chOff x="4406481" y="2632601"/>
              <a:chExt cx="429828" cy="83213"/>
            </a:xfrm>
          </p:grpSpPr>
          <p:sp>
            <p:nvSpPr>
              <p:cNvPr id="57" name="Oval 11"/>
              <p:cNvSpPr>
                <a:spLocks noChangeArrowheads="1"/>
              </p:cNvSpPr>
              <p:nvPr/>
            </p:nvSpPr>
            <p:spPr bwMode="auto">
              <a:xfrm>
                <a:off x="4406481" y="2637650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58" name="Oval 11"/>
              <p:cNvSpPr>
                <a:spLocks noChangeArrowheads="1"/>
              </p:cNvSpPr>
              <p:nvPr/>
            </p:nvSpPr>
            <p:spPr bwMode="auto">
              <a:xfrm>
                <a:off x="4583676" y="2635126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59" name="Oval 11"/>
              <p:cNvSpPr>
                <a:spLocks noChangeArrowheads="1"/>
              </p:cNvSpPr>
              <p:nvPr/>
            </p:nvSpPr>
            <p:spPr bwMode="auto">
              <a:xfrm>
                <a:off x="4760871" y="2632601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5011237" y="3679215"/>
            <a:ext cx="1295850" cy="707886"/>
            <a:chOff x="3535576" y="3295770"/>
            <a:chExt cx="1295850" cy="707886"/>
          </a:xfrm>
        </p:grpSpPr>
        <p:sp>
          <p:nvSpPr>
            <p:cNvPr id="80" name="Left-Right Arrow 79"/>
            <p:cNvSpPr/>
            <p:nvPr/>
          </p:nvSpPr>
          <p:spPr>
            <a:xfrm rot="19800000">
              <a:off x="3535576" y="3747639"/>
              <a:ext cx="773722" cy="231029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240185" y="3295770"/>
              <a:ext cx="5912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en-US" sz="4000" b="1" dirty="0" smtClean="0"/>
                <a:t>Z</a:t>
              </a:r>
              <a:endParaRPr lang="en-CA" sz="4000" b="1" dirty="0" smtClean="0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483798" y="5837403"/>
            <a:ext cx="8639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00FF"/>
                </a:solidFill>
              </a:rPr>
              <a:t>Concurrent ZKAOK (Concurrent Simulation-Extractability)</a:t>
            </a:r>
          </a:p>
          <a:p>
            <a:pPr marL="514350" indent="-514350"/>
            <a:r>
              <a:rPr lang="en-US" sz="2400" dirty="0" smtClean="0">
                <a:solidFill>
                  <a:srgbClr val="FF0000"/>
                </a:solidFill>
              </a:rPr>
              <a:t>Extract witnesses from </a:t>
            </a:r>
            <a:r>
              <a:rPr lang="en-US" sz="2400" dirty="0" err="1" smtClean="0">
                <a:solidFill>
                  <a:srgbClr val="FF0000"/>
                </a:solidFill>
              </a:rPr>
              <a:t>adv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even when receiving simulated proofs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1183" y="4118886"/>
            <a:ext cx="609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S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396220" y="4107682"/>
            <a:ext cx="1619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S(E)</a:t>
            </a:r>
            <a:endParaRPr lang="en-US" sz="24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1887094" y="4394740"/>
            <a:ext cx="2457101" cy="908447"/>
            <a:chOff x="1840273" y="1250890"/>
            <a:chExt cx="2457101" cy="908447"/>
          </a:xfrm>
        </p:grpSpPr>
        <p:grpSp>
          <p:nvGrpSpPr>
            <p:cNvPr id="86" name="Group 85"/>
            <p:cNvGrpSpPr/>
            <p:nvPr/>
          </p:nvGrpSpPr>
          <p:grpSpPr>
            <a:xfrm>
              <a:off x="1840273" y="1553706"/>
              <a:ext cx="1072722" cy="605631"/>
              <a:chOff x="2133600" y="3041461"/>
              <a:chExt cx="1532460" cy="865187"/>
            </a:xfrm>
          </p:grpSpPr>
          <p:sp>
            <p:nvSpPr>
              <p:cNvPr id="96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97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98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99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3224652" y="1250890"/>
              <a:ext cx="1072722" cy="605631"/>
              <a:chOff x="2133600" y="3041461"/>
              <a:chExt cx="1532460" cy="865187"/>
            </a:xfrm>
          </p:grpSpPr>
          <p:sp>
            <p:nvSpPr>
              <p:cNvPr id="92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93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94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95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2949750" y="1839654"/>
              <a:ext cx="361056" cy="69899"/>
              <a:chOff x="4406481" y="2632601"/>
              <a:chExt cx="429828" cy="83213"/>
            </a:xfrm>
          </p:grpSpPr>
          <p:sp>
            <p:nvSpPr>
              <p:cNvPr id="89" name="Oval 11"/>
              <p:cNvSpPr>
                <a:spLocks noChangeArrowheads="1"/>
              </p:cNvSpPr>
              <p:nvPr/>
            </p:nvSpPr>
            <p:spPr bwMode="auto">
              <a:xfrm>
                <a:off x="4406481" y="2637650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90" name="Oval 11"/>
              <p:cNvSpPr>
                <a:spLocks noChangeArrowheads="1"/>
              </p:cNvSpPr>
              <p:nvPr/>
            </p:nvSpPr>
            <p:spPr bwMode="auto">
              <a:xfrm>
                <a:off x="4583676" y="2635126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91" name="Oval 11"/>
              <p:cNvSpPr>
                <a:spLocks noChangeArrowheads="1"/>
              </p:cNvSpPr>
              <p:nvPr/>
            </p:nvSpPr>
            <p:spPr bwMode="auto">
              <a:xfrm>
                <a:off x="4760871" y="2632601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</p:grpSp>
      </p:grpSp>
      <p:sp>
        <p:nvSpPr>
          <p:cNvPr id="100" name="Text Box 33"/>
          <p:cNvSpPr txBox="1">
            <a:spLocks noChangeArrowheads="1"/>
          </p:cNvSpPr>
          <p:nvPr/>
        </p:nvSpPr>
        <p:spPr bwMode="auto">
          <a:xfrm>
            <a:off x="5939092" y="4962624"/>
            <a:ext cx="6351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w1</a:t>
            </a:r>
            <a:endParaRPr lang="en-US" sz="5400" b="1" baseline="-25000" dirty="0">
              <a:solidFill>
                <a:srgbClr val="FF0000"/>
              </a:solidFill>
            </a:endParaRPr>
          </a:p>
        </p:txBody>
      </p:sp>
      <p:sp>
        <p:nvSpPr>
          <p:cNvPr id="101" name="Text Box 33"/>
          <p:cNvSpPr txBox="1">
            <a:spLocks noChangeArrowheads="1"/>
          </p:cNvSpPr>
          <p:nvPr/>
        </p:nvSpPr>
        <p:spPr bwMode="auto">
          <a:xfrm>
            <a:off x="7237744" y="5405102"/>
            <a:ext cx="624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wk</a:t>
            </a:r>
            <a:endParaRPr lang="en-US" sz="54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6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animBg="1"/>
      <p:bldP spid="38" grpId="1" animBg="1"/>
      <p:bldP spid="27" grpId="0"/>
      <p:bldP spid="47" grpId="0"/>
      <p:bldP spid="48" grpId="0"/>
      <p:bldP spid="82" grpId="0"/>
      <p:bldP spid="83" grpId="0"/>
      <p:bldP spid="84" grpId="0"/>
      <p:bldP spid="100" grpId="0"/>
      <p:bldP spid="1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 descr="j013903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148" y="888423"/>
            <a:ext cx="625078" cy="8641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grpSp>
        <p:nvGrpSpPr>
          <p:cNvPr id="8" name="Group 7"/>
          <p:cNvGrpSpPr/>
          <p:nvPr/>
        </p:nvGrpSpPr>
        <p:grpSpPr>
          <a:xfrm>
            <a:off x="4542527" y="1360901"/>
            <a:ext cx="965450" cy="545068"/>
            <a:chOff x="2133600" y="3041461"/>
            <a:chExt cx="1532460" cy="865187"/>
          </a:xfrm>
        </p:grpSpPr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2218260" y="30414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23" name="AutoShape 10"/>
            <p:cNvSpPr>
              <a:spLocks noChangeArrowheads="1"/>
            </p:cNvSpPr>
            <p:nvPr/>
          </p:nvSpPr>
          <p:spPr bwMode="auto">
            <a:xfrm>
              <a:off x="2142060" y="32700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>
              <a:off x="2209800" y="34986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2133600" y="37272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47326" y="1792955"/>
            <a:ext cx="965450" cy="545068"/>
            <a:chOff x="2133600" y="3041461"/>
            <a:chExt cx="1532460" cy="865187"/>
          </a:xfrm>
        </p:grpSpPr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2218260" y="30414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2142060" y="32700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2209800" y="34986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>
              <a:off x="2133600" y="37272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15196" y="1936973"/>
            <a:ext cx="324950" cy="62909"/>
            <a:chOff x="4406481" y="2632601"/>
            <a:chExt cx="429828" cy="83213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406481" y="2637650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583676" y="2635126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4760871" y="2632601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89316" y="471192"/>
            <a:ext cx="1166265" cy="637097"/>
            <a:chOff x="3535576" y="3295770"/>
            <a:chExt cx="1295850" cy="707886"/>
          </a:xfrm>
        </p:grpSpPr>
        <p:sp>
          <p:nvSpPr>
            <p:cNvPr id="35" name="Left-Right Arrow 34"/>
            <p:cNvSpPr/>
            <p:nvPr/>
          </p:nvSpPr>
          <p:spPr>
            <a:xfrm rot="19800000">
              <a:off x="3535576" y="3747639"/>
              <a:ext cx="773722" cy="231029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40185" y="3295770"/>
              <a:ext cx="5912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en-US" sz="4000" b="1" dirty="0" smtClean="0"/>
                <a:t>Z</a:t>
              </a:r>
              <a:endParaRPr lang="en-CA" sz="4000" b="1" dirty="0" smtClean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41727" y="1034324"/>
            <a:ext cx="538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0428" y="1034324"/>
            <a:ext cx="1380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S(E)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797734" y="1108289"/>
            <a:ext cx="2211391" cy="817602"/>
            <a:chOff x="1840273" y="1250890"/>
            <a:chExt cx="2457101" cy="908447"/>
          </a:xfrm>
        </p:grpSpPr>
        <p:grpSp>
          <p:nvGrpSpPr>
            <p:cNvPr id="40" name="Group 39"/>
            <p:cNvGrpSpPr/>
            <p:nvPr/>
          </p:nvGrpSpPr>
          <p:grpSpPr>
            <a:xfrm>
              <a:off x="1840273" y="1553706"/>
              <a:ext cx="1072722" cy="605631"/>
              <a:chOff x="2133600" y="3041461"/>
              <a:chExt cx="1532460" cy="865187"/>
            </a:xfrm>
          </p:grpSpPr>
          <p:sp>
            <p:nvSpPr>
              <p:cNvPr id="50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51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52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53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224652" y="1250890"/>
              <a:ext cx="1072722" cy="605631"/>
              <a:chOff x="2133600" y="3041461"/>
              <a:chExt cx="1532460" cy="865187"/>
            </a:xfrm>
          </p:grpSpPr>
          <p:sp>
            <p:nvSpPr>
              <p:cNvPr id="46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47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48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49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949750" y="1839654"/>
              <a:ext cx="361056" cy="69899"/>
              <a:chOff x="4406481" y="2632601"/>
              <a:chExt cx="429828" cy="83213"/>
            </a:xfrm>
          </p:grpSpPr>
          <p:sp>
            <p:nvSpPr>
              <p:cNvPr id="43" name="Oval 11"/>
              <p:cNvSpPr>
                <a:spLocks noChangeArrowheads="1"/>
              </p:cNvSpPr>
              <p:nvPr/>
            </p:nvSpPr>
            <p:spPr bwMode="auto">
              <a:xfrm>
                <a:off x="4406481" y="2637650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44" name="Oval 11"/>
              <p:cNvSpPr>
                <a:spLocks noChangeArrowheads="1"/>
              </p:cNvSpPr>
              <p:nvPr/>
            </p:nvSpPr>
            <p:spPr bwMode="auto">
              <a:xfrm>
                <a:off x="4583676" y="2635126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45" name="Oval 11"/>
              <p:cNvSpPr>
                <a:spLocks noChangeArrowheads="1"/>
              </p:cNvSpPr>
              <p:nvPr/>
            </p:nvSpPr>
            <p:spPr bwMode="auto">
              <a:xfrm>
                <a:off x="4760871" y="2632601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381653" y="2386378"/>
            <a:ext cx="8639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00FF"/>
                </a:solidFill>
              </a:rPr>
              <a:t>Concurrent ZKAOK</a:t>
            </a:r>
          </a:p>
          <a:p>
            <a:pPr marL="514350" indent="-514350"/>
            <a:r>
              <a:rPr lang="en-US" sz="2400" dirty="0" smtClean="0"/>
              <a:t>Extract witnesses from </a:t>
            </a:r>
            <a:r>
              <a:rPr lang="en-US" sz="2400" dirty="0" err="1" smtClean="0"/>
              <a:t>adv</a:t>
            </a:r>
            <a:r>
              <a:rPr lang="en-US" sz="2400" dirty="0" smtClean="0"/>
              <a:t> even when receiving simulated proofs</a:t>
            </a:r>
            <a:endParaRPr lang="en-US" sz="2400" b="1" dirty="0"/>
          </a:p>
        </p:txBody>
      </p:sp>
      <p:sp>
        <p:nvSpPr>
          <p:cNvPr id="56" name="Text Box 33"/>
          <p:cNvSpPr txBox="1">
            <a:spLocks noChangeArrowheads="1"/>
          </p:cNvSpPr>
          <p:nvPr/>
        </p:nvSpPr>
        <p:spPr bwMode="auto">
          <a:xfrm>
            <a:off x="4646572" y="1874731"/>
            <a:ext cx="571599" cy="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w1</a:t>
            </a:r>
            <a:endParaRPr lang="en-US" sz="5400" b="1" baseline="-25000" dirty="0">
              <a:solidFill>
                <a:srgbClr val="FF0000"/>
              </a:solidFill>
            </a:endParaRPr>
          </a:p>
        </p:txBody>
      </p:sp>
      <p:sp>
        <p:nvSpPr>
          <p:cNvPr id="57" name="Text Box 33"/>
          <p:cNvSpPr txBox="1">
            <a:spLocks noChangeArrowheads="1"/>
          </p:cNvSpPr>
          <p:nvPr/>
        </p:nvSpPr>
        <p:spPr bwMode="auto">
          <a:xfrm>
            <a:off x="5945223" y="2317209"/>
            <a:ext cx="562109" cy="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wk</a:t>
            </a:r>
            <a:endParaRPr lang="en-US" sz="5400" b="1" baseline="-25000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3921" y="3333683"/>
            <a:ext cx="86395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u="sng" dirty="0" smtClean="0">
                <a:solidFill>
                  <a:srgbClr val="0000FF"/>
                </a:solidFill>
              </a:rPr>
              <a:t>Have been studied a LOT </a:t>
            </a:r>
            <a:r>
              <a:rPr lang="en-US" sz="2800" dirty="0" smtClean="0">
                <a:solidFill>
                  <a:srgbClr val="0000FF"/>
                </a:solidFill>
              </a:rPr>
              <a:t>!</a:t>
            </a:r>
          </a:p>
          <a:p>
            <a:pPr marL="514350" indent="-514350"/>
            <a:r>
              <a:rPr lang="en-US" sz="2400" dirty="0" smtClean="0">
                <a:solidFill>
                  <a:srgbClr val="000000"/>
                </a:solidFill>
              </a:rPr>
              <a:t>in Concurrent ZK [DNS98,RK99,PRS02…] </a:t>
            </a:r>
          </a:p>
        </p:txBody>
      </p:sp>
      <p:sp>
        <p:nvSpPr>
          <p:cNvPr id="59" name="Rectangle 58"/>
          <p:cNvSpPr/>
          <p:nvPr/>
        </p:nvSpPr>
        <p:spPr>
          <a:xfrm rot="900000">
            <a:off x="5838792" y="3394954"/>
            <a:ext cx="3059982" cy="7719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Sophisticated Rewinding Strategies</a:t>
            </a:r>
          </a:p>
        </p:txBody>
      </p:sp>
      <p:sp>
        <p:nvSpPr>
          <p:cNvPr id="60" name="Oval 45"/>
          <p:cNvSpPr>
            <a:spLocks noChangeArrowheads="1"/>
          </p:cNvSpPr>
          <p:nvPr/>
        </p:nvSpPr>
        <p:spPr bwMode="auto">
          <a:xfrm>
            <a:off x="4159672" y="391913"/>
            <a:ext cx="1994586" cy="1082002"/>
          </a:xfrm>
          <a:prstGeom prst="ellipse">
            <a:avLst/>
          </a:prstGeom>
          <a:noFill/>
          <a:ln w="635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72" name="Rectangular Callout 71"/>
          <p:cNvSpPr/>
          <p:nvPr/>
        </p:nvSpPr>
        <p:spPr>
          <a:xfrm>
            <a:off x="5449155" y="5239881"/>
            <a:ext cx="3441364" cy="1365996"/>
          </a:xfrm>
          <a:prstGeom prst="wedgeRectCallout">
            <a:avLst>
              <a:gd name="adj1" fmla="val -36354"/>
              <a:gd name="adj2" fmla="val -1106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But, rewinding is possible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n self-composition.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See later.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23" y="5065948"/>
            <a:ext cx="2055884" cy="1539929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402999" y="4504975"/>
            <a:ext cx="8639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rgbClr val="000000"/>
                </a:solidFill>
              </a:rPr>
              <a:t>Straight-line non-black-box simulation [Bar01…] 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5449155" y="3180697"/>
            <a:ext cx="3694845" cy="1239304"/>
            <a:chOff x="5449155" y="3180697"/>
            <a:chExt cx="3628783" cy="1239304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9155" y="3180697"/>
              <a:ext cx="3628783" cy="1239304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27522" y="3414876"/>
              <a:ext cx="1122564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rewinding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454480" y="5065948"/>
            <a:ext cx="3694845" cy="1239304"/>
            <a:chOff x="5449155" y="3180697"/>
            <a:chExt cx="3628783" cy="1239304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9155" y="3180697"/>
              <a:ext cx="3628783" cy="1239304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7327522" y="3414876"/>
              <a:ext cx="1064536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 Non-BB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5"/>
          <a:srcRect t="46938"/>
          <a:stretch/>
        </p:blipFill>
        <p:spPr>
          <a:xfrm>
            <a:off x="460286" y="5065948"/>
            <a:ext cx="2590800" cy="13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59" grpId="2" animBg="1"/>
      <p:bldP spid="60" grpId="0" animBg="1"/>
      <p:bldP spid="72" grpId="0" animBg="1"/>
      <p:bldP spid="72" grpId="1" animBg="1"/>
      <p:bldP spid="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396212" y="3409114"/>
            <a:ext cx="616126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to get straight-line simulation? </a:t>
            </a:r>
          </a:p>
        </p:txBody>
      </p:sp>
      <p:pic>
        <p:nvPicPr>
          <p:cNvPr id="7" name="Picture 32" descr="j013903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148" y="888423"/>
            <a:ext cx="625078" cy="8641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grpSp>
        <p:nvGrpSpPr>
          <p:cNvPr id="8" name="Group 7"/>
          <p:cNvGrpSpPr/>
          <p:nvPr/>
        </p:nvGrpSpPr>
        <p:grpSpPr>
          <a:xfrm>
            <a:off x="4542527" y="1360901"/>
            <a:ext cx="965450" cy="545068"/>
            <a:chOff x="2133600" y="3041461"/>
            <a:chExt cx="1532460" cy="865187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218260" y="30414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2142060" y="32700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2209800" y="34986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2133600" y="37272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47326" y="1792955"/>
            <a:ext cx="965450" cy="545068"/>
            <a:chOff x="2133600" y="3041461"/>
            <a:chExt cx="1532460" cy="865187"/>
          </a:xfrm>
        </p:grpSpPr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2218260" y="30414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2142060" y="32700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2209800" y="34986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2133600" y="37272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15196" y="1936973"/>
            <a:ext cx="324950" cy="62909"/>
            <a:chOff x="4406481" y="2632601"/>
            <a:chExt cx="429828" cy="83213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406481" y="2637650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4583676" y="2635126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4760871" y="2632601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89316" y="471192"/>
            <a:ext cx="1166265" cy="637097"/>
            <a:chOff x="3535576" y="3295770"/>
            <a:chExt cx="1295850" cy="707886"/>
          </a:xfrm>
        </p:grpSpPr>
        <p:sp>
          <p:nvSpPr>
            <p:cNvPr id="23" name="Left-Right Arrow 22"/>
            <p:cNvSpPr/>
            <p:nvPr/>
          </p:nvSpPr>
          <p:spPr>
            <a:xfrm rot="19800000">
              <a:off x="3535576" y="3747639"/>
              <a:ext cx="773722" cy="231029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40185" y="3295770"/>
              <a:ext cx="5912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en-US" sz="4000" b="1" dirty="0" smtClean="0"/>
                <a:t>Z</a:t>
              </a:r>
              <a:endParaRPr lang="en-CA" sz="4000" b="1" dirty="0" smtClean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1727" y="1034324"/>
            <a:ext cx="538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70428" y="1034324"/>
            <a:ext cx="1380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S(E)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797734" y="1108289"/>
            <a:ext cx="2211391" cy="817602"/>
            <a:chOff x="1840273" y="1250890"/>
            <a:chExt cx="2457101" cy="908447"/>
          </a:xfrm>
        </p:grpSpPr>
        <p:grpSp>
          <p:nvGrpSpPr>
            <p:cNvPr id="28" name="Group 27"/>
            <p:cNvGrpSpPr/>
            <p:nvPr/>
          </p:nvGrpSpPr>
          <p:grpSpPr>
            <a:xfrm>
              <a:off x="1840273" y="1553706"/>
              <a:ext cx="1072722" cy="605631"/>
              <a:chOff x="2133600" y="3041461"/>
              <a:chExt cx="1532460" cy="865187"/>
            </a:xfrm>
          </p:grpSpPr>
          <p:sp>
            <p:nvSpPr>
              <p:cNvPr id="38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39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40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41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224652" y="1250890"/>
              <a:ext cx="1072722" cy="605631"/>
              <a:chOff x="2133600" y="3041461"/>
              <a:chExt cx="1532460" cy="865187"/>
            </a:xfrm>
          </p:grpSpPr>
          <p:sp>
            <p:nvSpPr>
              <p:cNvPr id="34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35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36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37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949750" y="1839654"/>
              <a:ext cx="361056" cy="69899"/>
              <a:chOff x="4406481" y="2632601"/>
              <a:chExt cx="429828" cy="83213"/>
            </a:xfrm>
          </p:grpSpPr>
          <p:sp>
            <p:nvSpPr>
              <p:cNvPr id="31" name="Oval 11"/>
              <p:cNvSpPr>
                <a:spLocks noChangeArrowheads="1"/>
              </p:cNvSpPr>
              <p:nvPr/>
            </p:nvSpPr>
            <p:spPr bwMode="auto">
              <a:xfrm>
                <a:off x="4406481" y="2637650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32" name="Oval 11"/>
              <p:cNvSpPr>
                <a:spLocks noChangeArrowheads="1"/>
              </p:cNvSpPr>
              <p:nvPr/>
            </p:nvSpPr>
            <p:spPr bwMode="auto">
              <a:xfrm>
                <a:off x="4583676" y="2635126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4760871" y="2632601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</p:grpSp>
      </p:grpSp>
      <p:sp>
        <p:nvSpPr>
          <p:cNvPr id="42" name="Rectangle 41"/>
          <p:cNvSpPr/>
          <p:nvPr/>
        </p:nvSpPr>
        <p:spPr>
          <a:xfrm>
            <a:off x="381653" y="2386378"/>
            <a:ext cx="8639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00FF"/>
                </a:solidFill>
              </a:rPr>
              <a:t>Concurrent ZKAOK</a:t>
            </a:r>
          </a:p>
          <a:p>
            <a:pPr marL="514350" indent="-514350"/>
            <a:r>
              <a:rPr lang="en-US" sz="2400" dirty="0" smtClean="0"/>
              <a:t>Extract witnesses from </a:t>
            </a:r>
            <a:r>
              <a:rPr lang="en-US" sz="2400" dirty="0" err="1" smtClean="0"/>
              <a:t>adv</a:t>
            </a:r>
            <a:r>
              <a:rPr lang="en-US" sz="2400" dirty="0" smtClean="0"/>
              <a:t> even when receiving simulated proofs</a:t>
            </a:r>
            <a:endParaRPr lang="en-US" sz="2400" b="1" dirty="0"/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4646572" y="1874731"/>
            <a:ext cx="571599" cy="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w1</a:t>
            </a:r>
            <a:endParaRPr lang="en-US" sz="5400" b="1" baseline="-25000" dirty="0">
              <a:solidFill>
                <a:srgbClr val="FF0000"/>
              </a:solidFill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945223" y="2317209"/>
            <a:ext cx="562109" cy="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wk</a:t>
            </a:r>
            <a:endParaRPr lang="en-US" sz="5400" b="1" baseline="-25000" dirty="0">
              <a:solidFill>
                <a:srgbClr val="FF0000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4159672" y="391913"/>
            <a:ext cx="1994586" cy="1082002"/>
          </a:xfrm>
          <a:prstGeom prst="ellipse">
            <a:avLst/>
          </a:prstGeom>
          <a:noFill/>
          <a:ln w="635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91900" y="4023555"/>
            <a:ext cx="7687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By giving </a:t>
            </a:r>
            <a:r>
              <a:rPr lang="en-US" sz="2800" b="1" dirty="0"/>
              <a:t>S</a:t>
            </a:r>
            <a:r>
              <a:rPr lang="en-US" sz="2800" dirty="0"/>
              <a:t> certain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SUPER-POWER </a:t>
            </a:r>
            <a:r>
              <a:rPr lang="en-US" sz="2800" dirty="0">
                <a:solidFill>
                  <a:srgbClr val="000000"/>
                </a:solidFill>
              </a:rPr>
              <a:t>over </a:t>
            </a:r>
            <a:r>
              <a:rPr lang="en-US" sz="2800" b="1" dirty="0" err="1">
                <a:solidFill>
                  <a:srgbClr val="000000"/>
                </a:solidFill>
              </a:rPr>
              <a:t>Adv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46617" y="4475107"/>
            <a:ext cx="4791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</a:rPr>
              <a:t>= The ability to get a trapdoor</a:t>
            </a:r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27306" y="5252641"/>
            <a:ext cx="2370148" cy="5759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UC-puzzle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91113" y="5252641"/>
            <a:ext cx="2457639" cy="5759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Non-Malleability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00662" y="4891607"/>
            <a:ext cx="60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855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48" grpId="0"/>
      <p:bldP spid="49" grpId="0" animBg="1"/>
      <p:bldP spid="50" grpId="0" animBg="1"/>
      <p:bldP spid="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 descr="j013903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277" y="747186"/>
            <a:ext cx="625078" cy="8641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grpSp>
        <p:nvGrpSpPr>
          <p:cNvPr id="8" name="Group 7"/>
          <p:cNvGrpSpPr/>
          <p:nvPr/>
        </p:nvGrpSpPr>
        <p:grpSpPr>
          <a:xfrm>
            <a:off x="4588656" y="1219664"/>
            <a:ext cx="965450" cy="545068"/>
            <a:chOff x="2133600" y="3041461"/>
            <a:chExt cx="1532460" cy="865187"/>
          </a:xfrm>
        </p:grpSpPr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2218260" y="30414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23" name="AutoShape 10"/>
            <p:cNvSpPr>
              <a:spLocks noChangeArrowheads="1"/>
            </p:cNvSpPr>
            <p:nvPr/>
          </p:nvSpPr>
          <p:spPr bwMode="auto">
            <a:xfrm>
              <a:off x="2142060" y="32700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>
              <a:off x="2209800" y="34986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2133600" y="37272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93455" y="1651718"/>
            <a:ext cx="965450" cy="545068"/>
            <a:chOff x="2133600" y="3041461"/>
            <a:chExt cx="1532460" cy="865187"/>
          </a:xfrm>
        </p:grpSpPr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2218260" y="30414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2142060" y="32700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2209800" y="34986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>
              <a:off x="2133600" y="37272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61325" y="1795736"/>
            <a:ext cx="324950" cy="62909"/>
            <a:chOff x="4406481" y="2632601"/>
            <a:chExt cx="429828" cy="83213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406481" y="2637650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583676" y="2635126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4760871" y="2632601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635445" y="329955"/>
            <a:ext cx="1166265" cy="637097"/>
            <a:chOff x="3535576" y="3295770"/>
            <a:chExt cx="1295850" cy="707886"/>
          </a:xfrm>
        </p:grpSpPr>
        <p:sp>
          <p:nvSpPr>
            <p:cNvPr id="35" name="Left-Right Arrow 34"/>
            <p:cNvSpPr/>
            <p:nvPr/>
          </p:nvSpPr>
          <p:spPr>
            <a:xfrm rot="19800000">
              <a:off x="3535576" y="3747639"/>
              <a:ext cx="773722" cy="231029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40185" y="3295770"/>
              <a:ext cx="5912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en-US" sz="4000" b="1" dirty="0" smtClean="0"/>
                <a:t>Z</a:t>
              </a:r>
              <a:endParaRPr lang="en-CA" sz="4000" b="1" dirty="0" smtClean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87856" y="893087"/>
            <a:ext cx="538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16557" y="893087"/>
            <a:ext cx="1380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S(E)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843863" y="967052"/>
            <a:ext cx="2211391" cy="817602"/>
            <a:chOff x="1840273" y="1250890"/>
            <a:chExt cx="2457101" cy="908447"/>
          </a:xfrm>
        </p:grpSpPr>
        <p:grpSp>
          <p:nvGrpSpPr>
            <p:cNvPr id="40" name="Group 39"/>
            <p:cNvGrpSpPr/>
            <p:nvPr/>
          </p:nvGrpSpPr>
          <p:grpSpPr>
            <a:xfrm>
              <a:off x="1840273" y="1553706"/>
              <a:ext cx="1072722" cy="605631"/>
              <a:chOff x="2133600" y="3041461"/>
              <a:chExt cx="1532460" cy="865187"/>
            </a:xfrm>
          </p:grpSpPr>
          <p:sp>
            <p:nvSpPr>
              <p:cNvPr id="50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51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52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53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224652" y="1250890"/>
              <a:ext cx="1072722" cy="605631"/>
              <a:chOff x="2133600" y="3041461"/>
              <a:chExt cx="1532460" cy="865187"/>
            </a:xfrm>
          </p:grpSpPr>
          <p:sp>
            <p:nvSpPr>
              <p:cNvPr id="46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47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48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49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949750" y="1839654"/>
              <a:ext cx="361056" cy="69899"/>
              <a:chOff x="4406481" y="2632601"/>
              <a:chExt cx="429828" cy="83213"/>
            </a:xfrm>
          </p:grpSpPr>
          <p:sp>
            <p:nvSpPr>
              <p:cNvPr id="43" name="Oval 11"/>
              <p:cNvSpPr>
                <a:spLocks noChangeArrowheads="1"/>
              </p:cNvSpPr>
              <p:nvPr/>
            </p:nvSpPr>
            <p:spPr bwMode="auto">
              <a:xfrm>
                <a:off x="4406481" y="2637650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44" name="Oval 11"/>
              <p:cNvSpPr>
                <a:spLocks noChangeArrowheads="1"/>
              </p:cNvSpPr>
              <p:nvPr/>
            </p:nvSpPr>
            <p:spPr bwMode="auto">
              <a:xfrm>
                <a:off x="4583676" y="2635126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45" name="Oval 11"/>
              <p:cNvSpPr>
                <a:spLocks noChangeArrowheads="1"/>
              </p:cNvSpPr>
              <p:nvPr/>
            </p:nvSpPr>
            <p:spPr bwMode="auto">
              <a:xfrm>
                <a:off x="4760871" y="2632601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503840" y="2457512"/>
            <a:ext cx="8639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b="1" dirty="0">
                <a:solidFill>
                  <a:srgbClr val="0000FF"/>
                </a:solidFill>
              </a:rPr>
              <a:t>Concurrent </a:t>
            </a:r>
            <a:r>
              <a:rPr lang="en-US" sz="2400" b="1" dirty="0" smtClean="0">
                <a:solidFill>
                  <a:srgbClr val="0000FF"/>
                </a:solidFill>
              </a:rPr>
              <a:t>ZKAOK</a:t>
            </a:r>
          </a:p>
          <a:p>
            <a:pPr marL="514350" indent="-514350"/>
            <a:r>
              <a:rPr lang="en-US" sz="2400" dirty="0" smtClean="0">
                <a:solidFill>
                  <a:srgbClr val="000000"/>
                </a:solidFill>
              </a:rPr>
              <a:t>Extract witnesses from </a:t>
            </a:r>
            <a:r>
              <a:rPr lang="en-US" sz="2400" dirty="0" err="1" smtClean="0">
                <a:solidFill>
                  <a:srgbClr val="000000"/>
                </a:solidFill>
              </a:rPr>
              <a:t>adv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/>
              <a:t>even when receiving simulated proofs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6" name="Text Box 33"/>
          <p:cNvSpPr txBox="1">
            <a:spLocks noChangeArrowheads="1"/>
          </p:cNvSpPr>
          <p:nvPr/>
        </p:nvSpPr>
        <p:spPr bwMode="auto">
          <a:xfrm>
            <a:off x="4692701" y="1733494"/>
            <a:ext cx="571599" cy="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w1</a:t>
            </a:r>
            <a:endParaRPr lang="en-US" sz="5400" b="1" baseline="-25000" dirty="0">
              <a:solidFill>
                <a:srgbClr val="FF0000"/>
              </a:solidFill>
            </a:endParaRPr>
          </a:p>
        </p:txBody>
      </p:sp>
      <p:sp>
        <p:nvSpPr>
          <p:cNvPr id="57" name="Text Box 33"/>
          <p:cNvSpPr txBox="1">
            <a:spLocks noChangeArrowheads="1"/>
          </p:cNvSpPr>
          <p:nvPr/>
        </p:nvSpPr>
        <p:spPr bwMode="auto">
          <a:xfrm>
            <a:off x="5991352" y="2175972"/>
            <a:ext cx="562109" cy="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wk</a:t>
            </a:r>
            <a:endParaRPr lang="en-US" sz="5400" b="1" baseline="-25000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85276" y="5653412"/>
            <a:ext cx="8810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0000"/>
                </a:solidFill>
              </a:rPr>
              <a:t>A weaker notion: </a:t>
            </a:r>
            <a:r>
              <a:rPr lang="en-US" sz="2400" b="1" dirty="0" smtClean="0">
                <a:solidFill>
                  <a:srgbClr val="0000FF"/>
                </a:solidFill>
              </a:rPr>
              <a:t>Fully concurrent ZKA </a:t>
            </a:r>
            <a:r>
              <a:rPr lang="en-US" sz="2400" dirty="0" smtClean="0">
                <a:solidFill>
                  <a:srgbClr val="0000FF"/>
                </a:solidFill>
              </a:rPr>
              <a:t>(conc. simulation soundness)</a:t>
            </a:r>
          </a:p>
          <a:p>
            <a:pPr marL="514350" indent="-514350"/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dirty="0" err="1">
                <a:solidFill>
                  <a:srgbClr val="FF0000"/>
                </a:solidFill>
              </a:rPr>
              <a:t>A</a:t>
            </a:r>
            <a:r>
              <a:rPr lang="en-US" sz="2400" dirty="0" err="1" smtClean="0">
                <a:solidFill>
                  <a:srgbClr val="FF0000"/>
                </a:solidFill>
              </a:rPr>
              <a:t>dv</a:t>
            </a:r>
            <a:r>
              <a:rPr lang="en-US" sz="2400" dirty="0" smtClean="0">
                <a:solidFill>
                  <a:srgbClr val="FF0000"/>
                </a:solidFill>
              </a:rPr>
              <a:t> cannot cheat </a:t>
            </a:r>
            <a:r>
              <a:rPr lang="en-US" sz="2400" dirty="0" smtClean="0"/>
              <a:t>even when receiving simulated proofs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3" name="Text Box 33"/>
          <p:cNvSpPr txBox="1">
            <a:spLocks noChangeArrowheads="1"/>
          </p:cNvSpPr>
          <p:nvPr/>
        </p:nvSpPr>
        <p:spPr bwMode="auto">
          <a:xfrm>
            <a:off x="6969275" y="1037378"/>
            <a:ext cx="18469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Sound!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64" name="Down Arrow 63"/>
          <p:cNvSpPr/>
          <p:nvPr/>
        </p:nvSpPr>
        <p:spPr>
          <a:xfrm rot="10800000">
            <a:off x="3204751" y="3350959"/>
            <a:ext cx="762000" cy="1792873"/>
          </a:xfrm>
          <a:prstGeom prst="downArrow">
            <a:avLst>
              <a:gd name="adj1" fmla="val 50000"/>
              <a:gd name="adj2" fmla="val 3409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050479" y="3698960"/>
            <a:ext cx="4762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Compilation from ZKA to ZKAOK </a:t>
            </a:r>
            <a:r>
              <a:rPr lang="en-US" sz="2000" dirty="0" smtClean="0"/>
              <a:t>[BL02,PR03,Pas04,DNO10,MPR10,LPV13]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4171882" y="4612588"/>
            <a:ext cx="4656021" cy="1014413"/>
            <a:chOff x="4176737" y="4709085"/>
            <a:chExt cx="4656021" cy="1014413"/>
          </a:xfrm>
        </p:grpSpPr>
        <p:grpSp>
          <p:nvGrpSpPr>
            <p:cNvPr id="4" name="Group 3"/>
            <p:cNvGrpSpPr/>
            <p:nvPr/>
          </p:nvGrpSpPr>
          <p:grpSpPr>
            <a:xfrm>
              <a:off x="5724527" y="4709085"/>
              <a:ext cx="1246072" cy="1014413"/>
              <a:chOff x="597791" y="4638999"/>
              <a:chExt cx="1246072" cy="1014413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597791" y="4638999"/>
                <a:ext cx="942939" cy="1014413"/>
                <a:chOff x="559987" y="3255227"/>
                <a:chExt cx="942939" cy="1014413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589562" y="3357329"/>
                  <a:ext cx="913364" cy="912311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Rectangle 3"/>
                <p:cNvSpPr txBox="1">
                  <a:spLocks noChangeArrowheads="1"/>
                </p:cNvSpPr>
                <p:nvPr/>
              </p:nvSpPr>
              <p:spPr>
                <a:xfrm>
                  <a:off x="559987" y="3255227"/>
                  <a:ext cx="59977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lvl="0">
                    <a:spcBef>
                      <a:spcPct val="20000"/>
                    </a:spcBef>
                  </a:pPr>
                  <a:r>
                    <a:rPr lang="en-US" sz="5400" dirty="0" smtClean="0">
                      <a:solidFill>
                        <a:srgbClr val="000000"/>
                      </a:solidFill>
                      <a:latin typeface="Lucida Grande"/>
                      <a:ea typeface="Lucida Grande"/>
                      <a:cs typeface="Lucida Grande"/>
                    </a:rPr>
                    <a:t>⌃</a:t>
                  </a:r>
                  <a:endParaRPr lang="en-US" sz="54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7" name="Rectangle 3"/>
              <p:cNvSpPr txBox="1">
                <a:spLocks noChangeArrowheads="1"/>
              </p:cNvSpPr>
              <p:nvPr/>
            </p:nvSpPr>
            <p:spPr>
              <a:xfrm>
                <a:off x="778774" y="4975161"/>
                <a:ext cx="1065089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latin typeface="Lucida Grande"/>
                    <a:ea typeface="Lucida Grande"/>
                    <a:cs typeface="Lucida Grande"/>
                  </a:rPr>
                  <a:t>F</a:t>
                </a:r>
                <a:r>
                  <a:rPr lang="en-US" sz="3200" baseline="-25000" dirty="0" smtClean="0">
                    <a:solidFill>
                      <a:srgbClr val="000000"/>
                    </a:solidFill>
                    <a:latin typeface="Lucida Grande"/>
                    <a:ea typeface="Lucida Grande"/>
                    <a:cs typeface="Lucida Grande"/>
                  </a:rPr>
                  <a:t>WZK</a:t>
                </a:r>
                <a:endParaRPr lang="en-US" sz="3200" baseline="-25000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176737" y="4900150"/>
              <a:ext cx="4656021" cy="524459"/>
              <a:chOff x="4176737" y="4900150"/>
              <a:chExt cx="4656021" cy="524459"/>
            </a:xfrm>
          </p:grpSpPr>
          <p:sp>
            <p:nvSpPr>
              <p:cNvPr id="79" name="Text Box 15"/>
              <p:cNvSpPr txBox="1">
                <a:spLocks noChangeArrowheads="1"/>
              </p:cNvSpPr>
              <p:nvPr/>
            </p:nvSpPr>
            <p:spPr bwMode="auto">
              <a:xfrm>
                <a:off x="4643121" y="4932166"/>
                <a:ext cx="357728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600" dirty="0" smtClean="0"/>
                  <a:t>X</a:t>
                </a:r>
                <a:endParaRPr lang="en-US" sz="2600" dirty="0">
                  <a:latin typeface="Calibri" pitchFamily="34" charset="0"/>
                </a:endParaRPr>
              </a:p>
            </p:txBody>
          </p:sp>
          <p:sp>
            <p:nvSpPr>
              <p:cNvPr id="80" name="Line 76"/>
              <p:cNvSpPr>
                <a:spLocks noChangeShapeType="1"/>
              </p:cNvSpPr>
              <p:nvPr/>
            </p:nvSpPr>
            <p:spPr bwMode="auto">
              <a:xfrm>
                <a:off x="4176737" y="5393831"/>
                <a:ext cx="1524000" cy="0"/>
              </a:xfrm>
              <a:prstGeom prst="line">
                <a:avLst/>
              </a:prstGeom>
              <a:ln w="57150" cmpd="sng">
                <a:solidFill>
                  <a:schemeClr val="accent1"/>
                </a:solidFill>
                <a:headEnd type="none" w="med" len="med"/>
                <a:tailEnd type="triangle" w="lg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Text Box 15"/>
              <p:cNvSpPr txBox="1">
                <a:spLocks noChangeArrowheads="1"/>
              </p:cNvSpPr>
              <p:nvPr/>
            </p:nvSpPr>
            <p:spPr bwMode="auto">
              <a:xfrm>
                <a:off x="6753530" y="4900150"/>
                <a:ext cx="2079228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600" dirty="0" smtClean="0">
                    <a:latin typeface="Calibri" pitchFamily="34" charset="0"/>
                  </a:rPr>
                  <a:t>X true or false</a:t>
                </a:r>
                <a:endParaRPr lang="en-US" sz="2600" dirty="0">
                  <a:latin typeface="Calibri" pitchFamily="34" charset="0"/>
                </a:endParaRPr>
              </a:p>
            </p:txBody>
          </p:sp>
          <p:sp>
            <p:nvSpPr>
              <p:cNvPr id="82" name="Line 76"/>
              <p:cNvSpPr>
                <a:spLocks noChangeShapeType="1"/>
              </p:cNvSpPr>
              <p:nvPr/>
            </p:nvSpPr>
            <p:spPr bwMode="auto">
              <a:xfrm>
                <a:off x="6807251" y="5393831"/>
                <a:ext cx="1524000" cy="0"/>
              </a:xfrm>
              <a:prstGeom prst="line">
                <a:avLst/>
              </a:prstGeom>
              <a:ln w="57150" cmpd="sng">
                <a:solidFill>
                  <a:schemeClr val="accent1"/>
                </a:solidFill>
                <a:headEnd type="none" w="med" len="med"/>
                <a:tailEnd type="triangle" w="lg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368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6" grpId="0"/>
      <p:bldP spid="57" grpId="0"/>
      <p:bldP spid="62" grpId="0"/>
      <p:bldP spid="63" grpId="0"/>
      <p:bldP spid="64" grpId="0" animBg="1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61736" y="940312"/>
            <a:ext cx="8274427" cy="1143000"/>
          </a:xfrm>
        </p:spPr>
        <p:txBody>
          <a:bodyPr>
            <a:normAutofit/>
          </a:bodyPr>
          <a:lstStyle/>
          <a:p>
            <a:pPr algn="l"/>
            <a:r>
              <a:rPr lang="en-CA" sz="3200" dirty="0" smtClean="0"/>
              <a:t>Secure Multiparty Computation (</a:t>
            </a:r>
            <a:r>
              <a:rPr lang="en-US" sz="3200" dirty="0" smtClean="0"/>
              <a:t>MPC</a:t>
            </a:r>
            <a:r>
              <a:rPr lang="en-CA" sz="3200" dirty="0" smtClean="0"/>
              <a:t>) </a:t>
            </a:r>
            <a:br>
              <a:rPr lang="en-CA" sz="3200" dirty="0" smtClean="0"/>
            </a:b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CA" sz="2400" dirty="0" err="1" smtClean="0">
                <a:solidFill>
                  <a:srgbClr val="0000FF"/>
                </a:solidFill>
              </a:rPr>
              <a:t>llow</a:t>
            </a:r>
            <a:r>
              <a:rPr lang="en-CA" sz="2400" dirty="0" smtClean="0">
                <a:solidFill>
                  <a:srgbClr val="0000FF"/>
                </a:solidFill>
              </a:rPr>
              <a:t> multiple parties to jointly compute any F securely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211246" y="2352028"/>
            <a:ext cx="6692194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SMC Protocol </a:t>
            </a:r>
            <a:r>
              <a:rPr lang="en-CA" sz="2400" b="1" dirty="0" smtClean="0">
                <a:solidFill>
                  <a:srgbClr val="FF0000"/>
                </a:solidFill>
              </a:rPr>
              <a:t>π</a:t>
            </a:r>
            <a:r>
              <a:rPr lang="en-CA" sz="2400" b="1" dirty="0" smtClean="0">
                <a:solidFill>
                  <a:srgbClr val="3333FF"/>
                </a:solidFill>
              </a:rPr>
              <a:t> </a:t>
            </a:r>
            <a:r>
              <a:rPr lang="en-US" sz="2400" dirty="0" smtClean="0"/>
              <a:t>for computing </a:t>
            </a:r>
            <a:r>
              <a:rPr lang="en-US" sz="2400" dirty="0"/>
              <a:t>F = </a:t>
            </a:r>
            <a:r>
              <a:rPr lang="en-US" sz="2400" dirty="0" smtClean="0"/>
              <a:t>(F</a:t>
            </a:r>
            <a:r>
              <a:rPr lang="en-US" sz="2400" baseline="-25000" dirty="0" smtClean="0"/>
              <a:t>1</a:t>
            </a:r>
            <a:r>
              <a:rPr lang="en-US" sz="2400" dirty="0"/>
              <a:t>, 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r>
              <a:rPr lang="en-US" sz="2400" dirty="0"/>
              <a:t>) </a:t>
            </a:r>
            <a:endParaRPr lang="en-US" sz="2400" dirty="0" smtClean="0"/>
          </a:p>
        </p:txBody>
      </p:sp>
      <p:pic>
        <p:nvPicPr>
          <p:cNvPr id="121" name="Picture 16" descr="j02307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6498" y="3693079"/>
            <a:ext cx="749587" cy="9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Text Box 19"/>
          <p:cNvSpPr txBox="1">
            <a:spLocks noChangeArrowheads="1"/>
          </p:cNvSpPr>
          <p:nvPr/>
        </p:nvSpPr>
        <p:spPr bwMode="auto">
          <a:xfrm>
            <a:off x="1553497" y="3083479"/>
            <a:ext cx="2133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 smtClean="0">
                <a:solidFill>
                  <a:srgbClr val="0208EE"/>
                </a:solidFill>
              </a:rPr>
              <a:t>input x</a:t>
            </a:r>
            <a:r>
              <a:rPr lang="en-US" sz="2400" baseline="-25000" dirty="0" smtClean="0">
                <a:solidFill>
                  <a:srgbClr val="0208EE"/>
                </a:solidFill>
              </a:rPr>
              <a:t>1</a:t>
            </a:r>
            <a:endParaRPr lang="en-US" sz="2400" baseline="-25000" dirty="0">
              <a:solidFill>
                <a:srgbClr val="0208EE"/>
              </a:solidFill>
            </a:endParaRPr>
          </a:p>
        </p:txBody>
      </p:sp>
      <p:sp>
        <p:nvSpPr>
          <p:cNvPr id="123" name="Text Box 20"/>
          <p:cNvSpPr txBox="1">
            <a:spLocks noChangeArrowheads="1"/>
          </p:cNvSpPr>
          <p:nvPr/>
        </p:nvSpPr>
        <p:spPr bwMode="auto">
          <a:xfrm>
            <a:off x="6430297" y="3159679"/>
            <a:ext cx="2133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208EE"/>
                </a:solidFill>
              </a:rPr>
              <a:t>i</a:t>
            </a:r>
            <a:r>
              <a:rPr lang="en-US" sz="2400" dirty="0" smtClean="0">
                <a:solidFill>
                  <a:srgbClr val="0208EE"/>
                </a:solidFill>
              </a:rPr>
              <a:t>nput x</a:t>
            </a:r>
            <a:r>
              <a:rPr lang="en-US" sz="2400" baseline="-25000" dirty="0" smtClean="0">
                <a:solidFill>
                  <a:srgbClr val="0208EE"/>
                </a:solidFill>
              </a:rPr>
              <a:t>2</a:t>
            </a:r>
            <a:endParaRPr lang="en-US" sz="2400" dirty="0">
              <a:solidFill>
                <a:srgbClr val="0208EE"/>
              </a:solidFill>
            </a:endParaRPr>
          </a:p>
        </p:txBody>
      </p:sp>
      <p:sp>
        <p:nvSpPr>
          <p:cNvPr id="124" name="Text Box 21"/>
          <p:cNvSpPr txBox="1">
            <a:spLocks noChangeArrowheads="1"/>
          </p:cNvSpPr>
          <p:nvPr/>
        </p:nvSpPr>
        <p:spPr bwMode="auto">
          <a:xfrm>
            <a:off x="833935" y="4628079"/>
            <a:ext cx="285316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208EE"/>
                </a:solidFill>
              </a:rPr>
              <a:t>o</a:t>
            </a:r>
            <a:r>
              <a:rPr lang="en-US" sz="2400" dirty="0" smtClean="0">
                <a:solidFill>
                  <a:srgbClr val="0208EE"/>
                </a:solidFill>
              </a:rPr>
              <a:t>utput y</a:t>
            </a:r>
            <a:r>
              <a:rPr lang="en-US" sz="2400" baseline="-25000" dirty="0" smtClean="0">
                <a:solidFill>
                  <a:srgbClr val="0208EE"/>
                </a:solidFill>
              </a:rPr>
              <a:t>1</a:t>
            </a:r>
            <a:r>
              <a:rPr lang="en-US" sz="2400" dirty="0" smtClean="0">
                <a:solidFill>
                  <a:srgbClr val="0208EE"/>
                </a:solidFill>
              </a:rPr>
              <a:t>=F</a:t>
            </a:r>
            <a:r>
              <a:rPr lang="en-US" sz="2400" baseline="-25000" dirty="0" smtClean="0">
                <a:solidFill>
                  <a:srgbClr val="0208EE"/>
                </a:solidFill>
              </a:rPr>
              <a:t>1</a:t>
            </a:r>
            <a:r>
              <a:rPr lang="en-US" sz="2400" dirty="0" smtClean="0">
                <a:solidFill>
                  <a:srgbClr val="0208EE"/>
                </a:solidFill>
              </a:rPr>
              <a:t> </a:t>
            </a:r>
            <a:r>
              <a:rPr lang="en-US" sz="2400" dirty="0">
                <a:solidFill>
                  <a:srgbClr val="0208EE"/>
                </a:solidFill>
              </a:rPr>
              <a:t>(x</a:t>
            </a:r>
            <a:r>
              <a:rPr lang="en-US" sz="2400" baseline="-25000" dirty="0">
                <a:solidFill>
                  <a:srgbClr val="0208EE"/>
                </a:solidFill>
              </a:rPr>
              <a:t>1</a:t>
            </a:r>
            <a:r>
              <a:rPr lang="en-US" sz="2400" dirty="0">
                <a:solidFill>
                  <a:srgbClr val="0208EE"/>
                </a:solidFill>
              </a:rPr>
              <a:t>,x</a:t>
            </a:r>
            <a:r>
              <a:rPr lang="en-US" sz="2400" baseline="-25000" dirty="0">
                <a:solidFill>
                  <a:srgbClr val="0208EE"/>
                </a:solidFill>
              </a:rPr>
              <a:t>2</a:t>
            </a:r>
            <a:r>
              <a:rPr lang="en-US" sz="2400" dirty="0">
                <a:solidFill>
                  <a:srgbClr val="0208EE"/>
                </a:solidFill>
              </a:rPr>
              <a:t>)</a:t>
            </a:r>
          </a:p>
          <a:p>
            <a:pPr algn="ctr"/>
            <a:endParaRPr lang="en-US" sz="2400" baseline="-25000" dirty="0">
              <a:solidFill>
                <a:srgbClr val="0208EE"/>
              </a:solidFill>
            </a:endParaRPr>
          </a:p>
        </p:txBody>
      </p:sp>
      <p:sp>
        <p:nvSpPr>
          <p:cNvPr id="125" name="Text Box 22"/>
          <p:cNvSpPr txBox="1">
            <a:spLocks noChangeArrowheads="1"/>
          </p:cNvSpPr>
          <p:nvPr/>
        </p:nvSpPr>
        <p:spPr bwMode="auto">
          <a:xfrm>
            <a:off x="5537176" y="4656915"/>
            <a:ext cx="268822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208EE"/>
                </a:solidFill>
              </a:rPr>
              <a:t>o</a:t>
            </a:r>
            <a:r>
              <a:rPr lang="en-US" sz="2400" dirty="0" smtClean="0">
                <a:solidFill>
                  <a:srgbClr val="0208EE"/>
                </a:solidFill>
              </a:rPr>
              <a:t>utput y</a:t>
            </a:r>
            <a:r>
              <a:rPr lang="en-US" sz="2400" baseline="-25000" dirty="0" smtClean="0">
                <a:solidFill>
                  <a:srgbClr val="0208EE"/>
                </a:solidFill>
              </a:rPr>
              <a:t>2</a:t>
            </a:r>
            <a:r>
              <a:rPr lang="en-US" sz="2400" dirty="0" smtClean="0">
                <a:solidFill>
                  <a:srgbClr val="0208EE"/>
                </a:solidFill>
              </a:rPr>
              <a:t>=F</a:t>
            </a:r>
            <a:r>
              <a:rPr lang="en-US" sz="2400" baseline="-25000" dirty="0">
                <a:solidFill>
                  <a:srgbClr val="0208EE"/>
                </a:solidFill>
              </a:rPr>
              <a:t>2</a:t>
            </a:r>
            <a:r>
              <a:rPr lang="en-US" sz="2400" dirty="0" smtClean="0">
                <a:solidFill>
                  <a:srgbClr val="0208EE"/>
                </a:solidFill>
              </a:rPr>
              <a:t> </a:t>
            </a:r>
            <a:r>
              <a:rPr lang="en-US" sz="2400" dirty="0">
                <a:solidFill>
                  <a:srgbClr val="0208EE"/>
                </a:solidFill>
              </a:rPr>
              <a:t>(x</a:t>
            </a:r>
            <a:r>
              <a:rPr lang="en-US" sz="2400" baseline="-25000" dirty="0">
                <a:solidFill>
                  <a:srgbClr val="0208EE"/>
                </a:solidFill>
              </a:rPr>
              <a:t>1</a:t>
            </a:r>
            <a:r>
              <a:rPr lang="en-US" sz="2400" dirty="0">
                <a:solidFill>
                  <a:srgbClr val="0208EE"/>
                </a:solidFill>
              </a:rPr>
              <a:t>,x</a:t>
            </a:r>
            <a:r>
              <a:rPr lang="en-US" sz="2400" baseline="-25000" dirty="0">
                <a:solidFill>
                  <a:srgbClr val="0208EE"/>
                </a:solidFill>
              </a:rPr>
              <a:t>2</a:t>
            </a:r>
            <a:r>
              <a:rPr lang="en-US" sz="2400" dirty="0">
                <a:solidFill>
                  <a:srgbClr val="0208EE"/>
                </a:solidFill>
              </a:rPr>
              <a:t>)</a:t>
            </a:r>
          </a:p>
        </p:txBody>
      </p:sp>
      <p:pic>
        <p:nvPicPr>
          <p:cNvPr id="126" name="Picture 22" descr="j02307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3497" y="3649000"/>
            <a:ext cx="985942" cy="9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1" name="Group 130"/>
          <p:cNvGrpSpPr/>
          <p:nvPr/>
        </p:nvGrpSpPr>
        <p:grpSpPr>
          <a:xfrm>
            <a:off x="3750597" y="3693079"/>
            <a:ext cx="1612900" cy="975360"/>
            <a:chOff x="3797300" y="2209800"/>
            <a:chExt cx="1612900" cy="1219200"/>
          </a:xfrm>
        </p:grpSpPr>
        <p:grpSp>
          <p:nvGrpSpPr>
            <p:cNvPr id="132" name="Group 131"/>
            <p:cNvGrpSpPr/>
            <p:nvPr/>
          </p:nvGrpSpPr>
          <p:grpSpPr>
            <a:xfrm>
              <a:off x="3797300" y="2209800"/>
              <a:ext cx="1612900" cy="1219200"/>
              <a:chOff x="3797300" y="2087562"/>
              <a:chExt cx="1612900" cy="1219200"/>
            </a:xfrm>
          </p:grpSpPr>
          <p:sp>
            <p:nvSpPr>
              <p:cNvPr id="134" name="Line 3"/>
              <p:cNvSpPr>
                <a:spLocks noChangeShapeType="1"/>
              </p:cNvSpPr>
              <p:nvPr/>
            </p:nvSpPr>
            <p:spPr bwMode="auto">
              <a:xfrm>
                <a:off x="3810000" y="2087562"/>
                <a:ext cx="1600200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" name="Line 4"/>
              <p:cNvSpPr>
                <a:spLocks noChangeShapeType="1"/>
              </p:cNvSpPr>
              <p:nvPr/>
            </p:nvSpPr>
            <p:spPr bwMode="auto">
              <a:xfrm>
                <a:off x="3797300" y="2392362"/>
                <a:ext cx="1600200" cy="0"/>
              </a:xfrm>
              <a:prstGeom prst="line">
                <a:avLst/>
              </a:prstGeom>
              <a:ln>
                <a:headEnd type="triangle" w="med" len="med"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6" name="Line 5"/>
              <p:cNvSpPr>
                <a:spLocks noChangeShapeType="1"/>
              </p:cNvSpPr>
              <p:nvPr/>
            </p:nvSpPr>
            <p:spPr bwMode="auto">
              <a:xfrm>
                <a:off x="3797300" y="3306762"/>
                <a:ext cx="1600200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37" name="Group 72"/>
              <p:cNvGrpSpPr/>
              <p:nvPr/>
            </p:nvGrpSpPr>
            <p:grpSpPr>
              <a:xfrm>
                <a:off x="4343400" y="2697162"/>
                <a:ext cx="429828" cy="83213"/>
                <a:chOff x="3361944" y="5273012"/>
                <a:chExt cx="429828" cy="83213"/>
              </a:xfrm>
            </p:grpSpPr>
            <p:sp>
              <p:nvSpPr>
                <p:cNvPr id="138" name="Oval 11"/>
                <p:cNvSpPr>
                  <a:spLocks noChangeArrowheads="1"/>
                </p:cNvSpPr>
                <p:nvPr/>
              </p:nvSpPr>
              <p:spPr bwMode="auto">
                <a:xfrm>
                  <a:off x="3361944" y="5278061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39" name="Oval 11"/>
                <p:cNvSpPr>
                  <a:spLocks noChangeArrowheads="1"/>
                </p:cNvSpPr>
                <p:nvPr/>
              </p:nvSpPr>
              <p:spPr bwMode="auto">
                <a:xfrm>
                  <a:off x="3539139" y="5275537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40" name="Oval 11"/>
                <p:cNvSpPr>
                  <a:spLocks noChangeArrowheads="1"/>
                </p:cNvSpPr>
                <p:nvPr/>
              </p:nvSpPr>
              <p:spPr bwMode="auto">
                <a:xfrm>
                  <a:off x="3716334" y="5273012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33" name="Line 4"/>
            <p:cNvSpPr>
              <a:spLocks noChangeShapeType="1"/>
            </p:cNvSpPr>
            <p:nvPr/>
          </p:nvSpPr>
          <p:spPr bwMode="auto">
            <a:xfrm>
              <a:off x="3810000" y="3124200"/>
              <a:ext cx="1600200" cy="0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33" name="Picture 12" descr="j0139031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3338" y="3619017"/>
            <a:ext cx="818806" cy="10363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TextBox 33"/>
          <p:cNvSpPr txBox="1"/>
          <p:nvPr/>
        </p:nvSpPr>
        <p:spPr>
          <a:xfrm>
            <a:off x="601301" y="5264398"/>
            <a:ext cx="740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b="1" dirty="0" smtClean="0">
                <a:solidFill>
                  <a:srgbClr val="FF0000"/>
                </a:solidFill>
              </a:rPr>
              <a:t>Security Goal: Correctness and Privacy</a:t>
            </a:r>
          </a:p>
        </p:txBody>
      </p:sp>
    </p:spTree>
    <p:extLst>
      <p:ext uri="{BB962C8B-B14F-4D97-AF65-F5344CB8AC3E}">
        <p14:creationId xmlns:p14="http://schemas.microsoft.com/office/powerpoint/2010/main" val="146763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22" grpId="0"/>
      <p:bldP spid="123" grpId="0"/>
      <p:bldP spid="123" grpId="1"/>
      <p:bldP spid="124" grpId="0"/>
      <p:bldP spid="125" grpId="1"/>
      <p:bldP spid="125" grpId="2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j013903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277" y="597778"/>
            <a:ext cx="625078" cy="8641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grpSp>
        <p:nvGrpSpPr>
          <p:cNvPr id="5" name="Group 4"/>
          <p:cNvGrpSpPr/>
          <p:nvPr/>
        </p:nvGrpSpPr>
        <p:grpSpPr>
          <a:xfrm>
            <a:off x="4588656" y="1070256"/>
            <a:ext cx="965450" cy="545068"/>
            <a:chOff x="2133600" y="3041461"/>
            <a:chExt cx="1532460" cy="865187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218260" y="30414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2142060" y="32700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209800" y="34986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2133600" y="37272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93455" y="1502310"/>
            <a:ext cx="965450" cy="545068"/>
            <a:chOff x="2133600" y="3041461"/>
            <a:chExt cx="1532460" cy="865187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2218260" y="30414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2142060" y="32700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2209800" y="34986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2133600" y="37272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61325" y="1646328"/>
            <a:ext cx="324950" cy="62909"/>
            <a:chOff x="4406481" y="2632601"/>
            <a:chExt cx="429828" cy="83213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406481" y="2637650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4583676" y="2635126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4760871" y="2632601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35445" y="180547"/>
            <a:ext cx="1166265" cy="637097"/>
            <a:chOff x="3535576" y="3295770"/>
            <a:chExt cx="1295850" cy="707886"/>
          </a:xfrm>
        </p:grpSpPr>
        <p:sp>
          <p:nvSpPr>
            <p:cNvPr id="20" name="Left-Right Arrow 19"/>
            <p:cNvSpPr/>
            <p:nvPr/>
          </p:nvSpPr>
          <p:spPr>
            <a:xfrm rot="19800000">
              <a:off x="3535576" y="3747639"/>
              <a:ext cx="773722" cy="231029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40185" y="3295770"/>
              <a:ext cx="5912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en-US" sz="4000" b="1" dirty="0" smtClean="0"/>
                <a:t>Z</a:t>
              </a:r>
              <a:endParaRPr lang="en-CA" sz="4000" b="1" dirty="0" smtClean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7856" y="743679"/>
            <a:ext cx="538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43863" y="817644"/>
            <a:ext cx="2211391" cy="817602"/>
            <a:chOff x="1840273" y="1250890"/>
            <a:chExt cx="2457101" cy="908447"/>
          </a:xfrm>
        </p:grpSpPr>
        <p:grpSp>
          <p:nvGrpSpPr>
            <p:cNvPr id="25" name="Group 24"/>
            <p:cNvGrpSpPr/>
            <p:nvPr/>
          </p:nvGrpSpPr>
          <p:grpSpPr>
            <a:xfrm>
              <a:off x="1840273" y="1553706"/>
              <a:ext cx="1072722" cy="605631"/>
              <a:chOff x="2133600" y="3041461"/>
              <a:chExt cx="1532460" cy="865187"/>
            </a:xfrm>
          </p:grpSpPr>
          <p:sp>
            <p:nvSpPr>
              <p:cNvPr id="35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36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37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38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224652" y="1250890"/>
              <a:ext cx="1072722" cy="605631"/>
              <a:chOff x="2133600" y="3041461"/>
              <a:chExt cx="1532460" cy="865187"/>
            </a:xfrm>
          </p:grpSpPr>
          <p:sp>
            <p:nvSpPr>
              <p:cNvPr id="31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32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33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34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949750" y="1839654"/>
              <a:ext cx="361056" cy="69899"/>
              <a:chOff x="4406481" y="2632601"/>
              <a:chExt cx="429828" cy="83213"/>
            </a:xfrm>
          </p:grpSpPr>
          <p:sp>
            <p:nvSpPr>
              <p:cNvPr id="28" name="Oval 11"/>
              <p:cNvSpPr>
                <a:spLocks noChangeArrowheads="1"/>
              </p:cNvSpPr>
              <p:nvPr/>
            </p:nvSpPr>
            <p:spPr bwMode="auto">
              <a:xfrm>
                <a:off x="4406481" y="2637650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29" name="Oval 11"/>
              <p:cNvSpPr>
                <a:spLocks noChangeArrowheads="1"/>
              </p:cNvSpPr>
              <p:nvPr/>
            </p:nvSpPr>
            <p:spPr bwMode="auto">
              <a:xfrm>
                <a:off x="4583676" y="2635126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30" name="Oval 11"/>
              <p:cNvSpPr>
                <a:spLocks noChangeArrowheads="1"/>
              </p:cNvSpPr>
              <p:nvPr/>
            </p:nvSpPr>
            <p:spPr bwMode="auto">
              <a:xfrm>
                <a:off x="4760871" y="2632601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</p:grpSp>
      </p:grp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6969275" y="887970"/>
            <a:ext cx="18469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Sound!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6065" y="2100738"/>
            <a:ext cx="8639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0000"/>
                </a:solidFill>
              </a:rPr>
              <a:t>A weaker notion: </a:t>
            </a:r>
            <a:r>
              <a:rPr lang="en-US" sz="2400" b="1" dirty="0">
                <a:solidFill>
                  <a:srgbClr val="0000FF"/>
                </a:solidFill>
              </a:rPr>
              <a:t>Fully concurrent ZKA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514350" indent="-514350"/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dirty="0" err="1">
                <a:solidFill>
                  <a:srgbClr val="FF0000"/>
                </a:solidFill>
              </a:rPr>
              <a:t>A</a:t>
            </a:r>
            <a:r>
              <a:rPr lang="en-US" sz="2400" dirty="0" err="1" smtClean="0">
                <a:solidFill>
                  <a:srgbClr val="FF0000"/>
                </a:solidFill>
              </a:rPr>
              <a:t>dv</a:t>
            </a:r>
            <a:r>
              <a:rPr lang="en-US" sz="2400" dirty="0" smtClean="0">
                <a:solidFill>
                  <a:srgbClr val="FF0000"/>
                </a:solidFill>
              </a:rPr>
              <a:t> cannot cheat </a:t>
            </a:r>
            <a:r>
              <a:rPr lang="en-US" sz="2400" dirty="0" smtClean="0"/>
              <a:t>even when receiving simulated proofs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81096" y="4084711"/>
            <a:ext cx="3134416" cy="1147832"/>
            <a:chOff x="811140" y="4464948"/>
            <a:chExt cx="3134416" cy="1147832"/>
          </a:xfrm>
        </p:grpSpPr>
        <p:pic>
          <p:nvPicPr>
            <p:cNvPr id="46" name="Picture 32" descr="j0139031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51024" y="4464948"/>
              <a:ext cx="694532" cy="960120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47" name="Group 46"/>
            <p:cNvGrpSpPr/>
            <p:nvPr/>
          </p:nvGrpSpPr>
          <p:grpSpPr>
            <a:xfrm>
              <a:off x="811140" y="5007149"/>
              <a:ext cx="1072722" cy="605631"/>
              <a:chOff x="2133600" y="3041461"/>
              <a:chExt cx="1532460" cy="865187"/>
            </a:xfrm>
          </p:grpSpPr>
          <p:sp>
            <p:nvSpPr>
              <p:cNvPr id="57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58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59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60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195519" y="4704333"/>
              <a:ext cx="1072722" cy="605631"/>
              <a:chOff x="2133600" y="3041461"/>
              <a:chExt cx="1532460" cy="865187"/>
            </a:xfrm>
          </p:grpSpPr>
          <p:sp>
            <p:nvSpPr>
              <p:cNvPr id="53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54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55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56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920617" y="5293097"/>
              <a:ext cx="361056" cy="69899"/>
              <a:chOff x="4406481" y="2632601"/>
              <a:chExt cx="429828" cy="83213"/>
            </a:xfrm>
          </p:grpSpPr>
          <p:sp>
            <p:nvSpPr>
              <p:cNvPr id="50" name="Oval 11"/>
              <p:cNvSpPr>
                <a:spLocks noChangeArrowheads="1"/>
              </p:cNvSpPr>
              <p:nvPr/>
            </p:nvSpPr>
            <p:spPr bwMode="auto">
              <a:xfrm>
                <a:off x="4406481" y="2637650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51" name="Oval 11"/>
              <p:cNvSpPr>
                <a:spLocks noChangeArrowheads="1"/>
              </p:cNvSpPr>
              <p:nvPr/>
            </p:nvSpPr>
            <p:spPr bwMode="auto">
              <a:xfrm>
                <a:off x="4583676" y="2635126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52" name="Oval 11"/>
              <p:cNvSpPr>
                <a:spLocks noChangeArrowheads="1"/>
              </p:cNvSpPr>
              <p:nvPr/>
            </p:nvSpPr>
            <p:spPr bwMode="auto">
              <a:xfrm>
                <a:off x="4760871" y="2632601"/>
                <a:ext cx="75438" cy="781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>
                  <a:latin typeface="Calibri" pitchFamily="34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5347931" y="4111873"/>
            <a:ext cx="2730869" cy="1130607"/>
            <a:chOff x="5339226" y="4524126"/>
            <a:chExt cx="2730869" cy="1130607"/>
          </a:xfrm>
        </p:grpSpPr>
        <p:pic>
          <p:nvPicPr>
            <p:cNvPr id="62" name="Picture 32" descr="j0139031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94731" y="4524126"/>
              <a:ext cx="694532" cy="960120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63" name="Group 62"/>
            <p:cNvGrpSpPr/>
            <p:nvPr/>
          </p:nvGrpSpPr>
          <p:grpSpPr>
            <a:xfrm>
              <a:off x="5339226" y="4763511"/>
              <a:ext cx="1072722" cy="605631"/>
              <a:chOff x="2133600" y="3041461"/>
              <a:chExt cx="1532460" cy="865187"/>
            </a:xfrm>
          </p:grpSpPr>
          <p:sp>
            <p:nvSpPr>
              <p:cNvPr id="69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70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71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72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6997373" y="5049102"/>
              <a:ext cx="1072722" cy="605631"/>
              <a:chOff x="2133600" y="3041461"/>
              <a:chExt cx="1532460" cy="865187"/>
            </a:xfrm>
          </p:grpSpPr>
          <p:sp>
            <p:nvSpPr>
              <p:cNvPr id="65" name="AutoShape 8"/>
              <p:cNvSpPr>
                <a:spLocks noChangeArrowheads="1"/>
              </p:cNvSpPr>
              <p:nvPr/>
            </p:nvSpPr>
            <p:spPr bwMode="auto">
              <a:xfrm>
                <a:off x="2218260" y="30414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66" name="AutoShape 10"/>
              <p:cNvSpPr>
                <a:spLocks noChangeArrowheads="1"/>
              </p:cNvSpPr>
              <p:nvPr/>
            </p:nvSpPr>
            <p:spPr bwMode="auto">
              <a:xfrm>
                <a:off x="2142060" y="32700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  <p:sp>
            <p:nvSpPr>
              <p:cNvPr id="67" name="AutoShape 8"/>
              <p:cNvSpPr>
                <a:spLocks noChangeArrowheads="1"/>
              </p:cNvSpPr>
              <p:nvPr/>
            </p:nvSpPr>
            <p:spPr bwMode="auto">
              <a:xfrm>
                <a:off x="2209800" y="3498661"/>
                <a:ext cx="1447800" cy="179388"/>
              </a:xfrm>
              <a:prstGeom prst="rightArrow">
                <a:avLst>
                  <a:gd name="adj1" fmla="val 50000"/>
                  <a:gd name="adj2" fmla="val 201769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68" name="AutoShape 10"/>
              <p:cNvSpPr>
                <a:spLocks noChangeArrowheads="1"/>
              </p:cNvSpPr>
              <p:nvPr/>
            </p:nvSpPr>
            <p:spPr bwMode="auto">
              <a:xfrm>
                <a:off x="2133600" y="3727261"/>
                <a:ext cx="1447800" cy="179387"/>
              </a:xfrm>
              <a:prstGeom prst="leftArrow">
                <a:avLst>
                  <a:gd name="adj1" fmla="val 50000"/>
                  <a:gd name="adj2" fmla="val 20177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FontTx/>
                  <a:buChar char="•"/>
                </a:pPr>
                <a:endParaRPr kumimoji="1" lang="en-US" sz="3000">
                  <a:latin typeface="Tahoma" charset="0"/>
                  <a:ea typeface="ＭＳ Ｐゴシック" charset="-128"/>
                </a:endParaRPr>
              </a:p>
            </p:txBody>
          </p:sp>
        </p:grpSp>
      </p:grpSp>
      <p:sp>
        <p:nvSpPr>
          <p:cNvPr id="75" name="Rectangle 3"/>
          <p:cNvSpPr txBox="1">
            <a:spLocks noChangeArrowheads="1"/>
          </p:cNvSpPr>
          <p:nvPr/>
        </p:nvSpPr>
        <p:spPr>
          <a:xfrm>
            <a:off x="-73079" y="5289904"/>
            <a:ext cx="4567579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3333FF"/>
                </a:solidFill>
              </a:rPr>
              <a:t>C</a:t>
            </a:r>
            <a:r>
              <a:rPr lang="en-US" sz="2800" dirty="0" smtClean="0">
                <a:solidFill>
                  <a:srgbClr val="3333FF"/>
                </a:solidFill>
              </a:rPr>
              <a:t>oncurrent Simulation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3333FF"/>
                </a:solidFill>
                <a:sym typeface="Wingdings"/>
              </a:rPr>
              <a:t></a:t>
            </a:r>
            <a:r>
              <a:rPr lang="en-US" sz="2800" dirty="0" smtClean="0">
                <a:solidFill>
                  <a:srgbClr val="3333FF"/>
                </a:solidFill>
              </a:rPr>
              <a:t> UC-puzzles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>
          <a:xfrm>
            <a:off x="4411765" y="5289904"/>
            <a:ext cx="4621362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3333FF"/>
                </a:solidFill>
              </a:rPr>
              <a:t>Security against MIM attacks</a:t>
            </a:r>
          </a:p>
        </p:txBody>
      </p:sp>
      <p:sp>
        <p:nvSpPr>
          <p:cNvPr id="81" name="Rectangle 3"/>
          <p:cNvSpPr txBox="1">
            <a:spLocks noChangeArrowheads="1"/>
          </p:cNvSpPr>
          <p:nvPr/>
        </p:nvSpPr>
        <p:spPr>
          <a:xfrm>
            <a:off x="4084305" y="5881063"/>
            <a:ext cx="49945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3333FF"/>
                </a:solidFill>
                <a:sym typeface="Wingdings"/>
              </a:rPr>
              <a:t> </a:t>
            </a:r>
            <a:r>
              <a:rPr lang="en-US" sz="2800" dirty="0" smtClean="0">
                <a:solidFill>
                  <a:srgbClr val="3333FF"/>
                </a:solidFill>
              </a:rPr>
              <a:t>Non-Malleable Commitment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4084305" y="3008631"/>
            <a:ext cx="2959802" cy="843672"/>
            <a:chOff x="4084305" y="2933927"/>
            <a:chExt cx="2959802" cy="843672"/>
          </a:xfrm>
        </p:grpSpPr>
        <p:sp>
          <p:nvSpPr>
            <p:cNvPr id="44" name="Down Arrow 43"/>
            <p:cNvSpPr/>
            <p:nvPr/>
          </p:nvSpPr>
          <p:spPr>
            <a:xfrm rot="10800000">
              <a:off x="4084305" y="2933927"/>
              <a:ext cx="762000" cy="843672"/>
            </a:xfrm>
            <a:prstGeom prst="downArrow">
              <a:avLst>
                <a:gd name="adj1" fmla="val 50000"/>
                <a:gd name="adj2" fmla="val 34096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778730" y="3040683"/>
              <a:ext cx="226537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Decompose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357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 rot="10800000">
            <a:off x="4053189" y="1074831"/>
            <a:ext cx="762000" cy="564992"/>
          </a:xfrm>
          <a:prstGeom prst="downArrow">
            <a:avLst>
              <a:gd name="adj1" fmla="val 50000"/>
              <a:gd name="adj2" fmla="val 3409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8931" y="2145063"/>
            <a:ext cx="823947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8931" y="2474270"/>
            <a:ext cx="1346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P</a:t>
            </a:r>
            <a:r>
              <a:rPr lang="en-US" sz="2400" dirty="0" smtClean="0"/>
              <a:t>(x, w)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38363" y="2515789"/>
            <a:ext cx="1027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V</a:t>
            </a:r>
            <a:r>
              <a:rPr lang="en-US" sz="2400" dirty="0" smtClean="0"/>
              <a:t>(x)</a:t>
            </a:r>
            <a:endParaRPr lang="en-US" sz="24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8931" y="2171555"/>
            <a:ext cx="4567579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err="1" smtClean="0"/>
              <a:t>Feige</a:t>
            </a:r>
            <a:r>
              <a:rPr lang="en-US" sz="2400" dirty="0" smtClean="0"/>
              <a:t>-Shamir Paradigm for ZK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912415" y="4366611"/>
            <a:ext cx="1371600" cy="548640"/>
          </a:xfrm>
          <a:prstGeom prst="rightArrow">
            <a:avLst>
              <a:gd name="adj1" fmla="val 87378"/>
              <a:gd name="adj2" fmla="val 347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100" dirty="0" smtClean="0"/>
              <a:t>WI arg.</a:t>
            </a:r>
            <a:endParaRPr lang="en-US" sz="2100" dirty="0"/>
          </a:p>
        </p:txBody>
      </p:sp>
      <p:sp>
        <p:nvSpPr>
          <p:cNvPr id="18" name="TextBox 45"/>
          <p:cNvSpPr txBox="1"/>
          <p:nvPr/>
        </p:nvSpPr>
        <p:spPr>
          <a:xfrm>
            <a:off x="631876" y="5059114"/>
            <a:ext cx="3194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/>
              <a:t>Statement y: </a:t>
            </a:r>
          </a:p>
          <a:p>
            <a:r>
              <a:rPr lang="en-GB" sz="2000" i="1" dirty="0">
                <a:solidFill>
                  <a:srgbClr val="3333FF"/>
                </a:solidFill>
              </a:rPr>
              <a:t>E</a:t>
            </a:r>
            <a:r>
              <a:rPr lang="en-GB" sz="2000" i="1" dirty="0" smtClean="0">
                <a:solidFill>
                  <a:srgbClr val="3333FF"/>
                </a:solidFill>
              </a:rPr>
              <a:t>ither,</a:t>
            </a:r>
            <a:r>
              <a:rPr lang="en-GB" sz="2000" dirty="0" smtClean="0"/>
              <a:t> </a:t>
            </a:r>
            <a:r>
              <a:rPr lang="en-GB" sz="2000" dirty="0"/>
              <a:t>x</a:t>
            </a:r>
            <a:r>
              <a:rPr lang="en-GB" sz="2000" dirty="0" smtClean="0"/>
              <a:t> is true</a:t>
            </a:r>
          </a:p>
          <a:p>
            <a:r>
              <a:rPr lang="en-GB" sz="2000" i="1" dirty="0" smtClean="0">
                <a:solidFill>
                  <a:srgbClr val="3333FF"/>
                </a:solidFill>
              </a:rPr>
              <a:t>Or,</a:t>
            </a:r>
            <a:r>
              <a:rPr lang="en-GB" sz="2000" dirty="0" smtClean="0"/>
              <a:t>       knows a trapdoor</a:t>
            </a:r>
            <a:endParaRPr lang="en-GB" sz="2000" dirty="0" smtClean="0">
              <a:solidFill>
                <a:srgbClr val="0000FF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1805775" y="3702308"/>
            <a:ext cx="1371600" cy="482365"/>
          </a:xfrm>
          <a:prstGeom prst="leftArrow">
            <a:avLst>
              <a:gd name="adj1" fmla="val 80348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Puzzle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45"/>
          <p:cNvSpPr txBox="1"/>
          <p:nvPr/>
        </p:nvSpPr>
        <p:spPr>
          <a:xfrm>
            <a:off x="4564399" y="3103974"/>
            <a:ext cx="4872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 dirty="0" smtClean="0">
                <a:solidFill>
                  <a:srgbClr val="0000FF"/>
                </a:solidFill>
              </a:rPr>
              <a:t>UC Puzzle:</a:t>
            </a:r>
            <a:r>
              <a:rPr lang="en-GB" sz="24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A </a:t>
            </a:r>
            <a:r>
              <a:rPr lang="en-GB" sz="2000" dirty="0">
                <a:solidFill>
                  <a:srgbClr val="000000"/>
                </a:solidFill>
              </a:rPr>
              <a:t>simulator can simulate </a:t>
            </a:r>
            <a:r>
              <a:rPr lang="en-GB" sz="2000" dirty="0" smtClean="0">
                <a:solidFill>
                  <a:srgbClr val="FF0000"/>
                </a:solidFill>
              </a:rPr>
              <a:t>many</a:t>
            </a:r>
            <a:r>
              <a:rPr lang="en-GB" sz="2000" dirty="0" smtClean="0">
                <a:solidFill>
                  <a:srgbClr val="000000"/>
                </a:solidFill>
              </a:rPr>
              <a:t> puzzle</a:t>
            </a:r>
            <a:r>
              <a:rPr lang="en-GB" sz="2000" dirty="0">
                <a:solidFill>
                  <a:srgbClr val="000000"/>
                </a:solidFill>
              </a:rPr>
              <a:t>-</a:t>
            </a:r>
            <a:r>
              <a:rPr lang="en-GB" sz="2000" dirty="0" smtClean="0">
                <a:solidFill>
                  <a:srgbClr val="000000"/>
                </a:solidFill>
              </a:rPr>
              <a:t>executions and output trapdoors </a:t>
            </a:r>
            <a:r>
              <a:rPr lang="en-GB" sz="2000" dirty="0" smtClean="0">
                <a:solidFill>
                  <a:srgbClr val="FF0000"/>
                </a:solidFill>
              </a:rPr>
              <a:t>online</a:t>
            </a:r>
            <a:r>
              <a:rPr lang="en-GB" sz="20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6065" y="243834"/>
            <a:ext cx="8639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0000"/>
                </a:solidFill>
              </a:rPr>
              <a:t>A weaker notion: </a:t>
            </a:r>
            <a:r>
              <a:rPr lang="en-US" sz="2400" b="1" dirty="0">
                <a:solidFill>
                  <a:srgbClr val="0000FF"/>
                </a:solidFill>
              </a:rPr>
              <a:t>Fully concurrent </a:t>
            </a:r>
            <a:r>
              <a:rPr lang="en-US" sz="2400" b="1" dirty="0" smtClean="0">
                <a:solidFill>
                  <a:srgbClr val="0000FF"/>
                </a:solidFill>
              </a:rPr>
              <a:t>ZKA</a:t>
            </a:r>
          </a:p>
          <a:p>
            <a:pPr marL="514350" indent="-514350"/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dirty="0" err="1">
                <a:solidFill>
                  <a:srgbClr val="FF0000"/>
                </a:solidFill>
              </a:rPr>
              <a:t>A</a:t>
            </a:r>
            <a:r>
              <a:rPr lang="en-US" sz="2400" dirty="0" err="1" smtClean="0">
                <a:solidFill>
                  <a:srgbClr val="FF0000"/>
                </a:solidFill>
              </a:rPr>
              <a:t>dv</a:t>
            </a:r>
            <a:r>
              <a:rPr lang="en-US" sz="2400" dirty="0" smtClean="0">
                <a:solidFill>
                  <a:srgbClr val="FF0000"/>
                </a:solidFill>
              </a:rPr>
              <a:t> cannot cheat </a:t>
            </a:r>
            <a:r>
              <a:rPr lang="en-US" sz="2400" dirty="0" smtClean="0"/>
              <a:t>even when receiving simulated proofs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-312778" y="1629152"/>
            <a:ext cx="530930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400" dirty="0" smtClean="0">
                <a:solidFill>
                  <a:srgbClr val="3333FF"/>
                </a:solidFill>
              </a:rPr>
              <a:t>UC puzzles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4608082" y="1629152"/>
            <a:ext cx="4567579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400" dirty="0" smtClean="0">
                <a:solidFill>
                  <a:srgbClr val="3333FF"/>
                </a:solidFill>
              </a:rPr>
              <a:t>NM Commitments</a:t>
            </a:r>
          </a:p>
        </p:txBody>
      </p:sp>
      <p:sp>
        <p:nvSpPr>
          <p:cNvPr id="37" name="Left Arrow 36"/>
          <p:cNvSpPr/>
          <p:nvPr/>
        </p:nvSpPr>
        <p:spPr>
          <a:xfrm>
            <a:off x="1805775" y="3696377"/>
            <a:ext cx="1371600" cy="482365"/>
          </a:xfrm>
          <a:prstGeom prst="leftArrow">
            <a:avLst>
              <a:gd name="adj1" fmla="val 80348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Puzzle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6492" y="2605576"/>
            <a:ext cx="538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0" y="3675905"/>
            <a:ext cx="176308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trapdoor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565390" y="4109765"/>
            <a:ext cx="3397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Wingdings"/>
              </a:rPr>
              <a:t> Concurrent Simulation</a:t>
            </a:r>
            <a:endParaRPr lang="en-GB" sz="2400" dirty="0"/>
          </a:p>
        </p:txBody>
      </p:sp>
      <p:sp>
        <p:nvSpPr>
          <p:cNvPr id="44" name="Rectangle 43"/>
          <p:cNvSpPr/>
          <p:nvPr/>
        </p:nvSpPr>
        <p:spPr>
          <a:xfrm>
            <a:off x="4576063" y="2546261"/>
            <a:ext cx="3466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2 Simple Modification: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4618755" y="4605881"/>
            <a:ext cx="4872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 dirty="0" smtClean="0">
                <a:solidFill>
                  <a:srgbClr val="0000FF"/>
                </a:solidFill>
              </a:rPr>
              <a:t>NM WI:</a:t>
            </a:r>
            <a:r>
              <a:rPr lang="en-GB" sz="24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When the </a:t>
            </a:r>
            <a:r>
              <a:rPr lang="en-GB" sz="2000" dirty="0" err="1" smtClean="0">
                <a:solidFill>
                  <a:srgbClr val="000000"/>
                </a:solidFill>
              </a:rPr>
              <a:t>prover</a:t>
            </a:r>
            <a:r>
              <a:rPr lang="en-GB" sz="2000" dirty="0" smtClean="0">
                <a:solidFill>
                  <a:srgbClr val="000000"/>
                </a:solidFill>
              </a:rPr>
              <a:t> changes witness, 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the MIM does not. </a:t>
            </a:r>
          </a:p>
        </p:txBody>
      </p:sp>
    </p:spTree>
    <p:extLst>
      <p:ext uri="{BB962C8B-B14F-4D97-AF65-F5344CB8AC3E}">
        <p14:creationId xmlns:p14="http://schemas.microsoft.com/office/powerpoint/2010/main" val="348205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  <p:bldP spid="17" grpId="0" animBg="1"/>
      <p:bldP spid="18" grpId="0"/>
      <p:bldP spid="20" grpId="0" animBg="1"/>
      <p:bldP spid="24" grpId="0"/>
      <p:bldP spid="37" grpId="0" animBg="1"/>
      <p:bldP spid="38" grpId="0"/>
      <p:bldP spid="39" grpId="0"/>
      <p:bldP spid="40" grpId="0"/>
      <p:bldP spid="44" grpId="0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3562" y="425329"/>
            <a:ext cx="807875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rgbClr val="3333FF"/>
                </a:solidFill>
              </a:rPr>
              <a:t>Concurrent MPC</a:t>
            </a:r>
            <a:endParaRPr lang="en-US" sz="2800" dirty="0" smtClean="0">
              <a:solidFill>
                <a:srgbClr val="3333FF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4153647" y="1650862"/>
            <a:ext cx="762000" cy="1075144"/>
          </a:xfrm>
          <a:prstGeom prst="downArrow">
            <a:avLst>
              <a:gd name="adj1" fmla="val 50000"/>
              <a:gd name="adj2" fmla="val 3409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8011" y="2947521"/>
            <a:ext cx="2370148" cy="5759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UC-puzzle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9247" y="2947521"/>
            <a:ext cx="2457639" cy="5759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NM Commitment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447" y="1786548"/>
            <a:ext cx="4706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</a:rPr>
              <a:t>Unified Framework </a:t>
            </a:r>
            <a:r>
              <a:rPr lang="en-US" sz="2000" dirty="0" smtClean="0"/>
              <a:t>[LPV09,LPV12]</a:t>
            </a:r>
          </a:p>
          <a:p>
            <a:r>
              <a:rPr lang="en-US" sz="2000" dirty="0">
                <a:solidFill>
                  <a:srgbClr val="3333FF"/>
                </a:solidFill>
              </a:rPr>
              <a:t>a</a:t>
            </a:r>
            <a:r>
              <a:rPr lang="en-US" sz="2000" dirty="0" smtClean="0">
                <a:solidFill>
                  <a:srgbClr val="3333FF"/>
                </a:solidFill>
              </a:rPr>
              <a:t>ssuming SH-OT against </a:t>
            </a:r>
            <a:r>
              <a:rPr lang="en-US" sz="2000" dirty="0" err="1" smtClean="0">
                <a:solidFill>
                  <a:srgbClr val="3333FF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3333FF"/>
                </a:solidFill>
              </a:rPr>
              <a:t>Sim</a:t>
            </a:r>
            <a:endParaRPr lang="en-US" sz="2000" baseline="-25000" dirty="0">
              <a:solidFill>
                <a:srgbClr val="3333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60593" y="4348585"/>
            <a:ext cx="2457639" cy="575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One-Way </a:t>
            </a:r>
            <a:r>
              <a:rPr lang="en-US" sz="2400" b="1" dirty="0" err="1" smtClean="0">
                <a:solidFill>
                  <a:schemeClr val="tx1"/>
                </a:solidFill>
              </a:rPr>
              <a:t>Func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0800000">
            <a:off x="5949672" y="3649551"/>
            <a:ext cx="762000" cy="587233"/>
          </a:xfrm>
          <a:prstGeom prst="downArrow">
            <a:avLst>
              <a:gd name="adj1" fmla="val 50000"/>
              <a:gd name="adj2" fmla="val 3409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98498" y="949553"/>
            <a:ext cx="807875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rgbClr val="3333FF"/>
                </a:solidFill>
              </a:rPr>
              <a:t>in Generalized UC </a:t>
            </a:r>
            <a:endParaRPr lang="en-US" sz="3200" dirty="0" smtClean="0"/>
          </a:p>
          <a:p>
            <a:pPr marL="342900" indent="-342900" algn="ctr">
              <a:spcBef>
                <a:spcPct val="20000"/>
              </a:spcBef>
            </a:pPr>
            <a:endParaRPr lang="en-US" sz="2800" dirty="0" smtClean="0">
              <a:solidFill>
                <a:srgbClr val="3333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40563" y="4029070"/>
            <a:ext cx="8036688" cy="24068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How to Cook Up Concurrent Security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in </a:t>
            </a:r>
            <a:r>
              <a:rPr lang="en-US" sz="2800" dirty="0" smtClean="0">
                <a:solidFill>
                  <a:srgbClr val="FF0000"/>
                </a:solidFill>
              </a:rPr>
              <a:t>Your </a:t>
            </a:r>
            <a:r>
              <a:rPr lang="en-US" sz="2800" dirty="0">
                <a:solidFill>
                  <a:srgbClr val="FF0000"/>
                </a:solidFill>
              </a:rPr>
              <a:t>F</a:t>
            </a:r>
            <a:r>
              <a:rPr lang="en-US" sz="2800" dirty="0" smtClean="0">
                <a:solidFill>
                  <a:srgbClr val="FF0000"/>
                </a:solidFill>
              </a:rPr>
              <a:t>avorite Model X </a:t>
            </a:r>
            <a:r>
              <a:rPr lang="en-US" sz="2800" dirty="0" smtClean="0">
                <a:solidFill>
                  <a:srgbClr val="000000"/>
                </a:solidFill>
              </a:rPr>
              <a:t>(CRS,PKA,SPS…)? </a:t>
            </a:r>
          </a:p>
          <a:p>
            <a:pPr marL="1428750" lvl="2" indent="-514350">
              <a:buAutoNum type="arabicPeriod"/>
            </a:pPr>
            <a:r>
              <a:rPr lang="en-US" sz="2800" i="1" dirty="0" smtClean="0">
                <a:solidFill>
                  <a:srgbClr val="0000FF"/>
                </a:solidFill>
              </a:rPr>
              <a:t>Instantiate a UC-puzzle using model X</a:t>
            </a:r>
          </a:p>
          <a:p>
            <a:pPr marL="1428750" lvl="2" indent="-514350">
              <a:buAutoNum type="arabicPeriod"/>
            </a:pPr>
            <a:r>
              <a:rPr lang="en-US" sz="2800" i="1" dirty="0" smtClean="0">
                <a:solidFill>
                  <a:srgbClr val="0000FF"/>
                </a:solidFill>
              </a:rPr>
              <a:t>Plug in</a:t>
            </a:r>
          </a:p>
        </p:txBody>
      </p:sp>
      <p:sp>
        <p:nvSpPr>
          <p:cNvPr id="50" name="Rectangle 49"/>
          <p:cNvSpPr/>
          <p:nvPr/>
        </p:nvSpPr>
        <p:spPr>
          <a:xfrm rot="900000">
            <a:off x="5732062" y="4731424"/>
            <a:ext cx="3059982" cy="7719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Easy!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824" y="0"/>
            <a:ext cx="3124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  <p:bldP spid="45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409003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Different Models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19955" y="6026853"/>
            <a:ext cx="586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Multiple-ideal Query Model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9955" y="5622755"/>
            <a:ext cx="586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Angel-Based Security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9955" y="5234306"/>
            <a:ext cx="586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Super-Polynomial Time Simulation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4658" y="398015"/>
            <a:ext cx="841047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CA" sz="3200" b="1" dirty="0" smtClean="0">
                <a:solidFill>
                  <a:srgbClr val="0000FF"/>
                </a:solidFill>
              </a:rPr>
              <a:t>Trusted Set-ups---An approach from sky</a:t>
            </a:r>
            <a:endParaRPr lang="en-CA" sz="2400" b="1" dirty="0" smtClean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4659" y="1444850"/>
            <a:ext cx="8671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CA" sz="2800" dirty="0" smtClean="0">
                <a:solidFill>
                  <a:srgbClr val="FF0000"/>
                </a:solidFill>
              </a:rPr>
              <a:t>Towards t</a:t>
            </a:r>
            <a:r>
              <a:rPr lang="en-US" sz="2800" dirty="0" smtClean="0">
                <a:solidFill>
                  <a:srgbClr val="FF0000"/>
                </a:solidFill>
              </a:rPr>
              <a:t>he</a:t>
            </a:r>
            <a:r>
              <a:rPr lang="en-CA" sz="2800" dirty="0" smtClean="0">
                <a:solidFill>
                  <a:srgbClr val="FF0000"/>
                </a:solidFill>
              </a:rPr>
              <a:t> “bare bones” of trust --- Canetti</a:t>
            </a:r>
            <a:endParaRPr lang="en-CA" sz="2000" dirty="0" smtClean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6379" y="3614898"/>
            <a:ext cx="89974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CA" sz="3200" b="1" dirty="0" smtClean="0">
                <a:solidFill>
                  <a:srgbClr val="0000FF"/>
                </a:solidFill>
              </a:rPr>
              <a:t>Relaxed Security---An approach from earth</a:t>
            </a:r>
            <a:endParaRPr lang="en-CA" sz="2400" b="1" dirty="0" smtClean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9071" y="4606842"/>
            <a:ext cx="9351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CA" sz="2800" dirty="0" smtClean="0">
                <a:solidFill>
                  <a:srgbClr val="FF0000"/>
                </a:solidFill>
              </a:rPr>
              <a:t>“Approximate” UC security and quality tighter and tighter</a:t>
            </a:r>
            <a:endParaRPr lang="en-CA" sz="2000" dirty="0" smtClean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0451" y="1875997"/>
            <a:ext cx="8671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i="1" dirty="0" smtClean="0">
                <a:solidFill>
                  <a:srgbClr val="000000"/>
                </a:solidFill>
              </a:rPr>
              <a:t>m</a:t>
            </a:r>
            <a:r>
              <a:rPr lang="en-CA" sz="2800" i="1" dirty="0" err="1" smtClean="0">
                <a:solidFill>
                  <a:srgbClr val="000000"/>
                </a:solidFill>
              </a:rPr>
              <a:t>inimal</a:t>
            </a:r>
            <a:r>
              <a:rPr lang="en-CA" sz="2800" i="1" dirty="0" smtClean="0">
                <a:solidFill>
                  <a:srgbClr val="000000"/>
                </a:solidFill>
              </a:rPr>
              <a:t>, simple, implementable </a:t>
            </a:r>
            <a:endParaRPr lang="en-CA" sz="2000" i="1" dirty="0" smtClean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83526" y="1991384"/>
            <a:ext cx="2475090" cy="2475090"/>
            <a:chOff x="6586199" y="2260359"/>
            <a:chExt cx="2475090" cy="247509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6199" y="2260359"/>
              <a:ext cx="2475090" cy="247509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7351747" y="2807103"/>
              <a:ext cx="10584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CA" sz="5400" b="1" dirty="0" smtClean="0">
                  <a:solidFill>
                    <a:srgbClr val="0000FF"/>
                  </a:solidFill>
                </a:rPr>
                <a:t>UC</a:t>
              </a:r>
              <a:endParaRPr lang="en-CA" sz="4400" b="1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29859" y="956122"/>
            <a:ext cx="8671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From wonderland (say CRS)</a:t>
            </a:r>
            <a:endParaRPr lang="en-CA" sz="2000" baseline="-25000" dirty="0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2551" y="4155934"/>
            <a:ext cx="8671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From earth, </a:t>
            </a:r>
            <a:endParaRPr lang="en-CA" sz="2000" baseline="-25000" dirty="0" smtClean="0">
              <a:solidFill>
                <a:srgbClr val="000000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7423785" y="443403"/>
            <a:ext cx="762000" cy="1547981"/>
          </a:xfrm>
          <a:prstGeom prst="downArrow">
            <a:avLst>
              <a:gd name="adj1" fmla="val 50000"/>
              <a:gd name="adj2" fmla="val 3409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Down Arrow 36"/>
          <p:cNvSpPr/>
          <p:nvPr/>
        </p:nvSpPr>
        <p:spPr>
          <a:xfrm rot="10800000">
            <a:off x="7570860" y="4460315"/>
            <a:ext cx="762000" cy="1547981"/>
          </a:xfrm>
          <a:prstGeom prst="downArrow">
            <a:avLst>
              <a:gd name="adj1" fmla="val 50000"/>
              <a:gd name="adj2" fmla="val 3409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2"/>
      <p:bldP spid="20" grpId="0"/>
      <p:bldP spid="27" grpId="0"/>
      <p:bldP spid="28" grpId="0"/>
      <p:bldP spid="29" grpId="0"/>
      <p:bldP spid="30" grpId="0"/>
      <p:bldP spid="31" grpId="0"/>
      <p:bldP spid="34" grpId="0"/>
      <p:bldP spid="35" grpId="0"/>
      <p:bldP spid="36" grpId="0" animBg="1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5935" y="3951743"/>
            <a:ext cx="6351918" cy="2596075"/>
            <a:chOff x="305935" y="3951743"/>
            <a:chExt cx="6351918" cy="2596075"/>
          </a:xfrm>
        </p:grpSpPr>
        <p:pic>
          <p:nvPicPr>
            <p:cNvPr id="5" name="Picture 22" descr="j023073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65318" y="4204004"/>
              <a:ext cx="985942" cy="949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2" descr="j0139031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12544" y="4126301"/>
              <a:ext cx="818806" cy="1036320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47" name="Group 146"/>
            <p:cNvGrpSpPr/>
            <p:nvPr/>
          </p:nvGrpSpPr>
          <p:grpSpPr>
            <a:xfrm>
              <a:off x="305935" y="4756908"/>
              <a:ext cx="4326537" cy="1790910"/>
              <a:chOff x="583433" y="4949004"/>
              <a:chExt cx="4326537" cy="1790910"/>
            </a:xfrm>
          </p:grpSpPr>
          <p:pic>
            <p:nvPicPr>
              <p:cNvPr id="134" name="Picture 12" descr="j0139031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91164" y="4949004"/>
                <a:ext cx="818806" cy="103632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35" name="Picture 22" descr="j023073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89354" y="5723998"/>
                <a:ext cx="985942" cy="949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6" name="Left-Right Arrow 135"/>
              <p:cNvSpPr/>
              <p:nvPr/>
            </p:nvSpPr>
            <p:spPr>
              <a:xfrm>
                <a:off x="1477740" y="5886531"/>
                <a:ext cx="1711614" cy="616953"/>
              </a:xfrm>
              <a:prstGeom prst="leftRightArrow">
                <a:avLst>
                  <a:gd name="adj1" fmla="val 70757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7" name="Picture 12" descr="j0139031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3433" y="5653785"/>
                <a:ext cx="818806" cy="103632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33" name="Left-Right Arrow 132"/>
              <p:cNvSpPr/>
              <p:nvPr/>
            </p:nvSpPr>
            <p:spPr>
              <a:xfrm>
                <a:off x="2245949" y="5149733"/>
                <a:ext cx="1711614" cy="616953"/>
              </a:xfrm>
              <a:prstGeom prst="leftRightArrow">
                <a:avLst>
                  <a:gd name="adj1" fmla="val 70757"/>
                  <a:gd name="adj2" fmla="val 50000"/>
                </a:avLst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4706745" y="6328409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2036073" y="6649136"/>
                <a:ext cx="515794" cy="90778"/>
                <a:chOff x="4406481" y="2632601"/>
                <a:chExt cx="429828" cy="83213"/>
              </a:xfrm>
            </p:grpSpPr>
            <p:sp>
              <p:nvSpPr>
                <p:cNvPr id="144" name="Oval 11"/>
                <p:cNvSpPr>
                  <a:spLocks noChangeArrowheads="1"/>
                </p:cNvSpPr>
                <p:nvPr/>
              </p:nvSpPr>
              <p:spPr bwMode="auto">
                <a:xfrm>
                  <a:off x="4406481" y="2637650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>
                    <a:latin typeface="Calibri" pitchFamily="34" charset="0"/>
                  </a:endParaRPr>
                </a:p>
              </p:txBody>
            </p:sp>
            <p:sp>
              <p:nvSpPr>
                <p:cNvPr id="145" name="Oval 11"/>
                <p:cNvSpPr>
                  <a:spLocks noChangeArrowheads="1"/>
                </p:cNvSpPr>
                <p:nvPr/>
              </p:nvSpPr>
              <p:spPr bwMode="auto">
                <a:xfrm>
                  <a:off x="4583676" y="2635126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>
                    <a:latin typeface="Calibri" pitchFamily="34" charset="0"/>
                  </a:endParaRPr>
                </a:p>
              </p:txBody>
            </p:sp>
            <p:sp>
              <p:nvSpPr>
                <p:cNvPr id="146" name="Oval 11"/>
                <p:cNvSpPr>
                  <a:spLocks noChangeArrowheads="1"/>
                </p:cNvSpPr>
                <p:nvPr/>
              </p:nvSpPr>
              <p:spPr bwMode="auto">
                <a:xfrm>
                  <a:off x="4760871" y="2632601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>
                    <a:latin typeface="Calibri" pitchFamily="34" charset="0"/>
                  </a:endParaRPr>
                </a:p>
              </p:txBody>
            </p:sp>
          </p:grpSp>
          <p:pic>
            <p:nvPicPr>
              <p:cNvPr id="132" name="Picture 22" descr="j023073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43938" y="4962675"/>
                <a:ext cx="985942" cy="949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0" name="Left-Right Arrow 119"/>
            <p:cNvSpPr/>
            <p:nvPr/>
          </p:nvSpPr>
          <p:spPr>
            <a:xfrm>
              <a:off x="2767329" y="4305686"/>
              <a:ext cx="1711614" cy="616953"/>
            </a:xfrm>
            <a:prstGeom prst="leftRightArrow">
              <a:avLst>
                <a:gd name="adj1" fmla="val 7075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5362003" y="3951743"/>
              <a:ext cx="1295850" cy="707886"/>
              <a:chOff x="3535576" y="3295770"/>
              <a:chExt cx="1295850" cy="707886"/>
            </a:xfrm>
          </p:grpSpPr>
          <p:sp>
            <p:nvSpPr>
              <p:cNvPr id="162" name="Left-Right Arrow 161"/>
              <p:cNvSpPr/>
              <p:nvPr/>
            </p:nvSpPr>
            <p:spPr>
              <a:xfrm rot="19800000">
                <a:off x="3535576" y="3747639"/>
                <a:ext cx="773722" cy="231029"/>
              </a:xfrm>
              <a:prstGeom prst="left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240185" y="3295770"/>
                <a:ext cx="5912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ctr">
                  <a:spcBef>
                    <a:spcPct val="20000"/>
                  </a:spcBef>
                  <a:defRPr/>
                </a:pPr>
                <a:r>
                  <a:rPr lang="en-US" sz="4000" b="1" dirty="0" smtClean="0"/>
                  <a:t>Z</a:t>
                </a:r>
                <a:endParaRPr lang="en-CA" sz="4000" b="1" dirty="0" smtClean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04599" y="1555989"/>
            <a:ext cx="6719860" cy="2333005"/>
            <a:chOff x="404599" y="1555989"/>
            <a:chExt cx="6719860" cy="2333005"/>
          </a:xfrm>
        </p:grpSpPr>
        <p:grpSp>
          <p:nvGrpSpPr>
            <p:cNvPr id="53" name="Group 52"/>
            <p:cNvGrpSpPr/>
            <p:nvPr/>
          </p:nvGrpSpPr>
          <p:grpSpPr>
            <a:xfrm>
              <a:off x="1010394" y="1633170"/>
              <a:ext cx="4351609" cy="1169551"/>
              <a:chOff x="1287892" y="1533586"/>
              <a:chExt cx="4351609" cy="1169551"/>
            </a:xfrm>
          </p:grpSpPr>
          <p:pic>
            <p:nvPicPr>
              <p:cNvPr id="20" name="Picture 22" descr="j023073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87892" y="1753474"/>
                <a:ext cx="985942" cy="949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12"/>
              <p:cNvSpPr txBox="1">
                <a:spLocks noChangeArrowheads="1"/>
              </p:cNvSpPr>
              <p:nvPr/>
            </p:nvSpPr>
            <p:spPr bwMode="auto">
              <a:xfrm>
                <a:off x="2622917" y="1533586"/>
                <a:ext cx="42191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400" dirty="0"/>
                  <a:t>x</a:t>
                </a:r>
                <a:r>
                  <a:rPr lang="en-US" sz="2400" baseline="-25000" dirty="0"/>
                  <a:t>1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2293970" y="2004306"/>
                <a:ext cx="10972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 Box 14"/>
              <p:cNvSpPr txBox="1">
                <a:spLocks noChangeArrowheads="1"/>
              </p:cNvSpPr>
              <p:nvPr/>
            </p:nvSpPr>
            <p:spPr bwMode="auto">
              <a:xfrm>
                <a:off x="2164626" y="2157944"/>
                <a:ext cx="141134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dirty="0"/>
                  <a:t>y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=</a:t>
                </a:r>
                <a:r>
                  <a:rPr lang="en-US" sz="2000" dirty="0" smtClean="0"/>
                  <a:t>F</a:t>
                </a:r>
                <a:r>
                  <a:rPr lang="en-US" sz="2000" baseline="-25000" dirty="0" smtClean="0"/>
                  <a:t>1 </a:t>
                </a:r>
                <a:r>
                  <a:rPr lang="en-US" sz="2000" dirty="0" smtClean="0"/>
                  <a:t>(</a:t>
                </a:r>
                <a:r>
                  <a:rPr lang="en-US" sz="2000" dirty="0"/>
                  <a:t>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,x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)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2241917" y="2597176"/>
                <a:ext cx="1097280" cy="0"/>
              </a:xfrm>
              <a:prstGeom prst="straightConnector1">
                <a:avLst/>
              </a:prstGeom>
              <a:ln>
                <a:headEnd type="arrow" w="med" len="med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 Box 17"/>
              <p:cNvSpPr txBox="1">
                <a:spLocks noChangeArrowheads="1"/>
              </p:cNvSpPr>
              <p:nvPr/>
            </p:nvSpPr>
            <p:spPr bwMode="auto">
              <a:xfrm flipH="1">
                <a:off x="4228155" y="2164291"/>
                <a:ext cx="141134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dirty="0"/>
                  <a:t>y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=</a:t>
                </a:r>
                <a:r>
                  <a:rPr lang="en-US" sz="2000" dirty="0" smtClean="0"/>
                  <a:t>F</a:t>
                </a:r>
                <a:r>
                  <a:rPr lang="en-US" sz="2000" baseline="-25000" dirty="0" smtClean="0"/>
                  <a:t>2 </a:t>
                </a:r>
                <a:r>
                  <a:rPr lang="en-US" sz="2000" dirty="0" smtClean="0"/>
                  <a:t>(</a:t>
                </a:r>
                <a:r>
                  <a:rPr lang="en-US" sz="2000" dirty="0"/>
                  <a:t>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,x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)</a:t>
                </a: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>
                <a:off x="4345913" y="2593027"/>
                <a:ext cx="10972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 flipH="1">
                <a:off x="4598660" y="1539934"/>
                <a:ext cx="42191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400" dirty="0"/>
                  <a:t>x</a:t>
                </a:r>
                <a:r>
                  <a:rPr lang="en-US" sz="2400" baseline="-25000" dirty="0"/>
                  <a:t>2</a:t>
                </a: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4293860" y="2000158"/>
                <a:ext cx="1097280" cy="0"/>
              </a:xfrm>
              <a:prstGeom prst="straightConnector1">
                <a:avLst/>
              </a:prstGeom>
              <a:ln>
                <a:headEnd type="arrow" w="med" len="med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Oval 36"/>
            <p:cNvSpPr/>
            <p:nvPr/>
          </p:nvSpPr>
          <p:spPr>
            <a:xfrm>
              <a:off x="3165058" y="1985726"/>
              <a:ext cx="808612" cy="7729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F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163559" y="1814056"/>
              <a:ext cx="808612" cy="942421"/>
              <a:chOff x="5209400" y="635302"/>
              <a:chExt cx="808612" cy="942421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5209400" y="804781"/>
                <a:ext cx="808612" cy="77294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F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3"/>
              <p:cNvSpPr txBox="1">
                <a:spLocks noChangeArrowheads="1"/>
              </p:cNvSpPr>
              <p:nvPr/>
            </p:nvSpPr>
            <p:spPr>
              <a:xfrm>
                <a:off x="5241419" y="635302"/>
                <a:ext cx="59977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5400" dirty="0" smtClean="0">
                    <a:solidFill>
                      <a:srgbClr val="FF0000"/>
                    </a:solidFill>
                    <a:latin typeface="Lucida Grande"/>
                    <a:ea typeface="Lucida Grande"/>
                    <a:cs typeface="Lucida Grande"/>
                  </a:rPr>
                  <a:t>⌃</a:t>
                </a:r>
                <a:endParaRPr lang="en-US" sz="5400" dirty="0" smtClean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4106" y="1853058"/>
              <a:ext cx="937043" cy="1037688"/>
            </a:xfrm>
            <a:prstGeom prst="rect">
              <a:avLst/>
            </a:prstGeom>
          </p:spPr>
        </p:pic>
        <p:grpSp>
          <p:nvGrpSpPr>
            <p:cNvPr id="148" name="Group 147"/>
            <p:cNvGrpSpPr/>
            <p:nvPr/>
          </p:nvGrpSpPr>
          <p:grpSpPr>
            <a:xfrm>
              <a:off x="404599" y="2251860"/>
              <a:ext cx="5383233" cy="1637134"/>
              <a:chOff x="682097" y="2002868"/>
              <a:chExt cx="5383233" cy="1637134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992836" y="2002868"/>
                <a:ext cx="5072494" cy="1037688"/>
                <a:chOff x="992836" y="2152276"/>
                <a:chExt cx="5072494" cy="1037688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992836" y="2228305"/>
                  <a:ext cx="4103981" cy="949663"/>
                  <a:chOff x="1287159" y="1793645"/>
                  <a:chExt cx="4103981" cy="949663"/>
                </a:xfrm>
              </p:grpSpPr>
              <p:pic>
                <p:nvPicPr>
                  <p:cNvPr id="88" name="Picture 22" descr="j023073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1287159" y="1793645"/>
                    <a:ext cx="985942" cy="949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89" name="Straight Arrow Connector 88"/>
                  <p:cNvCxnSpPr/>
                  <p:nvPr/>
                </p:nvCxnSpPr>
                <p:spPr>
                  <a:xfrm>
                    <a:off x="2273101" y="2317062"/>
                    <a:ext cx="1097280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Arrow Connector 89"/>
                  <p:cNvCxnSpPr/>
                  <p:nvPr/>
                </p:nvCxnSpPr>
                <p:spPr>
                  <a:xfrm>
                    <a:off x="2189864" y="2533022"/>
                    <a:ext cx="1097280" cy="0"/>
                  </a:xfrm>
                  <a:prstGeom prst="straightConnector1">
                    <a:avLst/>
                  </a:prstGeom>
                  <a:ln>
                    <a:headEnd type="arrow" w="med" len="med"/>
                    <a:tailEnd type="none"/>
                  </a:ln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Arrow Connector 90"/>
                  <p:cNvCxnSpPr/>
                  <p:nvPr/>
                </p:nvCxnSpPr>
                <p:spPr>
                  <a:xfrm>
                    <a:off x="4293860" y="2528873"/>
                    <a:ext cx="1097280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Arrow Connector 91"/>
                  <p:cNvCxnSpPr/>
                  <p:nvPr/>
                </p:nvCxnSpPr>
                <p:spPr>
                  <a:xfrm>
                    <a:off x="4293860" y="2317062"/>
                    <a:ext cx="1097280" cy="0"/>
                  </a:xfrm>
                  <a:prstGeom prst="straightConnector1">
                    <a:avLst/>
                  </a:prstGeom>
                  <a:ln>
                    <a:headEnd type="arrow" w="med" len="med"/>
                    <a:tailEnd type="none"/>
                  </a:ln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13" name="Picture 11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28287" y="2152276"/>
                  <a:ext cx="937043" cy="1037688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682097" y="2602314"/>
                <a:ext cx="5026751" cy="1037688"/>
                <a:chOff x="724789" y="2751722"/>
                <a:chExt cx="5026751" cy="1037688"/>
              </a:xfrm>
            </p:grpSpPr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4789" y="2751722"/>
                  <a:ext cx="937043" cy="1037688"/>
                </a:xfrm>
                <a:prstGeom prst="rect">
                  <a:avLst/>
                </a:prstGeom>
              </p:spPr>
            </p:pic>
            <p:grpSp>
              <p:nvGrpSpPr>
                <p:cNvPr id="93" name="Group 92"/>
                <p:cNvGrpSpPr/>
                <p:nvPr/>
              </p:nvGrpSpPr>
              <p:grpSpPr>
                <a:xfrm>
                  <a:off x="1508584" y="2777232"/>
                  <a:ext cx="4242956" cy="949663"/>
                  <a:chOff x="2189864" y="1911793"/>
                  <a:chExt cx="4242956" cy="949663"/>
                </a:xfrm>
              </p:grpSpPr>
              <p:pic>
                <p:nvPicPr>
                  <p:cNvPr id="94" name="Picture 22" descr="j023073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5446878" y="1911793"/>
                    <a:ext cx="985942" cy="949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95" name="Straight Arrow Connector 94"/>
                  <p:cNvCxnSpPr/>
                  <p:nvPr/>
                </p:nvCxnSpPr>
                <p:spPr>
                  <a:xfrm>
                    <a:off x="2273101" y="2317062"/>
                    <a:ext cx="1097280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Arrow Connector 95"/>
                  <p:cNvCxnSpPr/>
                  <p:nvPr/>
                </p:nvCxnSpPr>
                <p:spPr>
                  <a:xfrm>
                    <a:off x="2189864" y="2533022"/>
                    <a:ext cx="1097280" cy="0"/>
                  </a:xfrm>
                  <a:prstGeom prst="straightConnector1">
                    <a:avLst/>
                  </a:prstGeom>
                  <a:ln>
                    <a:headEnd type="arrow" w="med" len="med"/>
                    <a:tailEnd type="none"/>
                  </a:ln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Arrow Connector 96"/>
                  <p:cNvCxnSpPr/>
                  <p:nvPr/>
                </p:nvCxnSpPr>
                <p:spPr>
                  <a:xfrm>
                    <a:off x="4293860" y="2528873"/>
                    <a:ext cx="1097280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Arrow Connector 97"/>
                  <p:cNvCxnSpPr/>
                  <p:nvPr/>
                </p:nvCxnSpPr>
                <p:spPr>
                  <a:xfrm>
                    <a:off x="4293860" y="2317062"/>
                    <a:ext cx="1097280" cy="0"/>
                  </a:xfrm>
                  <a:prstGeom prst="straightConnector1">
                    <a:avLst/>
                  </a:prstGeom>
                  <a:ln>
                    <a:headEnd type="arrow" w="med" len="med"/>
                    <a:tailEnd type="none"/>
                  </a:ln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8" name="Group 137"/>
              <p:cNvGrpSpPr/>
              <p:nvPr/>
            </p:nvGrpSpPr>
            <p:grpSpPr>
              <a:xfrm>
                <a:off x="2734924" y="3486411"/>
                <a:ext cx="515794" cy="90778"/>
                <a:chOff x="4406481" y="2632601"/>
                <a:chExt cx="429828" cy="83213"/>
              </a:xfrm>
            </p:grpSpPr>
            <p:sp>
              <p:nvSpPr>
                <p:cNvPr id="139" name="Oval 11"/>
                <p:cNvSpPr>
                  <a:spLocks noChangeArrowheads="1"/>
                </p:cNvSpPr>
                <p:nvPr/>
              </p:nvSpPr>
              <p:spPr bwMode="auto">
                <a:xfrm>
                  <a:off x="4406481" y="2637650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>
                    <a:latin typeface="Calibri" pitchFamily="34" charset="0"/>
                  </a:endParaRPr>
                </a:p>
              </p:txBody>
            </p:sp>
            <p:sp>
              <p:nvSpPr>
                <p:cNvPr id="140" name="Oval 11"/>
                <p:cNvSpPr>
                  <a:spLocks noChangeArrowheads="1"/>
                </p:cNvSpPr>
                <p:nvPr/>
              </p:nvSpPr>
              <p:spPr bwMode="auto">
                <a:xfrm>
                  <a:off x="4583676" y="2635126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>
                    <a:latin typeface="Calibri" pitchFamily="34" charset="0"/>
                  </a:endParaRPr>
                </a:p>
              </p:txBody>
            </p:sp>
            <p:sp>
              <p:nvSpPr>
                <p:cNvPr id="141" name="Oval 11"/>
                <p:cNvSpPr>
                  <a:spLocks noChangeArrowheads="1"/>
                </p:cNvSpPr>
                <p:nvPr/>
              </p:nvSpPr>
              <p:spPr bwMode="auto">
                <a:xfrm>
                  <a:off x="4760871" y="2632601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64" name="Group 163"/>
            <p:cNvGrpSpPr/>
            <p:nvPr/>
          </p:nvGrpSpPr>
          <p:grpSpPr>
            <a:xfrm>
              <a:off x="5828609" y="1555989"/>
              <a:ext cx="1295850" cy="707886"/>
              <a:chOff x="3535576" y="3295770"/>
              <a:chExt cx="1295850" cy="707886"/>
            </a:xfrm>
          </p:grpSpPr>
          <p:sp>
            <p:nvSpPr>
              <p:cNvPr id="165" name="Left-Right Arrow 164"/>
              <p:cNvSpPr/>
              <p:nvPr/>
            </p:nvSpPr>
            <p:spPr>
              <a:xfrm rot="19800000">
                <a:off x="3535576" y="3747639"/>
                <a:ext cx="773722" cy="231029"/>
              </a:xfrm>
              <a:prstGeom prst="left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4240185" y="3295770"/>
                <a:ext cx="5912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ctr">
                  <a:spcBef>
                    <a:spcPct val="20000"/>
                  </a:spcBef>
                  <a:defRPr/>
                </a:pPr>
                <a:r>
                  <a:rPr lang="en-US" sz="4000" b="1" dirty="0" smtClean="0"/>
                  <a:t>Z</a:t>
                </a:r>
                <a:endParaRPr lang="en-CA" sz="4000" b="1" dirty="0" smtClean="0"/>
              </a:p>
            </p:txBody>
          </p:sp>
        </p:grpSp>
      </p:grpSp>
      <p:sp>
        <p:nvSpPr>
          <p:cNvPr id="168" name="Rectangle 167"/>
          <p:cNvSpPr/>
          <p:nvPr/>
        </p:nvSpPr>
        <p:spPr>
          <a:xfrm>
            <a:off x="6326994" y="2226556"/>
            <a:ext cx="259242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Sim</a:t>
            </a:r>
            <a:r>
              <a:rPr lang="en-US" sz="2800" b="1" dirty="0" smtClean="0">
                <a:solidFill>
                  <a:srgbClr val="FF0000"/>
                </a:solidFill>
              </a:rPr>
              <a:t> runs in 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ub-</a:t>
            </a:r>
            <a:r>
              <a:rPr lang="en-US" sz="2800" b="1" dirty="0" err="1">
                <a:solidFill>
                  <a:srgbClr val="FF0000"/>
                </a:solidFill>
              </a:rPr>
              <a:t>E</a:t>
            </a:r>
            <a:r>
              <a:rPr lang="en-US" sz="2800" b="1" dirty="0" err="1" smtClean="0">
                <a:solidFill>
                  <a:srgbClr val="FF0000"/>
                </a:solidFill>
              </a:rPr>
              <a:t>xp</a:t>
            </a:r>
            <a:r>
              <a:rPr lang="en-US" sz="2800" b="1" dirty="0" smtClean="0">
                <a:solidFill>
                  <a:srgbClr val="FF0000"/>
                </a:solidFill>
              </a:rPr>
              <a:t> time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94659" y="398015"/>
            <a:ext cx="89974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CA" sz="3200" dirty="0" smtClean="0">
                <a:solidFill>
                  <a:srgbClr val="0000FF"/>
                </a:solidFill>
              </a:rPr>
              <a:t>Super-Polynomial time Simulation</a:t>
            </a:r>
            <a:r>
              <a:rPr lang="en-CA" sz="2400" dirty="0" smtClean="0">
                <a:solidFill>
                  <a:srgbClr val="0000FF"/>
                </a:solidFill>
              </a:rPr>
              <a:t>[Pas03,PS04,BS05]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9332" y="941404"/>
            <a:ext cx="829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Generalized UC with Super-Polynomial Time Simulator</a:t>
            </a:r>
          </a:p>
        </p:txBody>
      </p:sp>
    </p:spTree>
    <p:extLst>
      <p:ext uri="{BB962C8B-B14F-4D97-AF65-F5344CB8AC3E}">
        <p14:creationId xmlns:p14="http://schemas.microsoft.com/office/powerpoint/2010/main" val="178022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5759" y="588173"/>
            <a:ext cx="77998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FF"/>
                </a:solidFill>
              </a:rPr>
              <a:t>A puzzle in the SPS model</a:t>
            </a:r>
            <a:endParaRPr lang="en-US" sz="2400" baseline="-25000" dirty="0">
              <a:solidFill>
                <a:srgbClr val="3333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1522" y="1318987"/>
            <a:ext cx="1349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OWF 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9999" y="4211513"/>
            <a:ext cx="4301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Solution = pre-image of y</a:t>
            </a:r>
            <a:endParaRPr lang="en-US" sz="2600" dirty="0"/>
          </a:p>
        </p:txBody>
      </p:sp>
      <p:sp>
        <p:nvSpPr>
          <p:cNvPr id="65" name="TextBox 64"/>
          <p:cNvSpPr txBox="1"/>
          <p:nvPr/>
        </p:nvSpPr>
        <p:spPr>
          <a:xfrm>
            <a:off x="5197315" y="4479519"/>
            <a:ext cx="37026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Easy! 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S inverts y in 2^n</a:t>
            </a:r>
            <a:r>
              <a:rPr lang="en-US" sz="2600" baseline="30000" dirty="0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 time</a:t>
            </a:r>
            <a:endParaRPr lang="en-US" sz="26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3775" y="2062991"/>
            <a:ext cx="4782024" cy="2049568"/>
            <a:chOff x="573775" y="2355379"/>
            <a:chExt cx="4782024" cy="2049568"/>
          </a:xfrm>
        </p:grpSpPr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573775" y="3943282"/>
              <a:ext cx="15174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Challenger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3333769" y="3920091"/>
              <a:ext cx="9559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Solver</a:t>
              </a: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766483" y="3420062"/>
              <a:ext cx="1524000" cy="523220"/>
              <a:chOff x="3886200" y="3372648"/>
              <a:chExt cx="1524000" cy="523220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rot="10800000">
                <a:off x="3886200" y="3886200"/>
                <a:ext cx="1524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4005092" y="3372648"/>
                <a:ext cx="1363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solution</a:t>
                </a:r>
                <a:endParaRPr lang="en-US" sz="3200" dirty="0" smtClean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7" name="Picture 10" descr="j023074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43309" y="3149059"/>
              <a:ext cx="677178" cy="857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1" descr="j02307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5617" y="3170403"/>
              <a:ext cx="860865" cy="826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2" name="Straight Arrow Connector 41"/>
            <p:cNvCxnSpPr/>
            <p:nvPr/>
          </p:nvCxnSpPr>
          <p:spPr>
            <a:xfrm rot="10800000">
              <a:off x="1766482" y="3351643"/>
              <a:ext cx="1524000" cy="1588"/>
            </a:xfrm>
            <a:prstGeom prst="straightConnector1">
              <a:avLst/>
            </a:prstGeom>
            <a:ln>
              <a:solidFill>
                <a:srgbClr val="4F81BD"/>
              </a:solidFill>
              <a:headEnd type="arrow"/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307630" y="2824655"/>
              <a:ext cx="77683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y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0233" y="2355379"/>
              <a:ext cx="4535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dirty="0" smtClean="0"/>
                <a:t>=f(x) </a:t>
              </a:r>
              <a:r>
                <a:rPr lang="en-US" sz="2800" dirty="0"/>
                <a:t>for random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n</a:t>
              </a:r>
              <a:r>
                <a:rPr lang="en-US" sz="2800" baseline="30000" dirty="0" err="1" smtClean="0">
                  <a:solidFill>
                    <a:srgbClr val="FF0000"/>
                  </a:solidFill>
                </a:rPr>
                <a:t>ε</a:t>
              </a:r>
              <a:r>
                <a:rPr lang="en-US" sz="2800" dirty="0" smtClean="0"/>
                <a:t>-bit x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08530" y="2497942"/>
            <a:ext cx="3715897" cy="1593273"/>
            <a:chOff x="5008530" y="2790330"/>
            <a:chExt cx="3715897" cy="1593273"/>
          </a:xfrm>
        </p:grpSpPr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5008530" y="3921938"/>
              <a:ext cx="15174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Challenger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7768524" y="3898747"/>
              <a:ext cx="9559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Solver</a:t>
              </a:r>
              <a:endParaRPr lang="en-US" dirty="0">
                <a:latin typeface="Calibri" pitchFamily="34" charset="0"/>
              </a:endParaRPr>
            </a:p>
          </p:txBody>
        </p:sp>
        <p:pic>
          <p:nvPicPr>
            <p:cNvPr id="55" name="Picture 11" descr="j02307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40372" y="3149059"/>
              <a:ext cx="860865" cy="826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Box 62"/>
            <p:cNvSpPr txBox="1"/>
            <p:nvPr/>
          </p:nvSpPr>
          <p:spPr>
            <a:xfrm>
              <a:off x="7902663" y="2970937"/>
              <a:ext cx="5382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/>
                <a:t>S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243929" y="3385737"/>
              <a:ext cx="1524000" cy="523220"/>
              <a:chOff x="3886200" y="3372648"/>
              <a:chExt cx="1524000" cy="523220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 rot="10800000">
                <a:off x="3886200" y="3886200"/>
                <a:ext cx="1524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4005092" y="3372648"/>
                <a:ext cx="1363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00"/>
                    </a:solidFill>
                  </a:rPr>
                  <a:t>solution</a:t>
                </a:r>
                <a:endParaRPr lang="en-US" sz="3200" dirty="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59" name="Straight Arrow Connector 58"/>
            <p:cNvCxnSpPr/>
            <p:nvPr/>
          </p:nvCxnSpPr>
          <p:spPr>
            <a:xfrm rot="10800000">
              <a:off x="6243928" y="3317318"/>
              <a:ext cx="1524000" cy="1588"/>
            </a:xfrm>
            <a:prstGeom prst="straightConnector1">
              <a:avLst/>
            </a:prstGeom>
            <a:ln>
              <a:solidFill>
                <a:srgbClr val="4F81BD"/>
              </a:solidFill>
              <a:headEnd type="arrow"/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785076" y="2790330"/>
              <a:ext cx="77683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y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89999" y="4698204"/>
            <a:ext cx="3500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Sound by one-</a:t>
            </a:r>
            <a:r>
              <a:rPr lang="en-US" sz="2600" dirty="0" err="1" smtClean="0">
                <a:solidFill>
                  <a:srgbClr val="FF0000"/>
                </a:solidFill>
              </a:rPr>
              <a:t>wayness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6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/>
      <p:bldP spid="65" grpId="0"/>
      <p:bldP spid="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967" y="782864"/>
            <a:ext cx="8269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333FF"/>
                </a:solidFill>
              </a:rPr>
              <a:t>Thm</a:t>
            </a:r>
            <a:r>
              <a:rPr lang="en-US" sz="2400" dirty="0" smtClean="0">
                <a:solidFill>
                  <a:srgbClr val="3333FF"/>
                </a:solidFill>
              </a:rPr>
              <a:t>[PS04,BP05,LPV09,LPV12]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UC-secure protocols for all functionalities in SPS model</a:t>
            </a:r>
          </a:p>
          <a:p>
            <a:r>
              <a:rPr lang="en-US" sz="2800" dirty="0" smtClean="0">
                <a:sym typeface="Wingdings"/>
              </a:rPr>
              <a:t> </a:t>
            </a:r>
            <a:r>
              <a:rPr lang="en-US" sz="2800" dirty="0">
                <a:sym typeface="Wingdings"/>
              </a:rPr>
              <a:t>S</a:t>
            </a:r>
            <a:r>
              <a:rPr lang="en-US" sz="2800" dirty="0" smtClean="0">
                <a:sym typeface="Wingdings"/>
              </a:rPr>
              <a:t>ub-</a:t>
            </a:r>
            <a:r>
              <a:rPr lang="en-US" sz="2800" dirty="0" err="1" smtClean="0">
                <a:sym typeface="Wingdings"/>
              </a:rPr>
              <a:t>Exp</a:t>
            </a:r>
            <a:r>
              <a:rPr lang="en-US" sz="2800" dirty="0" smtClean="0">
                <a:sym typeface="Wingdings"/>
              </a:rPr>
              <a:t> OT 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3656" y="3603224"/>
            <a:ext cx="8269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333FF"/>
                </a:solidFill>
              </a:rPr>
              <a:t>Thm</a:t>
            </a:r>
            <a:r>
              <a:rPr lang="en-US" sz="2400" dirty="0" smtClean="0">
                <a:solidFill>
                  <a:srgbClr val="3333FF"/>
                </a:solidFill>
              </a:rPr>
              <a:t>[CLP10,LP12,GGJS12,LPV12]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UC-secure protocols for all functionalities in SPS model</a:t>
            </a:r>
          </a:p>
          <a:p>
            <a:r>
              <a:rPr lang="en-US" sz="2800" dirty="0" smtClean="0">
                <a:sym typeface="Wingdings"/>
              </a:rPr>
              <a:t> OT</a:t>
            </a: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0222" y="5895050"/>
            <a:ext cx="829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Optimal Rounds: </a:t>
            </a:r>
            <a:r>
              <a:rPr lang="en-US" sz="2400" dirty="0" smtClean="0"/>
              <a:t>O(1) protocols in all models </a:t>
            </a:r>
            <a:r>
              <a:rPr lang="en-US" sz="2400" dirty="0" smtClean="0">
                <a:sym typeface="Wingdings"/>
              </a:rPr>
              <a:t> O(1)-round OT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3873" y="6338363"/>
            <a:ext cx="829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Tight Assumptions </a:t>
            </a:r>
            <a:r>
              <a:rPr lang="en-US" sz="2400" dirty="0" smtClean="0"/>
              <a:t>[LPV12]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2172654" y="2184022"/>
            <a:ext cx="1711614" cy="1266528"/>
          </a:xfrm>
          <a:prstGeom prst="leftRightArrow">
            <a:avLst>
              <a:gd name="adj1" fmla="val 70757"/>
              <a:gd name="adj2" fmla="val 213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Arbitrary Protocol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17869" y="2290742"/>
            <a:ext cx="2597899" cy="1036320"/>
            <a:chOff x="4017869" y="2290742"/>
            <a:chExt cx="2597899" cy="1036320"/>
          </a:xfrm>
        </p:grpSpPr>
        <p:pic>
          <p:nvPicPr>
            <p:cNvPr id="10" name="Picture 12" descr="j0139031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17869" y="2290742"/>
              <a:ext cx="818806" cy="103632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" name="Left-Right Arrow 12"/>
            <p:cNvSpPr/>
            <p:nvPr/>
          </p:nvSpPr>
          <p:spPr>
            <a:xfrm>
              <a:off x="4904154" y="2473120"/>
              <a:ext cx="1711614" cy="616953"/>
            </a:xfrm>
            <a:prstGeom prst="leftRightArrow">
              <a:avLst>
                <a:gd name="adj1" fmla="val 70757"/>
                <a:gd name="adj2" fmla="val 5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SPS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81046" y="1797806"/>
            <a:ext cx="4687129" cy="1588712"/>
            <a:chOff x="3274549" y="231840"/>
            <a:chExt cx="4687129" cy="1588712"/>
          </a:xfrm>
        </p:grpSpPr>
        <p:grpSp>
          <p:nvGrpSpPr>
            <p:cNvPr id="22" name="Group 21"/>
            <p:cNvGrpSpPr/>
            <p:nvPr/>
          </p:nvGrpSpPr>
          <p:grpSpPr>
            <a:xfrm>
              <a:off x="3913746" y="663630"/>
              <a:ext cx="4047932" cy="1156922"/>
              <a:chOff x="3913746" y="663630"/>
              <a:chExt cx="4047932" cy="115692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3746" y="782864"/>
                <a:ext cx="937043" cy="1037688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4664870" y="663630"/>
                <a:ext cx="3296808" cy="1003741"/>
                <a:chOff x="3597581" y="891380"/>
                <a:chExt cx="3296808" cy="1003741"/>
              </a:xfrm>
            </p:grpSpPr>
            <p:sp>
              <p:nvSpPr>
                <p:cNvPr id="17" name="Line 76"/>
                <p:cNvSpPr>
                  <a:spLocks noChangeShapeType="1"/>
                </p:cNvSpPr>
                <p:nvPr/>
              </p:nvSpPr>
              <p:spPr bwMode="auto">
                <a:xfrm>
                  <a:off x="3597581" y="1446545"/>
                  <a:ext cx="1185533" cy="0"/>
                </a:xfrm>
                <a:prstGeom prst="line">
                  <a:avLst/>
                </a:prstGeom>
                <a:ln w="57150" cmpd="sng">
                  <a:solidFill>
                    <a:schemeClr val="accent1"/>
                  </a:solidFill>
                  <a:headEnd type="triangle" w="lg" len="med"/>
                  <a:tailEnd type="triangle" w="lg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76"/>
                <p:cNvSpPr>
                  <a:spLocks noChangeShapeType="1"/>
                </p:cNvSpPr>
                <p:nvPr/>
              </p:nvSpPr>
              <p:spPr bwMode="auto">
                <a:xfrm>
                  <a:off x="5697515" y="1446545"/>
                  <a:ext cx="1196874" cy="0"/>
                </a:xfrm>
                <a:prstGeom prst="line">
                  <a:avLst/>
                </a:prstGeom>
                <a:ln w="57150" cmpd="sng">
                  <a:solidFill>
                    <a:schemeClr val="accent1"/>
                  </a:solidFill>
                  <a:headEnd type="triangle" w="lg" len="med"/>
                  <a:tailEnd type="triangle" w="lg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4773469" y="982810"/>
                  <a:ext cx="913364" cy="912311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 smtClean="0">
                      <a:solidFill>
                        <a:schemeClr val="tx1"/>
                      </a:solidFill>
                    </a:rPr>
                    <a:t>F</a:t>
                  </a:r>
                  <a:endParaRPr lang="en-US" sz="2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angle 3"/>
                <p:cNvSpPr txBox="1">
                  <a:spLocks noChangeArrowheads="1"/>
                </p:cNvSpPr>
                <p:nvPr/>
              </p:nvSpPr>
              <p:spPr>
                <a:xfrm>
                  <a:off x="4839951" y="891380"/>
                  <a:ext cx="59977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lvl="0">
                    <a:spcBef>
                      <a:spcPct val="20000"/>
                    </a:spcBef>
                  </a:pPr>
                  <a:r>
                    <a:rPr lang="en-US" sz="5400" dirty="0" smtClean="0">
                      <a:solidFill>
                        <a:srgbClr val="000000"/>
                      </a:solidFill>
                      <a:latin typeface="Lucida Grande"/>
                      <a:ea typeface="Lucida Grande"/>
                      <a:cs typeface="Lucida Grande"/>
                    </a:rPr>
                    <a:t>⌃</a:t>
                  </a:r>
                  <a:endParaRPr lang="en-US" sz="5400" dirty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274549" y="231840"/>
              <a:ext cx="22540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</a:rPr>
                <a:t>Sub-</a:t>
              </a:r>
              <a:r>
                <a:rPr lang="en-US" sz="2800" b="1" dirty="0" err="1">
                  <a:solidFill>
                    <a:srgbClr val="FF0000"/>
                  </a:solidFill>
                </a:rPr>
                <a:t>E</a:t>
              </a:r>
              <a:r>
                <a:rPr lang="en-US" sz="2800" b="1" dirty="0" err="1" smtClean="0">
                  <a:solidFill>
                    <a:srgbClr val="FF0000"/>
                  </a:solidFill>
                </a:rPr>
                <a:t>xp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time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Left-Right Arrow 24"/>
          <p:cNvSpPr/>
          <p:nvPr/>
        </p:nvSpPr>
        <p:spPr>
          <a:xfrm>
            <a:off x="891665" y="5116283"/>
            <a:ext cx="1711614" cy="1266528"/>
          </a:xfrm>
          <a:prstGeom prst="leftRightArrow">
            <a:avLst>
              <a:gd name="adj1" fmla="val 70757"/>
              <a:gd name="adj2" fmla="val 213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OT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000057" y="4730067"/>
            <a:ext cx="2254007" cy="1588712"/>
            <a:chOff x="3274549" y="231840"/>
            <a:chExt cx="2254007" cy="158871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3746" y="782864"/>
              <a:ext cx="937043" cy="1037688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274549" y="231840"/>
              <a:ext cx="22540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</a:rPr>
                <a:t>Sub-</a:t>
              </a:r>
              <a:r>
                <a:rPr lang="en-US" sz="2800" b="1" dirty="0" err="1">
                  <a:solidFill>
                    <a:srgbClr val="FF0000"/>
                  </a:solidFill>
                </a:rPr>
                <a:t>E</a:t>
              </a:r>
              <a:r>
                <a:rPr lang="en-US" sz="2800" b="1" dirty="0" err="1" smtClean="0">
                  <a:solidFill>
                    <a:srgbClr val="FF0000"/>
                  </a:solidFill>
                </a:rPr>
                <a:t>xp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time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Left-Right Arrow 34"/>
          <p:cNvSpPr/>
          <p:nvPr/>
        </p:nvSpPr>
        <p:spPr>
          <a:xfrm>
            <a:off x="4836675" y="5097931"/>
            <a:ext cx="1711614" cy="1266528"/>
          </a:xfrm>
          <a:prstGeom prst="leftRightArrow">
            <a:avLst>
              <a:gd name="adj1" fmla="val 70757"/>
              <a:gd name="adj2" fmla="val 213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OT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945067" y="4711715"/>
            <a:ext cx="2593246" cy="1588712"/>
            <a:chOff x="3274549" y="231840"/>
            <a:chExt cx="2593246" cy="158871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3746" y="782864"/>
              <a:ext cx="937043" cy="1037688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274549" y="231840"/>
              <a:ext cx="25932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</a:rPr>
                <a:t>PPT Rewinding 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 rot="900000">
            <a:off x="6036251" y="4080133"/>
            <a:ext cx="3059982" cy="7719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In Proof!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89085" y="949552"/>
            <a:ext cx="8036688" cy="24068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>
                <a:solidFill>
                  <a:srgbClr val="3333FF"/>
                </a:solidFill>
                <a:sym typeface="Wingdings"/>
              </a:rPr>
              <a:t>Chimera Protocols</a:t>
            </a:r>
            <a:r>
              <a:rPr lang="en-US" sz="2800" dirty="0" smtClean="0">
                <a:solidFill>
                  <a:srgbClr val="3333FF"/>
                </a:solidFill>
                <a:sym typeface="Wingdings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3333FF"/>
                </a:solidFill>
                <a:sym typeface="Wingdings"/>
              </a:rPr>
              <a:t> Have properties of diff simulation technique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(Separate </a:t>
            </a:r>
            <a:r>
              <a:rPr lang="en-US" sz="2800" dirty="0">
                <a:solidFill>
                  <a:srgbClr val="000000"/>
                </a:solidFill>
              </a:rPr>
              <a:t>final simulator from simulator in </a:t>
            </a:r>
            <a:r>
              <a:rPr lang="en-US" sz="2800" dirty="0" smtClean="0">
                <a:solidFill>
                  <a:srgbClr val="000000"/>
                </a:solidFill>
              </a:rPr>
              <a:t>proof)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7" grpId="1"/>
      <p:bldP spid="8" grpId="0"/>
      <p:bldP spid="8" grpId="1"/>
      <p:bldP spid="11" grpId="0" animBg="1"/>
      <p:bldP spid="25" grpId="0" animBg="1"/>
      <p:bldP spid="35" grpId="0" animBg="1"/>
      <p:bldP spid="41" grpId="0" animBg="1"/>
      <p:bldP spid="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9111" y="1267845"/>
            <a:ext cx="6719860" cy="2333005"/>
            <a:chOff x="404599" y="1555989"/>
            <a:chExt cx="6719860" cy="2333005"/>
          </a:xfrm>
        </p:grpSpPr>
        <p:grpSp>
          <p:nvGrpSpPr>
            <p:cNvPr id="5" name="Group 4"/>
            <p:cNvGrpSpPr/>
            <p:nvPr/>
          </p:nvGrpSpPr>
          <p:grpSpPr>
            <a:xfrm>
              <a:off x="1010394" y="1633170"/>
              <a:ext cx="4351609" cy="1169551"/>
              <a:chOff x="1287892" y="1533586"/>
              <a:chExt cx="4351609" cy="1169551"/>
            </a:xfrm>
          </p:grpSpPr>
          <p:pic>
            <p:nvPicPr>
              <p:cNvPr id="35" name="Picture 22" descr="j023073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87892" y="1753474"/>
                <a:ext cx="985942" cy="949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auto">
              <a:xfrm>
                <a:off x="2622917" y="1533586"/>
                <a:ext cx="42191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400" dirty="0"/>
                  <a:t>x</a:t>
                </a:r>
                <a:r>
                  <a:rPr lang="en-US" sz="2400" baseline="-25000" dirty="0"/>
                  <a:t>1</a:t>
                </a: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2293970" y="2004306"/>
                <a:ext cx="10972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 Box 14"/>
              <p:cNvSpPr txBox="1">
                <a:spLocks noChangeArrowheads="1"/>
              </p:cNvSpPr>
              <p:nvPr/>
            </p:nvSpPr>
            <p:spPr bwMode="auto">
              <a:xfrm>
                <a:off x="2164626" y="2157944"/>
                <a:ext cx="141134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dirty="0"/>
                  <a:t>y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=</a:t>
                </a:r>
                <a:r>
                  <a:rPr lang="en-US" sz="2000" dirty="0" smtClean="0"/>
                  <a:t>F</a:t>
                </a:r>
                <a:r>
                  <a:rPr lang="en-US" sz="2000" baseline="-25000" dirty="0" smtClean="0"/>
                  <a:t>1 </a:t>
                </a:r>
                <a:r>
                  <a:rPr lang="en-US" sz="2000" dirty="0" smtClean="0"/>
                  <a:t>(</a:t>
                </a:r>
                <a:r>
                  <a:rPr lang="en-US" sz="2000" dirty="0"/>
                  <a:t>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,x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)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2241917" y="2597176"/>
                <a:ext cx="1097280" cy="0"/>
              </a:xfrm>
              <a:prstGeom prst="straightConnector1">
                <a:avLst/>
              </a:prstGeom>
              <a:ln>
                <a:headEnd type="arrow" w="med" len="med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 Box 17"/>
              <p:cNvSpPr txBox="1">
                <a:spLocks noChangeArrowheads="1"/>
              </p:cNvSpPr>
              <p:nvPr/>
            </p:nvSpPr>
            <p:spPr bwMode="auto">
              <a:xfrm flipH="1">
                <a:off x="4228155" y="2164291"/>
                <a:ext cx="141134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dirty="0"/>
                  <a:t>y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=</a:t>
                </a:r>
                <a:r>
                  <a:rPr lang="en-US" sz="2000" dirty="0" smtClean="0"/>
                  <a:t>F</a:t>
                </a:r>
                <a:r>
                  <a:rPr lang="en-US" sz="2000" baseline="-25000" dirty="0" smtClean="0"/>
                  <a:t>2 </a:t>
                </a:r>
                <a:r>
                  <a:rPr lang="en-US" sz="2000" dirty="0" smtClean="0"/>
                  <a:t>(</a:t>
                </a:r>
                <a:r>
                  <a:rPr lang="en-US" sz="2000" dirty="0"/>
                  <a:t>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,x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)</a:t>
                </a: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>
                <a:off x="4345913" y="2593027"/>
                <a:ext cx="10972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 Box 16"/>
              <p:cNvSpPr txBox="1">
                <a:spLocks noChangeArrowheads="1"/>
              </p:cNvSpPr>
              <p:nvPr/>
            </p:nvSpPr>
            <p:spPr bwMode="auto">
              <a:xfrm flipH="1">
                <a:off x="4598660" y="1539934"/>
                <a:ext cx="42191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400" dirty="0"/>
                  <a:t>x</a:t>
                </a:r>
                <a:r>
                  <a:rPr lang="en-US" sz="2400" baseline="-25000" dirty="0"/>
                  <a:t>2</a:t>
                </a: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>
                <a:off x="4293860" y="2000158"/>
                <a:ext cx="1097280" cy="0"/>
              </a:xfrm>
              <a:prstGeom prst="straightConnector1">
                <a:avLst/>
              </a:prstGeom>
              <a:ln>
                <a:headEnd type="arrow" w="med" len="med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3165058" y="1985726"/>
              <a:ext cx="808612" cy="7729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F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63559" y="1814056"/>
              <a:ext cx="808612" cy="942421"/>
              <a:chOff x="5209400" y="635302"/>
              <a:chExt cx="808612" cy="94242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209400" y="804781"/>
                <a:ext cx="808612" cy="77294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F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5241419" y="635302"/>
                <a:ext cx="59977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5400" dirty="0" smtClean="0">
                    <a:solidFill>
                      <a:srgbClr val="FF0000"/>
                    </a:solidFill>
                    <a:latin typeface="Lucida Grande"/>
                    <a:ea typeface="Lucida Grande"/>
                    <a:cs typeface="Lucida Grande"/>
                  </a:rPr>
                  <a:t>⌃</a:t>
                </a:r>
                <a:endParaRPr lang="en-US" sz="5400" dirty="0" smtClean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4106" y="1853058"/>
              <a:ext cx="937043" cy="1037688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04599" y="2251860"/>
              <a:ext cx="5383233" cy="1637134"/>
              <a:chOff x="682097" y="2002868"/>
              <a:chExt cx="5383233" cy="163713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992836" y="2002868"/>
                <a:ext cx="5072494" cy="1037688"/>
                <a:chOff x="992836" y="2152276"/>
                <a:chExt cx="5072494" cy="1037688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992836" y="2228305"/>
                  <a:ext cx="4103981" cy="949663"/>
                  <a:chOff x="1287159" y="1793645"/>
                  <a:chExt cx="4103981" cy="949663"/>
                </a:xfrm>
              </p:grpSpPr>
              <p:pic>
                <p:nvPicPr>
                  <p:cNvPr id="28" name="Picture 22" descr="j023073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1287159" y="1793645"/>
                    <a:ext cx="985942" cy="949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29" name="Straight Arrow Connector 28"/>
                  <p:cNvCxnSpPr/>
                  <p:nvPr/>
                </p:nvCxnSpPr>
                <p:spPr>
                  <a:xfrm>
                    <a:off x="2273101" y="2317062"/>
                    <a:ext cx="1097280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/>
                  <p:nvPr/>
                </p:nvCxnSpPr>
                <p:spPr>
                  <a:xfrm>
                    <a:off x="2189864" y="2533022"/>
                    <a:ext cx="1097280" cy="0"/>
                  </a:xfrm>
                  <a:prstGeom prst="straightConnector1">
                    <a:avLst/>
                  </a:prstGeom>
                  <a:ln>
                    <a:headEnd type="arrow" w="med" len="med"/>
                    <a:tailEnd type="none"/>
                  </a:ln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>
                    <a:off x="4293860" y="2528873"/>
                    <a:ext cx="1097280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Arrow Connector 31"/>
                  <p:cNvCxnSpPr/>
                  <p:nvPr/>
                </p:nvCxnSpPr>
                <p:spPr>
                  <a:xfrm>
                    <a:off x="4293860" y="2317062"/>
                    <a:ext cx="1097280" cy="0"/>
                  </a:xfrm>
                  <a:prstGeom prst="straightConnector1">
                    <a:avLst/>
                  </a:prstGeom>
                  <a:ln>
                    <a:headEnd type="arrow" w="med" len="med"/>
                    <a:tailEnd type="none"/>
                  </a:ln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28287" y="2152276"/>
                  <a:ext cx="937043" cy="103768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82097" y="2602314"/>
                <a:ext cx="5026751" cy="1037688"/>
                <a:chOff x="724789" y="2751722"/>
                <a:chExt cx="5026751" cy="1037688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4789" y="2751722"/>
                  <a:ext cx="937043" cy="1037688"/>
                </a:xfrm>
                <a:prstGeom prst="rect">
                  <a:avLst/>
                </a:prstGeom>
              </p:spPr>
            </p:pic>
            <p:grpSp>
              <p:nvGrpSpPr>
                <p:cNvPr id="20" name="Group 19"/>
                <p:cNvGrpSpPr/>
                <p:nvPr/>
              </p:nvGrpSpPr>
              <p:grpSpPr>
                <a:xfrm>
                  <a:off x="1508584" y="2777232"/>
                  <a:ext cx="4242956" cy="949663"/>
                  <a:chOff x="2189864" y="1911793"/>
                  <a:chExt cx="4242956" cy="949663"/>
                </a:xfrm>
              </p:grpSpPr>
              <p:pic>
                <p:nvPicPr>
                  <p:cNvPr id="21" name="Picture 22" descr="j023073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5446878" y="1911793"/>
                    <a:ext cx="985942" cy="949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22" name="Straight Arrow Connector 21"/>
                  <p:cNvCxnSpPr/>
                  <p:nvPr/>
                </p:nvCxnSpPr>
                <p:spPr>
                  <a:xfrm>
                    <a:off x="2273101" y="2317062"/>
                    <a:ext cx="1097280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/>
                  <p:cNvCxnSpPr/>
                  <p:nvPr/>
                </p:nvCxnSpPr>
                <p:spPr>
                  <a:xfrm>
                    <a:off x="2189864" y="2533022"/>
                    <a:ext cx="1097280" cy="0"/>
                  </a:xfrm>
                  <a:prstGeom prst="straightConnector1">
                    <a:avLst/>
                  </a:prstGeom>
                  <a:ln>
                    <a:headEnd type="arrow" w="med" len="med"/>
                    <a:tailEnd type="none"/>
                  </a:ln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23"/>
                  <p:cNvCxnSpPr/>
                  <p:nvPr/>
                </p:nvCxnSpPr>
                <p:spPr>
                  <a:xfrm>
                    <a:off x="4293860" y="2528873"/>
                    <a:ext cx="1097280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24"/>
                  <p:cNvCxnSpPr/>
                  <p:nvPr/>
                </p:nvCxnSpPr>
                <p:spPr>
                  <a:xfrm>
                    <a:off x="4293860" y="2317062"/>
                    <a:ext cx="1097280" cy="0"/>
                  </a:xfrm>
                  <a:prstGeom prst="straightConnector1">
                    <a:avLst/>
                  </a:prstGeom>
                  <a:ln>
                    <a:headEnd type="arrow" w="med" len="med"/>
                    <a:tailEnd type="none"/>
                  </a:ln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" name="Group 14"/>
              <p:cNvGrpSpPr/>
              <p:nvPr/>
            </p:nvGrpSpPr>
            <p:grpSpPr>
              <a:xfrm>
                <a:off x="2734924" y="3486411"/>
                <a:ext cx="515794" cy="90778"/>
                <a:chOff x="4406481" y="2632601"/>
                <a:chExt cx="429828" cy="83213"/>
              </a:xfrm>
            </p:grpSpPr>
            <p:sp>
              <p:nvSpPr>
                <p:cNvPr id="16" name="Oval 11"/>
                <p:cNvSpPr>
                  <a:spLocks noChangeArrowheads="1"/>
                </p:cNvSpPr>
                <p:nvPr/>
              </p:nvSpPr>
              <p:spPr bwMode="auto">
                <a:xfrm>
                  <a:off x="4406481" y="2637650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>
                    <a:latin typeface="Calibri" pitchFamily="34" charset="0"/>
                  </a:endParaRPr>
                </a:p>
              </p:txBody>
            </p:sp>
            <p:sp>
              <p:nvSpPr>
                <p:cNvPr id="17" name="Oval 11"/>
                <p:cNvSpPr>
                  <a:spLocks noChangeArrowheads="1"/>
                </p:cNvSpPr>
                <p:nvPr/>
              </p:nvSpPr>
              <p:spPr bwMode="auto">
                <a:xfrm>
                  <a:off x="4583676" y="2635126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>
                    <a:latin typeface="Calibri" pitchFamily="34" charset="0"/>
                  </a:endParaRPr>
                </a:p>
              </p:txBody>
            </p:sp>
            <p:sp>
              <p:nvSpPr>
                <p:cNvPr id="18" name="Oval 11"/>
                <p:cNvSpPr>
                  <a:spLocks noChangeArrowheads="1"/>
                </p:cNvSpPr>
                <p:nvPr/>
              </p:nvSpPr>
              <p:spPr bwMode="auto">
                <a:xfrm>
                  <a:off x="4760871" y="2632601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5828609" y="1555989"/>
              <a:ext cx="1295850" cy="707886"/>
              <a:chOff x="3535576" y="3295770"/>
              <a:chExt cx="1295850" cy="707886"/>
            </a:xfrm>
          </p:grpSpPr>
          <p:sp>
            <p:nvSpPr>
              <p:cNvPr id="11" name="Left-Right Arrow 10"/>
              <p:cNvSpPr/>
              <p:nvPr/>
            </p:nvSpPr>
            <p:spPr>
              <a:xfrm rot="19800000">
                <a:off x="3535576" y="3747639"/>
                <a:ext cx="773722" cy="231029"/>
              </a:xfrm>
              <a:prstGeom prst="left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240185" y="3295770"/>
                <a:ext cx="5912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ctr">
                  <a:spcBef>
                    <a:spcPct val="20000"/>
                  </a:spcBef>
                  <a:defRPr/>
                </a:pPr>
                <a:r>
                  <a:rPr lang="en-US" sz="4000" b="1" dirty="0" smtClean="0"/>
                  <a:t>Z</a:t>
                </a:r>
                <a:endParaRPr lang="en-CA" sz="4000" b="1" dirty="0" smtClean="0"/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806406" y="520041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Concurrent security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Modular analysis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Environmental friendliness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83273" y="4033549"/>
            <a:ext cx="7940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Weaker Privacy:</a:t>
            </a:r>
            <a:r>
              <a:rPr lang="en-US" sz="2400" dirty="0" smtClean="0"/>
              <a:t> </a:t>
            </a:r>
            <a:r>
              <a:rPr lang="en-US" sz="2400" dirty="0" err="1" smtClean="0"/>
              <a:t>Adv</a:t>
            </a:r>
            <a:r>
              <a:rPr lang="en-US" sz="2400" dirty="0" smtClean="0"/>
              <a:t> can learn what’s efficiently computable in sub-</a:t>
            </a:r>
            <a:r>
              <a:rPr lang="en-US" sz="2400" dirty="0" err="1" smtClean="0"/>
              <a:t>exp</a:t>
            </a:r>
            <a:r>
              <a:rPr lang="en-US" sz="2400" dirty="0" smtClean="0"/>
              <a:t> time</a:t>
            </a:r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757844" y="544355"/>
            <a:ext cx="501190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How much weaker </a:t>
            </a:r>
            <a:r>
              <a:rPr lang="en-US" sz="3200" b="1" dirty="0">
                <a:solidFill>
                  <a:srgbClr val="0000FF"/>
                </a:solidFill>
              </a:rPr>
              <a:t>than </a:t>
            </a:r>
            <a:r>
              <a:rPr lang="en-US" sz="3200" b="1" dirty="0" smtClean="0">
                <a:solidFill>
                  <a:srgbClr val="0000FF"/>
                </a:solidFill>
              </a:rPr>
              <a:t>UC?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399752" y="5262402"/>
            <a:ext cx="444337" cy="1301660"/>
            <a:chOff x="5025240" y="5038290"/>
            <a:chExt cx="444337" cy="1301660"/>
          </a:xfrm>
        </p:grpSpPr>
        <p:grpSp>
          <p:nvGrpSpPr>
            <p:cNvPr id="46" name="Group 45"/>
            <p:cNvGrpSpPr/>
            <p:nvPr/>
          </p:nvGrpSpPr>
          <p:grpSpPr>
            <a:xfrm>
              <a:off x="5025240" y="5038290"/>
              <a:ext cx="444337" cy="1301660"/>
              <a:chOff x="4934412" y="4812595"/>
              <a:chExt cx="444337" cy="1301660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4412" y="5669919"/>
                <a:ext cx="444336" cy="444336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4412" y="5239521"/>
                <a:ext cx="444336" cy="444336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5"/>
              <a:srcRect t="37757" r="23846"/>
              <a:stretch/>
            </p:blipFill>
            <p:spPr>
              <a:xfrm>
                <a:off x="4934413" y="4812595"/>
                <a:ext cx="444336" cy="458941"/>
              </a:xfrm>
              <a:prstGeom prst="rect">
                <a:avLst/>
              </a:prstGeom>
            </p:spPr>
          </p:pic>
        </p:grpSp>
        <p:cxnSp>
          <p:nvCxnSpPr>
            <p:cNvPr id="52" name="Straight Connector 51"/>
            <p:cNvCxnSpPr/>
            <p:nvPr/>
          </p:nvCxnSpPr>
          <p:spPr>
            <a:xfrm flipH="1" flipV="1">
              <a:off x="5208388" y="5056779"/>
              <a:ext cx="149421" cy="33761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797239" y="3638498"/>
            <a:ext cx="1403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u="sng" dirty="0" smtClean="0">
                <a:solidFill>
                  <a:srgbClr val="0000FF"/>
                </a:solidFill>
              </a:rPr>
              <a:t>Security</a:t>
            </a:r>
            <a:endParaRPr lang="en-US" sz="2400" u="sng" dirty="0">
              <a:solidFill>
                <a:srgbClr val="0000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18270" y="4830842"/>
            <a:ext cx="1403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u="sng" dirty="0" smtClean="0">
                <a:solidFill>
                  <a:srgbClr val="0000FF"/>
                </a:solidFill>
              </a:rPr>
              <a:t>Quality</a:t>
            </a:r>
            <a:endParaRPr lang="en-US" sz="2400" u="sng" dirty="0">
              <a:solidFill>
                <a:srgbClr val="0000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679203" y="2013116"/>
            <a:ext cx="259242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Sim</a:t>
            </a:r>
            <a:r>
              <a:rPr lang="en-US" sz="2800" b="1" dirty="0" smtClean="0">
                <a:solidFill>
                  <a:srgbClr val="FF0000"/>
                </a:solidFill>
              </a:rPr>
              <a:t> runs in 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ub-</a:t>
            </a:r>
            <a:r>
              <a:rPr lang="en-US" sz="2800" b="1" dirty="0" err="1">
                <a:solidFill>
                  <a:srgbClr val="FF0000"/>
                </a:solidFill>
              </a:rPr>
              <a:t>E</a:t>
            </a:r>
            <a:r>
              <a:rPr lang="en-US" sz="2800" b="1" dirty="0" err="1" smtClean="0">
                <a:solidFill>
                  <a:srgbClr val="FF0000"/>
                </a:solidFill>
              </a:rPr>
              <a:t>xp</a:t>
            </a:r>
            <a:r>
              <a:rPr lang="en-US" sz="2800" b="1" dirty="0" smtClean="0">
                <a:solidFill>
                  <a:srgbClr val="FF0000"/>
                </a:solidFill>
              </a:rPr>
              <a:t> time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0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5" grpId="0"/>
      <p:bldP spid="56" grpId="0"/>
      <p:bldP spid="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806406" y="462412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Concurrent security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Modular analysis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Environmental friendliness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783273" y="3083554"/>
            <a:ext cx="7940471" cy="1226048"/>
            <a:chOff x="783273" y="3307666"/>
            <a:chExt cx="7940471" cy="1226048"/>
          </a:xfrm>
        </p:grpSpPr>
        <p:sp>
          <p:nvSpPr>
            <p:cNvPr id="50" name="Rectangle 49"/>
            <p:cNvSpPr/>
            <p:nvPr/>
          </p:nvSpPr>
          <p:spPr>
            <a:xfrm>
              <a:off x="783273" y="3702717"/>
              <a:ext cx="79404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400" dirty="0" smtClean="0">
                  <a:solidFill>
                    <a:srgbClr val="FF0000"/>
                  </a:solidFill>
                </a:rPr>
                <a:t>Better Privacy: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Adv</a:t>
              </a:r>
              <a:r>
                <a:rPr lang="en-US" sz="2400" dirty="0" smtClean="0"/>
                <a:t> can learn what’s efficiently computable with a super-poly oracle</a:t>
              </a:r>
              <a:endParaRPr lang="en-US" sz="24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97239" y="3307666"/>
              <a:ext cx="14032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400" u="sng" dirty="0" smtClean="0">
                  <a:solidFill>
                    <a:srgbClr val="0000FF"/>
                  </a:solidFill>
                </a:rPr>
                <a:t>Security</a:t>
              </a:r>
              <a:endParaRPr lang="en-US" sz="2400" u="sng" dirty="0">
                <a:solidFill>
                  <a:srgbClr val="0000FF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818270" y="4254554"/>
            <a:ext cx="1403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u="sng" dirty="0" smtClean="0">
                <a:solidFill>
                  <a:srgbClr val="0000FF"/>
                </a:solidFill>
              </a:rPr>
              <a:t>Quality</a:t>
            </a:r>
            <a:endParaRPr lang="en-US" sz="2400" u="sng" dirty="0">
              <a:solidFill>
                <a:srgbClr val="0000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00230" y="398015"/>
            <a:ext cx="496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CA" sz="3200" b="1" dirty="0" smtClean="0">
                <a:solidFill>
                  <a:srgbClr val="0000FF"/>
                </a:solidFill>
              </a:rPr>
              <a:t>Angel based security </a:t>
            </a:r>
            <a:r>
              <a:rPr lang="en-CA" sz="2400" dirty="0">
                <a:solidFill>
                  <a:srgbClr val="0000FF"/>
                </a:solidFill>
              </a:rPr>
              <a:t>[PS04] </a:t>
            </a:r>
            <a:endParaRPr lang="en-CA" sz="2400" dirty="0" smtClean="0">
              <a:solidFill>
                <a:srgbClr val="0000FF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277398" y="944202"/>
            <a:ext cx="2116631" cy="2047209"/>
            <a:chOff x="4277398" y="1168314"/>
            <a:chExt cx="2116631" cy="2047209"/>
          </a:xfrm>
        </p:grpSpPr>
        <p:sp>
          <p:nvSpPr>
            <p:cNvPr id="58" name="Rectangle 57"/>
            <p:cNvSpPr/>
            <p:nvPr/>
          </p:nvSpPr>
          <p:spPr>
            <a:xfrm>
              <a:off x="4277398" y="2753858"/>
              <a:ext cx="21166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400" b="1" dirty="0" smtClean="0">
                  <a:solidFill>
                    <a:srgbClr val="FF0000"/>
                  </a:solidFill>
                </a:rPr>
                <a:t>PPT Relativized </a:t>
              </a:r>
            </a:p>
          </p:txBody>
        </p:sp>
        <p:pic>
          <p:nvPicPr>
            <p:cNvPr id="60" name="Picture 2" descr="http://www.vectors4all.net/preview/angel-icon-clip-ar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44"/>
            <a:stretch/>
          </p:blipFill>
          <p:spPr bwMode="auto">
            <a:xfrm>
              <a:off x="5378406" y="1168314"/>
              <a:ext cx="767573" cy="869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278" y="1724992"/>
              <a:ext cx="937043" cy="1037688"/>
            </a:xfrm>
            <a:prstGeom prst="rect">
              <a:avLst/>
            </a:prstGeom>
          </p:spPr>
        </p:pic>
      </p:grpSp>
      <p:sp>
        <p:nvSpPr>
          <p:cNvPr id="61" name="Rectangle 60"/>
          <p:cNvSpPr/>
          <p:nvPr/>
        </p:nvSpPr>
        <p:spPr>
          <a:xfrm>
            <a:off x="5741173" y="77927"/>
            <a:ext cx="323559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smtClean="0"/>
              <a:t>Angel: Super-poly, but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smtClean="0"/>
              <a:t>w/ a specific interface</a:t>
            </a:r>
            <a:endParaRPr lang="en-CA" sz="2400" b="1" dirty="0" smtClean="0"/>
          </a:p>
        </p:txBody>
      </p:sp>
      <p:grpSp>
        <p:nvGrpSpPr>
          <p:cNvPr id="69" name="Group 68"/>
          <p:cNvGrpSpPr/>
          <p:nvPr/>
        </p:nvGrpSpPr>
        <p:grpSpPr>
          <a:xfrm>
            <a:off x="5399752" y="4686114"/>
            <a:ext cx="444337" cy="1301660"/>
            <a:chOff x="5399752" y="5262402"/>
            <a:chExt cx="444337" cy="1301660"/>
          </a:xfrm>
        </p:grpSpPr>
        <p:grpSp>
          <p:nvGrpSpPr>
            <p:cNvPr id="54" name="Group 53"/>
            <p:cNvGrpSpPr/>
            <p:nvPr/>
          </p:nvGrpSpPr>
          <p:grpSpPr>
            <a:xfrm>
              <a:off x="5399752" y="5262402"/>
              <a:ext cx="444337" cy="1301660"/>
              <a:chOff x="5025240" y="5038290"/>
              <a:chExt cx="444337" cy="1301660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5025240" y="5038290"/>
                <a:ext cx="444337" cy="1301660"/>
                <a:chOff x="4934412" y="4812595"/>
                <a:chExt cx="444337" cy="1301660"/>
              </a:xfrm>
            </p:grpSpPr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34412" y="5669919"/>
                  <a:ext cx="444336" cy="444336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37757" r="23846"/>
                <a:stretch/>
              </p:blipFill>
              <p:spPr>
                <a:xfrm>
                  <a:off x="4934413" y="4812595"/>
                  <a:ext cx="444336" cy="458941"/>
                </a:xfrm>
                <a:prstGeom prst="rect">
                  <a:avLst/>
                </a:prstGeom>
              </p:spPr>
            </p:pic>
          </p:grpSp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5208388" y="5056779"/>
                <a:ext cx="149421" cy="33761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5"/>
            <a:srcRect t="37757" r="23846"/>
            <a:stretch/>
          </p:blipFill>
          <p:spPr>
            <a:xfrm>
              <a:off x="5399753" y="5639853"/>
              <a:ext cx="444336" cy="458941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6607113" y="901515"/>
            <a:ext cx="2116631" cy="2534402"/>
            <a:chOff x="6607113" y="901515"/>
            <a:chExt cx="2116631" cy="2534402"/>
          </a:xfrm>
        </p:grpSpPr>
        <p:pic>
          <p:nvPicPr>
            <p:cNvPr id="74" name="Picture 12" descr="j0139031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70028" y="1379098"/>
              <a:ext cx="818806" cy="103632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5" name="Picture 2" descr="http://www.vectors4all.net/preview/angel-icon-clip-ar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44"/>
            <a:stretch/>
          </p:blipFill>
          <p:spPr bwMode="auto">
            <a:xfrm>
              <a:off x="7437065" y="901515"/>
              <a:ext cx="767573" cy="869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Rectangle 75"/>
            <p:cNvSpPr/>
            <p:nvPr/>
          </p:nvSpPr>
          <p:spPr>
            <a:xfrm>
              <a:off x="6607113" y="2531054"/>
              <a:ext cx="2116631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400" b="1" dirty="0" smtClean="0">
                  <a:solidFill>
                    <a:srgbClr val="FF0000"/>
                  </a:solidFill>
                </a:rPr>
                <a:t>PPT Relativized </a:t>
              </a:r>
            </a:p>
            <a:p>
              <a:pPr>
                <a:spcBef>
                  <a:spcPct val="20000"/>
                </a:spcBef>
              </a:pP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697891" y="1042207"/>
            <a:ext cx="1781944" cy="1991892"/>
            <a:chOff x="2697891" y="1042207"/>
            <a:chExt cx="1781944" cy="1991892"/>
          </a:xfrm>
        </p:grpSpPr>
        <p:pic>
          <p:nvPicPr>
            <p:cNvPr id="71" name="Picture 12" descr="j0139031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3275" y="1493426"/>
              <a:ext cx="818806" cy="103632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2" name="Rectangle 71"/>
            <p:cNvSpPr/>
            <p:nvPr/>
          </p:nvSpPr>
          <p:spPr>
            <a:xfrm>
              <a:off x="2697891" y="2572434"/>
              <a:ext cx="17341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400" b="1" dirty="0" smtClean="0">
                  <a:solidFill>
                    <a:srgbClr val="FF0000"/>
                  </a:solidFill>
                </a:rPr>
                <a:t>PPT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745672" y="1042207"/>
              <a:ext cx="17341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400" dirty="0" err="1" smtClean="0">
                  <a:solidFill>
                    <a:srgbClr val="000000"/>
                  </a:solidFill>
                </a:rPr>
                <a:t>Adv</a:t>
              </a:r>
              <a:endParaRPr lang="en-US" sz="24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25762" y="1030873"/>
            <a:ext cx="2241307" cy="1972352"/>
            <a:chOff x="725762" y="1030873"/>
            <a:chExt cx="2241307" cy="1972352"/>
          </a:xfrm>
        </p:grpSpPr>
        <p:grpSp>
          <p:nvGrpSpPr>
            <p:cNvPr id="44" name="Group 43"/>
            <p:cNvGrpSpPr/>
            <p:nvPr/>
          </p:nvGrpSpPr>
          <p:grpSpPr>
            <a:xfrm>
              <a:off x="725762" y="1503872"/>
              <a:ext cx="2241307" cy="1499353"/>
              <a:chOff x="725762" y="1727984"/>
              <a:chExt cx="2241307" cy="1499353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5069" y="1727984"/>
                <a:ext cx="937043" cy="1037688"/>
              </a:xfrm>
              <a:prstGeom prst="rect">
                <a:avLst/>
              </a:prstGeom>
            </p:spPr>
          </p:pic>
          <p:sp>
            <p:nvSpPr>
              <p:cNvPr id="64" name="Rectangle 63"/>
              <p:cNvSpPr/>
              <p:nvPr/>
            </p:nvSpPr>
            <p:spPr>
              <a:xfrm>
                <a:off x="725762" y="2765672"/>
                <a:ext cx="224130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Super-poly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1209207" y="1030873"/>
              <a:ext cx="17341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400" dirty="0" err="1" smtClean="0">
                  <a:solidFill>
                    <a:srgbClr val="000000"/>
                  </a:solidFill>
                </a:rPr>
                <a:t>Sim</a:t>
              </a:r>
              <a:endParaRPr lang="en-US" sz="2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067968" y="1390366"/>
            <a:ext cx="17341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6600" b="1" dirty="0" smtClean="0">
                <a:solidFill>
                  <a:srgbClr val="FF0000"/>
                </a:solidFill>
              </a:rPr>
              <a:t>&gt;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791883" y="1292864"/>
            <a:ext cx="3089414" cy="14993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966553" y="1307422"/>
            <a:ext cx="17341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6600" b="1" dirty="0">
                <a:solidFill>
                  <a:srgbClr val="FF0000"/>
                </a:solidFill>
              </a:rPr>
              <a:t>=</a:t>
            </a:r>
            <a:endParaRPr lang="en-US" sz="6600" b="1" dirty="0" smtClean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458017" y="5962971"/>
            <a:ext cx="5518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rgbClr val="0000FF"/>
                </a:solidFill>
              </a:rPr>
              <a:t>[</a:t>
            </a:r>
            <a:r>
              <a:rPr lang="en-CA" sz="2400" dirty="0" smtClean="0">
                <a:solidFill>
                  <a:srgbClr val="0000FF"/>
                </a:solidFill>
              </a:rPr>
              <a:t>PS04,MMY06] Non-standard Assumptions</a:t>
            </a:r>
          </a:p>
          <a:p>
            <a:r>
              <a:rPr lang="en-CA" sz="2400" dirty="0">
                <a:solidFill>
                  <a:srgbClr val="0000FF"/>
                </a:solidFill>
              </a:rPr>
              <a:t>[</a:t>
            </a:r>
            <a:r>
              <a:rPr lang="en-CA" sz="2400" dirty="0" smtClean="0">
                <a:solidFill>
                  <a:srgbClr val="0000FF"/>
                </a:solidFill>
              </a:rPr>
              <a:t>CLP10,LP12,GLPPS13] OT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03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6" grpId="0"/>
      <p:bldP spid="61" grpId="1"/>
      <p:bldP spid="79" grpId="0"/>
      <p:bldP spid="8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4114361" y="4374212"/>
            <a:ext cx="913364" cy="91231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7" name="Picture 21" descr="j02307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89" y="4271727"/>
            <a:ext cx="759279" cy="96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 descr="ilomvjui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8888" y="4298729"/>
            <a:ext cx="1388110" cy="1019810"/>
          </a:xfrm>
          <a:prstGeom prst="rect">
            <a:avLst/>
          </a:prstGeom>
          <a:noFill/>
        </p:spPr>
      </p:pic>
      <p:pic>
        <p:nvPicPr>
          <p:cNvPr id="29" name="Picture 22" descr="j02307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7233" y="4322982"/>
            <a:ext cx="985942" cy="9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2851714" y="4030697"/>
            <a:ext cx="1097280" cy="470720"/>
            <a:chOff x="2871453" y="2078600"/>
            <a:chExt cx="1097280" cy="588400"/>
          </a:xfrm>
        </p:grpSpPr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3200400" y="2078600"/>
              <a:ext cx="4299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 dirty="0"/>
                <a:t>x</a:t>
              </a:r>
              <a:r>
                <a:rPr lang="en-US" sz="2400" b="1" baseline="-25000" dirty="0"/>
                <a:t>1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2871453" y="2667000"/>
              <a:ext cx="10972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722370" y="4900385"/>
            <a:ext cx="1411346" cy="439232"/>
            <a:chOff x="2742109" y="2956160"/>
            <a:chExt cx="1411346" cy="549040"/>
          </a:xfrm>
        </p:grpSpPr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2742109" y="2956160"/>
              <a:ext cx="1411346" cy="5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b="1" dirty="0"/>
                <a:t>y</a:t>
              </a:r>
              <a:r>
                <a:rPr lang="en-US" sz="2000" b="1" baseline="-25000" dirty="0"/>
                <a:t>1</a:t>
              </a:r>
              <a:r>
                <a:rPr lang="en-US" sz="2000" b="1" dirty="0"/>
                <a:t>=</a:t>
              </a:r>
              <a:r>
                <a:rPr lang="en-US" sz="2000" b="1" dirty="0" smtClean="0"/>
                <a:t>F</a:t>
              </a:r>
              <a:r>
                <a:rPr lang="en-US" sz="2000" b="1" baseline="-25000" dirty="0" smtClean="0"/>
                <a:t>1 </a:t>
              </a:r>
              <a:r>
                <a:rPr lang="en-US" sz="2000" b="1" dirty="0" smtClean="0"/>
                <a:t>(</a:t>
              </a:r>
              <a:r>
                <a:rPr lang="en-US" sz="2000" b="1" dirty="0"/>
                <a:t>x</a:t>
              </a:r>
              <a:r>
                <a:rPr lang="en-US" sz="2000" b="1" baseline="-25000" dirty="0"/>
                <a:t>1</a:t>
              </a:r>
              <a:r>
                <a:rPr lang="en-US" sz="2000" b="1" dirty="0"/>
                <a:t>,x</a:t>
              </a:r>
              <a:r>
                <a:rPr lang="en-US" sz="2000" b="1" baseline="-25000" dirty="0"/>
                <a:t>2</a:t>
              </a:r>
              <a:r>
                <a:rPr lang="en-US" sz="2000" b="1" dirty="0"/>
                <a:t>)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819400" y="3505200"/>
              <a:ext cx="1097280" cy="0"/>
            </a:xfrm>
            <a:prstGeom prst="straightConnector1">
              <a:avLst/>
            </a:prstGeom>
            <a:ln>
              <a:headEnd type="arrow" w="med" len="med"/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096156" y="4910881"/>
            <a:ext cx="1411346" cy="428736"/>
            <a:chOff x="5115895" y="2969280"/>
            <a:chExt cx="1411346" cy="535920"/>
          </a:xfrm>
        </p:grpSpPr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 flipH="1">
              <a:off x="5115895" y="2969280"/>
              <a:ext cx="1411346" cy="5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b="1" dirty="0"/>
                <a:t>y</a:t>
              </a:r>
              <a:r>
                <a:rPr lang="en-US" sz="2000" b="1" baseline="-25000" dirty="0"/>
                <a:t>2</a:t>
              </a:r>
              <a:r>
                <a:rPr lang="en-US" sz="2000" b="1" dirty="0"/>
                <a:t>=</a:t>
              </a:r>
              <a:r>
                <a:rPr lang="en-US" sz="2000" b="1" dirty="0" smtClean="0"/>
                <a:t>F</a:t>
              </a:r>
              <a:r>
                <a:rPr lang="en-US" sz="2000" b="1" baseline="-25000" dirty="0" smtClean="0"/>
                <a:t>2 </a:t>
              </a:r>
              <a:r>
                <a:rPr lang="en-US" sz="2000" b="1" dirty="0" smtClean="0"/>
                <a:t>(</a:t>
              </a:r>
              <a:r>
                <a:rPr lang="en-US" sz="2000" b="1" dirty="0"/>
                <a:t>x</a:t>
              </a:r>
              <a:r>
                <a:rPr lang="en-US" sz="2000" b="1" baseline="-25000" dirty="0"/>
                <a:t>1</a:t>
              </a:r>
              <a:r>
                <a:rPr lang="en-US" sz="2000" b="1" dirty="0"/>
                <a:t>,x</a:t>
              </a:r>
              <a:r>
                <a:rPr lang="en-US" sz="2000" b="1" baseline="-25000" dirty="0"/>
                <a:t>2</a:t>
              </a:r>
              <a:r>
                <a:rPr lang="en-US" sz="2000" b="1" dirty="0"/>
                <a:t>)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233653" y="3505200"/>
              <a:ext cx="10972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161861" y="4041193"/>
            <a:ext cx="1097280" cy="460224"/>
            <a:chOff x="5181600" y="2091720"/>
            <a:chExt cx="1097280" cy="575280"/>
          </a:xfrm>
        </p:grpSpPr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 flipH="1">
              <a:off x="5486400" y="2091720"/>
              <a:ext cx="4299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 dirty="0"/>
                <a:t>x</a:t>
              </a:r>
              <a:r>
                <a:rPr lang="en-US" sz="2400" b="1" baseline="-25000" dirty="0"/>
                <a:t>2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5181600" y="2667000"/>
              <a:ext cx="1097280" cy="0"/>
            </a:xfrm>
            <a:prstGeom prst="straightConnector1">
              <a:avLst/>
            </a:prstGeom>
            <a:ln>
              <a:headEnd type="arrow" w="med" len="med"/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15" descr="j0139019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8465" y="4295494"/>
            <a:ext cx="1097281" cy="10123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6" name="Text Box 3"/>
          <p:cNvSpPr txBox="1">
            <a:spLocks noChangeAspect="1" noChangeArrowheads="1"/>
          </p:cNvSpPr>
          <p:nvPr/>
        </p:nvSpPr>
        <p:spPr bwMode="auto">
          <a:xfrm>
            <a:off x="678823" y="3468998"/>
            <a:ext cx="1047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 dirty="0">
                <a:latin typeface="+mj-lt"/>
              </a:rPr>
              <a:t>IDEAL</a:t>
            </a:r>
          </a:p>
        </p:txBody>
      </p:sp>
      <p:grpSp>
        <p:nvGrpSpPr>
          <p:cNvPr id="47" name="Group 47"/>
          <p:cNvGrpSpPr>
            <a:grpSpLocks/>
          </p:cNvGrpSpPr>
          <p:nvPr/>
        </p:nvGrpSpPr>
        <p:grpSpPr bwMode="auto">
          <a:xfrm>
            <a:off x="2549332" y="1126021"/>
            <a:ext cx="692150" cy="4130675"/>
            <a:chOff x="2713" y="1248"/>
            <a:chExt cx="436" cy="2602"/>
          </a:xfrm>
        </p:grpSpPr>
        <p:sp>
          <p:nvSpPr>
            <p:cNvPr id="48" name="Text Box 17"/>
            <p:cNvSpPr txBox="1">
              <a:spLocks noChangeAspect="1" noChangeArrowheads="1"/>
            </p:cNvSpPr>
            <p:nvPr/>
          </p:nvSpPr>
          <p:spPr bwMode="auto">
            <a:xfrm>
              <a:off x="2713" y="2167"/>
              <a:ext cx="43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7200" b="1" dirty="0">
                  <a:solidFill>
                    <a:srgbClr val="FF0000"/>
                  </a:solidFill>
                  <a:latin typeface="Tahoma" charset="0"/>
                  <a:sym typeface="Symbol" charset="2"/>
                </a:rPr>
                <a:t></a:t>
              </a:r>
            </a:p>
          </p:txBody>
        </p:sp>
        <p:grpSp>
          <p:nvGrpSpPr>
            <p:cNvPr id="49" name="Group 20"/>
            <p:cNvGrpSpPr>
              <a:grpSpLocks/>
            </p:cNvGrpSpPr>
            <p:nvPr/>
          </p:nvGrpSpPr>
          <p:grpSpPr bwMode="auto">
            <a:xfrm>
              <a:off x="2784" y="1248"/>
              <a:ext cx="48" cy="2304"/>
              <a:chOff x="2928" y="1248"/>
              <a:chExt cx="0" cy="2640"/>
            </a:xfrm>
          </p:grpSpPr>
          <p:sp>
            <p:nvSpPr>
              <p:cNvPr id="51" name="Line 21"/>
              <p:cNvSpPr>
                <a:spLocks noChangeShapeType="1"/>
              </p:cNvSpPr>
              <p:nvPr/>
            </p:nvSpPr>
            <p:spPr bwMode="auto">
              <a:xfrm>
                <a:off x="2928" y="1248"/>
                <a:ext cx="0" cy="816"/>
              </a:xfrm>
              <a:prstGeom prst="line">
                <a:avLst/>
              </a:prstGeom>
              <a:noFill/>
              <a:ln w="3810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2"/>
              <p:cNvSpPr>
                <a:spLocks noChangeShapeType="1"/>
              </p:cNvSpPr>
              <p:nvPr/>
            </p:nvSpPr>
            <p:spPr bwMode="auto">
              <a:xfrm>
                <a:off x="2928" y="2736"/>
                <a:ext cx="0" cy="1152"/>
              </a:xfrm>
              <a:prstGeom prst="line">
                <a:avLst/>
              </a:prstGeom>
              <a:noFill/>
              <a:ln w="3810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2822" y="3600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sv-SE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767852" y="306069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sym typeface="Symbol"/>
              </a:rPr>
              <a:t>“as correct </a:t>
            </a:r>
            <a:r>
              <a:rPr lang="en-GB" sz="2400" b="1" dirty="0">
                <a:solidFill>
                  <a:srgbClr val="FF0000"/>
                </a:solidFill>
                <a:sym typeface="Symbol"/>
              </a:rPr>
              <a:t>&amp; </a:t>
            </a:r>
            <a:r>
              <a:rPr lang="en-GB" sz="2400" b="1" dirty="0" smtClean="0">
                <a:solidFill>
                  <a:srgbClr val="FF0000"/>
                </a:solidFill>
                <a:sym typeface="Symbol"/>
              </a:rPr>
              <a:t>private as”</a:t>
            </a:r>
            <a:endParaRPr lang="en-GB" sz="2400" b="1" dirty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62" name="Rectangle 61"/>
          <p:cNvSpPr/>
          <p:nvPr/>
        </p:nvSpPr>
        <p:spPr>
          <a:xfrm rot="512990">
            <a:off x="6863177" y="3920078"/>
            <a:ext cx="1828800" cy="44788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Simulator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3781" y="5756904"/>
            <a:ext cx="794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ym typeface="Symbol"/>
              </a:rPr>
              <a:t>For every </a:t>
            </a:r>
            <a:r>
              <a:rPr lang="en-GB" sz="2400" b="1" dirty="0" err="1" smtClean="0">
                <a:solidFill>
                  <a:srgbClr val="FF0000"/>
                </a:solidFill>
                <a:sym typeface="Symbol"/>
              </a:rPr>
              <a:t>Adv</a:t>
            </a:r>
            <a:r>
              <a:rPr lang="en-GB" sz="2400" b="1" dirty="0" smtClean="0">
                <a:sym typeface="Symbol"/>
              </a:rPr>
              <a:t>, there is a </a:t>
            </a:r>
            <a:r>
              <a:rPr lang="en-GB" sz="2400" b="1" dirty="0" err="1" smtClean="0">
                <a:solidFill>
                  <a:srgbClr val="FF0000"/>
                </a:solidFill>
                <a:sym typeface="Symbol"/>
              </a:rPr>
              <a:t>Sim</a:t>
            </a:r>
            <a:r>
              <a:rPr lang="en-GB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GB" sz="2400" b="1" dirty="0" smtClean="0">
                <a:sym typeface="Symbol"/>
              </a:rPr>
              <a:t>that launch the “</a:t>
            </a:r>
            <a:r>
              <a:rPr lang="en-GB" sz="2400" b="1" dirty="0" smtClean="0">
                <a:solidFill>
                  <a:srgbClr val="FF0000"/>
                </a:solidFill>
                <a:sym typeface="Symbol"/>
              </a:rPr>
              <a:t>same attack</a:t>
            </a:r>
            <a:r>
              <a:rPr lang="en-GB" sz="2400" b="1" dirty="0" smtClean="0">
                <a:sym typeface="Symbol"/>
              </a:rPr>
              <a:t>”</a:t>
            </a:r>
            <a:endParaRPr lang="en-GB" sz="2400" b="1" dirty="0">
              <a:sym typeface="Symbol"/>
            </a:endParaRPr>
          </a:p>
        </p:txBody>
      </p:sp>
      <p:sp>
        <p:nvSpPr>
          <p:cNvPr id="60" name="Text Box 19"/>
          <p:cNvSpPr txBox="1">
            <a:spLocks noChangeArrowheads="1"/>
          </p:cNvSpPr>
          <p:nvPr/>
        </p:nvSpPr>
        <p:spPr bwMode="auto">
          <a:xfrm>
            <a:off x="1541436" y="3839553"/>
            <a:ext cx="2133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 smtClean="0">
                <a:solidFill>
                  <a:srgbClr val="0208EE"/>
                </a:solidFill>
              </a:rPr>
              <a:t>input x</a:t>
            </a:r>
            <a:r>
              <a:rPr lang="en-US" sz="2400" baseline="-25000" dirty="0" smtClean="0">
                <a:solidFill>
                  <a:srgbClr val="0208EE"/>
                </a:solidFill>
              </a:rPr>
              <a:t>1</a:t>
            </a:r>
            <a:endParaRPr lang="en-US" sz="2400" baseline="-25000" dirty="0">
              <a:solidFill>
                <a:srgbClr val="0208EE"/>
              </a:solidFill>
            </a:endParaRPr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6418236" y="3842876"/>
            <a:ext cx="2133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208EE"/>
                </a:solidFill>
              </a:rPr>
              <a:t>i</a:t>
            </a:r>
            <a:r>
              <a:rPr lang="en-US" sz="2400" dirty="0" smtClean="0">
                <a:solidFill>
                  <a:srgbClr val="0208EE"/>
                </a:solidFill>
              </a:rPr>
              <a:t>nput x</a:t>
            </a:r>
            <a:r>
              <a:rPr lang="en-US" sz="2400" baseline="-25000" dirty="0" smtClean="0">
                <a:solidFill>
                  <a:srgbClr val="0208EE"/>
                </a:solidFill>
              </a:rPr>
              <a:t>2</a:t>
            </a:r>
            <a:endParaRPr lang="en-US" sz="2400" dirty="0">
              <a:solidFill>
                <a:srgbClr val="0208EE"/>
              </a:solidFill>
            </a:endParaRP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1449116" y="5193594"/>
            <a:ext cx="1752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rgbClr val="0208EE"/>
                </a:solidFill>
              </a:rPr>
              <a:t>o</a:t>
            </a:r>
            <a:r>
              <a:rPr lang="en-US" sz="2400" dirty="0" smtClean="0">
                <a:solidFill>
                  <a:srgbClr val="0208EE"/>
                </a:solidFill>
              </a:rPr>
              <a:t>utput y</a:t>
            </a:r>
            <a:r>
              <a:rPr lang="en-US" sz="2400" baseline="-25000" dirty="0" smtClean="0">
                <a:solidFill>
                  <a:srgbClr val="0208EE"/>
                </a:solidFill>
              </a:rPr>
              <a:t>1</a:t>
            </a:r>
            <a:endParaRPr lang="en-US" sz="2400" baseline="-25000" dirty="0">
              <a:solidFill>
                <a:srgbClr val="0208EE"/>
              </a:solidFill>
            </a:endParaRPr>
          </a:p>
        </p:txBody>
      </p:sp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6388376" y="5224827"/>
            <a:ext cx="1752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208EE"/>
                </a:solidFill>
              </a:rPr>
              <a:t>o</a:t>
            </a:r>
            <a:r>
              <a:rPr lang="en-US" sz="2400" dirty="0" smtClean="0">
                <a:solidFill>
                  <a:srgbClr val="0208EE"/>
                </a:solidFill>
              </a:rPr>
              <a:t>utput y</a:t>
            </a:r>
            <a:r>
              <a:rPr lang="en-US" sz="2400" baseline="-25000" dirty="0" smtClean="0">
                <a:solidFill>
                  <a:srgbClr val="0208EE"/>
                </a:solidFill>
              </a:rPr>
              <a:t>2</a:t>
            </a:r>
            <a:endParaRPr lang="en-US" sz="2400" dirty="0">
              <a:solidFill>
                <a:srgbClr val="0208EE"/>
              </a:solidFill>
            </a:endParaRP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6395036" y="5231473"/>
            <a:ext cx="1752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</a:t>
            </a:r>
            <a:r>
              <a:rPr lang="en-US" sz="2400" dirty="0" smtClean="0">
                <a:solidFill>
                  <a:srgbClr val="0000FF"/>
                </a:solidFill>
              </a:rPr>
              <a:t>utput </a:t>
            </a:r>
            <a:r>
              <a:rPr lang="en-US" sz="2400" dirty="0">
                <a:solidFill>
                  <a:srgbClr val="FF0000"/>
                </a:solidFill>
              </a:rPr>
              <a:t>z</a:t>
            </a:r>
          </a:p>
        </p:txBody>
      </p:sp>
      <p:pic>
        <p:nvPicPr>
          <p:cNvPr id="67" name="Picture 16" descr="j02307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3268" y="1488228"/>
            <a:ext cx="749587" cy="9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1680267" y="930683"/>
            <a:ext cx="2133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 smtClean="0">
                <a:solidFill>
                  <a:srgbClr val="0208EE"/>
                </a:solidFill>
              </a:rPr>
              <a:t>input x</a:t>
            </a:r>
            <a:r>
              <a:rPr lang="en-US" sz="2400" baseline="-25000" dirty="0" smtClean="0">
                <a:solidFill>
                  <a:srgbClr val="0208EE"/>
                </a:solidFill>
              </a:rPr>
              <a:t>1</a:t>
            </a:r>
            <a:endParaRPr lang="en-US" sz="2400" baseline="-25000" dirty="0">
              <a:solidFill>
                <a:srgbClr val="0208EE"/>
              </a:solidFill>
            </a:endParaRP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6557067" y="1006883"/>
            <a:ext cx="2133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208EE"/>
                </a:solidFill>
              </a:rPr>
              <a:t>i</a:t>
            </a:r>
            <a:r>
              <a:rPr lang="en-US" sz="2400" dirty="0" smtClean="0">
                <a:solidFill>
                  <a:srgbClr val="0208EE"/>
                </a:solidFill>
              </a:rPr>
              <a:t>nput x</a:t>
            </a:r>
            <a:r>
              <a:rPr lang="en-US" sz="2400" baseline="-25000" dirty="0" smtClean="0">
                <a:solidFill>
                  <a:srgbClr val="0208EE"/>
                </a:solidFill>
              </a:rPr>
              <a:t>2</a:t>
            </a:r>
            <a:endParaRPr lang="en-US" sz="2400" dirty="0">
              <a:solidFill>
                <a:srgbClr val="0208EE"/>
              </a:solidFill>
            </a:endParaRPr>
          </a:p>
        </p:txBody>
      </p: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608765" y="2407970"/>
            <a:ext cx="1752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rgbClr val="0208EE"/>
                </a:solidFill>
              </a:rPr>
              <a:t>o</a:t>
            </a:r>
            <a:r>
              <a:rPr lang="en-US" sz="2400" dirty="0" smtClean="0">
                <a:solidFill>
                  <a:srgbClr val="0208EE"/>
                </a:solidFill>
              </a:rPr>
              <a:t>utput y’</a:t>
            </a:r>
            <a:r>
              <a:rPr lang="en-US" sz="2400" baseline="-25000" dirty="0" smtClean="0">
                <a:solidFill>
                  <a:srgbClr val="0208EE"/>
                </a:solidFill>
              </a:rPr>
              <a:t>1</a:t>
            </a:r>
            <a:endParaRPr lang="en-US" sz="2400" baseline="-25000" dirty="0">
              <a:solidFill>
                <a:srgbClr val="0208EE"/>
              </a:solidFill>
            </a:endParaRPr>
          </a:p>
        </p:txBody>
      </p:sp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6485565" y="2407970"/>
            <a:ext cx="1752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208EE"/>
                </a:solidFill>
              </a:rPr>
              <a:t>o</a:t>
            </a:r>
            <a:r>
              <a:rPr lang="en-US" sz="2400" dirty="0" smtClean="0">
                <a:solidFill>
                  <a:srgbClr val="0208EE"/>
                </a:solidFill>
              </a:rPr>
              <a:t>utput y’</a:t>
            </a:r>
            <a:r>
              <a:rPr lang="en-US" sz="2400" baseline="-25000" dirty="0" smtClean="0">
                <a:solidFill>
                  <a:srgbClr val="0208EE"/>
                </a:solidFill>
              </a:rPr>
              <a:t>2</a:t>
            </a:r>
            <a:endParaRPr lang="en-US" sz="2400" dirty="0">
              <a:solidFill>
                <a:srgbClr val="0208EE"/>
              </a:solidFill>
            </a:endParaRPr>
          </a:p>
        </p:txBody>
      </p:sp>
      <p:pic>
        <p:nvPicPr>
          <p:cNvPr id="72" name="Picture 22" descr="j02307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0267" y="1444149"/>
            <a:ext cx="985942" cy="9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Group 75"/>
          <p:cNvGrpSpPr/>
          <p:nvPr/>
        </p:nvGrpSpPr>
        <p:grpSpPr>
          <a:xfrm>
            <a:off x="3877367" y="1488228"/>
            <a:ext cx="1612900" cy="975360"/>
            <a:chOff x="3797300" y="2209800"/>
            <a:chExt cx="1612900" cy="1219200"/>
          </a:xfrm>
        </p:grpSpPr>
        <p:grpSp>
          <p:nvGrpSpPr>
            <p:cNvPr id="77" name="Group 76"/>
            <p:cNvGrpSpPr/>
            <p:nvPr/>
          </p:nvGrpSpPr>
          <p:grpSpPr>
            <a:xfrm>
              <a:off x="3797300" y="2209800"/>
              <a:ext cx="1612900" cy="1219200"/>
              <a:chOff x="3797300" y="2087562"/>
              <a:chExt cx="1612900" cy="1219200"/>
            </a:xfrm>
          </p:grpSpPr>
          <p:sp>
            <p:nvSpPr>
              <p:cNvPr id="79" name="Line 3"/>
              <p:cNvSpPr>
                <a:spLocks noChangeShapeType="1"/>
              </p:cNvSpPr>
              <p:nvPr/>
            </p:nvSpPr>
            <p:spPr bwMode="auto">
              <a:xfrm>
                <a:off x="3810000" y="2087562"/>
                <a:ext cx="1600200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Line 4"/>
              <p:cNvSpPr>
                <a:spLocks noChangeShapeType="1"/>
              </p:cNvSpPr>
              <p:nvPr/>
            </p:nvSpPr>
            <p:spPr bwMode="auto">
              <a:xfrm>
                <a:off x="3797300" y="2392362"/>
                <a:ext cx="1600200" cy="0"/>
              </a:xfrm>
              <a:prstGeom prst="line">
                <a:avLst/>
              </a:prstGeom>
              <a:ln>
                <a:headEnd type="triangle" w="med" len="med"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Line 5"/>
              <p:cNvSpPr>
                <a:spLocks noChangeShapeType="1"/>
              </p:cNvSpPr>
              <p:nvPr/>
            </p:nvSpPr>
            <p:spPr bwMode="auto">
              <a:xfrm>
                <a:off x="3797300" y="3306762"/>
                <a:ext cx="1600200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82" name="Group 72"/>
              <p:cNvGrpSpPr/>
              <p:nvPr/>
            </p:nvGrpSpPr>
            <p:grpSpPr>
              <a:xfrm>
                <a:off x="4343400" y="2697162"/>
                <a:ext cx="429828" cy="83213"/>
                <a:chOff x="3361944" y="5273012"/>
                <a:chExt cx="429828" cy="83213"/>
              </a:xfrm>
            </p:grpSpPr>
            <p:sp>
              <p:nvSpPr>
                <p:cNvPr id="83" name="Oval 11"/>
                <p:cNvSpPr>
                  <a:spLocks noChangeArrowheads="1"/>
                </p:cNvSpPr>
                <p:nvPr/>
              </p:nvSpPr>
              <p:spPr bwMode="auto">
                <a:xfrm>
                  <a:off x="3361944" y="5278061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84" name="Oval 11"/>
                <p:cNvSpPr>
                  <a:spLocks noChangeArrowheads="1"/>
                </p:cNvSpPr>
                <p:nvPr/>
              </p:nvSpPr>
              <p:spPr bwMode="auto">
                <a:xfrm>
                  <a:off x="3539139" y="5275537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85" name="Oval 11"/>
                <p:cNvSpPr>
                  <a:spLocks noChangeArrowheads="1"/>
                </p:cNvSpPr>
                <p:nvPr/>
              </p:nvSpPr>
              <p:spPr bwMode="auto">
                <a:xfrm>
                  <a:off x="3716334" y="5273012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78" name="Line 4"/>
            <p:cNvSpPr>
              <a:spLocks noChangeShapeType="1"/>
            </p:cNvSpPr>
            <p:nvPr/>
          </p:nvSpPr>
          <p:spPr bwMode="auto">
            <a:xfrm>
              <a:off x="3810000" y="3124200"/>
              <a:ext cx="1600200" cy="0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86" name="Text Box 4"/>
          <p:cNvSpPr txBox="1">
            <a:spLocks noChangeAspect="1" noChangeArrowheads="1"/>
          </p:cNvSpPr>
          <p:nvPr/>
        </p:nvSpPr>
        <p:spPr bwMode="auto">
          <a:xfrm>
            <a:off x="737137" y="431608"/>
            <a:ext cx="9273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 dirty="0">
                <a:latin typeface="+mj-lt"/>
              </a:rPr>
              <a:t>REAL</a:t>
            </a:r>
          </a:p>
        </p:txBody>
      </p:sp>
      <p:pic>
        <p:nvPicPr>
          <p:cNvPr id="87" name="Picture 12" descr="j0139031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30890" y="1399476"/>
            <a:ext cx="818806" cy="10363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8" name="Text Box 22"/>
          <p:cNvSpPr txBox="1">
            <a:spLocks noChangeArrowheads="1"/>
          </p:cNvSpPr>
          <p:nvPr/>
        </p:nvSpPr>
        <p:spPr bwMode="auto">
          <a:xfrm>
            <a:off x="6492225" y="2404205"/>
            <a:ext cx="1752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</a:t>
            </a:r>
            <a:r>
              <a:rPr lang="en-US" sz="2400" dirty="0" smtClean="0">
                <a:solidFill>
                  <a:srgbClr val="0000FF"/>
                </a:solidFill>
              </a:rPr>
              <a:t>utput </a:t>
            </a:r>
            <a:r>
              <a:rPr lang="en-US" sz="2400" dirty="0" smtClean="0">
                <a:solidFill>
                  <a:srgbClr val="FF0000"/>
                </a:solidFill>
              </a:rPr>
              <a:t>z’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626758" y="2819071"/>
            <a:ext cx="8036688" cy="20479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Theorem </a:t>
            </a:r>
            <a:r>
              <a:rPr lang="en-US" sz="2400" dirty="0" smtClean="0"/>
              <a:t>[Yao82, Goldreich-Micali-Wigderson87]:</a:t>
            </a:r>
            <a:endParaRPr lang="en-US" sz="2400" dirty="0"/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Every function can be securely computed 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assuming factoring is hard.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60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3" grpId="1"/>
      <p:bldP spid="61" grpId="0"/>
      <p:bldP spid="64" grpId="0"/>
      <p:bldP spid="66" grpId="0"/>
      <p:bldP spid="69" grpId="0"/>
      <p:bldP spid="71" grpId="0"/>
      <p:bldP spid="88" grpId="0"/>
      <p:bldP spid="8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739" y="189703"/>
            <a:ext cx="8569569" cy="1508469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So Far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76" y="1958671"/>
            <a:ext cx="8909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Concurrent Security is impossible in Plain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General Recipe for UC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Relaxed Security in Plain Model: Super-Polynomial Time Simulation</a:t>
            </a:r>
          </a:p>
        </p:txBody>
      </p:sp>
    </p:spTree>
    <p:extLst>
      <p:ext uri="{BB962C8B-B14F-4D97-AF65-F5344CB8AC3E}">
        <p14:creationId xmlns:p14="http://schemas.microsoft.com/office/powerpoint/2010/main" val="41238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739" y="189703"/>
            <a:ext cx="8569569" cy="1508469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What Security are we losing due to Concurrent Attacks?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76" y="2243678"/>
            <a:ext cx="8909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Super-Polynomial Time Simulation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Security Loss = “Information computable in super-poly time”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95" y="4004724"/>
            <a:ext cx="4762500" cy="2390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01840" y="2428343"/>
            <a:ext cx="1325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739" y="0"/>
            <a:ext cx="8569569" cy="1864728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Can We Quantify What Information Concurrent Adversary Can Learn?</a:t>
            </a:r>
            <a:br>
              <a:rPr lang="en-US" altLang="zh-CN" dirty="0" smtClean="0">
                <a:solidFill>
                  <a:srgbClr val="0000FF"/>
                </a:solidFill>
              </a:rPr>
            </a:br>
            <a:r>
              <a:rPr lang="en-US" altLang="zh-CN" sz="2800" dirty="0" smtClean="0">
                <a:solidFill>
                  <a:srgbClr val="0000FF"/>
                </a:solidFill>
              </a:rPr>
              <a:t>(more concretely)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76" y="2243678"/>
            <a:ext cx="8909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>
                <a:solidFill>
                  <a:srgbClr val="058A05"/>
                </a:solidFill>
              </a:rPr>
              <a:t>Let’s consider Concurrent Self-Composition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739" y="3868617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Step 1</a:t>
            </a:r>
            <a:r>
              <a:rPr lang="en-US" sz="2400" dirty="0" smtClean="0"/>
              <a:t>: Understanding </a:t>
            </a:r>
            <a:r>
              <a:rPr lang="en-US" sz="2400" dirty="0" smtClean="0">
                <a:solidFill>
                  <a:srgbClr val="FF0000"/>
                </a:solidFill>
              </a:rPr>
              <a:t>Core Problem</a:t>
            </a:r>
            <a:r>
              <a:rPr lang="en-US" sz="2400" dirty="0" smtClean="0"/>
              <a:t> in Concurrent Self-Composition</a:t>
            </a:r>
          </a:p>
          <a:p>
            <a:endParaRPr lang="en-US" sz="2400" dirty="0"/>
          </a:p>
          <a:p>
            <a:r>
              <a:rPr lang="en-US" sz="2400" u="sng" dirty="0" smtClean="0"/>
              <a:t>Step 2</a:t>
            </a:r>
            <a:r>
              <a:rPr lang="en-US" sz="2400" dirty="0" smtClean="0"/>
              <a:t>: Multiple Ideal Query Model [Goyal-J-Ostrovsky10]</a:t>
            </a:r>
          </a:p>
        </p:txBody>
      </p:sp>
    </p:spTree>
    <p:extLst>
      <p:ext uri="{BB962C8B-B14F-4D97-AF65-F5344CB8AC3E}">
        <p14:creationId xmlns:p14="http://schemas.microsoft.com/office/powerpoint/2010/main" val="176716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7"/>
          <p:cNvSpPr>
            <a:spLocks noChangeArrowheads="1"/>
          </p:cNvSpPr>
          <p:nvPr/>
        </p:nvSpPr>
        <p:spPr bwMode="auto">
          <a:xfrm>
            <a:off x="3649663" y="1343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4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 sz="22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0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6675"/>
            <a:ext cx="91440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Apply GMW Paradigm to Concurrent Setting?</a:t>
            </a:r>
            <a:endParaRPr lang="en-US" sz="3600" dirty="0">
              <a:solidFill>
                <a:srgbClr val="FF0000"/>
              </a:solidFill>
              <a:ea typeface="ＭＳ Ｐゴシック" charset="0"/>
            </a:endParaRPr>
          </a:p>
        </p:txBody>
      </p:sp>
      <p:pic>
        <p:nvPicPr>
          <p:cNvPr id="6" name="Picture 1146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60" y="2436390"/>
            <a:ext cx="1568411" cy="159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91" y="2436390"/>
            <a:ext cx="1422888" cy="158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165231" y="2661138"/>
            <a:ext cx="2895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165231" y="3822084"/>
            <a:ext cx="2895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62754" y="2099133"/>
                <a:ext cx="14184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754" y="2099133"/>
                <a:ext cx="1418492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62754" y="3272503"/>
                <a:ext cx="14184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754" y="3272503"/>
                <a:ext cx="1418492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5785" y="4551457"/>
                <a:ext cx="7924800" cy="193899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400" dirty="0" smtClean="0"/>
                  <a:t>Start with a semi-honest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rgbClr val="0E870E"/>
                    </a:solidFill>
                  </a:rPr>
                  <a:t>Compile with Concurrent Zero-Knowledge (or Concurrent Non-Malleable ZK) to obtain concurrently secure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E870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E870E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E870E"/>
                            </a:solidFill>
                            <a:latin typeface="Cambria Math" panose="02040503050406030204" pitchFamily="18" charset="0"/>
                          </a:rPr>
                          <m:t>𝑐𝑜𝑛𝑐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5" y="4551457"/>
                <a:ext cx="7924800" cy="1938992"/>
              </a:xfrm>
              <a:prstGeom prst="rect">
                <a:avLst/>
              </a:prstGeom>
              <a:blipFill rotWithShape="0">
                <a:blip r:embed="rId7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0" y="2102370"/>
                <a:ext cx="15122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E870E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solidFill>
                            <a:srgbClr val="0E870E"/>
                          </a:solidFill>
                          <a:latin typeface="Cambria Math" panose="02040503050406030204" pitchFamily="18" charset="0"/>
                        </a:rPr>
                        <m:t>𝑐𝑍𝐾</m:t>
                      </m:r>
                    </m:oMath>
                  </m:oMathPara>
                </a14:m>
                <a:endParaRPr lang="en-US" sz="2400" dirty="0">
                  <a:solidFill>
                    <a:srgbClr val="0E870E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02370"/>
                <a:ext cx="1512277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65206" y="3246271"/>
                <a:ext cx="15122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E870E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solidFill>
                            <a:srgbClr val="0E870E"/>
                          </a:solidFill>
                          <a:latin typeface="Cambria Math" panose="02040503050406030204" pitchFamily="18" charset="0"/>
                        </a:rPr>
                        <m:t>𝑐𝑍𝐾</m:t>
                      </m:r>
                    </m:oMath>
                  </m:oMathPara>
                </a14:m>
                <a:endParaRPr lang="en-US" sz="2400" dirty="0">
                  <a:solidFill>
                    <a:srgbClr val="0E870E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206" y="3246271"/>
                <a:ext cx="1512277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1822938" y="1564973"/>
            <a:ext cx="5498123" cy="13961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Many cZK protocols known </a:t>
            </a:r>
          </a:p>
          <a:p>
            <a:pPr algn="ctr"/>
            <a:endParaRPr lang="en-US" sz="800" dirty="0"/>
          </a:p>
          <a:p>
            <a:pPr algn="ctr"/>
            <a:r>
              <a:rPr lang="en-US" sz="2000" dirty="0" smtClean="0"/>
              <a:t>[RK99,KP01,PRS02,...]</a:t>
            </a:r>
            <a:endParaRPr lang="en-US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1607327" y="4437154"/>
            <a:ext cx="5843954" cy="16177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Why doesn’t this give concurrent self-composition for every function?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014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16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55738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Simulators Work 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(Stand-Alone Setting)</a:t>
            </a:r>
          </a:p>
        </p:txBody>
      </p:sp>
      <p:cxnSp>
        <p:nvCxnSpPr>
          <p:cNvPr id="40966" name="Straight Arrow Connector 4"/>
          <p:cNvCxnSpPr>
            <a:cxnSpLocks noChangeShapeType="1"/>
          </p:cNvCxnSpPr>
          <p:nvPr/>
        </p:nvCxnSpPr>
        <p:spPr bwMode="auto">
          <a:xfrm flipH="1" flipV="1">
            <a:off x="2145200" y="3482975"/>
            <a:ext cx="0" cy="6604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7" name="Straight Arrow Connector 6"/>
          <p:cNvCxnSpPr>
            <a:cxnSpLocks noChangeShapeType="1"/>
          </p:cNvCxnSpPr>
          <p:nvPr/>
        </p:nvCxnSpPr>
        <p:spPr bwMode="auto">
          <a:xfrm>
            <a:off x="2635737" y="3446463"/>
            <a:ext cx="15875" cy="754062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1" name="TextBox 4"/>
          <p:cNvSpPr txBox="1">
            <a:spLocks noChangeArrowheads="1"/>
          </p:cNvSpPr>
          <p:nvPr/>
        </p:nvSpPr>
        <p:spPr bwMode="auto">
          <a:xfrm>
            <a:off x="1650744" y="3570979"/>
            <a:ext cx="476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8000"/>
                </a:solidFill>
                <a:latin typeface="+mn-lt"/>
              </a:rPr>
              <a:t>y</a:t>
            </a:r>
            <a:endParaRPr lang="en-US" sz="20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40972" name="TextBox 36"/>
          <p:cNvSpPr txBox="1">
            <a:spLocks noChangeArrowheads="1"/>
          </p:cNvSpPr>
          <p:nvPr/>
        </p:nvSpPr>
        <p:spPr bwMode="auto">
          <a:xfrm>
            <a:off x="2687943" y="3571313"/>
            <a:ext cx="1031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8000"/>
                </a:solidFill>
                <a:latin typeface="+mn-lt"/>
              </a:rPr>
              <a:t>f(x,y)</a:t>
            </a:r>
            <a:endParaRPr lang="en-US" sz="20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1" name="TextBox 7"/>
          <p:cNvSpPr txBox="1">
            <a:spLocks noChangeArrowheads="1"/>
          </p:cNvSpPr>
          <p:nvPr/>
        </p:nvSpPr>
        <p:spPr bwMode="auto">
          <a:xfrm>
            <a:off x="1702256" y="3771034"/>
            <a:ext cx="1431599" cy="255454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  <p:txBody>
          <a:bodyPr>
            <a:spAutoFit/>
            <a:sp3d extrusionH="57150">
              <a:bevelT w="38100" h="38100" prst="angle"/>
            </a:sp3d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dirty="0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</a:t>
            </a:r>
          </a:p>
        </p:txBody>
      </p:sp>
      <p:pic>
        <p:nvPicPr>
          <p:cNvPr id="83976" name="Picture 19" descr="horn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3" b="44724"/>
          <a:stretch>
            <a:fillRect/>
          </a:stretch>
        </p:blipFill>
        <p:spPr bwMode="auto">
          <a:xfrm>
            <a:off x="8041532" y="4067175"/>
            <a:ext cx="5476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urved Left Arrow 25"/>
          <p:cNvSpPr>
            <a:spLocks noChangeArrowheads="1"/>
          </p:cNvSpPr>
          <p:nvPr/>
        </p:nvSpPr>
        <p:spPr bwMode="auto">
          <a:xfrm flipH="1" flipV="1">
            <a:off x="3988287" y="4970463"/>
            <a:ext cx="384175" cy="855662"/>
          </a:xfrm>
          <a:prstGeom prst="curvedLeftArrow">
            <a:avLst>
              <a:gd name="adj1" fmla="val 25005"/>
              <a:gd name="adj2" fmla="val 50000"/>
              <a:gd name="adj3" fmla="val 25000"/>
            </a:avLst>
          </a:prstGeom>
          <a:solidFill>
            <a:schemeClr val="tx1"/>
          </a:solidFill>
          <a:ln>
            <a:noFill/>
          </a:ln>
          <a:effectLst>
            <a:outerShdw blurRad="38100" dist="25400" dir="5400000" algn="b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84001" name="Group 49"/>
          <p:cNvGrpSpPr>
            <a:grpSpLocks/>
          </p:cNvGrpSpPr>
          <p:nvPr/>
        </p:nvGrpSpPr>
        <p:grpSpPr bwMode="auto">
          <a:xfrm>
            <a:off x="1145075" y="2281240"/>
            <a:ext cx="687387" cy="515937"/>
            <a:chOff x="922911" y="2280685"/>
            <a:chExt cx="686815" cy="516490"/>
          </a:xfrm>
        </p:grpSpPr>
        <p:cxnSp>
          <p:nvCxnSpPr>
            <p:cNvPr id="3" name="Straight Arrow Connector 2"/>
            <p:cNvCxnSpPr>
              <a:cxnSpLocks noChangeShapeType="1"/>
            </p:cNvCxnSpPr>
            <p:nvPr/>
          </p:nvCxnSpPr>
          <p:spPr bwMode="auto">
            <a:xfrm>
              <a:off x="922911" y="2797175"/>
              <a:ext cx="686815" cy="0"/>
            </a:xfrm>
            <a:prstGeom prst="straightConnector1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TextBox 4"/>
            <p:cNvSpPr txBox="1">
              <a:spLocks noChangeArrowheads="1"/>
            </p:cNvSpPr>
            <p:nvPr/>
          </p:nvSpPr>
          <p:spPr bwMode="auto">
            <a:xfrm>
              <a:off x="1100562" y="2280685"/>
              <a:ext cx="475854" cy="400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rgbClr val="008000"/>
                  </a:solidFill>
                  <a:latin typeface="+mn-lt"/>
                </a:rPr>
                <a:t>x</a:t>
              </a:r>
              <a:endParaRPr lang="en-US" sz="2000" b="1" dirty="0">
                <a:solidFill>
                  <a:srgbClr val="008000"/>
                </a:solidFill>
                <a:latin typeface="+mn-lt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493112" y="4164013"/>
            <a:ext cx="2189163" cy="442912"/>
            <a:chOff x="4270769" y="4164136"/>
            <a:chExt cx="2188265" cy="442789"/>
          </a:xfrm>
        </p:grpSpPr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 flipH="1">
              <a:off x="4486580" y="4606925"/>
              <a:ext cx="164556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999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4270769" y="4164136"/>
                  <a:ext cx="2188265" cy="3928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2000"/>
                    </a:spcBef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 sz="2400"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47443E"/>
                    </a:buClr>
                    <a:buFont typeface="Wingdings" panose="05000000000000000000" pitchFamily="2" charset="2"/>
                    <a:buChar char=""/>
                    <a:defRPr sz="2200"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 sz="2000"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47443E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ts val="600"/>
                    </a:spcBef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999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70769" y="4164136"/>
                  <a:ext cx="2188265" cy="39288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709012" y="4682258"/>
            <a:ext cx="1646238" cy="412015"/>
            <a:chOff x="4486275" y="4680979"/>
            <a:chExt cx="1646238" cy="413462"/>
          </a:xfrm>
        </p:grpSpPr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>
              <a:off x="4486275" y="5094441"/>
              <a:ext cx="1646238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99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4935274" y="4680979"/>
                  <a:ext cx="817825" cy="394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2000"/>
                    </a:spcBef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 sz="2400"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47443E"/>
                    </a:buClr>
                    <a:buFont typeface="Wingdings" panose="05000000000000000000" pitchFamily="2" charset="2"/>
                    <a:buChar char=""/>
                    <a:defRPr sz="2200"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 sz="2000"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47443E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ts val="600"/>
                    </a:spcBef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997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35274" y="4680979"/>
                  <a:ext cx="817825" cy="3943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0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694725" y="5264150"/>
            <a:ext cx="1604962" cy="407988"/>
            <a:chOff x="4471988" y="5263154"/>
            <a:chExt cx="1604962" cy="408358"/>
          </a:xfrm>
        </p:grpSpPr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 flipH="1">
              <a:off x="4471988" y="5671512"/>
              <a:ext cx="1604962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995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4944210" y="5263154"/>
                  <a:ext cx="824282" cy="393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2000"/>
                    </a:spcBef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 sz="2400"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47443E"/>
                    </a:buClr>
                    <a:buFont typeface="Wingdings" panose="05000000000000000000" pitchFamily="2" charset="2"/>
                    <a:buChar char=""/>
                    <a:defRPr sz="2200"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 sz="2000"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47443E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ts val="600"/>
                    </a:spcBef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995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44210" y="5263154"/>
                  <a:ext cx="824282" cy="39334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68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648812" y="4693985"/>
            <a:ext cx="1600200" cy="400110"/>
            <a:chOff x="5426075" y="4694247"/>
            <a:chExt cx="1600200" cy="399001"/>
          </a:xfrm>
        </p:grpSpPr>
        <p:cxnSp>
          <p:nvCxnSpPr>
            <p:cNvPr id="27" name="Straight Arrow Connector 26"/>
            <p:cNvCxnSpPr>
              <a:cxnSpLocks noChangeShapeType="1"/>
            </p:cNvCxnSpPr>
            <p:nvPr/>
          </p:nvCxnSpPr>
          <p:spPr bwMode="auto">
            <a:xfrm>
              <a:off x="5426075" y="5090266"/>
              <a:ext cx="1600200" cy="0"/>
            </a:xfrm>
            <a:prstGeom prst="straightConnector1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993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5898903" y="4694247"/>
                  <a:ext cx="771911" cy="399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2000"/>
                    </a:spcBef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 sz="2400"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47443E"/>
                    </a:buClr>
                    <a:buFont typeface="Wingdings" panose="05000000000000000000" pitchFamily="2" charset="2"/>
                    <a:buChar char=""/>
                    <a:defRPr sz="2200"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 sz="2000"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47443E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ts val="600"/>
                    </a:spcBef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3993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98903" y="4694247"/>
                  <a:ext cx="771911" cy="39900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45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648812" y="5270500"/>
            <a:ext cx="1600200" cy="401638"/>
            <a:chOff x="5426075" y="5270595"/>
            <a:chExt cx="1600200" cy="401695"/>
          </a:xfrm>
        </p:grpSpPr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 flipH="1">
              <a:off x="5426075" y="5672290"/>
              <a:ext cx="1600200" cy="0"/>
            </a:xfrm>
            <a:prstGeom prst="straightConnector1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991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5878166" y="5270595"/>
                  <a:ext cx="804102" cy="3948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2000"/>
                    </a:spcBef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 sz="2400"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47443E"/>
                    </a:buClr>
                    <a:buFont typeface="Wingdings" panose="05000000000000000000" pitchFamily="2" charset="2"/>
                    <a:buChar char=""/>
                    <a:defRPr sz="2200"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 sz="2000"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47443E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ts val="600"/>
                    </a:spcBef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8E887C"/>
                    </a:buClr>
                    <a:buFont typeface="Wingdings" panose="05000000000000000000" pitchFamily="2" charset="2"/>
                    <a:buChar char=""/>
                    <a:defRPr>
                      <a:solidFill>
                        <a:schemeClr val="tx2"/>
                      </a:solidFill>
                      <a:latin typeface="Calisto MT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000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3991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78166" y="5270595"/>
                  <a:ext cx="804102" cy="3948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2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>
            <a:off x="3613637" y="6165850"/>
            <a:ext cx="1590675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"/>
              <p:cNvSpPr txBox="1">
                <a:spLocks noChangeArrowheads="1"/>
              </p:cNvSpPr>
              <p:nvPr/>
            </p:nvSpPr>
            <p:spPr bwMode="auto">
              <a:xfrm>
                <a:off x="3988287" y="5788025"/>
                <a:ext cx="819150" cy="392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2000"/>
                  </a:spcBef>
                  <a:buClr>
                    <a:srgbClr val="8E887C"/>
                  </a:buClr>
                  <a:buFont typeface="Wingdings" panose="05000000000000000000" pitchFamily="2" charset="2"/>
                  <a:buChar char=""/>
                  <a:defRPr sz="2400"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ts val="600"/>
                  </a:spcBef>
                  <a:buClr>
                    <a:srgbClr val="47443E"/>
                  </a:buClr>
                  <a:buFont typeface="Wingdings" panose="05000000000000000000" pitchFamily="2" charset="2"/>
                  <a:buChar char=""/>
                  <a:defRPr sz="2200"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8E887C"/>
                  </a:buClr>
                  <a:buFont typeface="Wingdings" panose="05000000000000000000" pitchFamily="2" charset="2"/>
                  <a:buChar char=""/>
                  <a:defRPr sz="2000"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ts val="600"/>
                  </a:spcBef>
                  <a:buClr>
                    <a:srgbClr val="47443E"/>
                  </a:buClr>
                  <a:buFont typeface="Wingdings" panose="05000000000000000000" pitchFamily="2" charset="2"/>
                  <a:buChar char=""/>
                  <a:defRPr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ts val="600"/>
                  </a:spcBef>
                  <a:buClr>
                    <a:srgbClr val="8E887C"/>
                  </a:buClr>
                  <a:buFont typeface="Wingdings" panose="05000000000000000000" pitchFamily="2" charset="2"/>
                  <a:buChar char=""/>
                  <a:defRPr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8E887C"/>
                  </a:buClr>
                  <a:buFont typeface="Wingdings" panose="05000000000000000000" pitchFamily="2" charset="2"/>
                  <a:buChar char=""/>
                  <a:defRPr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8E887C"/>
                  </a:buClr>
                  <a:buFont typeface="Wingdings" panose="05000000000000000000" pitchFamily="2" charset="2"/>
                  <a:buChar char=""/>
                  <a:defRPr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8E887C"/>
                  </a:buClr>
                  <a:buFont typeface="Wingdings" panose="05000000000000000000" pitchFamily="2" charset="2"/>
                  <a:buChar char=""/>
                  <a:defRPr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8E887C"/>
                  </a:buClr>
                  <a:buFont typeface="Wingdings" panose="05000000000000000000" pitchFamily="2" charset="2"/>
                  <a:buChar char=""/>
                  <a:defRPr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8287" y="5788025"/>
                <a:ext cx="819150" cy="392993"/>
              </a:xfrm>
              <a:prstGeom prst="rect">
                <a:avLst/>
              </a:prstGeom>
              <a:blipFill rotWithShape="0">
                <a:blip r:embed="rId9"/>
                <a:stretch>
                  <a:fillRect b="-30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89" name="TextBox 1"/>
          <p:cNvSpPr txBox="1">
            <a:spLocks noChangeArrowheads="1"/>
          </p:cNvSpPr>
          <p:nvPr/>
        </p:nvSpPr>
        <p:spPr bwMode="auto">
          <a:xfrm>
            <a:off x="7269773" y="5962650"/>
            <a:ext cx="1714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y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pic>
        <p:nvPicPr>
          <p:cNvPr id="38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57" y="4338638"/>
            <a:ext cx="1422888" cy="158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0" descr="ilomvjui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32462" y="2422217"/>
            <a:ext cx="1208731" cy="888025"/>
          </a:xfrm>
          <a:prstGeom prst="rect">
            <a:avLst/>
          </a:prstGeom>
          <a:noFill/>
        </p:spPr>
      </p:pic>
      <p:pic>
        <p:nvPicPr>
          <p:cNvPr id="41" name="Picture 11468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7" y="2448543"/>
            <a:ext cx="858366" cy="87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Brace 7"/>
          <p:cNvSpPr/>
          <p:nvPr/>
        </p:nvSpPr>
        <p:spPr>
          <a:xfrm>
            <a:off x="3192723" y="4894040"/>
            <a:ext cx="119419" cy="793384"/>
          </a:xfrm>
          <a:prstGeom prst="leftBrace">
            <a:avLst/>
          </a:prstGeom>
          <a:ln>
            <a:solidFill>
              <a:srgbClr val="0E870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870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7337" y="5042115"/>
            <a:ext cx="46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0375" y="1744624"/>
            <a:ext cx="5277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E870E"/>
                </a:solidFill>
              </a:rPr>
              <a:t>Extract Adv’s input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Get output from trusted party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Continue simulation using the output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1206487" y="2527140"/>
            <a:ext cx="6824664" cy="17417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Concurrent Setting, must extract </a:t>
            </a:r>
            <a:r>
              <a:rPr lang="en-US" sz="2800" dirty="0" smtClean="0">
                <a:solidFill>
                  <a:srgbClr val="FF0000"/>
                </a:solidFill>
              </a:rPr>
              <a:t>Adv’s</a:t>
            </a:r>
            <a:r>
              <a:rPr lang="en-US" sz="2800" dirty="0" smtClean="0"/>
              <a:t> input in </a:t>
            </a:r>
            <a:r>
              <a:rPr lang="en-US" sz="2800" dirty="0" smtClean="0">
                <a:solidFill>
                  <a:srgbClr val="3333FF"/>
                </a:solidFill>
              </a:rPr>
              <a:t>EVERY </a:t>
            </a:r>
            <a:r>
              <a:rPr lang="en-US" sz="2800" dirty="0" smtClean="0">
                <a:solidFill>
                  <a:schemeClr val="tx1"/>
                </a:solidFill>
              </a:rPr>
              <a:t>session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53118" y="2304686"/>
            <a:ext cx="23669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44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12709 -1.85185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12708 -1.48148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12326 -2.22222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  <p:bldP spid="40972" grpId="0"/>
      <p:bldP spid="26" grpId="0" animBg="1"/>
      <p:bldP spid="26" grpId="1" animBg="1"/>
      <p:bldP spid="35" grpId="0"/>
      <p:bldP spid="8" grpId="0" animBg="1"/>
      <p:bldP spid="11" grpId="0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7"/>
          <p:cNvSpPr>
            <a:spLocks noChangeArrowheads="1"/>
          </p:cNvSpPr>
          <p:nvPr/>
        </p:nvSpPr>
        <p:spPr bwMode="auto">
          <a:xfrm>
            <a:off x="3649663" y="110856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4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 sz="22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0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5431" y="1925983"/>
            <a:ext cx="1231905" cy="255454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  <p:txBody>
          <a:bodyPr>
            <a:spAutoFit/>
            <a:sp3d extrusionH="57150">
              <a:bevelT w="38100" h="38100" prst="angle"/>
            </a:sp3d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dirty="0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7650163" y="1987690"/>
            <a:ext cx="1493837" cy="255454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  <p:txBody>
          <a:bodyPr>
            <a:spAutoFit/>
            <a:sp3d extrusionH="57150">
              <a:bevelT w="38100" h="38100" prst="angle"/>
            </a:sp3d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</a:t>
            </a:r>
          </a:p>
        </p:txBody>
      </p:sp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3514725" y="2378322"/>
            <a:ext cx="1982788" cy="0"/>
          </a:xfrm>
          <a:prstGeom prst="straightConnector1">
            <a:avLst/>
          </a:prstGeom>
          <a:noFill/>
          <a:ln w="3175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>
            <a:off x="3514725" y="2078528"/>
            <a:ext cx="1982788" cy="0"/>
          </a:xfrm>
          <a:prstGeom prst="straightConnector1">
            <a:avLst/>
          </a:prstGeom>
          <a:noFill/>
          <a:ln w="3175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3514725" y="3510091"/>
            <a:ext cx="1982788" cy="0"/>
          </a:xfrm>
          <a:prstGeom prst="straightConnector1">
            <a:avLst/>
          </a:prstGeom>
          <a:noFill/>
          <a:ln w="3175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Curved Left Arrow 25"/>
          <p:cNvSpPr>
            <a:spLocks noChangeArrowheads="1"/>
          </p:cNvSpPr>
          <p:nvPr/>
        </p:nvSpPr>
        <p:spPr bwMode="auto">
          <a:xfrm flipH="1" flipV="1">
            <a:off x="1774825" y="2272815"/>
            <a:ext cx="590550" cy="1337894"/>
          </a:xfrm>
          <a:prstGeom prst="curvedLeftArrow">
            <a:avLst>
              <a:gd name="adj1" fmla="val 25012"/>
              <a:gd name="adj2" fmla="val 49998"/>
              <a:gd name="adj3" fmla="val 25000"/>
            </a:avLst>
          </a:prstGeom>
          <a:solidFill>
            <a:schemeClr val="tx1"/>
          </a:solidFill>
          <a:ln>
            <a:noFill/>
          </a:ln>
          <a:effectLst>
            <a:outerShdw blurRad="38100" dist="25400" dir="5400000" algn="b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4970463" y="2375147"/>
            <a:ext cx="1984375" cy="0"/>
          </a:xfrm>
          <a:prstGeom prst="straightConnector1">
            <a:avLst/>
          </a:prstGeom>
          <a:noFill/>
          <a:ln w="31750">
            <a:solidFill>
              <a:srgbClr val="0000FF"/>
            </a:solidFill>
            <a:prstDash val="sysDash"/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 flipH="1">
            <a:off x="4945063" y="3510091"/>
            <a:ext cx="1982787" cy="0"/>
          </a:xfrm>
          <a:prstGeom prst="straightConnector1">
            <a:avLst/>
          </a:prstGeom>
          <a:noFill/>
          <a:ln w="31750">
            <a:solidFill>
              <a:srgbClr val="0000FF"/>
            </a:solidFill>
            <a:prstDash val="sysDash"/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45479" y="5432260"/>
            <a:ext cx="81476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0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4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 sz="22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0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A controls scheduling </a:t>
            </a:r>
            <a:r>
              <a:rPr lang="en-US" sz="2800" dirty="0" smtClean="0">
                <a:solidFill>
                  <a:schemeClr val="tx1"/>
                </a:solidFill>
              </a:rPr>
              <a:t>of messages across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different sessions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5478" y="5243011"/>
            <a:ext cx="8227036" cy="133240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How does </a:t>
            </a:r>
            <a:r>
              <a:rPr lang="en-US" sz="2800" dirty="0" smtClean="0">
                <a:solidFill>
                  <a:srgbClr val="058A05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 compute outputs for </a:t>
            </a:r>
            <a:r>
              <a:rPr lang="en-US" sz="2800" i="1" dirty="0" smtClean="0">
                <a:solidFill>
                  <a:srgbClr val="FF0000"/>
                </a:solidFill>
              </a:rPr>
              <a:t>both</a:t>
            </a:r>
            <a:r>
              <a:rPr lang="en-US" sz="2800" dirty="0" smtClean="0">
                <a:solidFill>
                  <a:srgbClr val="FF0000"/>
                </a:solidFill>
              </a:rPr>
              <a:t> y and y</a:t>
            </a:r>
            <a:r>
              <a:rPr lang="en-US" altLang="en-US" sz="2800" dirty="0" smtClean="0">
                <a:solidFill>
                  <a:srgbClr val="FF0000"/>
                </a:solidFill>
              </a:rPr>
              <a:t>’</a:t>
            </a:r>
            <a:r>
              <a:rPr lang="en-US" sz="2800" dirty="0" smtClean="0">
                <a:solidFill>
                  <a:srgbClr val="FF0000"/>
                </a:solidFill>
              </a:rPr>
              <a:t> ?</a:t>
            </a:r>
          </a:p>
          <a:p>
            <a:pPr algn="ctr" eaLnBrk="1" hangingPunct="1">
              <a:defRPr/>
            </a:pPr>
            <a:r>
              <a:rPr lang="en-US" sz="2800" dirty="0" smtClean="0"/>
              <a:t>(can only make </a:t>
            </a:r>
            <a:r>
              <a:rPr lang="en-US" sz="2800" b="1" dirty="0" smtClean="0"/>
              <a:t>ONE</a:t>
            </a:r>
            <a:r>
              <a:rPr lang="en-US" sz="2800" dirty="0" smtClean="0"/>
              <a:t> query to trusted party)</a:t>
            </a:r>
          </a:p>
        </p:txBody>
      </p: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>
            <a:off x="6355008" y="1400665"/>
            <a:ext cx="96038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>
            <a:off x="6359770" y="1813415"/>
            <a:ext cx="960386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64" name="TextBox 57"/>
          <p:cNvSpPr txBox="1">
            <a:spLocks noChangeArrowheads="1"/>
          </p:cNvSpPr>
          <p:nvPr/>
        </p:nvSpPr>
        <p:spPr bwMode="auto">
          <a:xfrm>
            <a:off x="7344020" y="1186353"/>
            <a:ext cx="189376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0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4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 sz="22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0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>
                <a:solidFill>
                  <a:srgbClr val="0000FF"/>
                </a:solidFill>
              </a:rPr>
              <a:t>outer session</a:t>
            </a:r>
          </a:p>
        </p:txBody>
      </p:sp>
      <p:sp>
        <p:nvSpPr>
          <p:cNvPr id="108565" name="TextBox 61"/>
          <p:cNvSpPr txBox="1">
            <a:spLocks noChangeArrowheads="1"/>
          </p:cNvSpPr>
          <p:nvPr/>
        </p:nvSpPr>
        <p:spPr bwMode="auto">
          <a:xfrm>
            <a:off x="7344020" y="1600690"/>
            <a:ext cx="18937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0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4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 sz="22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0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dirty="0">
                <a:solidFill>
                  <a:srgbClr val="FF6600"/>
                </a:solidFill>
              </a:rPr>
              <a:t>inner </a:t>
            </a:r>
            <a:r>
              <a:rPr lang="en-US" sz="2000" dirty="0" smtClean="0">
                <a:solidFill>
                  <a:srgbClr val="FF6600"/>
                </a:solidFill>
              </a:rPr>
              <a:t>sessions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7502" y="43229"/>
            <a:ext cx="9227127" cy="1013685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Core Problem of Concurrent Self-Composition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[Lindell04]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5508" y="2642460"/>
            <a:ext cx="1295400" cy="651726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835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14950" y="2642460"/>
            <a:ext cx="1295400" cy="651726"/>
          </a:xfrm>
          <a:prstGeom prst="rect">
            <a:avLst/>
          </a:prstGeom>
          <a:ln>
            <a:prstDash val="dash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835"/>
              </a:solidFill>
            </a:endParaRP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3536094" y="3763963"/>
            <a:ext cx="1982788" cy="0"/>
          </a:xfrm>
          <a:prstGeom prst="straightConnector1">
            <a:avLst/>
          </a:prstGeom>
          <a:noFill/>
          <a:ln w="3175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flipH="1">
            <a:off x="3536094" y="4860563"/>
            <a:ext cx="1982788" cy="0"/>
          </a:xfrm>
          <a:prstGeom prst="straightConnector1">
            <a:avLst/>
          </a:prstGeom>
          <a:noFill/>
          <a:ln w="3175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ectangle 45"/>
          <p:cNvSpPr/>
          <p:nvPr/>
        </p:nvSpPr>
        <p:spPr>
          <a:xfrm>
            <a:off x="3833813" y="3974867"/>
            <a:ext cx="1295400" cy="651726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83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>
                <a:spLocks noChangeArrowheads="1"/>
              </p:cNvSpPr>
              <p:nvPr/>
            </p:nvSpPr>
            <p:spPr bwMode="auto">
              <a:xfrm>
                <a:off x="5450498" y="2701075"/>
                <a:ext cx="114507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2000"/>
                  </a:spcBef>
                  <a:buClr>
                    <a:srgbClr val="8E887C"/>
                  </a:buClr>
                  <a:buFont typeface="Wingdings" panose="05000000000000000000" pitchFamily="2" charset="2"/>
                  <a:buChar char=""/>
                  <a:defRPr sz="2400"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ts val="600"/>
                  </a:spcBef>
                  <a:buClr>
                    <a:srgbClr val="47443E"/>
                  </a:buClr>
                  <a:buFont typeface="Wingdings" panose="05000000000000000000" pitchFamily="2" charset="2"/>
                  <a:buChar char=""/>
                  <a:defRPr sz="2200"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8E887C"/>
                  </a:buClr>
                  <a:buFont typeface="Wingdings" panose="05000000000000000000" pitchFamily="2" charset="2"/>
                  <a:buChar char=""/>
                  <a:defRPr sz="2000"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ts val="600"/>
                  </a:spcBef>
                  <a:buClr>
                    <a:srgbClr val="47443E"/>
                  </a:buClr>
                  <a:buFont typeface="Wingdings" panose="05000000000000000000" pitchFamily="2" charset="2"/>
                  <a:buChar char=""/>
                  <a:defRPr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ts val="600"/>
                  </a:spcBef>
                  <a:buClr>
                    <a:srgbClr val="8E887C"/>
                  </a:buClr>
                  <a:buFont typeface="Wingdings" panose="05000000000000000000" pitchFamily="2" charset="2"/>
                  <a:buChar char=""/>
                  <a:defRPr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8E887C"/>
                  </a:buClr>
                  <a:buFont typeface="Wingdings" panose="05000000000000000000" pitchFamily="2" charset="2"/>
                  <a:buChar char=""/>
                  <a:defRPr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8E887C"/>
                  </a:buClr>
                  <a:buFont typeface="Wingdings" panose="05000000000000000000" pitchFamily="2" charset="2"/>
                  <a:buChar char=""/>
                  <a:defRPr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8E887C"/>
                  </a:buClr>
                  <a:buFont typeface="Wingdings" panose="05000000000000000000" pitchFamily="2" charset="2"/>
                  <a:buChar char=""/>
                  <a:defRPr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8E887C"/>
                  </a:buClr>
                  <a:buFont typeface="Wingdings" panose="05000000000000000000" pitchFamily="2" charset="2"/>
                  <a:buChar char=""/>
                  <a:defRPr>
                    <a:solidFill>
                      <a:schemeClr val="tx2"/>
                    </a:solidFill>
                    <a:latin typeface="Calisto MT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y'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y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0498" y="2701075"/>
                <a:ext cx="1145072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0638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657475" y="2651985"/>
            <a:ext cx="557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4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 sz="22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0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12750" y="4142381"/>
            <a:ext cx="3856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E870E"/>
                </a:solidFill>
              </a:rPr>
              <a:t>S</a:t>
            </a:r>
            <a:r>
              <a:rPr lang="en-US" sz="2400" dirty="0" smtClean="0"/>
              <a:t> must compute output for </a:t>
            </a:r>
            <a:r>
              <a:rPr lang="en-US" sz="2400" dirty="0" smtClean="0">
                <a:solidFill>
                  <a:srgbClr val="FF0000"/>
                </a:solidFill>
              </a:rPr>
              <a:t>y’</a:t>
            </a:r>
            <a:r>
              <a:rPr lang="en-US" sz="2400" dirty="0" smtClean="0"/>
              <a:t> to complete rewinding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79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18438 7.40741E-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18438 7.40741E-7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18438 4.44444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18021 -3.7037E-7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18351 -2.59259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17864 -3.33333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18351 3.7037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49" grpId="0"/>
      <p:bldP spid="57" grpId="0" animBg="1"/>
      <p:bldP spid="6" grpId="0" animBg="1"/>
      <p:bldP spid="39" grpId="0" animBg="1"/>
      <p:bldP spid="46" grpId="0" animBg="1"/>
      <p:bldP spid="53" grpId="0"/>
      <p:bldP spid="56" grpId="0"/>
      <p:bldP spid="6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7"/>
          <p:cNvSpPr>
            <a:spLocks noChangeArrowheads="1"/>
          </p:cNvSpPr>
          <p:nvPr/>
        </p:nvSpPr>
        <p:spPr bwMode="auto">
          <a:xfrm>
            <a:off x="3649663" y="1343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4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 sz="22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0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7502" y="42925"/>
            <a:ext cx="9227127" cy="12763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rgbClr val="FF0000"/>
                </a:solidFill>
                <a:ea typeface="ＭＳ Ｐゴシック" charset="0"/>
              </a:rPr>
              <a:t>Core Problem of Concurrent Self-Composition (contd.)</a:t>
            </a:r>
            <a:endParaRPr lang="en-US" sz="3800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634" y="1733587"/>
            <a:ext cx="8455231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Key to a </a:t>
            </a:r>
            <a:r>
              <a:rPr lang="en-US" sz="2800" dirty="0">
                <a:solidFill>
                  <a:srgbClr val="0E870E"/>
                </a:solidFill>
              </a:rPr>
              <a:t>positive result</a:t>
            </a:r>
            <a:r>
              <a:rPr lang="en-US" sz="2800" dirty="0"/>
              <a:t> lies in overcoming this </a:t>
            </a:r>
            <a:r>
              <a:rPr lang="en-US" sz="2800" dirty="0" smtClean="0">
                <a:solidFill>
                  <a:srgbClr val="FF0000"/>
                </a:solidFill>
              </a:rPr>
              <a:t>problem</a:t>
            </a:r>
          </a:p>
          <a:p>
            <a:endParaRPr lang="en-US" sz="14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rgbClr val="3333FF"/>
                </a:solidFill>
              </a:rPr>
              <a:t>Note:</a:t>
            </a:r>
            <a:r>
              <a:rPr lang="en-US" sz="2800" dirty="0" smtClean="0"/>
              <a:t> For ZK “like” functions, there is no problem </a:t>
            </a:r>
          </a:p>
          <a:p>
            <a:endParaRPr lang="en-US" sz="1400" dirty="0" smtClean="0">
              <a:solidFill>
                <a:srgbClr val="0E870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More generally, GMW paradigm already works</a:t>
            </a:r>
            <a:r>
              <a:rPr lang="en-US" sz="2800" dirty="0" smtClean="0">
                <a:solidFill>
                  <a:srgbClr val="0E870E"/>
                </a:solidFill>
              </a:rPr>
              <a:t> </a:t>
            </a:r>
            <a:r>
              <a:rPr lang="en-US" sz="2800" dirty="0" smtClean="0"/>
              <a:t>for  functions where: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E870E"/>
                </a:solidFill>
              </a:rPr>
              <a:t>Adv has no input </a:t>
            </a:r>
            <a:r>
              <a:rPr lang="en-US" sz="2800" dirty="0" smtClean="0"/>
              <a:t>or</a:t>
            </a:r>
            <a:r>
              <a:rPr lang="en-US" sz="2800" i="1" dirty="0" smtClean="0">
                <a:solidFill>
                  <a:srgbClr val="0E870E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E870E"/>
                </a:solidFill>
              </a:rPr>
              <a:t>Adv does not get any output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28156" y="5149562"/>
            <a:ext cx="7068938" cy="13481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Impossibility results </a:t>
            </a:r>
            <a:r>
              <a:rPr lang="en-US" sz="2800" dirty="0">
                <a:solidFill>
                  <a:srgbClr val="FF0000"/>
                </a:solidFill>
              </a:rPr>
              <a:t>for other functions</a:t>
            </a:r>
          </a:p>
          <a:p>
            <a:pPr algn="ctr"/>
            <a:r>
              <a:rPr lang="en-US" sz="2400" dirty="0" smtClean="0"/>
              <a:t>[</a:t>
            </a:r>
            <a:r>
              <a:rPr lang="en-US" sz="2400" dirty="0"/>
              <a:t>Lindell04,BPS06,AG</a:t>
            </a:r>
            <a:r>
              <a:rPr lang="en-US" sz="2400" dirty="0" smtClean="0">
                <a:solidFill>
                  <a:schemeClr val="tx1"/>
                </a:solidFill>
              </a:rPr>
              <a:t>J</a:t>
            </a:r>
            <a:r>
              <a:rPr lang="en-US" sz="2400" dirty="0" smtClean="0"/>
              <a:t>PS12,GKOV12]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35621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6281029" y="4170141"/>
            <a:ext cx="1419564" cy="286232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  <p:txBody>
          <a:bodyPr>
            <a:spAutoFit/>
            <a:sp3d extrusionH="57150">
              <a:bevelT w="38100" h="38100" prst="angle"/>
            </a:sp3d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0" b="1" dirty="0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7463"/>
            <a:ext cx="9144000" cy="1371600"/>
          </a:xfrm>
          <a:prstGeom prst="rect">
            <a:avLst/>
          </a:prstGeom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sto MT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sto MT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sto MT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sto MT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3333FF"/>
                </a:solidFill>
                <a:ea typeface="+mj-ea"/>
                <a:cs typeface="+mj-cs"/>
              </a:rPr>
              <a:t>Multiple Ideal Query (MIQ) Model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ea typeface="+mj-ea"/>
                <a:cs typeface="+mj-cs"/>
              </a:rPr>
              <a:t>[Goyal-J-Ostrovsky10]</a:t>
            </a:r>
            <a:endParaRPr lang="en-US" sz="24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V="1">
            <a:off x="6805613" y="3355975"/>
            <a:ext cx="0" cy="13954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H="1">
            <a:off x="5578475" y="3355975"/>
            <a:ext cx="1227138" cy="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5578475" y="2859088"/>
            <a:ext cx="160813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7186613" y="2859088"/>
            <a:ext cx="0" cy="18923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5" name="TextBox 30"/>
          <p:cNvSpPr txBox="1">
            <a:spLocks noChangeArrowheads="1"/>
          </p:cNvSpPr>
          <p:nvPr/>
        </p:nvSpPr>
        <p:spPr bwMode="auto">
          <a:xfrm>
            <a:off x="6005513" y="2894013"/>
            <a:ext cx="58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4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 sz="22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0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y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826" name="TextBox 31"/>
          <p:cNvSpPr txBox="1">
            <a:spLocks noChangeArrowheads="1"/>
          </p:cNvSpPr>
          <p:nvPr/>
        </p:nvSpPr>
        <p:spPr bwMode="auto">
          <a:xfrm>
            <a:off x="5722938" y="2352675"/>
            <a:ext cx="1069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4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 sz="22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0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f(x,y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flipV="1">
            <a:off x="2098675" y="3355975"/>
            <a:ext cx="0" cy="13954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2087563" y="3343275"/>
            <a:ext cx="12271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9" name="TextBox 35"/>
          <p:cNvSpPr txBox="1">
            <a:spLocks noChangeArrowheads="1"/>
          </p:cNvSpPr>
          <p:nvPr/>
        </p:nvSpPr>
        <p:spPr bwMode="auto">
          <a:xfrm>
            <a:off x="2489200" y="2868613"/>
            <a:ext cx="58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4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 sz="22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0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tx1"/>
                </a:solidFill>
              </a:rPr>
              <a:t>x</a:t>
            </a:r>
            <a:endParaRPr lang="en-US" baseline="-2500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1517650"/>
            <a:ext cx="8223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26" descr="jud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2070100"/>
            <a:ext cx="161131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46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69" y="4909959"/>
            <a:ext cx="1568411" cy="159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6805614" y="3355976"/>
            <a:ext cx="0" cy="13954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H="1">
            <a:off x="5578476" y="3355976"/>
            <a:ext cx="1227138" cy="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5578476" y="2859089"/>
            <a:ext cx="160813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7186614" y="2859089"/>
            <a:ext cx="0" cy="18923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005514" y="2894014"/>
            <a:ext cx="58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4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 sz="22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0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y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722939" y="2352676"/>
            <a:ext cx="1069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4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 sz="22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0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f(x,y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573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6" grpId="0"/>
      <p:bldP spid="22" grpId="0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6281029" y="4170141"/>
            <a:ext cx="1419564" cy="286232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  <p:txBody>
          <a:bodyPr>
            <a:spAutoFit/>
            <a:sp3d extrusionH="57150">
              <a:bevelT w="38100" h="38100" prst="angle"/>
            </a:sp3d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0" b="1" dirty="0" smtClean="0">
                <a:solidFill>
                  <a:srgbClr val="008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</a:t>
            </a:r>
          </a:p>
        </p:txBody>
      </p:sp>
      <p:pic>
        <p:nvPicPr>
          <p:cNvPr id="38916" name="Picture 26" descr="jud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2070100"/>
            <a:ext cx="161131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17463"/>
            <a:ext cx="9144000" cy="1057437"/>
          </a:xfrm>
          <a:prstGeom prst="rect">
            <a:avLst/>
          </a:prstGeom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sto MT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sto MT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sto MT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sto MT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 smtClean="0">
                <a:solidFill>
                  <a:srgbClr val="3333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λ</a:t>
            </a:r>
            <a:r>
              <a:rPr lang="en-US" sz="4400" dirty="0" smtClean="0">
                <a:solidFill>
                  <a:srgbClr val="3333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</a:t>
            </a:r>
            <a:r>
              <a:rPr lang="en-US" sz="4400" dirty="0" smtClean="0">
                <a:solidFill>
                  <a:srgbClr val="3333FF"/>
                </a:solidFill>
                <a:ea typeface="+mj-ea"/>
                <a:cs typeface="+mj-cs"/>
              </a:rPr>
              <a:t>Output Security</a:t>
            </a:r>
            <a:endParaRPr lang="en-US" sz="4400" dirty="0">
              <a:solidFill>
                <a:srgbClr val="3333FF"/>
              </a:solidFill>
              <a:ea typeface="+mj-ea"/>
              <a:cs typeface="+mj-cs"/>
            </a:endParaRP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V="1">
            <a:off x="6805613" y="3355975"/>
            <a:ext cx="0" cy="13954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H="1">
            <a:off x="5578475" y="3355975"/>
            <a:ext cx="1227138" cy="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5578475" y="2859088"/>
            <a:ext cx="160813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7186613" y="2859088"/>
            <a:ext cx="0" cy="18923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3" name="TextBox 30"/>
          <p:cNvSpPr txBox="1">
            <a:spLocks noChangeArrowheads="1"/>
          </p:cNvSpPr>
          <p:nvPr/>
        </p:nvSpPr>
        <p:spPr bwMode="auto">
          <a:xfrm>
            <a:off x="6005513" y="2894013"/>
            <a:ext cx="58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4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 sz="22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0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8924" name="TextBox 31"/>
          <p:cNvSpPr txBox="1">
            <a:spLocks noChangeArrowheads="1"/>
          </p:cNvSpPr>
          <p:nvPr/>
        </p:nvSpPr>
        <p:spPr bwMode="auto">
          <a:xfrm>
            <a:off x="5722938" y="2352675"/>
            <a:ext cx="1069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4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 sz="22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0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f(x,y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flipV="1">
            <a:off x="2098675" y="3355975"/>
            <a:ext cx="0" cy="13954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2087563" y="3343275"/>
            <a:ext cx="12271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7" name="TextBox 35"/>
          <p:cNvSpPr txBox="1">
            <a:spLocks noChangeArrowheads="1"/>
          </p:cNvSpPr>
          <p:nvPr/>
        </p:nvSpPr>
        <p:spPr bwMode="auto">
          <a:xfrm>
            <a:off x="2489200" y="2868613"/>
            <a:ext cx="58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4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 sz="22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 sz="2000"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7443E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8E887C"/>
              </a:buClr>
              <a:buFont typeface="Wingdings" panose="05000000000000000000" pitchFamily="2" charset="2"/>
              <a:buChar char=""/>
              <a:defRPr>
                <a:solidFill>
                  <a:schemeClr val="tx2"/>
                </a:solidFill>
                <a:latin typeface="Calisto MT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tx1"/>
                </a:solidFill>
              </a:rPr>
              <a:t>x</a:t>
            </a:r>
            <a:endParaRPr lang="en-US" baseline="-25000">
              <a:solidFill>
                <a:schemeClr val="tx1"/>
              </a:solidFill>
            </a:endParaRPr>
          </a:p>
        </p:txBody>
      </p:sp>
      <p:pic>
        <p:nvPicPr>
          <p:cNvPr id="38929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1517650"/>
            <a:ext cx="8223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46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69" y="4909959"/>
            <a:ext cx="1568411" cy="159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82063" y="1101972"/>
                <a:ext cx="3458306" cy="114837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output queries (per session)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3" y="1101972"/>
                <a:ext cx="3458306" cy="1148373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9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1A0B28-E764-4514-A721-B322AAD12E60}" type="slidenum">
              <a:rPr lang="en-US" sz="1400"/>
              <a:pPr/>
              <a:t>49</a:t>
            </a:fld>
            <a:endParaRPr 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230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3333FF"/>
                </a:solidFill>
              </a:rPr>
              <a:t>Achieving Positive Result in MIQ Model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649663" y="1343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5608" y="1398948"/>
                <a:ext cx="8569570" cy="203132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GMW paradigm with cZK [RK99,KP01,PRS02] yields a positive result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endParaRPr lang="en-US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Can quantify concrete security loss (per session) as a string of polynomially many outputs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08" y="1398948"/>
                <a:ext cx="8569570" cy="2031325"/>
              </a:xfrm>
              <a:prstGeom prst="rect">
                <a:avLst/>
              </a:prstGeom>
              <a:blipFill rotWithShape="0">
                <a:blip r:embed="rId3"/>
                <a:stretch>
                  <a:fillRect l="-1280" t="-2096" b="-8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315608" y="3859479"/>
                <a:ext cx="8569570" cy="229597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Consider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where x is honest party’s input</a:t>
                </a:r>
              </a:p>
              <a:p>
                <a:pPr>
                  <a:defRPr/>
                </a:pPr>
                <a:endParaRPr lang="en-US" sz="1200" dirty="0" smtClean="0">
                  <a:solidFill>
                    <a:srgbClr val="008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008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is </a:t>
                </a:r>
                <a:r>
                  <a:rPr lang="en-US" sz="2800" i="1" dirty="0" smtClean="0">
                    <a:solidFill>
                      <a:srgbClr val="008000"/>
                    </a:solidFill>
                  </a:rPr>
                  <a:t>unlearnable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 in </a:t>
                </a:r>
                <a:r>
                  <a:rPr lang="el-GR" sz="28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queries, then adv cannot learn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E870E"/>
                    </a:solidFill>
                  </a:rPr>
                  <a:t>(or any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E870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E870E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E870E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E870E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rgbClr val="0E870E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E870E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E870E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0E870E"/>
                    </a:solidFill>
                  </a:rPr>
                  <a:t>)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08" y="3859479"/>
                <a:ext cx="8569570" cy="2295977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18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609600"/>
            <a:ext cx="85344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CA" sz="3600" dirty="0" smtClean="0">
                <a:solidFill>
                  <a:srgbClr val="FF0000"/>
                </a:solidFill>
              </a:rPr>
              <a:t>A fundamental question:</a:t>
            </a:r>
            <a:r>
              <a:rPr lang="en-CA" sz="4800" b="1" dirty="0" smtClean="0">
                <a:solidFill>
                  <a:srgbClr val="FF0000"/>
                </a:solidFill>
              </a:rPr>
              <a:t> </a:t>
            </a:r>
          </a:p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CA" sz="4400" b="1" dirty="0" smtClean="0">
                <a:solidFill>
                  <a:srgbClr val="FF0000"/>
                </a:solidFill>
              </a:rPr>
              <a:t>Composition</a:t>
            </a:r>
            <a:r>
              <a:rPr lang="en-CA" sz="4400" dirty="0" smtClean="0"/>
              <a:t> </a:t>
            </a:r>
            <a:endParaRPr lang="en-CA" sz="4000" dirty="0" smtClean="0"/>
          </a:p>
        </p:txBody>
      </p:sp>
      <p:sp>
        <p:nvSpPr>
          <p:cNvPr id="54" name="Rectangle 53"/>
          <p:cNvSpPr/>
          <p:nvPr/>
        </p:nvSpPr>
        <p:spPr>
          <a:xfrm>
            <a:off x="873021" y="5415421"/>
            <a:ext cx="7532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ct val="20000"/>
              </a:spcBef>
              <a:defRPr/>
            </a:pPr>
            <a:r>
              <a:rPr lang="en-CA" sz="2400" dirty="0" smtClean="0">
                <a:solidFill>
                  <a:srgbClr val="FF0000"/>
                </a:solidFill>
              </a:rPr>
              <a:t>Is security preserved under protocol composition? </a:t>
            </a:r>
          </a:p>
        </p:txBody>
      </p:sp>
      <p:pic>
        <p:nvPicPr>
          <p:cNvPr id="145" name="Picture 12" descr="j013903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5956" y="3870537"/>
            <a:ext cx="662072" cy="914400"/>
          </a:xfrm>
          <a:prstGeom prst="rect">
            <a:avLst/>
          </a:prstGeom>
          <a:noFill/>
        </p:spPr>
      </p:pic>
      <p:grpSp>
        <p:nvGrpSpPr>
          <p:cNvPr id="147" name="Group 146"/>
          <p:cNvGrpSpPr/>
          <p:nvPr/>
        </p:nvGrpSpPr>
        <p:grpSpPr>
          <a:xfrm>
            <a:off x="2212051" y="3883271"/>
            <a:ext cx="1771824" cy="858231"/>
            <a:chOff x="2222693" y="4313543"/>
            <a:chExt cx="1771824" cy="858231"/>
          </a:xfrm>
        </p:grpSpPr>
        <p:pic>
          <p:nvPicPr>
            <p:cNvPr id="150" name="Picture 20" descr="PE01733_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22693" y="4313543"/>
              <a:ext cx="546254" cy="858231"/>
            </a:xfrm>
            <a:prstGeom prst="rect">
              <a:avLst/>
            </a:prstGeom>
            <a:noFill/>
          </p:spPr>
        </p:pic>
        <p:grpSp>
          <p:nvGrpSpPr>
            <p:cNvPr id="151" name="Group 150"/>
            <p:cNvGrpSpPr/>
            <p:nvPr/>
          </p:nvGrpSpPr>
          <p:grpSpPr>
            <a:xfrm flipH="1">
              <a:off x="2927717" y="4601663"/>
              <a:ext cx="1066800" cy="415327"/>
              <a:chOff x="1295400" y="3429623"/>
              <a:chExt cx="1066800" cy="415327"/>
            </a:xfrm>
          </p:grpSpPr>
          <p:grpSp>
            <p:nvGrpSpPr>
              <p:cNvPr id="152" name="Group 151"/>
              <p:cNvGrpSpPr>
                <a:grpSpLocks/>
              </p:cNvGrpSpPr>
              <p:nvPr/>
            </p:nvGrpSpPr>
            <p:grpSpPr bwMode="auto">
              <a:xfrm>
                <a:off x="1295400" y="3429623"/>
                <a:ext cx="1066800" cy="415327"/>
                <a:chOff x="960" y="2102"/>
                <a:chExt cx="768" cy="240"/>
              </a:xfrm>
            </p:grpSpPr>
            <p:sp>
              <p:nvSpPr>
                <p:cNvPr id="157" name="Line 43"/>
                <p:cNvSpPr>
                  <a:spLocks noChangeShapeType="1"/>
                </p:cNvSpPr>
                <p:nvPr/>
              </p:nvSpPr>
              <p:spPr bwMode="auto">
                <a:xfrm>
                  <a:off x="966" y="2102"/>
                  <a:ext cx="762" cy="0"/>
                </a:xfrm>
                <a:prstGeom prst="line">
                  <a:avLst/>
                </a:prstGeom>
                <a:ln>
                  <a:solidFill>
                    <a:srgbClr val="0208EE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" name="Line 44"/>
                <p:cNvSpPr>
                  <a:spLocks noChangeShapeType="1"/>
                </p:cNvSpPr>
                <p:nvPr/>
              </p:nvSpPr>
              <p:spPr bwMode="auto">
                <a:xfrm>
                  <a:off x="966" y="2198"/>
                  <a:ext cx="762" cy="0"/>
                </a:xfrm>
                <a:prstGeom prst="line">
                  <a:avLst/>
                </a:prstGeom>
                <a:ln>
                  <a:solidFill>
                    <a:srgbClr val="0208EE"/>
                  </a:solidFill>
                  <a:headEnd type="triangle" w="med" len="med"/>
                  <a:tailEnd type="none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9" name="Line 45"/>
                <p:cNvSpPr>
                  <a:spLocks noChangeShapeType="1"/>
                </p:cNvSpPr>
                <p:nvPr/>
              </p:nvSpPr>
              <p:spPr bwMode="auto">
                <a:xfrm>
                  <a:off x="960" y="2342"/>
                  <a:ext cx="762" cy="0"/>
                </a:xfrm>
                <a:prstGeom prst="line">
                  <a:avLst/>
                </a:prstGeom>
                <a:ln>
                  <a:solidFill>
                    <a:srgbClr val="0208EE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3" name="Group 72"/>
              <p:cNvGrpSpPr/>
              <p:nvPr/>
            </p:nvGrpSpPr>
            <p:grpSpPr>
              <a:xfrm>
                <a:off x="1600200" y="3657600"/>
                <a:ext cx="429828" cy="83213"/>
                <a:chOff x="3361944" y="5395250"/>
                <a:chExt cx="429828" cy="83213"/>
              </a:xfrm>
            </p:grpSpPr>
            <p:sp>
              <p:nvSpPr>
                <p:cNvPr id="154" name="Oval 11"/>
                <p:cNvSpPr>
                  <a:spLocks noChangeArrowheads="1"/>
                </p:cNvSpPr>
                <p:nvPr/>
              </p:nvSpPr>
              <p:spPr bwMode="auto">
                <a:xfrm>
                  <a:off x="3361944" y="5400299"/>
                  <a:ext cx="75438" cy="78164"/>
                </a:xfrm>
                <a:prstGeom prst="ellipse">
                  <a:avLst/>
                </a:prstGeom>
                <a:solidFill>
                  <a:srgbClr val="0208EE"/>
                </a:solidFill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55" name="Oval 11"/>
                <p:cNvSpPr>
                  <a:spLocks noChangeArrowheads="1"/>
                </p:cNvSpPr>
                <p:nvPr/>
              </p:nvSpPr>
              <p:spPr bwMode="auto">
                <a:xfrm>
                  <a:off x="3539139" y="5397775"/>
                  <a:ext cx="75438" cy="78164"/>
                </a:xfrm>
                <a:prstGeom prst="ellipse">
                  <a:avLst/>
                </a:prstGeom>
                <a:solidFill>
                  <a:srgbClr val="0208EE"/>
                </a:solidFill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56" name="Oval 11"/>
                <p:cNvSpPr>
                  <a:spLocks noChangeArrowheads="1"/>
                </p:cNvSpPr>
                <p:nvPr/>
              </p:nvSpPr>
              <p:spPr bwMode="auto">
                <a:xfrm>
                  <a:off x="3716334" y="5395250"/>
                  <a:ext cx="75438" cy="78164"/>
                </a:xfrm>
                <a:prstGeom prst="ellipse">
                  <a:avLst/>
                </a:prstGeom>
                <a:solidFill>
                  <a:srgbClr val="0208EE"/>
                </a:solidFill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163" name="Group 162"/>
          <p:cNvGrpSpPr/>
          <p:nvPr/>
        </p:nvGrpSpPr>
        <p:grpSpPr>
          <a:xfrm>
            <a:off x="2840894" y="2267647"/>
            <a:ext cx="3444850" cy="1502736"/>
            <a:chOff x="2862209" y="2697919"/>
            <a:chExt cx="3444850" cy="1502736"/>
          </a:xfrm>
        </p:grpSpPr>
        <p:sp>
          <p:nvSpPr>
            <p:cNvPr id="198" name="Text Box 12"/>
            <p:cNvSpPr txBox="1">
              <a:spLocks noChangeArrowheads="1"/>
            </p:cNvSpPr>
            <p:nvPr/>
          </p:nvSpPr>
          <p:spPr bwMode="auto">
            <a:xfrm>
              <a:off x="3872731" y="2697919"/>
              <a:ext cx="15074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dirty="0" smtClean="0">
                  <a:solidFill>
                    <a:srgbClr val="007033"/>
                  </a:solidFill>
                </a:rPr>
                <a:t>Protocol B</a:t>
              </a:r>
              <a:endParaRPr lang="en-US" sz="2400" dirty="0">
                <a:solidFill>
                  <a:srgbClr val="007033"/>
                </a:solidFill>
              </a:endParaRPr>
            </a:p>
          </p:txBody>
        </p:sp>
        <p:pic>
          <p:nvPicPr>
            <p:cNvPr id="168" name="Picture 21" descr="PE01732_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62209" y="2732234"/>
              <a:ext cx="846458" cy="854699"/>
            </a:xfrm>
            <a:prstGeom prst="rect">
              <a:avLst/>
            </a:prstGeom>
            <a:noFill/>
          </p:spPr>
        </p:pic>
        <p:grpSp>
          <p:nvGrpSpPr>
            <p:cNvPr id="169" name="Group 168"/>
            <p:cNvGrpSpPr/>
            <p:nvPr/>
          </p:nvGrpSpPr>
          <p:grpSpPr>
            <a:xfrm rot="1800000">
              <a:off x="3232770" y="3785328"/>
              <a:ext cx="1066800" cy="415327"/>
              <a:chOff x="1295400" y="3429623"/>
              <a:chExt cx="1066800" cy="415327"/>
            </a:xfrm>
          </p:grpSpPr>
          <p:grpSp>
            <p:nvGrpSpPr>
              <p:cNvPr id="189" name="Group 42"/>
              <p:cNvGrpSpPr>
                <a:grpSpLocks/>
              </p:cNvGrpSpPr>
              <p:nvPr/>
            </p:nvGrpSpPr>
            <p:grpSpPr bwMode="auto">
              <a:xfrm>
                <a:off x="1295400" y="3429623"/>
                <a:ext cx="1066800" cy="415327"/>
                <a:chOff x="960" y="2102"/>
                <a:chExt cx="768" cy="240"/>
              </a:xfrm>
            </p:grpSpPr>
            <p:sp>
              <p:nvSpPr>
                <p:cNvPr id="194" name="Line 43"/>
                <p:cNvSpPr>
                  <a:spLocks noChangeShapeType="1"/>
                </p:cNvSpPr>
                <p:nvPr/>
              </p:nvSpPr>
              <p:spPr bwMode="auto">
                <a:xfrm>
                  <a:off x="966" y="2102"/>
                  <a:ext cx="76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5" name="Line 44"/>
                <p:cNvSpPr>
                  <a:spLocks noChangeShapeType="1"/>
                </p:cNvSpPr>
                <p:nvPr/>
              </p:nvSpPr>
              <p:spPr bwMode="auto">
                <a:xfrm>
                  <a:off x="966" y="2198"/>
                  <a:ext cx="76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triangle" w="med" len="med"/>
                  <a:tailEnd type="non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6" name="Line 45"/>
                <p:cNvSpPr>
                  <a:spLocks noChangeShapeType="1"/>
                </p:cNvSpPr>
                <p:nvPr/>
              </p:nvSpPr>
              <p:spPr bwMode="auto">
                <a:xfrm>
                  <a:off x="960" y="2342"/>
                  <a:ext cx="76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0" name="Group 72"/>
              <p:cNvGrpSpPr/>
              <p:nvPr/>
            </p:nvGrpSpPr>
            <p:grpSpPr>
              <a:xfrm>
                <a:off x="1600200" y="3657600"/>
                <a:ext cx="429828" cy="83213"/>
                <a:chOff x="3361944" y="5395250"/>
                <a:chExt cx="429828" cy="83213"/>
              </a:xfrm>
            </p:grpSpPr>
            <p:sp>
              <p:nvSpPr>
                <p:cNvPr id="191" name="Oval 11"/>
                <p:cNvSpPr>
                  <a:spLocks noChangeArrowheads="1"/>
                </p:cNvSpPr>
                <p:nvPr/>
              </p:nvSpPr>
              <p:spPr bwMode="auto">
                <a:xfrm>
                  <a:off x="3361944" y="5400299"/>
                  <a:ext cx="75438" cy="78164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92" name="Oval 11"/>
                <p:cNvSpPr>
                  <a:spLocks noChangeArrowheads="1"/>
                </p:cNvSpPr>
                <p:nvPr/>
              </p:nvSpPr>
              <p:spPr bwMode="auto">
                <a:xfrm>
                  <a:off x="3539139" y="5397775"/>
                  <a:ext cx="75438" cy="78164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93" name="Oval 11"/>
                <p:cNvSpPr>
                  <a:spLocks noChangeArrowheads="1"/>
                </p:cNvSpPr>
                <p:nvPr/>
              </p:nvSpPr>
              <p:spPr bwMode="auto">
                <a:xfrm>
                  <a:off x="3716334" y="5395250"/>
                  <a:ext cx="75438" cy="78164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170" name="Picture 19" descr="PE01731_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09005" y="2712221"/>
              <a:ext cx="598054" cy="874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1" name="Group 170"/>
            <p:cNvGrpSpPr/>
            <p:nvPr/>
          </p:nvGrpSpPr>
          <p:grpSpPr>
            <a:xfrm>
              <a:off x="3962401" y="3241649"/>
              <a:ext cx="1379339" cy="446922"/>
              <a:chOff x="1295401" y="3429623"/>
              <a:chExt cx="1379339" cy="415327"/>
            </a:xfrm>
          </p:grpSpPr>
          <p:grpSp>
            <p:nvGrpSpPr>
              <p:cNvPr id="181" name="Group 42"/>
              <p:cNvGrpSpPr>
                <a:grpSpLocks/>
              </p:cNvGrpSpPr>
              <p:nvPr/>
            </p:nvGrpSpPr>
            <p:grpSpPr bwMode="auto">
              <a:xfrm>
                <a:off x="1295401" y="3429623"/>
                <a:ext cx="1379339" cy="415327"/>
                <a:chOff x="960" y="2102"/>
                <a:chExt cx="993" cy="240"/>
              </a:xfrm>
            </p:grpSpPr>
            <p:sp>
              <p:nvSpPr>
                <p:cNvPr id="186" name="Line 43"/>
                <p:cNvSpPr>
                  <a:spLocks noChangeShapeType="1"/>
                </p:cNvSpPr>
                <p:nvPr/>
              </p:nvSpPr>
              <p:spPr bwMode="auto">
                <a:xfrm>
                  <a:off x="966" y="2102"/>
                  <a:ext cx="987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7" name="Line 44"/>
                <p:cNvSpPr>
                  <a:spLocks noChangeShapeType="1"/>
                </p:cNvSpPr>
                <p:nvPr/>
              </p:nvSpPr>
              <p:spPr bwMode="auto">
                <a:xfrm>
                  <a:off x="966" y="2198"/>
                  <a:ext cx="987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triangle" w="med" len="med"/>
                  <a:tailEnd type="non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8" name="Line 45"/>
                <p:cNvSpPr>
                  <a:spLocks noChangeShapeType="1"/>
                </p:cNvSpPr>
                <p:nvPr/>
              </p:nvSpPr>
              <p:spPr bwMode="auto">
                <a:xfrm>
                  <a:off x="960" y="2342"/>
                  <a:ext cx="987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82" name="Group 72"/>
              <p:cNvGrpSpPr/>
              <p:nvPr/>
            </p:nvGrpSpPr>
            <p:grpSpPr>
              <a:xfrm>
                <a:off x="1752600" y="3657600"/>
                <a:ext cx="429828" cy="83213"/>
                <a:chOff x="3514344" y="5395250"/>
                <a:chExt cx="429828" cy="83213"/>
              </a:xfrm>
            </p:grpSpPr>
            <p:sp>
              <p:nvSpPr>
                <p:cNvPr id="183" name="Oval 11"/>
                <p:cNvSpPr>
                  <a:spLocks noChangeArrowheads="1"/>
                </p:cNvSpPr>
                <p:nvPr/>
              </p:nvSpPr>
              <p:spPr bwMode="auto">
                <a:xfrm>
                  <a:off x="3514344" y="5400299"/>
                  <a:ext cx="75438" cy="78164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84" name="Oval 11"/>
                <p:cNvSpPr>
                  <a:spLocks noChangeArrowheads="1"/>
                </p:cNvSpPr>
                <p:nvPr/>
              </p:nvSpPr>
              <p:spPr bwMode="auto">
                <a:xfrm>
                  <a:off x="3691539" y="5397775"/>
                  <a:ext cx="75438" cy="78164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85" name="Oval 11"/>
                <p:cNvSpPr>
                  <a:spLocks noChangeArrowheads="1"/>
                </p:cNvSpPr>
                <p:nvPr/>
              </p:nvSpPr>
              <p:spPr bwMode="auto">
                <a:xfrm>
                  <a:off x="3868734" y="5395250"/>
                  <a:ext cx="75438" cy="78164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72" name="Group 171"/>
            <p:cNvGrpSpPr/>
            <p:nvPr/>
          </p:nvGrpSpPr>
          <p:grpSpPr>
            <a:xfrm rot="19800000" flipH="1">
              <a:off x="4985370" y="3785327"/>
              <a:ext cx="1066800" cy="415327"/>
              <a:chOff x="1295400" y="3429623"/>
              <a:chExt cx="1066800" cy="415327"/>
            </a:xfrm>
          </p:grpSpPr>
          <p:grpSp>
            <p:nvGrpSpPr>
              <p:cNvPr id="173" name="Group 42"/>
              <p:cNvGrpSpPr>
                <a:grpSpLocks/>
              </p:cNvGrpSpPr>
              <p:nvPr/>
            </p:nvGrpSpPr>
            <p:grpSpPr bwMode="auto">
              <a:xfrm>
                <a:off x="1295400" y="3429623"/>
                <a:ext cx="1066800" cy="415327"/>
                <a:chOff x="960" y="2102"/>
                <a:chExt cx="768" cy="240"/>
              </a:xfrm>
            </p:grpSpPr>
            <p:sp>
              <p:nvSpPr>
                <p:cNvPr id="178" name="Line 43"/>
                <p:cNvSpPr>
                  <a:spLocks noChangeShapeType="1"/>
                </p:cNvSpPr>
                <p:nvPr/>
              </p:nvSpPr>
              <p:spPr bwMode="auto">
                <a:xfrm>
                  <a:off x="966" y="2102"/>
                  <a:ext cx="76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9" name="Line 44"/>
                <p:cNvSpPr>
                  <a:spLocks noChangeShapeType="1"/>
                </p:cNvSpPr>
                <p:nvPr/>
              </p:nvSpPr>
              <p:spPr bwMode="auto">
                <a:xfrm>
                  <a:off x="966" y="2198"/>
                  <a:ext cx="76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triangle" w="med" len="med"/>
                  <a:tailEnd type="non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0" name="Line 45"/>
                <p:cNvSpPr>
                  <a:spLocks noChangeShapeType="1"/>
                </p:cNvSpPr>
                <p:nvPr/>
              </p:nvSpPr>
              <p:spPr bwMode="auto">
                <a:xfrm>
                  <a:off x="960" y="2342"/>
                  <a:ext cx="762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74" name="Group 72"/>
              <p:cNvGrpSpPr/>
              <p:nvPr/>
            </p:nvGrpSpPr>
            <p:grpSpPr>
              <a:xfrm>
                <a:off x="1600200" y="3657600"/>
                <a:ext cx="429828" cy="83213"/>
                <a:chOff x="3361944" y="5395250"/>
                <a:chExt cx="429828" cy="83213"/>
              </a:xfrm>
            </p:grpSpPr>
            <p:sp>
              <p:nvSpPr>
                <p:cNvPr id="175" name="Oval 11"/>
                <p:cNvSpPr>
                  <a:spLocks noChangeArrowheads="1"/>
                </p:cNvSpPr>
                <p:nvPr/>
              </p:nvSpPr>
              <p:spPr bwMode="auto">
                <a:xfrm>
                  <a:off x="3361944" y="5400299"/>
                  <a:ext cx="75438" cy="78164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76" name="Oval 11"/>
                <p:cNvSpPr>
                  <a:spLocks noChangeArrowheads="1"/>
                </p:cNvSpPr>
                <p:nvPr/>
              </p:nvSpPr>
              <p:spPr bwMode="auto">
                <a:xfrm>
                  <a:off x="3539139" y="5397775"/>
                  <a:ext cx="75438" cy="78164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77" name="Oval 11"/>
                <p:cNvSpPr>
                  <a:spLocks noChangeArrowheads="1"/>
                </p:cNvSpPr>
                <p:nvPr/>
              </p:nvSpPr>
              <p:spPr bwMode="auto">
                <a:xfrm>
                  <a:off x="3716334" y="5395250"/>
                  <a:ext cx="75438" cy="78164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202" name="Group 201"/>
          <p:cNvGrpSpPr/>
          <p:nvPr/>
        </p:nvGrpSpPr>
        <p:grpSpPr>
          <a:xfrm>
            <a:off x="5170958" y="3946338"/>
            <a:ext cx="1962821" cy="804990"/>
            <a:chOff x="5257800" y="4376610"/>
            <a:chExt cx="1962821" cy="804990"/>
          </a:xfrm>
        </p:grpSpPr>
        <p:grpSp>
          <p:nvGrpSpPr>
            <p:cNvPr id="204" name="Group 203"/>
            <p:cNvGrpSpPr/>
            <p:nvPr/>
          </p:nvGrpSpPr>
          <p:grpSpPr>
            <a:xfrm flipH="1">
              <a:off x="5257800" y="4613249"/>
              <a:ext cx="1066800" cy="415327"/>
              <a:chOff x="1295400" y="3429623"/>
              <a:chExt cx="1066800" cy="415327"/>
            </a:xfrm>
          </p:grpSpPr>
          <p:grpSp>
            <p:nvGrpSpPr>
              <p:cNvPr id="209" name="Group 42"/>
              <p:cNvGrpSpPr>
                <a:grpSpLocks/>
              </p:cNvGrpSpPr>
              <p:nvPr/>
            </p:nvGrpSpPr>
            <p:grpSpPr bwMode="auto">
              <a:xfrm>
                <a:off x="1295400" y="3429623"/>
                <a:ext cx="1066800" cy="415327"/>
                <a:chOff x="960" y="2102"/>
                <a:chExt cx="768" cy="240"/>
              </a:xfrm>
            </p:grpSpPr>
            <p:sp>
              <p:nvSpPr>
                <p:cNvPr id="214" name="Line 43"/>
                <p:cNvSpPr>
                  <a:spLocks noChangeShapeType="1"/>
                </p:cNvSpPr>
                <p:nvPr/>
              </p:nvSpPr>
              <p:spPr bwMode="auto">
                <a:xfrm>
                  <a:off x="966" y="2102"/>
                  <a:ext cx="762" cy="0"/>
                </a:xfrm>
                <a:prstGeom prst="line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5" name="Line 44"/>
                <p:cNvSpPr>
                  <a:spLocks noChangeShapeType="1"/>
                </p:cNvSpPr>
                <p:nvPr/>
              </p:nvSpPr>
              <p:spPr bwMode="auto">
                <a:xfrm>
                  <a:off x="966" y="2198"/>
                  <a:ext cx="762" cy="0"/>
                </a:xfrm>
                <a:prstGeom prst="line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6" name="Line 45"/>
                <p:cNvSpPr>
                  <a:spLocks noChangeShapeType="1"/>
                </p:cNvSpPr>
                <p:nvPr/>
              </p:nvSpPr>
              <p:spPr bwMode="auto">
                <a:xfrm>
                  <a:off x="960" y="2342"/>
                  <a:ext cx="762" cy="0"/>
                </a:xfrm>
                <a:prstGeom prst="line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10" name="Group 72"/>
              <p:cNvGrpSpPr/>
              <p:nvPr/>
            </p:nvGrpSpPr>
            <p:grpSpPr>
              <a:xfrm>
                <a:off x="1600200" y="3657600"/>
                <a:ext cx="429828" cy="83213"/>
                <a:chOff x="3361944" y="5395250"/>
                <a:chExt cx="429828" cy="83213"/>
              </a:xfrm>
            </p:grpSpPr>
            <p:sp>
              <p:nvSpPr>
                <p:cNvPr id="211" name="Oval 11"/>
                <p:cNvSpPr>
                  <a:spLocks noChangeArrowheads="1"/>
                </p:cNvSpPr>
                <p:nvPr/>
              </p:nvSpPr>
              <p:spPr bwMode="auto">
                <a:xfrm>
                  <a:off x="3361944" y="5400299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12" name="Oval 11"/>
                <p:cNvSpPr>
                  <a:spLocks noChangeArrowheads="1"/>
                </p:cNvSpPr>
                <p:nvPr/>
              </p:nvSpPr>
              <p:spPr bwMode="auto">
                <a:xfrm>
                  <a:off x="3539139" y="5397775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13" name="Oval 11"/>
                <p:cNvSpPr>
                  <a:spLocks noChangeArrowheads="1"/>
                </p:cNvSpPr>
                <p:nvPr/>
              </p:nvSpPr>
              <p:spPr bwMode="auto">
                <a:xfrm>
                  <a:off x="3716334" y="5395250"/>
                  <a:ext cx="75438" cy="7816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l" defTabSz="457200"/>
                  <a:endParaRPr lang="en-US" b="0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206" name="Picture 18" descr="j0230732"/>
            <p:cNvPicPr>
              <a:picLocks noChangeAspect="1" noChangeArrowheads="1"/>
            </p:cNvPicPr>
            <p:nvPr/>
          </p:nvPicPr>
          <p:blipFill>
            <a:blip r:embed="rId7">
              <a:grayscl/>
            </a:blip>
            <a:srcRect/>
            <a:stretch>
              <a:fillRect/>
            </a:stretch>
          </p:blipFill>
          <p:spPr bwMode="auto">
            <a:xfrm>
              <a:off x="6383259" y="4376610"/>
              <a:ext cx="837362" cy="804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1" name="Text Box 12"/>
          <p:cNvSpPr txBox="1">
            <a:spLocks noChangeArrowheads="1"/>
          </p:cNvSpPr>
          <p:nvPr/>
        </p:nvSpPr>
        <p:spPr bwMode="auto">
          <a:xfrm>
            <a:off x="5094623" y="4725652"/>
            <a:ext cx="1497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Protocol C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2" name="Text Box 12"/>
          <p:cNvSpPr txBox="1">
            <a:spLocks noChangeArrowheads="1"/>
          </p:cNvSpPr>
          <p:nvPr/>
        </p:nvSpPr>
        <p:spPr bwMode="auto">
          <a:xfrm>
            <a:off x="2662047" y="4721961"/>
            <a:ext cx="1531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Protocol A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23" name="Picture 10" descr="j023074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3412" y="3926868"/>
            <a:ext cx="678946" cy="86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05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21" grpId="0"/>
      <p:bldP spid="2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6675"/>
            <a:ext cx="9144000" cy="113370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33FF"/>
                </a:solidFill>
                <a:ea typeface="ＭＳ Ｐゴシック" charset="0"/>
              </a:rPr>
              <a:t>Have we done anything interesting?</a:t>
            </a:r>
            <a:endParaRPr lang="en-US" dirty="0">
              <a:solidFill>
                <a:srgbClr val="3333FF"/>
              </a:solidFill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69" y="1995733"/>
            <a:ext cx="5873062" cy="330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3735" y="2335766"/>
                <a:ext cx="8569570" cy="193899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3600" u="sng" dirty="0" smtClean="0">
                    <a:solidFill>
                      <a:srgbClr val="058A05"/>
                    </a:solidFill>
                  </a:rPr>
                  <a:t>Concrete Goal</a:t>
                </a:r>
                <a:r>
                  <a:rPr lang="en-US" sz="3600" dirty="0" smtClean="0">
                    <a:solidFill>
                      <a:srgbClr val="058A05"/>
                    </a:solidFill>
                  </a:rPr>
                  <a:t> </a:t>
                </a:r>
              </a:p>
              <a:p>
                <a:endParaRPr lang="en-US" sz="2800" dirty="0"/>
              </a:p>
              <a:p>
                <a:pPr algn="ctr"/>
                <a:r>
                  <a:rPr lang="en-US" sz="2800" dirty="0" smtClean="0"/>
                  <a:t>Minimize query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E870E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 smtClean="0"/>
                  <a:t> to minimize the information that adversary can learn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35" y="2335766"/>
                <a:ext cx="8569570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498" t="-4403" r="-1565" b="-8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2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1A0B28-E764-4514-A721-B322AAD12E60}" type="slidenum">
              <a:rPr lang="en-US" sz="1400"/>
              <a:pPr/>
              <a:t>52</a:t>
            </a:fld>
            <a:endParaRPr lang="en-US" sz="140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649663" y="1343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2225"/>
            <a:ext cx="9144000" cy="915621"/>
          </a:xfrm>
          <a:prstGeom prst="rect">
            <a:avLst/>
          </a:prstGeom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Improving Security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6240" y="1662642"/>
                <a:ext cx="8911519" cy="138499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Reason for large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: Too many rewindings by cZK simulator</a:t>
                </a:r>
              </a:p>
              <a:p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rgbClr val="058A05"/>
                    </a:solidFill>
                  </a:rPr>
                  <a:t>Goal</a:t>
                </a:r>
                <a:r>
                  <a:rPr lang="en-US" sz="2800" dirty="0" smtClean="0"/>
                  <a:t>: Minimize number of rewindings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0" y="1662642"/>
                <a:ext cx="8911519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231" t="-3965" r="-958" b="-1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4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flipH="1">
            <a:off x="7194550" y="1874838"/>
            <a:ext cx="177800" cy="546100"/>
          </a:xfrm>
          <a:custGeom>
            <a:avLst/>
            <a:gdLst>
              <a:gd name="connsiteX0" fmla="*/ 177800 w 177800"/>
              <a:gd name="connsiteY0" fmla="*/ 546100 h 546100"/>
              <a:gd name="connsiteX1" fmla="*/ 0 w 177800"/>
              <a:gd name="connsiteY1" fmla="*/ 266700 h 546100"/>
              <a:gd name="connsiteX2" fmla="*/ 177800 w 177800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546100">
                <a:moveTo>
                  <a:pt x="177800" y="546100"/>
                </a:moveTo>
                <a:cubicBezTo>
                  <a:pt x="88900" y="451908"/>
                  <a:pt x="0" y="357717"/>
                  <a:pt x="0" y="266700"/>
                </a:cubicBezTo>
                <a:cubicBezTo>
                  <a:pt x="0" y="175683"/>
                  <a:pt x="177800" y="0"/>
                  <a:pt x="17780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Freeform 121"/>
          <p:cNvSpPr/>
          <p:nvPr/>
        </p:nvSpPr>
        <p:spPr>
          <a:xfrm flipH="1">
            <a:off x="7194550" y="2451100"/>
            <a:ext cx="177800" cy="546100"/>
          </a:xfrm>
          <a:custGeom>
            <a:avLst/>
            <a:gdLst>
              <a:gd name="connsiteX0" fmla="*/ 177800 w 177800"/>
              <a:gd name="connsiteY0" fmla="*/ 546100 h 546100"/>
              <a:gd name="connsiteX1" fmla="*/ 0 w 177800"/>
              <a:gd name="connsiteY1" fmla="*/ 266700 h 546100"/>
              <a:gd name="connsiteX2" fmla="*/ 177800 w 177800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546100">
                <a:moveTo>
                  <a:pt x="177800" y="546100"/>
                </a:moveTo>
                <a:cubicBezTo>
                  <a:pt x="88900" y="451908"/>
                  <a:pt x="0" y="357717"/>
                  <a:pt x="0" y="266700"/>
                </a:cubicBezTo>
                <a:cubicBezTo>
                  <a:pt x="0" y="175683"/>
                  <a:pt x="177800" y="0"/>
                  <a:pt x="17780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Freeform 122"/>
          <p:cNvSpPr/>
          <p:nvPr/>
        </p:nvSpPr>
        <p:spPr>
          <a:xfrm flipH="1">
            <a:off x="7227888" y="3027363"/>
            <a:ext cx="177800" cy="546100"/>
          </a:xfrm>
          <a:custGeom>
            <a:avLst/>
            <a:gdLst>
              <a:gd name="connsiteX0" fmla="*/ 177800 w 177800"/>
              <a:gd name="connsiteY0" fmla="*/ 546100 h 546100"/>
              <a:gd name="connsiteX1" fmla="*/ 0 w 177800"/>
              <a:gd name="connsiteY1" fmla="*/ 266700 h 546100"/>
              <a:gd name="connsiteX2" fmla="*/ 177800 w 177800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546100">
                <a:moveTo>
                  <a:pt x="177800" y="546100"/>
                </a:moveTo>
                <a:cubicBezTo>
                  <a:pt x="88900" y="451908"/>
                  <a:pt x="0" y="357717"/>
                  <a:pt x="0" y="266700"/>
                </a:cubicBezTo>
                <a:cubicBezTo>
                  <a:pt x="0" y="175683"/>
                  <a:pt x="177800" y="0"/>
                  <a:pt x="17780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4" name="Freeform 123"/>
          <p:cNvSpPr/>
          <p:nvPr/>
        </p:nvSpPr>
        <p:spPr>
          <a:xfrm flipH="1">
            <a:off x="7227888" y="3603625"/>
            <a:ext cx="177800" cy="546100"/>
          </a:xfrm>
          <a:custGeom>
            <a:avLst/>
            <a:gdLst>
              <a:gd name="connsiteX0" fmla="*/ 177800 w 177800"/>
              <a:gd name="connsiteY0" fmla="*/ 546100 h 546100"/>
              <a:gd name="connsiteX1" fmla="*/ 0 w 177800"/>
              <a:gd name="connsiteY1" fmla="*/ 266700 h 546100"/>
              <a:gd name="connsiteX2" fmla="*/ 177800 w 177800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546100">
                <a:moveTo>
                  <a:pt x="177800" y="546100"/>
                </a:moveTo>
                <a:cubicBezTo>
                  <a:pt x="88900" y="451908"/>
                  <a:pt x="0" y="357717"/>
                  <a:pt x="0" y="266700"/>
                </a:cubicBezTo>
                <a:cubicBezTo>
                  <a:pt x="0" y="175683"/>
                  <a:pt x="177800" y="0"/>
                  <a:pt x="17780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5" name="Freeform 124"/>
          <p:cNvSpPr/>
          <p:nvPr/>
        </p:nvSpPr>
        <p:spPr>
          <a:xfrm flipH="1">
            <a:off x="7227888" y="4178300"/>
            <a:ext cx="177800" cy="546100"/>
          </a:xfrm>
          <a:custGeom>
            <a:avLst/>
            <a:gdLst>
              <a:gd name="connsiteX0" fmla="*/ 177800 w 177800"/>
              <a:gd name="connsiteY0" fmla="*/ 546100 h 546100"/>
              <a:gd name="connsiteX1" fmla="*/ 0 w 177800"/>
              <a:gd name="connsiteY1" fmla="*/ 266700 h 546100"/>
              <a:gd name="connsiteX2" fmla="*/ 177800 w 177800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546100">
                <a:moveTo>
                  <a:pt x="177800" y="546100"/>
                </a:moveTo>
                <a:cubicBezTo>
                  <a:pt x="88900" y="451908"/>
                  <a:pt x="0" y="357717"/>
                  <a:pt x="0" y="266700"/>
                </a:cubicBezTo>
                <a:cubicBezTo>
                  <a:pt x="0" y="175683"/>
                  <a:pt x="177800" y="0"/>
                  <a:pt x="17780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6" name="Freeform 125"/>
          <p:cNvSpPr/>
          <p:nvPr/>
        </p:nvSpPr>
        <p:spPr>
          <a:xfrm flipH="1">
            <a:off x="7227888" y="4754563"/>
            <a:ext cx="177800" cy="546100"/>
          </a:xfrm>
          <a:custGeom>
            <a:avLst/>
            <a:gdLst>
              <a:gd name="connsiteX0" fmla="*/ 177800 w 177800"/>
              <a:gd name="connsiteY0" fmla="*/ 546100 h 546100"/>
              <a:gd name="connsiteX1" fmla="*/ 0 w 177800"/>
              <a:gd name="connsiteY1" fmla="*/ 266700 h 546100"/>
              <a:gd name="connsiteX2" fmla="*/ 177800 w 177800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546100">
                <a:moveTo>
                  <a:pt x="177800" y="546100"/>
                </a:moveTo>
                <a:cubicBezTo>
                  <a:pt x="88900" y="451908"/>
                  <a:pt x="0" y="357717"/>
                  <a:pt x="0" y="266700"/>
                </a:cubicBezTo>
                <a:cubicBezTo>
                  <a:pt x="0" y="175683"/>
                  <a:pt x="177800" y="0"/>
                  <a:pt x="17780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" name="Freeform 126"/>
          <p:cNvSpPr/>
          <p:nvPr/>
        </p:nvSpPr>
        <p:spPr>
          <a:xfrm flipH="1">
            <a:off x="7227888" y="5330825"/>
            <a:ext cx="177800" cy="546100"/>
          </a:xfrm>
          <a:custGeom>
            <a:avLst/>
            <a:gdLst>
              <a:gd name="connsiteX0" fmla="*/ 177800 w 177800"/>
              <a:gd name="connsiteY0" fmla="*/ 546100 h 546100"/>
              <a:gd name="connsiteX1" fmla="*/ 0 w 177800"/>
              <a:gd name="connsiteY1" fmla="*/ 266700 h 546100"/>
              <a:gd name="connsiteX2" fmla="*/ 177800 w 177800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546100">
                <a:moveTo>
                  <a:pt x="177800" y="546100"/>
                </a:moveTo>
                <a:cubicBezTo>
                  <a:pt x="88900" y="451908"/>
                  <a:pt x="0" y="357717"/>
                  <a:pt x="0" y="266700"/>
                </a:cubicBezTo>
                <a:cubicBezTo>
                  <a:pt x="0" y="175683"/>
                  <a:pt x="177800" y="0"/>
                  <a:pt x="17780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flipH="1">
            <a:off x="6796088" y="1879600"/>
            <a:ext cx="190500" cy="1117600"/>
          </a:xfrm>
          <a:custGeom>
            <a:avLst/>
            <a:gdLst>
              <a:gd name="connsiteX0" fmla="*/ 165252 w 190652"/>
              <a:gd name="connsiteY0" fmla="*/ 1117600 h 1117600"/>
              <a:gd name="connsiteX1" fmla="*/ 152 w 190652"/>
              <a:gd name="connsiteY1" fmla="*/ 546100 h 1117600"/>
              <a:gd name="connsiteX2" fmla="*/ 190652 w 190652"/>
              <a:gd name="connsiteY2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652" h="1117600">
                <a:moveTo>
                  <a:pt x="165252" y="1117600"/>
                </a:moveTo>
                <a:cubicBezTo>
                  <a:pt x="80585" y="924983"/>
                  <a:pt x="-4081" y="732367"/>
                  <a:pt x="152" y="546100"/>
                </a:cubicBezTo>
                <a:cubicBezTo>
                  <a:pt x="4385" y="359833"/>
                  <a:pt x="97518" y="179916"/>
                  <a:pt x="190652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" name="Freeform 127"/>
          <p:cNvSpPr/>
          <p:nvPr/>
        </p:nvSpPr>
        <p:spPr>
          <a:xfrm flipH="1">
            <a:off x="6796088" y="3032125"/>
            <a:ext cx="190500" cy="1117600"/>
          </a:xfrm>
          <a:custGeom>
            <a:avLst/>
            <a:gdLst>
              <a:gd name="connsiteX0" fmla="*/ 165252 w 190652"/>
              <a:gd name="connsiteY0" fmla="*/ 1117600 h 1117600"/>
              <a:gd name="connsiteX1" fmla="*/ 152 w 190652"/>
              <a:gd name="connsiteY1" fmla="*/ 546100 h 1117600"/>
              <a:gd name="connsiteX2" fmla="*/ 190652 w 190652"/>
              <a:gd name="connsiteY2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652" h="1117600">
                <a:moveTo>
                  <a:pt x="165252" y="1117600"/>
                </a:moveTo>
                <a:cubicBezTo>
                  <a:pt x="80585" y="924983"/>
                  <a:pt x="-4081" y="732367"/>
                  <a:pt x="152" y="546100"/>
                </a:cubicBezTo>
                <a:cubicBezTo>
                  <a:pt x="4385" y="359833"/>
                  <a:pt x="97518" y="179916"/>
                  <a:pt x="190652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Freeform 128"/>
          <p:cNvSpPr/>
          <p:nvPr/>
        </p:nvSpPr>
        <p:spPr>
          <a:xfrm flipH="1">
            <a:off x="6796088" y="4183063"/>
            <a:ext cx="190500" cy="1117600"/>
          </a:xfrm>
          <a:custGeom>
            <a:avLst/>
            <a:gdLst>
              <a:gd name="connsiteX0" fmla="*/ 165252 w 190652"/>
              <a:gd name="connsiteY0" fmla="*/ 1117600 h 1117600"/>
              <a:gd name="connsiteX1" fmla="*/ 152 w 190652"/>
              <a:gd name="connsiteY1" fmla="*/ 546100 h 1117600"/>
              <a:gd name="connsiteX2" fmla="*/ 190652 w 190652"/>
              <a:gd name="connsiteY2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652" h="1117600">
                <a:moveTo>
                  <a:pt x="165252" y="1117600"/>
                </a:moveTo>
                <a:cubicBezTo>
                  <a:pt x="80585" y="924983"/>
                  <a:pt x="-4081" y="732367"/>
                  <a:pt x="152" y="546100"/>
                </a:cubicBezTo>
                <a:cubicBezTo>
                  <a:pt x="4385" y="359833"/>
                  <a:pt x="97518" y="179916"/>
                  <a:pt x="190652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Freeform 129"/>
          <p:cNvSpPr/>
          <p:nvPr/>
        </p:nvSpPr>
        <p:spPr>
          <a:xfrm flipH="1">
            <a:off x="7227888" y="5907088"/>
            <a:ext cx="177800" cy="546100"/>
          </a:xfrm>
          <a:custGeom>
            <a:avLst/>
            <a:gdLst>
              <a:gd name="connsiteX0" fmla="*/ 177800 w 177800"/>
              <a:gd name="connsiteY0" fmla="*/ 546100 h 546100"/>
              <a:gd name="connsiteX1" fmla="*/ 0 w 177800"/>
              <a:gd name="connsiteY1" fmla="*/ 266700 h 546100"/>
              <a:gd name="connsiteX2" fmla="*/ 177800 w 177800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546100">
                <a:moveTo>
                  <a:pt x="177800" y="546100"/>
                </a:moveTo>
                <a:cubicBezTo>
                  <a:pt x="88900" y="451908"/>
                  <a:pt x="0" y="357717"/>
                  <a:pt x="0" y="266700"/>
                </a:cubicBezTo>
                <a:cubicBezTo>
                  <a:pt x="0" y="175683"/>
                  <a:pt x="177800" y="0"/>
                  <a:pt x="17780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Freeform 130"/>
          <p:cNvSpPr/>
          <p:nvPr/>
        </p:nvSpPr>
        <p:spPr>
          <a:xfrm flipH="1">
            <a:off x="6796088" y="5335588"/>
            <a:ext cx="190500" cy="1117600"/>
          </a:xfrm>
          <a:custGeom>
            <a:avLst/>
            <a:gdLst>
              <a:gd name="connsiteX0" fmla="*/ 165252 w 190652"/>
              <a:gd name="connsiteY0" fmla="*/ 1117600 h 1117600"/>
              <a:gd name="connsiteX1" fmla="*/ 152 w 190652"/>
              <a:gd name="connsiteY1" fmla="*/ 546100 h 1117600"/>
              <a:gd name="connsiteX2" fmla="*/ 190652 w 190652"/>
              <a:gd name="connsiteY2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652" h="1117600">
                <a:moveTo>
                  <a:pt x="165252" y="1117600"/>
                </a:moveTo>
                <a:cubicBezTo>
                  <a:pt x="80585" y="924983"/>
                  <a:pt x="-4081" y="732367"/>
                  <a:pt x="152" y="546100"/>
                </a:cubicBezTo>
                <a:cubicBezTo>
                  <a:pt x="4385" y="359833"/>
                  <a:pt x="97518" y="179916"/>
                  <a:pt x="190652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364288" y="1874838"/>
            <a:ext cx="190500" cy="2273300"/>
          </a:xfrm>
          <a:custGeom>
            <a:avLst/>
            <a:gdLst>
              <a:gd name="connsiteX0" fmla="*/ 190500 w 190500"/>
              <a:gd name="connsiteY0" fmla="*/ 2273300 h 2273300"/>
              <a:gd name="connsiteX1" fmla="*/ 0 w 190500"/>
              <a:gd name="connsiteY1" fmla="*/ 1117600 h 2273300"/>
              <a:gd name="connsiteX2" fmla="*/ 190500 w 190500"/>
              <a:gd name="connsiteY2" fmla="*/ 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2273300">
                <a:moveTo>
                  <a:pt x="190500" y="2273300"/>
                </a:moveTo>
                <a:cubicBezTo>
                  <a:pt x="95250" y="1884891"/>
                  <a:pt x="0" y="1496483"/>
                  <a:pt x="0" y="1117600"/>
                </a:cubicBezTo>
                <a:cubicBezTo>
                  <a:pt x="0" y="738717"/>
                  <a:pt x="131233" y="158750"/>
                  <a:pt x="19050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2" name="Freeform 131"/>
          <p:cNvSpPr/>
          <p:nvPr/>
        </p:nvSpPr>
        <p:spPr>
          <a:xfrm flipH="1">
            <a:off x="6364288" y="4221163"/>
            <a:ext cx="190500" cy="2273300"/>
          </a:xfrm>
          <a:custGeom>
            <a:avLst/>
            <a:gdLst>
              <a:gd name="connsiteX0" fmla="*/ 190500 w 190500"/>
              <a:gd name="connsiteY0" fmla="*/ 2273300 h 2273300"/>
              <a:gd name="connsiteX1" fmla="*/ 0 w 190500"/>
              <a:gd name="connsiteY1" fmla="*/ 1117600 h 2273300"/>
              <a:gd name="connsiteX2" fmla="*/ 190500 w 190500"/>
              <a:gd name="connsiteY2" fmla="*/ 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2273300">
                <a:moveTo>
                  <a:pt x="190500" y="2273300"/>
                </a:moveTo>
                <a:cubicBezTo>
                  <a:pt x="95250" y="1884891"/>
                  <a:pt x="0" y="1496483"/>
                  <a:pt x="0" y="1117600"/>
                </a:cubicBezTo>
                <a:cubicBezTo>
                  <a:pt x="0" y="738717"/>
                  <a:pt x="131233" y="158750"/>
                  <a:pt x="19050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5788025" y="1881188"/>
            <a:ext cx="304800" cy="4613275"/>
          </a:xfrm>
          <a:custGeom>
            <a:avLst/>
            <a:gdLst>
              <a:gd name="connsiteX0" fmla="*/ 304800 w 304800"/>
              <a:gd name="connsiteY0" fmla="*/ 4572000 h 4572000"/>
              <a:gd name="connsiteX1" fmla="*/ 0 w 304800"/>
              <a:gd name="connsiteY1" fmla="*/ 2273300 h 4572000"/>
              <a:gd name="connsiteX2" fmla="*/ 304800 w 304800"/>
              <a:gd name="connsiteY2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4572000">
                <a:moveTo>
                  <a:pt x="304800" y="4572000"/>
                </a:moveTo>
                <a:cubicBezTo>
                  <a:pt x="152400" y="3803650"/>
                  <a:pt x="0" y="3035300"/>
                  <a:pt x="0" y="2273300"/>
                </a:cubicBezTo>
                <a:cubicBezTo>
                  <a:pt x="0" y="1511300"/>
                  <a:pt x="152400" y="755650"/>
                  <a:pt x="30480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0" y="66675"/>
            <a:ext cx="9144000" cy="1371600"/>
          </a:xfrm>
          <a:prstGeom prst="rect">
            <a:avLst/>
          </a:prstGeom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Standard Rewinding Strategies</a:t>
            </a:r>
          </a:p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[RK99,KP01,PRS02]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3397250" y="1868488"/>
            <a:ext cx="2106613" cy="0"/>
          </a:xfrm>
          <a:prstGeom prst="straightConnector1">
            <a:avLst/>
          </a:prstGeom>
          <a:ln w="28575">
            <a:solidFill>
              <a:srgbClr val="0099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419475" y="2060575"/>
            <a:ext cx="2092325" cy="0"/>
          </a:xfrm>
          <a:prstGeom prst="straightConnector1">
            <a:avLst/>
          </a:prstGeom>
          <a:ln w="28575">
            <a:solidFill>
              <a:srgbClr val="0099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419475" y="2276475"/>
            <a:ext cx="2106613" cy="0"/>
          </a:xfrm>
          <a:prstGeom prst="straightConnector1">
            <a:avLst/>
          </a:prstGeom>
          <a:ln w="28575">
            <a:solidFill>
              <a:srgbClr val="FF99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441700" y="2503488"/>
            <a:ext cx="2092325" cy="0"/>
          </a:xfrm>
          <a:prstGeom prst="straightConnector1">
            <a:avLst/>
          </a:prstGeom>
          <a:ln w="28575">
            <a:solidFill>
              <a:srgbClr val="FF99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3419475" y="2733675"/>
            <a:ext cx="2106613" cy="0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441700" y="2960688"/>
            <a:ext cx="2092325" cy="0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3419475" y="4343400"/>
            <a:ext cx="2106613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441700" y="4546600"/>
            <a:ext cx="2092325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3419475" y="3910013"/>
            <a:ext cx="2106613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441700" y="4127500"/>
            <a:ext cx="2092325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3441700" y="3187700"/>
            <a:ext cx="2106613" cy="0"/>
          </a:xfrm>
          <a:prstGeom prst="straightConnector1">
            <a:avLst/>
          </a:prstGeom>
          <a:ln w="28575">
            <a:solidFill>
              <a:srgbClr val="FF99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3463925" y="3403600"/>
            <a:ext cx="2092325" cy="0"/>
          </a:xfrm>
          <a:prstGeom prst="straightConnector1">
            <a:avLst/>
          </a:prstGeom>
          <a:ln w="28575">
            <a:solidFill>
              <a:srgbClr val="FF99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3441700" y="5095875"/>
            <a:ext cx="2106613" cy="0"/>
          </a:xfrm>
          <a:prstGeom prst="straightConnector1">
            <a:avLst/>
          </a:prstGeom>
          <a:ln w="28575">
            <a:solidFill>
              <a:srgbClr val="0099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63925" y="5322888"/>
            <a:ext cx="2092325" cy="0"/>
          </a:xfrm>
          <a:prstGeom prst="straightConnector1">
            <a:avLst/>
          </a:prstGeom>
          <a:ln w="28575">
            <a:solidFill>
              <a:srgbClr val="0099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3441700" y="5899150"/>
            <a:ext cx="2106613" cy="0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463925" y="6113463"/>
            <a:ext cx="2092325" cy="0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449638" y="3646488"/>
            <a:ext cx="2106612" cy="0"/>
          </a:xfrm>
          <a:prstGeom prst="straightConnector1">
            <a:avLst/>
          </a:prstGeom>
          <a:ln w="114300">
            <a:solidFill>
              <a:srgbClr val="FF9900"/>
            </a:solidFill>
            <a:prstDash val="solid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441700" y="4811713"/>
            <a:ext cx="2106613" cy="0"/>
          </a:xfrm>
          <a:prstGeom prst="straightConnector1">
            <a:avLst/>
          </a:prstGeom>
          <a:ln w="114300">
            <a:solidFill>
              <a:srgbClr val="7030A0"/>
            </a:solidFill>
            <a:prstDash val="solid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441700" y="5607050"/>
            <a:ext cx="2106613" cy="0"/>
          </a:xfrm>
          <a:prstGeom prst="straightConnector1">
            <a:avLst/>
          </a:prstGeom>
          <a:ln w="114300">
            <a:solidFill>
              <a:srgbClr val="009900"/>
            </a:solidFill>
            <a:headEnd type="none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3441700" y="6367463"/>
            <a:ext cx="2106613" cy="0"/>
          </a:xfrm>
          <a:prstGeom prst="straightConnector1">
            <a:avLst/>
          </a:prstGeom>
          <a:ln w="114300">
            <a:solidFill>
              <a:srgbClr val="00B0F0"/>
            </a:solidFill>
            <a:headEnd type="none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1455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flipH="1">
            <a:off x="7194550" y="1874838"/>
            <a:ext cx="177800" cy="546100"/>
          </a:xfrm>
          <a:custGeom>
            <a:avLst/>
            <a:gdLst>
              <a:gd name="connsiteX0" fmla="*/ 177800 w 177800"/>
              <a:gd name="connsiteY0" fmla="*/ 546100 h 546100"/>
              <a:gd name="connsiteX1" fmla="*/ 0 w 177800"/>
              <a:gd name="connsiteY1" fmla="*/ 266700 h 546100"/>
              <a:gd name="connsiteX2" fmla="*/ 177800 w 177800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546100">
                <a:moveTo>
                  <a:pt x="177800" y="546100"/>
                </a:moveTo>
                <a:cubicBezTo>
                  <a:pt x="88900" y="451908"/>
                  <a:pt x="0" y="357717"/>
                  <a:pt x="0" y="266700"/>
                </a:cubicBezTo>
                <a:cubicBezTo>
                  <a:pt x="0" y="175683"/>
                  <a:pt x="177800" y="0"/>
                  <a:pt x="17780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Freeform 121"/>
          <p:cNvSpPr/>
          <p:nvPr/>
        </p:nvSpPr>
        <p:spPr>
          <a:xfrm flipH="1">
            <a:off x="7194550" y="2451100"/>
            <a:ext cx="177800" cy="546100"/>
          </a:xfrm>
          <a:custGeom>
            <a:avLst/>
            <a:gdLst>
              <a:gd name="connsiteX0" fmla="*/ 177800 w 177800"/>
              <a:gd name="connsiteY0" fmla="*/ 546100 h 546100"/>
              <a:gd name="connsiteX1" fmla="*/ 0 w 177800"/>
              <a:gd name="connsiteY1" fmla="*/ 266700 h 546100"/>
              <a:gd name="connsiteX2" fmla="*/ 177800 w 177800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546100">
                <a:moveTo>
                  <a:pt x="177800" y="546100"/>
                </a:moveTo>
                <a:cubicBezTo>
                  <a:pt x="88900" y="451908"/>
                  <a:pt x="0" y="357717"/>
                  <a:pt x="0" y="266700"/>
                </a:cubicBezTo>
                <a:cubicBezTo>
                  <a:pt x="0" y="175683"/>
                  <a:pt x="177800" y="0"/>
                  <a:pt x="17780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4" name="Freeform 123"/>
          <p:cNvSpPr/>
          <p:nvPr/>
        </p:nvSpPr>
        <p:spPr>
          <a:xfrm flipH="1">
            <a:off x="7227888" y="3603625"/>
            <a:ext cx="177800" cy="546100"/>
          </a:xfrm>
          <a:custGeom>
            <a:avLst/>
            <a:gdLst>
              <a:gd name="connsiteX0" fmla="*/ 177800 w 177800"/>
              <a:gd name="connsiteY0" fmla="*/ 546100 h 546100"/>
              <a:gd name="connsiteX1" fmla="*/ 0 w 177800"/>
              <a:gd name="connsiteY1" fmla="*/ 266700 h 546100"/>
              <a:gd name="connsiteX2" fmla="*/ 177800 w 177800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546100">
                <a:moveTo>
                  <a:pt x="177800" y="546100"/>
                </a:moveTo>
                <a:cubicBezTo>
                  <a:pt x="88900" y="451908"/>
                  <a:pt x="0" y="357717"/>
                  <a:pt x="0" y="266700"/>
                </a:cubicBezTo>
                <a:cubicBezTo>
                  <a:pt x="0" y="175683"/>
                  <a:pt x="177800" y="0"/>
                  <a:pt x="177800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flipH="1">
            <a:off x="6796088" y="1879600"/>
            <a:ext cx="190500" cy="1117600"/>
          </a:xfrm>
          <a:custGeom>
            <a:avLst/>
            <a:gdLst>
              <a:gd name="connsiteX0" fmla="*/ 165252 w 190652"/>
              <a:gd name="connsiteY0" fmla="*/ 1117600 h 1117600"/>
              <a:gd name="connsiteX1" fmla="*/ 152 w 190652"/>
              <a:gd name="connsiteY1" fmla="*/ 546100 h 1117600"/>
              <a:gd name="connsiteX2" fmla="*/ 190652 w 190652"/>
              <a:gd name="connsiteY2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652" h="1117600">
                <a:moveTo>
                  <a:pt x="165252" y="1117600"/>
                </a:moveTo>
                <a:cubicBezTo>
                  <a:pt x="80585" y="924983"/>
                  <a:pt x="-4081" y="732367"/>
                  <a:pt x="152" y="546100"/>
                </a:cubicBezTo>
                <a:cubicBezTo>
                  <a:pt x="4385" y="359833"/>
                  <a:pt x="97518" y="179916"/>
                  <a:pt x="190652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Freeform 128"/>
          <p:cNvSpPr/>
          <p:nvPr/>
        </p:nvSpPr>
        <p:spPr>
          <a:xfrm flipH="1">
            <a:off x="6796088" y="4183063"/>
            <a:ext cx="190500" cy="1117600"/>
          </a:xfrm>
          <a:custGeom>
            <a:avLst/>
            <a:gdLst>
              <a:gd name="connsiteX0" fmla="*/ 165252 w 190652"/>
              <a:gd name="connsiteY0" fmla="*/ 1117600 h 1117600"/>
              <a:gd name="connsiteX1" fmla="*/ 152 w 190652"/>
              <a:gd name="connsiteY1" fmla="*/ 546100 h 1117600"/>
              <a:gd name="connsiteX2" fmla="*/ 190652 w 190652"/>
              <a:gd name="connsiteY2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652" h="1117600">
                <a:moveTo>
                  <a:pt x="165252" y="1117600"/>
                </a:moveTo>
                <a:cubicBezTo>
                  <a:pt x="80585" y="924983"/>
                  <a:pt x="-4081" y="732367"/>
                  <a:pt x="152" y="546100"/>
                </a:cubicBezTo>
                <a:cubicBezTo>
                  <a:pt x="4385" y="359833"/>
                  <a:pt x="97518" y="179916"/>
                  <a:pt x="190652" y="0"/>
                </a:cubicBezTo>
              </a:path>
            </a:pathLst>
          </a:cu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0" y="66675"/>
            <a:ext cx="9144000" cy="895350"/>
          </a:xfrm>
          <a:prstGeom prst="rect">
            <a:avLst/>
          </a:prstGeom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we want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397250" y="1868488"/>
            <a:ext cx="2106613" cy="0"/>
          </a:xfrm>
          <a:prstGeom prst="straightConnector1">
            <a:avLst/>
          </a:prstGeom>
          <a:ln w="28575">
            <a:solidFill>
              <a:srgbClr val="0099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3419475" y="2060575"/>
            <a:ext cx="2092325" cy="0"/>
          </a:xfrm>
          <a:prstGeom prst="straightConnector1">
            <a:avLst/>
          </a:prstGeom>
          <a:ln w="28575">
            <a:solidFill>
              <a:srgbClr val="0099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419475" y="2276475"/>
            <a:ext cx="2106613" cy="0"/>
          </a:xfrm>
          <a:prstGeom prst="straightConnector1">
            <a:avLst/>
          </a:prstGeom>
          <a:ln w="28575">
            <a:solidFill>
              <a:srgbClr val="FF99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441700" y="2503488"/>
            <a:ext cx="2092325" cy="0"/>
          </a:xfrm>
          <a:prstGeom prst="straightConnector1">
            <a:avLst/>
          </a:prstGeom>
          <a:ln w="28575">
            <a:solidFill>
              <a:srgbClr val="FF99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3419475" y="2733675"/>
            <a:ext cx="2106613" cy="0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441700" y="2960688"/>
            <a:ext cx="2092325" cy="0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3419475" y="4343400"/>
            <a:ext cx="2106613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3441700" y="4546600"/>
            <a:ext cx="2092325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3419475" y="3910013"/>
            <a:ext cx="2106613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41700" y="4127500"/>
            <a:ext cx="2092325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3441700" y="3187700"/>
            <a:ext cx="2106613" cy="0"/>
          </a:xfrm>
          <a:prstGeom prst="straightConnector1">
            <a:avLst/>
          </a:prstGeom>
          <a:ln w="28575">
            <a:solidFill>
              <a:srgbClr val="FF99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463925" y="3403600"/>
            <a:ext cx="2092325" cy="0"/>
          </a:xfrm>
          <a:prstGeom prst="straightConnector1">
            <a:avLst/>
          </a:prstGeom>
          <a:ln w="28575">
            <a:solidFill>
              <a:srgbClr val="FF99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3441700" y="5095875"/>
            <a:ext cx="2106613" cy="0"/>
          </a:xfrm>
          <a:prstGeom prst="straightConnector1">
            <a:avLst/>
          </a:prstGeom>
          <a:ln w="28575">
            <a:solidFill>
              <a:srgbClr val="0099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463925" y="5322888"/>
            <a:ext cx="2092325" cy="0"/>
          </a:xfrm>
          <a:prstGeom prst="straightConnector1">
            <a:avLst/>
          </a:prstGeom>
          <a:ln w="28575">
            <a:solidFill>
              <a:srgbClr val="0099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3441700" y="5899150"/>
            <a:ext cx="2106613" cy="0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3463925" y="6113463"/>
            <a:ext cx="2092325" cy="0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3449638" y="3646488"/>
            <a:ext cx="2106612" cy="0"/>
          </a:xfrm>
          <a:prstGeom prst="straightConnector1">
            <a:avLst/>
          </a:prstGeom>
          <a:ln w="114300">
            <a:solidFill>
              <a:srgbClr val="FF9900"/>
            </a:solidFill>
            <a:prstDash val="solid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3441700" y="4811713"/>
            <a:ext cx="2106613" cy="0"/>
          </a:xfrm>
          <a:prstGeom prst="straightConnector1">
            <a:avLst/>
          </a:prstGeom>
          <a:ln w="114300">
            <a:solidFill>
              <a:srgbClr val="7030A0"/>
            </a:solidFill>
            <a:prstDash val="solid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3441700" y="5607050"/>
            <a:ext cx="2106613" cy="0"/>
          </a:xfrm>
          <a:prstGeom prst="straightConnector1">
            <a:avLst/>
          </a:prstGeom>
          <a:ln w="114300">
            <a:solidFill>
              <a:srgbClr val="009900"/>
            </a:solidFill>
            <a:headEnd type="none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3441700" y="6367463"/>
            <a:ext cx="2106613" cy="0"/>
          </a:xfrm>
          <a:prstGeom prst="straightConnector1">
            <a:avLst/>
          </a:prstGeom>
          <a:ln w="114300">
            <a:solidFill>
              <a:srgbClr val="00B0F0"/>
            </a:solidFill>
            <a:headEnd type="none"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1477108" y="2692999"/>
            <a:ext cx="6189783" cy="14888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>
                <a:solidFill>
                  <a:srgbClr val="3333FF"/>
                </a:solidFill>
              </a:rPr>
              <a:t>Precise Simulation</a:t>
            </a:r>
            <a:r>
              <a:rPr lang="en-US" sz="3200" dirty="0">
                <a:solidFill>
                  <a:srgbClr val="3333FF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[Micali-Pass06]</a:t>
            </a:r>
          </a:p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5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5967" y="889742"/>
                <a:ext cx="826907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3333FF"/>
                    </a:solidFill>
                  </a:rPr>
                  <a:t>Thm</a:t>
                </a:r>
                <a:r>
                  <a:rPr lang="en-US" sz="2400" u="sng" dirty="0" smtClean="0">
                    <a:solidFill>
                      <a:srgbClr val="3333FF"/>
                    </a:solidFill>
                  </a:rPr>
                  <a:t>[Canetti-Goyal-J13]</a:t>
                </a:r>
                <a:r>
                  <a:rPr lang="en-US" sz="2400" dirty="0" smtClean="0">
                    <a:solidFill>
                      <a:srgbClr val="3333FF"/>
                    </a:solidFill>
                  </a:rPr>
                  <a:t> (building on [GJO10,GGJ13])</a:t>
                </a:r>
                <a:r>
                  <a:rPr lang="en-US" sz="2800" dirty="0" smtClean="0"/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58A05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58A0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58A05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58A05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 smtClean="0">
                    <a:solidFill>
                      <a:srgbClr val="058A05"/>
                    </a:solidFill>
                  </a:rPr>
                  <a:t> </a:t>
                </a:r>
                <a:r>
                  <a:rPr lang="en-US" sz="2800" dirty="0" smtClean="0"/>
                  <a:t>output secure protocols for all functionalities in MIQ model </a:t>
                </a:r>
                <a:r>
                  <a:rPr lang="en-US" sz="2800" dirty="0" smtClean="0">
                    <a:sym typeface="Wingdings"/>
                  </a:rPr>
                  <a:t> OT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67" y="889742"/>
                <a:ext cx="8269075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549" t="-4405" r="-110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3656" y="5121239"/>
                <a:ext cx="82690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3333FF"/>
                    </a:solidFill>
                  </a:rPr>
                  <a:t>Thm</a:t>
                </a:r>
                <a:r>
                  <a:rPr lang="en-US" sz="2400" u="sng" dirty="0" smtClean="0">
                    <a:solidFill>
                      <a:srgbClr val="3333FF"/>
                    </a:solidFill>
                  </a:rPr>
                  <a:t>[Goyal-J13]</a:t>
                </a:r>
                <a:r>
                  <a:rPr lang="en-US" sz="2800" dirty="0" smtClean="0"/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 smtClean="0"/>
                  <a:t> cannot be a </a:t>
                </a:r>
                <a:r>
                  <a:rPr lang="en-US" sz="2800" u="sng" dirty="0" smtClean="0"/>
                  <a:t>universal</a:t>
                </a:r>
                <a:r>
                  <a:rPr lang="en-US" sz="2800" dirty="0" smtClean="0"/>
                  <a:t> constant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6" y="5121239"/>
                <a:ext cx="8269075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474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71896" y="2451601"/>
            <a:ext cx="7950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Constant is adversary dependant</a:t>
            </a:r>
          </a:p>
          <a:p>
            <a:endParaRPr 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58A05"/>
                </a:solidFill>
              </a:rPr>
              <a:t>Precise Simulation via (approximate) set covering</a:t>
            </a:r>
          </a:p>
          <a:p>
            <a:endParaRPr lang="en-US" sz="1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13756" y="201883"/>
            <a:ext cx="8692738" cy="3714797"/>
          </a:xfrm>
          <a:prstGeom prst="rect">
            <a:avLst/>
          </a:prstGeom>
          <a:noFill/>
          <a:ln w="19050">
            <a:solidFill>
              <a:srgbClr val="058A0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0032" y="261259"/>
            <a:ext cx="2636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058A05"/>
                </a:solidFill>
              </a:rPr>
              <a:t>Upper Bound</a:t>
            </a:r>
            <a:endParaRPr lang="en-US" sz="2800" u="sng" dirty="0">
              <a:solidFill>
                <a:srgbClr val="058A0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756" y="4312920"/>
            <a:ext cx="8692738" cy="1981002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70032" y="4440108"/>
            <a:ext cx="2636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Lower Bound</a:t>
            </a:r>
            <a:endParaRPr lang="en-US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9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  <p:bldP spid="10" grpId="0"/>
      <p:bldP spid="12" grpId="0" animBg="1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1A0B28-E764-4514-A721-B322AAD12E60}" type="slidenum">
              <a:rPr lang="en-US" sz="1400"/>
              <a:pPr/>
              <a:t>56</a:t>
            </a:fld>
            <a:endParaRPr 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13693"/>
          </a:xfrm>
        </p:spPr>
        <p:txBody>
          <a:bodyPr>
            <a:noAutofit/>
          </a:bodyPr>
          <a:lstStyle/>
          <a:p>
            <a:pPr eaLnBrk="1" hangingPunct="1"/>
            <a:r>
              <a:rPr lang="en-US" sz="5000" dirty="0" smtClean="0">
                <a:solidFill>
                  <a:srgbClr val="3333FF"/>
                </a:solidFill>
              </a:rPr>
              <a:t>What Next?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649663" y="1343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1232" y="1880146"/>
            <a:ext cx="8828392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Can we precisely quantify what information a concurrent adversary can always learn for any functionality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Some progress [GGJ13]</a:t>
            </a:r>
          </a:p>
          <a:p>
            <a:pPr lvl="1"/>
            <a:endParaRPr lang="en-US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Understanding Composition</a:t>
            </a:r>
          </a:p>
        </p:txBody>
      </p:sp>
    </p:spTree>
    <p:extLst>
      <p:ext uri="{BB962C8B-B14F-4D97-AF65-F5344CB8AC3E}">
        <p14:creationId xmlns:p14="http://schemas.microsoft.com/office/powerpoint/2010/main" val="267686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 flipH="1">
            <a:off x="2340731" y="4610669"/>
            <a:ext cx="1600200" cy="622991"/>
            <a:chOff x="1295400" y="3429623"/>
            <a:chExt cx="1066800" cy="415327"/>
          </a:xfrm>
        </p:grpSpPr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1295400" y="3429623"/>
              <a:ext cx="1066800" cy="415327"/>
              <a:chOff x="960" y="2102"/>
              <a:chExt cx="768" cy="240"/>
            </a:xfrm>
          </p:grpSpPr>
          <p:sp>
            <p:nvSpPr>
              <p:cNvPr id="90" name="Line 43"/>
              <p:cNvSpPr>
                <a:spLocks noChangeShapeType="1"/>
              </p:cNvSpPr>
              <p:nvPr/>
            </p:nvSpPr>
            <p:spPr bwMode="auto">
              <a:xfrm>
                <a:off x="966" y="2102"/>
                <a:ext cx="762" cy="0"/>
              </a:xfrm>
              <a:prstGeom prst="line">
                <a:avLst/>
              </a:prstGeom>
              <a:ln w="63500">
                <a:solidFill>
                  <a:srgbClr val="0208EE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>
                <a:off x="966" y="2198"/>
                <a:ext cx="762" cy="0"/>
              </a:xfrm>
              <a:prstGeom prst="line">
                <a:avLst/>
              </a:prstGeom>
              <a:ln w="63500">
                <a:solidFill>
                  <a:srgbClr val="0208EE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>
                <a:off x="960" y="2342"/>
                <a:ext cx="762" cy="0"/>
              </a:xfrm>
              <a:prstGeom prst="line">
                <a:avLst/>
              </a:prstGeom>
              <a:ln w="63500">
                <a:solidFill>
                  <a:srgbClr val="0208EE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6" name="Group 72"/>
            <p:cNvGrpSpPr/>
            <p:nvPr/>
          </p:nvGrpSpPr>
          <p:grpSpPr>
            <a:xfrm>
              <a:off x="1600200" y="3657600"/>
              <a:ext cx="429828" cy="83213"/>
              <a:chOff x="3361944" y="5395250"/>
              <a:chExt cx="429828" cy="83213"/>
            </a:xfrm>
          </p:grpSpPr>
          <p:sp>
            <p:nvSpPr>
              <p:cNvPr id="87" name="Oval 11"/>
              <p:cNvSpPr>
                <a:spLocks noChangeArrowheads="1"/>
              </p:cNvSpPr>
              <p:nvPr/>
            </p:nvSpPr>
            <p:spPr bwMode="auto">
              <a:xfrm>
                <a:off x="3361944" y="5400299"/>
                <a:ext cx="75438" cy="78164"/>
              </a:xfrm>
              <a:prstGeom prst="ellipse">
                <a:avLst/>
              </a:prstGeom>
              <a:solidFill>
                <a:srgbClr val="0208EE"/>
              </a:solidFill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8" name="Oval 11"/>
              <p:cNvSpPr>
                <a:spLocks noChangeArrowheads="1"/>
              </p:cNvSpPr>
              <p:nvPr/>
            </p:nvSpPr>
            <p:spPr bwMode="auto">
              <a:xfrm>
                <a:off x="3539139" y="5397775"/>
                <a:ext cx="75438" cy="78164"/>
              </a:xfrm>
              <a:prstGeom prst="ellipse">
                <a:avLst/>
              </a:prstGeom>
              <a:solidFill>
                <a:srgbClr val="0208EE"/>
              </a:solidFill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9" name="Oval 11"/>
              <p:cNvSpPr>
                <a:spLocks noChangeArrowheads="1"/>
              </p:cNvSpPr>
              <p:nvPr/>
            </p:nvSpPr>
            <p:spPr bwMode="auto">
              <a:xfrm>
                <a:off x="3716334" y="5395250"/>
                <a:ext cx="75438" cy="78164"/>
              </a:xfrm>
              <a:prstGeom prst="ellipse">
                <a:avLst/>
              </a:prstGeom>
              <a:solidFill>
                <a:srgbClr val="0208EE"/>
              </a:solidFill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81" name="Rectangle 80"/>
          <p:cNvSpPr/>
          <p:nvPr/>
        </p:nvSpPr>
        <p:spPr>
          <a:xfrm>
            <a:off x="800230" y="641855"/>
            <a:ext cx="8054209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CA" sz="2800" b="1" dirty="0" smtClean="0">
                <a:solidFill>
                  <a:srgbClr val="0000FF"/>
                </a:solidFill>
              </a:rPr>
              <a:t>So far, all feasibility results focus on: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CA" sz="2400" dirty="0" smtClean="0">
                <a:solidFill>
                  <a:srgbClr val="FF0000"/>
                </a:solidFill>
              </a:rPr>
              <a:t>Design the most </a:t>
            </a:r>
            <a:r>
              <a:rPr lang="en-CA" sz="2400" i="1" dirty="0" smtClean="0">
                <a:solidFill>
                  <a:srgbClr val="FF0000"/>
                </a:solidFill>
              </a:rPr>
              <a:t>“</a:t>
            </a:r>
            <a:r>
              <a:rPr lang="en-CA" sz="2400" dirty="0" smtClean="0">
                <a:solidFill>
                  <a:srgbClr val="FF0000"/>
                </a:solidFill>
              </a:rPr>
              <a:t>robust</a:t>
            </a:r>
            <a:r>
              <a:rPr lang="en-CA" sz="2400" i="1" dirty="0" smtClean="0">
                <a:solidFill>
                  <a:srgbClr val="FF0000"/>
                </a:solidFill>
              </a:rPr>
              <a:t>” </a:t>
            </a:r>
            <a:r>
              <a:rPr lang="en-US" sz="2400" dirty="0" smtClean="0">
                <a:solidFill>
                  <a:srgbClr val="FF0000"/>
                </a:solidFill>
              </a:rPr>
              <a:t>MPC</a:t>
            </a:r>
            <a:r>
              <a:rPr lang="en-CA" sz="2400" dirty="0" smtClean="0">
                <a:solidFill>
                  <a:srgbClr val="FF0000"/>
                </a:solidFill>
              </a:rPr>
              <a:t> protocols</a:t>
            </a:r>
            <a:endParaRPr lang="en-CA" sz="2800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huijia\AppData\Local\Microsoft\Windows\Temporary Internet Files\Content.IE5\TQ10WRXI\MC90043485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179" y="399599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6076" y="1514305"/>
            <a:ext cx="7872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CA" sz="2400" dirty="0"/>
              <a:t>s</a:t>
            </a:r>
            <a:r>
              <a:rPr lang="en-CA" sz="2400" dirty="0" smtClean="0"/>
              <a:t>ecure when run w/ arbitrary</a:t>
            </a:r>
            <a:r>
              <a:rPr lang="en-CA" sz="2400" i="1" dirty="0" smtClean="0"/>
              <a:t>, potentially unknown, </a:t>
            </a:r>
            <a:r>
              <a:rPr lang="en-CA" sz="2400" dirty="0" smtClean="0"/>
              <a:t>protocols</a:t>
            </a:r>
            <a:endParaRPr lang="en-CA" sz="2800" dirty="0"/>
          </a:p>
        </p:txBody>
      </p:sp>
      <p:sp>
        <p:nvSpPr>
          <p:cNvPr id="3" name="AutoShape 5" descr="http://www.clker.com/cliparts/9/E/L/1/q/7/spotlight.svg"/>
          <p:cNvSpPr>
            <a:spLocks noChangeAspect="1" noChangeArrowheads="1"/>
          </p:cNvSpPr>
          <p:nvPr/>
        </p:nvSpPr>
        <p:spPr bwMode="auto">
          <a:xfrm>
            <a:off x="155575" y="-2811463"/>
            <a:ext cx="829627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http://www.clker.com/cliparts/9/E/L/1/q/7/spotlight.svg"/>
          <p:cNvSpPr>
            <a:spLocks noChangeAspect="1" noChangeArrowheads="1"/>
          </p:cNvSpPr>
          <p:nvPr/>
        </p:nvSpPr>
        <p:spPr bwMode="auto">
          <a:xfrm>
            <a:off x="307975" y="-2659063"/>
            <a:ext cx="829627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9" descr="http://www.clker.com/cliparts/9/E/L/1/q/7/spotlight.svg"/>
          <p:cNvSpPr>
            <a:spLocks noChangeAspect="1" noChangeArrowheads="1"/>
          </p:cNvSpPr>
          <p:nvPr/>
        </p:nvSpPr>
        <p:spPr bwMode="auto">
          <a:xfrm>
            <a:off x="460375" y="-2506663"/>
            <a:ext cx="829627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1" descr="http://www.clker.com/cliparts/9/E/L/1/q/7/spotlight.svg"/>
          <p:cNvSpPr>
            <a:spLocks noChangeAspect="1" noChangeArrowheads="1"/>
          </p:cNvSpPr>
          <p:nvPr/>
        </p:nvSpPr>
        <p:spPr bwMode="auto">
          <a:xfrm>
            <a:off x="612775" y="-2354263"/>
            <a:ext cx="829627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ttp://www.clker.com/cliparts/9/E/L/1/q/7/spotlight.svg"/>
          <p:cNvSpPr>
            <a:spLocks noChangeAspect="1" noChangeArrowheads="1"/>
          </p:cNvSpPr>
          <p:nvPr/>
        </p:nvSpPr>
        <p:spPr bwMode="auto">
          <a:xfrm>
            <a:off x="765175" y="-2201863"/>
            <a:ext cx="829627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http://www.clker.com/cliparts/9/E/L/1/q/7/spotlight.svg"/>
          <p:cNvSpPr>
            <a:spLocks noChangeAspect="1" noChangeArrowheads="1"/>
          </p:cNvSpPr>
          <p:nvPr/>
        </p:nvSpPr>
        <p:spPr bwMode="auto">
          <a:xfrm>
            <a:off x="917575" y="-2049463"/>
            <a:ext cx="829627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 descr="http://www.clker.com/cliparts/0/6/Y/u/U/M/spot-light-h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/>
          <a:stretch/>
        </p:blipFill>
        <p:spPr bwMode="auto">
          <a:xfrm rot="21385633">
            <a:off x="439907" y="1868309"/>
            <a:ext cx="5397796" cy="47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846485" y="1945808"/>
            <a:ext cx="3023581" cy="3999198"/>
            <a:chOff x="4271102" y="2064398"/>
            <a:chExt cx="3023581" cy="3999198"/>
          </a:xfrm>
        </p:grpSpPr>
        <p:pic>
          <p:nvPicPr>
            <p:cNvPr id="30" name="Picture 19" descr="PE01731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88233" y="4834395"/>
              <a:ext cx="806450" cy="117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0" descr="PE0173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23158" y="3216923"/>
              <a:ext cx="736600" cy="1157288"/>
            </a:xfrm>
            <a:prstGeom prst="rect">
              <a:avLst/>
            </a:prstGeom>
            <a:noFill/>
          </p:spPr>
        </p:pic>
        <p:pic>
          <p:nvPicPr>
            <p:cNvPr id="32" name="Picture 21" descr="PE01732_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95983" y="4911071"/>
              <a:ext cx="1141413" cy="1152525"/>
            </a:xfrm>
            <a:prstGeom prst="rect">
              <a:avLst/>
            </a:prstGeom>
            <a:noFill/>
          </p:spPr>
        </p:pic>
        <p:pic>
          <p:nvPicPr>
            <p:cNvPr id="33" name="Picture 17" descr="j023074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49319" y="2064398"/>
              <a:ext cx="909638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Left-Right Arrow 33"/>
            <p:cNvSpPr/>
            <p:nvPr/>
          </p:nvSpPr>
          <p:spPr>
            <a:xfrm>
              <a:off x="5315152" y="5228646"/>
              <a:ext cx="1126463" cy="36576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-Right Arrow 34"/>
            <p:cNvSpPr/>
            <p:nvPr/>
          </p:nvSpPr>
          <p:spPr>
            <a:xfrm rot="19202530">
              <a:off x="4271102" y="3513035"/>
              <a:ext cx="1219200" cy="36576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-Right Arrow 35"/>
            <p:cNvSpPr/>
            <p:nvPr/>
          </p:nvSpPr>
          <p:spPr>
            <a:xfrm rot="2039271">
              <a:off x="5738306" y="3207814"/>
              <a:ext cx="874475" cy="36576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-Right Arrow 36"/>
            <p:cNvSpPr/>
            <p:nvPr/>
          </p:nvSpPr>
          <p:spPr>
            <a:xfrm rot="19016813">
              <a:off x="4979766" y="4163962"/>
              <a:ext cx="1545022" cy="36576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833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19" descr="http://www.clker.com/cliparts/0/6/Y/u/U/M/spot-light-h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/>
          <a:stretch/>
        </p:blipFill>
        <p:spPr bwMode="auto">
          <a:xfrm rot="21385633">
            <a:off x="439907" y="1868309"/>
            <a:ext cx="5397796" cy="47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/>
          <p:cNvSpPr/>
          <p:nvPr/>
        </p:nvSpPr>
        <p:spPr>
          <a:xfrm>
            <a:off x="800230" y="641855"/>
            <a:ext cx="8054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CA" sz="2800" b="1" dirty="0" smtClean="0">
                <a:solidFill>
                  <a:srgbClr val="0000FF"/>
                </a:solidFill>
              </a:rPr>
              <a:t>But… what happens to these OTHER protocols?</a:t>
            </a:r>
          </a:p>
        </p:txBody>
      </p:sp>
      <p:sp>
        <p:nvSpPr>
          <p:cNvPr id="2" name="Rectangle 1"/>
          <p:cNvSpPr/>
          <p:nvPr/>
        </p:nvSpPr>
        <p:spPr>
          <a:xfrm>
            <a:off x="806076" y="1108769"/>
            <a:ext cx="7025782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CA" sz="2400" dirty="0" smtClean="0"/>
              <a:t>C</a:t>
            </a:r>
            <a:r>
              <a:rPr lang="en-US" sz="2400" dirty="0" smtClean="0"/>
              <a:t>o</a:t>
            </a:r>
            <a:r>
              <a:rPr lang="en-CA" sz="2400" dirty="0" err="1" smtClean="0"/>
              <a:t>uld</a:t>
            </a:r>
            <a:r>
              <a:rPr lang="en-CA" sz="2400" dirty="0" smtClean="0"/>
              <a:t> robust </a:t>
            </a:r>
            <a:r>
              <a:rPr lang="en-US" sz="2400" dirty="0" smtClean="0"/>
              <a:t>MPC</a:t>
            </a:r>
            <a:r>
              <a:rPr lang="en-CA" sz="2400" dirty="0" smtClean="0"/>
              <a:t> protocols</a:t>
            </a:r>
            <a:r>
              <a:rPr lang="en-CA" sz="1000" dirty="0" smtClean="0"/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CA" sz="2400" dirty="0" smtClean="0">
                <a:solidFill>
                  <a:srgbClr val="FF0000"/>
                </a:solidFill>
              </a:rPr>
              <a:t>hurt security of other</a:t>
            </a:r>
            <a:r>
              <a:rPr lang="en-CA" sz="2400" i="1" dirty="0" smtClean="0">
                <a:solidFill>
                  <a:srgbClr val="FF0000"/>
                </a:solidFill>
              </a:rPr>
              <a:t>, potentially unknown, </a:t>
            </a:r>
            <a:r>
              <a:rPr lang="en-CA" sz="2400" dirty="0" smtClean="0">
                <a:solidFill>
                  <a:srgbClr val="FF0000"/>
                </a:solidFill>
              </a:rPr>
              <a:t>protocols?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7" name="AutoShape 7" descr="http://www.clker.com/cliparts/9/E/L/1/q/7/spotlight.svg"/>
          <p:cNvSpPr>
            <a:spLocks noChangeAspect="1" noChangeArrowheads="1"/>
          </p:cNvSpPr>
          <p:nvPr/>
        </p:nvSpPr>
        <p:spPr bwMode="auto">
          <a:xfrm>
            <a:off x="307975" y="-2659063"/>
            <a:ext cx="829627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9" descr="http://www.clker.com/cliparts/9/E/L/1/q/7/spotlight.svg"/>
          <p:cNvSpPr>
            <a:spLocks noChangeAspect="1" noChangeArrowheads="1"/>
          </p:cNvSpPr>
          <p:nvPr/>
        </p:nvSpPr>
        <p:spPr bwMode="auto">
          <a:xfrm>
            <a:off x="460375" y="-2506663"/>
            <a:ext cx="829627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ttp://www.clker.com/cliparts/9/E/L/1/q/7/spotlight.svg"/>
          <p:cNvSpPr>
            <a:spLocks noChangeAspect="1" noChangeArrowheads="1"/>
          </p:cNvSpPr>
          <p:nvPr/>
        </p:nvSpPr>
        <p:spPr bwMode="auto">
          <a:xfrm>
            <a:off x="765175" y="-2201863"/>
            <a:ext cx="829627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 flipH="1">
            <a:off x="2340731" y="4610669"/>
            <a:ext cx="1600200" cy="622991"/>
            <a:chOff x="1295400" y="3429623"/>
            <a:chExt cx="1066800" cy="415327"/>
          </a:xfrm>
        </p:grpSpPr>
        <p:grpSp>
          <p:nvGrpSpPr>
            <p:cNvPr id="57" name="Group 56"/>
            <p:cNvGrpSpPr>
              <a:grpSpLocks/>
            </p:cNvGrpSpPr>
            <p:nvPr/>
          </p:nvGrpSpPr>
          <p:grpSpPr bwMode="auto">
            <a:xfrm>
              <a:off x="1295400" y="3429623"/>
              <a:ext cx="1066800" cy="415327"/>
              <a:chOff x="960" y="2102"/>
              <a:chExt cx="768" cy="240"/>
            </a:xfrm>
          </p:grpSpPr>
          <p:sp>
            <p:nvSpPr>
              <p:cNvPr id="62" name="Line 43"/>
              <p:cNvSpPr>
                <a:spLocks noChangeShapeType="1"/>
              </p:cNvSpPr>
              <p:nvPr/>
            </p:nvSpPr>
            <p:spPr bwMode="auto">
              <a:xfrm>
                <a:off x="966" y="2102"/>
                <a:ext cx="762" cy="0"/>
              </a:xfrm>
              <a:prstGeom prst="line">
                <a:avLst/>
              </a:prstGeom>
              <a:ln w="63500">
                <a:solidFill>
                  <a:srgbClr val="0208EE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Line 44"/>
              <p:cNvSpPr>
                <a:spLocks noChangeShapeType="1"/>
              </p:cNvSpPr>
              <p:nvPr/>
            </p:nvSpPr>
            <p:spPr bwMode="auto">
              <a:xfrm>
                <a:off x="966" y="2198"/>
                <a:ext cx="762" cy="0"/>
              </a:xfrm>
              <a:prstGeom prst="line">
                <a:avLst/>
              </a:prstGeom>
              <a:ln w="63500">
                <a:solidFill>
                  <a:srgbClr val="0208EE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Line 45"/>
              <p:cNvSpPr>
                <a:spLocks noChangeShapeType="1"/>
              </p:cNvSpPr>
              <p:nvPr/>
            </p:nvSpPr>
            <p:spPr bwMode="auto">
              <a:xfrm>
                <a:off x="960" y="2342"/>
                <a:ext cx="762" cy="0"/>
              </a:xfrm>
              <a:prstGeom prst="line">
                <a:avLst/>
              </a:prstGeom>
              <a:ln w="63500">
                <a:solidFill>
                  <a:srgbClr val="0208EE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8" name="Group 72"/>
            <p:cNvGrpSpPr/>
            <p:nvPr/>
          </p:nvGrpSpPr>
          <p:grpSpPr>
            <a:xfrm>
              <a:off x="1600200" y="3657600"/>
              <a:ext cx="429828" cy="83213"/>
              <a:chOff x="3361944" y="5395250"/>
              <a:chExt cx="429828" cy="83213"/>
            </a:xfrm>
          </p:grpSpPr>
          <p:sp>
            <p:nvSpPr>
              <p:cNvPr id="59" name="Oval 11"/>
              <p:cNvSpPr>
                <a:spLocks noChangeArrowheads="1"/>
              </p:cNvSpPr>
              <p:nvPr/>
            </p:nvSpPr>
            <p:spPr bwMode="auto">
              <a:xfrm>
                <a:off x="3361944" y="5400299"/>
                <a:ext cx="75438" cy="78164"/>
              </a:xfrm>
              <a:prstGeom prst="ellipse">
                <a:avLst/>
              </a:prstGeom>
              <a:solidFill>
                <a:srgbClr val="0208EE"/>
              </a:solidFill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0" name="Oval 11"/>
              <p:cNvSpPr>
                <a:spLocks noChangeArrowheads="1"/>
              </p:cNvSpPr>
              <p:nvPr/>
            </p:nvSpPr>
            <p:spPr bwMode="auto">
              <a:xfrm>
                <a:off x="3539139" y="5397775"/>
                <a:ext cx="75438" cy="78164"/>
              </a:xfrm>
              <a:prstGeom prst="ellipse">
                <a:avLst/>
              </a:prstGeom>
              <a:solidFill>
                <a:srgbClr val="0208EE"/>
              </a:solidFill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1" name="Oval 11"/>
              <p:cNvSpPr>
                <a:spLocks noChangeArrowheads="1"/>
              </p:cNvSpPr>
              <p:nvPr/>
            </p:nvSpPr>
            <p:spPr bwMode="auto">
              <a:xfrm>
                <a:off x="3716334" y="5395250"/>
                <a:ext cx="75438" cy="78164"/>
              </a:xfrm>
              <a:prstGeom prst="ellipse">
                <a:avLst/>
              </a:prstGeom>
              <a:solidFill>
                <a:srgbClr val="0208EE"/>
              </a:solidFill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l" defTabSz="457200"/>
                <a:endParaRPr lang="en-US" b="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</p:grpSp>
      <p:pic>
        <p:nvPicPr>
          <p:cNvPr id="65" name="Picture 3" descr="C:\Users\huijia\AppData\Local\Microsoft\Windows\Temporary Internet Files\Content.IE5\TQ10WRXI\MC90043485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179" y="399599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4846485" y="1945808"/>
            <a:ext cx="3023581" cy="3999198"/>
            <a:chOff x="4271102" y="2064398"/>
            <a:chExt cx="3023581" cy="3999198"/>
          </a:xfrm>
        </p:grpSpPr>
        <p:pic>
          <p:nvPicPr>
            <p:cNvPr id="68" name="Picture 19" descr="PE01731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88233" y="4834395"/>
              <a:ext cx="806450" cy="117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20" descr="PE0173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23158" y="3216923"/>
              <a:ext cx="736600" cy="1157288"/>
            </a:xfrm>
            <a:prstGeom prst="rect">
              <a:avLst/>
            </a:prstGeom>
            <a:noFill/>
          </p:spPr>
        </p:pic>
        <p:pic>
          <p:nvPicPr>
            <p:cNvPr id="70" name="Picture 21" descr="PE01732_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95983" y="4911071"/>
              <a:ext cx="1141413" cy="1152525"/>
            </a:xfrm>
            <a:prstGeom prst="rect">
              <a:avLst/>
            </a:prstGeom>
            <a:noFill/>
          </p:spPr>
        </p:pic>
        <p:pic>
          <p:nvPicPr>
            <p:cNvPr id="71" name="Picture 17" descr="j023074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49319" y="2064398"/>
              <a:ext cx="909638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Left-Right Arrow 71"/>
            <p:cNvSpPr/>
            <p:nvPr/>
          </p:nvSpPr>
          <p:spPr>
            <a:xfrm>
              <a:off x="5315152" y="5228646"/>
              <a:ext cx="1126463" cy="36576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Left-Right Arrow 72"/>
            <p:cNvSpPr/>
            <p:nvPr/>
          </p:nvSpPr>
          <p:spPr>
            <a:xfrm rot="19202530">
              <a:off x="4271102" y="3513035"/>
              <a:ext cx="1219200" cy="36576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Left-Right Arrow 73"/>
            <p:cNvSpPr/>
            <p:nvPr/>
          </p:nvSpPr>
          <p:spPr>
            <a:xfrm rot="2039271">
              <a:off x="5738306" y="3207814"/>
              <a:ext cx="874475" cy="36576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Left-Right Arrow 74"/>
            <p:cNvSpPr/>
            <p:nvPr/>
          </p:nvSpPr>
          <p:spPr>
            <a:xfrm rot="19016813">
              <a:off x="4979766" y="4163962"/>
              <a:ext cx="1545022" cy="36576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7" descr="C:\Users\huijia\AppData\Local\Microsoft\Windows\Temporary Internet Files\Content.IE5\VZ7AQKWM\MC900234323[1].w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09" y="4227841"/>
            <a:ext cx="1444806" cy="144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9" descr="http://www.clker.com/cliparts/0/6/Y/u/U/M/spot-light-h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/>
          <a:stretch/>
        </p:blipFill>
        <p:spPr bwMode="auto">
          <a:xfrm flipH="1">
            <a:off x="3456643" y="731837"/>
            <a:ext cx="5397796" cy="47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-192109" y="5986793"/>
            <a:ext cx="949620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ct val="20000"/>
              </a:spcBef>
              <a:defRPr/>
            </a:pPr>
            <a:r>
              <a:rPr lang="en-CA" sz="3200" b="1" dirty="0" smtClean="0">
                <a:solidFill>
                  <a:srgbClr val="3333FF"/>
                </a:solidFill>
              </a:rPr>
              <a:t>They might, want Environmental Friendliness [CLP13]</a:t>
            </a:r>
            <a:endParaRPr lang="en-CA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phase of composition?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4321" y="1643346"/>
            <a:ext cx="785524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CA" sz="3200" b="1" dirty="0" smtClean="0">
                <a:solidFill>
                  <a:srgbClr val="3333FF"/>
                </a:solidFill>
              </a:rPr>
              <a:t>So far, composition as a feature and an end</a:t>
            </a:r>
            <a:endParaRPr lang="en-CA" sz="20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321" y="2878655"/>
            <a:ext cx="875946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CA" sz="3200" b="1" dirty="0">
                <a:solidFill>
                  <a:srgbClr val="3333FF"/>
                </a:solidFill>
              </a:rPr>
              <a:t>C</a:t>
            </a:r>
            <a:r>
              <a:rPr lang="en-CA" sz="3200" b="1" dirty="0" smtClean="0">
                <a:solidFill>
                  <a:srgbClr val="3333FF"/>
                </a:solidFill>
              </a:rPr>
              <a:t>omposition as an operator (or family of op’s)?</a:t>
            </a:r>
            <a:endParaRPr lang="en-CA" sz="20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299" y="2231114"/>
            <a:ext cx="7855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CA" sz="2800" dirty="0" smtClean="0">
                <a:solidFill>
                  <a:srgbClr val="000000"/>
                </a:solidFill>
              </a:rPr>
              <a:t>Successful!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318" y="3463431"/>
            <a:ext cx="7855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US" sz="2800" dirty="0" smtClean="0"/>
              <a:t>F</a:t>
            </a:r>
            <a:r>
              <a:rPr lang="en-CA" sz="2800" dirty="0" err="1" smtClean="0"/>
              <a:t>ocused</a:t>
            </a:r>
            <a:r>
              <a:rPr lang="en-CA" sz="2800" dirty="0" smtClean="0"/>
              <a:t> on design specific protocols that composes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14315" y="4128079"/>
            <a:ext cx="785524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CA" sz="2800" dirty="0" smtClean="0"/>
              <a:t>Go beyond, remove specific protocols.</a:t>
            </a:r>
          </a:p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CA" sz="2800" dirty="0" smtClean="0">
                <a:solidFill>
                  <a:srgbClr val="FF0000"/>
                </a:solidFill>
              </a:rPr>
              <a:t>U</a:t>
            </a:r>
            <a:r>
              <a:rPr lang="en-US" sz="2800" dirty="0" smtClean="0">
                <a:solidFill>
                  <a:srgbClr val="FF0000"/>
                </a:solidFill>
              </a:rPr>
              <a:t>n</a:t>
            </a:r>
            <a:r>
              <a:rPr lang="en-CA" sz="2800" dirty="0" smtClean="0">
                <a:solidFill>
                  <a:srgbClr val="FF0000"/>
                </a:solidFill>
              </a:rPr>
              <a:t>der what conditions that composition works?</a:t>
            </a:r>
          </a:p>
        </p:txBody>
      </p:sp>
      <p:sp>
        <p:nvSpPr>
          <p:cNvPr id="9" name="Rectangle 8"/>
          <p:cNvSpPr/>
          <p:nvPr/>
        </p:nvSpPr>
        <p:spPr>
          <a:xfrm>
            <a:off x="657007" y="5179036"/>
            <a:ext cx="907667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US" sz="2400" dirty="0" smtClean="0"/>
              <a:t>E.g., hybrid argument, </a:t>
            </a:r>
          </a:p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US" sz="2400" dirty="0" smtClean="0"/>
              <a:t>complexity leveling, short </a:t>
            </a:r>
            <a:r>
              <a:rPr lang="en-US" sz="2400" dirty="0" err="1" smtClean="0"/>
              <a:t>v.s</a:t>
            </a:r>
            <a:r>
              <a:rPr lang="en-US" sz="2400" dirty="0" smtClean="0"/>
              <a:t>. long, </a:t>
            </a:r>
          </a:p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US" sz="2400" dirty="0" smtClean="0"/>
              <a:t>black-box provable </a:t>
            </a:r>
            <a:r>
              <a:rPr lang="en-US" sz="2400" dirty="0" err="1" smtClean="0"/>
              <a:t>v.s</a:t>
            </a:r>
            <a:r>
              <a:rPr lang="en-US" sz="2400" dirty="0" smtClean="0"/>
              <a:t>. black-box </a:t>
            </a:r>
            <a:r>
              <a:rPr lang="en-US" sz="2400" dirty="0" err="1" smtClean="0"/>
              <a:t>unprovable</a:t>
            </a:r>
            <a:r>
              <a:rPr lang="en-US" sz="2400" dirty="0" smtClean="0"/>
              <a:t>  </a:t>
            </a:r>
            <a:endParaRPr lang="en-CA" sz="2400" dirty="0" smtClean="0"/>
          </a:p>
        </p:txBody>
      </p:sp>
      <p:sp>
        <p:nvSpPr>
          <p:cNvPr id="12" name="Rectangle 11"/>
          <p:cNvSpPr/>
          <p:nvPr/>
        </p:nvSpPr>
        <p:spPr>
          <a:xfrm rot="900000">
            <a:off x="6036251" y="4080133"/>
            <a:ext cx="3059982" cy="7719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More conditions? </a:t>
            </a:r>
          </a:p>
        </p:txBody>
      </p:sp>
      <p:sp>
        <p:nvSpPr>
          <p:cNvPr id="13" name="Rectangle 12"/>
          <p:cNvSpPr/>
          <p:nvPr/>
        </p:nvSpPr>
        <p:spPr>
          <a:xfrm rot="900000">
            <a:off x="5943174" y="5278373"/>
            <a:ext cx="3059982" cy="7719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More operators? </a:t>
            </a:r>
          </a:p>
        </p:txBody>
      </p:sp>
    </p:spTree>
    <p:extLst>
      <p:ext uri="{BB962C8B-B14F-4D97-AF65-F5344CB8AC3E}">
        <p14:creationId xmlns:p14="http://schemas.microsoft.com/office/powerpoint/2010/main" val="16190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759008"/>
            <a:ext cx="5484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CA" sz="3600" dirty="0">
                <a:solidFill>
                  <a:srgbClr val="FF0000"/>
                </a:solidFill>
              </a:rPr>
              <a:t>Security under </a:t>
            </a:r>
            <a:r>
              <a:rPr lang="en-CA" sz="3600" dirty="0" smtClean="0">
                <a:solidFill>
                  <a:srgbClr val="FF0000"/>
                </a:solidFill>
              </a:rPr>
              <a:t>composition</a:t>
            </a:r>
            <a:endParaRPr lang="en-CA" sz="3600" b="1" dirty="0" smtClean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63345" y="5656091"/>
            <a:ext cx="7716504" cy="533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Up Arrow 8"/>
          <p:cNvSpPr/>
          <p:nvPr/>
        </p:nvSpPr>
        <p:spPr>
          <a:xfrm>
            <a:off x="1035268" y="3564407"/>
            <a:ext cx="768453" cy="213437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17342" y="5799611"/>
            <a:ext cx="1144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ct val="20000"/>
              </a:spcBef>
              <a:defRPr/>
            </a:pPr>
            <a:r>
              <a:rPr lang="en-US" sz="2400" dirty="0" smtClean="0"/>
              <a:t>MPC</a:t>
            </a:r>
            <a:endParaRPr lang="en-CA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585821" y="5799499"/>
            <a:ext cx="6304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ct val="20000"/>
              </a:spcBef>
              <a:defRPr/>
            </a:pPr>
            <a:r>
              <a:rPr lang="en-CA" sz="2400" dirty="0" smtClean="0"/>
              <a:t>PKE     Signature    Commitments	    ZK      WH </a:t>
            </a:r>
            <a:r>
              <a:rPr lang="en-US" sz="2400" dirty="0" smtClean="0"/>
              <a:t>….</a:t>
            </a:r>
            <a:r>
              <a:rPr lang="en-CA" sz="2400" dirty="0" smtClean="0"/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6771" y="3546519"/>
            <a:ext cx="295855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ct val="20000"/>
              </a:spcBef>
              <a:defRPr/>
            </a:pPr>
            <a:r>
              <a:rPr lang="en-CA" sz="2400" dirty="0" smtClean="0">
                <a:solidFill>
                  <a:srgbClr val="FF0000"/>
                </a:solidFill>
              </a:rPr>
              <a:t>“Concurrently </a:t>
            </a:r>
          </a:p>
          <a:p>
            <a:pPr marL="342900" lvl="0" indent="-342900" algn="ctr" defTabSz="457200">
              <a:spcBef>
                <a:spcPct val="20000"/>
              </a:spcBef>
              <a:defRPr/>
            </a:pPr>
            <a:r>
              <a:rPr lang="en-CA" sz="2400" dirty="0" smtClean="0">
                <a:solidFill>
                  <a:srgbClr val="FF0000"/>
                </a:solidFill>
              </a:rPr>
              <a:t>Secure” </a:t>
            </a:r>
            <a:r>
              <a:rPr lang="en-US" sz="2400" dirty="0" smtClean="0">
                <a:solidFill>
                  <a:srgbClr val="FF0000"/>
                </a:solidFill>
              </a:rPr>
              <a:t>MPC</a:t>
            </a:r>
            <a:endParaRPr lang="en-CA" sz="2400" dirty="0" smtClean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59098" y="4498372"/>
            <a:ext cx="209660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ct val="20000"/>
              </a:spcBef>
              <a:defRPr/>
            </a:pPr>
            <a:r>
              <a:rPr lang="en-CA" sz="2400" dirty="0" smtClean="0">
                <a:solidFill>
                  <a:srgbClr val="3333FF"/>
                </a:solidFill>
              </a:rPr>
              <a:t>Multi-instance </a:t>
            </a:r>
          </a:p>
          <a:p>
            <a:pPr marL="342900" lvl="0" indent="-342900" algn="ctr" defTabSz="457200">
              <a:spcBef>
                <a:spcPct val="20000"/>
              </a:spcBef>
              <a:defRPr/>
            </a:pPr>
            <a:r>
              <a:rPr lang="en-CA" sz="2400" dirty="0" smtClean="0">
                <a:solidFill>
                  <a:srgbClr val="3333FF"/>
                </a:solidFill>
              </a:rPr>
              <a:t>Security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11961" y="3560122"/>
            <a:ext cx="27019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ct val="20000"/>
              </a:spcBef>
              <a:defRPr/>
            </a:pPr>
            <a:r>
              <a:rPr lang="en-CA" sz="2400" dirty="0" smtClean="0">
                <a:solidFill>
                  <a:srgbClr val="3333FF"/>
                </a:solidFill>
              </a:rPr>
              <a:t>Chosen Message</a:t>
            </a:r>
          </a:p>
          <a:p>
            <a:pPr marL="342900" lvl="0" indent="-342900" algn="ctr" defTabSz="457200">
              <a:spcBef>
                <a:spcPct val="20000"/>
              </a:spcBef>
              <a:defRPr/>
            </a:pPr>
            <a:r>
              <a:rPr lang="en-CA" sz="2400" dirty="0" smtClean="0">
                <a:solidFill>
                  <a:srgbClr val="3333FF"/>
                </a:solidFill>
              </a:rPr>
              <a:t>Attack Secure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9909" y="4510665"/>
            <a:ext cx="27019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ct val="20000"/>
              </a:spcBef>
              <a:defRPr/>
            </a:pPr>
            <a:r>
              <a:rPr lang="en-CA" sz="2400" dirty="0" smtClean="0">
                <a:solidFill>
                  <a:srgbClr val="3333FF"/>
                </a:solidFill>
              </a:rPr>
              <a:t>Non-Malleable </a:t>
            </a:r>
          </a:p>
          <a:p>
            <a:pPr marL="342900" lvl="0" indent="-342900" algn="ctr" defTabSz="457200">
              <a:spcBef>
                <a:spcPct val="20000"/>
              </a:spcBef>
              <a:defRPr/>
            </a:pPr>
            <a:r>
              <a:rPr lang="en-CA" sz="2400" dirty="0" smtClean="0">
                <a:solidFill>
                  <a:srgbClr val="3333FF"/>
                </a:solidFill>
              </a:rPr>
              <a:t>Commitments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25664" y="3584458"/>
            <a:ext cx="2701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ct val="20000"/>
              </a:spcBef>
              <a:defRPr/>
            </a:pPr>
            <a:r>
              <a:rPr lang="en-CA" sz="2400" dirty="0" smtClean="0">
                <a:solidFill>
                  <a:srgbClr val="3333FF"/>
                </a:solidFill>
              </a:rPr>
              <a:t>Concurrent ZK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15098" y="4508746"/>
            <a:ext cx="2701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ct val="20000"/>
              </a:spcBef>
              <a:defRPr/>
            </a:pPr>
            <a:r>
              <a:rPr lang="en-CA" sz="2400" dirty="0" smtClean="0">
                <a:solidFill>
                  <a:srgbClr val="3333FF"/>
                </a:solidFill>
              </a:rPr>
              <a:t>Sequential WH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425997" y="2283781"/>
            <a:ext cx="5323318" cy="33829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39453" y="2935669"/>
            <a:ext cx="5109861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CA" sz="2200" dirty="0" smtClean="0"/>
              <a:t>1. Composition occurs in real life</a:t>
            </a:r>
          </a:p>
          <a:p>
            <a:pPr lvl="0">
              <a:spcBef>
                <a:spcPct val="20000"/>
              </a:spcBef>
              <a:defRPr/>
            </a:pPr>
            <a:r>
              <a:rPr lang="en-CA" sz="2200" dirty="0" smtClean="0"/>
              <a:t>	---Need concurrent security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39453" y="3837861"/>
            <a:ext cx="5016265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defRPr/>
            </a:pPr>
            <a:r>
              <a:rPr lang="en-CA" sz="2200" dirty="0" smtClean="0"/>
              <a:t>2. Composition occurs in system design</a:t>
            </a:r>
          </a:p>
          <a:p>
            <a:pPr lvl="0" defTabSz="457200">
              <a:spcBef>
                <a:spcPct val="20000"/>
              </a:spcBef>
              <a:defRPr/>
            </a:pPr>
            <a:r>
              <a:rPr lang="en-CA" sz="2200" dirty="0" smtClean="0"/>
              <a:t>	---Want modular, simpler, solutions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39453" y="4748036"/>
            <a:ext cx="5109861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defRPr/>
            </a:pPr>
            <a:r>
              <a:rPr lang="en-CA" sz="2200" dirty="0" smtClean="0"/>
              <a:t>3. Better understanding of security notions</a:t>
            </a:r>
          </a:p>
          <a:p>
            <a:pPr lvl="0" defTabSz="457200">
              <a:spcBef>
                <a:spcPct val="20000"/>
              </a:spcBef>
              <a:defRPr/>
            </a:pPr>
            <a:r>
              <a:rPr lang="en-CA" sz="2200" dirty="0" smtClean="0"/>
              <a:t>	---Various applications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71264" y="2362062"/>
            <a:ext cx="302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CA" sz="2800" b="1" dirty="0" smtClean="0">
                <a:solidFill>
                  <a:srgbClr val="3333FF"/>
                </a:solidFill>
              </a:rPr>
              <a:t>Why Care? </a:t>
            </a:r>
          </a:p>
        </p:txBody>
      </p:sp>
    </p:spTree>
    <p:extLst>
      <p:ext uri="{BB962C8B-B14F-4D97-AF65-F5344CB8AC3E}">
        <p14:creationId xmlns:p14="http://schemas.microsoft.com/office/powerpoint/2010/main" val="298581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20" grpId="0"/>
      <p:bldP spid="21" grpId="0"/>
      <p:bldP spid="22" grpId="0"/>
      <p:bldP spid="23" grpId="0"/>
      <p:bldP spid="24" grpId="0"/>
      <p:bldP spid="19" grpId="0" animBg="1"/>
      <p:bldP spid="15" grpId="0"/>
      <p:bldP spid="16" grpId="0"/>
      <p:bldP spid="17" grpId="0"/>
      <p:bldP spid="1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2150" y="2362200"/>
            <a:ext cx="55230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0000FF"/>
                </a:solidFill>
              </a:rPr>
              <a:t>Thank You</a:t>
            </a:r>
            <a:endParaRPr lang="en-US" sz="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6659929" y="2099452"/>
            <a:ext cx="504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itchFamily="-97" charset="0"/>
              </a:rPr>
              <a:t>P2</a:t>
            </a:r>
            <a:endParaRPr lang="en-US" sz="2400" b="1" dirty="0">
              <a:latin typeface="Calibri" pitchFamily="-97" charset="0"/>
            </a:endParaRPr>
          </a:p>
        </p:txBody>
      </p:sp>
      <p:pic>
        <p:nvPicPr>
          <p:cNvPr id="43" name="Picture 21" descr="PE0173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1829" y="2542082"/>
            <a:ext cx="846458" cy="854699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2" name="Picture 10" descr="j02307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6373" y="1905653"/>
            <a:ext cx="677178" cy="85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4178981" y="1634471"/>
            <a:ext cx="10956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kumimoji="1" lang="en-US" sz="2400" b="1" dirty="0" smtClean="0">
                <a:latin typeface="Calibri" pitchFamily="-97" charset="0"/>
              </a:rPr>
              <a:t>P2 / P1</a:t>
            </a:r>
            <a:endParaRPr kumimoji="1" lang="en-US" sz="2400" b="1" dirty="0">
              <a:latin typeface="Calibri" pitchFamily="-97" charset="0"/>
            </a:endParaRP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466052" y="1958383"/>
            <a:ext cx="504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itchFamily="-97" charset="0"/>
              </a:rPr>
              <a:t>P1</a:t>
            </a:r>
            <a:endParaRPr lang="en-US" sz="2400" b="1" dirty="0">
              <a:latin typeface="Calibri" pitchFamily="-97" charset="0"/>
            </a:endParaRPr>
          </a:p>
        </p:txBody>
      </p:sp>
      <p:pic>
        <p:nvPicPr>
          <p:cNvPr id="17" name="Picture 11" descr="j02307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086" y="2424522"/>
            <a:ext cx="860865" cy="82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2" descr="j0139031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9698" y="2068831"/>
            <a:ext cx="992188" cy="1371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067288" y="4776775"/>
            <a:ext cx="80340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sv-SE" sz="2400" b="1" dirty="0" err="1" smtClean="0"/>
              <a:t>Examples</a:t>
            </a:r>
            <a:r>
              <a:rPr lang="sv-SE" sz="2400" b="1" dirty="0" smtClean="0"/>
              <a:t>:</a:t>
            </a:r>
            <a:r>
              <a:rPr lang="sv-SE" sz="2400" dirty="0"/>
              <a:t> </a:t>
            </a:r>
            <a:r>
              <a:rPr lang="sv-SE" sz="2400" dirty="0">
                <a:solidFill>
                  <a:srgbClr val="3333FF"/>
                </a:solidFill>
              </a:rPr>
              <a:t>Self</a:t>
            </a:r>
            <a:r>
              <a:rPr lang="sv-SE" sz="2400" dirty="0" smtClean="0">
                <a:solidFill>
                  <a:srgbClr val="3333FF"/>
                </a:solidFill>
              </a:rPr>
              <a:t>-</a:t>
            </a:r>
            <a:r>
              <a:rPr lang="sv-SE" sz="2400" dirty="0" err="1" smtClean="0">
                <a:solidFill>
                  <a:srgbClr val="3333FF"/>
                </a:solidFill>
              </a:rPr>
              <a:t>Composable</a:t>
            </a:r>
            <a:r>
              <a:rPr lang="sv-SE" sz="2400" dirty="0" smtClean="0">
                <a:solidFill>
                  <a:srgbClr val="3333FF"/>
                </a:solidFill>
              </a:rPr>
              <a:t> </a:t>
            </a:r>
            <a:r>
              <a:rPr lang="en-US" sz="2400" dirty="0">
                <a:solidFill>
                  <a:srgbClr val="3333FF"/>
                </a:solidFill>
              </a:rPr>
              <a:t>MPC …</a:t>
            </a:r>
            <a:r>
              <a:rPr lang="en-US" sz="2400" dirty="0" smtClean="0">
                <a:solidFill>
                  <a:srgbClr val="3333FF"/>
                </a:solidFill>
              </a:rPr>
              <a:t>.</a:t>
            </a:r>
            <a:endParaRPr lang="sv-SE" sz="2400" dirty="0" smtClean="0"/>
          </a:p>
          <a:p>
            <a:pPr>
              <a:spcBef>
                <a:spcPct val="0"/>
              </a:spcBef>
            </a:pPr>
            <a:r>
              <a:rPr lang="sv-SE" sz="2400" dirty="0">
                <a:solidFill>
                  <a:srgbClr val="3333FF"/>
                </a:solidFill>
              </a:rPr>
              <a:t>	</a:t>
            </a:r>
            <a:r>
              <a:rPr lang="sv-SE" sz="2400" dirty="0" smtClean="0">
                <a:solidFill>
                  <a:srgbClr val="3333FF"/>
                </a:solidFill>
              </a:rPr>
              <a:t>		Non-</a:t>
            </a:r>
            <a:r>
              <a:rPr lang="sv-SE" sz="2400" dirty="0" err="1" smtClean="0">
                <a:solidFill>
                  <a:srgbClr val="3333FF"/>
                </a:solidFill>
              </a:rPr>
              <a:t>Malleable</a:t>
            </a:r>
            <a:r>
              <a:rPr lang="sv-SE" sz="2400" dirty="0" smtClean="0">
                <a:solidFill>
                  <a:srgbClr val="3333FF"/>
                </a:solidFill>
              </a:rPr>
              <a:t> E</a:t>
            </a:r>
            <a:r>
              <a:rPr lang="en-US" sz="2400" dirty="0" smtClean="0">
                <a:solidFill>
                  <a:srgbClr val="3333FF"/>
                </a:solidFill>
              </a:rPr>
              <a:t>n</a:t>
            </a:r>
            <a:r>
              <a:rPr lang="sv-SE" sz="2400" dirty="0" err="1" smtClean="0">
                <a:solidFill>
                  <a:srgbClr val="3333FF"/>
                </a:solidFill>
              </a:rPr>
              <a:t>cryption</a:t>
            </a:r>
            <a:r>
              <a:rPr lang="sv-SE" sz="2400" dirty="0" smtClean="0">
                <a:solidFill>
                  <a:srgbClr val="3333FF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sv-SE" sz="2400" dirty="0">
                <a:solidFill>
                  <a:srgbClr val="3333FF"/>
                </a:solidFill>
              </a:rPr>
              <a:t>	</a:t>
            </a:r>
            <a:r>
              <a:rPr lang="sv-SE" sz="2400" dirty="0" smtClean="0">
                <a:solidFill>
                  <a:srgbClr val="3333FF"/>
                </a:solidFill>
              </a:rPr>
              <a:t>		</a:t>
            </a:r>
            <a:r>
              <a:rPr lang="sv-SE" sz="2400" dirty="0" err="1" smtClean="0">
                <a:solidFill>
                  <a:srgbClr val="3333FF"/>
                </a:solidFill>
              </a:rPr>
              <a:t>Concurrent</a:t>
            </a:r>
            <a:r>
              <a:rPr lang="sv-SE" sz="2400" dirty="0" smtClean="0">
                <a:solidFill>
                  <a:srgbClr val="3333FF"/>
                </a:solidFill>
              </a:rPr>
              <a:t> Non-</a:t>
            </a:r>
            <a:r>
              <a:rPr lang="sv-SE" sz="2400" dirty="0" err="1" smtClean="0">
                <a:solidFill>
                  <a:srgbClr val="3333FF"/>
                </a:solidFill>
              </a:rPr>
              <a:t>Malleable</a:t>
            </a:r>
            <a:r>
              <a:rPr lang="sv-SE" sz="2400" dirty="0" smtClean="0">
                <a:solidFill>
                  <a:srgbClr val="3333FF"/>
                </a:solidFill>
              </a:rPr>
              <a:t> (NM) ZK</a:t>
            </a:r>
            <a:endParaRPr lang="sv-SE" sz="2400" dirty="0">
              <a:solidFill>
                <a:srgbClr val="3333FF"/>
              </a:solidFill>
            </a:endParaRPr>
          </a:p>
          <a:p>
            <a:pPr>
              <a:spcBef>
                <a:spcPct val="0"/>
              </a:spcBef>
            </a:pPr>
            <a:r>
              <a:rPr lang="sv-SE" sz="2400" dirty="0" smtClean="0">
                <a:solidFill>
                  <a:srgbClr val="3333FF"/>
                </a:solidFill>
              </a:rPr>
              <a:t>			CMA-</a:t>
            </a:r>
            <a:r>
              <a:rPr lang="sv-SE" sz="2400" dirty="0" err="1" smtClean="0">
                <a:solidFill>
                  <a:srgbClr val="3333FF"/>
                </a:solidFill>
              </a:rPr>
              <a:t>secure</a:t>
            </a:r>
            <a:r>
              <a:rPr lang="sv-SE" sz="2400" dirty="0" smtClean="0">
                <a:solidFill>
                  <a:srgbClr val="3333FF"/>
                </a:solidFill>
              </a:rPr>
              <a:t> </a:t>
            </a:r>
            <a:r>
              <a:rPr lang="sv-SE" sz="2400" dirty="0" err="1" smtClean="0">
                <a:solidFill>
                  <a:srgbClr val="3333FF"/>
                </a:solidFill>
              </a:rPr>
              <a:t>signature</a:t>
            </a:r>
            <a:endParaRPr lang="sv-SE" sz="2400" dirty="0" smtClean="0">
              <a:solidFill>
                <a:srgbClr val="3333FF"/>
              </a:solidFill>
            </a:endParaRPr>
          </a:p>
          <a:p>
            <a:pPr>
              <a:spcBef>
                <a:spcPct val="0"/>
              </a:spcBef>
            </a:pPr>
            <a:r>
              <a:rPr lang="sv-SE" sz="2400" dirty="0">
                <a:solidFill>
                  <a:srgbClr val="3333FF"/>
                </a:solidFill>
              </a:rPr>
              <a:t>	</a:t>
            </a:r>
            <a:r>
              <a:rPr lang="sv-SE" sz="2400" dirty="0" smtClean="0">
                <a:solidFill>
                  <a:srgbClr val="3333FF"/>
                </a:solidFill>
              </a:rPr>
              <a:t>		</a:t>
            </a:r>
            <a:r>
              <a:rPr lang="sv-SE" sz="2400" dirty="0" err="1" smtClean="0">
                <a:solidFill>
                  <a:srgbClr val="3333FF"/>
                </a:solidFill>
              </a:rPr>
              <a:t>Password</a:t>
            </a:r>
            <a:r>
              <a:rPr lang="sv-SE" sz="2400" dirty="0">
                <a:solidFill>
                  <a:srgbClr val="3333FF"/>
                </a:solidFill>
              </a:rPr>
              <a:t> </a:t>
            </a:r>
            <a:r>
              <a:rPr lang="sv-SE" sz="2400" dirty="0" err="1" smtClean="0">
                <a:solidFill>
                  <a:srgbClr val="3333FF"/>
                </a:solidFill>
              </a:rPr>
              <a:t>authenticated</a:t>
            </a:r>
            <a:r>
              <a:rPr lang="sv-SE" sz="2400" dirty="0" smtClean="0">
                <a:solidFill>
                  <a:srgbClr val="3333FF"/>
                </a:solidFill>
              </a:rPr>
              <a:t> </a:t>
            </a:r>
            <a:r>
              <a:rPr lang="sv-SE" sz="2400" dirty="0" err="1" smtClean="0">
                <a:solidFill>
                  <a:srgbClr val="3333FF"/>
                </a:solidFill>
              </a:rPr>
              <a:t>key</a:t>
            </a:r>
            <a:r>
              <a:rPr lang="sv-SE" sz="2400" dirty="0" smtClean="0">
                <a:solidFill>
                  <a:srgbClr val="3333FF"/>
                </a:solidFill>
              </a:rPr>
              <a:t> </a:t>
            </a:r>
            <a:r>
              <a:rPr lang="sv-SE" sz="2400" dirty="0" err="1" smtClean="0">
                <a:solidFill>
                  <a:srgbClr val="3333FF"/>
                </a:solidFill>
              </a:rPr>
              <a:t>exchange</a:t>
            </a:r>
            <a:r>
              <a:rPr lang="sv-SE" sz="2400" dirty="0" smtClean="0">
                <a:solidFill>
                  <a:srgbClr val="3333FF"/>
                </a:solidFill>
              </a:rPr>
              <a:t> (PAKE)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64150" y="2843404"/>
            <a:ext cx="1532460" cy="865187"/>
            <a:chOff x="2133600" y="3041461"/>
            <a:chExt cx="1532460" cy="865187"/>
          </a:xfrm>
        </p:grpSpPr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2218260" y="30414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23" name="AutoShape 10"/>
            <p:cNvSpPr>
              <a:spLocks noChangeArrowheads="1"/>
            </p:cNvSpPr>
            <p:nvPr/>
          </p:nvSpPr>
          <p:spPr bwMode="auto">
            <a:xfrm>
              <a:off x="2142060" y="32700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>
              <a:off x="2209800" y="34986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2133600" y="37272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41835" y="2410810"/>
            <a:ext cx="1532460" cy="865187"/>
            <a:chOff x="2133600" y="3041461"/>
            <a:chExt cx="1532460" cy="865187"/>
          </a:xfrm>
        </p:grpSpPr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2218260" y="30414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2142060" y="32700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2209800" y="34986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31" name="AutoShape 10"/>
            <p:cNvSpPr>
              <a:spLocks noChangeArrowheads="1"/>
            </p:cNvSpPr>
            <p:nvPr/>
          </p:nvSpPr>
          <p:spPr bwMode="auto">
            <a:xfrm>
              <a:off x="2133600" y="37272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10616" y="2818797"/>
            <a:ext cx="1532460" cy="865187"/>
            <a:chOff x="2133600" y="3041461"/>
            <a:chExt cx="1532460" cy="865187"/>
          </a:xfrm>
        </p:grpSpPr>
        <p:sp>
          <p:nvSpPr>
            <p:cNvPr id="34" name="AutoShape 8"/>
            <p:cNvSpPr>
              <a:spLocks noChangeArrowheads="1"/>
            </p:cNvSpPr>
            <p:nvPr/>
          </p:nvSpPr>
          <p:spPr bwMode="auto">
            <a:xfrm>
              <a:off x="2218260" y="30414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35" name="AutoShape 10"/>
            <p:cNvSpPr>
              <a:spLocks noChangeArrowheads="1"/>
            </p:cNvSpPr>
            <p:nvPr/>
          </p:nvSpPr>
          <p:spPr bwMode="auto">
            <a:xfrm>
              <a:off x="2142060" y="32700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209800" y="34986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37" name="AutoShape 10"/>
            <p:cNvSpPr>
              <a:spLocks noChangeArrowheads="1"/>
            </p:cNvSpPr>
            <p:nvPr/>
          </p:nvSpPr>
          <p:spPr bwMode="auto">
            <a:xfrm>
              <a:off x="2133600" y="37272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</p:grp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578351" y="1458414"/>
            <a:ext cx="504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itchFamily="-97" charset="0"/>
              </a:rPr>
              <a:t>P1</a:t>
            </a:r>
            <a:endParaRPr lang="en-US" sz="2400" b="1" dirty="0">
              <a:latin typeface="Calibri" pitchFamily="-97" charset="0"/>
            </a:endParaRPr>
          </a:p>
        </p:txBody>
      </p:sp>
      <p:sp>
        <p:nvSpPr>
          <p:cNvPr id="39" name="Rectangle 6"/>
          <p:cNvSpPr txBox="1">
            <a:spLocks noChangeArrowheads="1"/>
          </p:cNvSpPr>
          <p:nvPr/>
        </p:nvSpPr>
        <p:spPr>
          <a:xfrm>
            <a:off x="609600" y="34449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00FF"/>
                </a:solidFill>
                <a:ea typeface="ＭＳ Ｐゴシック" pitchFamily="-97" charset="-128"/>
              </a:rPr>
              <a:t>Self-Composition</a:t>
            </a:r>
            <a:endParaRPr lang="en-US" sz="2000" dirty="0" smtClean="0">
              <a:solidFill>
                <a:srgbClr val="0000FF"/>
              </a:solidFill>
              <a:ea typeface="ＭＳ Ｐゴシック" pitchFamily="-97" charset="-128"/>
            </a:endParaRPr>
          </a:p>
        </p:txBody>
      </p:sp>
      <p:pic>
        <p:nvPicPr>
          <p:cNvPr id="44" name="Picture 19" descr="PE01731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9248" y="3094495"/>
            <a:ext cx="598054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grpSp>
        <p:nvGrpSpPr>
          <p:cNvPr id="45" name="Group 44"/>
          <p:cNvGrpSpPr/>
          <p:nvPr/>
        </p:nvGrpSpPr>
        <p:grpSpPr>
          <a:xfrm>
            <a:off x="6964266" y="3504597"/>
            <a:ext cx="1532460" cy="865187"/>
            <a:chOff x="2133600" y="3041461"/>
            <a:chExt cx="1532460" cy="865187"/>
          </a:xfrm>
        </p:grpSpPr>
        <p:sp>
          <p:nvSpPr>
            <p:cNvPr id="46" name="AutoShape 8"/>
            <p:cNvSpPr>
              <a:spLocks noChangeArrowheads="1"/>
            </p:cNvSpPr>
            <p:nvPr/>
          </p:nvSpPr>
          <p:spPr bwMode="auto">
            <a:xfrm>
              <a:off x="2218260" y="30414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47" name="AutoShape 10"/>
            <p:cNvSpPr>
              <a:spLocks noChangeArrowheads="1"/>
            </p:cNvSpPr>
            <p:nvPr/>
          </p:nvSpPr>
          <p:spPr bwMode="auto">
            <a:xfrm>
              <a:off x="2142060" y="32700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48" name="AutoShape 8"/>
            <p:cNvSpPr>
              <a:spLocks noChangeArrowheads="1"/>
            </p:cNvSpPr>
            <p:nvPr/>
          </p:nvSpPr>
          <p:spPr bwMode="auto">
            <a:xfrm>
              <a:off x="2209800" y="34986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49" name="AutoShape 10"/>
            <p:cNvSpPr>
              <a:spLocks noChangeArrowheads="1"/>
            </p:cNvSpPr>
            <p:nvPr/>
          </p:nvSpPr>
          <p:spPr bwMode="auto">
            <a:xfrm>
              <a:off x="2133600" y="37272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</p:grp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8274806" y="2598566"/>
            <a:ext cx="504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itchFamily="-97" charset="0"/>
              </a:rPr>
              <a:t>P2</a:t>
            </a:r>
            <a:endParaRPr lang="en-US" sz="2400" b="1" dirty="0">
              <a:latin typeface="Calibri" pitchFamily="-97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449117" y="3251901"/>
            <a:ext cx="515794" cy="99856"/>
            <a:chOff x="4406481" y="2632601"/>
            <a:chExt cx="429828" cy="83213"/>
          </a:xfrm>
        </p:grpSpPr>
        <p:sp>
          <p:nvSpPr>
            <p:cNvPr id="70" name="Oval 11"/>
            <p:cNvSpPr>
              <a:spLocks noChangeArrowheads="1"/>
            </p:cNvSpPr>
            <p:nvPr/>
          </p:nvSpPr>
          <p:spPr bwMode="auto">
            <a:xfrm>
              <a:off x="4406481" y="2637650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  <p:sp>
          <p:nvSpPr>
            <p:cNvPr id="71" name="Oval 11"/>
            <p:cNvSpPr>
              <a:spLocks noChangeArrowheads="1"/>
            </p:cNvSpPr>
            <p:nvPr/>
          </p:nvSpPr>
          <p:spPr bwMode="auto">
            <a:xfrm>
              <a:off x="4583676" y="2635126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  <p:sp>
          <p:nvSpPr>
            <p:cNvPr id="72" name="Oval 11"/>
            <p:cNvSpPr>
              <a:spLocks noChangeArrowheads="1"/>
            </p:cNvSpPr>
            <p:nvPr/>
          </p:nvSpPr>
          <p:spPr bwMode="auto">
            <a:xfrm>
              <a:off x="4760871" y="2632601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37075" y="3733197"/>
            <a:ext cx="515794" cy="99856"/>
            <a:chOff x="4406481" y="2632601"/>
            <a:chExt cx="429828" cy="83213"/>
          </a:xfrm>
        </p:grpSpPr>
        <p:sp>
          <p:nvSpPr>
            <p:cNvPr id="74" name="Oval 11"/>
            <p:cNvSpPr>
              <a:spLocks noChangeArrowheads="1"/>
            </p:cNvSpPr>
            <p:nvPr/>
          </p:nvSpPr>
          <p:spPr bwMode="auto">
            <a:xfrm>
              <a:off x="4406481" y="2637650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  <p:sp>
          <p:nvSpPr>
            <p:cNvPr id="75" name="Oval 11"/>
            <p:cNvSpPr>
              <a:spLocks noChangeArrowheads="1"/>
            </p:cNvSpPr>
            <p:nvPr/>
          </p:nvSpPr>
          <p:spPr bwMode="auto">
            <a:xfrm>
              <a:off x="4583676" y="2635126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4760871" y="2632601"/>
              <a:ext cx="75438" cy="7816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457200"/>
              <a:endParaRPr lang="en-US" b="0">
                <a:latin typeface="Calibri" pitchFamily="34" charset="0"/>
              </a:endParaRPr>
            </a:p>
          </p:txBody>
        </p:sp>
      </p:grp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1103780" y="4306415"/>
            <a:ext cx="76754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sv-SE" sz="2400" dirty="0" smtClean="0"/>
              <a:t>An </a:t>
            </a:r>
            <a:r>
              <a:rPr lang="sv-SE" sz="2400" dirty="0" err="1" smtClean="0"/>
              <a:t>unbounded</a:t>
            </a:r>
            <a:r>
              <a:rPr lang="sv-SE" sz="2400" dirty="0" smtClean="0"/>
              <a:t> </a:t>
            </a:r>
            <a:r>
              <a:rPr lang="sv-SE" sz="2400" dirty="0" err="1" smtClean="0"/>
              <a:t>number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instances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the </a:t>
            </a:r>
            <a:r>
              <a:rPr lang="sv-SE" sz="2400" b="1" dirty="0" smtClean="0">
                <a:solidFill>
                  <a:srgbClr val="FF0000"/>
                </a:solidFill>
              </a:rPr>
              <a:t>same</a:t>
            </a:r>
            <a:r>
              <a:rPr lang="sv-SE" sz="2400" dirty="0" smtClean="0"/>
              <a:t> </a:t>
            </a:r>
            <a:r>
              <a:rPr lang="sv-SE" sz="2400" dirty="0" err="1" smtClean="0"/>
              <a:t>protocol</a:t>
            </a: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755042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7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/>
          <p:cNvSpPr txBox="1">
            <a:spLocks noChangeArrowheads="1"/>
          </p:cNvSpPr>
          <p:nvPr/>
        </p:nvSpPr>
        <p:spPr>
          <a:xfrm>
            <a:off x="609600" y="34449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00FF"/>
                </a:solidFill>
                <a:ea typeface="ＭＳ Ｐゴシック" pitchFamily="-97" charset="-128"/>
              </a:rPr>
              <a:t>Universal-Composition (UC) </a:t>
            </a:r>
            <a:r>
              <a:rPr lang="en-US" sz="3600" dirty="0" smtClean="0">
                <a:solidFill>
                  <a:srgbClr val="0000FF"/>
                </a:solidFill>
                <a:ea typeface="ＭＳ Ｐゴシック" pitchFamily="-97" charset="-128"/>
              </a:rPr>
              <a:t>[Can00]</a:t>
            </a:r>
            <a:endParaRPr lang="en-US" sz="2000" dirty="0" smtClean="0">
              <a:solidFill>
                <a:srgbClr val="0000FF"/>
              </a:solidFill>
              <a:ea typeface="ＭＳ Ｐゴシック" pitchFamily="-97" charset="-128"/>
            </a:endParaRPr>
          </a:p>
        </p:txBody>
      </p:sp>
      <p:pic>
        <p:nvPicPr>
          <p:cNvPr id="68" name="Picture 12" descr="j013903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7236" y="2966094"/>
            <a:ext cx="818806" cy="103632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9" name="Group 68"/>
          <p:cNvGrpSpPr/>
          <p:nvPr/>
        </p:nvGrpSpPr>
        <p:grpSpPr>
          <a:xfrm>
            <a:off x="4692628" y="2046351"/>
            <a:ext cx="3311628" cy="2706095"/>
            <a:chOff x="5561934" y="1468361"/>
            <a:chExt cx="3311628" cy="2812831"/>
          </a:xfrm>
        </p:grpSpPr>
        <p:sp>
          <p:nvSpPr>
            <p:cNvPr id="70" name="Oval 69"/>
            <p:cNvSpPr/>
            <p:nvPr/>
          </p:nvSpPr>
          <p:spPr>
            <a:xfrm>
              <a:off x="6060589" y="1468361"/>
              <a:ext cx="2812973" cy="281283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Left-Right Arrow 70"/>
            <p:cNvSpPr/>
            <p:nvPr/>
          </p:nvSpPr>
          <p:spPr>
            <a:xfrm>
              <a:off x="5561934" y="2770481"/>
              <a:ext cx="773722" cy="240141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" name="Picture 22" descr="j02307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2198" y="3058111"/>
            <a:ext cx="985942" cy="9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" name="Group 82"/>
          <p:cNvGrpSpPr/>
          <p:nvPr/>
        </p:nvGrpSpPr>
        <p:grpSpPr>
          <a:xfrm>
            <a:off x="5571484" y="2082023"/>
            <a:ext cx="2060045" cy="2372027"/>
            <a:chOff x="4295460" y="2450750"/>
            <a:chExt cx="2999223" cy="3612846"/>
          </a:xfrm>
        </p:grpSpPr>
        <p:pic>
          <p:nvPicPr>
            <p:cNvPr id="84" name="Picture 19" descr="PE01731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88233" y="4834395"/>
              <a:ext cx="806450" cy="117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20" descr="PE0173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23158" y="3216923"/>
              <a:ext cx="736600" cy="1157288"/>
            </a:xfrm>
            <a:prstGeom prst="rect">
              <a:avLst/>
            </a:prstGeom>
            <a:noFill/>
          </p:spPr>
        </p:pic>
        <p:pic>
          <p:nvPicPr>
            <p:cNvPr id="86" name="Picture 21" descr="PE01732_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95983" y="4911071"/>
              <a:ext cx="1141413" cy="1152525"/>
            </a:xfrm>
            <a:prstGeom prst="rect">
              <a:avLst/>
            </a:prstGeom>
            <a:noFill/>
          </p:spPr>
        </p:pic>
        <p:pic>
          <p:nvPicPr>
            <p:cNvPr id="87" name="Picture 17" descr="j023074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78690" y="2450750"/>
              <a:ext cx="909639" cy="1152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Left-Right Arrow 87"/>
            <p:cNvSpPr/>
            <p:nvPr/>
          </p:nvSpPr>
          <p:spPr>
            <a:xfrm>
              <a:off x="5315152" y="5228646"/>
              <a:ext cx="1126463" cy="36576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Left-Right Arrow 88"/>
            <p:cNvSpPr/>
            <p:nvPr/>
          </p:nvSpPr>
          <p:spPr>
            <a:xfrm rot="19666213">
              <a:off x="4295460" y="3812229"/>
              <a:ext cx="1219200" cy="36576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Left-Right Arrow 89"/>
            <p:cNvSpPr/>
            <p:nvPr/>
          </p:nvSpPr>
          <p:spPr>
            <a:xfrm rot="2039271">
              <a:off x="5738306" y="3207814"/>
              <a:ext cx="874475" cy="36576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Left-Right Arrow 90"/>
            <p:cNvSpPr/>
            <p:nvPr/>
          </p:nvSpPr>
          <p:spPr>
            <a:xfrm rot="19016813">
              <a:off x="4979766" y="4163962"/>
              <a:ext cx="1545022" cy="36576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699630" y="3058111"/>
            <a:ext cx="1295850" cy="707886"/>
            <a:chOff x="3535576" y="3509210"/>
            <a:chExt cx="1295850" cy="707886"/>
          </a:xfrm>
        </p:grpSpPr>
        <p:sp>
          <p:nvSpPr>
            <p:cNvPr id="93" name="Left-Right Arrow 92"/>
            <p:cNvSpPr/>
            <p:nvPr/>
          </p:nvSpPr>
          <p:spPr>
            <a:xfrm>
              <a:off x="3535576" y="3747639"/>
              <a:ext cx="773722" cy="231029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40185" y="3509210"/>
              <a:ext cx="5912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en-US" sz="4000" b="1" dirty="0" smtClean="0"/>
                <a:t>Z</a:t>
              </a:r>
              <a:endParaRPr lang="en-CA" sz="4000" b="1" dirty="0" smtClean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133600" y="3041461"/>
            <a:ext cx="1532460" cy="865187"/>
            <a:chOff x="2133600" y="3041461"/>
            <a:chExt cx="1532460" cy="865187"/>
          </a:xfrm>
        </p:grpSpPr>
        <p:sp>
          <p:nvSpPr>
            <p:cNvPr id="96" name="AutoShape 8"/>
            <p:cNvSpPr>
              <a:spLocks noChangeArrowheads="1"/>
            </p:cNvSpPr>
            <p:nvPr/>
          </p:nvSpPr>
          <p:spPr bwMode="auto">
            <a:xfrm>
              <a:off x="2218260" y="30414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97" name="AutoShape 10"/>
            <p:cNvSpPr>
              <a:spLocks noChangeArrowheads="1"/>
            </p:cNvSpPr>
            <p:nvPr/>
          </p:nvSpPr>
          <p:spPr bwMode="auto">
            <a:xfrm>
              <a:off x="2142060" y="32700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98" name="AutoShape 8"/>
            <p:cNvSpPr>
              <a:spLocks noChangeArrowheads="1"/>
            </p:cNvSpPr>
            <p:nvPr/>
          </p:nvSpPr>
          <p:spPr bwMode="auto">
            <a:xfrm>
              <a:off x="2209800" y="34986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99" name="AutoShape 10"/>
            <p:cNvSpPr>
              <a:spLocks noChangeArrowheads="1"/>
            </p:cNvSpPr>
            <p:nvPr/>
          </p:nvSpPr>
          <p:spPr bwMode="auto">
            <a:xfrm>
              <a:off x="2133600" y="37272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</p:grpSp>
      <p:sp>
        <p:nvSpPr>
          <p:cNvPr id="105" name="Text Box 12"/>
          <p:cNvSpPr txBox="1">
            <a:spLocks noChangeArrowheads="1"/>
          </p:cNvSpPr>
          <p:nvPr/>
        </p:nvSpPr>
        <p:spPr bwMode="auto">
          <a:xfrm>
            <a:off x="662965" y="4891254"/>
            <a:ext cx="80629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/>
              <a:t>Composition</a:t>
            </a:r>
            <a:r>
              <a:rPr lang="sv-SE" sz="2400" dirty="0" smtClean="0"/>
              <a:t> </a:t>
            </a:r>
            <a:r>
              <a:rPr lang="sv-SE" sz="2400" dirty="0" err="1" smtClean="0"/>
              <a:t>with</a:t>
            </a:r>
            <a:r>
              <a:rPr lang="sv-SE" sz="2400" dirty="0" smtClean="0"/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arbitrary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protocols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7976" y="5271220"/>
            <a:ext cx="7597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sv-SE" sz="2400" dirty="0">
                <a:solidFill>
                  <a:srgbClr val="FF0000"/>
                </a:solidFill>
              </a:rPr>
              <a:t>	</a:t>
            </a:r>
            <a:r>
              <a:rPr lang="sv-SE" sz="2400" dirty="0"/>
              <a:t>in a </a:t>
            </a:r>
            <a:r>
              <a:rPr lang="sv-SE" sz="2400" dirty="0" err="1">
                <a:solidFill>
                  <a:srgbClr val="FF0000"/>
                </a:solidFill>
              </a:rPr>
              <a:t>potentially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 err="1">
                <a:solidFill>
                  <a:srgbClr val="FF0000"/>
                </a:solidFill>
              </a:rPr>
              <a:t>adversarial</a:t>
            </a:r>
            <a:r>
              <a:rPr lang="sv-SE" sz="2400" dirty="0"/>
              <a:t>, </a:t>
            </a:r>
            <a:r>
              <a:rPr lang="en-US" sz="2400" dirty="0"/>
              <a:t>execution</a:t>
            </a:r>
            <a:r>
              <a:rPr lang="sv-SE" sz="2400" dirty="0"/>
              <a:t> </a:t>
            </a:r>
            <a:r>
              <a:rPr lang="sv-SE" sz="2400" dirty="0" err="1"/>
              <a:t>environment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747388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j013903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9662" y="1613290"/>
            <a:ext cx="818806" cy="10363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2" descr="j02307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4624" y="1705307"/>
            <a:ext cx="985942" cy="9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5822056" y="1705307"/>
            <a:ext cx="1295850" cy="707886"/>
            <a:chOff x="3535576" y="3509210"/>
            <a:chExt cx="1295850" cy="707886"/>
          </a:xfrm>
        </p:grpSpPr>
        <p:sp>
          <p:nvSpPr>
            <p:cNvPr id="7" name="Left-Right Arrow 6"/>
            <p:cNvSpPr/>
            <p:nvPr/>
          </p:nvSpPr>
          <p:spPr>
            <a:xfrm>
              <a:off x="3535576" y="3747639"/>
              <a:ext cx="773722" cy="231029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40185" y="3509210"/>
              <a:ext cx="5912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en-US" sz="4000" b="1" dirty="0" smtClean="0"/>
                <a:t>Z</a:t>
              </a:r>
              <a:endParaRPr lang="en-CA" sz="4000" b="1" dirty="0" smtClean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56026" y="1688657"/>
            <a:ext cx="1532460" cy="865187"/>
            <a:chOff x="2133600" y="3041461"/>
            <a:chExt cx="1532460" cy="865187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2218260" y="30414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2142060" y="32700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2209800" y="3498661"/>
              <a:ext cx="1447800" cy="179388"/>
            </a:xfrm>
            <a:prstGeom prst="rightArrow">
              <a:avLst>
                <a:gd name="adj1" fmla="val 50000"/>
                <a:gd name="adj2" fmla="val 2017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2133600" y="3727261"/>
              <a:ext cx="1447800" cy="179387"/>
            </a:xfrm>
            <a:prstGeom prst="leftArrow">
              <a:avLst>
                <a:gd name="adj1" fmla="val 50000"/>
                <a:gd name="adj2" fmla="val 20177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ahoma" charset="0"/>
                <a:ea typeface="ＭＳ Ｐゴシック" charset="-128"/>
              </a:endParaRPr>
            </a:p>
          </p:txBody>
        </p:sp>
      </p:grpSp>
      <p:sp>
        <p:nvSpPr>
          <p:cNvPr id="42" name="Text Box 4"/>
          <p:cNvSpPr txBox="1">
            <a:spLocks noChangeAspect="1" noChangeArrowheads="1"/>
          </p:cNvSpPr>
          <p:nvPr/>
        </p:nvSpPr>
        <p:spPr bwMode="auto">
          <a:xfrm>
            <a:off x="673637" y="1218797"/>
            <a:ext cx="9273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 dirty="0">
                <a:latin typeface="+mj-lt"/>
              </a:rPr>
              <a:t>REAL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367832" y="4611336"/>
            <a:ext cx="6425371" cy="1308920"/>
            <a:chOff x="1367832" y="4611336"/>
            <a:chExt cx="6425371" cy="1308920"/>
          </a:xfrm>
        </p:grpSpPr>
        <p:pic>
          <p:nvPicPr>
            <p:cNvPr id="18" name="Picture 15" descr="j0139019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00072" y="4898199"/>
              <a:ext cx="1097281" cy="10123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2" descr="j02307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67832" y="4968966"/>
              <a:ext cx="985942" cy="949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2353774" y="4611336"/>
              <a:ext cx="1097280" cy="470720"/>
              <a:chOff x="2871453" y="2078600"/>
              <a:chExt cx="1097280" cy="588400"/>
            </a:xfrm>
          </p:grpSpPr>
          <p:sp>
            <p:nvSpPr>
              <p:cNvPr id="22" name="Text Box 12"/>
              <p:cNvSpPr txBox="1">
                <a:spLocks noChangeArrowheads="1"/>
              </p:cNvSpPr>
              <p:nvPr/>
            </p:nvSpPr>
            <p:spPr bwMode="auto">
              <a:xfrm>
                <a:off x="3200400" y="2078600"/>
                <a:ext cx="421910" cy="577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400" dirty="0"/>
                  <a:t>x</a:t>
                </a:r>
                <a:r>
                  <a:rPr lang="en-US" sz="2400" baseline="-25000" dirty="0"/>
                  <a:t>1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2871453" y="2667000"/>
                <a:ext cx="10972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2224430" y="5481024"/>
              <a:ext cx="1411346" cy="439232"/>
              <a:chOff x="2742109" y="2956160"/>
              <a:chExt cx="1411346" cy="549040"/>
            </a:xfrm>
          </p:grpSpPr>
          <p:sp>
            <p:nvSpPr>
              <p:cNvPr id="25" name="Text Box 14"/>
              <p:cNvSpPr txBox="1">
                <a:spLocks noChangeArrowheads="1"/>
              </p:cNvSpPr>
              <p:nvPr/>
            </p:nvSpPr>
            <p:spPr bwMode="auto">
              <a:xfrm>
                <a:off x="2742109" y="2956160"/>
                <a:ext cx="1411346" cy="500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dirty="0"/>
                  <a:t>y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=</a:t>
                </a:r>
                <a:r>
                  <a:rPr lang="en-US" sz="2000" dirty="0" smtClean="0"/>
                  <a:t>F</a:t>
                </a:r>
                <a:r>
                  <a:rPr lang="en-US" sz="2000" baseline="-25000" dirty="0" smtClean="0"/>
                  <a:t>1 </a:t>
                </a:r>
                <a:r>
                  <a:rPr lang="en-US" sz="2000" dirty="0" smtClean="0"/>
                  <a:t>(</a:t>
                </a:r>
                <a:r>
                  <a:rPr lang="en-US" sz="2000" dirty="0"/>
                  <a:t>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,x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)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2819400" y="3505200"/>
                <a:ext cx="1097280" cy="0"/>
              </a:xfrm>
              <a:prstGeom prst="straightConnector1">
                <a:avLst/>
              </a:prstGeom>
              <a:ln>
                <a:headEnd type="arrow" w="med" len="med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287959" y="5487371"/>
              <a:ext cx="1411346" cy="428736"/>
              <a:chOff x="5115895" y="2969280"/>
              <a:chExt cx="1411346" cy="535920"/>
            </a:xfrm>
          </p:grpSpPr>
          <p:sp>
            <p:nvSpPr>
              <p:cNvPr id="28" name="Text Box 17"/>
              <p:cNvSpPr txBox="1">
                <a:spLocks noChangeArrowheads="1"/>
              </p:cNvSpPr>
              <p:nvPr/>
            </p:nvSpPr>
            <p:spPr bwMode="auto">
              <a:xfrm flipH="1">
                <a:off x="5115895" y="2969280"/>
                <a:ext cx="1411346" cy="500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dirty="0"/>
                  <a:t>y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=</a:t>
                </a:r>
                <a:r>
                  <a:rPr lang="en-US" sz="2000" dirty="0" smtClean="0"/>
                  <a:t>F</a:t>
                </a:r>
                <a:r>
                  <a:rPr lang="en-US" sz="2000" baseline="-25000" dirty="0" smtClean="0"/>
                  <a:t>2 </a:t>
                </a:r>
                <a:r>
                  <a:rPr lang="en-US" sz="2000" dirty="0" smtClean="0"/>
                  <a:t>(</a:t>
                </a:r>
                <a:r>
                  <a:rPr lang="en-US" sz="2000" dirty="0"/>
                  <a:t>x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,x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)</a:t>
                </a: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>
                <a:off x="5233653" y="3505200"/>
                <a:ext cx="10972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4353664" y="4617684"/>
              <a:ext cx="1097280" cy="461665"/>
              <a:chOff x="5181600" y="2091720"/>
              <a:chExt cx="1097280" cy="577081"/>
            </a:xfrm>
          </p:grpSpPr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 flipH="1">
                <a:off x="5486400" y="2091720"/>
                <a:ext cx="421910" cy="577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400" dirty="0"/>
                  <a:t>x</a:t>
                </a:r>
                <a:r>
                  <a:rPr lang="en-US" sz="2400" baseline="-25000" dirty="0"/>
                  <a:t>2</a:t>
                </a: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5181600" y="2667000"/>
                <a:ext cx="1097280" cy="0"/>
              </a:xfrm>
              <a:prstGeom prst="straightConnector1">
                <a:avLst/>
              </a:prstGeom>
              <a:ln>
                <a:headEnd type="arrow" w="med" len="med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6497353" y="5073001"/>
              <a:ext cx="1295850" cy="707886"/>
              <a:chOff x="3535576" y="3509210"/>
              <a:chExt cx="1295850" cy="707886"/>
            </a:xfrm>
          </p:grpSpPr>
          <p:sp>
            <p:nvSpPr>
              <p:cNvPr id="35" name="Left-Right Arrow 34"/>
              <p:cNvSpPr/>
              <p:nvPr/>
            </p:nvSpPr>
            <p:spPr>
              <a:xfrm>
                <a:off x="3535576" y="3747639"/>
                <a:ext cx="773722" cy="231029"/>
              </a:xfrm>
              <a:prstGeom prst="left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240185" y="3509210"/>
                <a:ext cx="5912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ctr">
                  <a:spcBef>
                    <a:spcPct val="20000"/>
                  </a:spcBef>
                  <a:defRPr/>
                </a:pPr>
                <a:r>
                  <a:rPr lang="en-US" sz="4000" b="1" dirty="0" smtClean="0"/>
                  <a:t>Z</a:t>
                </a:r>
                <a:endParaRPr lang="en-CA" sz="4000" b="1" dirty="0" smtClean="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502360" y="5113300"/>
              <a:ext cx="808612" cy="7729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F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5656" y="1496576"/>
            <a:ext cx="6329396" cy="4130675"/>
            <a:chOff x="705656" y="1496576"/>
            <a:chExt cx="6329396" cy="4130675"/>
          </a:xfrm>
        </p:grpSpPr>
        <p:sp>
          <p:nvSpPr>
            <p:cNvPr id="43" name="Text Box 3"/>
            <p:cNvSpPr txBox="1">
              <a:spLocks noChangeAspect="1" noChangeArrowheads="1"/>
            </p:cNvSpPr>
            <p:nvPr/>
          </p:nvSpPr>
          <p:spPr bwMode="auto">
            <a:xfrm>
              <a:off x="705656" y="4269002"/>
              <a:ext cx="10475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800" b="1" dirty="0">
                  <a:latin typeface="+mj-lt"/>
                </a:rPr>
                <a:t>IDEAL</a:t>
              </a:r>
            </a:p>
          </p:txBody>
        </p:sp>
        <p:grpSp>
          <p:nvGrpSpPr>
            <p:cNvPr id="44" name="Group 47"/>
            <p:cNvGrpSpPr>
              <a:grpSpLocks/>
            </p:cNvGrpSpPr>
            <p:nvPr/>
          </p:nvGrpSpPr>
          <p:grpSpPr bwMode="auto">
            <a:xfrm>
              <a:off x="2549332" y="1496576"/>
              <a:ext cx="692150" cy="4130675"/>
              <a:chOff x="2713" y="1248"/>
              <a:chExt cx="436" cy="2602"/>
            </a:xfrm>
          </p:grpSpPr>
          <p:sp>
            <p:nvSpPr>
              <p:cNvPr id="4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2713" y="2167"/>
                <a:ext cx="436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7200" b="1" dirty="0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</a:t>
                </a:r>
              </a:p>
            </p:txBody>
          </p:sp>
          <p:grpSp>
            <p:nvGrpSpPr>
              <p:cNvPr id="46" name="Group 20"/>
              <p:cNvGrpSpPr>
                <a:grpSpLocks/>
              </p:cNvGrpSpPr>
              <p:nvPr/>
            </p:nvGrpSpPr>
            <p:grpSpPr bwMode="auto">
              <a:xfrm>
                <a:off x="2784" y="1248"/>
                <a:ext cx="48" cy="2304"/>
                <a:chOff x="2928" y="1248"/>
                <a:chExt cx="0" cy="2640"/>
              </a:xfrm>
            </p:grpSpPr>
            <p:sp>
              <p:nvSpPr>
                <p:cNvPr id="48" name="Line 21"/>
                <p:cNvSpPr>
                  <a:spLocks noChangeShapeType="1"/>
                </p:cNvSpPr>
                <p:nvPr/>
              </p:nvSpPr>
              <p:spPr bwMode="auto">
                <a:xfrm>
                  <a:off x="2928" y="1248"/>
                  <a:ext cx="0" cy="816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2"/>
                <p:cNvSpPr>
                  <a:spLocks noChangeShapeType="1"/>
                </p:cNvSpPr>
                <p:nvPr/>
              </p:nvSpPr>
              <p:spPr bwMode="auto">
                <a:xfrm>
                  <a:off x="2928" y="2736"/>
                  <a:ext cx="0" cy="1152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" name="Text Box 27"/>
              <p:cNvSpPr txBox="1">
                <a:spLocks noChangeArrowheads="1"/>
              </p:cNvSpPr>
              <p:nvPr/>
            </p:nvSpPr>
            <p:spPr bwMode="auto">
              <a:xfrm>
                <a:off x="2822" y="3600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endParaRPr lang="sv-SE" sz="20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767852" y="3431248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FF0000"/>
                  </a:solidFill>
                  <a:sym typeface="Symbol"/>
                </a:rPr>
                <a:t>“as correct </a:t>
              </a:r>
              <a:r>
                <a:rPr lang="en-GB" sz="2400" b="1" dirty="0">
                  <a:solidFill>
                    <a:srgbClr val="FF0000"/>
                  </a:solidFill>
                  <a:sym typeface="Symbol"/>
                </a:rPr>
                <a:t>&amp; </a:t>
              </a:r>
              <a:r>
                <a:rPr lang="en-GB" sz="2400" b="1" dirty="0" smtClean="0">
                  <a:solidFill>
                    <a:srgbClr val="FF0000"/>
                  </a:solidFill>
                  <a:sym typeface="Symbol"/>
                </a:rPr>
                <a:t>private as”</a:t>
              </a:r>
              <a:endParaRPr lang="en-GB" sz="2400" b="1" dirty="0">
                <a:solidFill>
                  <a:srgbClr val="FF0000"/>
                </a:solidFill>
                <a:sym typeface="Symbol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703352" y="398015"/>
            <a:ext cx="8214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CA" sz="3200" b="1" dirty="0" smtClean="0">
                <a:solidFill>
                  <a:srgbClr val="0000FF"/>
                </a:solidFill>
              </a:rPr>
              <a:t>UC security </a:t>
            </a:r>
            <a:r>
              <a:rPr lang="en-CA" sz="2400" dirty="0" smtClean="0">
                <a:solidFill>
                  <a:srgbClr val="0000FF"/>
                </a:solidFill>
              </a:rPr>
              <a:t>[Can00]</a:t>
            </a:r>
            <a:endParaRPr lang="en-CA" sz="2400" dirty="0" smtClean="0">
              <a:solidFill>
                <a:srgbClr val="FF000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34439" y="1361108"/>
            <a:ext cx="8036688" cy="24068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 UC Composition Theorem:</a:t>
            </a:r>
            <a:endParaRPr lang="en-US" sz="2400" dirty="0"/>
          </a:p>
          <a:p>
            <a:pPr algn="ctr"/>
            <a:r>
              <a:rPr lang="en-US" sz="2800" i="1" dirty="0" smtClean="0">
                <a:solidFill>
                  <a:srgbClr val="0000FF"/>
                </a:solidFill>
              </a:rPr>
              <a:t>If</a:t>
            </a:r>
            <a:r>
              <a:rPr lang="en-US" sz="2800" dirty="0" smtClean="0">
                <a:solidFill>
                  <a:srgbClr val="0000FF"/>
                </a:solidFill>
              </a:rPr>
              <a:t> 	π UC-implements F and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</a:t>
            </a:r>
            <a:r>
              <a:rPr lang="en-US" sz="2800" dirty="0" err="1" smtClean="0">
                <a:solidFill>
                  <a:srgbClr val="0000FF"/>
                </a:solidFill>
              </a:rPr>
              <a:t>ρ</a:t>
            </a:r>
            <a:r>
              <a:rPr lang="en-US" sz="2800" baseline="30000" dirty="0" err="1" smtClean="0">
                <a:solidFill>
                  <a:srgbClr val="0000FF"/>
                </a:solidFill>
              </a:rPr>
              <a:t>F</a:t>
            </a:r>
            <a:r>
              <a:rPr lang="en-US" sz="2800" dirty="0" smtClean="0">
                <a:solidFill>
                  <a:srgbClr val="0000FF"/>
                </a:solidFill>
              </a:rPr>
              <a:t> UC-implements G, </a:t>
            </a:r>
          </a:p>
          <a:p>
            <a:r>
              <a:rPr lang="en-US" sz="2800" i="1" dirty="0">
                <a:solidFill>
                  <a:srgbClr val="0000FF"/>
                </a:solidFill>
              </a:rPr>
              <a:t>	</a:t>
            </a:r>
            <a:r>
              <a:rPr lang="en-US" sz="2800" i="1" dirty="0" smtClean="0">
                <a:solidFill>
                  <a:srgbClr val="0000FF"/>
                </a:solidFill>
              </a:rPr>
              <a:t>        then    </a:t>
            </a:r>
            <a:r>
              <a:rPr lang="en-US" sz="2800" dirty="0" err="1" smtClean="0">
                <a:solidFill>
                  <a:srgbClr val="0000FF"/>
                </a:solidFill>
              </a:rPr>
              <a:t>ρ</a:t>
            </a:r>
            <a:r>
              <a:rPr lang="en-US" sz="2800" baseline="30000" dirty="0">
                <a:solidFill>
                  <a:srgbClr val="0000FF"/>
                </a:solidFill>
              </a:rPr>
              <a:t>π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UC-implements </a:t>
            </a:r>
            <a:r>
              <a:rPr lang="en-US" sz="2800" dirty="0" smtClean="0">
                <a:solidFill>
                  <a:srgbClr val="0000FF"/>
                </a:solidFill>
              </a:rPr>
              <a:t>G.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57437</TotalTime>
  <Words>2266</Words>
  <Application>Microsoft Office PowerPoint</Application>
  <PresentationFormat>On-screen Show (4:3)</PresentationFormat>
  <Paragraphs>691</Paragraphs>
  <Slides>60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ＭＳ Ｐゴシック</vt:lpstr>
      <vt:lpstr>ＭＳ Ｐゴシック</vt:lpstr>
      <vt:lpstr>宋体</vt:lpstr>
      <vt:lpstr>Arial</vt:lpstr>
      <vt:lpstr>Arial Black</vt:lpstr>
      <vt:lpstr>Calibri</vt:lpstr>
      <vt:lpstr>Calisto MT</vt:lpstr>
      <vt:lpstr>Cambria Math</vt:lpstr>
      <vt:lpstr>Lucida Grande</vt:lpstr>
      <vt:lpstr>Lucida Handwriting</vt:lpstr>
      <vt:lpstr>Symbol</vt:lpstr>
      <vt:lpstr>Tahoma</vt:lpstr>
      <vt:lpstr>Times New Roman</vt:lpstr>
      <vt:lpstr>Wingdings</vt:lpstr>
      <vt:lpstr>Office Theme</vt:lpstr>
      <vt:lpstr>Concurrent Security, A Survey</vt:lpstr>
      <vt:lpstr>PowerPoint Presentation</vt:lpstr>
      <vt:lpstr>Secure Multiparty Computation (MPC)  Allow multiple parties to jointly compute any F securely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Impossibility Results in Plain Model [CF01,CKL03,Lin04,BPS06,PR08,Goy11,AGJPS12,GKOV12]</vt:lpstr>
      <vt:lpstr>Chosen Protocol Attack for OT  [BPS06,AGJPS12,GKOV12]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Intuition of Constructions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Far</vt:lpstr>
      <vt:lpstr>What Security are we losing due to Concurrent Attacks? </vt:lpstr>
      <vt:lpstr>Can We Quantify What Information Concurrent Adversary Can Learn? (more concretely)</vt:lpstr>
      <vt:lpstr>Apply GMW Paradigm to Concurrent Setting?</vt:lpstr>
      <vt:lpstr>How Simulators Work  (Stand-Alone Setting)</vt:lpstr>
      <vt:lpstr>Core Problem of Concurrent Self-Composition [Lindell04]</vt:lpstr>
      <vt:lpstr>Core Problem of Concurrent Self-Composition (contd.)</vt:lpstr>
      <vt:lpstr>PowerPoint Presentation</vt:lpstr>
      <vt:lpstr>PowerPoint Presentation</vt:lpstr>
      <vt:lpstr>Achieving Positive Result in MIQ Model</vt:lpstr>
      <vt:lpstr>Have we done anything interesting?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Next?</vt:lpstr>
      <vt:lpstr>PowerPoint Presentation</vt:lpstr>
      <vt:lpstr>PowerPoint Presentation</vt:lpstr>
      <vt:lpstr>Next phase of composition?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Unprovability to Environmental Friendly Protocols</dc:title>
  <dc:creator>Huijia Rachel Lin</dc:creator>
  <cp:lastModifiedBy>AJ</cp:lastModifiedBy>
  <cp:revision>833</cp:revision>
  <dcterms:created xsi:type="dcterms:W3CDTF">2013-09-28T21:05:46Z</dcterms:created>
  <dcterms:modified xsi:type="dcterms:W3CDTF">2013-12-13T21:48:33Z</dcterms:modified>
</cp:coreProperties>
</file>