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9"/>
  </p:notesMasterIdLst>
  <p:handoutMasterIdLst>
    <p:handoutMasterId r:id="rId30"/>
  </p:handoutMasterIdLst>
  <p:sldIdLst>
    <p:sldId id="256" r:id="rId2"/>
    <p:sldId id="328" r:id="rId3"/>
    <p:sldId id="338" r:id="rId4"/>
    <p:sldId id="302" r:id="rId5"/>
    <p:sldId id="303" r:id="rId6"/>
    <p:sldId id="360" r:id="rId7"/>
    <p:sldId id="353" r:id="rId8"/>
    <p:sldId id="346" r:id="rId9"/>
    <p:sldId id="350" r:id="rId10"/>
    <p:sldId id="352" r:id="rId11"/>
    <p:sldId id="304" r:id="rId12"/>
    <p:sldId id="305" r:id="rId13"/>
    <p:sldId id="325" r:id="rId14"/>
    <p:sldId id="315" r:id="rId15"/>
    <p:sldId id="312" r:id="rId16"/>
    <p:sldId id="314" r:id="rId17"/>
    <p:sldId id="361" r:id="rId18"/>
    <p:sldId id="329" r:id="rId19"/>
    <p:sldId id="316" r:id="rId20"/>
    <p:sldId id="319" r:id="rId21"/>
    <p:sldId id="321" r:id="rId22"/>
    <p:sldId id="320" r:id="rId23"/>
    <p:sldId id="318" r:id="rId24"/>
    <p:sldId id="322" r:id="rId25"/>
    <p:sldId id="331" r:id="rId26"/>
    <p:sldId id="330" r:id="rId27"/>
    <p:sldId id="356" r:id="rId2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4" autoAdjust="0"/>
    <p:restoredTop sz="55598" autoAdjust="0"/>
  </p:normalViewPr>
  <p:slideViewPr>
    <p:cSldViewPr>
      <p:cViewPr varScale="1">
        <p:scale>
          <a:sx n="56" d="100"/>
          <a:sy n="56" d="100"/>
        </p:scale>
        <p:origin x="-18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67BE0E8-09FF-47A7-B2ED-A38875FE4738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0E6936A-675C-4822-9B42-9019F0FA4D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66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E0C3AB6-8971-4917-A552-EF5D13490DA2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7431474-1AAB-43F7-9248-06EDC5B3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48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48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670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Detour – Shannon Capacity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19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game</a:t>
            </a:r>
          </a:p>
          <a:p>
            <a:r>
              <a:rPr lang="en-US" dirty="0" smtClean="0"/>
              <a:t>Constraint graph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27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game is specified by a bi-partite graph, whose edges are “decorated” with constraints.</a:t>
            </a:r>
            <a:r>
              <a:rPr lang="en-US" baseline="0" dirty="0" smtClean="0"/>
              <a:t> AKA constraint graph. </a:t>
            </a:r>
          </a:p>
          <a:p>
            <a:r>
              <a:rPr lang="en-US" baseline="0" dirty="0" smtClean="0"/>
              <a:t>The semantics are as follows: </a:t>
            </a:r>
          </a:p>
          <a:p>
            <a:r>
              <a:rPr lang="en-US" baseline="0" dirty="0" smtClean="0"/>
              <a:t>The referee chooses a random edge </a:t>
            </a:r>
            <a:r>
              <a:rPr lang="en-US" baseline="0" dirty="0" err="1" smtClean="0"/>
              <a:t>uv</a:t>
            </a:r>
            <a:r>
              <a:rPr lang="en-US" baseline="0" dirty="0" smtClean="0"/>
              <a:t>, </a:t>
            </a:r>
          </a:p>
          <a:p>
            <a:r>
              <a:rPr lang="en-US" baseline="0" dirty="0" smtClean="0"/>
              <a:t>sends u to Alice and v to Bob, </a:t>
            </a:r>
          </a:p>
          <a:p>
            <a:r>
              <a:rPr lang="en-US" baseline="0" dirty="0" smtClean="0"/>
              <a:t>they reply with answers and win if constraint is happy.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Optimal: Alice has a (deterministic) function A, Bob B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CC37-36EE-45EF-9FE0-8E8B65A063F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658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 Given a game, find its value “ = a</a:t>
            </a:r>
            <a:r>
              <a:rPr lang="en-US" baseline="0" dirty="0" smtClean="0"/>
              <a:t> basic optimization problem called LABEL-COVER, that turns out to be fundamental in the study of</a:t>
            </a:r>
          </a:p>
          <a:p>
            <a:r>
              <a:rPr lang="en-US" baseline="0" dirty="0" smtClean="0"/>
              <a:t>Hardness of approximation</a:t>
            </a:r>
          </a:p>
          <a:p>
            <a:endParaRPr lang="en-US" baseline="0" dirty="0" smtClean="0"/>
          </a:p>
          <a:p>
            <a:r>
              <a:rPr lang="en-US" dirty="0" smtClean="0"/>
              <a:t>It</a:t>
            </a:r>
            <a:r>
              <a:rPr lang="en-US" baseline="0" dirty="0" smtClean="0"/>
              <a:t> captures an important </a:t>
            </a:r>
            <a:r>
              <a:rPr lang="en-US" b="1" baseline="0" dirty="0" smtClean="0"/>
              <a:t>gap </a:t>
            </a:r>
            <a:r>
              <a:rPr lang="en-US" baseline="0" dirty="0" smtClean="0"/>
              <a:t>between local and global solutions:</a:t>
            </a:r>
          </a:p>
          <a:p>
            <a:r>
              <a:rPr lang="en-US" baseline="0" dirty="0" smtClean="0"/>
              <a:t>The problem is defined locally (every constraint is between a small number of bits of the solution)</a:t>
            </a:r>
          </a:p>
          <a:p>
            <a:r>
              <a:rPr lang="en-US" baseline="0" dirty="0" smtClean="0"/>
              <a:t>And finding a local solution is easy</a:t>
            </a:r>
          </a:p>
          <a:p>
            <a:r>
              <a:rPr lang="en-US" baseline="0" dirty="0" smtClean="0"/>
              <a:t>But, finding the entire (“global”) solution is hard </a:t>
            </a:r>
          </a:p>
          <a:p>
            <a:endParaRPr lang="en-US" dirty="0" smtClean="0"/>
          </a:p>
          <a:p>
            <a:r>
              <a:rPr lang="en-US" dirty="0" smtClean="0"/>
              <a:t>PCP: this tension can be pushed further:</a:t>
            </a:r>
            <a:r>
              <a:rPr lang="en-US" baseline="0" dirty="0" smtClean="0"/>
              <a:t> </a:t>
            </a:r>
            <a:r>
              <a:rPr lang="en-US" dirty="0" smtClean="0"/>
              <a:t>hard to find a solution that looks</a:t>
            </a:r>
            <a:r>
              <a:rPr lang="en-US" baseline="0" dirty="0" smtClean="0"/>
              <a:t> good even on an “average local view”.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Satisfying an average local view is as hard as satisfying the entire system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CC37-36EE-45EF-9FE0-8E8B65A063F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012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FGLSS – </a:t>
            </a:r>
            <a:r>
              <a:rPr lang="en-US" dirty="0" err="1" smtClean="0"/>
              <a:t>Feige</a:t>
            </a:r>
            <a:r>
              <a:rPr lang="en-US" dirty="0" smtClean="0"/>
              <a:t> </a:t>
            </a:r>
            <a:r>
              <a:rPr lang="en-US" dirty="0" err="1" smtClean="0"/>
              <a:t>Goldwasser</a:t>
            </a:r>
            <a:r>
              <a:rPr lang="en-US" dirty="0" smtClean="0"/>
              <a:t> </a:t>
            </a:r>
            <a:r>
              <a:rPr lang="en-US" dirty="0" err="1" smtClean="0"/>
              <a:t>Lovasz</a:t>
            </a:r>
            <a:r>
              <a:rPr lang="en-US" dirty="0" smtClean="0"/>
              <a:t> </a:t>
            </a: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 smtClean="0"/>
              <a:t>Szegedy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CC37-36EE-45EF-9FE0-8E8B65A063F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974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78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game</a:t>
            </a:r>
          </a:p>
          <a:p>
            <a:r>
              <a:rPr lang="en-US" dirty="0" smtClean="0"/>
              <a:t>Constraint graph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974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game</a:t>
            </a:r>
          </a:p>
          <a:p>
            <a:r>
              <a:rPr lang="en-US" dirty="0" smtClean="0"/>
              <a:t>Constraint graph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713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game</a:t>
            </a:r>
          </a:p>
          <a:p>
            <a:r>
              <a:rPr lang="en-US" dirty="0" smtClean="0"/>
              <a:t>Constraint graph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72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191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game</a:t>
            </a:r>
          </a:p>
          <a:p>
            <a:r>
              <a:rPr lang="en-US" dirty="0" smtClean="0"/>
              <a:t>Constraint graph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317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K-fold parallel repetition – semantics:</a:t>
            </a:r>
          </a:p>
          <a:p>
            <a:endParaRPr lang="en-US" dirty="0" smtClean="0"/>
          </a:p>
          <a:p>
            <a:r>
              <a:rPr lang="en-US" dirty="0" smtClean="0"/>
              <a:t>Referee</a:t>
            </a:r>
            <a:r>
              <a:rPr lang="en-US" baseline="0" dirty="0" smtClean="0"/>
              <a:t> chooses k independent random edges u1v1 … </a:t>
            </a:r>
            <a:r>
              <a:rPr lang="en-US" baseline="0" dirty="0" err="1" smtClean="0"/>
              <a:t>ukvk</a:t>
            </a:r>
            <a:endParaRPr lang="en-US" baseline="0" dirty="0" smtClean="0"/>
          </a:p>
          <a:p>
            <a:r>
              <a:rPr lang="en-US" baseline="0" dirty="0" smtClean="0"/>
              <a:t>Sends </a:t>
            </a:r>
            <a:r>
              <a:rPr lang="en-US" b="1" baseline="0" dirty="0" smtClean="0"/>
              <a:t>in parallel </a:t>
            </a:r>
            <a:r>
              <a:rPr lang="en-US" baseline="0" dirty="0" smtClean="0"/>
              <a:t>u1…</a:t>
            </a:r>
            <a:r>
              <a:rPr lang="en-US" baseline="0" dirty="0" err="1" smtClean="0"/>
              <a:t>uk</a:t>
            </a:r>
            <a:r>
              <a:rPr lang="en-US" baseline="0" dirty="0" smtClean="0"/>
              <a:t> to Alice and v1..vk to Bob</a:t>
            </a:r>
          </a:p>
          <a:p>
            <a:r>
              <a:rPr lang="en-US" baseline="0" dirty="0" smtClean="0"/>
              <a:t>Receives k answers from each player, and accepts if all constraints accept</a:t>
            </a:r>
            <a:endParaRPr lang="en-US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370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Q2: conjectured to go down</a:t>
            </a:r>
            <a:r>
              <a:rPr lang="en-US" baseline="0" dirty="0" smtClean="0"/>
              <a:t> to zero with k, proven by </a:t>
            </a:r>
            <a:r>
              <a:rPr lang="en-US" baseline="0" dirty="0" err="1" smtClean="0"/>
              <a:t>verbitsky</a:t>
            </a:r>
            <a:r>
              <a:rPr lang="en-US" baseline="0" dirty="0" smtClean="0"/>
              <a:t>, then FK, then</a:t>
            </a:r>
            <a:endParaRPr lang="en-US" dirty="0" smtClean="0"/>
          </a:p>
          <a:p>
            <a:r>
              <a:rPr lang="en-US" dirty="0" err="1" smtClean="0"/>
              <a:t>Raz</a:t>
            </a:r>
            <a:r>
              <a:rPr lang="en-US" dirty="0" smtClean="0"/>
              <a:t> proved an exponential bound on </a:t>
            </a:r>
            <a:r>
              <a:rPr lang="en-US" dirty="0" err="1" smtClean="0"/>
              <a:t>val</a:t>
            </a:r>
            <a:r>
              <a:rPr lang="en-US" dirty="0" smtClean="0"/>
              <a:t>(</a:t>
            </a:r>
            <a:r>
              <a:rPr lang="en-US" dirty="0" err="1" smtClean="0"/>
              <a:t>G^k</a:t>
            </a:r>
            <a:r>
              <a:rPr lang="en-US" dirty="0" smtClean="0"/>
              <a:t>) and this is the celebrated parallel repetition theorem</a:t>
            </a:r>
          </a:p>
          <a:p>
            <a:endParaRPr lang="en-US" dirty="0" smtClean="0"/>
          </a:p>
          <a:p>
            <a:r>
              <a:rPr lang="en-US" dirty="0" smtClean="0"/>
              <a:t>Q1: </a:t>
            </a:r>
            <a:r>
              <a:rPr lang="en-US" baseline="0" dirty="0" smtClean="0"/>
              <a:t>[D.-</a:t>
            </a:r>
            <a:r>
              <a:rPr lang="en-US" baseline="0" dirty="0" err="1" smtClean="0"/>
              <a:t>Steurer</a:t>
            </a:r>
            <a:r>
              <a:rPr lang="en-US" baseline="0" dirty="0" smtClean="0"/>
              <a:t>] is, I think, the first to give bounds on this question </a:t>
            </a:r>
            <a:r>
              <a:rPr lang="en-US" baseline="0" dirty="0" smtClean="0"/>
              <a:t>(for collision-value)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739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BGLR – </a:t>
            </a:r>
            <a:r>
              <a:rPr lang="en-US" dirty="0" err="1" smtClean="0"/>
              <a:t>Bellare</a:t>
            </a:r>
            <a:r>
              <a:rPr lang="en-US" dirty="0" smtClean="0"/>
              <a:t> </a:t>
            </a:r>
            <a:r>
              <a:rPr lang="en-US" dirty="0" err="1" smtClean="0"/>
              <a:t>Goldwasser</a:t>
            </a:r>
            <a:r>
              <a:rPr lang="en-US" dirty="0" smtClean="0"/>
              <a:t> </a:t>
            </a:r>
            <a:r>
              <a:rPr lang="en-US" dirty="0" err="1" smtClean="0"/>
              <a:t>Russel</a:t>
            </a:r>
            <a:r>
              <a:rPr lang="en-US" dirty="0" smtClean="0"/>
              <a:t> Lund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740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Express the </a:t>
            </a:r>
            <a:r>
              <a:rPr lang="en-US" dirty="0" smtClean="0"/>
              <a:t>game </a:t>
            </a:r>
            <a:r>
              <a:rPr lang="en-US" dirty="0" smtClean="0"/>
              <a:t>as a linear operator, strategies</a:t>
            </a:r>
            <a:r>
              <a:rPr lang="en-US" baseline="0" dirty="0" smtClean="0"/>
              <a:t> as functions on the label extended </a:t>
            </a:r>
            <a:r>
              <a:rPr lang="en-US" baseline="0" dirty="0" smtClean="0"/>
              <a:t>graph</a:t>
            </a:r>
          </a:p>
          <a:p>
            <a:endParaRPr lang="en-US" baseline="0" dirty="0" smtClean="0"/>
          </a:p>
          <a:p>
            <a:r>
              <a:rPr lang="en-US" dirty="0" smtClean="0"/>
              <a:t>Remark: this </a:t>
            </a:r>
            <a:r>
              <a:rPr lang="en-US" dirty="0" err="1" smtClean="0"/>
              <a:t>def</a:t>
            </a:r>
            <a:r>
              <a:rPr lang="en-US" dirty="0" smtClean="0"/>
              <a:t> of </a:t>
            </a:r>
            <a:r>
              <a:rPr lang="en-US" dirty="0" err="1" smtClean="0"/>
              <a:t>val</a:t>
            </a:r>
            <a:r>
              <a:rPr lang="en-US" dirty="0" smtClean="0"/>
              <a:t>+ is</a:t>
            </a:r>
            <a:r>
              <a:rPr lang="en-US" baseline="0" dirty="0" smtClean="0"/>
              <a:t> not the one we really use in the paper for proving approximation (rather, in the paper we use </a:t>
            </a:r>
            <a:r>
              <a:rPr lang="en-US" baseline="0" smtClean="0"/>
              <a:t>a vector </a:t>
            </a:r>
            <a:r>
              <a:rPr lang="en-US" baseline="0" dirty="0" smtClean="0"/>
              <a:t>relaxation definition that equals this one)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49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example,</a:t>
            </a:r>
            <a:r>
              <a:rPr lang="en-US" baseline="0" dirty="0" smtClean="0"/>
              <a:t> here is how to “multiply” two strings, by concatenation</a:t>
            </a:r>
          </a:p>
          <a:p>
            <a:endParaRPr lang="en-US" dirty="0" smtClean="0"/>
          </a:p>
          <a:p>
            <a:r>
              <a:rPr lang="en-US" dirty="0" smtClean="0"/>
              <a:t>Here, the table is easier to grasp than the notation, </a:t>
            </a:r>
          </a:p>
          <a:p>
            <a:r>
              <a:rPr lang="en-US" dirty="0" smtClean="0"/>
              <a:t>but the notation wins</a:t>
            </a:r>
            <a:r>
              <a:rPr lang="en-US" baseline="0" dirty="0" smtClean="0"/>
              <a:t> when we move to k-fold products or to multiplying more complicated objects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Also observe that strings = (finite) functions, so we know how to multiply those too.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96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40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question might appear esoteric, but actually it lies at the heart of many questions about products, including the parallel repetition</a:t>
            </a:r>
            <a:r>
              <a:rPr lang="en-US" baseline="0" dirty="0" smtClean="0"/>
              <a:t> theorem, and other graph product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90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30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Related to “property testing” in that local views are to imply a global phenomenon;</a:t>
            </a:r>
          </a:p>
          <a:p>
            <a:r>
              <a:rPr lang="en-US" sz="10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But, here i</a:t>
            </a:r>
            <a:r>
              <a:rPr lang="en-US" dirty="0" smtClean="0"/>
              <a:t>t is a “distributed computing” question, but where</a:t>
            </a:r>
            <a:r>
              <a:rPr lang="en-US" baseline="0" dirty="0" smtClean="0"/>
              <a:t> each “agent” is autonomous to do what they please, and the correlation is through a joint global “goal” or “problem”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58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Design question: what are good graph topologies?</a:t>
            </a:r>
          </a:p>
          <a:p>
            <a:r>
              <a:rPr lang="en-US" sz="10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Currently understand the “full” graph, and one other “plane-vs.-plane” graph, and that’s it!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97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Graph</a:t>
            </a:r>
            <a:r>
              <a:rPr lang="en-US" baseline="0" dirty="0" smtClean="0"/>
              <a:t> products have been well-studied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Strong –DP : </a:t>
            </a:r>
            <a:r>
              <a:rPr lang="en-US" dirty="0" smtClean="0">
                <a:solidFill>
                  <a:schemeClr val="accent6"/>
                </a:solidFill>
              </a:rPr>
              <a:t>Move from u</a:t>
            </a:r>
            <a:r>
              <a:rPr lang="en-US" baseline="-25000" dirty="0" smtClean="0">
                <a:solidFill>
                  <a:schemeClr val="accent6"/>
                </a:solidFill>
              </a:rPr>
              <a:t>1</a:t>
            </a:r>
            <a:r>
              <a:rPr lang="en-US" dirty="0" smtClean="0">
                <a:solidFill>
                  <a:schemeClr val="accent6"/>
                </a:solidFill>
              </a:rPr>
              <a:t>u</a:t>
            </a:r>
            <a:r>
              <a:rPr lang="en-US" baseline="-25000" dirty="0" smtClean="0">
                <a:solidFill>
                  <a:schemeClr val="accent6"/>
                </a:solidFill>
              </a:rPr>
              <a:t>2</a:t>
            </a:r>
            <a:r>
              <a:rPr lang="en-US" dirty="0" smtClean="0">
                <a:solidFill>
                  <a:schemeClr val="accent6"/>
                </a:solidFill>
              </a:rPr>
              <a:t> to v</a:t>
            </a:r>
            <a:r>
              <a:rPr lang="en-US" baseline="-25000" dirty="0" smtClean="0">
                <a:solidFill>
                  <a:schemeClr val="accent6"/>
                </a:solidFill>
              </a:rPr>
              <a:t>1</a:t>
            </a:r>
            <a:r>
              <a:rPr lang="en-US" dirty="0" smtClean="0">
                <a:solidFill>
                  <a:schemeClr val="accent6"/>
                </a:solidFill>
              </a:rPr>
              <a:t>v</a:t>
            </a:r>
            <a:r>
              <a:rPr lang="en-US" baseline="-25000" dirty="0" smtClean="0">
                <a:solidFill>
                  <a:schemeClr val="accent6"/>
                </a:solidFill>
              </a:rPr>
              <a:t>2 </a:t>
            </a:r>
            <a:r>
              <a:rPr lang="en-US" dirty="0" smtClean="0">
                <a:solidFill>
                  <a:schemeClr val="accent6"/>
                </a:solidFill>
              </a:rPr>
              <a:t>by stepping along an edges in at least one coordinate</a:t>
            </a:r>
            <a:endParaRPr lang="he-IL" sz="1000" kern="1200" dirty="0" smtClean="0">
              <a:solidFill>
                <a:schemeClr val="accent6"/>
              </a:solidFill>
              <a:latin typeface="+mn-lt"/>
              <a:ea typeface="+mn-ea"/>
              <a:cs typeface="+mn-cs"/>
            </a:endParaRPr>
          </a:p>
          <a:p>
            <a:endParaRPr lang="en-US" baseline="0" dirty="0" smtClean="0"/>
          </a:p>
          <a:p>
            <a:r>
              <a:rPr lang="en-US" baseline="0" dirty="0" smtClean="0"/>
              <a:t>For example: Given a graph G1 with max-clique k1 and G2 with </a:t>
            </a:r>
            <a:r>
              <a:rPr lang="en-US" baseline="0" dirty="0" err="1" smtClean="0"/>
              <a:t>maxclique</a:t>
            </a:r>
            <a:r>
              <a:rPr lang="en-US" baseline="0" dirty="0" smtClean="0"/>
              <a:t> k2, what is the size of the </a:t>
            </a:r>
            <a:r>
              <a:rPr lang="en-US" baseline="0" dirty="0" err="1" smtClean="0"/>
              <a:t>maxclique</a:t>
            </a:r>
            <a:r>
              <a:rPr lang="en-US" baseline="0" dirty="0" smtClean="0"/>
              <a:t> of G1xG2 ?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Sometimes the answer is easy: k1 x k2</a:t>
            </a:r>
          </a:p>
          <a:p>
            <a:r>
              <a:rPr lang="en-US" baseline="0" dirty="0" smtClean="0"/>
              <a:t>Not always. </a:t>
            </a:r>
          </a:p>
          <a:p>
            <a:r>
              <a:rPr lang="en-US" baseline="0" dirty="0" smtClean="0"/>
              <a:t>In some situations, the best solution isn’t necessarily of product type.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1474-1AAB-43F7-9248-06EDC5B3E69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4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6" name="Rectangle 5"/>
          <p:cNvSpPr/>
          <p:nvPr userDrawn="1"/>
        </p:nvSpPr>
        <p:spPr>
          <a:xfrm>
            <a:off x="381000" y="6248400"/>
            <a:ext cx="381000" cy="473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 useBgFill="1">
        <p:nvSpPr>
          <p:cNvPr id="7" name="Rectangle 6"/>
          <p:cNvSpPr/>
          <p:nvPr userDrawn="1"/>
        </p:nvSpPr>
        <p:spPr>
          <a:xfrm>
            <a:off x="8305800" y="6302374"/>
            <a:ext cx="381000" cy="473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62000" y="6356350"/>
            <a:ext cx="284797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5" name="Rectangle 4"/>
          <p:cNvSpPr/>
          <p:nvPr userDrawn="1"/>
        </p:nvSpPr>
        <p:spPr>
          <a:xfrm>
            <a:off x="381000" y="6248400"/>
            <a:ext cx="381000" cy="473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 useBgFill="1">
        <p:nvSpPr>
          <p:cNvPr id="6" name="Rectangle 5"/>
          <p:cNvSpPr/>
          <p:nvPr userDrawn="1"/>
        </p:nvSpPr>
        <p:spPr>
          <a:xfrm>
            <a:off x="8352778" y="6281057"/>
            <a:ext cx="381000" cy="473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8" name="Rectangle 7"/>
          <p:cNvSpPr/>
          <p:nvPr userDrawn="1"/>
        </p:nvSpPr>
        <p:spPr>
          <a:xfrm>
            <a:off x="381000" y="6248400"/>
            <a:ext cx="381000" cy="473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 useBgFill="1">
        <p:nvSpPr>
          <p:cNvPr id="9" name="Rectangle 8"/>
          <p:cNvSpPr/>
          <p:nvPr userDrawn="1"/>
        </p:nvSpPr>
        <p:spPr>
          <a:xfrm>
            <a:off x="8194935" y="6302374"/>
            <a:ext cx="381000" cy="473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D093D03-D00F-4972-BA5F-566E9AB7D1E0}" type="datetimeFigureOut">
              <a:rPr lang="en-US" smtClean="0"/>
              <a:pPr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56445F2-6A1A-4266-BE63-F35700049F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Relationship Id="rId4" Type="http://schemas.openxmlformats.org/officeDocument/2006/relationships/image" Target="../media/image1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0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image" Target="../media/image20.png"/><Relationship Id="rId7" Type="http://schemas.openxmlformats.org/officeDocument/2006/relationships/image" Target="../media/image15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1.png"/><Relationship Id="rId5" Type="http://schemas.openxmlformats.org/officeDocument/2006/relationships/image" Target="../media/image130.png"/><Relationship Id="rId4" Type="http://schemas.openxmlformats.org/officeDocument/2006/relationships/image" Target="../media/image121.png"/><Relationship Id="rId9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" y="762000"/>
            <a:ext cx="8915400" cy="3200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Products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/>
              <a:t>of Functions</a:t>
            </a:r>
            <a:r>
              <a:rPr lang="en-US" sz="2000" dirty="0" smtClean="0"/>
              <a:t>, Graphs, Games &amp; Problems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Irit Dinur</a:t>
            </a:r>
          </a:p>
          <a:p>
            <a:r>
              <a:rPr lang="en-US" dirty="0" smtClean="0"/>
              <a:t>Weizmann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196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838200" y="1865888"/>
            <a:ext cx="7772400" cy="190500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-3048" y="0"/>
            <a:ext cx="64038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Testing Direct Products</a:t>
            </a:r>
            <a:endParaRPr lang="he-I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90600" y="2018288"/>
                <a:ext cx="7696200" cy="163121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Theorem [D.-</a:t>
                </a:r>
                <a:r>
                  <a:rPr lang="en-US" dirty="0" err="1" smtClean="0">
                    <a:solidFill>
                      <a:schemeClr val="accent6"/>
                    </a:solidFill>
                    <a:latin typeface="+mj-lt"/>
                  </a:rPr>
                  <a:t>Steurer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2013]</a:t>
                </a:r>
              </a:p>
              <a:p>
                <a:endParaRPr lang="en-US" sz="1000" dirty="0">
                  <a:solidFill>
                    <a:schemeClr val="accent6"/>
                  </a:solidFill>
                  <a:latin typeface="+mj-lt"/>
                </a:endParaRPr>
              </a:p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Any collection of local solutions with pairwise consistency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must be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consistent with a global solution.</a:t>
                </a:r>
              </a:p>
              <a:p>
                <a:endParaRPr lang="en-US" dirty="0" smtClean="0">
                  <a:solidFill>
                    <a:schemeClr val="accent6"/>
                  </a:solidFill>
                  <a:latin typeface="+mj-lt"/>
                </a:endParaRPr>
              </a:p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i.e. the property of being a direct product is </a:t>
                </a:r>
                <a:r>
                  <a:rPr lang="en-US" i="1" dirty="0" smtClean="0">
                    <a:solidFill>
                      <a:schemeClr val="accent6"/>
                    </a:solidFill>
                    <a:latin typeface="+mj-lt"/>
                  </a:rPr>
                  <a:t>testable with 2 queries.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18288"/>
                <a:ext cx="7696200" cy="1631216"/>
              </a:xfrm>
              <a:prstGeom prst="rect">
                <a:avLst/>
              </a:prstGeom>
              <a:blipFill rotWithShape="0">
                <a:blip r:embed="rId3"/>
                <a:stretch>
                  <a:fillRect l="-713" t="-1866" r="-872" b="-48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19840" y="1219200"/>
            <a:ext cx="7281160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[Goldreich-Safra,D.-</a:t>
            </a:r>
            <a:r>
              <a:rPr lang="en-US" sz="1400" dirty="0" err="1" smtClean="0">
                <a:solidFill>
                  <a:schemeClr val="accent6"/>
                </a:solidFill>
                <a:latin typeface="+mj-lt"/>
              </a:rPr>
              <a:t>Reingold</a:t>
            </a:r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, D.-Goldenberg, </a:t>
            </a:r>
            <a:r>
              <a:rPr lang="en-US" sz="1400" dirty="0" err="1" smtClean="0">
                <a:solidFill>
                  <a:schemeClr val="accent6"/>
                </a:solidFill>
                <a:latin typeface="+mj-lt"/>
              </a:rPr>
              <a:t>Impagliazzo-Kabanets-Wigderson</a:t>
            </a:r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]</a:t>
            </a:r>
            <a:endParaRPr lang="en-US" sz="14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95400" y="5853499"/>
            <a:ext cx="6172200" cy="2286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276600" y="5853500"/>
            <a:ext cx="1143000" cy="228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848100" y="5853500"/>
            <a:ext cx="1143000" cy="2286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69443" y="5562600"/>
            <a:ext cx="957313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1200" dirty="0"/>
              <a:t>k-substring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099640"/>
            <a:ext cx="7772400" cy="10819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14400" y="4202028"/>
            <a:ext cx="7696200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Theorem [David-D.-Goldenberg-Kindler-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Shinkar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2013]</a:t>
            </a:r>
          </a:p>
          <a:p>
            <a:endParaRPr lang="en-US" sz="1000" dirty="0">
              <a:solidFill>
                <a:schemeClr val="accent6"/>
              </a:solidFill>
              <a:latin typeface="+mj-lt"/>
            </a:endParaRP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The property of being a direct sum is </a:t>
            </a:r>
            <a:r>
              <a:rPr lang="en-US" i="1" dirty="0" smtClean="0">
                <a:solidFill>
                  <a:schemeClr val="accent6"/>
                </a:solidFill>
                <a:latin typeface="+mj-lt"/>
              </a:rPr>
              <a:t>testable with 3 queries.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76600" y="6220599"/>
            <a:ext cx="1143000" cy="2286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863339" y="6511499"/>
            <a:ext cx="1143000" cy="228600"/>
          </a:xfrm>
          <a:prstGeom prst="roundRect">
            <a:avLst/>
          </a:prstGeom>
          <a:solidFill>
            <a:srgbClr val="FF33CC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419600" y="6218199"/>
            <a:ext cx="571500" cy="2310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276600" y="6511498"/>
            <a:ext cx="591819" cy="228601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1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/>
      <p:bldP spid="4" grpId="0" animBg="1"/>
      <p:bldP spid="7" grpId="0" animBg="1"/>
      <p:bldP spid="9" grpId="0" animBg="1"/>
      <p:bldP spid="5" grpId="0"/>
      <p:bldP spid="12" grpId="0" animBg="1"/>
      <p:bldP spid="13" grpId="0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447800"/>
            <a:ext cx="474681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+mj-lt"/>
              </a:rPr>
              <a:t>There are several natural graph 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products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1874963"/>
            <a:ext cx="363593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In the “strong direct product”: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2438400" y="4666766"/>
            <a:ext cx="228600" cy="1581634"/>
            <a:chOff x="2438400" y="4819166"/>
            <a:chExt cx="228600" cy="1581634"/>
          </a:xfrm>
        </p:grpSpPr>
        <p:sp>
          <p:nvSpPr>
            <p:cNvPr id="32" name="Oval 31"/>
            <p:cNvSpPr/>
            <p:nvPr/>
          </p:nvSpPr>
          <p:spPr>
            <a:xfrm>
              <a:off x="2438400" y="4819166"/>
              <a:ext cx="228600" cy="228600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1</a:t>
              </a:r>
              <a:endParaRPr lang="he-IL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2438400" y="5495683"/>
              <a:ext cx="228600" cy="228600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2</a:t>
              </a:r>
              <a:endParaRPr lang="he-IL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2438400" y="6172200"/>
              <a:ext cx="228600" cy="228600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3</a:t>
              </a:r>
              <a:endParaRPr lang="he-IL" dirty="0"/>
            </a:p>
          </p:txBody>
        </p:sp>
        <p:cxnSp>
          <p:nvCxnSpPr>
            <p:cNvPr id="39" name="Curved Connector 38"/>
            <p:cNvCxnSpPr>
              <a:stCxn id="32" idx="2"/>
              <a:endCxn id="34" idx="2"/>
            </p:cNvCxnSpPr>
            <p:nvPr/>
          </p:nvCxnSpPr>
          <p:spPr>
            <a:xfrm rot="10800000" flipV="1">
              <a:off x="2438400" y="4933466"/>
              <a:ext cx="12700" cy="1353034"/>
            </a:xfrm>
            <a:prstGeom prst="curvedConnector3">
              <a:avLst>
                <a:gd name="adj1" fmla="val 180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32" idx="4"/>
              <a:endCxn id="33" idx="0"/>
            </p:cNvCxnSpPr>
            <p:nvPr/>
          </p:nvCxnSpPr>
          <p:spPr>
            <a:xfrm>
              <a:off x="2552700" y="5047766"/>
              <a:ext cx="0" cy="4479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34" idx="0"/>
              <a:endCxn id="33" idx="4"/>
            </p:cNvCxnSpPr>
            <p:nvPr/>
          </p:nvCxnSpPr>
          <p:spPr>
            <a:xfrm flipV="1">
              <a:off x="2552700" y="5724283"/>
              <a:ext cx="0" cy="4479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3695700" y="3725057"/>
            <a:ext cx="2095500" cy="228600"/>
            <a:chOff x="3695700" y="3572657"/>
            <a:chExt cx="2095500" cy="228600"/>
          </a:xfrm>
        </p:grpSpPr>
        <p:sp>
          <p:nvSpPr>
            <p:cNvPr id="19" name="Oval 18"/>
            <p:cNvSpPr/>
            <p:nvPr/>
          </p:nvSpPr>
          <p:spPr>
            <a:xfrm>
              <a:off x="3695700" y="3572657"/>
              <a:ext cx="228600" cy="228600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1</a:t>
              </a:r>
              <a:endParaRPr lang="he-IL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4629150" y="3572657"/>
              <a:ext cx="228600" cy="228600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2</a:t>
              </a:r>
              <a:endParaRPr lang="he-IL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562600" y="3572657"/>
              <a:ext cx="228600" cy="228600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3</a:t>
              </a:r>
              <a:endParaRPr lang="he-IL" dirty="0"/>
            </a:p>
          </p:txBody>
        </p:sp>
        <p:cxnSp>
          <p:nvCxnSpPr>
            <p:cNvPr id="51" name="Straight Connector 50"/>
            <p:cNvCxnSpPr>
              <a:stCxn id="19" idx="6"/>
              <a:endCxn id="26" idx="2"/>
            </p:cNvCxnSpPr>
            <p:nvPr/>
          </p:nvCxnSpPr>
          <p:spPr>
            <a:xfrm>
              <a:off x="3924300" y="3686957"/>
              <a:ext cx="7048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26" idx="6"/>
              <a:endCxn id="31" idx="2"/>
            </p:cNvCxnSpPr>
            <p:nvPr/>
          </p:nvCxnSpPr>
          <p:spPr>
            <a:xfrm>
              <a:off x="4857750" y="3686957"/>
              <a:ext cx="7048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2435164" y="2670926"/>
            <a:ext cx="396935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u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1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u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~ v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1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v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   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iff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   u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1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~v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1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and u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~ v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9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5946775" cy="981075"/>
          </a:xfrm>
        </p:spPr>
        <p:txBody>
          <a:bodyPr/>
          <a:lstStyle/>
          <a:p>
            <a:r>
              <a:rPr lang="en-US" sz="4000" dirty="0" smtClean="0"/>
              <a:t>Multiplying Graphs </a:t>
            </a:r>
            <a:endParaRPr lang="he-IL" sz="4000" dirty="0"/>
          </a:p>
        </p:txBody>
      </p:sp>
      <p:sp>
        <p:nvSpPr>
          <p:cNvPr id="97" name="TextBox 96"/>
          <p:cNvSpPr txBox="1"/>
          <p:nvPr/>
        </p:nvSpPr>
        <p:spPr>
          <a:xfrm>
            <a:off x="2444749" y="3059668"/>
            <a:ext cx="3655168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( u ~ v  means </a:t>
            </a:r>
            <a:r>
              <a:rPr lang="en-US" sz="1400" dirty="0" smtClean="0">
                <a:solidFill>
                  <a:srgbClr val="0070C0"/>
                </a:solidFill>
                <a:latin typeface="+mj-lt"/>
              </a:rPr>
              <a:t>u=v</a:t>
            </a:r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 or </a:t>
            </a:r>
            <a:r>
              <a:rPr lang="en-US" sz="1400" dirty="0" smtClean="0">
                <a:solidFill>
                  <a:srgbClr val="0070C0"/>
                </a:solidFill>
                <a:latin typeface="+mj-lt"/>
              </a:rPr>
              <a:t>u is adjacent to v </a:t>
            </a:r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)</a:t>
            </a:r>
            <a:endParaRPr lang="he-IL" sz="1400" dirty="0">
              <a:solidFill>
                <a:schemeClr val="accent6"/>
              </a:solidFill>
              <a:latin typeface="+mj-l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36470" y="4493799"/>
            <a:ext cx="2583330" cy="1907001"/>
            <a:chOff x="3436470" y="4341399"/>
            <a:chExt cx="2583330" cy="1907001"/>
          </a:xfrm>
        </p:grpSpPr>
        <p:sp>
          <p:nvSpPr>
            <p:cNvPr id="12" name="Oval 11"/>
            <p:cNvSpPr/>
            <p:nvPr/>
          </p:nvSpPr>
          <p:spPr>
            <a:xfrm>
              <a:off x="3444687" y="4341399"/>
              <a:ext cx="699995" cy="553968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11</a:t>
              </a:r>
              <a:endParaRPr lang="he-IL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3436470" y="5062414"/>
              <a:ext cx="708212" cy="511965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21</a:t>
              </a:r>
              <a:endParaRPr lang="he-IL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3444688" y="5736435"/>
              <a:ext cx="708212" cy="511965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31</a:t>
              </a:r>
              <a:endParaRPr lang="he-IL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4378137" y="4341399"/>
              <a:ext cx="699995" cy="553968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12</a:t>
              </a:r>
              <a:endParaRPr lang="he-IL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4378138" y="5059918"/>
              <a:ext cx="708212" cy="511965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22</a:t>
              </a:r>
              <a:endParaRPr lang="he-IL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4378138" y="5736435"/>
              <a:ext cx="708212" cy="511965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32</a:t>
              </a:r>
              <a:endParaRPr lang="he-IL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5311588" y="4341399"/>
              <a:ext cx="708212" cy="496269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13</a:t>
              </a:r>
              <a:endParaRPr lang="he-IL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311588" y="5059918"/>
              <a:ext cx="708212" cy="511965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23</a:t>
              </a:r>
              <a:endParaRPr lang="he-IL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5311588" y="5736435"/>
              <a:ext cx="708212" cy="511965"/>
            </a:xfrm>
            <a:prstGeom prst="ellipse">
              <a:avLst/>
            </a:prstGeom>
            <a:gradFill flip="none" rotWithShape="1">
              <a:gsLst>
                <a:gs pos="40000">
                  <a:srgbClr val="69819F"/>
                </a:gs>
                <a:gs pos="15000">
                  <a:schemeClr val="bg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33</a:t>
              </a:r>
              <a:endParaRPr lang="he-IL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982635" y="4818134"/>
            <a:ext cx="1049865" cy="1479084"/>
            <a:chOff x="4982635" y="4665734"/>
            <a:chExt cx="1049865" cy="1479084"/>
          </a:xfrm>
        </p:grpSpPr>
        <p:cxnSp>
          <p:nvCxnSpPr>
            <p:cNvPr id="57" name="Straight Connector 56"/>
            <p:cNvCxnSpPr>
              <a:stCxn id="28" idx="3"/>
              <a:endCxn id="24" idx="7"/>
            </p:cNvCxnSpPr>
            <p:nvPr/>
          </p:nvCxnSpPr>
          <p:spPr>
            <a:xfrm flipH="1">
              <a:off x="4982635" y="4841191"/>
              <a:ext cx="432668" cy="369903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25" idx="6"/>
            </p:cNvCxnSpPr>
            <p:nvPr/>
          </p:nvCxnSpPr>
          <p:spPr>
            <a:xfrm flipH="1">
              <a:off x="5086350" y="4941717"/>
              <a:ext cx="421219" cy="1203101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urved Connector 64"/>
            <p:cNvCxnSpPr>
              <a:stCxn id="28" idx="6"/>
              <a:endCxn id="30" idx="6"/>
            </p:cNvCxnSpPr>
            <p:nvPr/>
          </p:nvCxnSpPr>
          <p:spPr>
            <a:xfrm>
              <a:off x="6019800" y="4665734"/>
              <a:ext cx="12700" cy="1402884"/>
            </a:xfrm>
            <a:prstGeom prst="curvedConnector3">
              <a:avLst>
                <a:gd name="adj1" fmla="val 1800000"/>
              </a:avLst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urved Connector 108"/>
            <p:cNvCxnSpPr>
              <a:stCxn id="28" idx="6"/>
              <a:endCxn id="29" idx="6"/>
            </p:cNvCxnSpPr>
            <p:nvPr/>
          </p:nvCxnSpPr>
          <p:spPr>
            <a:xfrm>
              <a:off x="6019800" y="4665734"/>
              <a:ext cx="12700" cy="726367"/>
            </a:xfrm>
            <a:prstGeom prst="curvedConnector3">
              <a:avLst>
                <a:gd name="adj1" fmla="val 1800000"/>
              </a:avLst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2435164" y="2306657"/>
            <a:ext cx="320151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V(G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1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x G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) = </a:t>
            </a:r>
            <a:r>
              <a:rPr lang="en-US" dirty="0" smtClean="0">
                <a:solidFill>
                  <a:schemeClr val="accent6"/>
                </a:solidFill>
              </a:rPr>
              <a:t>V(G</a:t>
            </a:r>
            <a:r>
              <a:rPr lang="en-US" baseline="-25000" dirty="0" smtClean="0">
                <a:solidFill>
                  <a:schemeClr val="accent6"/>
                </a:solidFill>
              </a:rPr>
              <a:t>1</a:t>
            </a:r>
            <a:r>
              <a:rPr lang="en-US" dirty="0" smtClean="0">
                <a:solidFill>
                  <a:schemeClr val="accent6"/>
                </a:solidFill>
              </a:rPr>
              <a:t>) x V(G</a:t>
            </a:r>
            <a:r>
              <a:rPr lang="en-US" baseline="-25000" dirty="0" smtClean="0">
                <a:solidFill>
                  <a:schemeClr val="accent6"/>
                </a:solidFill>
              </a:rPr>
              <a:t>2</a:t>
            </a:r>
            <a:r>
              <a:rPr lang="en-US" dirty="0">
                <a:solidFill>
                  <a:schemeClr val="accent6"/>
                </a:solidFill>
              </a:rPr>
              <a:t>) 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113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1" grpId="0"/>
      <p:bldP spid="9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414272" y="2060139"/>
            <a:ext cx="643432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Basic question: how do natural graph properties 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(such as: chromatic number, max-clique, expansion, …) 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Behave 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wrt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the 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product 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operation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3286443"/>
            <a:ext cx="477727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If clique ( 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) = m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and clique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(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) =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m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endParaRPr lang="en-US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3655775"/>
            <a:ext cx="349647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then clique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(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x 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)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= m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m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endParaRPr lang="he-IL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0600" y="5585936"/>
            <a:ext cx="82654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Generally, the answer is easy if the maximizing solution is </a:t>
            </a:r>
            <a:r>
              <a:rPr lang="en-US" dirty="0">
                <a:solidFill>
                  <a:schemeClr val="accent6"/>
                </a:solidFill>
              </a:rPr>
              <a:t>itself 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a product,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0600" y="5955268"/>
            <a:ext cx="644439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+mj-lt"/>
              </a:rPr>
              <a:t>b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ut often this is not true. Then, the analysis is challenging</a:t>
            </a:r>
            <a:endParaRPr lang="he-IL" b="1" dirty="0">
              <a:latin typeface="+mj-lt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-3048" y="0"/>
            <a:ext cx="59466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smtClean="0"/>
              <a:t>Multiplying Graphs </a:t>
            </a:r>
            <a:endParaRPr lang="he-IL" sz="4000" dirty="0"/>
          </a:p>
        </p:txBody>
      </p:sp>
      <p:sp>
        <p:nvSpPr>
          <p:cNvPr id="43" name="TextBox 42"/>
          <p:cNvSpPr txBox="1"/>
          <p:nvPr/>
        </p:nvSpPr>
        <p:spPr>
          <a:xfrm>
            <a:off x="990600" y="4186381"/>
            <a:ext cx="721383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If independent-set ( 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) = m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and independent-set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(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) =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m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endParaRPr lang="en-US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71600" y="4555713"/>
            <a:ext cx="428033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then </a:t>
            </a:r>
            <a:r>
              <a:rPr lang="en-US" dirty="0" smtClean="0">
                <a:solidFill>
                  <a:srgbClr val="002060"/>
                </a:solidFill>
              </a:rPr>
              <a:t>independent-set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(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x G</a:t>
            </a:r>
            <a:r>
              <a:rPr lang="en-US" baseline="-250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)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=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?</a:t>
            </a:r>
            <a:endParaRPr lang="he-IL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717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38" grpId="0"/>
      <p:bldP spid="40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456246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Definition : The Shannon capacity of G 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1600200"/>
            <a:ext cx="66640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is the limit of  ( a(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G</a:t>
            </a:r>
            <a:r>
              <a:rPr lang="en-US" baseline="30000" dirty="0" err="1" smtClean="0">
                <a:solidFill>
                  <a:schemeClr val="accent6"/>
                </a:solidFill>
                <a:latin typeface="+mj-lt"/>
              </a:rPr>
              <a:t>k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) )</a:t>
            </a:r>
            <a:r>
              <a:rPr lang="en-US" baseline="30000" dirty="0" smtClean="0">
                <a:solidFill>
                  <a:schemeClr val="accent6"/>
                </a:solidFill>
                <a:latin typeface="+mj-lt"/>
              </a:rPr>
              <a:t>1/k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as k </a:t>
            </a:r>
            <a:r>
              <a:rPr lang="en-US" dirty="0" smtClean="0">
                <a:solidFill>
                  <a:schemeClr val="accent6"/>
                </a:solidFill>
                <a:latin typeface="+mj-lt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olidFill>
                  <a:schemeClr val="accent6"/>
                </a:solidFill>
                <a:latin typeface="+mj-lt"/>
                <a:sym typeface="Wingdings" panose="05000000000000000000" pitchFamily="2" charset="2"/>
              </a:rPr>
              <a:t>infty</a:t>
            </a:r>
            <a:r>
              <a:rPr lang="en-US" dirty="0" smtClean="0">
                <a:solidFill>
                  <a:schemeClr val="accent6"/>
                </a:solidFill>
                <a:latin typeface="+mj-lt"/>
                <a:sym typeface="Wingdings" panose="05000000000000000000" pitchFamily="2" charset="2"/>
              </a:rPr>
              <a:t>	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[Shannon 1956] 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1" y="5042594"/>
            <a:ext cx="67056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Lovasz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1979 computed the Shannon capacity of several graphs, e.g. C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5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, by introducing the theta function</a:t>
            </a:r>
          </a:p>
          <a:p>
            <a:endParaRPr lang="en-US" baseline="-25000" dirty="0">
              <a:solidFill>
                <a:schemeClr val="accent6"/>
              </a:solidFill>
              <a:latin typeface="+mj-lt"/>
            </a:endParaRP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C</a:t>
            </a:r>
            <a:r>
              <a:rPr lang="en-US" baseline="-25000" dirty="0" smtClean="0">
                <a:solidFill>
                  <a:schemeClr val="accent6"/>
                </a:solidFill>
                <a:latin typeface="+mj-lt"/>
              </a:rPr>
              <a:t>7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is still open – (one of the most notorious problems in 					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extremal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combinatorics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)</a:t>
            </a:r>
            <a:endParaRPr lang="he-IL" baseline="-250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2514600"/>
            <a:ext cx="6934200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Consider </a:t>
            </a:r>
            <a:r>
              <a:rPr lang="en-US" dirty="0">
                <a:solidFill>
                  <a:schemeClr val="accent1"/>
                </a:solidFill>
              </a:rPr>
              <a:t>a transmission scheme </a:t>
            </a:r>
            <a:r>
              <a:rPr lang="en-US" dirty="0" smtClean="0">
                <a:solidFill>
                  <a:schemeClr val="accent1"/>
                </a:solidFill>
              </a:rPr>
              <a:t>of one symbol at a time, and draw a graph with an </a:t>
            </a:r>
            <a:r>
              <a:rPr lang="en-US" dirty="0">
                <a:solidFill>
                  <a:schemeClr val="accent1"/>
                </a:solidFill>
              </a:rPr>
              <a:t>edge between each pair of symbols that might be confusable in transmission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  <a:latin typeface="+mj-lt"/>
              </a:rPr>
              <a:t>a(G)  	= number of symbols transmittable with zero error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a(</a:t>
            </a:r>
            <a:r>
              <a:rPr lang="en-US" dirty="0" err="1" smtClean="0">
                <a:solidFill>
                  <a:schemeClr val="accent1"/>
                </a:solidFill>
              </a:rPr>
              <a:t>G</a:t>
            </a:r>
            <a:r>
              <a:rPr lang="en-US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r>
              <a:rPr lang="en-US" dirty="0" smtClean="0">
                <a:solidFill>
                  <a:schemeClr val="accent1"/>
                </a:solidFill>
              </a:rPr>
              <a:t>	= </a:t>
            </a:r>
            <a:r>
              <a:rPr lang="en-US" dirty="0">
                <a:solidFill>
                  <a:schemeClr val="accent1"/>
                </a:solidFill>
              </a:rPr>
              <a:t>set of such words of length k</a:t>
            </a:r>
          </a:p>
          <a:p>
            <a:pPr>
              <a:defRPr/>
            </a:pPr>
            <a:r>
              <a:rPr lang="en-US" dirty="0" smtClean="0">
                <a:solidFill>
                  <a:schemeClr val="accent1"/>
                </a:solidFill>
              </a:rPr>
              <a:t>(a(</a:t>
            </a:r>
            <a:r>
              <a:rPr lang="en-US" dirty="0" err="1" smtClean="0">
                <a:solidFill>
                  <a:schemeClr val="accent1"/>
                </a:solidFill>
              </a:rPr>
              <a:t>G</a:t>
            </a:r>
            <a:r>
              <a:rPr lang="en-US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dirty="0">
                <a:solidFill>
                  <a:schemeClr val="accent1"/>
                </a:solidFill>
              </a:rPr>
              <a:t>))</a:t>
            </a:r>
            <a:r>
              <a:rPr lang="en-US" baseline="30000" dirty="0" smtClean="0">
                <a:solidFill>
                  <a:schemeClr val="accent1"/>
                </a:solidFill>
              </a:rPr>
              <a:t>1/k</a:t>
            </a:r>
            <a:r>
              <a:rPr lang="en-US" dirty="0" smtClean="0">
                <a:solidFill>
                  <a:schemeClr val="accent1"/>
                </a:solidFill>
              </a:rPr>
              <a:t>  = </a:t>
            </a:r>
            <a:r>
              <a:rPr lang="en-US" dirty="0">
                <a:solidFill>
                  <a:schemeClr val="accent1"/>
                </a:solidFill>
              </a:rPr>
              <a:t>effective alphabet </a:t>
            </a:r>
            <a:r>
              <a:rPr lang="en-US" dirty="0" smtClean="0">
                <a:solidFill>
                  <a:schemeClr val="accent1"/>
                </a:solidFill>
              </a:rPr>
              <a:t>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86930" y="1989266"/>
            <a:ext cx="3518912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200" dirty="0" smtClean="0">
                <a:solidFill>
                  <a:schemeClr val="accent6"/>
                </a:solidFill>
                <a:latin typeface="+mj-lt"/>
              </a:rPr>
              <a:t>a(G) – stands for maximum independent set</a:t>
            </a:r>
            <a:endParaRPr lang="he-IL" sz="12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167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-3048" y="0"/>
            <a:ext cx="59466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Multiplying Games 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228499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5989"/>
            <a:ext cx="6172200" cy="926511"/>
          </a:xfrm>
        </p:spPr>
        <p:txBody>
          <a:bodyPr>
            <a:normAutofit/>
          </a:bodyPr>
          <a:lstStyle/>
          <a:p>
            <a:r>
              <a:rPr lang="en-US" dirty="0" smtClean="0"/>
              <a:t>Games </a:t>
            </a:r>
            <a:r>
              <a:rPr lang="en-US" sz="2700" dirty="0" smtClean="0"/>
              <a:t>(2-player 1-round)  </a:t>
            </a:r>
            <a:endParaRPr lang="en-US" dirty="0"/>
          </a:p>
        </p:txBody>
      </p:sp>
      <p:cxnSp>
        <p:nvCxnSpPr>
          <p:cNvPr id="23" name="Straight Connector 22"/>
          <p:cNvCxnSpPr>
            <a:endCxn id="13" idx="1"/>
          </p:cNvCxnSpPr>
          <p:nvPr/>
        </p:nvCxnSpPr>
        <p:spPr>
          <a:xfrm>
            <a:off x="3180522" y="2514600"/>
            <a:ext cx="2534478" cy="1221885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819400" y="16764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819400" y="22860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819400" y="3545985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066800" y="228600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818564" y="1111432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 rot="5400000">
            <a:off x="2898126" y="289138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95122" y="16764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15000" y="22860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715000" y="3545985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239000" y="228600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695122" y="1099860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5400000">
            <a:off x="5792165" y="284703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326353" y="4699284"/>
            <a:ext cx="6569953" cy="1399812"/>
            <a:chOff x="1326353" y="4699284"/>
            <a:chExt cx="6569953" cy="1399812"/>
          </a:xfrm>
        </p:grpSpPr>
        <p:sp>
          <p:nvSpPr>
            <p:cNvPr id="34" name="TextBox 33"/>
            <p:cNvSpPr txBox="1"/>
            <p:nvPr/>
          </p:nvSpPr>
          <p:spPr>
            <a:xfrm>
              <a:off x="1326353" y="572976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Alice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342949" y="5729764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Bob</a:t>
              </a:r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699505" y="4699284"/>
              <a:ext cx="2776722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+mj-lt"/>
                </a:rPr>
                <a:t>Referee: random u </a:t>
              </a:r>
              <a:r>
                <a:rPr lang="en-US" dirty="0" smtClean="0">
                  <a:solidFill>
                    <a:schemeClr val="accent6"/>
                  </a:solidFill>
                  <a:latin typeface="+mj-lt"/>
                  <a:sym typeface="Wingdings" panose="05000000000000000000" pitchFamily="2" charset="2"/>
                </a:rPr>
                <a:t> v</a:t>
              </a:r>
              <a:endParaRPr lang="he-IL" dirty="0">
                <a:solidFill>
                  <a:schemeClr val="accent6"/>
                </a:solidFill>
                <a:latin typeface="+mj-lt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899992" y="5169932"/>
            <a:ext cx="5379883" cy="583909"/>
            <a:chOff x="1899992" y="5169932"/>
            <a:chExt cx="5379883" cy="583909"/>
          </a:xfrm>
        </p:grpSpPr>
        <p:cxnSp>
          <p:nvCxnSpPr>
            <p:cNvPr id="6" name="Straight Arrow Connector 5"/>
            <p:cNvCxnSpPr/>
            <p:nvPr/>
          </p:nvCxnSpPr>
          <p:spPr>
            <a:xfrm flipH="1">
              <a:off x="1899992" y="5175766"/>
              <a:ext cx="2748208" cy="553998"/>
            </a:xfrm>
            <a:prstGeom prst="straightConnector1">
              <a:avLst/>
            </a:prstGeom>
            <a:ln w="165100">
              <a:solidFill>
                <a:schemeClr val="accent1">
                  <a:shade val="95000"/>
                  <a:satMod val="105000"/>
                  <a:alpha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181600" y="5169932"/>
              <a:ext cx="2098275" cy="583909"/>
            </a:xfrm>
            <a:prstGeom prst="straightConnector1">
              <a:avLst/>
            </a:prstGeom>
            <a:ln w="165100">
              <a:solidFill>
                <a:schemeClr val="accent1">
                  <a:shade val="95000"/>
                  <a:satMod val="105000"/>
                  <a:alpha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286000" y="5190283"/>
              <a:ext cx="325730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+mj-lt"/>
                </a:rPr>
                <a:t>u</a:t>
              </a:r>
              <a:endParaRPr lang="he-IL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38674" y="5169932"/>
              <a:ext cx="312906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+mj-lt"/>
                </a:rPr>
                <a:t>v</a:t>
              </a:r>
              <a:endParaRPr lang="he-IL" dirty="0">
                <a:solidFill>
                  <a:schemeClr val="accent6"/>
                </a:solidFill>
                <a:latin typeface="+mj-lt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828800" y="6099096"/>
            <a:ext cx="5451075" cy="606504"/>
            <a:chOff x="1828800" y="6099096"/>
            <a:chExt cx="5451075" cy="606504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28800" y="6099096"/>
              <a:ext cx="1981200" cy="301704"/>
            </a:xfrm>
            <a:prstGeom prst="straightConnector1">
              <a:avLst/>
            </a:prstGeom>
            <a:ln w="142875">
              <a:solidFill>
                <a:schemeClr val="accent1">
                  <a:shade val="95000"/>
                  <a:satMod val="105000"/>
                  <a:alpha val="5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4953000" y="6099096"/>
              <a:ext cx="2326875" cy="314688"/>
            </a:xfrm>
            <a:prstGeom prst="straightConnector1">
              <a:avLst/>
            </a:prstGeom>
            <a:ln w="142875">
              <a:solidFill>
                <a:schemeClr val="accent1">
                  <a:shade val="95000"/>
                  <a:satMod val="105000"/>
                  <a:alpha val="5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365920" y="6249948"/>
              <a:ext cx="667170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+mj-lt"/>
                </a:rPr>
                <a:t>A(u)</a:t>
              </a:r>
              <a:endParaRPr lang="he-IL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421973" y="6336268"/>
              <a:ext cx="615874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+mj-lt"/>
                </a:rPr>
                <a:t>B(v)</a:t>
              </a:r>
              <a:endParaRPr lang="he-IL" dirty="0">
                <a:solidFill>
                  <a:schemeClr val="accent6"/>
                </a:solidFill>
                <a:latin typeface="+mj-lt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 flipV="1">
            <a:off x="-20320" y="4343400"/>
            <a:ext cx="9164320" cy="76200"/>
          </a:xfrm>
          <a:prstGeom prst="line">
            <a:avLst/>
          </a:prstGeom>
          <a:ln w="50800">
            <a:solidFill>
              <a:schemeClr val="accent3">
                <a:lumMod val="75000"/>
                <a:alpha val="4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928251" y="2867799"/>
                <a:ext cx="11387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</m:t>
                      </m:r>
                      <m:r>
                        <a:rPr lang="el-GR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i="0" dirty="0">
                          <a:latin typeface="Cambria Math" panose="02040503050406030204" pitchFamily="18" charset="0"/>
                          <a:sym typeface="Wingdings" pitchFamily="2" charset="2"/>
                        </a:rPr>
                        <m:t>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251" y="2867799"/>
                <a:ext cx="1138773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097935" y="2867799"/>
                <a:ext cx="11888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: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i="0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7935" y="2867799"/>
                <a:ext cx="1188852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 rot="1547008">
                <a:off x="3867551" y="2653905"/>
                <a:ext cx="11692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𝜋</m:t>
                      </m:r>
                      <m:r>
                        <a:rPr lang="en-US" i="1" baseline="-25000" dirty="0" err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𝑢𝑣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: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Σ</m:t>
                      </m:r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</m:t>
                      </m:r>
                      <m:r>
                        <a:rPr lang="en-US" sz="12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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Σ</m:t>
                      </m:r>
                    </m:oMath>
                  </m:oMathPara>
                </a14:m>
                <a:endParaRPr lang="en-US" dirty="0">
                  <a:solidFill>
                    <a:schemeClr val="tx2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47008">
                <a:off x="3867551" y="2653905"/>
                <a:ext cx="1169231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48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5400"/>
            <a:ext cx="6172200" cy="927100"/>
          </a:xfrm>
        </p:spPr>
        <p:txBody>
          <a:bodyPr>
            <a:normAutofit/>
          </a:bodyPr>
          <a:lstStyle/>
          <a:p>
            <a:r>
              <a:rPr lang="en-US" dirty="0" smtClean="0"/>
              <a:t>Games </a:t>
            </a:r>
            <a:r>
              <a:rPr lang="en-US" sz="2700" dirty="0" smtClean="0"/>
              <a:t>(2-player 1-round)  </a:t>
            </a:r>
            <a:endParaRPr lang="en-US" dirty="0"/>
          </a:p>
        </p:txBody>
      </p:sp>
      <p:cxnSp>
        <p:nvCxnSpPr>
          <p:cNvPr id="23" name="Straight Connector 22"/>
          <p:cNvCxnSpPr>
            <a:endCxn id="13" idx="1"/>
          </p:cNvCxnSpPr>
          <p:nvPr/>
        </p:nvCxnSpPr>
        <p:spPr>
          <a:xfrm>
            <a:off x="3180522" y="2514600"/>
            <a:ext cx="2534478" cy="1221885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28251" y="2867799"/>
                <a:ext cx="11387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</m:t>
                      </m:r>
                      <m:r>
                        <a:rPr lang="el-GR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i="0" dirty="0">
                          <a:latin typeface="Cambria Math" panose="02040503050406030204" pitchFamily="18" charset="0"/>
                          <a:sym typeface="Wingdings" pitchFamily="2" charset="2"/>
                        </a:rPr>
                        <m:t>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251" y="2867799"/>
                <a:ext cx="1138773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97935" y="2867799"/>
                <a:ext cx="11888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: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i="0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7935" y="2867799"/>
                <a:ext cx="1188852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ounded Rectangle 16"/>
          <p:cNvSpPr/>
          <p:nvPr/>
        </p:nvSpPr>
        <p:spPr>
          <a:xfrm>
            <a:off x="2819400" y="16764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819400" y="22860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819400" y="3545985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066800" y="228600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818564" y="1111432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 rot="5400000">
            <a:off x="2898126" y="289138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95122" y="16764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15000" y="22860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715000" y="3545985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239000" y="228600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695122" y="1099860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5400000">
            <a:off x="5792165" y="284703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4495800"/>
            <a:ext cx="782457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Value ( G ) = maximal success probability, over all possible strategies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 rot="1547008">
                <a:off x="3867551" y="2653905"/>
                <a:ext cx="11692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𝜋</m:t>
                      </m:r>
                      <m:r>
                        <a:rPr lang="en-US" i="1" baseline="-25000" dirty="0" err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𝑢𝑣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: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Σ</m:t>
                      </m:r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</m:t>
                      </m:r>
                      <m:r>
                        <a:rPr lang="en-US" sz="12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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Σ</m:t>
                      </m:r>
                    </m:oMath>
                  </m:oMathPara>
                </a14:m>
                <a:endParaRPr lang="en-US" dirty="0">
                  <a:solidFill>
                    <a:schemeClr val="tx2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47008">
                <a:off x="3867551" y="2653905"/>
                <a:ext cx="1169231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8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>
            <a:endCxn id="13" idx="1"/>
          </p:cNvCxnSpPr>
          <p:nvPr/>
        </p:nvCxnSpPr>
        <p:spPr>
          <a:xfrm>
            <a:off x="3180522" y="2514600"/>
            <a:ext cx="2534478" cy="1221885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 rot="1547008">
                <a:off x="3688175" y="2653905"/>
                <a:ext cx="1527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𝜋</m:t>
                      </m:r>
                      <m:r>
                        <a:rPr lang="en-US" i="1" baseline="-25000" dirty="0" err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𝑢𝑣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</a:rPr>
                        <m:t>:</m:t>
                      </m:r>
                      <m:r>
                        <a:rPr lang="en-US" sz="1200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2"/>
                              </a:solidFill>
                              <a:latin typeface="Cambria Math"/>
                              <a:cs typeface="+mj-cs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+mj-cs"/>
                              <a:sym typeface="Wingdings" pitchFamily="2" charset="2"/>
                            </a:rPr>
                            <m:t>7</m:t>
                          </m:r>
                        </m:e>
                      </m:d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</m:t>
                      </m:r>
                      <m:r>
                        <a:rPr lang="en-US" sz="12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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 [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2</m:t>
                      </m:r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+mj-cs"/>
                          <a:sym typeface="Wingdings" pitchFamily="2" charset="2"/>
                        </a:rPr>
                        <m:t>]</m:t>
                      </m:r>
                    </m:oMath>
                  </m:oMathPara>
                </a14:m>
                <a:endParaRPr lang="en-US" dirty="0">
                  <a:solidFill>
                    <a:schemeClr val="tx2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47008">
                <a:off x="3688175" y="2653905"/>
                <a:ext cx="1527982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4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16712" y="2760650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 = set of variables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517960" y="2760650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 = set of 3sat clauses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2819400" y="16764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819400" y="22860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819400" y="3545985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066800" y="228600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818564" y="1111432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 rot="5400000">
            <a:off x="2898126" y="289138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95122" y="16764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15000" y="2286000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715000" y="3545985"/>
            <a:ext cx="381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239000" y="228600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695122" y="1099860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5400000">
            <a:off x="5792165" y="284703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5064615"/>
            <a:ext cx="657583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Label-Cover Problem : </a:t>
            </a:r>
            <a:r>
              <a:rPr lang="en-US" dirty="0">
                <a:solidFill>
                  <a:srgbClr val="002060"/>
                </a:solidFill>
              </a:rPr>
              <a:t>Given a game G,  find  value ( G 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he-IL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4495800"/>
            <a:ext cx="782457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Value ( G ) = maximal success probability, over all possible strategies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5755785"/>
            <a:ext cx="808105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Strong PCP Theorem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: Label Cover is NP-hard to </a:t>
            </a:r>
            <a:r>
              <a:rPr lang="en-US" i="1" dirty="0" smtClean="0">
                <a:solidFill>
                  <a:schemeClr val="accent6"/>
                </a:solidFill>
                <a:latin typeface="+mj-lt"/>
              </a:rPr>
              <a:t>approximate</a:t>
            </a:r>
          </a:p>
          <a:p>
            <a:r>
              <a:rPr lang="en-US" dirty="0">
                <a:solidFill>
                  <a:schemeClr val="accent6"/>
                </a:solidFill>
                <a:latin typeface="+mj-lt"/>
              </a:rPr>
              <a:t>	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				[AS, ALMSS 1991] + [</a:t>
            </a:r>
            <a:r>
              <a:rPr lang="en-US" dirty="0" err="1" smtClean="0">
                <a:solidFill>
                  <a:schemeClr val="accent6"/>
                </a:solidFill>
                <a:latin typeface="+mj-lt"/>
              </a:rPr>
              <a:t>Raz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1995]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600200" y="3934771"/>
            <a:ext cx="6118639" cy="2237429"/>
            <a:chOff x="1600200" y="3934771"/>
            <a:chExt cx="6118639" cy="2237429"/>
          </a:xfrm>
        </p:grpSpPr>
        <p:sp>
          <p:nvSpPr>
            <p:cNvPr id="4" name="Oval 3"/>
            <p:cNvSpPr/>
            <p:nvPr/>
          </p:nvSpPr>
          <p:spPr>
            <a:xfrm>
              <a:off x="1600200" y="5715000"/>
              <a:ext cx="609600" cy="457200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096000" y="5694680"/>
              <a:ext cx="1622839" cy="457200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81024" y="3934771"/>
              <a:ext cx="939681" cy="40011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rtlCol="1">
              <a:spAutoFit/>
            </a:bodyPr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Baskerville Old Face" panose="02020602080505020303" pitchFamily="18" charset="0"/>
                  <a:cs typeface="+mj-cs"/>
                </a:rPr>
                <a:t>FGLSS</a:t>
              </a:r>
              <a:endPara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+mj-cs"/>
              </a:endParaRPr>
            </a:p>
          </p:txBody>
        </p:sp>
        <p:cxnSp>
          <p:nvCxnSpPr>
            <p:cNvPr id="10" name="Straight Arrow Connector 9"/>
            <p:cNvCxnSpPr>
              <a:stCxn id="8" idx="2"/>
            </p:cNvCxnSpPr>
            <p:nvPr/>
          </p:nvCxnSpPr>
          <p:spPr>
            <a:xfrm flipH="1">
              <a:off x="2021822" y="4334881"/>
              <a:ext cx="2329043" cy="135979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2"/>
              <a:endCxn id="33" idx="0"/>
            </p:cNvCxnSpPr>
            <p:nvPr/>
          </p:nvCxnSpPr>
          <p:spPr>
            <a:xfrm>
              <a:off x="4350865" y="4334881"/>
              <a:ext cx="2556555" cy="135979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4" name="Title 1"/>
          <p:cNvSpPr txBox="1">
            <a:spLocks/>
          </p:cNvSpPr>
          <p:nvPr/>
        </p:nvSpPr>
        <p:spPr>
          <a:xfrm>
            <a:off x="0" y="25400"/>
            <a:ext cx="6172200" cy="927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Games </a:t>
            </a:r>
            <a:r>
              <a:rPr lang="en-US" sz="2700" smtClean="0"/>
              <a:t>(2-player 1-round) 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369898" y="1178292"/>
            <a:ext cx="2155726" cy="304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The 3SAT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70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524000"/>
            <a:ext cx="7463903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  <a:latin typeface="+mj-lt"/>
              </a:rPr>
              <a:t>PCP theorem: “gap-3SAT is NP-hard”</a:t>
            </a:r>
          </a:p>
          <a:p>
            <a:r>
              <a:rPr lang="en-US" sz="2400" dirty="0" smtClean="0">
                <a:solidFill>
                  <a:schemeClr val="accent6"/>
                </a:solidFill>
                <a:latin typeface="+mj-lt"/>
              </a:rPr>
              <a:t>Proof: By reduction from small gap to large gap, </a:t>
            </a:r>
          </a:p>
          <a:p>
            <a:r>
              <a:rPr lang="en-US" sz="2400" dirty="0" smtClean="0">
                <a:solidFill>
                  <a:schemeClr val="accent6"/>
                </a:solidFill>
                <a:latin typeface="+mj-lt"/>
              </a:rPr>
              <a:t>	</a:t>
            </a:r>
            <a:r>
              <a:rPr lang="en-US" sz="2400" dirty="0">
                <a:solidFill>
                  <a:schemeClr val="accent6"/>
                </a:solidFill>
                <a:latin typeface="+mj-lt"/>
              </a:rPr>
              <a:t>	</a:t>
            </a:r>
            <a:r>
              <a:rPr lang="en-US" sz="2400" dirty="0" smtClean="0">
                <a:solidFill>
                  <a:schemeClr val="accent6"/>
                </a:solidFill>
                <a:latin typeface="+mj-lt"/>
              </a:rPr>
              <a:t>		aka </a:t>
            </a:r>
            <a:r>
              <a:rPr lang="en-US" sz="2400" dirty="0" smtClean="0">
                <a:solidFill>
                  <a:srgbClr val="002060"/>
                </a:solidFill>
                <a:latin typeface="+mj-lt"/>
              </a:rPr>
              <a:t>amplification</a:t>
            </a:r>
            <a:endParaRPr lang="he-IL" sz="2400" dirty="0">
              <a:solidFill>
                <a:srgbClr val="00206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38200" y="3116997"/>
                <a:ext cx="4445512" cy="40011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Start with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 and end up with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, </a:t>
                </a:r>
                <a:r>
                  <a:rPr lang="en-US" sz="2000" dirty="0" err="1" smtClean="0">
                    <a:solidFill>
                      <a:schemeClr val="accent6"/>
                    </a:solidFill>
                    <a:latin typeface="+mj-lt"/>
                  </a:rPr>
                  <a:t>s.t.</a:t>
                </a:r>
                <a:endParaRPr lang="en-US" sz="2000" dirty="0" smtClean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16997"/>
                <a:ext cx="4445512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1509" t="-7576" r="-274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333392" y="3654154"/>
                <a:ext cx="3825021" cy="40011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then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’) = 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000" dirty="0" smtClean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392" y="3654154"/>
                <a:ext cx="3825021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1754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38200" y="4714852"/>
                <a:ext cx="7955739" cy="132343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How?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by algebraic encoding [AS, ALMSS 1991]; or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by “multiplying”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 with itself,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’ = 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⊗⋯⊗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 smtClean="0">
                  <a:solidFill>
                    <a:schemeClr val="accent6"/>
                  </a:solidFill>
                  <a:latin typeface="+mj-lt"/>
                </a:endParaRPr>
              </a:p>
              <a:p>
                <a:pPr lvl="2"/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repeatedly [D. 2007]</a:t>
                </a:r>
                <a:endParaRPr lang="en-US" sz="2000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14852"/>
                <a:ext cx="7955739" cy="1323439"/>
              </a:xfrm>
              <a:prstGeom prst="rect">
                <a:avLst/>
              </a:prstGeom>
              <a:blipFill rotWithShape="1">
                <a:blip r:embed="rId5"/>
                <a:stretch>
                  <a:fillRect l="-843" t="-2294" b="-6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7162800" cy="990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PCP Theorem [AS, ALMSS]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33392" y="4094590"/>
                <a:ext cx="3924408" cy="40011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 &lt; 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then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’)&lt; ½</m:t>
                    </m:r>
                  </m:oMath>
                </a14:m>
                <a:r>
                  <a:rPr lang="en-US" sz="2000" dirty="0" smtClean="0">
                    <a:solidFill>
                      <a:schemeClr val="accent6"/>
                    </a:solidFill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392" y="4094590"/>
                <a:ext cx="3924408" cy="400110"/>
              </a:xfrm>
              <a:prstGeom prst="rect">
                <a:avLst/>
              </a:prstGeom>
              <a:blipFill rotWithShape="0">
                <a:blip r:embed="rId6"/>
                <a:stretch>
                  <a:fillRect l="-1708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87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6" grpId="0"/>
      <p:bldP spid="5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-3048" y="0"/>
            <a:ext cx="59466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Multiplying Games </a:t>
            </a:r>
            <a:endParaRPr lang="he-IL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121861" y="1280290"/>
            <a:ext cx="499527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A game is specified by its constraint-graph,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0090" y="1600200"/>
            <a:ext cx="693170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so </a:t>
            </a:r>
            <a:r>
              <a:rPr lang="en-US" dirty="0">
                <a:solidFill>
                  <a:schemeClr val="accent6"/>
                </a:solidFill>
              </a:rPr>
              <a:t>a product of two </a:t>
            </a:r>
            <a:r>
              <a:rPr lang="en-US" dirty="0" smtClean="0">
                <a:solidFill>
                  <a:schemeClr val="accent6"/>
                </a:solidFill>
              </a:rPr>
              <a:t>games can be defined by a product of 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two constraint graphs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708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600200"/>
          </a:xfrm>
        </p:spPr>
        <p:txBody>
          <a:bodyPr/>
          <a:lstStyle/>
          <a:p>
            <a:r>
              <a:rPr lang="en-US" dirty="0" smtClean="0"/>
              <a:t>Products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93368" y="3352801"/>
            <a:ext cx="8229600" cy="12514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fun: to “see what happens”</a:t>
            </a:r>
          </a:p>
          <a:p>
            <a:r>
              <a:rPr lang="en-US" dirty="0" smtClean="0"/>
              <a:t>For “Hardness Amplification”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(holy grail = prove that things are hard)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2057400"/>
            <a:ext cx="595868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Why would anyone want to multiply two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functions 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?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42584" y="2417812"/>
            <a:ext cx="115448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graphs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?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33390" y="2750094"/>
            <a:ext cx="142218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problems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?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368" y="4648200"/>
            <a:ext cx="303159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0" lvl="1"/>
            <a:r>
              <a:rPr lang="en-US" dirty="0">
                <a:solidFill>
                  <a:srgbClr val="0070C0"/>
                </a:solidFill>
              </a:rPr>
              <a:t>Given f that is a little </a:t>
            </a:r>
            <a:r>
              <a:rPr lang="en-US" dirty="0" smtClean="0">
                <a:solidFill>
                  <a:srgbClr val="0070C0"/>
                </a:solidFill>
              </a:rPr>
              <a:t>hard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5108" y="4648200"/>
            <a:ext cx="329449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0" lvl="1"/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construct </a:t>
            </a:r>
            <a:r>
              <a:rPr lang="en-US" dirty="0">
                <a:solidFill>
                  <a:srgbClr val="0070C0"/>
                </a:solidFill>
                <a:sym typeface="Wingdings" panose="05000000000000000000" pitchFamily="2" charset="2"/>
              </a:rPr>
              <a:t>f’ that is very </a:t>
            </a: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hard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65141" y="4832866"/>
            <a:ext cx="9430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3368" y="5430798"/>
            <a:ext cx="840326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Circuit complexity, average case complexity, communication complexity,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Hardness of approximation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182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9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/>
          <p:cNvSpPr txBox="1"/>
          <p:nvPr/>
        </p:nvSpPr>
        <p:spPr>
          <a:xfrm>
            <a:off x="2414506" y="990965"/>
            <a:ext cx="4347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+mj-lt"/>
              </a:rPr>
              <a:t>X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975466" y="990965"/>
            <a:ext cx="4347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+mj-lt"/>
              </a:rPr>
              <a:t>=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685800" y="381000"/>
                <a:ext cx="1337310" cy="1804705"/>
              </a:xfrm>
              <a:prstGeom prst="roundRect">
                <a:avLst/>
              </a:prstGeom>
              <a:solidFill>
                <a:schemeClr val="accent1">
                  <a:alpha val="26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baseline="-2500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he-IL" baseline="-25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81000"/>
                <a:ext cx="1337310" cy="1804705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ounded Rectangle 50"/>
              <p:cNvSpPr/>
              <p:nvPr/>
            </p:nvSpPr>
            <p:spPr>
              <a:xfrm>
                <a:off x="3240636" y="381000"/>
                <a:ext cx="1337310" cy="1804705"/>
              </a:xfrm>
              <a:prstGeom prst="roundRect">
                <a:avLst/>
              </a:prstGeom>
              <a:solidFill>
                <a:schemeClr val="accent1">
                  <a:alpha val="26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baseline="-2500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he-IL" baseline="-25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1" name="Rounded 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636" y="381000"/>
                <a:ext cx="1337310" cy="1804705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ounded Rectangle 70"/>
              <p:cNvSpPr/>
              <p:nvPr/>
            </p:nvSpPr>
            <p:spPr>
              <a:xfrm>
                <a:off x="2826087" y="2895600"/>
                <a:ext cx="3193714" cy="3717754"/>
              </a:xfrm>
              <a:prstGeom prst="roundRect">
                <a:avLst/>
              </a:prstGeom>
              <a:solidFill>
                <a:schemeClr val="accent1">
                  <a:alpha val="26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baseline="-25000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⊗</m:t>
                      </m:r>
                      <m:r>
                        <a:rPr lang="en-US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baseline="-25000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he-IL" baseline="-25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71" name="Rounded 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087" y="2895600"/>
                <a:ext cx="3193714" cy="3717754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037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/>
          <p:cNvSpPr txBox="1"/>
          <p:nvPr/>
        </p:nvSpPr>
        <p:spPr>
          <a:xfrm>
            <a:off x="2414506" y="990965"/>
            <a:ext cx="4347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+mj-lt"/>
              </a:rPr>
              <a:t>X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975466" y="990965"/>
            <a:ext cx="4347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+mj-lt"/>
              </a:rPr>
              <a:t>=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ounded Rectangle 70"/>
              <p:cNvSpPr/>
              <p:nvPr/>
            </p:nvSpPr>
            <p:spPr>
              <a:xfrm>
                <a:off x="2826087" y="2895600"/>
                <a:ext cx="3193714" cy="3717754"/>
              </a:xfrm>
              <a:prstGeom prst="roundRect">
                <a:avLst/>
              </a:prstGeom>
              <a:solidFill>
                <a:schemeClr val="accent1">
                  <a:alpha val="26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baseline="-25000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⊗</m:t>
                      </m:r>
                      <m:r>
                        <a:rPr lang="en-US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baseline="-25000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he-IL" baseline="-25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71" name="Rounded 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087" y="2895600"/>
                <a:ext cx="3193714" cy="3717754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685800" y="381000"/>
            <a:ext cx="1337310" cy="1804705"/>
            <a:chOff x="685800" y="533400"/>
            <a:chExt cx="1337310" cy="1804705"/>
          </a:xfrm>
        </p:grpSpPr>
        <p:sp>
          <p:nvSpPr>
            <p:cNvPr id="9" name="Rounded Rectangle 8"/>
            <p:cNvSpPr/>
            <p:nvPr/>
          </p:nvSpPr>
          <p:spPr>
            <a:xfrm>
              <a:off x="685800" y="533400"/>
              <a:ext cx="1337310" cy="1804705"/>
            </a:xfrm>
            <a:prstGeom prst="roundRect">
              <a:avLst/>
            </a:prstGeom>
            <a:solidFill>
              <a:schemeClr val="accent1">
                <a:alpha val="26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0" name="Straight Connector 9"/>
            <p:cNvCxnSpPr>
              <a:stCxn id="12" idx="3"/>
              <a:endCxn id="18" idx="1"/>
            </p:cNvCxnSpPr>
            <p:nvPr/>
          </p:nvCxnSpPr>
          <p:spPr>
            <a:xfrm>
              <a:off x="1033716" y="1365790"/>
              <a:ext cx="630587" cy="727408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769001" y="904909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69001" y="1256067"/>
              <a:ext cx="264715" cy="219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u</a:t>
              </a:r>
              <a:r>
                <a:rPr lang="en-US" sz="1200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69001" y="1981873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8493" y="579462"/>
              <a:ext cx="223543" cy="1772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U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1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5400000">
              <a:off x="822462" y="1598811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652209" y="906497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664303" y="1257654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664303" y="1983461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v</a:t>
              </a:r>
              <a:r>
                <a:rPr lang="en-US" sz="1200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52209" y="574384"/>
              <a:ext cx="229395" cy="1772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V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1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5400000">
              <a:off x="1716814" y="1574855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 rot="2833200">
              <a:off x="1030611" y="1476597"/>
              <a:ext cx="788999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50" dirty="0" smtClean="0">
                  <a:solidFill>
                    <a:schemeClr val="tx2"/>
                  </a:solidFill>
                  <a:cs typeface="+mj-cs"/>
                </a:rPr>
                <a:t>Π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</a:rPr>
                <a:t>1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</a:rPr>
                <a:t>: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1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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sym typeface="Wingdings" pitchFamily="2" charset="2"/>
                </a:rPr>
                <a:t>1</a:t>
              </a:r>
              <a:endParaRPr lang="en-US" sz="1050" dirty="0">
                <a:solidFill>
                  <a:schemeClr val="tx2"/>
                </a:solidFill>
                <a:cs typeface="+mj-cs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240636" y="381000"/>
            <a:ext cx="1343435" cy="1804705"/>
            <a:chOff x="3240636" y="533400"/>
            <a:chExt cx="1343435" cy="1804705"/>
          </a:xfrm>
        </p:grpSpPr>
        <p:sp>
          <p:nvSpPr>
            <p:cNvPr id="23" name="Rounded Rectangle 22"/>
            <p:cNvSpPr/>
            <p:nvPr/>
          </p:nvSpPr>
          <p:spPr>
            <a:xfrm>
              <a:off x="3240636" y="533400"/>
              <a:ext cx="1337310" cy="1804705"/>
            </a:xfrm>
            <a:prstGeom prst="roundRect">
              <a:avLst/>
            </a:prstGeom>
            <a:solidFill>
              <a:schemeClr val="accent1">
                <a:alpha val="26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4" name="Straight Connector 23"/>
            <p:cNvCxnSpPr>
              <a:stCxn id="26" idx="3"/>
              <a:endCxn id="32" idx="1"/>
            </p:cNvCxnSpPr>
            <p:nvPr/>
          </p:nvCxnSpPr>
          <p:spPr>
            <a:xfrm>
              <a:off x="3555651" y="1365802"/>
              <a:ext cx="663489" cy="727395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ed Rectangle 24"/>
            <p:cNvSpPr/>
            <p:nvPr/>
          </p:nvSpPr>
          <p:spPr>
            <a:xfrm>
              <a:off x="3323837" y="904909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3323837" y="1256066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u</a:t>
              </a:r>
              <a:r>
                <a:rPr lang="en-US" sz="1200" baseline="-25000" dirty="0" smtClean="0"/>
                <a:t>2</a:t>
              </a:r>
              <a:endParaRPr lang="en-US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323837" y="1981873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23329" y="57946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U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2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5400000">
              <a:off x="3377298" y="1598811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207045" y="906497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219139" y="1257654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219139" y="1983461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v</a:t>
              </a:r>
              <a:r>
                <a:rPr lang="en-US" sz="1200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07045" y="574384"/>
              <a:ext cx="3770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V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2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 rot="5400000">
              <a:off x="4271650" y="1574855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 rot="2833200">
              <a:off x="3604397" y="1551177"/>
              <a:ext cx="76335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50" dirty="0" smtClean="0">
                  <a:solidFill>
                    <a:schemeClr val="tx2"/>
                  </a:solidFill>
                  <a:cs typeface="+mj-cs"/>
                </a:rPr>
                <a:t>Π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</a:rPr>
                <a:t>2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</a:rPr>
                <a:t>: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2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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sym typeface="Wingdings" pitchFamily="2" charset="2"/>
                </a:rPr>
                <a:t>2</a:t>
              </a:r>
              <a:endParaRPr lang="en-US" sz="1050" dirty="0">
                <a:solidFill>
                  <a:schemeClr val="tx2"/>
                </a:solidFill>
                <a:cs typeface="+mj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945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/>
          <p:cNvSpPr txBox="1"/>
          <p:nvPr/>
        </p:nvSpPr>
        <p:spPr>
          <a:xfrm>
            <a:off x="2414506" y="990965"/>
            <a:ext cx="4347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+mj-lt"/>
              </a:rPr>
              <a:t>X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975466" y="990965"/>
            <a:ext cx="4347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+mj-lt"/>
              </a:rPr>
              <a:t>=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57392" y="4747683"/>
            <a:ext cx="2201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: U</a:t>
            </a:r>
            <a:r>
              <a:rPr lang="en-US" baseline="-25000" dirty="0" smtClean="0"/>
              <a:t>1 </a:t>
            </a:r>
            <a:r>
              <a:rPr lang="en-US" dirty="0" smtClean="0"/>
              <a:t>x U</a:t>
            </a:r>
            <a:r>
              <a:rPr lang="en-US" baseline="-25000" dirty="0" smtClean="0"/>
              <a:t>2 </a:t>
            </a:r>
            <a:r>
              <a:rPr lang="en-US" dirty="0" smtClean="0"/>
              <a:t> </a:t>
            </a:r>
            <a:r>
              <a:rPr lang="en-US" sz="1200" dirty="0" smtClean="0">
                <a:sym typeface="Wingdings" pitchFamily="2" charset="2"/>
              </a:rPr>
              <a:t> </a:t>
            </a:r>
            <a:r>
              <a:rPr lang="el-GR" dirty="0" smtClean="0">
                <a:sym typeface="Wingdings" pitchFamily="2" charset="2"/>
              </a:rPr>
              <a:t> Σ</a:t>
            </a:r>
            <a:r>
              <a:rPr lang="en-US" baseline="-25000" dirty="0" smtClean="0">
                <a:sym typeface="Wingdings" pitchFamily="2" charset="2"/>
              </a:rPr>
              <a:t>1 </a:t>
            </a:r>
            <a:r>
              <a:rPr lang="en-US" dirty="0" smtClean="0">
                <a:sym typeface="Wingdings" pitchFamily="2" charset="2"/>
              </a:rPr>
              <a:t>x </a:t>
            </a:r>
            <a:r>
              <a:rPr lang="el-GR" dirty="0" smtClean="0">
                <a:sym typeface="Wingdings" pitchFamily="2" charset="2"/>
              </a:rPr>
              <a:t>Σ</a:t>
            </a:r>
            <a:r>
              <a:rPr lang="en-US" baseline="-25000" dirty="0" smtClean="0">
                <a:sym typeface="Wingdings" pitchFamily="2" charset="2"/>
              </a:rPr>
              <a:t>2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1041000" y="414788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7213200" y="414788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461281" y="4724400"/>
            <a:ext cx="2226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: V</a:t>
            </a:r>
            <a:r>
              <a:rPr lang="en-US" baseline="-25000" dirty="0" smtClean="0"/>
              <a:t>1 </a:t>
            </a:r>
            <a:r>
              <a:rPr lang="en-US" dirty="0" smtClean="0"/>
              <a:t>x V</a:t>
            </a:r>
            <a:r>
              <a:rPr lang="en-US" baseline="-25000" dirty="0" smtClean="0"/>
              <a:t>2</a:t>
            </a:r>
            <a:r>
              <a:rPr lang="en-US" dirty="0" smtClean="0"/>
              <a:t>  </a:t>
            </a:r>
            <a:r>
              <a:rPr lang="en-US" sz="1200" dirty="0" smtClean="0">
                <a:sym typeface="Wingdings" pitchFamily="2" charset="2"/>
              </a:rPr>
              <a:t> </a:t>
            </a:r>
            <a:r>
              <a:rPr lang="el-GR" dirty="0" smtClean="0">
                <a:sym typeface="Wingdings" pitchFamily="2" charset="2"/>
              </a:rPr>
              <a:t> Σ</a:t>
            </a:r>
            <a:r>
              <a:rPr lang="en-US" baseline="-25000" dirty="0" smtClean="0">
                <a:sym typeface="Wingdings" pitchFamily="2" charset="2"/>
              </a:rPr>
              <a:t>1 </a:t>
            </a:r>
            <a:r>
              <a:rPr lang="en-US" dirty="0" smtClean="0">
                <a:sym typeface="Wingdings" pitchFamily="2" charset="2"/>
              </a:rPr>
              <a:t>x </a:t>
            </a:r>
            <a:r>
              <a:rPr lang="el-GR" dirty="0" smtClean="0">
                <a:sym typeface="Wingdings" pitchFamily="2" charset="2"/>
              </a:rPr>
              <a:t>Σ</a:t>
            </a:r>
            <a:r>
              <a:rPr lang="en-US" baseline="-25000" dirty="0" smtClean="0">
                <a:sym typeface="Wingdings" pitchFamily="2" charset="2"/>
              </a:rPr>
              <a:t>2</a:t>
            </a:r>
            <a:endParaRPr lang="en-US" dirty="0"/>
          </a:p>
        </p:txBody>
      </p:sp>
      <p:grpSp>
        <p:nvGrpSpPr>
          <p:cNvPr id="83" name="Group 82"/>
          <p:cNvGrpSpPr/>
          <p:nvPr/>
        </p:nvGrpSpPr>
        <p:grpSpPr>
          <a:xfrm>
            <a:off x="685800" y="386687"/>
            <a:ext cx="1337310" cy="1804705"/>
            <a:chOff x="685800" y="533400"/>
            <a:chExt cx="1337310" cy="1804705"/>
          </a:xfrm>
        </p:grpSpPr>
        <p:sp>
          <p:nvSpPr>
            <p:cNvPr id="8" name="Rounded Rectangle 7"/>
            <p:cNvSpPr/>
            <p:nvPr/>
          </p:nvSpPr>
          <p:spPr>
            <a:xfrm>
              <a:off x="685800" y="533400"/>
              <a:ext cx="1337310" cy="1804705"/>
            </a:xfrm>
            <a:prstGeom prst="roundRect">
              <a:avLst/>
            </a:prstGeom>
            <a:solidFill>
              <a:schemeClr val="accent1">
                <a:alpha val="26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7" name="Straight Connector 36"/>
            <p:cNvCxnSpPr>
              <a:stCxn id="40" idx="3"/>
              <a:endCxn id="46" idx="1"/>
            </p:cNvCxnSpPr>
            <p:nvPr/>
          </p:nvCxnSpPr>
          <p:spPr>
            <a:xfrm>
              <a:off x="1033716" y="1365790"/>
              <a:ext cx="630587" cy="727408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ounded Rectangle 38"/>
            <p:cNvSpPr/>
            <p:nvPr/>
          </p:nvSpPr>
          <p:spPr>
            <a:xfrm>
              <a:off x="769001" y="904909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69001" y="1256067"/>
              <a:ext cx="264715" cy="219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u</a:t>
              </a:r>
              <a:r>
                <a:rPr lang="en-US" sz="1200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769001" y="1981873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68493" y="579462"/>
              <a:ext cx="223543" cy="1772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U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1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 rot="5400000">
              <a:off x="822462" y="1598811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652209" y="906497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1664303" y="1257654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664303" y="1983461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v</a:t>
              </a:r>
              <a:r>
                <a:rPr lang="en-US" sz="1200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52209" y="574384"/>
              <a:ext cx="229395" cy="1772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V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1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 rot="5400000">
              <a:off x="1716814" y="1574855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 rot="2833200">
              <a:off x="1030611" y="1476597"/>
              <a:ext cx="788999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50" dirty="0" smtClean="0">
                  <a:solidFill>
                    <a:schemeClr val="tx2"/>
                  </a:solidFill>
                  <a:cs typeface="+mj-cs"/>
                </a:rPr>
                <a:t>Π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</a:rPr>
                <a:t>1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</a:rPr>
                <a:t>: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1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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sym typeface="Wingdings" pitchFamily="2" charset="2"/>
                </a:rPr>
                <a:t>1</a:t>
              </a:r>
              <a:endParaRPr lang="en-US" sz="1050" dirty="0">
                <a:solidFill>
                  <a:schemeClr val="tx2"/>
                </a:solidFill>
                <a:cs typeface="+mj-cs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240636" y="381000"/>
            <a:ext cx="1343435" cy="1804705"/>
            <a:chOff x="3240636" y="533400"/>
            <a:chExt cx="1343435" cy="1804705"/>
          </a:xfrm>
        </p:grpSpPr>
        <p:sp>
          <p:nvSpPr>
            <p:cNvPr id="51" name="Rounded Rectangle 50"/>
            <p:cNvSpPr/>
            <p:nvPr/>
          </p:nvSpPr>
          <p:spPr>
            <a:xfrm>
              <a:off x="3240636" y="533400"/>
              <a:ext cx="1337310" cy="1804705"/>
            </a:xfrm>
            <a:prstGeom prst="roundRect">
              <a:avLst/>
            </a:prstGeom>
            <a:solidFill>
              <a:schemeClr val="accent1">
                <a:alpha val="26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52" name="Straight Connector 51"/>
            <p:cNvCxnSpPr>
              <a:stCxn id="54" idx="3"/>
              <a:endCxn id="60" idx="1"/>
            </p:cNvCxnSpPr>
            <p:nvPr/>
          </p:nvCxnSpPr>
          <p:spPr>
            <a:xfrm>
              <a:off x="3555651" y="1365802"/>
              <a:ext cx="663489" cy="727395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ounded Rectangle 52"/>
            <p:cNvSpPr/>
            <p:nvPr/>
          </p:nvSpPr>
          <p:spPr>
            <a:xfrm>
              <a:off x="3323837" y="904909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3323837" y="1256066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u</a:t>
              </a:r>
              <a:r>
                <a:rPr lang="en-US" sz="1200" baseline="-25000" dirty="0" smtClean="0"/>
                <a:t>2</a:t>
              </a:r>
              <a:endParaRPr lang="en-US" dirty="0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3323837" y="1981873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323329" y="57946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U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2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 rot="5400000">
              <a:off x="3377298" y="1598811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4207045" y="906497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219139" y="1257654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4219139" y="1983461"/>
              <a:ext cx="231813" cy="2194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200" dirty="0" smtClean="0"/>
                <a:t>v</a:t>
              </a:r>
              <a:r>
                <a:rPr lang="en-US" sz="1200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207045" y="574384"/>
              <a:ext cx="3770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V</a:t>
              </a:r>
              <a:r>
                <a:rPr lang="en-US" sz="1400" baseline="-25000" dirty="0" smtClean="0">
                  <a:solidFill>
                    <a:schemeClr val="tx2"/>
                  </a:solidFill>
                </a:rPr>
                <a:t>2</a:t>
              </a:r>
              <a:endParaRPr lang="en-US" sz="1100" dirty="0">
                <a:solidFill>
                  <a:schemeClr val="tx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 rot="5400000">
              <a:off x="4271650" y="1574855"/>
              <a:ext cx="197793" cy="2247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 rot="2833200">
              <a:off x="3604397" y="1551177"/>
              <a:ext cx="76335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50" dirty="0" smtClean="0">
                  <a:solidFill>
                    <a:schemeClr val="tx2"/>
                  </a:solidFill>
                  <a:cs typeface="+mj-cs"/>
                </a:rPr>
                <a:t>Π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</a:rPr>
                <a:t>2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</a:rPr>
                <a:t>: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2</a:t>
              </a:r>
              <a:r>
                <a:rPr lang="en-US" sz="80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</a:t>
              </a:r>
              <a:r>
                <a:rPr lang="en-US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  <a:cs typeface="+mj-cs"/>
                  <a:sym typeface="Wingdings" pitchFamily="2" charset="2"/>
                </a:rPr>
                <a:t>Σ</a:t>
              </a:r>
              <a:r>
                <a:rPr lang="en-US" sz="1050" baseline="-25000" dirty="0" smtClean="0">
                  <a:solidFill>
                    <a:schemeClr val="tx2"/>
                  </a:solidFill>
                  <a:sym typeface="Wingdings" pitchFamily="2" charset="2"/>
                </a:rPr>
                <a:t>2</a:t>
              </a:r>
              <a:endParaRPr lang="en-US" sz="1050" dirty="0">
                <a:solidFill>
                  <a:schemeClr val="tx2"/>
                </a:solidFill>
                <a:cs typeface="+mj-cs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826087" y="2895600"/>
            <a:ext cx="3193714" cy="3717754"/>
            <a:chOff x="2826087" y="3048000"/>
            <a:chExt cx="3193714" cy="3717754"/>
          </a:xfrm>
        </p:grpSpPr>
        <p:cxnSp>
          <p:nvCxnSpPr>
            <p:cNvPr id="6" name="Straight Connector 5"/>
            <p:cNvCxnSpPr>
              <a:stCxn id="14" idx="3"/>
              <a:endCxn id="21" idx="1"/>
            </p:cNvCxnSpPr>
            <p:nvPr/>
          </p:nvCxnSpPr>
          <p:spPr>
            <a:xfrm>
              <a:off x="3810000" y="4670254"/>
              <a:ext cx="1090487" cy="1262742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ounded Rectangle 12"/>
            <p:cNvSpPr/>
            <p:nvPr/>
          </p:nvSpPr>
          <p:spPr>
            <a:xfrm>
              <a:off x="3429000" y="3870154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429000" y="4479754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u</a:t>
              </a:r>
              <a:r>
                <a:rPr lang="en-US" sz="1050" baseline="-25000" dirty="0" smtClean="0"/>
                <a:t>1</a:t>
              </a:r>
              <a:r>
                <a:rPr lang="en-US" sz="1050" dirty="0" smtClean="0"/>
                <a:t>u</a:t>
              </a:r>
              <a:r>
                <a:rPr lang="en-US" sz="1050" baseline="-25000" dirty="0" smtClean="0"/>
                <a:t>2</a:t>
              </a:r>
              <a:endParaRPr lang="en-US" sz="1050" baseline="-25000" dirty="0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429000" y="5739739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48000" y="3274466"/>
              <a:ext cx="1104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/>
                  </a:solidFill>
                </a:rPr>
                <a:t>U</a:t>
              </a:r>
              <a:r>
                <a:rPr lang="en-US" sz="2400" baseline="-25000" dirty="0" smtClean="0">
                  <a:solidFill>
                    <a:schemeClr val="tx2"/>
                  </a:solidFill>
                </a:rPr>
                <a:t>1 </a:t>
              </a:r>
              <a:r>
                <a:rPr lang="en-US" sz="2400" dirty="0" smtClean="0">
                  <a:solidFill>
                    <a:schemeClr val="tx2"/>
                  </a:solidFill>
                </a:rPr>
                <a:t>x U</a:t>
              </a:r>
              <a:r>
                <a:rPr lang="en-US" sz="2400" baseline="-25000" dirty="0" smtClean="0">
                  <a:solidFill>
                    <a:schemeClr val="tx2"/>
                  </a:solidFill>
                </a:rPr>
                <a:t>2</a:t>
              </a:r>
              <a:endParaRPr lang="en-US" baseline="-25000" dirty="0">
                <a:solidFill>
                  <a:schemeClr val="tx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5400000">
              <a:off x="3507726" y="508513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880609" y="3872911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900487" y="4482511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900487" y="5742496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v</a:t>
              </a:r>
              <a:r>
                <a:rPr lang="en-US" sz="1100" baseline="-25000" dirty="0" smtClean="0"/>
                <a:t>1</a:t>
              </a:r>
              <a:r>
                <a:rPr lang="en-US" sz="1100" dirty="0" smtClean="0"/>
                <a:t>v</a:t>
              </a:r>
              <a:r>
                <a:rPr lang="en-US" sz="1100" baseline="-25000" dirty="0" smtClean="0"/>
                <a:t>2</a:t>
              </a:r>
              <a:endParaRPr lang="en-US" sz="1100" baseline="-250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0" y="3296371"/>
              <a:ext cx="11336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/>
                  </a:solidFill>
                </a:rPr>
                <a:t>V</a:t>
              </a:r>
              <a:r>
                <a:rPr lang="en-US" sz="2400" baseline="-25000" dirty="0" smtClean="0">
                  <a:solidFill>
                    <a:schemeClr val="tx2"/>
                  </a:solidFill>
                </a:rPr>
                <a:t>1 </a:t>
              </a:r>
              <a:r>
                <a:rPr lang="en-US" sz="2400" dirty="0" smtClean="0">
                  <a:solidFill>
                    <a:schemeClr val="tx2"/>
                  </a:solidFill>
                </a:rPr>
                <a:t>x V</a:t>
              </a:r>
              <a:r>
                <a:rPr lang="en-US" sz="2400" baseline="-25000" dirty="0" smtClean="0">
                  <a:solidFill>
                    <a:schemeClr val="tx2"/>
                  </a:solidFill>
                </a:rPr>
                <a:t>2</a:t>
              </a:r>
              <a:endParaRPr lang="en-US" baseline="-25000" dirty="0">
                <a:solidFill>
                  <a:schemeClr val="tx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4977652" y="5043548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3433484" y="6270402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4900487" y="6270402"/>
              <a:ext cx="381000" cy="381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2826087" y="3048000"/>
              <a:ext cx="3193714" cy="3717754"/>
            </a:xfrm>
            <a:prstGeom prst="roundRect">
              <a:avLst/>
            </a:prstGeom>
            <a:solidFill>
              <a:schemeClr val="accent1">
                <a:alpha val="26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9" name="TextBox 78"/>
            <p:cNvSpPr txBox="1"/>
            <p:nvPr/>
          </p:nvSpPr>
          <p:spPr>
            <a:xfrm rot="2833200">
              <a:off x="4180685" y="5057720"/>
              <a:ext cx="54053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50" dirty="0" smtClean="0">
                  <a:solidFill>
                    <a:schemeClr val="tx2"/>
                  </a:solidFill>
                  <a:cs typeface="+mj-cs"/>
                </a:rPr>
                <a:t>Π</a:t>
              </a:r>
              <a:r>
                <a:rPr lang="en-US" sz="1050" baseline="-25000" dirty="0" smtClean="0">
                  <a:solidFill>
                    <a:schemeClr val="tx2"/>
                  </a:solidFill>
                  <a:cs typeface="+mj-cs"/>
                </a:rPr>
                <a:t>1</a:t>
              </a:r>
              <a:r>
                <a:rPr lang="en-US" sz="1050" dirty="0">
                  <a:solidFill>
                    <a:schemeClr val="tx2"/>
                  </a:solidFill>
                  <a:cs typeface="+mj-cs"/>
                </a:rPr>
                <a:t> </a:t>
              </a:r>
              <a:r>
                <a:rPr lang="el-GR" sz="1050" dirty="0" smtClean="0">
                  <a:solidFill>
                    <a:schemeClr val="tx2"/>
                  </a:solidFill>
                </a:rPr>
                <a:t>Π</a:t>
              </a:r>
              <a:r>
                <a:rPr lang="en-US" sz="1050" baseline="-25000" dirty="0" smtClean="0">
                  <a:solidFill>
                    <a:schemeClr val="tx2"/>
                  </a:solidFill>
                </a:rPr>
                <a:t>2</a:t>
              </a:r>
              <a:r>
                <a:rPr lang="en-US" sz="1050" dirty="0" smtClean="0">
                  <a:solidFill>
                    <a:schemeClr val="tx2"/>
                  </a:solidFill>
                </a:rPr>
                <a:t> </a:t>
              </a:r>
              <a:endParaRPr lang="en-US" sz="1050" dirty="0">
                <a:solidFill>
                  <a:schemeClr val="tx2"/>
                </a:solidFill>
                <a:cs typeface="+mj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488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4" grpId="0"/>
      <p:bldP spid="75" grpId="0"/>
      <p:bldP spid="7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>
            <a:stCxn id="14" idx="3"/>
            <a:endCxn id="21" idx="1"/>
          </p:cNvCxnSpPr>
          <p:nvPr/>
        </p:nvCxnSpPr>
        <p:spPr>
          <a:xfrm>
            <a:off x="3505200" y="3110305"/>
            <a:ext cx="1728004" cy="1179311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67000" y="2031937"/>
            <a:ext cx="838200" cy="6008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667000" y="2782447"/>
            <a:ext cx="838200" cy="6557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u</a:t>
            </a:r>
            <a:r>
              <a:rPr lang="en-US" sz="1050" baseline="-25000" dirty="0" smtClean="0"/>
              <a:t>1</a:t>
            </a:r>
            <a:r>
              <a:rPr lang="en-US" sz="1050" dirty="0" smtClean="0"/>
              <a:t>u</a:t>
            </a:r>
            <a:r>
              <a:rPr lang="en-US" sz="1050" baseline="-25000" dirty="0" smtClean="0"/>
              <a:t>2</a:t>
            </a:r>
            <a:r>
              <a:rPr lang="en-US" sz="1050" dirty="0" smtClean="0"/>
              <a:t>…</a:t>
            </a:r>
            <a:r>
              <a:rPr lang="en-US" sz="1050" dirty="0" err="1" smtClean="0"/>
              <a:t>u</a:t>
            </a:r>
            <a:r>
              <a:rPr lang="en-US" sz="1050" baseline="-25000" dirty="0" err="1" smtClean="0"/>
              <a:t>k</a:t>
            </a:r>
            <a:endParaRPr lang="en-US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2334933" y="1219200"/>
            <a:ext cx="1502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U</a:t>
            </a:r>
            <a:r>
              <a:rPr lang="en-US" sz="2400" baseline="-250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x … x U</a:t>
            </a:r>
            <a:endParaRPr lang="en-US" baseline="-25000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5400000">
            <a:off x="2979070" y="353274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5194765" y="2031679"/>
            <a:ext cx="825034" cy="6038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214643" y="2782448"/>
            <a:ext cx="805156" cy="65571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233204" y="3964783"/>
            <a:ext cx="805158" cy="64966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</a:t>
            </a:r>
            <a:r>
              <a:rPr lang="en-US" sz="1100" baseline="-25000" dirty="0" smtClean="0"/>
              <a:t>1</a:t>
            </a:r>
            <a:r>
              <a:rPr lang="en-US" sz="1100" dirty="0" smtClean="0"/>
              <a:t>v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…</a:t>
            </a:r>
            <a:r>
              <a:rPr lang="en-US" sz="1100" dirty="0" err="1" smtClean="0"/>
              <a:t>v</a:t>
            </a:r>
            <a:r>
              <a:rPr lang="en-US" sz="1100" baseline="-25000" dirty="0" err="1" smtClean="0"/>
              <a:t>k</a:t>
            </a:r>
            <a:endParaRPr lang="en-US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4841688" y="1236687"/>
            <a:ext cx="1531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V</a:t>
            </a:r>
            <a:r>
              <a:rPr lang="en-US" sz="2400" baseline="-250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x … x V</a:t>
            </a:r>
            <a:endParaRPr lang="en-US" baseline="-25000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 rot="5400000">
            <a:off x="5291808" y="342517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51419" y="3284990"/>
            <a:ext cx="126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: </a:t>
            </a:r>
            <a:r>
              <a:rPr lang="en-US" dirty="0" err="1" smtClean="0"/>
              <a:t>U</a:t>
            </a:r>
            <a:r>
              <a:rPr lang="en-US" baseline="30000" dirty="0" err="1" smtClean="0"/>
              <a:t>k</a:t>
            </a:r>
            <a:r>
              <a:rPr lang="en-US" baseline="-25000" dirty="0" smtClean="0"/>
              <a:t> </a:t>
            </a:r>
            <a:r>
              <a:rPr lang="en-US" sz="1200" dirty="0" smtClean="0">
                <a:sym typeface="Wingdings" pitchFamily="2" charset="2"/>
              </a:rPr>
              <a:t> </a:t>
            </a:r>
            <a:r>
              <a:rPr lang="el-GR" dirty="0" smtClean="0">
                <a:sym typeface="Wingdings" pitchFamily="2" charset="2"/>
              </a:rPr>
              <a:t> Σ</a:t>
            </a:r>
            <a:r>
              <a:rPr lang="en-US" baseline="30000" dirty="0" smtClean="0">
                <a:sym typeface="Wingdings" pitchFamily="2" charset="2"/>
              </a:rPr>
              <a:t>k</a:t>
            </a:r>
            <a:endParaRPr lang="en-US" baseline="30000" dirty="0"/>
          </a:p>
        </p:txBody>
      </p:sp>
      <p:sp>
        <p:nvSpPr>
          <p:cNvPr id="74" name="TextBox 73"/>
          <p:cNvSpPr txBox="1"/>
          <p:nvPr/>
        </p:nvSpPr>
        <p:spPr>
          <a:xfrm>
            <a:off x="1041000" y="268191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7213200" y="268191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942647" y="3281713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: </a:t>
            </a:r>
            <a:r>
              <a:rPr lang="en-US" dirty="0" err="1" smtClean="0"/>
              <a:t>V</a:t>
            </a:r>
            <a:r>
              <a:rPr lang="en-US" baseline="30000" dirty="0" err="1"/>
              <a:t>k</a:t>
            </a:r>
            <a:r>
              <a:rPr lang="en-US" baseline="-25000" dirty="0"/>
              <a:t> </a:t>
            </a:r>
            <a:r>
              <a:rPr lang="en-US" sz="1200" dirty="0">
                <a:sym typeface="Wingdings" pitchFamily="2" charset="2"/>
              </a:rPr>
              <a:t> </a:t>
            </a:r>
            <a:r>
              <a:rPr lang="el-GR" dirty="0">
                <a:sym typeface="Wingdings" pitchFamily="2" charset="2"/>
              </a:rPr>
              <a:t> Σ</a:t>
            </a:r>
            <a:r>
              <a:rPr lang="en-US" baseline="30000" dirty="0">
                <a:sym typeface="Wingdings" pitchFamily="2" charset="2"/>
              </a:rPr>
              <a:t>k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 rot="2345880">
            <a:off x="4026800" y="3439350"/>
            <a:ext cx="8483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50" dirty="0" smtClean="0">
                <a:solidFill>
                  <a:schemeClr val="tx2"/>
                </a:solidFill>
                <a:cs typeface="+mj-cs"/>
              </a:rPr>
              <a:t>Π</a:t>
            </a:r>
            <a:r>
              <a:rPr lang="en-US" sz="1050" baseline="-25000" dirty="0" smtClean="0">
                <a:solidFill>
                  <a:schemeClr val="tx2"/>
                </a:solidFill>
                <a:cs typeface="+mj-cs"/>
              </a:rPr>
              <a:t>1</a:t>
            </a:r>
            <a:r>
              <a:rPr lang="en-US" sz="1050" dirty="0">
                <a:solidFill>
                  <a:schemeClr val="tx2"/>
                </a:solidFill>
                <a:cs typeface="+mj-cs"/>
              </a:rPr>
              <a:t> </a:t>
            </a:r>
            <a:r>
              <a:rPr lang="el-GR" sz="1050" dirty="0" smtClean="0">
                <a:solidFill>
                  <a:schemeClr val="tx2"/>
                </a:solidFill>
              </a:rPr>
              <a:t>Π</a:t>
            </a:r>
            <a:r>
              <a:rPr lang="en-US" sz="1050" baseline="-25000" dirty="0" smtClean="0">
                <a:solidFill>
                  <a:schemeClr val="tx2"/>
                </a:solidFill>
              </a:rPr>
              <a:t>2</a:t>
            </a:r>
            <a:r>
              <a:rPr lang="en-US" sz="1050" dirty="0" smtClean="0">
                <a:solidFill>
                  <a:schemeClr val="tx2"/>
                </a:solidFill>
              </a:rPr>
              <a:t> … </a:t>
            </a:r>
            <a:r>
              <a:rPr lang="el-GR" sz="1050" dirty="0" smtClean="0">
                <a:solidFill>
                  <a:schemeClr val="tx2"/>
                </a:solidFill>
              </a:rPr>
              <a:t>Π</a:t>
            </a:r>
            <a:r>
              <a:rPr lang="en-US" sz="1050" baseline="-25000" dirty="0" smtClean="0">
                <a:solidFill>
                  <a:schemeClr val="tx2"/>
                </a:solidFill>
              </a:rPr>
              <a:t>k</a:t>
            </a:r>
            <a:endParaRPr lang="en-US" sz="1050" dirty="0">
              <a:solidFill>
                <a:schemeClr val="tx2"/>
              </a:solidFill>
              <a:cs typeface="+mj-cs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-3048" y="-87102"/>
            <a:ext cx="7216248" cy="9599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k-fold product of a game</a:t>
            </a:r>
            <a:endParaRPr lang="he-IL" sz="4000" dirty="0"/>
          </a:p>
        </p:txBody>
      </p:sp>
      <p:sp>
        <p:nvSpPr>
          <p:cNvPr id="68" name="Rounded Rectangle 67"/>
          <p:cNvSpPr/>
          <p:nvPr/>
        </p:nvSpPr>
        <p:spPr>
          <a:xfrm>
            <a:off x="2661458" y="4771033"/>
            <a:ext cx="838200" cy="63916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2685562" y="3906057"/>
            <a:ext cx="838200" cy="70839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5214642" y="4767404"/>
            <a:ext cx="838200" cy="63916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51419" y="6167735"/>
            <a:ext cx="785022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  <a:latin typeface="+mj-lt"/>
              </a:rPr>
              <a:t>Also called: the </a:t>
            </a: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k-fold parallel repetition of a game </a:t>
            </a:r>
            <a:endParaRPr lang="he-IL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2057400" y="980425"/>
            <a:ext cx="4568373" cy="5024627"/>
          </a:xfrm>
          <a:prstGeom prst="roundRect">
            <a:avLst/>
          </a:prstGeom>
          <a:solidFill>
            <a:schemeClr val="accent1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aseline="-25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42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00200" y="1677022"/>
                <a:ext cx="486274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Q1: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baseline="-25000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) =</m:t>
                    </m:r>
                    <m:r>
                      <a:rPr lang="en-US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baseline="-25000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 =</m:t>
                    </m:r>
                    <m:r>
                      <a:rPr lang="en-US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he-IL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1677022"/>
                <a:ext cx="4862741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12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09800" y="2362200"/>
                <a:ext cx="3549626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then 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baseline="-25000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⊗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baseline="-25000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?</a:t>
                </a:r>
                <a:endParaRPr lang="he-IL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2362200"/>
                <a:ext cx="3549626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546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3810622"/>
                <a:ext cx="6702540" cy="38081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Q2: If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) =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, </a:t>
                </a:r>
                <a:r>
                  <a:rPr lang="en-US" dirty="0">
                    <a:solidFill>
                      <a:schemeClr val="accent6"/>
                    </a:solidFill>
                  </a:rPr>
                  <a:t>then what is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⊗</m:t>
                        </m:r>
                        <m:r>
                          <a:rPr lang="en-US" b="0" i="1" dirty="0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) 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for 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 ?</a:t>
                </a:r>
                <a:endParaRPr lang="he-IL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810622"/>
                <a:ext cx="6702540" cy="380810"/>
              </a:xfrm>
              <a:prstGeom prst="rect">
                <a:avLst/>
              </a:prstGeom>
              <a:blipFill rotWithShape="0">
                <a:blip r:embed="rId5"/>
                <a:stretch>
                  <a:fillRect l="-819" t="-6349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600200" y="5334000"/>
            <a:ext cx="628088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One obvious candidate is the direct product strategy. 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5834512"/>
            <a:ext cx="468109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But it is not, in general, the best strategy.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035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914400" y="748198"/>
            <a:ext cx="7086600" cy="18424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84587" y="1263228"/>
                <a:ext cx="6844669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then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587" y="1263228"/>
                <a:ext cx="6844669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80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66800" y="899853"/>
                <a:ext cx="6477000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Theorem [D.-</a:t>
                </a:r>
                <a:r>
                  <a:rPr lang="en-US" dirty="0" err="1" smtClean="0">
                    <a:solidFill>
                      <a:schemeClr val="accent6"/>
                    </a:solidFill>
                    <a:latin typeface="+mj-lt"/>
                  </a:rPr>
                  <a:t>Steurer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2013]: </a:t>
                </a:r>
                <a:r>
                  <a:rPr lang="en-US" dirty="0">
                    <a:solidFill>
                      <a:schemeClr val="accent6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>
                    <a:solidFill>
                      <a:schemeClr val="accent6"/>
                    </a:solidFill>
                  </a:rPr>
                  <a:t> be a projection game. </a:t>
                </a:r>
                <a:endParaRPr lang="en-US" dirty="0" smtClean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899853"/>
                <a:ext cx="6477000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753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64393" y="1752600"/>
                <a:ext cx="2450607" cy="71532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𝑣𝑎𝑙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⊗</m:t>
                              </m:r>
                              <m:r>
                                <a:rPr lang="en-US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√</m:t>
                                  </m:r>
                                  <m: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393" y="1752600"/>
                <a:ext cx="2450607" cy="71532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17141" y="3810276"/>
                <a:ext cx="6763390" cy="96084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d>
                      <m:d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(close to 1), then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d>
                      <m:d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accent6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smtClean="0">
                                        <a:solidFill>
                                          <a:schemeClr val="accent6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accent6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𝜖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accent6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 </a:t>
                </a:r>
              </a:p>
              <a:p>
                <a:r>
                  <a:rPr lang="en-US" sz="1600" dirty="0" smtClean="0">
                    <a:solidFill>
                      <a:schemeClr val="accent6"/>
                    </a:solidFill>
                    <a:latin typeface="+mj-lt"/>
                  </a:rPr>
                  <a:t>(known; we just improve the constants of [ Rao, </a:t>
                </a:r>
                <a:r>
                  <a:rPr lang="en-US" sz="1600" dirty="0" err="1" smtClean="0">
                    <a:solidFill>
                      <a:schemeClr val="accent6"/>
                    </a:solidFill>
                    <a:latin typeface="+mj-lt"/>
                  </a:rPr>
                  <a:t>Holenstein</a:t>
                </a:r>
                <a:r>
                  <a:rPr lang="en-US" sz="1600" dirty="0" smtClean="0">
                    <a:solidFill>
                      <a:schemeClr val="accent6"/>
                    </a:solidFill>
                    <a:latin typeface="+mj-lt"/>
                  </a:rPr>
                  <a:t>, </a:t>
                </a:r>
                <a:r>
                  <a:rPr lang="en-US" sz="2400" dirty="0" err="1" smtClean="0">
                    <a:solidFill>
                      <a:schemeClr val="accent6"/>
                    </a:solidFill>
                    <a:latin typeface="+mj-lt"/>
                  </a:rPr>
                  <a:t>Raz</a:t>
                </a:r>
                <a:r>
                  <a:rPr lang="en-US" sz="2400" dirty="0" smtClean="0">
                    <a:solidFill>
                      <a:schemeClr val="accent6"/>
                    </a:solidFill>
                    <a:latin typeface="+mj-lt"/>
                  </a:rPr>
                  <a:t> </a:t>
                </a:r>
                <a:r>
                  <a:rPr lang="en-US" sz="1600" dirty="0" smtClean="0">
                    <a:solidFill>
                      <a:schemeClr val="accent6"/>
                    </a:solidFill>
                    <a:latin typeface="+mj-lt"/>
                  </a:rPr>
                  <a:t>])</a:t>
                </a:r>
                <a:endParaRPr lang="en-US" sz="1600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141" y="3810276"/>
                <a:ext cx="6763390" cy="960840"/>
              </a:xfrm>
              <a:prstGeom prst="rect">
                <a:avLst/>
              </a:prstGeom>
              <a:blipFill rotWithShape="0">
                <a:blip r:embed="rId6"/>
                <a:stretch>
                  <a:fillRect l="-812" r="-361" b="-13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17141" y="2971800"/>
                <a:ext cx="5664884" cy="92820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d>
                      <m:d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(close to 0), then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d>
                      <m:d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 </a:t>
                </a:r>
              </a:p>
              <a:p>
                <a:r>
                  <a:rPr lang="en-US" sz="1600" dirty="0" smtClean="0">
                    <a:solidFill>
                      <a:schemeClr val="accent6"/>
                    </a:solidFill>
                    <a:latin typeface="+mj-lt"/>
                  </a:rPr>
                  <a:t>(new; implies new hardness results for label-cover &amp; </a:t>
                </a:r>
              </a:p>
              <a:p>
                <a:r>
                  <a:rPr lang="en-US" sz="1600" dirty="0" smtClean="0">
                    <a:solidFill>
                      <a:schemeClr val="accent6"/>
                    </a:solidFill>
                    <a:latin typeface="+mj-lt"/>
                  </a:rPr>
                  <a:t>optimal NP-hardness results for set-cover)</a:t>
                </a:r>
                <a:endParaRPr lang="en-US" sz="1600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141" y="2971800"/>
                <a:ext cx="5664884" cy="928203"/>
              </a:xfrm>
              <a:prstGeom prst="rect">
                <a:avLst/>
              </a:prstGeom>
              <a:blipFill rotWithShape="0">
                <a:blip r:embed="rId7"/>
                <a:stretch>
                  <a:fillRect l="-969" t="-2632" b="-3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219200" y="4920212"/>
            <a:ext cx="777240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solidFill>
                  <a:schemeClr val="accent6"/>
                </a:solidFill>
                <a:latin typeface="+mj-lt"/>
              </a:rPr>
              <a:t>Also: short proof for “strong PCP theorem” or “hardness of label-cover”</a:t>
            </a:r>
            <a:endParaRPr lang="en-US" sz="16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916459" y="3091412"/>
            <a:ext cx="152400" cy="152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14400" y="4065537"/>
            <a:ext cx="152400" cy="152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916459" y="5001627"/>
            <a:ext cx="152400" cy="152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217141" y="5554637"/>
            <a:ext cx="7543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solidFill>
                  <a:schemeClr val="accent6"/>
                </a:solidFill>
                <a:latin typeface="+mj-lt"/>
              </a:rPr>
              <a:t>Ideas extend to give a parallel repetition theorem for entangled games, i.e. when the two players share a quantum state [with </a:t>
            </a:r>
            <a:r>
              <a:rPr lang="en-US" sz="1600" dirty="0" err="1" smtClean="0">
                <a:solidFill>
                  <a:schemeClr val="accent6"/>
                </a:solidFill>
                <a:latin typeface="+mj-lt"/>
              </a:rPr>
              <a:t>Vidick</a:t>
            </a:r>
            <a:r>
              <a:rPr lang="en-US" sz="1600" dirty="0" smtClean="0">
                <a:solidFill>
                  <a:schemeClr val="accent6"/>
                </a:solidFill>
                <a:latin typeface="+mj-lt"/>
              </a:rPr>
              <a:t> &amp; </a:t>
            </a:r>
            <a:r>
              <a:rPr lang="en-US" sz="1600" dirty="0" err="1" smtClean="0">
                <a:solidFill>
                  <a:schemeClr val="accent6"/>
                </a:solidFill>
                <a:latin typeface="+mj-lt"/>
              </a:rPr>
              <a:t>Steurer</a:t>
            </a:r>
            <a:r>
              <a:rPr lang="en-US" sz="1600" dirty="0" smtClean="0">
                <a:solidFill>
                  <a:schemeClr val="accent6"/>
                </a:solidFill>
                <a:latin typeface="+mj-lt"/>
              </a:rPr>
              <a:t>]</a:t>
            </a:r>
            <a:endParaRPr lang="en-US" sz="16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914400" y="5636052"/>
            <a:ext cx="152400" cy="152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2514600" y="2800290"/>
            <a:ext cx="6477000" cy="857310"/>
            <a:chOff x="2514600" y="2800290"/>
            <a:chExt cx="6477000" cy="857310"/>
          </a:xfrm>
        </p:grpSpPr>
        <p:sp>
          <p:nvSpPr>
            <p:cNvPr id="16" name="Oval 15"/>
            <p:cNvSpPr/>
            <p:nvPr/>
          </p:nvSpPr>
          <p:spPr>
            <a:xfrm>
              <a:off x="2514600" y="3200400"/>
              <a:ext cx="3733800" cy="457200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32829" y="2800290"/>
              <a:ext cx="2058771" cy="707886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Baskerville Old Face" panose="02020602080505020303" pitchFamily="18" charset="0"/>
                  <a:cs typeface="+mj-cs"/>
                </a:rPr>
                <a:t>BGLR “sliding </a:t>
              </a:r>
              <a:r>
                <a:rPr lang="en-US" sz="2000" b="1" dirty="0" err="1" smtClean="0">
                  <a:solidFill>
                    <a:srgbClr val="002060"/>
                  </a:solidFill>
                  <a:latin typeface="Baskerville Old Face" panose="02020602080505020303" pitchFamily="18" charset="0"/>
                  <a:cs typeface="+mj-cs"/>
                </a:rPr>
                <a:t>scale”conjecture</a:t>
              </a:r>
              <a:endPara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+mj-cs"/>
              </a:endParaRPr>
            </a:p>
          </p:txBody>
        </p:sp>
        <p:cxnSp>
          <p:nvCxnSpPr>
            <p:cNvPr id="20" name="Straight Arrow Connector 19"/>
            <p:cNvCxnSpPr>
              <a:endCxn id="18" idx="1"/>
            </p:cNvCxnSpPr>
            <p:nvPr/>
          </p:nvCxnSpPr>
          <p:spPr>
            <a:xfrm flipV="1">
              <a:off x="6248400" y="3154233"/>
              <a:ext cx="684429" cy="27476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422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96264" y="1945649"/>
                <a:ext cx="4770341" cy="72135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val</m:t>
                          </m:r>
                        </m:e>
                        <m:sub>
                          <m:r>
                            <a:rPr lang="en-US" b="0" i="0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d>
                        <m:d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</m:d>
                      <m:r>
                        <a:rPr lang="en-US" b="0" i="1" dirty="0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sup</m:t>
                              </m:r>
                            </m:e>
                            <m:lim>
                              <m:r>
                                <a:rPr lang="en-US" b="0" i="1" dirty="0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dirty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 dirty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 dirty="0">
                                      <a:solidFill>
                                        <a:schemeClr val="accent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dirty="0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  <m:r>
                                    <a:rPr lang="en-US" i="1" dirty="0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⊗</m:t>
                                  </m:r>
                                  <m:r>
                                    <a:rPr lang="en-US" i="1" dirty="0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</m:d>
                              <m:r>
                                <a:rPr lang="en-US" i="1" dirty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num>
                            <m:den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 dirty="0">
                                      <a:solidFill>
                                        <a:schemeClr val="accent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i="1" dirty="0">
                                          <a:solidFill>
                                            <a:schemeClr val="accent6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 dirty="0">
                                          <a:solidFill>
                                            <a:schemeClr val="accent6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</m:d>
                                </m:e>
                              </m:d>
                            </m:den>
                          </m:f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accent6"/>
                              </a:solidFill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264" y="1945649"/>
                <a:ext cx="4770341" cy="72135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12013" y="3276600"/>
                <a:ext cx="6324599" cy="9233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Think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val</m:t>
                        </m:r>
                      </m:e>
                      <m:sub>
                        <m:r>
                          <a:rPr lang="en-US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as an “</a:t>
                </a:r>
                <a:r>
                  <a:rPr lang="en-US" i="1" dirty="0" smtClean="0">
                    <a:solidFill>
                      <a:schemeClr val="accent6"/>
                    </a:solidFill>
                    <a:latin typeface="+mj-lt"/>
                  </a:rPr>
                  <a:t>environmental value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”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: how much harder is it to play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in parallel with environment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, compared to playing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alone</a:t>
                </a:r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013" y="3276600"/>
                <a:ext cx="6324599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868" t="-3974" b="-9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12013" y="2819400"/>
                <a:ext cx="6554615" cy="40498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bg1">
                        <a:lumMod val="65000"/>
                      </a:schemeClr>
                    </a:solidFill>
                    <a:latin typeface="+mj-lt"/>
                  </a:rPr>
                  <a:t>(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 smtClean="0">
                    <a:solidFill>
                      <a:schemeClr val="bg1">
                        <a:lumMod val="65000"/>
                      </a:schemeClr>
                    </a:solidFill>
                    <a:latin typeface="+mj-lt"/>
                  </a:rPr>
                  <a:t> is the </a:t>
                </a:r>
                <a:r>
                  <a:rPr lang="en-US" i="1" dirty="0" smtClean="0">
                    <a:solidFill>
                      <a:schemeClr val="bg1">
                        <a:lumMod val="65000"/>
                      </a:schemeClr>
                    </a:solidFill>
                    <a:latin typeface="+mj-lt"/>
                  </a:rPr>
                  <a:t>collision value</a:t>
                </a:r>
                <a:r>
                  <a:rPr lang="en-US" dirty="0" smtClean="0">
                    <a:solidFill>
                      <a:schemeClr val="bg1">
                        <a:lumMod val="65000"/>
                      </a:schemeClr>
                    </a:solidFill>
                    <a:latin typeface="+mj-lt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 smtClean="0">
                    <a:solidFill>
                      <a:schemeClr val="bg1">
                        <a:lumMod val="65000"/>
                      </a:schemeClr>
                    </a:solidFill>
                    <a:latin typeface="+mj-lt"/>
                  </a:rPr>
                  <a:t>, closely related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b="0" i="1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bg1">
                        <a:lumMod val="65000"/>
                      </a:schemeClr>
                    </a:solidFill>
                    <a:latin typeface="+mj-lt"/>
                  </a:rPr>
                  <a:t> )</a:t>
                </a:r>
                <a:endParaRPr lang="en-US" dirty="0">
                  <a:solidFill>
                    <a:schemeClr val="bg1">
                      <a:lumMod val="65000"/>
                    </a:schemeClr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013" y="2819400"/>
                <a:ext cx="6554615" cy="404983"/>
              </a:xfrm>
              <a:prstGeom prst="rect">
                <a:avLst/>
              </a:prstGeom>
              <a:blipFill rotWithShape="0">
                <a:blip r:embed="rId5"/>
                <a:stretch>
                  <a:fillRect l="-837" t="-6061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905000" y="4871307"/>
                <a:ext cx="5366405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Multiplicativity: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⊗</m:t>
                        </m:r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𝑣𝑎𝑙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</m:oMath>
                </a14:m>
                <a:endParaRPr lang="en-US" dirty="0" smtClean="0">
                  <a:solidFill>
                    <a:schemeClr val="accent6"/>
                  </a:solidFill>
                  <a:latin typeface="+mj-lt"/>
                </a:endParaRPr>
              </a:p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Approximation: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871307"/>
                <a:ext cx="5366405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1023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87768" y="228600"/>
            <a:ext cx="400462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One slide about the new proof</a:t>
            </a:r>
            <a:endParaRPr lang="en-US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21168" y="6189015"/>
                <a:ext cx="7772400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 smtClean="0">
                    <a:solidFill>
                      <a:schemeClr val="accent6"/>
                    </a:solidFill>
                    <a:latin typeface="+mj-lt"/>
                  </a:rPr>
                  <a:t>Approximation is proven by expressing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1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schemeClr val="accent6"/>
                    </a:solidFill>
                    <a:latin typeface="+mj-lt"/>
                  </a:rPr>
                  <a:t> as an “eigenvalue”, enabled by factoring out H; easy for expanders</a:t>
                </a:r>
                <a:endParaRPr lang="en-US" sz="1400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168" y="6189015"/>
                <a:ext cx="7772400" cy="523220"/>
              </a:xfrm>
              <a:prstGeom prst="rect">
                <a:avLst/>
              </a:prstGeom>
              <a:blipFill rotWithShape="0">
                <a:blip r:embed="rId7"/>
                <a:stretch>
                  <a:fillRect l="-235" t="-1163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921168" y="2156323"/>
            <a:ext cx="130195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2. Define: 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1168" y="4648200"/>
            <a:ext cx="110479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3. Show: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1168" y="1226972"/>
            <a:ext cx="76132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1. View a game as a linear operator acting on (Bob)-assignments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905000" y="5538253"/>
                <a:ext cx="5417252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accent6"/>
                    </a:solidFill>
                  </a:rPr>
                  <a:t>So</a:t>
                </a:r>
                <a:r>
                  <a:rPr lang="en-US" dirty="0">
                    <a:solidFill>
                      <a:schemeClr val="accent6"/>
                    </a:solidFill>
                  </a:rPr>
                  <a:t>:</a:t>
                </a:r>
                <a:r>
                  <a:rPr lang="en-US" dirty="0" smtClean="0">
                    <a:solidFill>
                      <a:schemeClr val="accent6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538253"/>
                <a:ext cx="5417252" cy="404983"/>
              </a:xfrm>
              <a:prstGeom prst="rect">
                <a:avLst/>
              </a:prstGeom>
              <a:blipFill rotWithShape="0">
                <a:blip r:embed="rId8"/>
                <a:stretch>
                  <a:fillRect l="-1014" t="-6061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19200" y="1562660"/>
                <a:ext cx="5710218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The game value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</a:t>
                </a:r>
                <a:r>
                  <a:rPr lang="en-US" dirty="0" smtClean="0">
                    <a:solidFill>
                      <a:schemeClr val="accent6"/>
                    </a:solidFill>
                  </a:rPr>
                  <a:t>a </a:t>
                </a:r>
                <a:r>
                  <a:rPr lang="en-US" dirty="0">
                    <a:solidFill>
                      <a:schemeClr val="accent6"/>
                    </a:solidFill>
                  </a:rPr>
                  <a:t>natural norm of this </a:t>
                </a:r>
                <a:r>
                  <a:rPr lang="en-US" dirty="0" smtClean="0">
                    <a:solidFill>
                      <a:schemeClr val="accent6"/>
                    </a:solidFill>
                  </a:rPr>
                  <a:t>operator</a:t>
                </a:r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62660"/>
                <a:ext cx="5710218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854" t="-8197" r="-21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902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924800" cy="3992563"/>
          </a:xfrm>
        </p:spPr>
        <p:txBody>
          <a:bodyPr>
            <a:normAutofit/>
          </a:bodyPr>
          <a:lstStyle/>
          <a:p>
            <a:r>
              <a:rPr lang="en-US" dirty="0" smtClean="0"/>
              <a:t>Direct product of strings &amp; functions</a:t>
            </a:r>
          </a:p>
          <a:p>
            <a:pPr marL="0" indent="0">
              <a:buNone/>
            </a:pPr>
            <a:r>
              <a:rPr lang="en-US" dirty="0" smtClean="0"/>
              <a:t>	and a related local-to-global lifting theorem</a:t>
            </a:r>
          </a:p>
          <a:p>
            <a:endParaRPr lang="en-US" dirty="0"/>
          </a:p>
          <a:p>
            <a:r>
              <a:rPr lang="en-US" dirty="0" smtClean="0"/>
              <a:t>Direct product of games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and new parallel repetition theorem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Direct products of computational problems ??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e.g. for graph problems (max-cut, vertex-cover, ... )</a:t>
            </a:r>
          </a:p>
        </p:txBody>
      </p:sp>
    </p:spTree>
    <p:extLst>
      <p:ext uri="{BB962C8B-B14F-4D97-AF65-F5344CB8AC3E}">
        <p14:creationId xmlns:p14="http://schemas.microsoft.com/office/powerpoint/2010/main" val="2188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600200"/>
          </a:xfrm>
        </p:spPr>
        <p:txBody>
          <a:bodyPr/>
          <a:lstStyle/>
          <a:p>
            <a:r>
              <a:rPr lang="en-US" dirty="0" smtClean="0"/>
              <a:t>Products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93368" y="3352801"/>
            <a:ext cx="8229600" cy="12514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fun: to “see what happens”</a:t>
            </a:r>
          </a:p>
          <a:p>
            <a:r>
              <a:rPr lang="en-US" dirty="0" smtClean="0"/>
              <a:t>For “Hardness Amplification”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(holy grail = prove that things are hard)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2057400"/>
            <a:ext cx="595868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Why would anyone want to multiply two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functions 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?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42584" y="2417812"/>
            <a:ext cx="115448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graphs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?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33390" y="2750094"/>
            <a:ext cx="142218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problems</a:t>
            </a:r>
            <a:r>
              <a:rPr lang="en-US" dirty="0" smtClean="0">
                <a:solidFill>
                  <a:schemeClr val="accent6"/>
                </a:solidFill>
                <a:latin typeface="+mj-lt"/>
              </a:rPr>
              <a:t> ?</a:t>
            </a:r>
            <a:endParaRPr lang="he-IL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368" y="4648200"/>
            <a:ext cx="303159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0" lvl="1"/>
            <a:r>
              <a:rPr lang="en-US" dirty="0">
                <a:solidFill>
                  <a:srgbClr val="0070C0"/>
                </a:solidFill>
              </a:rPr>
              <a:t>Given f that is a little </a:t>
            </a:r>
            <a:r>
              <a:rPr lang="en-US" dirty="0" smtClean="0">
                <a:solidFill>
                  <a:srgbClr val="0070C0"/>
                </a:solidFill>
              </a:rPr>
              <a:t>hard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5108" y="4648200"/>
            <a:ext cx="329449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0" lvl="1"/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construct </a:t>
            </a:r>
            <a:r>
              <a:rPr lang="en-US" dirty="0">
                <a:solidFill>
                  <a:srgbClr val="0070C0"/>
                </a:solidFill>
                <a:sym typeface="Wingdings" panose="05000000000000000000" pitchFamily="2" charset="2"/>
              </a:rPr>
              <a:t>f’ that is very </a:t>
            </a: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hard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65141" y="4832866"/>
            <a:ext cx="9430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3368" y="5430798"/>
            <a:ext cx="840326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Circuit complexity, average case complexity, communication complexity,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Hardness of approximation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524967" y="5615463"/>
            <a:ext cx="2819400" cy="1059597"/>
          </a:xfrm>
          <a:prstGeom prst="wedgeRoundRectCallout">
            <a:avLst>
              <a:gd name="adj1" fmla="val -30342"/>
              <a:gd name="adj2" fmla="val -111855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By taking </a:t>
            </a:r>
          </a:p>
          <a:p>
            <a:pPr algn="ctr"/>
            <a:r>
              <a:rPr lang="en-US" dirty="0" smtClean="0"/>
              <a:t>f’ = f x f x … x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5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600200"/>
          </a:xfrm>
        </p:spPr>
        <p:txBody>
          <a:bodyPr/>
          <a:lstStyle/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x P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971800" y="2895600"/>
            <a:ext cx="3429000" cy="22860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800" dirty="0" smtClean="0"/>
              <a:t>Numbers</a:t>
            </a:r>
          </a:p>
          <a:p>
            <a:pPr marL="457200" lvl="1" indent="0">
              <a:buNone/>
            </a:pPr>
            <a:r>
              <a:rPr lang="en-US" sz="1800" dirty="0" smtClean="0"/>
              <a:t>Strings</a:t>
            </a:r>
          </a:p>
          <a:p>
            <a:pPr marL="457200" lvl="1" indent="0">
              <a:buNone/>
            </a:pPr>
            <a:r>
              <a:rPr lang="en-US" sz="1800" dirty="0" smtClean="0"/>
              <a:t>Functions</a:t>
            </a:r>
          </a:p>
          <a:p>
            <a:pPr marL="457200" lvl="1" indent="0">
              <a:buNone/>
            </a:pPr>
            <a:r>
              <a:rPr lang="en-US" sz="1800" dirty="0" smtClean="0"/>
              <a:t>Graphs</a:t>
            </a:r>
          </a:p>
          <a:p>
            <a:pPr marL="457200" lvl="1" indent="0">
              <a:buNone/>
            </a:pPr>
            <a:r>
              <a:rPr lang="en-US" sz="1800" dirty="0" smtClean="0"/>
              <a:t>Games</a:t>
            </a:r>
          </a:p>
          <a:p>
            <a:pPr marL="457200" lvl="1" indent="0">
              <a:buNone/>
            </a:pPr>
            <a:r>
              <a:rPr lang="en-US" sz="1800" dirty="0" smtClean="0"/>
              <a:t>Computational Problems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66883" y="2053643"/>
            <a:ext cx="603883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+mj-lt"/>
              </a:rPr>
              <a:t>We can multiply many different objects</a:t>
            </a:r>
          </a:p>
        </p:txBody>
      </p:sp>
    </p:spTree>
    <p:extLst>
      <p:ext uri="{BB962C8B-B14F-4D97-AF65-F5344CB8AC3E}">
        <p14:creationId xmlns:p14="http://schemas.microsoft.com/office/powerpoint/2010/main" val="282985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433628"/>
              </p:ext>
            </p:extLst>
          </p:nvPr>
        </p:nvGraphicFramePr>
        <p:xfrm>
          <a:off x="3017202" y="2788920"/>
          <a:ext cx="339355" cy="17830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39355"/>
              </a:tblGrid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en-US" sz="1050" b="1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953740"/>
              </p:ext>
            </p:extLst>
          </p:nvPr>
        </p:nvGraphicFramePr>
        <p:xfrm>
          <a:off x="3626802" y="2209800"/>
          <a:ext cx="2088198" cy="304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48033"/>
                <a:gridCol w="348033"/>
                <a:gridCol w="348033"/>
                <a:gridCol w="348033"/>
                <a:gridCol w="348033"/>
                <a:gridCol w="348033"/>
              </a:tblGrid>
              <a:tr h="304800"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050156"/>
              </p:ext>
            </p:extLst>
          </p:nvPr>
        </p:nvGraphicFramePr>
        <p:xfrm>
          <a:off x="3626802" y="2819402"/>
          <a:ext cx="2088198" cy="17526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48033"/>
                <a:gridCol w="348033"/>
                <a:gridCol w="348033"/>
                <a:gridCol w="348033"/>
                <a:gridCol w="348033"/>
                <a:gridCol w="348033"/>
              </a:tblGrid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69573" y="1447800"/>
            <a:ext cx="551946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For example, here is how to multiply two strings: </a:t>
            </a:r>
            <a:endParaRPr lang="he-IL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 sz="4000" dirty="0" smtClean="0"/>
              <a:t>Direct Products of Strings / Functions</a:t>
            </a:r>
            <a:endParaRPr lang="he-I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69573" y="5029200"/>
                <a:ext cx="7336227" cy="95821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In the k-fold product of a string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,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we have a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-bit substring corresponding to the restriction of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573" y="5029200"/>
                <a:ext cx="7336227" cy="958211"/>
              </a:xfrm>
              <a:prstGeom prst="rect">
                <a:avLst/>
              </a:prstGeom>
              <a:blipFill rotWithShape="1">
                <a:blip r:embed="rId3"/>
                <a:stretch>
                  <a:fillRect l="-664" t="-3185" r="-498" b="-50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452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9573" y="1447800"/>
            <a:ext cx="551946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For example, here is how to multiply two strings: </a:t>
            </a:r>
            <a:endParaRPr lang="he-IL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 sz="4000" dirty="0" smtClean="0"/>
              <a:t>Direct Products of Strings / Functions</a:t>
            </a:r>
            <a:endParaRPr lang="he-I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69573" y="5029200"/>
                <a:ext cx="7336227" cy="95821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In the k-fold product of a string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,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we have a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-bit substring corresponding to the restriction of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6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573" y="5029200"/>
                <a:ext cx="7336227" cy="958211"/>
              </a:xfrm>
              <a:prstGeom prst="rect">
                <a:avLst/>
              </a:prstGeom>
              <a:blipFill rotWithShape="0">
                <a:blip r:embed="rId3"/>
                <a:stretch>
                  <a:fillRect l="-664" t="-3185" r="-498" b="-50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2438400" y="5105400"/>
            <a:ext cx="8382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53000" y="5750957"/>
            <a:ext cx="8382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76800" y="5865257"/>
                <a:ext cx="2092881" cy="395429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…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865257"/>
                <a:ext cx="2092881" cy="395429"/>
              </a:xfrm>
              <a:prstGeom prst="rect">
                <a:avLst/>
              </a:prstGeom>
              <a:blipFill rotWithShape="0">
                <a:blip r:embed="rId4"/>
                <a:stretch>
                  <a:fillRect t="-9231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644696" y="4832125"/>
            <a:ext cx="6319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sum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6097" y="6446282"/>
            <a:ext cx="622317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(the alphabet stays the same, but harder to analyze)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086508"/>
              </p:ext>
            </p:extLst>
          </p:nvPr>
        </p:nvGraphicFramePr>
        <p:xfrm>
          <a:off x="3017202" y="2788920"/>
          <a:ext cx="339355" cy="17830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39355"/>
              </a:tblGrid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en-US" sz="1050" b="1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b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74475"/>
              </p:ext>
            </p:extLst>
          </p:nvPr>
        </p:nvGraphicFramePr>
        <p:xfrm>
          <a:off x="3626802" y="2209800"/>
          <a:ext cx="2088198" cy="304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48033"/>
                <a:gridCol w="348033"/>
                <a:gridCol w="348033"/>
                <a:gridCol w="348033"/>
                <a:gridCol w="348033"/>
                <a:gridCol w="348033"/>
              </a:tblGrid>
              <a:tr h="304800"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0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50" dirty="0" smtClean="0">
                          <a:latin typeface="+mj-lt"/>
                        </a:rPr>
                        <a:t>1</a:t>
                      </a:r>
                      <a:endParaRPr lang="he-IL" sz="105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alpha val="28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02808"/>
              </p:ext>
            </p:extLst>
          </p:nvPr>
        </p:nvGraphicFramePr>
        <p:xfrm>
          <a:off x="3626802" y="2819402"/>
          <a:ext cx="2088198" cy="17526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48033"/>
                <a:gridCol w="348033"/>
                <a:gridCol w="348033"/>
                <a:gridCol w="348033"/>
                <a:gridCol w="348033"/>
                <a:gridCol w="348033"/>
              </a:tblGrid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11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00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000" dirty="0" smtClean="0">
                          <a:latin typeface="+mj-lt"/>
                        </a:rPr>
                        <a:t>01</a:t>
                      </a:r>
                      <a:endParaRPr lang="he-IL" sz="1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70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66801" y="1835607"/>
                <a:ext cx="6858000" cy="12055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Given a table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-substrings,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𝑓</m:t>
                    </m:r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/>
                      </a:rPr>
                      <m:t>→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, is there a local test that distinguishes between</a:t>
                </a:r>
              </a:p>
              <a:p>
                <a:pPr marL="285750" indent="-285750"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 is a direct product </a:t>
                </a:r>
              </a:p>
              <a:p>
                <a:pPr marL="285750" indent="-285750"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</a:rPr>
                  <a:t> is far from a direct product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1" y="1835607"/>
                <a:ext cx="6858000" cy="1205586"/>
              </a:xfrm>
              <a:prstGeom prst="rect">
                <a:avLst/>
              </a:prstGeom>
              <a:blipFill rotWithShape="1">
                <a:blip r:embed="rId3"/>
                <a:stretch>
                  <a:fillRect l="-711" t="-2525" b="-65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990600" y="3733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In [GGR] terms: is the property of being a direct product locally testable ?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>
            <a:off x="1066801" y="5581710"/>
            <a:ext cx="670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  <a:latin typeface="+mj-lt"/>
              </a:rPr>
              <a:t>(answer: yes, with 2 queries)</a:t>
            </a:r>
            <a:endParaRPr lang="en-US" sz="14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3048" y="0"/>
            <a:ext cx="64038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Testing Direct Products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28751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59468"/>
            <a:ext cx="591059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Given: a very large and difficult problem (e.g. 3sat)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461736"/>
                <a:ext cx="415851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On average, the local value is &gt;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</m:oMath>
                </a14:m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461736"/>
                <a:ext cx="4158511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32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2831068"/>
                <a:ext cx="64475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On average, consistent with &gt;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𝑐𝑜𝑛𝑠</m:t>
                    </m:r>
                  </m:oMath>
                </a14:m>
                <a:r>
                  <a:rPr lang="en-US" dirty="0" smtClean="0">
                    <a:solidFill>
                      <a:srgbClr val="002060"/>
                    </a:solidFill>
                    <a:latin typeface="+mj-lt"/>
                  </a:rPr>
                  <a:t> 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fraction of neighbors</a:t>
                </a:r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31068"/>
                <a:ext cx="6447534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851" t="-8197" r="-9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66800" y="3332202"/>
                <a:ext cx="7188186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b="1" dirty="0" smtClean="0">
                    <a:solidFill>
                      <a:schemeClr val="accent6"/>
                    </a:solidFill>
                    <a:latin typeface="+mj-lt"/>
                  </a:rPr>
                  <a:t>Question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: is there a consistent global solution with value &gt;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2060"/>
                        </a:solidFill>
                        <a:latin typeface="Cambria Math"/>
                      </a:rPr>
                      <m:t>g</m:t>
                    </m:r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</m:oMath>
                </a14:m>
                <a:endParaRPr lang="en-US" dirty="0">
                  <a:solidFill>
                    <a:srgbClr val="00206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332202"/>
                <a:ext cx="7188186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679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-3048" y="0"/>
            <a:ext cx="50322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Local to Global</a:t>
            </a:r>
            <a:endParaRPr lang="he-IL" sz="4000" dirty="0"/>
          </a:p>
        </p:txBody>
      </p:sp>
      <p:sp>
        <p:nvSpPr>
          <p:cNvPr id="7" name="Oval 6"/>
          <p:cNvSpPr/>
          <p:nvPr/>
        </p:nvSpPr>
        <p:spPr>
          <a:xfrm>
            <a:off x="685800" y="4038600"/>
            <a:ext cx="7772400" cy="2514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rot="1948276">
            <a:off x="6432419" y="5497339"/>
            <a:ext cx="685800" cy="457200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 rot="19277563">
            <a:off x="6639159" y="5503442"/>
            <a:ext cx="685800" cy="457200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875741" y="4047352"/>
            <a:ext cx="1791259" cy="981848"/>
            <a:chOff x="875741" y="4047352"/>
            <a:chExt cx="1791259" cy="981848"/>
          </a:xfrm>
        </p:grpSpPr>
        <p:sp>
          <p:nvSpPr>
            <p:cNvPr id="15" name="Oval 14"/>
            <p:cNvSpPr/>
            <p:nvPr/>
          </p:nvSpPr>
          <p:spPr>
            <a:xfrm>
              <a:off x="1981200" y="4572000"/>
              <a:ext cx="685800" cy="45720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15" idx="1"/>
            </p:cNvCxnSpPr>
            <p:nvPr/>
          </p:nvCxnSpPr>
          <p:spPr>
            <a:xfrm flipH="1" flipV="1">
              <a:off x="1371600" y="4267200"/>
              <a:ext cx="710033" cy="371755"/>
            </a:xfrm>
            <a:prstGeom prst="straightConnector1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875741" y="4047352"/>
                  <a:ext cx="1263166" cy="276999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2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a14:m>
                  <a:r>
                    <a:rPr lang="en-US" sz="12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j-lt"/>
                    </a:rPr>
                    <a:t>-sub-problem</a:t>
                  </a:r>
                  <a:endParaRPr lang="en-US" sz="12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5741" y="4047352"/>
                  <a:ext cx="1263166" cy="27699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7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66800" y="1481559"/>
                <a:ext cx="6886303" cy="9233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/>
                </a:r>
                <a:br>
                  <a:rPr lang="en-US" dirty="0" smtClean="0">
                    <a:solidFill>
                      <a:schemeClr val="accent6"/>
                    </a:solidFill>
                    <a:latin typeface="+mj-lt"/>
                  </a:rPr>
                </a:b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We will solve it together, by splitting the work into many small sub-problems, each of (constant)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481559"/>
                <a:ext cx="6886303" cy="923330"/>
              </a:xfrm>
              <a:prstGeom prst="rect">
                <a:avLst/>
              </a:prstGeom>
              <a:blipFill rotWithShape="0">
                <a:blip r:embed="rId7"/>
                <a:stretch>
                  <a:fillRect l="-708" r="-1327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809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59468"/>
            <a:ext cx="591059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Given: a very large and difficult problem (e.g. 3sat)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461736"/>
                <a:ext cx="415851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On average, the local value is &gt;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</m:oMath>
                </a14:m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461736"/>
                <a:ext cx="4158511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32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2831068"/>
                <a:ext cx="64475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On average, consistent with &gt;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𝑐𝑜𝑛𝑠</m:t>
                    </m:r>
                  </m:oMath>
                </a14:m>
                <a:r>
                  <a:rPr lang="en-US" dirty="0" smtClean="0">
                    <a:solidFill>
                      <a:srgbClr val="002060"/>
                    </a:solidFill>
                    <a:latin typeface="+mj-lt"/>
                  </a:rPr>
                  <a:t> 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fraction of neighbors</a:t>
                </a:r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31068"/>
                <a:ext cx="6447534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851" t="-8197" r="-9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66800" y="3332202"/>
                <a:ext cx="7313220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b="1" dirty="0" smtClean="0">
                    <a:solidFill>
                      <a:schemeClr val="accent6"/>
                    </a:solidFill>
                    <a:latin typeface="+mj-lt"/>
                  </a:rPr>
                  <a:t>Question</a:t>
                </a: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: is there a consistent global solution with value &gt;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2060"/>
                        </a:solidFill>
                        <a:latin typeface="Cambria Math"/>
                      </a:rPr>
                      <m:t>g</m:t>
                    </m:r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</m:oMath>
                </a14:m>
                <a:endParaRPr lang="en-US" dirty="0">
                  <a:solidFill>
                    <a:srgbClr val="00206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332202"/>
                <a:ext cx="7313220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667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-3048" y="0"/>
            <a:ext cx="5032248" cy="980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Local to Global</a:t>
            </a:r>
            <a:endParaRPr lang="he-I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66800" y="1481559"/>
                <a:ext cx="6886303" cy="9233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/>
                </a:r>
                <a:br>
                  <a:rPr lang="en-US" dirty="0" smtClean="0">
                    <a:solidFill>
                      <a:schemeClr val="accent6"/>
                    </a:solidFill>
                    <a:latin typeface="+mj-lt"/>
                  </a:rPr>
                </a:br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We will solve it together, by splitting the work into many small sub-problems, each of (constant)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481559"/>
                <a:ext cx="6886303" cy="923330"/>
              </a:xfrm>
              <a:prstGeom prst="rect">
                <a:avLst/>
              </a:prstGeom>
              <a:blipFill rotWithShape="0">
                <a:blip r:embed="rId6"/>
                <a:stretch>
                  <a:fillRect l="-708" r="-1327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295400" y="4198203"/>
                <a:ext cx="623760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How does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2060"/>
                        </a:solidFill>
                        <a:latin typeface="Cambria Math"/>
                      </a:rPr>
                      <m:t>g</m:t>
                    </m:r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en-US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depend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𝑐𝑜𝑛𝑠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and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𝑣𝑎𝑙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and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 smtClean="0">
                    <a:solidFill>
                      <a:schemeClr val="accent6"/>
                    </a:solidFill>
                    <a:latin typeface="+mj-lt"/>
                  </a:rPr>
                  <a:t> ?</a:t>
                </a:r>
                <a:endParaRPr lang="en-US" dirty="0">
                  <a:solidFill>
                    <a:schemeClr val="accent6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198203"/>
                <a:ext cx="6237605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880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295400" y="4916269"/>
            <a:ext cx="602921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What is the dependence on the “graph topology” ?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(i.e. which pairs of neighbors are being compared)</a:t>
            </a:r>
            <a:endParaRPr lang="en-US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813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none" rtlCol="1">
        <a:spAutoFit/>
      </a:bodyPr>
      <a:lstStyle>
        <a:defPPr>
          <a:defRPr dirty="0">
            <a:solidFill>
              <a:schemeClr val="accent6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17249</TotalTime>
  <Words>2586</Words>
  <Application>Microsoft Office PowerPoint</Application>
  <PresentationFormat>On-screen Show (4:3)</PresentationFormat>
  <Paragraphs>469</Paragraphs>
  <Slides>27</Slides>
  <Notes>24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Executive</vt:lpstr>
      <vt:lpstr>Products     of Functions, Graphs, Games &amp; Problems</vt:lpstr>
      <vt:lpstr>Products</vt:lpstr>
      <vt:lpstr>Products</vt:lpstr>
      <vt:lpstr>P1 x P2 </vt:lpstr>
      <vt:lpstr>Direct Products of Strings / Functions</vt:lpstr>
      <vt:lpstr>Direct Products of Strings / Functions</vt:lpstr>
      <vt:lpstr>PowerPoint Presentation</vt:lpstr>
      <vt:lpstr>PowerPoint Presentation</vt:lpstr>
      <vt:lpstr>PowerPoint Presentation</vt:lpstr>
      <vt:lpstr>PowerPoint Presentation</vt:lpstr>
      <vt:lpstr>Multiplying Graphs </vt:lpstr>
      <vt:lpstr>PowerPoint Presentation</vt:lpstr>
      <vt:lpstr>PowerPoint Presentation</vt:lpstr>
      <vt:lpstr>PowerPoint Presentation</vt:lpstr>
      <vt:lpstr>Games (2-player 1-round)  </vt:lpstr>
      <vt:lpstr>Games (2-player 1-round)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Products and gap amplification</dc:title>
  <dc:creator>UIS</dc:creator>
  <cp:lastModifiedBy>Irit</cp:lastModifiedBy>
  <cp:revision>203</cp:revision>
  <cp:lastPrinted>2012-10-05T01:23:15Z</cp:lastPrinted>
  <dcterms:created xsi:type="dcterms:W3CDTF">2013-03-16T01:00:31Z</dcterms:created>
  <dcterms:modified xsi:type="dcterms:W3CDTF">2013-12-13T16:20:31Z</dcterms:modified>
</cp:coreProperties>
</file>