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2" r:id="rId3"/>
    <p:sldId id="273" r:id="rId4"/>
    <p:sldId id="274" r:id="rId5"/>
    <p:sldId id="275" r:id="rId6"/>
    <p:sldId id="277" r:id="rId7"/>
    <p:sldId id="278" r:id="rId8"/>
    <p:sldId id="279" r:id="rId9"/>
    <p:sldId id="280" r:id="rId10"/>
    <p:sldId id="281" r:id="rId11"/>
    <p:sldId id="276" r:id="rId12"/>
    <p:sldId id="271" r:id="rId13"/>
  </p:sldIdLst>
  <p:sldSz cx="12192000" cy="6858000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102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92D07-21DC-4786-ADE9-B930CA1A92CB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BC25E-4D36-434B-B01C-5BA8C8E28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33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4F137A68-F6EB-4603-8738-A2FB5FAB5FBC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9A0A7F8-E4F5-4A0F-8646-624C27CB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 turned sixty in February, I now belong to the elders.</a:t>
            </a:r>
            <a:r>
              <a:rPr lang="en-US" baseline="0" dirty="0" smtClean="0"/>
              <a:t> </a:t>
            </a:r>
            <a:r>
              <a:rPr lang="en-US" dirty="0" smtClean="0"/>
              <a:t>So I may be pardoned for promoting a good old vision, and arguing that it is still relevant, and maybe even more relevant than before. </a:t>
            </a:r>
          </a:p>
          <a:p>
            <a:r>
              <a:rPr lang="en-US" dirty="0" smtClean="0"/>
              <a:t>But apologies come first...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74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N.B.: The decision is input-dependent, the queries are not. The canonical proof contains the unique witness.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3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Sec 2.1.3 “How efficient should the prover be?” In </a:t>
            </a:r>
            <a:r>
              <a:rPr lang="en-US" i="1" dirty="0" smtClean="0"/>
              <a:t>Complexity Theory Retrospective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34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Night is Falling (CA</a:t>
            </a:r>
            <a:r>
              <a:rPr lang="en-US" baseline="0" dirty="0" smtClean="0"/>
              <a:t> 1995): Petra and Camille (not Venus). The claim is “I love you (and you love me)”. And they interact throughout the movie to prove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Interactive proof systems (for claims of membership). The IP=PSPACE </a:t>
            </a:r>
            <a:r>
              <a:rPr lang="en-US" baseline="0" dirty="0" err="1" smtClean="0"/>
              <a:t>Thm</a:t>
            </a:r>
            <a:r>
              <a:rPr lang="en-US" baseline="0" dirty="0" smtClean="0"/>
              <a:t> has overshadowed the notion and the existence of natural questions. In particular, Petra is NOT computationally unbounded – can interactive proof systems help 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N.B.:</a:t>
            </a:r>
            <a:r>
              <a:rPr lang="en-US" baseline="0" dirty="0" smtClean="0"/>
              <a:t> Soundness is information theoretic as before (as opposed to computational-soundness). You may hear of computationally-sound proof in </a:t>
            </a:r>
            <a:r>
              <a:rPr lang="en-US" baseline="0" smtClean="0"/>
              <a:t>the Friday </a:t>
            </a:r>
            <a:r>
              <a:rPr lang="en-US" baseline="0" dirty="0" smtClean="0"/>
              <a:t>workshop.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4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Ex1</a:t>
            </a:r>
            <a:r>
              <a:rPr lang="en-US" baseline="0" dirty="0" smtClean="0"/>
              <a:t> “goes back” to discussions with Silvio and </a:t>
            </a:r>
            <a:r>
              <a:rPr lang="en-US" baseline="0" dirty="0" err="1" smtClean="0"/>
              <a:t>Shafi</a:t>
            </a:r>
            <a:r>
              <a:rPr lang="en-US" baseline="0" dirty="0" smtClean="0"/>
              <a:t> in 1985. Our favorite examples at the time were computational problems in permutation groups (and strong generating sets</a:t>
            </a:r>
            <a:r>
              <a:rPr lang="en-US" baseline="0" dirty="0" smtClean="0"/>
              <a:t>). There is a typo in the slide: a_{</a:t>
            </a:r>
            <a:r>
              <a:rPr lang="en-US" baseline="0" dirty="0" err="1" smtClean="0"/>
              <a:t>I,i</a:t>
            </a:r>
            <a:r>
              <a:rPr lang="en-US" baseline="0" smtClean="0"/>
              <a:t>} should be set to 1, not to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07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Lund-</a:t>
            </a:r>
            <a:r>
              <a:rPr lang="en-US" dirty="0" err="1" smtClean="0"/>
              <a:t>Fortnow</a:t>
            </a:r>
            <a:r>
              <a:rPr lang="en-US" dirty="0" smtClean="0"/>
              <a:t>-Karloff-</a:t>
            </a:r>
            <a:r>
              <a:rPr lang="en-US" dirty="0" err="1" smtClean="0"/>
              <a:t>Nisam</a:t>
            </a:r>
            <a:r>
              <a:rPr lang="en-US" dirty="0" smtClean="0"/>
              <a:t> (1990).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8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Having</a:t>
            </a:r>
            <a:r>
              <a:rPr lang="en-US" baseline="0" dirty="0" smtClean="0"/>
              <a:t> small formulas implies having low degree and being easy to </a:t>
            </a:r>
            <a:r>
              <a:rPr lang="en-US" baseline="0" smtClean="0"/>
              <a:t>evaluate. </a:t>
            </a:r>
            <a:r>
              <a:rPr lang="en-US" smtClean="0"/>
              <a:t>Now</a:t>
            </a:r>
            <a:r>
              <a:rPr lang="en-US" dirty="0" smtClean="0"/>
              <a:t>, apply the Sum-Check protocol. </a:t>
            </a:r>
          </a:p>
          <a:p>
            <a:r>
              <a:rPr lang="en-US" dirty="0" smtClean="0"/>
              <a:t>Note that the verifier needs 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evalue</a:t>
            </a:r>
            <a:r>
              <a:rPr lang="en-US" baseline="0" dirty="0" smtClean="0"/>
              <a:t> \</a:t>
            </a:r>
            <a:r>
              <a:rPr lang="en-US" baseline="0" dirty="0" err="1" smtClean="0"/>
              <a:t>phi_n</a:t>
            </a:r>
            <a:r>
              <a:rPr lang="en-US" baseline="0" dirty="0" smtClean="0"/>
              <a:t> at one point, which is dominated by the computation of the internal sum of $n$ terms.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2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apply the Sum-Check protocol</a:t>
            </a:r>
            <a:r>
              <a:rPr lang="en-US" baseline="0" dirty="0" smtClean="0"/>
              <a:t>: The verification of the value of alpha_{i-1} at $r_{i-1}$ is reduced to verifying the value of </a:t>
            </a:r>
            <a:r>
              <a:rPr lang="en-US" baseline="0" dirty="0" err="1" smtClean="0"/>
              <a:t>alpha_i</a:t>
            </a:r>
            <a:r>
              <a:rPr lang="en-US" baseline="0" dirty="0" smtClean="0"/>
              <a:t> at some new random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71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</a:t>
            </a:r>
            <a:r>
              <a:rPr lang="en-US" baseline="0" dirty="0" smtClean="0"/>
              <a:t> the warm-up: It is relatively easy only when compared to the needed batching of IPs…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A7F8-E4F5-4A0F-8646-624C27CB9B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4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7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9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9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0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5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2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0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6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13B-FCEC-4D91-BD7B-ACC2BD59EFB0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4313B-FCEC-4D91-BD7B-ACC2BD59EFB0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FC19-74E7-4F97-B566-C19497CB6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.weizmann.ac.il/~oded/de-ip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391" y="967409"/>
            <a:ext cx="10707757" cy="186855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On Doubly-Efficient </a:t>
            </a:r>
            <a:br>
              <a:rPr lang="en-US" sz="5400" b="1" dirty="0" smtClean="0">
                <a:solidFill>
                  <a:srgbClr val="00B050"/>
                </a:solidFill>
              </a:rPr>
            </a:br>
            <a:r>
              <a:rPr lang="en-US" sz="5400" b="1" dirty="0" smtClean="0">
                <a:solidFill>
                  <a:srgbClr val="00B050"/>
                </a:solidFill>
              </a:rPr>
              <a:t>Interactive Proof Systems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70589"/>
            <a:ext cx="9250017" cy="147483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Oded Goldreich</a:t>
            </a:r>
          </a:p>
          <a:p>
            <a:r>
              <a:rPr lang="en-US" sz="4000" dirty="0" smtClean="0"/>
              <a:t>Weizmann Institute of Science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02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65" y="55796"/>
            <a:ext cx="10708969" cy="81690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Batch verification for UP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[RRR]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" y="6441440"/>
            <a:ext cx="1052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*) input-oblivious queries, recognizable canonical proofs.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6065" y="872699"/>
            <a:ext cx="1096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 = t(n)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</a:rPr>
              <a:t>1/2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d’ = d log n</a:t>
            </a:r>
            <a:r>
              <a:rPr lang="en-US" sz="2400" dirty="0" smtClean="0"/>
              <a:t>,  consider the parity check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0,1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t(n)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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0,1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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d’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sz="2400" dirty="0" smtClean="0">
                <a:sym typeface="Symbol" panose="05050102010706020507" pitchFamily="18" charset="2"/>
              </a:rPr>
              <a:t>such that for each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v</a:t>
            </a:r>
            <a:r>
              <a:rPr lang="en-US" sz="2400" dirty="0" smtClean="0">
                <a:sym typeface="Symbol" panose="05050102010706020507" pitchFamily="18" charset="2"/>
              </a:rPr>
              <a:t>, each </a:t>
            </a:r>
            <a:r>
              <a:rPr lang="en-US" sz="2400" b="1" dirty="0">
                <a:solidFill>
                  <a:srgbClr val="00B050"/>
                </a:solidFill>
                <a:sym typeface="Symbol" panose="05050102010706020507" pitchFamily="18" charset="2"/>
              </a:rPr>
              <a:t>H</a:t>
            </a:r>
            <a:r>
              <a:rPr lang="en-US" sz="2400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amming ball </a:t>
            </a:r>
            <a:r>
              <a:rPr lang="en-US" sz="2400" dirty="0" smtClean="0">
                <a:sym typeface="Symbol" panose="05050102010706020507" pitchFamily="18" charset="2"/>
              </a:rPr>
              <a:t>of radius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d </a:t>
            </a:r>
            <a:r>
              <a:rPr lang="en-US" sz="2400" dirty="0" smtClean="0">
                <a:sym typeface="Symbol" panose="05050102010706020507" pitchFamily="18" charset="2"/>
              </a:rPr>
              <a:t>contains at most one pre-image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v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en-US" sz="2400" dirty="0" smtClean="0">
                <a:sym typeface="Symbol" panose="05050102010706020507" pitchFamily="18" charset="2"/>
              </a:rPr>
              <a:t>under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F</a:t>
            </a:r>
            <a:r>
              <a:rPr lang="en-US" sz="2400" dirty="0" smtClean="0">
                <a:sym typeface="Symbol" panose="05050102010706020507" pitchFamily="18" charset="2"/>
              </a:rPr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0887" y="-547152"/>
            <a:ext cx="4353587" cy="93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83" y="365126"/>
            <a:ext cx="10386391" cy="9203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Wider Perspective: the source of proofs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179" y="1955300"/>
            <a:ext cx="1038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Setting 1</a:t>
            </a:r>
            <a:r>
              <a:rPr lang="en-US" sz="3200" dirty="0" smtClean="0">
                <a:solidFill>
                  <a:srgbClr val="00B050"/>
                </a:solidFill>
              </a:rPr>
              <a:t>:</a:t>
            </a:r>
            <a:r>
              <a:rPr lang="en-US" sz="3200" dirty="0" smtClean="0"/>
              <a:t> The prover’s </a:t>
            </a:r>
            <a:r>
              <a:rPr lang="en-US" sz="3200" b="1" dirty="0" smtClean="0">
                <a:solidFill>
                  <a:srgbClr val="0070C0"/>
                </a:solidFill>
              </a:rPr>
              <a:t>on-line work </a:t>
            </a:r>
            <a:r>
              <a:rPr lang="en-US" sz="3200" dirty="0" smtClean="0"/>
              <a:t>(de-IP, </a:t>
            </a:r>
            <a:r>
              <a:rPr lang="en-US" sz="3200" dirty="0" smtClean="0">
                <a:solidFill>
                  <a:srgbClr val="0070C0"/>
                </a:solidFill>
              </a:rPr>
              <a:t>reviewed here</a:t>
            </a:r>
            <a:r>
              <a:rPr lang="en-US" sz="3200" dirty="0" smtClean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178" y="2859670"/>
            <a:ext cx="10386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Setting 2</a:t>
            </a:r>
            <a:r>
              <a:rPr lang="en-US" sz="3200" dirty="0" smtClean="0">
                <a:solidFill>
                  <a:srgbClr val="00B050"/>
                </a:solidFill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</a:rPr>
              <a:t>Provided</a:t>
            </a:r>
            <a:r>
              <a:rPr lang="en-US" sz="3200" dirty="0" smtClean="0"/>
              <a:t> by the (high-level) application/user</a:t>
            </a:r>
            <a:r>
              <a:rPr lang="en-US" sz="3200" dirty="0"/>
              <a:t> </a:t>
            </a:r>
            <a:r>
              <a:rPr lang="en-US" sz="3200" dirty="0" smtClean="0"/>
              <a:t>+ PPT.</a:t>
            </a:r>
            <a:br>
              <a:rPr lang="en-US" sz="3200" dirty="0" smtClean="0"/>
            </a:br>
            <a:r>
              <a:rPr lang="en-US" sz="2800" dirty="0" smtClean="0"/>
              <a:t>E.g., </a:t>
            </a:r>
            <a:r>
              <a:rPr lang="en-US" sz="2800" b="1" dirty="0" smtClean="0">
                <a:solidFill>
                  <a:srgbClr val="0070C0"/>
                </a:solidFill>
              </a:rPr>
              <a:t>NP-witness provided to a prover in a zero-knowledge system</a:t>
            </a:r>
            <a:r>
              <a:rPr lang="en-US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180" y="4194928"/>
            <a:ext cx="1038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Setting 3</a:t>
            </a:r>
            <a:r>
              <a:rPr lang="en-US" sz="3200" dirty="0" smtClean="0">
                <a:solidFill>
                  <a:srgbClr val="00B050"/>
                </a:solidFill>
              </a:rPr>
              <a:t>: </a:t>
            </a:r>
            <a:r>
              <a:rPr lang="en-US" sz="3200" dirty="0" smtClean="0"/>
              <a:t>Constructed in PPT with </a:t>
            </a:r>
            <a:r>
              <a:rPr lang="en-US" sz="3200" b="1" dirty="0" smtClean="0">
                <a:solidFill>
                  <a:srgbClr val="0070C0"/>
                </a:solidFill>
              </a:rPr>
              <a:t>oracle access to deciding</a:t>
            </a:r>
            <a:r>
              <a:rPr lang="en-US" sz="32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4397" y="6091637"/>
            <a:ext cx="507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“</a:t>
            </a:r>
            <a:r>
              <a:rPr lang="en-US" sz="2400" dirty="0" smtClean="0">
                <a:solidFill>
                  <a:srgbClr val="00B050"/>
                </a:solidFill>
              </a:rPr>
              <a:t>A </a:t>
            </a:r>
            <a:r>
              <a:rPr lang="en-US" sz="2400" dirty="0">
                <a:solidFill>
                  <a:srgbClr val="00B050"/>
                </a:solidFill>
              </a:rPr>
              <a:t>Taxonomy of Proof </a:t>
            </a:r>
            <a:r>
              <a:rPr lang="en-US" sz="2400" dirty="0" smtClean="0">
                <a:solidFill>
                  <a:srgbClr val="00B050"/>
                </a:solidFill>
              </a:rPr>
              <a:t>Systems” (1995).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178" y="5099298"/>
            <a:ext cx="10386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 </a:t>
            </a:r>
            <a:r>
              <a:rPr lang="en-US" sz="3200" dirty="0" smtClean="0"/>
              <a:t>Different notions of relatively efficient </a:t>
            </a:r>
            <a:r>
              <a:rPr lang="en-US" sz="3200" dirty="0" err="1" smtClean="0"/>
              <a:t>provers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2800" b="1" dirty="0" smtClean="0">
                <a:solidFill>
                  <a:srgbClr val="0070C0"/>
                </a:solidFill>
              </a:rPr>
              <a:t>They deserve further study.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2180" y="1221898"/>
            <a:ext cx="536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Proofs do not fall out of thin air.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7957" y="2014800"/>
            <a:ext cx="3101009" cy="15240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END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123686" y="5085395"/>
            <a:ext cx="926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Related </a:t>
            </a:r>
            <a:r>
              <a:rPr lang="en-US" sz="2800" dirty="0" smtClean="0"/>
              <a:t>papers available at</a:t>
            </a:r>
          </a:p>
          <a:p>
            <a:r>
              <a:rPr lang="en-US" sz="2800" dirty="0">
                <a:hlinkClick r:id="rId3"/>
              </a:rPr>
              <a:t>http://www.wisdom.weizmann.ac.il/~</a:t>
            </a:r>
            <a:r>
              <a:rPr lang="en-US" sz="2800" dirty="0" smtClean="0">
                <a:hlinkClick r:id="rId3"/>
              </a:rPr>
              <a:t>oded/de-ip.html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56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83" y="365126"/>
            <a:ext cx="10386391" cy="920336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Interactive Proof Systems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[GMR]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187" y="1425204"/>
            <a:ext cx="8638726" cy="558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Prover  </a:t>
            </a:r>
            <a:r>
              <a:rPr lang="en-US" dirty="0" smtClean="0"/>
              <a:t>                                                                            </a:t>
            </a:r>
            <a:r>
              <a:rPr lang="en-US" b="1" dirty="0" smtClean="0">
                <a:solidFill>
                  <a:srgbClr val="00B050"/>
                </a:solidFill>
              </a:rPr>
              <a:t>Verifier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3" y="2428321"/>
            <a:ext cx="20955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88" y="2534229"/>
            <a:ext cx="2010947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3632" y="2276872"/>
            <a:ext cx="6143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</a:t>
            </a:r>
            <a:r>
              <a:rPr lang="en-US" dirty="0"/>
              <a:t>would we do, as friends? </a:t>
            </a:r>
            <a:endParaRPr lang="en-US" dirty="0" smtClean="0"/>
          </a:p>
          <a:p>
            <a:pPr algn="ctr"/>
            <a:r>
              <a:rPr lang="en-US" dirty="0" smtClean="0"/>
              <a:t>Have </a:t>
            </a:r>
            <a:r>
              <a:rPr lang="en-US" dirty="0"/>
              <a:t>fun. </a:t>
            </a:r>
            <a:endParaRPr lang="en-US" dirty="0" smtClean="0"/>
          </a:p>
          <a:p>
            <a:pPr algn="ctr"/>
            <a:r>
              <a:rPr lang="en-US" dirty="0" smtClean="0"/>
              <a:t>Fun </a:t>
            </a:r>
            <a:r>
              <a:rPr lang="en-US" dirty="0"/>
              <a:t>- sounds like a buddy </a:t>
            </a:r>
            <a:r>
              <a:rPr lang="en-US" dirty="0" smtClean="0"/>
              <a:t>movie. </a:t>
            </a:r>
          </a:p>
          <a:p>
            <a:pPr algn="ctr"/>
            <a:r>
              <a:rPr lang="en-US" dirty="0" smtClean="0"/>
              <a:t>Yes, exactly.  Like Thelma and Louise. But... without the guns.</a:t>
            </a:r>
          </a:p>
          <a:p>
            <a:pPr algn="ctr"/>
            <a:r>
              <a:rPr lang="en-US" dirty="0" smtClean="0"/>
              <a:t>Oh</a:t>
            </a:r>
            <a:r>
              <a:rPr lang="en-US" dirty="0"/>
              <a:t>, well, no guns, I don't know...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00604" y="3598452"/>
            <a:ext cx="6218775" cy="24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80661" y="3021149"/>
            <a:ext cx="6289431" cy="16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02834" y="2475046"/>
            <a:ext cx="6289431" cy="202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51928" y="2775103"/>
            <a:ext cx="6289432" cy="141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00604" y="3468484"/>
            <a:ext cx="6196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62400" y="1478217"/>
            <a:ext cx="3392556" cy="38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love you (and you love me too)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60635" y="6308033"/>
            <a:ext cx="3985591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“When Night is falling” (Canada, 1995).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09032" y="3668971"/>
            <a:ext cx="11637193" cy="576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Petra</a:t>
            </a:r>
            <a:r>
              <a:rPr lang="en-US" b="1" dirty="0" smtClean="0">
                <a:solidFill>
                  <a:srgbClr val="00B050"/>
                </a:solidFill>
              </a:rPr>
              <a:t>                                 </a:t>
            </a:r>
            <a:r>
              <a:rPr lang="en-US" dirty="0" smtClean="0"/>
              <a:t>                   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Camille </a:t>
            </a:r>
            <a:r>
              <a:rPr lang="en-US" dirty="0" smtClean="0">
                <a:solidFill>
                  <a:srgbClr val="FF0000"/>
                </a:solidFill>
              </a:rPr>
              <a:t>(not Venus)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600" y="377080"/>
            <a:ext cx="10386391" cy="9203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Interactive Proof Systems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[GMR]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187" y="1425204"/>
            <a:ext cx="8638726" cy="558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Prover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                                                                       </a:t>
            </a:r>
            <a:r>
              <a:rPr lang="en-US" b="1" dirty="0" smtClean="0">
                <a:solidFill>
                  <a:srgbClr val="00B050"/>
                </a:solidFill>
              </a:rPr>
              <a:t>Verifier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3" y="2203603"/>
            <a:ext cx="20955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87" y="2203603"/>
            <a:ext cx="2010947" cy="1143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800604" y="3598452"/>
            <a:ext cx="6218775" cy="24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80661" y="3021149"/>
            <a:ext cx="6289431" cy="16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02834" y="2475046"/>
            <a:ext cx="6289431" cy="202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51928" y="2775103"/>
            <a:ext cx="6289432" cy="141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00604" y="3468484"/>
            <a:ext cx="6196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16557" y="1508939"/>
            <a:ext cx="19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en-US" dirty="0" smtClean="0"/>
              <a:t>(common input)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49469" y="3895412"/>
            <a:ext cx="858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PPT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4704" y="3820746"/>
            <a:ext cx="185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Computationally unbounded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28187" y="4467077"/>
            <a:ext cx="9325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Completeness:</a:t>
            </a:r>
            <a:r>
              <a:rPr lang="en-US" sz="2400" b="1" dirty="0" smtClean="0"/>
              <a:t> </a:t>
            </a:r>
            <a:r>
              <a:rPr lang="en-US" sz="2400" dirty="0" smtClean="0"/>
              <a:t>If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dirty="0" smtClean="0"/>
              <a:t> is in the set, then the verifier always </a:t>
            </a:r>
            <a:r>
              <a:rPr lang="en-US" sz="2400" b="1" dirty="0" smtClean="0">
                <a:solidFill>
                  <a:srgbClr val="FF0000"/>
                </a:solidFill>
              </a:rPr>
              <a:t>accepts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(under a suitable prover strategy)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Soundness:</a:t>
            </a:r>
            <a:r>
              <a:rPr lang="en-US" sz="2400" dirty="0" smtClean="0"/>
              <a:t> If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dirty="0" smtClean="0"/>
              <a:t> is not in the set, then the verifier </a:t>
            </a:r>
            <a:r>
              <a:rPr lang="en-US" sz="2400" b="1" dirty="0" smtClean="0">
                <a:solidFill>
                  <a:srgbClr val="FF0000"/>
                </a:solidFill>
              </a:rPr>
              <a:t>rejects</a:t>
            </a:r>
            <a:r>
              <a:rPr lang="en-US" sz="2400" dirty="0" smtClean="0"/>
              <a:t> </a:t>
            </a:r>
            <a:r>
              <a:rPr lang="en-US" sz="2400" dirty="0" err="1" smtClean="0"/>
              <a:t>w.p</a:t>
            </a:r>
            <a:r>
              <a:rPr lang="en-US" sz="2400" dirty="0" smtClean="0"/>
              <a:t>. at least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½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no matter what strategy the (cheating) </a:t>
            </a:r>
            <a:r>
              <a:rPr lang="en-US" sz="2400" dirty="0" err="1" smtClean="0"/>
              <a:t>prover</a:t>
            </a:r>
            <a:r>
              <a:rPr lang="en-US" sz="2400" dirty="0" smtClean="0"/>
              <a:t> employs.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780661" y="1859907"/>
            <a:ext cx="2135896" cy="336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891131" y="1843238"/>
            <a:ext cx="2178962" cy="430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9033" y="6036737"/>
            <a:ext cx="1030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THM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[LFKN,S]: </a:t>
            </a:r>
            <a:r>
              <a:rPr lang="en-US" sz="2800" b="1" dirty="0" smtClean="0"/>
              <a:t>Every set in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PSPACE </a:t>
            </a:r>
            <a:r>
              <a:rPr lang="en-US" sz="2800" b="1" dirty="0" smtClean="0"/>
              <a:t>has an interactive proof system.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28316" y="1582235"/>
            <a:ext cx="8299939" cy="30469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THM [LFKN,S]: IP = PSPACE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5040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83" y="365126"/>
            <a:ext cx="10386391" cy="92033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Doubly-Efficient Interactive Proof Systems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[GKR]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186" y="1357976"/>
            <a:ext cx="8638726" cy="558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Prover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                                                                             </a:t>
            </a:r>
            <a:r>
              <a:rPr lang="en-US" b="1" dirty="0" smtClean="0">
                <a:solidFill>
                  <a:srgbClr val="00B050"/>
                </a:solidFill>
              </a:rPr>
              <a:t>Verifier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3" y="1962729"/>
            <a:ext cx="20955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755" y="1957510"/>
            <a:ext cx="2010947" cy="1143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800604" y="3598452"/>
            <a:ext cx="6218775" cy="24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80661" y="3021149"/>
            <a:ext cx="6289431" cy="16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02834" y="2475046"/>
            <a:ext cx="6289431" cy="202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51928" y="2775103"/>
            <a:ext cx="6289432" cy="141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00604" y="3468484"/>
            <a:ext cx="6196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16557" y="1508939"/>
            <a:ext cx="19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dirty="0" smtClean="0"/>
              <a:t> (common input)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41360" y="3290032"/>
            <a:ext cx="30267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Almost linear time </a:t>
            </a:r>
          </a:p>
          <a:p>
            <a:r>
              <a:rPr lang="en-US" sz="2400" dirty="0" smtClean="0"/>
              <a:t>(or just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2400" dirty="0" smtClean="0"/>
              <a:t>(deciding)).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09033" y="3281842"/>
            <a:ext cx="2095500" cy="98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Prescribed </a:t>
            </a:r>
            <a:r>
              <a:rPr lang="en-US" sz="2800" b="1" dirty="0" err="1" smtClean="0">
                <a:solidFill>
                  <a:srgbClr val="00B050"/>
                </a:solidFill>
              </a:rPr>
              <a:t>prover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is </a:t>
            </a:r>
            <a:r>
              <a:rPr lang="en-US" sz="2800" b="1" dirty="0" smtClean="0">
                <a:solidFill>
                  <a:srgbClr val="FF0000"/>
                </a:solidFill>
              </a:rPr>
              <a:t>PPT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2683" y="4652369"/>
            <a:ext cx="10583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Completeness:</a:t>
            </a:r>
            <a:r>
              <a:rPr lang="en-US" sz="2400" b="1" dirty="0" smtClean="0"/>
              <a:t> </a:t>
            </a:r>
            <a:r>
              <a:rPr lang="en-US" sz="2400" dirty="0" smtClean="0"/>
              <a:t>If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en-US" sz="2400" dirty="0" smtClean="0"/>
              <a:t>is in the set and the </a:t>
            </a:r>
            <a:r>
              <a:rPr lang="en-US" sz="2400" dirty="0" err="1" smtClean="0"/>
              <a:t>prover</a:t>
            </a:r>
            <a:r>
              <a:rPr lang="en-US" sz="2400" dirty="0" smtClean="0"/>
              <a:t> follows the </a:t>
            </a:r>
            <a:r>
              <a:rPr lang="en-US" sz="2400" b="1" dirty="0" smtClean="0">
                <a:solidFill>
                  <a:srgbClr val="7030A0"/>
                </a:solidFill>
              </a:rPr>
              <a:t>prescribed strategy</a:t>
            </a:r>
            <a:r>
              <a:rPr lang="en-US" sz="2400" smtClean="0"/>
              <a:t>, </a:t>
            </a:r>
            <a:br>
              <a:rPr lang="en-US" sz="2400" smtClean="0"/>
            </a:br>
            <a:r>
              <a:rPr lang="en-US" sz="2400" smtClean="0"/>
              <a:t>then </a:t>
            </a:r>
            <a:r>
              <a:rPr lang="en-US" sz="2400" dirty="0" smtClean="0"/>
              <a:t>the verifier always </a:t>
            </a:r>
            <a:r>
              <a:rPr lang="en-US" sz="2400" b="1" dirty="0" smtClean="0">
                <a:solidFill>
                  <a:srgbClr val="FF0000"/>
                </a:solidFill>
              </a:rPr>
              <a:t>accepts</a:t>
            </a:r>
            <a:r>
              <a:rPr lang="en-US" sz="2400" dirty="0" smtClean="0"/>
              <a:t> .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Soundness:</a:t>
            </a:r>
            <a:r>
              <a:rPr lang="en-US" sz="2400" b="1" dirty="0" smtClean="0"/>
              <a:t> </a:t>
            </a:r>
            <a:r>
              <a:rPr lang="en-US" sz="2400" dirty="0" smtClean="0"/>
              <a:t>If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dirty="0" smtClean="0"/>
              <a:t> is not in the set, then the verifier </a:t>
            </a:r>
            <a:r>
              <a:rPr lang="en-US" sz="2400" b="1" dirty="0" smtClean="0">
                <a:solidFill>
                  <a:srgbClr val="FF0000"/>
                </a:solidFill>
              </a:rPr>
              <a:t>reject</a:t>
            </a:r>
            <a:r>
              <a:rPr lang="en-US" sz="2400" dirty="0" smtClean="0"/>
              <a:t> </a:t>
            </a:r>
            <a:r>
              <a:rPr lang="en-US" sz="2400" dirty="0" err="1" smtClean="0"/>
              <a:t>w.p</a:t>
            </a:r>
            <a:r>
              <a:rPr lang="en-US" sz="2400" dirty="0" smtClean="0"/>
              <a:t>. at least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½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no matter what strategy the (cheating) prover employs.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N.B.: </a:t>
            </a:r>
            <a:r>
              <a:rPr lang="en-US" sz="2400" dirty="0" smtClean="0"/>
              <a:t>As before; that is, </a:t>
            </a:r>
            <a:r>
              <a:rPr lang="en-US" sz="2400" b="1" dirty="0" smtClean="0">
                <a:solidFill>
                  <a:srgbClr val="FF0000"/>
                </a:solidFill>
              </a:rPr>
              <a:t>soundness hold </a:t>
            </a:r>
            <a:r>
              <a:rPr lang="en-US" sz="2400" b="1" dirty="0" err="1" smtClean="0">
                <a:solidFill>
                  <a:srgbClr val="FF0000"/>
                </a:solidFill>
              </a:rPr>
              <a:t>wrt</a:t>
            </a:r>
            <a:r>
              <a:rPr lang="en-US" sz="2400" b="1" dirty="0" smtClean="0">
                <a:solidFill>
                  <a:srgbClr val="FF0000"/>
                </a:solidFill>
              </a:rPr>
              <a:t> computationally unbounded cheaters!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780661" y="1859907"/>
            <a:ext cx="2135896" cy="336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891131" y="1843238"/>
            <a:ext cx="2178962" cy="430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59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83" y="365126"/>
            <a:ext cx="10686666" cy="7632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doubly-Efficient Interactive Proof Systems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2182" y="1285462"/>
            <a:ext cx="10386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Ex 1</a:t>
            </a:r>
            <a:r>
              <a:rPr lang="en-US" sz="3200" dirty="0" smtClean="0">
                <a:solidFill>
                  <a:srgbClr val="00B050"/>
                </a:solidFill>
              </a:rPr>
              <a:t>: </a:t>
            </a:r>
            <a:r>
              <a:rPr lang="en-US" sz="3200" dirty="0" smtClean="0"/>
              <a:t>In some cases, (almost linear-time verifiable) </a:t>
            </a:r>
            <a:br>
              <a:rPr lang="en-US" sz="3200" dirty="0" smtClean="0"/>
            </a:br>
            <a:r>
              <a:rPr lang="en-US" sz="3200" dirty="0" smtClean="0"/>
              <a:t>NP-witnesses can be found in polynomial-time </a:t>
            </a:r>
            <a:br>
              <a:rPr lang="en-US" sz="3200" dirty="0" smtClean="0"/>
            </a:br>
            <a:r>
              <a:rPr lang="en-US" sz="3200" dirty="0" smtClean="0"/>
              <a:t>(e.g., perfect matching, primality, </a:t>
            </a:r>
            <a:r>
              <a:rPr lang="en-US" sz="3200" b="1" dirty="0" smtClean="0">
                <a:solidFill>
                  <a:srgbClr val="7030A0"/>
                </a:solidFill>
              </a:rPr>
              <a:t>t-Clique</a:t>
            </a:r>
            <a:r>
              <a:rPr lang="en-US" sz="3200" dirty="0" smtClean="0"/>
              <a:t> for constant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t&gt;2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32182" y="2990628"/>
            <a:ext cx="1038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Ex 2 [GR17]: </a:t>
            </a:r>
            <a:r>
              <a:rPr lang="en-US" sz="3200" b="1" dirty="0" smtClean="0">
                <a:solidFill>
                  <a:srgbClr val="7030A0"/>
                </a:solidFill>
              </a:rPr>
              <a:t>no-t-Clique</a:t>
            </a:r>
            <a:r>
              <a:rPr lang="en-US" sz="3200" b="1" dirty="0" smtClean="0"/>
              <a:t> </a:t>
            </a:r>
            <a:r>
              <a:rPr lang="en-US" sz="3200" dirty="0" smtClean="0"/>
              <a:t>for constant t&gt;2.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56" y="3775458"/>
            <a:ext cx="8095251" cy="1998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51" y="1071034"/>
            <a:ext cx="8095251" cy="1998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04806" y="5108629"/>
            <a:ext cx="3023323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Apply the sum-check protocol.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Verify the residual.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1" y="3775457"/>
            <a:ext cx="7390295" cy="286273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9448800" y="3407910"/>
            <a:ext cx="2679329" cy="1362356"/>
          </a:xfrm>
          <a:prstGeom prst="wedgeEllipseCallout">
            <a:avLst>
              <a:gd name="adj1" fmla="val -154763"/>
              <a:gd name="adj2" fmla="val 487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6200" y="3667810"/>
            <a:ext cx="2275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EQ Is a </a:t>
            </a:r>
            <a:r>
              <a:rPr lang="en-US" sz="2800" dirty="0" smtClean="0">
                <a:sym typeface="Symbol" panose="05050102010706020507" pitchFamily="18" charset="2"/>
              </a:rPr>
              <a:t>p</a:t>
            </a:r>
            <a:r>
              <a:rPr lang="en-US" sz="2800" dirty="0" smtClean="0"/>
              <a:t>oly of </a:t>
            </a:r>
            <a:r>
              <a:rPr lang="en-US" sz="2800" dirty="0" err="1" smtClean="0"/>
              <a:t>indiv</a:t>
            </a:r>
            <a:r>
              <a:rPr lang="en-US" sz="2800" dirty="0" smtClean="0"/>
              <a:t>-deg.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73246" y="4013398"/>
            <a:ext cx="143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|F| &gt; 2</a:t>
            </a:r>
            <a:r>
              <a:rPr lang="en-US" sz="3600" b="1" baseline="30000" dirty="0" smtClean="0">
                <a:solidFill>
                  <a:schemeClr val="accent1">
                    <a:lumMod val="75000"/>
                  </a:schemeClr>
                </a:solidFill>
                <a:latin typeface="French Script MT" panose="03020402040607040605" pitchFamily="66" charset="0"/>
              </a:rPr>
              <a:t>l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3" name="Oval Callout 12"/>
          <p:cNvSpPr/>
          <p:nvPr/>
        </p:nvSpPr>
        <p:spPr>
          <a:xfrm>
            <a:off x="273246" y="4013398"/>
            <a:ext cx="1439046" cy="756867"/>
          </a:xfrm>
          <a:prstGeom prst="wedgeEllipseCallout">
            <a:avLst>
              <a:gd name="adj1" fmla="val 87885"/>
              <a:gd name="adj2" fmla="val 498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03040" y="4621917"/>
            <a:ext cx="4592320" cy="925443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668000" y="6116320"/>
            <a:ext cx="1283692" cy="28448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2" grpId="0"/>
      <p:bldP spid="3" grpId="0" animBg="1"/>
      <p:bldP spid="5" grpId="0" animBg="1"/>
      <p:bldP spid="9" grpId="0"/>
      <p:bldP spid="12" grpId="0"/>
      <p:bldP spid="13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33" y="1318406"/>
            <a:ext cx="7230341" cy="5188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83" y="246261"/>
            <a:ext cx="7883497" cy="8063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</a:t>
            </a:r>
            <a:r>
              <a:rPr lang="en-US" b="1" dirty="0" smtClean="0">
                <a:solidFill>
                  <a:srgbClr val="7030A0"/>
                </a:solidFill>
              </a:rPr>
              <a:t>he Sum-Check Protocol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[LFKN]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609" y="1506341"/>
            <a:ext cx="2141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m</a:t>
            </a:r>
            <a:r>
              <a:rPr lang="en-US" sz="2400" b="1" dirty="0" smtClean="0">
                <a:solidFill>
                  <a:srgbClr val="00B050"/>
                </a:solidFill>
              </a:rPr>
              <a:t>-</a:t>
            </a:r>
            <a:r>
              <a:rPr lang="en-US" sz="2400" b="1" dirty="0" err="1" smtClean="0">
                <a:solidFill>
                  <a:srgbClr val="00B050"/>
                </a:solidFill>
              </a:rPr>
              <a:t>variate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polynomial of individual degree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|H|-1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 rot="10800000">
            <a:off x="486855" y="1344178"/>
            <a:ext cx="2546276" cy="1893986"/>
          </a:xfrm>
          <a:prstGeom prst="wedgeEllipseCallout">
            <a:avLst>
              <a:gd name="adj1" fmla="val -86523"/>
              <a:gd name="adj2" fmla="val 2408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856480" y="3679903"/>
            <a:ext cx="5262880" cy="75752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2097" y="3888806"/>
            <a:ext cx="2141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u</a:t>
            </a:r>
            <a:r>
              <a:rPr lang="en-US" sz="2400" b="1" dirty="0" err="1" smtClean="0">
                <a:solidFill>
                  <a:srgbClr val="00B050"/>
                </a:solidFill>
              </a:rPr>
              <a:t>nivariate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polynomial of degree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|H|-1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 rot="10800000">
            <a:off x="689477" y="3529717"/>
            <a:ext cx="2141034" cy="1874220"/>
          </a:xfrm>
          <a:prstGeom prst="wedgeEllipseCallout">
            <a:avLst>
              <a:gd name="adj1" fmla="val -150747"/>
              <a:gd name="adj2" fmla="val 2232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83556" y="5443862"/>
            <a:ext cx="2141035" cy="122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Evaluate the polynomial at a single point.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442179" y="5443862"/>
            <a:ext cx="2364233" cy="1237056"/>
          </a:xfrm>
          <a:prstGeom prst="wedgeRectCallout">
            <a:avLst>
              <a:gd name="adj1" fmla="val 61677"/>
              <a:gd name="adj2" fmla="val -491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33" y="1137225"/>
            <a:ext cx="7064247" cy="1836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89" y="5803359"/>
            <a:ext cx="7572788" cy="88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9" grpId="0"/>
      <p:bldP spid="4" grpId="0" animBg="1"/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65" y="365126"/>
            <a:ext cx="11459817" cy="76322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Simple doubly-Efficient IPs for Local. Char. Sets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[GR17]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65" y="4250682"/>
            <a:ext cx="1130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Proof Idea: </a:t>
            </a:r>
            <a:r>
              <a:rPr lang="en-US" sz="2400" dirty="0" smtClean="0"/>
              <a:t>For a finite field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F,</a:t>
            </a:r>
            <a:r>
              <a:rPr lang="en-US" sz="2400" dirty="0" smtClean="0"/>
              <a:t> consider low degree ``extensions’’ of the Boolean formulas.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782732" y="4848428"/>
            <a:ext cx="3154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EQ is the “equality” polynomial of the penultimate slide.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All polys have small Arithmetic formulas.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38536" y="2208890"/>
            <a:ext cx="2837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View </a:t>
            </a:r>
            <a:r>
              <a:rPr lang="en-US" sz="24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</a:t>
            </a:r>
            <a:r>
              <a:rPr lang="en-US" sz="2400" baseline="-250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n</a:t>
            </a:r>
            <a:r>
              <a:rPr lang="en-US" sz="24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(w)</a:t>
            </a:r>
            <a:r>
              <a:rPr lang="en-US" sz="2400" baseline="-25000" dirty="0" err="1" smtClean="0">
                <a:solidFill>
                  <a:schemeClr val="accent5"/>
                </a:solidFill>
                <a:sym typeface="Symbol" panose="05050102010706020507" pitchFamily="18" charset="2"/>
              </a:rPr>
              <a:t>i</a:t>
            </a:r>
            <a:r>
              <a:rPr lang="en-US" sz="24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  [n] as a (log n)-long binary sequence. Consider the (log n) </a:t>
            </a:r>
            <a:r>
              <a:rPr lang="en-US" sz="2400" dirty="0" err="1" smtClean="0">
                <a:solidFill>
                  <a:schemeClr val="accent5"/>
                </a:solidFill>
                <a:sym typeface="Symbol" panose="05050102010706020507" pitchFamily="18" charset="2"/>
              </a:rPr>
              <a:t>corresp</a:t>
            </a:r>
            <a:r>
              <a:rPr lang="en-US" sz="24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. low-</a:t>
            </a:r>
            <a:r>
              <a:rPr lang="en-US" sz="2400" dirty="0" err="1" smtClean="0">
                <a:solidFill>
                  <a:schemeClr val="accent5"/>
                </a:solidFill>
                <a:sym typeface="Symbol" panose="05050102010706020507" pitchFamily="18" charset="2"/>
              </a:rPr>
              <a:t>deg</a:t>
            </a:r>
            <a:r>
              <a:rPr lang="en-US" sz="2400" dirty="0" smtClean="0">
                <a:solidFill>
                  <a:schemeClr val="accent5"/>
                </a:solidFill>
                <a:sym typeface="Symbol" panose="05050102010706020507" pitchFamily="18" charset="2"/>
              </a:rPr>
              <a:t> polys over F.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3" y="1128350"/>
            <a:ext cx="7076901" cy="3123964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108960" y="2316480"/>
            <a:ext cx="2580640" cy="5283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noFill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036320" y="2214880"/>
            <a:ext cx="1869440" cy="4064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36320" y="3224648"/>
            <a:ext cx="690880" cy="89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79753" y="3233597"/>
            <a:ext cx="2109847" cy="2098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32" y="4771099"/>
            <a:ext cx="7143520" cy="1671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52" y="6176981"/>
            <a:ext cx="7408337" cy="57514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5689600" y="2580640"/>
            <a:ext cx="3448936" cy="2752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616352" y="1320800"/>
            <a:ext cx="32262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case of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no-t-Clique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en-US" sz="2800" dirty="0" smtClean="0">
                <a:sym typeface="Symbol" panose="05050102010706020507" pitchFamily="18" charset="2"/>
              </a:rPr>
              <a:t></a:t>
            </a:r>
            <a:r>
              <a:rPr lang="en-US" sz="2800" baseline="-25000" dirty="0" smtClean="0">
                <a:sym typeface="Symbol" panose="05050102010706020507" pitchFamily="18" charset="2"/>
              </a:rPr>
              <a:t>n</a:t>
            </a:r>
            <a:r>
              <a:rPr lang="en-US" sz="2800" dirty="0" smtClean="0">
                <a:sym typeface="Symbol" panose="05050102010706020507" pitchFamily="18" charset="2"/>
              </a:rPr>
              <a:t>(i</a:t>
            </a:r>
            <a:r>
              <a:rPr lang="en-US" sz="2800" baseline="-25000" dirty="0" smtClean="0">
                <a:sym typeface="Symbol" panose="05050102010706020507" pitchFamily="18" charset="2"/>
              </a:rPr>
              <a:t>1</a:t>
            </a:r>
            <a:r>
              <a:rPr lang="en-US" sz="2800" dirty="0" smtClean="0">
                <a:sym typeface="Symbol" panose="05050102010706020507" pitchFamily="18" charset="2"/>
              </a:rPr>
              <a:t>,…,i</a:t>
            </a:r>
            <a:r>
              <a:rPr lang="en-US" sz="2800" baseline="-25000" dirty="0" smtClean="0">
                <a:sym typeface="Symbol" panose="05050102010706020507" pitchFamily="18" charset="2"/>
              </a:rPr>
              <a:t>t</a:t>
            </a:r>
            <a:r>
              <a:rPr lang="en-US" sz="2800" dirty="0" smtClean="0">
                <a:sym typeface="Symbol" panose="05050102010706020507" pitchFamily="18" charset="2"/>
              </a:rPr>
              <a:t>) = </a:t>
            </a:r>
            <a:r>
              <a:rPr lang="en-US" sz="2800" baseline="-25000" dirty="0" err="1" smtClean="0">
                <a:sym typeface="Symbol" panose="05050102010706020507" pitchFamily="18" charset="2"/>
              </a:rPr>
              <a:t>j,k</a:t>
            </a:r>
            <a:r>
              <a:rPr lang="en-US" sz="2800" dirty="0" smtClean="0">
                <a:sym typeface="Symbol" panose="05050102010706020507" pitchFamily="18" charset="2"/>
              </a:rPr>
              <a:t> </a:t>
            </a:r>
            <a:r>
              <a:rPr lang="en-US" sz="2800" dirty="0" err="1" smtClean="0">
                <a:sym typeface="Symbol" panose="05050102010706020507" pitchFamily="18" charset="2"/>
              </a:rPr>
              <a:t>x</a:t>
            </a:r>
            <a:r>
              <a:rPr lang="en-US" sz="2800" baseline="-25000" dirty="0" err="1" smtClean="0">
                <a:sym typeface="Symbol" panose="05050102010706020507" pitchFamily="18" charset="2"/>
              </a:rPr>
              <a:t>i_j,i_k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8981" y="5359137"/>
            <a:ext cx="1594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Apply the Sum Check to the sum over </a:t>
            </a:r>
            <a:r>
              <a:rPr lang="en-US" b="1" i="1" dirty="0" smtClean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2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9" y="1740525"/>
            <a:ext cx="9443578" cy="3704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46" y="154805"/>
            <a:ext cx="10708969" cy="81690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</a:t>
            </a:r>
            <a:r>
              <a:rPr lang="en-US" b="1" dirty="0" smtClean="0">
                <a:solidFill>
                  <a:srgbClr val="7030A0"/>
                </a:solidFill>
              </a:rPr>
              <a:t>oubly-Efficient IPs for log-space uniform NC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[GKR]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146" y="874560"/>
            <a:ext cx="10923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THM:</a:t>
            </a:r>
            <a:r>
              <a:rPr lang="en-US" sz="2800" dirty="0" smtClean="0"/>
              <a:t> Every set in log-space uniform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NC </a:t>
            </a:r>
            <a:r>
              <a:rPr lang="en-US" sz="2800" dirty="0" smtClean="0"/>
              <a:t>has a doubly efficient interactive proof system. For depth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d(n)</a:t>
            </a:r>
            <a:r>
              <a:rPr lang="en-US" sz="2800" dirty="0" smtClean="0"/>
              <a:t>, we get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d(n)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poly(log n) </a:t>
            </a:r>
            <a:r>
              <a:rPr lang="en-US" sz="2800" dirty="0" smtClean="0">
                <a:sym typeface="Symbol" panose="05050102010706020507" pitchFamily="18" charset="2"/>
              </a:rPr>
              <a:t>rounds.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40993" y="2496320"/>
            <a:ext cx="1930400" cy="101566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</a:t>
            </a:r>
            <a:r>
              <a:rPr lang="en-US" sz="2000" dirty="0" smtClean="0">
                <a:solidFill>
                  <a:srgbClr val="0070C0"/>
                </a:solidFill>
              </a:rPr>
              <a:t>an easily verify the first and last conditions.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8138" y="3699343"/>
            <a:ext cx="2748735" cy="286232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Verify at random point by using the Sum-Check Protocol.      </a:t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Problems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rgbClr val="FF0000"/>
                </a:solidFill>
              </a:rPr>
              <a:t> After the Sum-Check we need to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evaluate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</a:t>
            </a:r>
            <a:r>
              <a:rPr lang="en-US" sz="2000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 in almost linear time.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evaluate 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sz="2000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on two points.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74503" y="5769185"/>
            <a:ext cx="302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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1876" y="5810266"/>
            <a:ext cx="4060838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  <a:r>
              <a:rPr lang="en-US" sz="2800" dirty="0" smtClean="0"/>
              <a:t> = |</a:t>
            </a:r>
            <a:r>
              <a:rPr lang="en-US" sz="2800" dirty="0" err="1" smtClean="0"/>
              <a:t>H|</a:t>
            </a:r>
            <a:r>
              <a:rPr lang="en-US" sz="2800" baseline="30000" dirty="0" err="1" smtClean="0"/>
              <a:t>m</a:t>
            </a:r>
            <a:r>
              <a:rPr lang="en-US" sz="2800" dirty="0" smtClean="0"/>
              <a:t>    with |H|=log n</a:t>
            </a:r>
            <a:endParaRPr lang="en-US" sz="2800" dirty="0"/>
          </a:p>
        </p:txBody>
      </p:sp>
      <p:sp>
        <p:nvSpPr>
          <p:cNvPr id="22" name="Rounded Rectangle 21"/>
          <p:cNvSpPr/>
          <p:nvPr/>
        </p:nvSpPr>
        <p:spPr>
          <a:xfrm>
            <a:off x="1184156" y="3865582"/>
            <a:ext cx="7598558" cy="94039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868160" y="2590921"/>
            <a:ext cx="1402080" cy="34506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21120" y="2880717"/>
            <a:ext cx="2011680" cy="34544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04119" y="5105720"/>
            <a:ext cx="302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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21" grpId="0" animBg="1"/>
      <p:bldP spid="22" grpId="0" animBg="1"/>
      <p:bldP spid="4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65" y="55796"/>
            <a:ext cx="10708969" cy="81690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</a:t>
            </a:r>
            <a:r>
              <a:rPr lang="en-US" b="1" dirty="0" smtClean="0">
                <a:solidFill>
                  <a:srgbClr val="7030A0"/>
                </a:solidFill>
              </a:rPr>
              <a:t>oubly-Efficient (constant-round) IPs for </a:t>
            </a:r>
            <a:r>
              <a:rPr lang="en-US" b="1" dirty="0">
                <a:solidFill>
                  <a:srgbClr val="7030A0"/>
                </a:solidFill>
              </a:rPr>
              <a:t>S</a:t>
            </a:r>
            <a:r>
              <a:rPr lang="en-US" b="1" dirty="0" smtClean="0">
                <a:solidFill>
                  <a:srgbClr val="7030A0"/>
                </a:solidFill>
              </a:rPr>
              <a:t>C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[RRR]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65" y="1950835"/>
            <a:ext cx="108705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One of the proof ideas</a:t>
            </a:r>
            <a:r>
              <a:rPr lang="en-US" sz="2800" b="1" dirty="0" smtClean="0"/>
              <a:t>: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Batch verification</a:t>
            </a:r>
            <a:r>
              <a:rPr lang="en-US" sz="2800" dirty="0" smtClean="0"/>
              <a:t>; that is, verifying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800" dirty="0" smtClean="0"/>
              <a:t> claims</a:t>
            </a:r>
            <a:br>
              <a:rPr lang="en-US" sz="2800" dirty="0" smtClean="0"/>
            </a:br>
            <a:r>
              <a:rPr lang="en-US" sz="2800" dirty="0" smtClean="0"/>
              <a:t>at cost of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o(t) </a:t>
            </a:r>
            <a:r>
              <a:rPr lang="en-US" sz="2800" dirty="0" smtClean="0"/>
              <a:t>verifications. Used to reduce the verification of the existence  of a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sz="2800" dirty="0" smtClean="0"/>
              <a:t>-long path to the existence of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800" dirty="0" smtClean="0"/>
              <a:t> paths, each of length=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L/t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A sanity check: </a:t>
            </a:r>
            <a:r>
              <a:rPr lang="en-US" sz="2800" b="1" dirty="0" smtClean="0">
                <a:solidFill>
                  <a:srgbClr val="FF0000"/>
                </a:solidFill>
              </a:rPr>
              <a:t>Possible if you don’t care of prover time (via IP=PSPACE).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Warm-up: Batch verification for UP (i.e., NP with unique witnesses).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065" y="872699"/>
            <a:ext cx="10552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THM:</a:t>
            </a:r>
            <a:r>
              <a:rPr lang="en-US" sz="2800" dirty="0" smtClean="0"/>
              <a:t> Every set in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2800" dirty="0" smtClean="0"/>
              <a:t> has a doubly efficient interactive proof system with constant number of rounds. Ditto for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TimeSpace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(poly,n</a:t>
            </a:r>
            <a:r>
              <a:rPr lang="en-US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0.5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812363"/>
              </p:ext>
            </p:extLst>
          </p:nvPr>
        </p:nvGraphicFramePr>
        <p:xfrm>
          <a:off x="2214880" y="4321633"/>
          <a:ext cx="9123680" cy="2083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650"/>
                <a:gridCol w="2525150"/>
                <a:gridCol w="3230880"/>
              </a:tblGrid>
              <a:tr h="4611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Single instance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t=t(n) instances</a:t>
                      </a:r>
                      <a:endParaRPr lang="en-US" sz="2400" dirty="0"/>
                    </a:p>
                  </a:txBody>
                  <a:tcPr/>
                </a:tc>
              </a:tr>
              <a:tr h="5225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Prover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p(n)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t(n) 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 p(n)</a:t>
                      </a:r>
                      <a:endParaRPr lang="en-US" sz="2800" dirty="0"/>
                    </a:p>
                  </a:txBody>
                  <a:tcPr/>
                </a:tc>
              </a:tr>
              <a:tr h="5767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Verification</a:t>
                      </a:r>
                      <a:r>
                        <a:rPr lang="en-US" sz="2400" baseline="0" dirty="0" smtClean="0"/>
                        <a:t>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t(n)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1/O(1)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sym typeface="Symbol" panose="05050102010706020507" pitchFamily="18" charset="2"/>
                        </a:rPr>
                        <a:t> v(n) + t(n) 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5225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Communication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c(n)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t(n)</a:t>
                      </a:r>
                      <a:r>
                        <a:rPr kumimoji="0" lang="en-US" sz="2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1/O(1)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sym typeface="Symbol" panose="05050102010706020507" pitchFamily="18" charset="2"/>
                        </a:rPr>
                        <a:t> c(n) + t(n)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952509" y="5275741"/>
            <a:ext cx="3332525" cy="112506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8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1026</Words>
  <Application>Microsoft Office PowerPoint</Application>
  <PresentationFormat>Widescreen</PresentationFormat>
  <Paragraphs>114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French Script MT</vt:lpstr>
      <vt:lpstr>Symbol</vt:lpstr>
      <vt:lpstr>Office Theme</vt:lpstr>
      <vt:lpstr>On Doubly-Efficient  Interactive Proof Systems</vt:lpstr>
      <vt:lpstr>Interactive Proof Systems [GMR]</vt:lpstr>
      <vt:lpstr>Interactive Proof Systems [GMR]</vt:lpstr>
      <vt:lpstr>Doubly-Efficient Interactive Proof Systems [GKR]</vt:lpstr>
      <vt:lpstr>Simple doubly-Efficient Interactive Proof Systems</vt:lpstr>
      <vt:lpstr>The Sum-Check Protocol [LFKN]</vt:lpstr>
      <vt:lpstr>Simple doubly-Efficient IPs for Local. Char. Sets [GR17] </vt:lpstr>
      <vt:lpstr>Doubly-Efficient IPs for log-space uniform NC [GKR] </vt:lpstr>
      <vt:lpstr>Doubly-Efficient (constant-round) IPs for SC [RRR] </vt:lpstr>
      <vt:lpstr>Batch verification for UP [RRR] </vt:lpstr>
      <vt:lpstr>Wider Perspective: the source of proofs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 of Benny’s Research</dc:title>
  <dc:creator>Oded</dc:creator>
  <cp:lastModifiedBy>Oded</cp:lastModifiedBy>
  <cp:revision>522</cp:revision>
  <cp:lastPrinted>2017-06-17T08:35:55Z</cp:lastPrinted>
  <dcterms:created xsi:type="dcterms:W3CDTF">2017-01-21T09:25:54Z</dcterms:created>
  <dcterms:modified xsi:type="dcterms:W3CDTF">2017-06-26T08:24:31Z</dcterms:modified>
</cp:coreProperties>
</file>