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58" r:id="rId5"/>
    <p:sldId id="260" r:id="rId6"/>
    <p:sldId id="261" r:id="rId7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8D1D45D-26CE-41D9-9DCE-A76C1BB2A8AD}" type="datetimeFigureOut">
              <a:rPr lang="he-IL" smtClean="0"/>
              <a:t>ו'/טבת/תשע"ד</a:t>
            </a:fld>
            <a:endParaRPr lang="he-I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73288413-35AD-498B-ADF0-98786C7E5E9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60622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Fours speakers, four slides, to overcome stage fear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288413-35AD-498B-ADF0-98786C7E5E9C}" type="slidenum">
              <a:rPr lang="he-IL" smtClean="0"/>
              <a:t>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073295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Boaz</a:t>
            </a:r>
            <a:r>
              <a:rPr lang="en-US" baseline="0" dirty="0" smtClean="0"/>
              <a:t> disproved this belief, and his work has inspired </a:t>
            </a:r>
            <a:r>
              <a:rPr lang="en-US" baseline="0" dirty="0" err="1" smtClean="0"/>
              <a:t>add’l</a:t>
            </a:r>
            <a:r>
              <a:rPr lang="en-US" baseline="0" dirty="0" smtClean="0"/>
              <a:t> non-BB proofs of security. </a:t>
            </a:r>
          </a:p>
          <a:p>
            <a:pPr algn="l" rtl="0"/>
            <a:r>
              <a:rPr lang="en-US" baseline="0" dirty="0" smtClean="0"/>
              <a:t>Just briefly mention totally different research contributions.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288413-35AD-498B-ADF0-98786C7E5E9C}" type="slidenum">
              <a:rPr lang="he-IL" smtClean="0"/>
              <a:t>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242765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I am tempted to say that the PCP THM needs no introduction,</a:t>
            </a:r>
            <a:r>
              <a:rPr lang="en-US" baseline="0" dirty="0" smtClean="0"/>
              <a:t> but then the same applies to </a:t>
            </a:r>
            <a:r>
              <a:rPr lang="en-US" baseline="0" dirty="0" err="1" smtClean="0"/>
              <a:t>Irit</a:t>
            </a:r>
            <a:r>
              <a:rPr lang="en-US" baseline="0" dirty="0" smtClean="0"/>
              <a:t>, and to the other speakers… Point to make: prior proofs are non-intuitive, her proof is intuitive.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288413-35AD-498B-ADF0-98786C7E5E9C}" type="slidenum">
              <a:rPr lang="he-IL" smtClean="0"/>
              <a:t>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242765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Johan: “It is nice to have a tight result. In such a case you know that you really understand the problem.”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288413-35AD-498B-ADF0-98786C7E5E9C}" type="slidenum">
              <a:rPr lang="he-IL" smtClean="0"/>
              <a:t>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507805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The SZKA result (of mid 2000’s) is </a:t>
            </a:r>
            <a:r>
              <a:rPr lang="en-US" smtClean="0"/>
              <a:t>the</a:t>
            </a:r>
            <a:r>
              <a:rPr lang="en-US" baseline="0" smtClean="0"/>
              <a:t> “sought for” </a:t>
            </a:r>
            <a:r>
              <a:rPr lang="en-US" baseline="0" dirty="0" smtClean="0"/>
              <a:t>dual of the CZKIP result of mid 1980’s.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288413-35AD-498B-ADF0-98786C7E5E9C}" type="slidenum">
              <a:rPr lang="he-IL" smtClean="0"/>
              <a:t>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507805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Avoid</a:t>
            </a:r>
            <a:r>
              <a:rPr lang="en-US" baseline="0" dirty="0" smtClean="0"/>
              <a:t> the Silvio story on “deserving/requiring </a:t>
            </a:r>
            <a:r>
              <a:rPr lang="en-US" baseline="0" smtClean="0"/>
              <a:t>no introduction”?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288413-35AD-498B-ADF0-98786C7E5E9C}" type="slidenum">
              <a:rPr lang="he-IL" smtClean="0"/>
              <a:t>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507805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ו'/טבת/תשע"ד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ו'/טבת/תשע"ד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ו'/טבת/תשע"ד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ו'/טבת/תשע"ד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ו'/טבת/תשע"ד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ו'/טבת/תשע"ד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ו'/טבת/תשע"ד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ו'/טבת/תשע"ד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ו'/טבת/תשע"ד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ו'/טבת/תשע"ד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ציור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ו'/טבת/תשע"ד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7438E1-117D-44FB-AC24-B79D899BA877}" type="datetimeFigureOut">
              <a:rPr lang="he-IL" smtClean="0"/>
              <a:t>ו'/טבת/תשע"ד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rtl="0"/>
            <a:r>
              <a:rPr lang="en-US" dirty="0" smtClean="0"/>
              <a:t>Introductions for the “Weizmann </a:t>
            </a:r>
            <a:r>
              <a:rPr lang="en-US" smtClean="0"/>
              <a:t>Distinguished Lectures </a:t>
            </a:r>
            <a:r>
              <a:rPr lang="en-US" dirty="0" smtClean="0"/>
              <a:t>Day”</a:t>
            </a:r>
            <a:endParaRPr lang="he-I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9632" y="4005064"/>
            <a:ext cx="6296744" cy="841648"/>
          </a:xfrm>
        </p:spPr>
        <p:txBody>
          <a:bodyPr/>
          <a:lstStyle/>
          <a:p>
            <a:pPr rtl="0"/>
            <a:r>
              <a:rPr lang="en-US" dirty="0">
                <a:solidFill>
                  <a:srgbClr val="FF0000"/>
                </a:solidFill>
              </a:rPr>
              <a:t>b</a:t>
            </a:r>
            <a:r>
              <a:rPr lang="en-US" dirty="0" smtClean="0">
                <a:solidFill>
                  <a:srgbClr val="FF0000"/>
                </a:solidFill>
              </a:rPr>
              <a:t>y </a:t>
            </a:r>
            <a:r>
              <a:rPr lang="en-US" dirty="0" err="1" smtClean="0">
                <a:solidFill>
                  <a:srgbClr val="FF0000"/>
                </a:solidFill>
              </a:rPr>
              <a:t>Oded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Goldreich</a:t>
            </a:r>
            <a:endParaRPr lang="he-IL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7667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9755" y="332656"/>
            <a:ext cx="7992888" cy="792087"/>
          </a:xfrm>
        </p:spPr>
        <p:txBody>
          <a:bodyPr>
            <a:normAutofit/>
          </a:bodyPr>
          <a:lstStyle/>
          <a:p>
            <a:pPr rtl="0"/>
            <a:r>
              <a:rPr lang="en-US" dirty="0" smtClean="0"/>
              <a:t>Boaz Barak (MSR) [WIS’04]</a:t>
            </a:r>
            <a:endParaRPr lang="he-I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7334" y="1556792"/>
            <a:ext cx="7560840" cy="2592288"/>
          </a:xfrm>
        </p:spPr>
        <p:txBody>
          <a:bodyPr>
            <a:normAutofit fontScale="85000" lnSpcReduction="20000"/>
          </a:bodyPr>
          <a:lstStyle/>
          <a:p>
            <a:pPr algn="l" rtl="0"/>
            <a:r>
              <a:rPr lang="en-US" sz="3600" dirty="0" smtClean="0">
                <a:solidFill>
                  <a:srgbClr val="FF0000"/>
                </a:solidFill>
              </a:rPr>
              <a:t>Pioneering non-black-box proofs of security (e.g., for zero-knowledge):</a:t>
            </a:r>
          </a:p>
          <a:p>
            <a:pPr algn="l" rtl="0"/>
            <a:r>
              <a:rPr lang="en-US" sz="3600" dirty="0" smtClean="0">
                <a:solidFill>
                  <a:srgbClr val="FF0000"/>
                </a:solidFill>
              </a:rPr>
              <a:t>Standard proofs of security are via reductions that use the hypothetical adversary as a black-box, and it was believed that limitations of such proofs represent real limitations.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57334" y="4149080"/>
            <a:ext cx="7560840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3200" dirty="0" smtClean="0"/>
              <a:t>Work on randomness extraction </a:t>
            </a:r>
            <a:br>
              <a:rPr lang="en-US" sz="3200" dirty="0" smtClean="0"/>
            </a:br>
            <a:r>
              <a:rPr lang="en-US" sz="3200" dirty="0" smtClean="0"/>
              <a:t>(from few independent sources).</a:t>
            </a:r>
            <a:endParaRPr lang="he-IL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757334" y="5373216"/>
            <a:ext cx="712703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3200" dirty="0" smtClean="0"/>
              <a:t>Work on the Unique Game Conjecture.</a:t>
            </a:r>
            <a:endParaRPr lang="he-IL" sz="3200" dirty="0"/>
          </a:p>
        </p:txBody>
      </p:sp>
    </p:spTree>
    <p:extLst>
      <p:ext uri="{BB962C8B-B14F-4D97-AF65-F5344CB8AC3E}">
        <p14:creationId xmlns:p14="http://schemas.microsoft.com/office/powerpoint/2010/main" val="3619536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9755" y="332656"/>
            <a:ext cx="7992888" cy="792087"/>
          </a:xfrm>
        </p:spPr>
        <p:txBody>
          <a:bodyPr>
            <a:normAutofit/>
          </a:bodyPr>
          <a:lstStyle/>
          <a:p>
            <a:pPr rtl="0"/>
            <a:r>
              <a:rPr lang="en-US" dirty="0" err="1" smtClean="0"/>
              <a:t>Irit</a:t>
            </a:r>
            <a:r>
              <a:rPr lang="en-US" dirty="0" smtClean="0"/>
              <a:t> </a:t>
            </a:r>
            <a:r>
              <a:rPr lang="en-US" dirty="0" err="1" smtClean="0"/>
              <a:t>Dinur</a:t>
            </a:r>
            <a:r>
              <a:rPr lang="en-US" dirty="0" smtClean="0"/>
              <a:t> (WIS) [TAU’01]</a:t>
            </a:r>
            <a:endParaRPr lang="he-I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7334" y="1268760"/>
            <a:ext cx="6264696" cy="1296144"/>
          </a:xfrm>
        </p:spPr>
        <p:txBody>
          <a:bodyPr>
            <a:normAutofit/>
          </a:bodyPr>
          <a:lstStyle/>
          <a:p>
            <a:pPr algn="l" rtl="0"/>
            <a:r>
              <a:rPr lang="en-US" sz="3600" dirty="0" smtClean="0">
                <a:solidFill>
                  <a:srgbClr val="FF0000"/>
                </a:solidFill>
              </a:rPr>
              <a:t>Focus: A proof of the PCP THM </a:t>
            </a:r>
            <a:br>
              <a:rPr lang="en-US" sz="3600" dirty="0" smtClean="0">
                <a:solidFill>
                  <a:srgbClr val="FF0000"/>
                </a:solidFill>
              </a:rPr>
            </a:br>
            <a:r>
              <a:rPr lang="en-US" sz="3600" dirty="0" smtClean="0">
                <a:solidFill>
                  <a:srgbClr val="FF0000"/>
                </a:solidFill>
              </a:rPr>
              <a:t>by (gradual) Gap Amplification.</a:t>
            </a:r>
            <a:endParaRPr lang="he-IL" sz="36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7334" y="2492896"/>
            <a:ext cx="756084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400" dirty="0" smtClean="0"/>
              <a:t>PCP THM = Every NP-proof can be efficiently transformed to one that can be verified probabilistically by inspecting a constant number of bits in it.</a:t>
            </a:r>
            <a:endParaRPr lang="he-IL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757334" y="3735889"/>
            <a:ext cx="756084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400" dirty="0" smtClean="0"/>
              <a:t>Prior proofs of the PCP theorem combined two extremely complex PCP systems. </a:t>
            </a:r>
            <a:r>
              <a:rPr lang="en-US" sz="2400" dirty="0" err="1" smtClean="0"/>
              <a:t>Irit’s</a:t>
            </a:r>
            <a:r>
              <a:rPr lang="en-US" sz="2400" dirty="0" smtClean="0"/>
              <a:t> proof starts with a trivial PCP system and obtains the final one by a long sequence of gradual amplifications of the detection probability.</a:t>
            </a:r>
            <a:endParaRPr lang="he-IL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757334" y="5373216"/>
            <a:ext cx="655097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400" dirty="0" smtClean="0"/>
              <a:t>Along the way she resolves a problem that would have taken a decade to resolve otherwise: Obtaining PCP systems of almost linear length.</a:t>
            </a:r>
            <a:endParaRPr lang="he-IL" sz="2400" dirty="0"/>
          </a:p>
        </p:txBody>
      </p:sp>
    </p:spTree>
    <p:extLst>
      <p:ext uri="{BB962C8B-B14F-4D97-AF65-F5344CB8AC3E}">
        <p14:creationId xmlns:p14="http://schemas.microsoft.com/office/powerpoint/2010/main" val="2132418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9755" y="332656"/>
            <a:ext cx="7992888" cy="792087"/>
          </a:xfrm>
        </p:spPr>
        <p:txBody>
          <a:bodyPr>
            <a:normAutofit/>
          </a:bodyPr>
          <a:lstStyle/>
          <a:p>
            <a:pPr rtl="0"/>
            <a:r>
              <a:rPr lang="en-US" dirty="0" smtClean="0"/>
              <a:t>Johan </a:t>
            </a:r>
            <a:r>
              <a:rPr lang="en-US" dirty="0" err="1" smtClean="0"/>
              <a:t>Hastad</a:t>
            </a:r>
            <a:r>
              <a:rPr lang="en-US" dirty="0" smtClean="0"/>
              <a:t> (KTH) [MIT’86]</a:t>
            </a:r>
            <a:endParaRPr lang="he-I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7334" y="1268760"/>
            <a:ext cx="7560840" cy="792088"/>
          </a:xfrm>
        </p:spPr>
        <p:txBody>
          <a:bodyPr>
            <a:normAutofit/>
          </a:bodyPr>
          <a:lstStyle/>
          <a:p>
            <a:pPr algn="l" rtl="0"/>
            <a:r>
              <a:rPr lang="en-US" sz="3600" dirty="0" smtClean="0">
                <a:solidFill>
                  <a:srgbClr val="FF0000"/>
                </a:solidFill>
              </a:rPr>
              <a:t>(relatively tight) Lower Bounds for AC0.</a:t>
            </a:r>
            <a:endParaRPr lang="he-IL" sz="36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7334" y="2238151"/>
            <a:ext cx="5974906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3200" dirty="0" smtClean="0"/>
              <a:t>Pseudorandom Generators </a:t>
            </a:r>
            <a:br>
              <a:rPr lang="en-US" sz="3200" dirty="0" smtClean="0"/>
            </a:br>
            <a:r>
              <a:rPr lang="en-US" sz="3200" dirty="0" smtClean="0"/>
              <a:t>based on any One-Way Function.</a:t>
            </a:r>
            <a:endParaRPr lang="he-IL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757334" y="3501008"/>
            <a:ext cx="7847114" cy="255454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3200" dirty="0" smtClean="0"/>
              <a:t>Leading 2</a:t>
            </a:r>
            <a:r>
              <a:rPr lang="en-US" sz="3200" baseline="30000" dirty="0" smtClean="0"/>
              <a:t>nd</a:t>
            </a:r>
            <a:r>
              <a:rPr lang="en-US" sz="3200" dirty="0" smtClean="0"/>
              <a:t> generation of PCP constructions, culminating with (relatively tight) non-</a:t>
            </a:r>
            <a:r>
              <a:rPr lang="en-US" sz="3200" dirty="0" err="1" smtClean="0"/>
              <a:t>approximability</a:t>
            </a:r>
            <a:r>
              <a:rPr lang="en-US" sz="3200" dirty="0" smtClean="0"/>
              <a:t> results for several central optimization problems including </a:t>
            </a:r>
            <a:r>
              <a:rPr lang="en-US" sz="3200" dirty="0" err="1" smtClean="0"/>
              <a:t>MaxClique</a:t>
            </a:r>
            <a:r>
              <a:rPr lang="en-US" sz="3200" dirty="0" smtClean="0"/>
              <a:t> and </a:t>
            </a:r>
            <a:r>
              <a:rPr lang="en-US" sz="3200" dirty="0" err="1" smtClean="0"/>
              <a:t>MaxSAT</a:t>
            </a:r>
            <a:r>
              <a:rPr lang="en-US" sz="3200" dirty="0" smtClean="0"/>
              <a:t>.</a:t>
            </a:r>
            <a:endParaRPr lang="he-IL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6948264" y="2279012"/>
            <a:ext cx="1656184" cy="80021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l"/>
            <a:r>
              <a:rPr lang="en-US" sz="2800" dirty="0" smtClean="0"/>
              <a:t>Tight:</a:t>
            </a:r>
            <a:r>
              <a:rPr lang="en-US" dirty="0" smtClean="0"/>
              <a:t> OWF are necessary.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657710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9755" y="332656"/>
            <a:ext cx="7992888" cy="792087"/>
          </a:xfrm>
        </p:spPr>
        <p:txBody>
          <a:bodyPr>
            <a:normAutofit/>
          </a:bodyPr>
          <a:lstStyle/>
          <a:p>
            <a:pPr rtl="0"/>
            <a:r>
              <a:rPr lang="en-US" dirty="0" err="1" smtClean="0"/>
              <a:t>Salil</a:t>
            </a:r>
            <a:r>
              <a:rPr lang="en-US" dirty="0" smtClean="0"/>
              <a:t> </a:t>
            </a:r>
            <a:r>
              <a:rPr lang="en-US" dirty="0" err="1" smtClean="0"/>
              <a:t>Vadhan</a:t>
            </a:r>
            <a:r>
              <a:rPr lang="en-US" dirty="0" smtClean="0"/>
              <a:t> (Harvard) [MIT’99]</a:t>
            </a:r>
            <a:endParaRPr lang="he-I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7334" y="1268760"/>
            <a:ext cx="7631090" cy="1872208"/>
          </a:xfrm>
        </p:spPr>
        <p:txBody>
          <a:bodyPr>
            <a:normAutofit fontScale="92500"/>
          </a:bodyPr>
          <a:lstStyle/>
          <a:p>
            <a:pPr algn="l" rtl="0"/>
            <a:r>
              <a:rPr lang="en-US" sz="3600" dirty="0">
                <a:solidFill>
                  <a:srgbClr val="FF0000"/>
                </a:solidFill>
              </a:rPr>
              <a:t>Unconditional studies of </a:t>
            </a:r>
            <a:r>
              <a:rPr lang="en-US" sz="3600" dirty="0" smtClean="0">
                <a:solidFill>
                  <a:srgbClr val="FF0000"/>
                </a:solidFill>
              </a:rPr>
              <a:t>ZK, </a:t>
            </a:r>
            <a:br>
              <a:rPr lang="en-US" sz="3600" dirty="0" smtClean="0">
                <a:solidFill>
                  <a:srgbClr val="FF0000"/>
                </a:solidFill>
              </a:rPr>
            </a:br>
            <a:r>
              <a:rPr lang="en-US" sz="3600" dirty="0" smtClean="0">
                <a:solidFill>
                  <a:srgbClr val="FF0000"/>
                </a:solidFill>
              </a:rPr>
              <a:t>culminating </a:t>
            </a:r>
            <a:r>
              <a:rPr lang="en-US" sz="3600" dirty="0">
                <a:solidFill>
                  <a:srgbClr val="FF0000"/>
                </a:solidFill>
              </a:rPr>
              <a:t>in </a:t>
            </a:r>
            <a:r>
              <a:rPr lang="en-US" sz="3600" b="1" dirty="0">
                <a:solidFill>
                  <a:srgbClr val="FF0000"/>
                </a:solidFill>
              </a:rPr>
              <a:t>S</a:t>
            </a:r>
            <a:r>
              <a:rPr lang="en-US" sz="3600" dirty="0">
                <a:solidFill>
                  <a:srgbClr val="FF0000"/>
                </a:solidFill>
              </a:rPr>
              <a:t>ZK</a:t>
            </a:r>
            <a:r>
              <a:rPr lang="en-US" sz="3600" b="1" dirty="0">
                <a:solidFill>
                  <a:srgbClr val="FF0000"/>
                </a:solidFill>
              </a:rPr>
              <a:t>A</a:t>
            </a:r>
            <a:r>
              <a:rPr lang="en-US" sz="3600" dirty="0">
                <a:solidFill>
                  <a:srgbClr val="FF0000"/>
                </a:solidFill>
              </a:rPr>
              <a:t> based on </a:t>
            </a:r>
            <a:r>
              <a:rPr lang="en-US" sz="3600" dirty="0" smtClean="0">
                <a:solidFill>
                  <a:srgbClr val="FF0000"/>
                </a:solidFill>
              </a:rPr>
              <a:t>any OWF.</a:t>
            </a:r>
            <a:br>
              <a:rPr lang="en-US" sz="3600" dirty="0" smtClean="0">
                <a:solidFill>
                  <a:srgbClr val="FF0000"/>
                </a:solidFill>
              </a:rPr>
            </a:br>
            <a:r>
              <a:rPr lang="en-US" sz="3600" dirty="0" smtClean="0">
                <a:solidFill>
                  <a:srgbClr val="FF0000"/>
                </a:solidFill>
              </a:rPr>
              <a:t>N.B.: Dual result to </a:t>
            </a:r>
            <a:r>
              <a:rPr lang="en-US" sz="3600" b="1" dirty="0" smtClean="0">
                <a:solidFill>
                  <a:srgbClr val="FF0000"/>
                </a:solidFill>
              </a:rPr>
              <a:t>C</a:t>
            </a:r>
            <a:r>
              <a:rPr lang="en-US" sz="3600" dirty="0" smtClean="0">
                <a:solidFill>
                  <a:srgbClr val="FF0000"/>
                </a:solidFill>
              </a:rPr>
              <a:t>ZK</a:t>
            </a:r>
            <a:r>
              <a:rPr lang="en-US" sz="3600" b="1" dirty="0" smtClean="0">
                <a:solidFill>
                  <a:srgbClr val="FF0000"/>
                </a:solidFill>
              </a:rPr>
              <a:t>IP</a:t>
            </a:r>
            <a:r>
              <a:rPr lang="en-US" sz="3600" dirty="0" smtClean="0">
                <a:solidFill>
                  <a:srgbClr val="FF0000"/>
                </a:solidFill>
              </a:rPr>
              <a:t> based on OWF. </a:t>
            </a:r>
            <a:endParaRPr lang="he-IL" sz="36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5576" y="3212976"/>
            <a:ext cx="7776864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3200" dirty="0" smtClean="0"/>
              <a:t>Major </a:t>
            </a:r>
            <a:r>
              <a:rPr lang="en-US" sz="3200" dirty="0"/>
              <a:t>player in </a:t>
            </a:r>
            <a:r>
              <a:rPr lang="en-US" sz="3200" dirty="0" smtClean="0"/>
              <a:t>2</a:t>
            </a:r>
            <a:r>
              <a:rPr lang="en-US" sz="3200" baseline="30000" dirty="0" smtClean="0"/>
              <a:t>nd</a:t>
            </a:r>
            <a:r>
              <a:rPr lang="en-US" sz="3200" dirty="0" smtClean="0"/>
              <a:t>  generation </a:t>
            </a:r>
            <a:r>
              <a:rPr lang="en-US" sz="3200" dirty="0"/>
              <a:t>of </a:t>
            </a:r>
            <a:r>
              <a:rPr lang="en-US" sz="3200" dirty="0" smtClean="0"/>
              <a:t> constructions of randomness extractors </a:t>
            </a:r>
            <a:br>
              <a:rPr lang="en-US" sz="3200" dirty="0" smtClean="0"/>
            </a:br>
            <a:r>
              <a:rPr lang="en-US" sz="3200" dirty="0" smtClean="0"/>
              <a:t>(</a:t>
            </a:r>
            <a:r>
              <a:rPr lang="en-US" sz="3200" dirty="0"/>
              <a:t>from </a:t>
            </a:r>
            <a:r>
              <a:rPr lang="en-US" sz="3200" dirty="0" smtClean="0"/>
              <a:t>T’99 </a:t>
            </a:r>
            <a:r>
              <a:rPr lang="en-US" sz="3200" dirty="0"/>
              <a:t>to </a:t>
            </a:r>
            <a:r>
              <a:rPr lang="en-US" sz="3200" dirty="0" smtClean="0"/>
              <a:t>GUV’07).</a:t>
            </a:r>
            <a:endParaRPr lang="he-IL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755576" y="4941168"/>
            <a:ext cx="7776864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3200" dirty="0" smtClean="0"/>
              <a:t>The </a:t>
            </a:r>
            <a:r>
              <a:rPr lang="en-US" sz="3200" dirty="0" err="1" smtClean="0"/>
              <a:t>Zig-Zag</a:t>
            </a:r>
            <a:r>
              <a:rPr lang="en-US" sz="3200" dirty="0" smtClean="0"/>
              <a:t> </a:t>
            </a:r>
            <a:r>
              <a:rPr lang="en-US" sz="3200"/>
              <a:t>product </a:t>
            </a:r>
            <a:r>
              <a:rPr lang="en-US" sz="3200" smtClean="0"/>
              <a:t/>
            </a:r>
            <a:br>
              <a:rPr lang="en-US" sz="3200" smtClean="0"/>
            </a:br>
            <a:r>
              <a:rPr lang="en-US" sz="3200" smtClean="0"/>
              <a:t>(</a:t>
            </a:r>
            <a:r>
              <a:rPr lang="en-US" sz="3200" dirty="0" smtClean="0"/>
              <a:t>see </a:t>
            </a:r>
            <a:r>
              <a:rPr lang="en-US" sz="3200" dirty="0"/>
              <a:t>its application to UCONN in L</a:t>
            </a:r>
            <a:r>
              <a:rPr lang="en-US" sz="3200" dirty="0" smtClean="0"/>
              <a:t>).</a:t>
            </a:r>
            <a:endParaRPr lang="he-IL" sz="3200" dirty="0"/>
          </a:p>
        </p:txBody>
      </p:sp>
    </p:spTree>
    <p:extLst>
      <p:ext uri="{BB962C8B-B14F-4D97-AF65-F5344CB8AC3E}">
        <p14:creationId xmlns:p14="http://schemas.microsoft.com/office/powerpoint/2010/main" val="1147611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9755" y="332656"/>
            <a:ext cx="7992888" cy="792087"/>
          </a:xfrm>
        </p:spPr>
        <p:txBody>
          <a:bodyPr>
            <a:normAutofit/>
          </a:bodyPr>
          <a:lstStyle/>
          <a:p>
            <a:pPr rtl="0"/>
            <a:r>
              <a:rPr lang="en-US" dirty="0" smtClean="0"/>
              <a:t>Richard Karp</a:t>
            </a:r>
            <a:r>
              <a:rPr lang="en-US" dirty="0" smtClean="0"/>
              <a:t> (</a:t>
            </a:r>
            <a:r>
              <a:rPr lang="en-US" dirty="0" smtClean="0"/>
              <a:t>UCB</a:t>
            </a:r>
            <a:r>
              <a:rPr lang="en-US" dirty="0" smtClean="0"/>
              <a:t>) [</a:t>
            </a:r>
            <a:r>
              <a:rPr lang="en-US" dirty="0" smtClean="0"/>
              <a:t>Harvard’5</a:t>
            </a:r>
            <a:r>
              <a:rPr lang="en-US" dirty="0" smtClean="0"/>
              <a:t>9</a:t>
            </a:r>
            <a:r>
              <a:rPr lang="en-US" dirty="0" smtClean="0"/>
              <a:t>]</a:t>
            </a:r>
            <a:endParaRPr lang="he-IL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31640" y="1628800"/>
            <a:ext cx="6480720" cy="1584176"/>
          </a:xfrm>
        </p:spPr>
        <p:txBody>
          <a:bodyPr>
            <a:normAutofit/>
          </a:bodyPr>
          <a:lstStyle/>
          <a:p>
            <a:pPr algn="l" rtl="0"/>
            <a:r>
              <a:rPr lang="en-US" sz="4000" b="1" dirty="0" smtClean="0">
                <a:solidFill>
                  <a:schemeClr val="tx2"/>
                </a:solidFill>
              </a:rPr>
              <a:t>One of the founding fathers of Computer Science.</a:t>
            </a:r>
          </a:p>
          <a:p>
            <a:pPr algn="l" rtl="0"/>
            <a:endParaRPr lang="he-IL" sz="4000" b="1" dirty="0">
              <a:solidFill>
                <a:schemeClr val="tx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75656" y="3573016"/>
            <a:ext cx="6768752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en-US" sz="2400" dirty="0" smtClean="0"/>
              <a:t>NP-Completeness ["</a:t>
            </a:r>
            <a:r>
              <a:rPr lang="en-US" sz="2400" dirty="0"/>
              <a:t>Reducibility Among Combinatorial Problems</a:t>
            </a:r>
            <a:r>
              <a:rPr lang="en-US" sz="2400" dirty="0" smtClean="0"/>
              <a:t>", 1972]</a:t>
            </a: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en-US" sz="2400" dirty="0" smtClean="0"/>
              <a:t>Classical algorithms for optimization problems, including max-flow [w.  Edmonds, 1971] and matching in bipartite graphs [w.  </a:t>
            </a:r>
            <a:r>
              <a:rPr lang="en-US" sz="2400" dirty="0" err="1" smtClean="0"/>
              <a:t>Hopcroft</a:t>
            </a:r>
            <a:r>
              <a:rPr lang="en-US" sz="2400" dirty="0" smtClean="0"/>
              <a:t>, 1973].</a:t>
            </a: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en-US" sz="2400" dirty="0" smtClean="0"/>
              <a:t>And much more…</a:t>
            </a:r>
          </a:p>
        </p:txBody>
      </p:sp>
    </p:spTree>
    <p:extLst>
      <p:ext uri="{BB962C8B-B14F-4D97-AF65-F5344CB8AC3E}">
        <p14:creationId xmlns:p14="http://schemas.microsoft.com/office/powerpoint/2010/main" val="103382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של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448</Words>
  <Application>Microsoft Office PowerPoint</Application>
  <PresentationFormat>On-screen Show (4:3)</PresentationFormat>
  <Paragraphs>39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ערכת נושא של Office</vt:lpstr>
      <vt:lpstr>Introductions for the “Weizmann Distinguished Lectures Day”</vt:lpstr>
      <vt:lpstr>Boaz Barak (MSR) [WIS’04]</vt:lpstr>
      <vt:lpstr>Irit Dinur (WIS) [TAU’01]</vt:lpstr>
      <vt:lpstr>Johan Hastad (KTH) [MIT’86]</vt:lpstr>
      <vt:lpstr>Salil Vadhan (Harvard) [MIT’99]</vt:lpstr>
      <vt:lpstr>Richard Karp (UCB) [Harvard’59]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Introductions for the “Weizmann Distinguished Lecture Day”</dc:title>
  <dc:creator>Oded</dc:creator>
  <cp:lastModifiedBy>Oded</cp:lastModifiedBy>
  <cp:revision>41</cp:revision>
  <dcterms:created xsi:type="dcterms:W3CDTF">2013-09-24T21:11:32Z</dcterms:created>
  <dcterms:modified xsi:type="dcterms:W3CDTF">2013-12-09T08:31:47Z</dcterms:modified>
</cp:coreProperties>
</file>