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59" r:id="rId5"/>
    <p:sldId id="262" r:id="rId6"/>
    <p:sldId id="268" r:id="rId7"/>
    <p:sldId id="265" r:id="rId8"/>
    <p:sldId id="266" r:id="rId9"/>
    <p:sldId id="267" r:id="rId10"/>
    <p:sldId id="269" r:id="rId11"/>
    <p:sldId id="263" r:id="rId1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C90D2-79F1-4944-B062-B36B0D519437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0E74C-2AD9-49D1-8EE6-F9C43594BE51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5883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every real-model adversary that attacks the protocol, there exists an ideal-model adversary that attacks the functionality and obtains the same effect.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0E74C-2AD9-49D1-8EE6-F9C43594BE51}" type="slidenum">
              <a:rPr lang="LID4096" smtClean="0"/>
              <a:t>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70565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every real-model adversary that attacks the protocol, there exists an ideal-model adversary that attacks the functionality and gets the same effect *in any environment*.</a:t>
            </a:r>
            <a:br>
              <a:rPr lang="en-US" dirty="0"/>
            </a:br>
            <a:r>
              <a:rPr lang="en-US" dirty="0"/>
              <a:t>The ingenious idea is that the external environment can be modeled by a feasible oracle that both adversaries access.</a:t>
            </a:r>
            <a:endParaRPr lang="LID4096" dirty="0"/>
          </a:p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0E74C-2AD9-49D1-8EE6-F9C43594BE51}" type="slidenum">
              <a:rPr lang="LID4096" smtClean="0"/>
              <a:t>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033378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For every real-model adversary that attacks the protocol, there exists an ideal-model adversary that attacks the functionality and gets the same effect *in any environment*.</a:t>
            </a:r>
            <a:br>
              <a:rPr lang="en-US" dirty="0"/>
            </a:br>
            <a:r>
              <a:rPr lang="en-US" dirty="0"/>
              <a:t>The ingenious idea is that the external environment can be modeled by a feasible oracle that both adversaries access.</a:t>
            </a:r>
            <a:endParaRPr lang="LID4096" dirty="0"/>
          </a:p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0E74C-2AD9-49D1-8EE6-F9C43594BE51}" type="slidenum">
              <a:rPr lang="LID4096" smtClean="0"/>
              <a:t>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7293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“practically injective” = negligible fraction of images have more than poly-many preimages.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0E74C-2AD9-49D1-8EE6-F9C43594BE51}" type="slidenum">
              <a:rPr lang="LID4096" smtClean="0"/>
              <a:t>9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77123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“practically injective” = negligible fraction of images have more than poly-many preimages.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20E74C-2AD9-49D1-8EE6-F9C43594BE51}" type="slidenum">
              <a:rPr lang="LID4096" smtClean="0"/>
              <a:t>10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7711952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5681E-76DE-46CF-ACF1-475DCDD17B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75CFF-96BF-46B9-AF85-EB7F5BF18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E5750-F9FB-4114-BD9D-D6B7DEC5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7272B-3F7B-4B84-AFDE-019E08C58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8EB56-9277-4E50-821B-F3476920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60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2B8DE-C453-444E-A74E-B601070CD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FF334-CF6F-4A08-AD1E-9AFDD3F6A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41CDB-3B9B-457C-9B86-F31F5231D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101E3-0A79-46C4-944D-4EFB5308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5A67FF-B898-43E6-8A91-9EB5332B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7520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B4E845-0265-48C5-9A3A-DB678C550C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DE645-0C27-4F4B-818A-C13ECDB39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5A4346-AA78-43AE-AB9E-FEE03AC0F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6FC2A-2DEC-4FBC-BE9E-50C11353B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A2825-0361-4196-A8D7-117594EB3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30134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08575-4CC7-4988-AC16-BB9C0E817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409836-BB15-407F-B772-D8B2C1048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71207-184C-4EEF-91F2-85E6B12EA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64B6F-6F63-4C56-A804-AA6630869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2CF9B-DE5A-4826-96F1-FE11EF747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42656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16675-D412-4039-8BDC-3250E02F6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84BCA-919E-4593-AD5B-EC27E6134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1BB2DF-4B1D-41D8-8129-4D4C88DEA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1E780-3D68-462D-AB30-455661A49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C6488-39C6-4D80-A8EC-7F9E74D49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1093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1B2D0-6608-408F-B550-C702E3FF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3A18E-DB66-4296-B2CB-6DEE6F7326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EACF2E-1BBE-43AB-AA8B-C287C3A2A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D0F51-D4D8-4F6C-9157-E2882CA60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E5BB6-D523-4E94-A32A-15F64AF2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072A6-DA1C-48A4-976E-BB2B00EC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5525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12BF9-8D5C-4E70-A4F1-EBF16D1C9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B8C68-FEF2-4178-B79F-135CFD6CA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BAB75-1599-489D-B9B0-00B9CA9ED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17FD41-A743-4396-8482-4B7C20C754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78CFEA-BF6C-4832-BCDF-CA1DCAAA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D8A10-11B8-40E5-9260-365E52BF7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763BB3-A374-4125-A5DF-61C9E0929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F41D2C-F3C2-4922-B31D-965AA667B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38249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BF4F9-BC5B-4C65-9DB4-074FDF33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673BD-75ED-4EA7-930A-9F1F1FE14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EAD6CA-D714-44EA-930B-1457C185B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DCF453-1454-403A-8DC6-F84FC7D7A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5558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EBD71D-C23D-44AB-9BDC-35CCB1EB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9BB00-9053-4712-A0EF-345C9169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F3A39-A9C2-4508-A1F6-6C0D21C4E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5471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D8892-4B24-4E1A-8731-CB27DE62B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35367-3C43-439E-9E18-4628B06A39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7E9DE7-760C-42F8-A6BF-464B1FB6B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B6E13-9BE9-4A9D-B11A-E43A02EB4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0418C5-01F3-4F49-A047-FB1C7CDD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0876A-24E3-4FB3-8A28-BDC00200D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986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BDE25-65E0-4A2F-9AC0-986FEC22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B8B299-8C06-4DAC-850E-F233526291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1987C-AA57-48E9-88C9-FCE706035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85C24C-5D67-4610-A9B5-4C18CC9F6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A58FB5-F11F-4641-B9C1-49FA6768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E44734-B474-40C5-815F-00DF47791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23859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F9AD5A-B1A9-4E73-BFB3-09CAC7E4C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801FD-BBE8-4BD9-8A9C-A0FE5ACDA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5FC0-6D37-482D-8E88-A4D17D2567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540F-B649-4339-945F-125F8FBB0325}" type="datetimeFigureOut">
              <a:rPr lang="LID4096" smtClean="0"/>
              <a:t>06/29/2023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41670-1096-4ADC-9015-77255825EB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C23DE-9876-4020-B591-13C36C51C8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D8B6C-C646-4E0C-BC31-2E8C6039A12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8666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B5793-78E3-4E27-8BC2-9EBB52932E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5500" y="1122364"/>
            <a:ext cx="10274300" cy="1655762"/>
          </a:xfrm>
        </p:spPr>
        <p:txBody>
          <a:bodyPr>
            <a:normAutofit/>
          </a:bodyPr>
          <a:lstStyle/>
          <a:p>
            <a:r>
              <a:rPr lang="en-US" sz="6600" dirty="0">
                <a:solidFill>
                  <a:srgbClr val="00B050"/>
                </a:solidFill>
              </a:rPr>
              <a:t>On Environmental Security</a:t>
            </a:r>
            <a:br>
              <a:rPr lang="en-US" dirty="0"/>
            </a:br>
            <a:r>
              <a:rPr lang="en-US" sz="4800" dirty="0"/>
              <a:t>A tribute to </a:t>
            </a:r>
            <a:r>
              <a:rPr lang="en-US" sz="4800" b="1" dirty="0">
                <a:solidFill>
                  <a:srgbClr val="FF0000"/>
                </a:solidFill>
              </a:rPr>
              <a:t>Ran </a:t>
            </a:r>
            <a:r>
              <a:rPr lang="en-US" sz="4800" b="1" dirty="0">
                <a:solidFill>
                  <a:srgbClr val="7030A0"/>
                </a:solidFill>
              </a:rPr>
              <a:t>Canetti </a:t>
            </a:r>
            <a:r>
              <a:rPr lang="en-US" sz="4800" dirty="0"/>
              <a:t>on his 60</a:t>
            </a:r>
            <a:r>
              <a:rPr lang="en-US" sz="4800" baseline="30000" dirty="0"/>
              <a:t>th</a:t>
            </a:r>
            <a:r>
              <a:rPr lang="en-US" sz="4800" dirty="0"/>
              <a:t> B-day</a:t>
            </a:r>
            <a:endParaRPr lang="LID4096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8CDF13-AD59-46FA-9739-81F6C36EE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/>
          </a:bodyPr>
          <a:lstStyle/>
          <a:p>
            <a:r>
              <a:rPr lang="en-US" sz="4800" dirty="0"/>
              <a:t>Oded </a:t>
            </a:r>
            <a:r>
              <a:rPr lang="en-US" sz="4800" dirty="0" err="1"/>
              <a:t>Goldreich</a:t>
            </a:r>
            <a:endParaRPr lang="en-US" sz="4800" dirty="0"/>
          </a:p>
          <a:p>
            <a:r>
              <a:rPr lang="en-US" sz="4000" dirty="0"/>
              <a:t>Weizmann Institute of Science</a:t>
            </a:r>
            <a:endParaRPr lang="LID4096" sz="4000" dirty="0"/>
          </a:p>
        </p:txBody>
      </p:sp>
    </p:spTree>
    <p:extLst>
      <p:ext uri="{BB962C8B-B14F-4D97-AF65-F5344CB8AC3E}">
        <p14:creationId xmlns:p14="http://schemas.microsoft.com/office/powerpoint/2010/main" val="294909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10653-3876-4320-9BE2-48DA49957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90200" cy="942975"/>
          </a:xfrm>
        </p:spPr>
        <p:txBody>
          <a:bodyPr/>
          <a:lstStyle/>
          <a:p>
            <a:r>
              <a:rPr lang="en-US" dirty="0"/>
              <a:t>An Example: Leonid Levin’s proposal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33FA-C7A0-4BD1-A6B9-0D16C4B56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642600" cy="31273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Conjecture</a:t>
            </a:r>
            <a:r>
              <a:rPr lang="en-US" dirty="0"/>
              <a:t> (badly stated). Let f:</a:t>
            </a:r>
            <a:r>
              <a:rPr lang="en-US" dirty="0">
                <a:sym typeface="Symbol" panose="05050102010706020507" pitchFamily="18" charset="2"/>
              </a:rPr>
              <a:t>0,1</a:t>
            </a:r>
            <a:r>
              <a:rPr lang="en-US" baseline="30000" dirty="0">
                <a:sym typeface="Symbol" panose="05050102010706020507" pitchFamily="18" charset="2"/>
              </a:rPr>
              <a:t>n </a:t>
            </a:r>
            <a:r>
              <a:rPr lang="en-US" dirty="0">
                <a:sym typeface="Symbol" panose="05050102010706020507" pitchFamily="18" charset="2"/>
              </a:rPr>
              <a:t>0,1</a:t>
            </a:r>
            <a:r>
              <a:rPr lang="en-US" baseline="30000" dirty="0">
                <a:sym typeface="Symbol" panose="05050102010706020507" pitchFamily="18" charset="2"/>
              </a:rPr>
              <a:t>n</a:t>
            </a:r>
            <a:r>
              <a:rPr lang="en-US" dirty="0">
                <a:sym typeface="Symbol" panose="05050102010706020507" pitchFamily="18" charset="2"/>
              </a:rPr>
              <a:t> be a OWF,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and h be taken from a family of hashing functions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(from 2n bits to n bits, and description length m).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Then, F:0,1</a:t>
            </a:r>
            <a:r>
              <a:rPr lang="en-US" baseline="30000" dirty="0">
                <a:sym typeface="Symbol" panose="05050102010706020507" pitchFamily="18" charset="2"/>
              </a:rPr>
              <a:t>n+m </a:t>
            </a:r>
            <a:r>
              <a:rPr lang="en-US" dirty="0">
                <a:sym typeface="Symbol" panose="05050102010706020507" pitchFamily="18" charset="2"/>
              </a:rPr>
              <a:t>0,1</a:t>
            </a:r>
            <a:r>
              <a:rPr lang="en-US" baseline="30000" dirty="0">
                <a:sym typeface="Symbol" panose="05050102010706020507" pitchFamily="18" charset="2"/>
              </a:rPr>
              <a:t>n+m</a:t>
            </a:r>
            <a:r>
              <a:rPr lang="en-US" dirty="0">
                <a:sym typeface="Symbol" panose="05050102010706020507" pitchFamily="18" charset="2"/>
              </a:rPr>
              <a:t> such that F(x,&lt;h&gt;)=(&lt;h&gt;,h(f(x),x))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is a OWF.     </a:t>
            </a:r>
            <a:r>
              <a:rPr lang="en-US" b="1" dirty="0">
                <a:solidFill>
                  <a:srgbClr val="00B050"/>
                </a:solidFill>
                <a:sym typeface="Symbol" panose="05050102010706020507" pitchFamily="18" charset="2"/>
              </a:rPr>
              <a:t>[The point being that F is “practically injective”.]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sym typeface="Symbol" panose="05050102010706020507" pitchFamily="18" charset="2"/>
              </a:rPr>
              <a:t>Counterexample: </a:t>
            </a:r>
            <a:r>
              <a:rPr lang="en-US" dirty="0">
                <a:sym typeface="Symbol" panose="05050102010706020507" pitchFamily="18" charset="2"/>
              </a:rPr>
              <a:t>Suppose h(</a:t>
            </a:r>
            <a:r>
              <a:rPr lang="en-US" dirty="0" err="1">
                <a:sym typeface="Symbol" panose="05050102010706020507" pitchFamily="18" charset="2"/>
              </a:rPr>
              <a:t>yz</a:t>
            </a:r>
            <a:r>
              <a:rPr lang="en-US" dirty="0">
                <a:sym typeface="Symbol" panose="05050102010706020507" pitchFamily="18" charset="2"/>
              </a:rPr>
              <a:t>)=h’(z) if f(z)=y and h’’(</a:t>
            </a:r>
            <a:r>
              <a:rPr lang="en-US" dirty="0" err="1">
                <a:sym typeface="Symbol" panose="05050102010706020507" pitchFamily="18" charset="2"/>
              </a:rPr>
              <a:t>yz</a:t>
            </a:r>
            <a:r>
              <a:rPr lang="en-US" dirty="0">
                <a:sym typeface="Symbol" panose="05050102010706020507" pitchFamily="18" charset="2"/>
              </a:rPr>
              <a:t>) otherwise.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Then h is a “good” hashing but F(x,&lt;h&gt;)=(&lt;</a:t>
            </a:r>
            <a:r>
              <a:rPr lang="en-US" dirty="0" err="1">
                <a:sym typeface="Symbol" panose="05050102010706020507" pitchFamily="18" charset="2"/>
              </a:rPr>
              <a:t>h’,h</a:t>
            </a:r>
            <a:r>
              <a:rPr lang="en-US" dirty="0">
                <a:sym typeface="Symbol" panose="05050102010706020507" pitchFamily="18" charset="2"/>
              </a:rPr>
              <a:t>’’&gt;,h’(x)) is easy to invert.</a:t>
            </a:r>
          </a:p>
          <a:p>
            <a:pPr marL="0" indent="0">
              <a:buNone/>
            </a:pPr>
            <a:endParaRPr lang="LID4096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C54C00-5F7C-4FBB-A384-F86B0B45C724}"/>
              </a:ext>
            </a:extLst>
          </p:cNvPr>
          <p:cNvSpPr txBox="1">
            <a:spLocks/>
          </p:cNvSpPr>
          <p:nvPr/>
        </p:nvSpPr>
        <p:spPr>
          <a:xfrm>
            <a:off x="838200" y="4860925"/>
            <a:ext cx="10972800" cy="1108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Conjecture</a:t>
            </a:r>
            <a:r>
              <a:rPr lang="en-US" dirty="0"/>
              <a:t> (better stated (+ replacing hashing by randomness extractor)).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F</a:t>
            </a:r>
            <a:r>
              <a:rPr lang="en-US" baseline="30000" dirty="0">
                <a:sym typeface="Symbol" panose="05050102010706020507" pitchFamily="18" charset="2"/>
              </a:rPr>
              <a:t>f</a:t>
            </a:r>
            <a:r>
              <a:rPr lang="en-US" dirty="0">
                <a:sym typeface="Symbol" panose="05050102010706020507" pitchFamily="18" charset="2"/>
              </a:rPr>
              <a:t>:0,1</a:t>
            </a:r>
            <a:r>
              <a:rPr lang="en-US" baseline="30000" dirty="0">
                <a:sym typeface="Symbol" panose="05050102010706020507" pitchFamily="18" charset="2"/>
              </a:rPr>
              <a:t>n+m </a:t>
            </a:r>
            <a:r>
              <a:rPr lang="en-US" dirty="0">
                <a:sym typeface="Symbol" panose="05050102010706020507" pitchFamily="18" charset="2"/>
              </a:rPr>
              <a:t>0,1</a:t>
            </a:r>
            <a:r>
              <a:rPr lang="en-US" baseline="30000" dirty="0">
                <a:sym typeface="Symbol" panose="05050102010706020507" pitchFamily="18" charset="2"/>
              </a:rPr>
              <a:t>n+m</a:t>
            </a:r>
            <a:r>
              <a:rPr lang="en-US" dirty="0">
                <a:sym typeface="Symbol" panose="05050102010706020507" pitchFamily="18" charset="2"/>
              </a:rPr>
              <a:t> such that F</a:t>
            </a:r>
            <a:r>
              <a:rPr lang="en-US" baseline="30000" dirty="0">
                <a:sym typeface="Symbol" panose="05050102010706020507" pitchFamily="18" charset="2"/>
              </a:rPr>
              <a:t>f</a:t>
            </a:r>
            <a:r>
              <a:rPr lang="en-US" dirty="0">
                <a:sym typeface="Symbol" panose="05050102010706020507" pitchFamily="18" charset="2"/>
              </a:rPr>
              <a:t>(</a:t>
            </a:r>
            <a:r>
              <a:rPr lang="en-US" dirty="0" err="1">
                <a:sym typeface="Symbol" panose="05050102010706020507" pitchFamily="18" charset="2"/>
              </a:rPr>
              <a:t>x,s</a:t>
            </a:r>
            <a:r>
              <a:rPr lang="en-US" dirty="0">
                <a:sym typeface="Symbol" panose="05050102010706020507" pitchFamily="18" charset="2"/>
              </a:rPr>
              <a:t>)=(</a:t>
            </a:r>
            <a:r>
              <a:rPr lang="en-US" dirty="0" err="1">
                <a:sym typeface="Symbol" panose="05050102010706020507" pitchFamily="18" charset="2"/>
              </a:rPr>
              <a:t>s,E</a:t>
            </a:r>
            <a:r>
              <a:rPr lang="en-US" baseline="-25000" dirty="0" err="1">
                <a:sym typeface="Symbol" panose="05050102010706020507" pitchFamily="18" charset="2"/>
              </a:rPr>
              <a:t>s</a:t>
            </a:r>
            <a:r>
              <a:rPr lang="en-US" dirty="0">
                <a:sym typeface="Symbol" panose="05050102010706020507" pitchFamily="18" charset="2"/>
              </a:rPr>
              <a:t>(f(x),x)) is a OWF.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C4F2EF-99F3-47E3-9D7D-7F7AA5DAD440}"/>
              </a:ext>
            </a:extLst>
          </p:cNvPr>
          <p:cNvSpPr txBox="1"/>
          <p:nvPr/>
        </p:nvSpPr>
        <p:spPr>
          <a:xfrm>
            <a:off x="10198100" y="2146301"/>
            <a:ext cx="1612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ym typeface="Symbol" panose="05050102010706020507" pitchFamily="18" charset="2"/>
              </a:rPr>
              <a:t></a:t>
            </a:r>
            <a:r>
              <a:rPr lang="en-US" sz="4000" dirty="0" err="1">
                <a:sym typeface="Symbol" panose="05050102010706020507" pitchFamily="18" charset="2"/>
              </a:rPr>
              <a:t>f,hF</a:t>
            </a:r>
            <a:endParaRPr lang="LID4096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EE13E-5BEB-494C-B17C-B0F27E1688DB}"/>
              </a:ext>
            </a:extLst>
          </p:cNvPr>
          <p:cNvSpPr/>
          <p:nvPr/>
        </p:nvSpPr>
        <p:spPr>
          <a:xfrm>
            <a:off x="10287000" y="5473841"/>
            <a:ext cx="16129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ym typeface="Symbol" panose="05050102010706020507" pitchFamily="18" charset="2"/>
              </a:rPr>
              <a:t></a:t>
            </a:r>
            <a:r>
              <a:rPr lang="en-US" sz="4000" dirty="0" err="1">
                <a:sym typeface="Symbol" panose="05050102010706020507" pitchFamily="18" charset="2"/>
              </a:rPr>
              <a:t>F,Ef</a:t>
            </a:r>
            <a:endParaRPr lang="LID4096" sz="4000" dirty="0"/>
          </a:p>
        </p:txBody>
      </p:sp>
    </p:spTree>
    <p:extLst>
      <p:ext uri="{BB962C8B-B14F-4D97-AF65-F5344CB8AC3E}">
        <p14:creationId xmlns:p14="http://schemas.microsoft.com/office/powerpoint/2010/main" val="564515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911B9-F9BE-4130-921C-2D1A0CF38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term “environmental security” </a:t>
            </a:r>
            <a:br>
              <a:rPr lang="en-US" dirty="0"/>
            </a:br>
            <a:r>
              <a:rPr lang="en-US" dirty="0"/>
              <a:t>was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/>
              <a:t> invented for the current occasion</a:t>
            </a:r>
            <a:endParaRPr lang="LID4096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511423-2E78-4CD0-B164-1D4897E8DD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08" y="2016125"/>
            <a:ext cx="5801784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4C55B5-B514-44D6-98DE-00721998D037}"/>
              </a:ext>
            </a:extLst>
          </p:cNvPr>
          <p:cNvSpPr txBox="1"/>
          <p:nvPr/>
        </p:nvSpPr>
        <p:spPr>
          <a:xfrm>
            <a:off x="7429500" y="4059139"/>
            <a:ext cx="4381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FN92 reads: The term used in [51] is </a:t>
            </a:r>
            <a:r>
              <a:rPr lang="en-US" sz="2400" i="1" dirty="0"/>
              <a:t>Universal Composability</a:t>
            </a:r>
            <a:r>
              <a:rPr lang="en-US" sz="2400" dirty="0"/>
              <a:t>, but we believe that a reasonable sense of “universal composability” is only a corollary of the suggested definition.</a:t>
            </a:r>
            <a:endParaRPr lang="LID4096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05BA57-15DD-4E9D-AF0C-7D6F2C7E729D}"/>
              </a:ext>
            </a:extLst>
          </p:cNvPr>
          <p:cNvSpPr txBox="1"/>
          <p:nvPr/>
        </p:nvSpPr>
        <p:spPr>
          <a:xfrm>
            <a:off x="1417108" y="2120901"/>
            <a:ext cx="335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highlight>
                  <a:srgbClr val="00FFFF"/>
                </a:highlight>
              </a:rPr>
              <a:t>FoC</a:t>
            </a:r>
            <a:r>
              <a:rPr lang="en-US" sz="2800" b="1" dirty="0">
                <a:highlight>
                  <a:srgbClr val="00FFFF"/>
                </a:highlight>
              </a:rPr>
              <a:t>, Vol 2, 2004 </a:t>
            </a:r>
            <a:r>
              <a:rPr lang="en-US" sz="2800" dirty="0"/>
              <a:t>.</a:t>
            </a:r>
            <a:r>
              <a:rPr lang="en-US" sz="2800" b="1" dirty="0">
                <a:highlight>
                  <a:srgbClr val="00FFFF"/>
                </a:highlight>
              </a:rPr>
              <a:t>         </a:t>
            </a:r>
            <a:endParaRPr lang="LID4096" sz="2800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11487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9880C-DC44-4C22-8595-D1702E849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ingenuity?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DB4E5-A0CC-404A-91DF-83777183D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Ingenuity is discovering something that, in retrospect, is self-evident.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Q: Why do idiots think the opposite? </a:t>
            </a:r>
            <a:br>
              <a:rPr lang="en-US" dirty="0"/>
            </a:br>
            <a:r>
              <a:rPr lang="en-US" dirty="0"/>
              <a:t>That is, why do they confuse the </a:t>
            </a:r>
            <a:r>
              <a:rPr lang="en-US" i="1" dirty="0"/>
              <a:t>a posteriori </a:t>
            </a:r>
            <a:r>
              <a:rPr lang="en-US" dirty="0"/>
              <a:t>appeal of the discovery, which is reflected in its becoming fully-internalized to the level of becoming invisible (or self-evident) once understood, </a:t>
            </a:r>
            <a:br>
              <a:rPr lang="en-US" dirty="0"/>
            </a:br>
            <a:r>
              <a:rPr lang="en-US" dirty="0"/>
              <a:t>with the </a:t>
            </a:r>
            <a:r>
              <a:rPr lang="en-US" i="1" dirty="0"/>
              <a:t>a priori </a:t>
            </a:r>
            <a:r>
              <a:rPr lang="en-US" dirty="0"/>
              <a:t>evasiveness of and opposition to the discovery?</a:t>
            </a:r>
          </a:p>
          <a:p>
            <a:pPr marL="0" indent="0">
              <a:buNone/>
            </a:pPr>
            <a:r>
              <a:rPr lang="en-US" dirty="0"/>
              <a:t>A: Because they are idiots!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634200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911B9-F9BE-4130-921C-2D1A0CF38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term “environmental security” </a:t>
            </a:r>
            <a:br>
              <a:rPr lang="en-US" dirty="0"/>
            </a:br>
            <a:r>
              <a:rPr lang="en-US" dirty="0"/>
              <a:t>was </a:t>
            </a:r>
            <a:r>
              <a:rPr lang="en-US" b="1" dirty="0">
                <a:solidFill>
                  <a:srgbClr val="C00000"/>
                </a:solidFill>
              </a:rPr>
              <a:t>not</a:t>
            </a:r>
            <a:r>
              <a:rPr lang="en-US" dirty="0"/>
              <a:t> invented for the current occasion</a:t>
            </a:r>
            <a:endParaRPr lang="LID4096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511423-2E78-4CD0-B164-1D4897E8DD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08" y="2016125"/>
            <a:ext cx="5801784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4C55B5-B514-44D6-98DE-00721998D037}"/>
              </a:ext>
            </a:extLst>
          </p:cNvPr>
          <p:cNvSpPr txBox="1"/>
          <p:nvPr/>
        </p:nvSpPr>
        <p:spPr>
          <a:xfrm>
            <a:off x="7429500" y="4059139"/>
            <a:ext cx="43815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FN92 reads: The term used in [51] is </a:t>
            </a:r>
            <a:r>
              <a:rPr lang="en-US" sz="2400" i="1" dirty="0"/>
              <a:t>Universal Composability</a:t>
            </a:r>
            <a:r>
              <a:rPr lang="en-US" sz="2400" dirty="0"/>
              <a:t>, but we believe that a reasonable sense of “universal composability” is only a corollary of the suggested definition.</a:t>
            </a:r>
            <a:endParaRPr lang="LID4096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05BA57-15DD-4E9D-AF0C-7D6F2C7E729D}"/>
              </a:ext>
            </a:extLst>
          </p:cNvPr>
          <p:cNvSpPr txBox="1"/>
          <p:nvPr/>
        </p:nvSpPr>
        <p:spPr>
          <a:xfrm>
            <a:off x="1417108" y="2120901"/>
            <a:ext cx="3358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highlight>
                  <a:srgbClr val="00FFFF"/>
                </a:highlight>
              </a:rPr>
              <a:t> </a:t>
            </a:r>
            <a:r>
              <a:rPr lang="en-US" sz="2800" b="1" dirty="0" err="1">
                <a:highlight>
                  <a:srgbClr val="00FFFF"/>
                </a:highlight>
              </a:rPr>
              <a:t>FoC</a:t>
            </a:r>
            <a:r>
              <a:rPr lang="en-US" sz="2800" b="1" dirty="0">
                <a:highlight>
                  <a:srgbClr val="00FFFF"/>
                </a:highlight>
              </a:rPr>
              <a:t>, Vol 2, 2004 </a:t>
            </a:r>
            <a:r>
              <a:rPr lang="en-US" sz="2800" dirty="0"/>
              <a:t>.</a:t>
            </a:r>
            <a:r>
              <a:rPr lang="en-US" sz="2800" b="1" dirty="0">
                <a:highlight>
                  <a:srgbClr val="00FFFF"/>
                </a:highlight>
              </a:rPr>
              <a:t>         </a:t>
            </a:r>
            <a:endParaRPr lang="LID4096" sz="2800" b="1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917942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6F6EE-29A4-4C80-B893-39C1F6101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4606"/>
          </a:xfrm>
        </p:spPr>
        <p:txBody>
          <a:bodyPr/>
          <a:lstStyle/>
          <a:p>
            <a:r>
              <a:rPr lang="en-US" dirty="0"/>
              <a:t>Secure MPC (stand-alone)</a:t>
            </a:r>
            <a:endParaRPr lang="LID4096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5C317B-3505-49AF-8AB4-75AD4C9769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1972468"/>
            <a:ext cx="7317803" cy="46442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221213D-C164-4F76-8CA9-F38D045385ED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892" y="4750624"/>
            <a:ext cx="632585" cy="72852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2B539B-5F82-402F-8EB9-FC5B16CA683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307" y="2191879"/>
            <a:ext cx="632585" cy="7285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9E27948-6FAD-4464-8AF2-23B5547A34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997" y="4845403"/>
            <a:ext cx="711200" cy="63374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1C93119-2C08-4A5A-8CDD-F6A57D9AE7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907" y="2556140"/>
            <a:ext cx="711200" cy="63374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2D2DBD0-1518-477B-B342-A228E3AF23DB}"/>
              </a:ext>
            </a:extLst>
          </p:cNvPr>
          <p:cNvSpPr txBox="1"/>
          <p:nvPr/>
        </p:nvSpPr>
        <p:spPr>
          <a:xfrm>
            <a:off x="8432800" y="2191879"/>
            <a:ext cx="34925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 every (feasible) real-model adversary that attacks the protocol, there exists a (feasible)  ideal-model adversary that attacks the functionality and obtains (essentially) the same effect.</a:t>
            </a:r>
          </a:p>
          <a:p>
            <a:r>
              <a:rPr lang="en-US" sz="2000" dirty="0"/>
              <a:t>Hence, perceived weaknesses of the protocol are actually due to the functionality; that is, the protocol itself has no additional weaknesses.</a:t>
            </a:r>
            <a:endParaRPr lang="LID4096" sz="2000" dirty="0"/>
          </a:p>
        </p:txBody>
      </p:sp>
    </p:spTree>
    <p:extLst>
      <p:ext uri="{BB962C8B-B14F-4D97-AF65-F5344CB8AC3E}">
        <p14:creationId xmlns:p14="http://schemas.microsoft.com/office/powerpoint/2010/main" val="1226530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6F6EE-29A4-4C80-B893-39C1F6101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854700" cy="1163634"/>
          </a:xfrm>
        </p:spPr>
        <p:txBody>
          <a:bodyPr/>
          <a:lstStyle/>
          <a:p>
            <a:r>
              <a:rPr lang="en-US" dirty="0"/>
              <a:t>Environmental Security</a:t>
            </a:r>
            <a:endParaRPr lang="LID4096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BB02719-7F29-4DDB-8313-D2E8032B74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154" y="1889125"/>
            <a:ext cx="3286691" cy="4351338"/>
          </a:xfrm>
        </p:spPr>
      </p:pic>
      <p:pic>
        <p:nvPicPr>
          <p:cNvPr id="8" name="Content Placeholder 6">
            <a:extLst>
              <a:ext uri="{FF2B5EF4-FFF2-40B4-BE49-F238E27FC236}">
                <a16:creationId xmlns:a16="http://schemas.microsoft.com/office/drawing/2014/main" id="{90B7EBAF-C0DF-4622-A1AE-CD346322F6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056" y="1889125"/>
            <a:ext cx="3286691" cy="435133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A5FA83E-D379-44D8-9255-659EDD1913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024" y="3783012"/>
            <a:ext cx="1770811" cy="202088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EB3FB9C-7F8E-4E4B-9CCD-95FF99B951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213" y="3783012"/>
            <a:ext cx="1677988" cy="195646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E200700-91B9-4D31-B738-0632D9D1B84D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214" y="5181600"/>
            <a:ext cx="359067" cy="41352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9974E9C-CBF1-4817-9F73-8F635DEF378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637" y="3842523"/>
            <a:ext cx="359067" cy="41352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F2E3846-BEC1-4CD6-9468-A556D25D328C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8901" y="5217281"/>
            <a:ext cx="495300" cy="4413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F0E99125-EAC9-445C-A00B-4F84143AE535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0" y="3814689"/>
            <a:ext cx="495300" cy="441357"/>
          </a:xfrm>
          <a:prstGeom prst="rect">
            <a:avLst/>
          </a:prstGeom>
        </p:spPr>
      </p:pic>
      <p:pic>
        <p:nvPicPr>
          <p:cNvPr id="11" name="Content Placeholder 6">
            <a:extLst>
              <a:ext uri="{FF2B5EF4-FFF2-40B4-BE49-F238E27FC236}">
                <a16:creationId xmlns:a16="http://schemas.microsoft.com/office/drawing/2014/main" id="{CBB02719-7F29-4DDB-8313-D2E8032B746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93823" y="3419082"/>
            <a:ext cx="344259" cy="455774"/>
          </a:xfrm>
          <a:prstGeom prst="rect">
            <a:avLst/>
          </a:prstGeom>
        </p:spPr>
      </p:pic>
      <p:pic>
        <p:nvPicPr>
          <p:cNvPr id="12" name="Content Placeholder 6">
            <a:extLst>
              <a:ext uri="{FF2B5EF4-FFF2-40B4-BE49-F238E27FC236}">
                <a16:creationId xmlns:a16="http://schemas.microsoft.com/office/drawing/2014/main" id="{CBB02719-7F29-4DDB-8313-D2E8032B746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9373085" y="4890176"/>
            <a:ext cx="344259" cy="455774"/>
          </a:xfrm>
          <a:prstGeom prst="rect">
            <a:avLst/>
          </a:prstGeom>
        </p:spPr>
      </p:pic>
      <p:pic>
        <p:nvPicPr>
          <p:cNvPr id="13" name="Content Placeholder 6">
            <a:extLst>
              <a:ext uri="{FF2B5EF4-FFF2-40B4-BE49-F238E27FC236}">
                <a16:creationId xmlns:a16="http://schemas.microsoft.com/office/drawing/2014/main" id="{CBB02719-7F29-4DDB-8313-D2E8032B746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8951087" y="3422785"/>
            <a:ext cx="344259" cy="455774"/>
          </a:xfrm>
          <a:prstGeom prst="rect">
            <a:avLst/>
          </a:prstGeom>
        </p:spPr>
      </p:pic>
      <p:pic>
        <p:nvPicPr>
          <p:cNvPr id="15" name="Content Placeholder 6">
            <a:extLst>
              <a:ext uri="{FF2B5EF4-FFF2-40B4-BE49-F238E27FC236}">
                <a16:creationId xmlns:a16="http://schemas.microsoft.com/office/drawing/2014/main" id="{CBB02719-7F29-4DDB-8313-D2E8032B7464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033008" y="4778983"/>
            <a:ext cx="344259" cy="455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37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6F6EE-29A4-4C80-B893-39C1F6101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5854700" cy="1163634"/>
          </a:xfrm>
        </p:spPr>
        <p:txBody>
          <a:bodyPr/>
          <a:lstStyle/>
          <a:p>
            <a:r>
              <a:rPr lang="en-US" dirty="0"/>
              <a:t>Environmental Security</a:t>
            </a:r>
            <a:endParaRPr lang="LID4096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63ABC5-0326-4D70-86F8-8E5A44A2ADF1}"/>
              </a:ext>
            </a:extLst>
          </p:cNvPr>
          <p:cNvSpPr txBox="1"/>
          <p:nvPr/>
        </p:nvSpPr>
        <p:spPr>
          <a:xfrm>
            <a:off x="838200" y="1415246"/>
            <a:ext cx="9245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Pivotal idea: Provide the adversaries with an oracle </a:t>
            </a:r>
            <a:br>
              <a:rPr lang="en-US" sz="28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that performs an </a:t>
            </a: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arbitrary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4">
                    <a:lumMod val="75000"/>
                  </a:schemeClr>
                </a:solidFill>
              </a:rPr>
              <a:t>polynomial-time</a:t>
            </a: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 computation.</a:t>
            </a:r>
            <a:endParaRPr lang="LID4096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02AB1C-BDD0-4ABF-9B9C-69598DF44047}"/>
              </a:ext>
            </a:extLst>
          </p:cNvPr>
          <p:cNvSpPr txBox="1"/>
          <p:nvPr/>
        </p:nvSpPr>
        <p:spPr>
          <a:xfrm>
            <a:off x="1549400" y="2446398"/>
            <a:ext cx="1028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Balances considerations (or a priori critiques):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An oracle will allow the adversary to break any complexity-based cryptography.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What’s the point of giving oracle access to an efficient computation?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The point is that both adversaries are given the same oracle.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8BECE-5A82-49DB-8A56-D7A657DE919C}"/>
              </a:ext>
            </a:extLst>
          </p:cNvPr>
          <p:cNvSpPr txBox="1"/>
          <p:nvPr/>
        </p:nvSpPr>
        <p:spPr>
          <a:xfrm>
            <a:off x="838200" y="4246105"/>
            <a:ext cx="107569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Plugging this in the real-vs-ideal simulation paradigm: </a:t>
            </a:r>
            <a:br>
              <a:rPr lang="en-US" sz="2800" dirty="0"/>
            </a:br>
            <a:r>
              <a:rPr lang="en-US" sz="2800" dirty="0"/>
              <a:t>For every real model adversary A there exists an ideal model adversary B such that, </a:t>
            </a:r>
            <a:r>
              <a:rPr lang="en-US" sz="2800" dirty="0">
                <a:solidFill>
                  <a:srgbClr val="00B050"/>
                </a:solidFill>
              </a:rPr>
              <a:t>for every efficient oracle Z</a:t>
            </a:r>
            <a:r>
              <a:rPr lang="en-US" sz="2800" dirty="0"/>
              <a:t>, whatever harm A can do in reality </a:t>
            </a:r>
            <a:r>
              <a:rPr lang="en-US" sz="2800" dirty="0">
                <a:solidFill>
                  <a:srgbClr val="00B050"/>
                </a:solidFill>
              </a:rPr>
              <a:t>when given oracle access to Z</a:t>
            </a:r>
            <a:r>
              <a:rPr lang="en-US" sz="2800" dirty="0"/>
              <a:t>, can be done by B in the ideal world </a:t>
            </a:r>
            <a:r>
              <a:rPr lang="en-US" sz="2800" dirty="0">
                <a:solidFill>
                  <a:srgbClr val="00B050"/>
                </a:solidFill>
              </a:rPr>
              <a:t>when given oracle access to Z</a:t>
            </a:r>
            <a:r>
              <a:rPr lang="en-US" sz="2800" dirty="0"/>
              <a:t>.</a:t>
            </a:r>
            <a:endParaRPr lang="LID4096" sz="2800" dirty="0"/>
          </a:p>
        </p:txBody>
      </p:sp>
    </p:spTree>
    <p:extLst>
      <p:ext uri="{BB962C8B-B14F-4D97-AF65-F5344CB8AC3E}">
        <p14:creationId xmlns:p14="http://schemas.microsoft.com/office/powerpoint/2010/main" val="381508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BF8AB-E9A8-4CE6-B63C-72F355B07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83900" cy="1019175"/>
          </a:xfrm>
        </p:spPr>
        <p:txBody>
          <a:bodyPr>
            <a:normAutofit/>
          </a:bodyPr>
          <a:lstStyle/>
          <a:p>
            <a:r>
              <a:rPr lang="en-US" sz="3600" dirty="0"/>
              <a:t>Environ.-Security implies general concurrent composition</a:t>
            </a:r>
            <a:endParaRPr lang="LID4096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42175-9923-424E-B175-D9B5E3F46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attacks </a:t>
            </a:r>
            <a:r>
              <a:rPr lang="en-US" i="1" dirty="0"/>
              <a:t>t</a:t>
            </a:r>
            <a:r>
              <a:rPr lang="en-US" dirty="0"/>
              <a:t> concurrent executions of the protocol </a:t>
            </a:r>
            <a:r>
              <a:rPr lang="az-Cyrl-AZ" dirty="0"/>
              <a:t>П</a:t>
            </a:r>
            <a:r>
              <a:rPr lang="en-US" dirty="0"/>
              <a:t>, which computes the functionality F in an environmentally-secure manner.</a:t>
            </a:r>
          </a:p>
          <a:p>
            <a:r>
              <a:rPr lang="en-US" dirty="0"/>
              <a:t>Decompose into a single-session adversary A’ and a coordinator A’’.</a:t>
            </a:r>
          </a:p>
          <a:p>
            <a:r>
              <a:rPr lang="en-US" dirty="0"/>
              <a:t>Let B’ be an ideal-model adversary that simulates A’ (</a:t>
            </a:r>
            <a:r>
              <a:rPr lang="en-US" dirty="0" err="1"/>
              <a:t>wrt</a:t>
            </a:r>
            <a:r>
              <a:rPr lang="en-US" dirty="0"/>
              <a:t> env.-sec.).</a:t>
            </a:r>
          </a:p>
          <a:p>
            <a:r>
              <a:rPr lang="en-US" dirty="0"/>
              <a:t>Replace the</a:t>
            </a:r>
            <a:r>
              <a:rPr lang="en-US" i="1" dirty="0"/>
              <a:t> t </a:t>
            </a:r>
            <a:r>
              <a:rPr lang="en-US" dirty="0"/>
              <a:t>copies of (A’,П) by </a:t>
            </a:r>
            <a:r>
              <a:rPr lang="en-US" i="1" dirty="0"/>
              <a:t>t</a:t>
            </a:r>
            <a:r>
              <a:rPr lang="en-US" dirty="0"/>
              <a:t> copies of (B’,F).</a:t>
            </a:r>
          </a:p>
          <a:p>
            <a:r>
              <a:rPr lang="en-US" dirty="0"/>
              <a:t>Hybrids: The </a:t>
            </a:r>
            <a:r>
              <a:rPr lang="en-US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hybrid uses </a:t>
            </a:r>
            <a:r>
              <a:rPr lang="en-US" i="1" dirty="0" err="1"/>
              <a:t>i</a:t>
            </a:r>
            <a:r>
              <a:rPr lang="en-US" dirty="0"/>
              <a:t> copies of (A’,</a:t>
            </a:r>
            <a:r>
              <a:rPr lang="az-Cyrl-AZ" dirty="0"/>
              <a:t>П</a:t>
            </a:r>
            <a:r>
              <a:rPr lang="en-US" dirty="0"/>
              <a:t>) and </a:t>
            </a:r>
            <a:r>
              <a:rPr lang="en-US" i="1" dirty="0"/>
              <a:t>t-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of (B’,F).</a:t>
            </a:r>
            <a:br>
              <a:rPr lang="en-US" dirty="0"/>
            </a:br>
            <a:r>
              <a:rPr lang="en-US" dirty="0"/>
              <a:t>Indistinguishability of </a:t>
            </a:r>
            <a:r>
              <a:rPr lang="en-US" i="1" dirty="0"/>
              <a:t>i</a:t>
            </a:r>
            <a:r>
              <a:rPr lang="en-US" dirty="0"/>
              <a:t>-1</a:t>
            </a:r>
            <a:r>
              <a:rPr lang="en-US" baseline="30000" dirty="0"/>
              <a:t>st</a:t>
            </a:r>
            <a:r>
              <a:rPr lang="en-US" dirty="0"/>
              <a:t> and </a:t>
            </a:r>
            <a:r>
              <a:rPr lang="en-US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hybrids follows by considering the environment that emulates </a:t>
            </a:r>
            <a:r>
              <a:rPr lang="en-US" i="1" dirty="0"/>
              <a:t>i-1</a:t>
            </a:r>
            <a:r>
              <a:rPr lang="en-US" dirty="0"/>
              <a:t> copies of (A’,</a:t>
            </a:r>
            <a:r>
              <a:rPr lang="az-Cyrl-AZ" dirty="0"/>
              <a:t>П</a:t>
            </a:r>
            <a:r>
              <a:rPr lang="en-US" dirty="0"/>
              <a:t>) and </a:t>
            </a:r>
            <a:r>
              <a:rPr lang="en-US" i="1" dirty="0"/>
              <a:t>t-</a:t>
            </a:r>
            <a:r>
              <a:rPr lang="en-US" i="1" dirty="0" err="1"/>
              <a:t>i</a:t>
            </a:r>
            <a:r>
              <a:rPr lang="en-US" dirty="0"/>
              <a:t> copies of (B’,F), where the </a:t>
            </a:r>
            <a:r>
              <a:rPr lang="en-US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copy is the actual execution to be distinguished.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005958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E6CB-8C05-4312-BD2D-E8EFDC845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74000" cy="917575"/>
          </a:xfrm>
        </p:spPr>
        <p:txBody>
          <a:bodyPr>
            <a:normAutofit/>
          </a:bodyPr>
          <a:lstStyle/>
          <a:p>
            <a:r>
              <a:rPr lang="en-US" sz="5400" dirty="0"/>
              <a:t>Digest: main message</a:t>
            </a:r>
            <a:endParaRPr lang="LID4096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FA621-B555-4A54-9E59-7C4818FEB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0025"/>
            <a:ext cx="9537700" cy="205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I can stop here. The most important points were made.</a:t>
            </a:r>
          </a:p>
          <a:p>
            <a:r>
              <a:rPr lang="en-US" sz="3200" dirty="0"/>
              <a:t>Environmental security is ingenious and great.</a:t>
            </a:r>
          </a:p>
          <a:p>
            <a:r>
              <a:rPr lang="en-US" sz="3200" dirty="0"/>
              <a:t>The pivotal idea is to consider oracle access </a:t>
            </a:r>
            <a:br>
              <a:rPr lang="en-US" sz="3200" dirty="0"/>
            </a:br>
            <a:r>
              <a:rPr lang="en-US" sz="3200" dirty="0"/>
              <a:t>to an </a:t>
            </a:r>
            <a:r>
              <a:rPr lang="en-US" sz="3200" b="1" dirty="0">
                <a:solidFill>
                  <a:srgbClr val="FF0000"/>
                </a:solidFill>
              </a:rPr>
              <a:t>arbitrary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00B050"/>
                </a:solidFill>
              </a:rPr>
              <a:t>efficient computation</a:t>
            </a:r>
            <a:r>
              <a:rPr lang="en-US" sz="3200" dirty="0"/>
              <a:t>.</a:t>
            </a:r>
            <a:br>
              <a:rPr lang="en-US" sz="3200" dirty="0"/>
            </a:br>
            <a:endParaRPr lang="LID4096" sz="32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36CD0A7-0AAA-45C3-BC88-751AA4C24291}"/>
              </a:ext>
            </a:extLst>
          </p:cNvPr>
          <p:cNvSpPr txBox="1">
            <a:spLocks/>
          </p:cNvSpPr>
          <p:nvPr/>
        </p:nvSpPr>
        <p:spPr>
          <a:xfrm>
            <a:off x="838200" y="3849688"/>
            <a:ext cx="10668000" cy="80962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N.B.: A fixed (efficient oracle) machine (i.e., </a:t>
            </a:r>
            <a:r>
              <a:rPr lang="en-US" dirty="0">
                <a:sym typeface="Symbol" panose="05050102010706020507" pitchFamily="18" charset="2"/>
              </a:rPr>
              <a:t>) </a:t>
            </a:r>
            <a:r>
              <a:rPr lang="en-US" dirty="0"/>
              <a:t>is given access </a:t>
            </a:r>
            <a:br>
              <a:rPr lang="en-US" dirty="0"/>
            </a:br>
            <a:r>
              <a:rPr lang="en-US" dirty="0"/>
              <a:t>to an oracle that is universally quantified (i.e., </a:t>
            </a:r>
            <a:r>
              <a:rPr lang="en-US" dirty="0">
                <a:sym typeface="Symbol" panose="05050102010706020507" pitchFamily="18" charset="2"/>
              </a:rPr>
              <a:t></a:t>
            </a:r>
            <a:r>
              <a:rPr lang="en-US" dirty="0"/>
              <a:t>) as efficient.</a:t>
            </a:r>
            <a:endParaRPr lang="LID4096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E5FE30-3BD1-418F-A02D-8218AB6C7401}"/>
              </a:ext>
            </a:extLst>
          </p:cNvPr>
          <p:cNvSpPr txBox="1">
            <a:spLocks/>
          </p:cNvSpPr>
          <p:nvPr/>
        </p:nvSpPr>
        <p:spPr>
          <a:xfrm>
            <a:off x="838200" y="4659313"/>
            <a:ext cx="9474200" cy="169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Lesson: The order </a:t>
            </a:r>
            <a:r>
              <a:rPr lang="en-US" dirty="0">
                <a:sym typeface="Symbol" panose="05050102010706020507" pitchFamily="18" charset="2"/>
              </a:rPr>
              <a:t> is important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also when both objects come from the same domain. 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- “We know this!” [Alternation]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- So why forget it when doing modeling?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59224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10653-3876-4320-9BE2-48DA49957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90200" cy="942975"/>
          </a:xfrm>
        </p:spPr>
        <p:txBody>
          <a:bodyPr>
            <a:normAutofit/>
          </a:bodyPr>
          <a:lstStyle/>
          <a:p>
            <a:r>
              <a:rPr lang="en-US" dirty="0"/>
              <a:t>An Example: Auxiliary inputs (a precursor)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33FA-C7A0-4BD1-A6B9-0D16C4B56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825"/>
            <a:ext cx="10401300" cy="1908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Def</a:t>
            </a:r>
            <a:r>
              <a:rPr lang="en-US" dirty="0"/>
              <a:t>: A strategy P is </a:t>
            </a:r>
            <a:r>
              <a:rPr lang="en-US" b="1" dirty="0"/>
              <a:t>auxiliary-input ZK</a:t>
            </a:r>
            <a:r>
              <a:rPr lang="en-US" dirty="0"/>
              <a:t> if for every efficient adversary A interactive with P, there exists an efficient simulator S such that, </a:t>
            </a:r>
            <a:br>
              <a:rPr lang="en-US" dirty="0"/>
            </a:br>
            <a:r>
              <a:rPr lang="en-US" dirty="0"/>
              <a:t>for every main input x </a:t>
            </a:r>
            <a:r>
              <a:rPr lang="en-US" dirty="0">
                <a:solidFill>
                  <a:srgbClr val="00B050"/>
                </a:solidFill>
              </a:rPr>
              <a:t>and </a:t>
            </a:r>
            <a:r>
              <a:rPr lang="en-US" b="1" dirty="0">
                <a:solidFill>
                  <a:srgbClr val="00B050"/>
                </a:solidFill>
              </a:rPr>
              <a:t>auxiliary input z</a:t>
            </a:r>
            <a:r>
              <a:rPr lang="en-US" dirty="0"/>
              <a:t>, it holds that </a:t>
            </a:r>
            <a:br>
              <a:rPr lang="en-US" dirty="0"/>
            </a:br>
            <a:r>
              <a:rPr lang="en-US" dirty="0"/>
              <a:t>{(P,A</a:t>
            </a:r>
            <a:r>
              <a:rPr lang="en-US" dirty="0">
                <a:solidFill>
                  <a:srgbClr val="00B050"/>
                </a:solidFill>
              </a:rPr>
              <a:t>(z)</a:t>
            </a:r>
            <a:r>
              <a:rPr lang="en-US" dirty="0"/>
              <a:t>)(x)}</a:t>
            </a:r>
            <a:r>
              <a:rPr lang="en-US" baseline="-25000" dirty="0" err="1"/>
              <a:t>x</a:t>
            </a:r>
            <a:r>
              <a:rPr lang="en-US" baseline="-25000" dirty="0" err="1">
                <a:solidFill>
                  <a:srgbClr val="00B050"/>
                </a:solidFill>
              </a:rPr>
              <a:t>,z</a:t>
            </a:r>
            <a:r>
              <a:rPr lang="en-US" dirty="0"/>
              <a:t> is computationally indistinguishable from {S(</a:t>
            </a:r>
            <a:r>
              <a:rPr lang="en-US" dirty="0" err="1"/>
              <a:t>x</a:t>
            </a:r>
            <a:r>
              <a:rPr lang="en-US" dirty="0" err="1">
                <a:solidFill>
                  <a:srgbClr val="00B050"/>
                </a:solidFill>
              </a:rPr>
              <a:t>,z</a:t>
            </a:r>
            <a:r>
              <a:rPr lang="en-US" dirty="0"/>
              <a:t>)}</a:t>
            </a:r>
            <a:r>
              <a:rPr lang="en-US" baseline="-25000" dirty="0" err="1"/>
              <a:t>x</a:t>
            </a:r>
            <a:r>
              <a:rPr lang="en-US" baseline="-25000" dirty="0" err="1">
                <a:solidFill>
                  <a:srgbClr val="00B050"/>
                </a:solidFill>
              </a:rPr>
              <a:t>,z</a:t>
            </a:r>
            <a:r>
              <a:rPr lang="en-US" dirty="0"/>
              <a:t> </a:t>
            </a:r>
            <a:endParaRPr lang="LID4096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4C54C00-5F7C-4FBB-A384-F86B0B45C724}"/>
              </a:ext>
            </a:extLst>
          </p:cNvPr>
          <p:cNvSpPr txBox="1">
            <a:spLocks/>
          </p:cNvSpPr>
          <p:nvPr/>
        </p:nvSpPr>
        <p:spPr>
          <a:xfrm>
            <a:off x="838200" y="4346487"/>
            <a:ext cx="10820400" cy="1774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/>
              <a:t>A bad simplification:</a:t>
            </a:r>
            <a:r>
              <a:rPr lang="en-US" dirty="0"/>
              <a:t> every poly-sized adversary {A</a:t>
            </a:r>
            <a:r>
              <a:rPr lang="en-US" baseline="-25000" dirty="0"/>
              <a:t>n</a:t>
            </a:r>
            <a:r>
              <a:rPr lang="en-US" dirty="0"/>
              <a:t>} interactive with P, </a:t>
            </a:r>
            <a:br>
              <a:rPr lang="en-US" dirty="0"/>
            </a:br>
            <a:r>
              <a:rPr lang="en-US" dirty="0"/>
              <a:t>there exists a poly-sized simulator {S</a:t>
            </a:r>
            <a:r>
              <a:rPr lang="en-US" baseline="-25000" dirty="0"/>
              <a:t>n</a:t>
            </a:r>
            <a:r>
              <a:rPr lang="en-US" dirty="0"/>
              <a:t>} such that, for every input x, it holds that </a:t>
            </a:r>
            <a:br>
              <a:rPr lang="en-US" dirty="0"/>
            </a:br>
            <a:r>
              <a:rPr lang="en-US" dirty="0"/>
              <a:t>{(</a:t>
            </a:r>
            <a:r>
              <a:rPr lang="en-US" dirty="0" err="1"/>
              <a:t>P,A</a:t>
            </a:r>
            <a:r>
              <a:rPr lang="en-US" baseline="-25000" dirty="0" err="1"/>
              <a:t>n</a:t>
            </a:r>
            <a:r>
              <a:rPr lang="en-US" dirty="0"/>
              <a:t>)(x)}</a:t>
            </a:r>
            <a:r>
              <a:rPr lang="en-US" baseline="-25000" dirty="0"/>
              <a:t>x</a:t>
            </a:r>
            <a:r>
              <a:rPr lang="en-US" dirty="0"/>
              <a:t> is computationally indistinguishable from {S</a:t>
            </a:r>
            <a:r>
              <a:rPr lang="en-US" baseline="-25000" dirty="0"/>
              <a:t>n</a:t>
            </a:r>
            <a:r>
              <a:rPr lang="en-US" dirty="0"/>
              <a:t>(x)}</a:t>
            </a:r>
            <a:r>
              <a:rPr lang="en-US" baseline="-25000" dirty="0"/>
              <a:t>x</a:t>
            </a:r>
            <a:r>
              <a:rPr lang="en-US" dirty="0"/>
              <a:t> </a:t>
            </a:r>
            <a:br>
              <a:rPr lang="en-US" dirty="0">
                <a:sym typeface="Symbol" panose="05050102010706020507" pitchFamily="18" charset="2"/>
              </a:rPr>
            </a:br>
            <a:endParaRPr lang="en-US" dirty="0">
              <a:sym typeface="Symbol" panose="05050102010706020507" pitchFamily="18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C4F2EF-99F3-47E3-9D7D-7F7AA5DAD440}"/>
              </a:ext>
            </a:extLst>
          </p:cNvPr>
          <p:cNvSpPr txBox="1"/>
          <p:nvPr/>
        </p:nvSpPr>
        <p:spPr>
          <a:xfrm>
            <a:off x="9055100" y="5184879"/>
            <a:ext cx="229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ym typeface="Symbol" panose="05050102010706020507" pitchFamily="18" charset="2"/>
              </a:rPr>
              <a:t></a:t>
            </a:r>
            <a:r>
              <a:rPr lang="en-US" sz="4000" dirty="0" err="1">
                <a:sym typeface="Symbol" panose="05050102010706020507" pitchFamily="18" charset="2"/>
              </a:rPr>
              <a:t>A</a:t>
            </a:r>
            <a:r>
              <a:rPr lang="en-US" sz="4000" baseline="-25000" dirty="0" err="1">
                <a:sym typeface="Symbol" panose="05050102010706020507" pitchFamily="18" charset="2"/>
              </a:rPr>
              <a:t>n</a:t>
            </a:r>
            <a:r>
              <a:rPr lang="en-US" sz="4000" dirty="0" err="1">
                <a:sym typeface="Symbol" panose="05050102010706020507" pitchFamily="18" charset="2"/>
              </a:rPr>
              <a:t>S</a:t>
            </a:r>
            <a:r>
              <a:rPr lang="en-US" sz="4000" baseline="-25000" dirty="0" err="1">
                <a:sym typeface="Symbol" panose="05050102010706020507" pitchFamily="18" charset="2"/>
              </a:rPr>
              <a:t>n</a:t>
            </a:r>
            <a:r>
              <a:rPr lang="en-US" sz="4000" dirty="0" err="1">
                <a:sym typeface="Symbol" panose="05050102010706020507" pitchFamily="18" charset="2"/>
              </a:rPr>
              <a:t>x</a:t>
            </a:r>
            <a:endParaRPr lang="LID4096" sz="4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BEE13E-5BEB-494C-B17C-B0F27E1688DB}"/>
              </a:ext>
            </a:extLst>
          </p:cNvPr>
          <p:cNvSpPr/>
          <p:nvPr/>
        </p:nvSpPr>
        <p:spPr>
          <a:xfrm>
            <a:off x="8928100" y="3421062"/>
            <a:ext cx="24003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ym typeface="Symbol" panose="05050102010706020507" pitchFamily="18" charset="2"/>
              </a:rPr>
              <a:t></a:t>
            </a:r>
            <a:r>
              <a:rPr lang="en-US" sz="4000" dirty="0" err="1">
                <a:sym typeface="Symbol" panose="05050102010706020507" pitchFamily="18" charset="2"/>
              </a:rPr>
              <a:t>ASx,z</a:t>
            </a:r>
            <a:endParaRPr lang="LID4096" sz="4000" dirty="0"/>
          </a:p>
        </p:txBody>
      </p:sp>
    </p:spTree>
    <p:extLst>
      <p:ext uri="{BB962C8B-B14F-4D97-AF65-F5344CB8AC3E}">
        <p14:creationId xmlns:p14="http://schemas.microsoft.com/office/powerpoint/2010/main" val="426346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1177</Words>
  <Application>Microsoft Office PowerPoint</Application>
  <PresentationFormat>Widescreen</PresentationFormat>
  <Paragraphs>58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Office Theme</vt:lpstr>
      <vt:lpstr>On Environmental Security A tribute to Ran Canetti on his 60th B-day</vt:lpstr>
      <vt:lpstr>What is ingenuity?</vt:lpstr>
      <vt:lpstr>The term “environmental security”  was not invented for the current occasion</vt:lpstr>
      <vt:lpstr>Secure MPC (stand-alone)</vt:lpstr>
      <vt:lpstr>Environmental Security</vt:lpstr>
      <vt:lpstr>Environmental Security</vt:lpstr>
      <vt:lpstr>Environ.-Security implies general concurrent composition</vt:lpstr>
      <vt:lpstr>Digest: main message</vt:lpstr>
      <vt:lpstr>An Example: Auxiliary inputs (a precursor)</vt:lpstr>
      <vt:lpstr>An Example: Leonid Levin’s proposal</vt:lpstr>
      <vt:lpstr>The term “environmental security”  was not invented for the current occasion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Environmental Security A tribute to Ran Canetti on his 60th B-day</dc:title>
  <dc:creator>User</dc:creator>
  <cp:lastModifiedBy>User</cp:lastModifiedBy>
  <cp:revision>66</cp:revision>
  <dcterms:created xsi:type="dcterms:W3CDTF">2023-05-28T14:50:51Z</dcterms:created>
  <dcterms:modified xsi:type="dcterms:W3CDTF">2023-06-29T14:48:52Z</dcterms:modified>
</cp:coreProperties>
</file>