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559" r:id="rId2"/>
    <p:sldId id="1116" r:id="rId3"/>
    <p:sldId id="1117" r:id="rId4"/>
    <p:sldId id="1118" r:id="rId5"/>
    <p:sldId id="1119" r:id="rId6"/>
    <p:sldId id="1120" r:id="rId7"/>
  </p:sldIdLst>
  <p:sldSz cx="12192000" cy="6858000"/>
  <p:notesSz cx="6858000" cy="9144000"/>
  <p:embeddedFontLst>
    <p:embeddedFont>
      <p:font typeface="Arial Narrow" panose="020B0606020202030204" pitchFamily="34" charset="0"/>
      <p:regular r:id="rId9"/>
      <p:bold r:id="rId10"/>
      <p:italic r:id="rId11"/>
      <p:boldItalic r:id="rId12"/>
    </p:embeddedFont>
    <p:embeddedFont>
      <p:font typeface="Comic Sans MS" panose="030F0702030302020204" pitchFamily="66" charset="0"/>
      <p:regular r:id="rId13"/>
      <p:bold r:id="rId14"/>
      <p:italic r:id="rId15"/>
      <p:boldItalic r:id="rId16"/>
    </p:embeddedFont>
    <p:embeddedFont>
      <p:font typeface="Cambria Math" panose="02040503050406030204" pitchFamily="18" charset="0"/>
      <p:regular r:id="rId17"/>
    </p:embeddedFont>
  </p:embeddedFontLst>
  <p:custDataLst>
    <p:tags r:id="rId18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D113B6"/>
    <a:srgbClr val="993300"/>
    <a:srgbClr val="FF0000"/>
    <a:srgbClr val="FFCC00"/>
    <a:srgbClr val="00E4A8"/>
    <a:srgbClr val="9D4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20" autoAdjust="0"/>
    <p:restoredTop sz="83429" autoAdjust="0"/>
  </p:normalViewPr>
  <p:slideViewPr>
    <p:cSldViewPr>
      <p:cViewPr varScale="1">
        <p:scale>
          <a:sx n="57" d="100"/>
          <a:sy n="57" d="100"/>
        </p:scale>
        <p:origin x="43" y="1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A7FF295-1BE1-456D-92F8-CCF4E9F3D5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16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5466A1-A13B-4EDB-A255-DA9AE1A87273}" type="slidenum">
              <a:rPr lang="ar-SA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1788" y="676275"/>
            <a:ext cx="6138862" cy="34544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6100"/>
            <a:ext cx="5083175" cy="4130675"/>
          </a:xfrm>
          <a:noFill/>
          <a:ln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00268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FF295-1BE1-456D-92F8-CCF4E9F3D5FF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84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914D7-ACD6-42D8-B603-4D0721EE6B2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E8E6A-1FC1-4001-B5C5-FF705BD63B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F053C-2382-4EDC-8D82-07069C224A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5F77A-9AAE-4B90-8E8E-BE97902B798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82CB1-D1E4-4320-BABD-8553F41A8E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9AD2-22B2-455F-A8CF-28E9BA2625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3FA58-9C4B-4DA5-9AA9-23814AF87D5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1DB3-0206-4050-A977-0FE7C69953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7E61F-3EBF-4FF9-8670-2CAC06D484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E58D9-22F8-4DB4-86D6-2B8A18C7D8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68D-9C6E-4C7B-827D-0DFFA3250A0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7E6EE4A-BABD-453D-BE52-AF8E076E4B6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-76200"/>
            <a:ext cx="11506200" cy="3276600"/>
          </a:xfrm>
        </p:spPr>
        <p:txBody>
          <a:bodyPr/>
          <a:lstStyle/>
          <a:p>
            <a:pPr eaLnBrk="1" hangingPunct="1"/>
            <a:r>
              <a:rPr lang="en-US" altLang="he-IL" sz="5400" b="1" dirty="0">
                <a:solidFill>
                  <a:schemeClr val="accent2"/>
                </a:solidFill>
              </a:rPr>
              <a:t/>
            </a:r>
            <a:br>
              <a:rPr lang="en-US" altLang="he-IL" sz="5400" b="1" dirty="0">
                <a:solidFill>
                  <a:schemeClr val="accent2"/>
                </a:solidFill>
              </a:rPr>
            </a:br>
            <a:r>
              <a:rPr lang="en-US" altLang="he-IL" sz="4800" b="1" dirty="0" smtClean="0">
                <a:solidFill>
                  <a:srgbClr val="0033CC"/>
                </a:solidFill>
              </a:rPr>
              <a:t>Spooky </a:t>
            </a:r>
            <a:r>
              <a:rPr lang="en-US" altLang="he-IL" sz="4800" b="1" dirty="0">
                <a:solidFill>
                  <a:srgbClr val="0033CC"/>
                </a:solidFill>
              </a:rPr>
              <a:t>Interaction and its Discontents:  </a:t>
            </a:r>
            <a:r>
              <a:rPr lang="en-US" altLang="he-IL" b="1" dirty="0" smtClean="0">
                <a:solidFill>
                  <a:srgbClr val="0033CC"/>
                </a:solidFill>
              </a:rPr>
              <a:t/>
            </a:r>
            <a:br>
              <a:rPr lang="en-US" altLang="he-IL" b="1" dirty="0" smtClean="0">
                <a:solidFill>
                  <a:srgbClr val="0033CC"/>
                </a:solidFill>
              </a:rPr>
            </a:br>
            <a:r>
              <a:rPr lang="en-US" altLang="he-IL" b="1" dirty="0" smtClean="0">
                <a:solidFill>
                  <a:srgbClr val="0033CC"/>
                </a:solidFill>
              </a:rPr>
              <a:t/>
            </a:r>
            <a:br>
              <a:rPr lang="en-US" altLang="he-IL" b="1" dirty="0" smtClean="0">
                <a:solidFill>
                  <a:srgbClr val="0033CC"/>
                </a:solidFill>
              </a:rPr>
            </a:br>
            <a:r>
              <a:rPr lang="en-US" altLang="he-IL" sz="4000" b="1" dirty="0" smtClean="0">
                <a:solidFill>
                  <a:srgbClr val="0033CC"/>
                </a:solidFill>
              </a:rPr>
              <a:t>Compilers </a:t>
            </a:r>
            <a:r>
              <a:rPr lang="en-US" altLang="he-IL" sz="4000" b="1" dirty="0">
                <a:solidFill>
                  <a:srgbClr val="0033CC"/>
                </a:solidFill>
              </a:rPr>
              <a:t>for Succinct Two-Message Argument Systems</a:t>
            </a:r>
            <a:r>
              <a:rPr lang="en-US" altLang="he-IL" sz="4800" b="1" dirty="0">
                <a:solidFill>
                  <a:srgbClr val="0033CC"/>
                </a:solidFill>
              </a:rPr>
              <a:t/>
            </a:r>
            <a:br>
              <a:rPr lang="en-US" altLang="he-IL" sz="4800" b="1" dirty="0">
                <a:solidFill>
                  <a:srgbClr val="0033CC"/>
                </a:solidFill>
              </a:rPr>
            </a:br>
            <a:endParaRPr lang="en-US" altLang="he-IL" sz="3600" b="1" dirty="0">
              <a:solidFill>
                <a:srgbClr val="0033CC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733800"/>
            <a:ext cx="11201400" cy="1752600"/>
          </a:xfrm>
        </p:spPr>
        <p:txBody>
          <a:bodyPr/>
          <a:lstStyle/>
          <a:p>
            <a:pPr eaLnBrk="1" hangingPunct="1"/>
            <a:r>
              <a:rPr lang="en-US" altLang="he-IL" sz="4000" b="1" dirty="0" smtClean="0">
                <a:solidFill>
                  <a:srgbClr val="FF3300"/>
                </a:solidFill>
              </a:rPr>
              <a:t>Cynthia </a:t>
            </a:r>
            <a:r>
              <a:rPr lang="en-US" altLang="he-IL" sz="4000" b="1" dirty="0" err="1" smtClean="0">
                <a:solidFill>
                  <a:srgbClr val="FF3300"/>
                </a:solidFill>
              </a:rPr>
              <a:t>Dwork</a:t>
            </a:r>
            <a:r>
              <a:rPr lang="en-US" altLang="he-IL" sz="4000" b="1" dirty="0" smtClean="0">
                <a:solidFill>
                  <a:srgbClr val="FF3300"/>
                </a:solidFill>
              </a:rPr>
              <a:t>          Moni Naor           Guy </a:t>
            </a:r>
            <a:r>
              <a:rPr lang="en-US" altLang="he-IL" sz="4000" b="1" dirty="0" err="1" smtClean="0">
                <a:solidFill>
                  <a:srgbClr val="FF3300"/>
                </a:solidFill>
              </a:rPr>
              <a:t>Rothblum</a:t>
            </a:r>
            <a:endParaRPr lang="en-US" altLang="he-IL" sz="4000" b="1" dirty="0">
              <a:solidFill>
                <a:srgbClr val="FF3300"/>
              </a:solidFill>
            </a:endParaRPr>
          </a:p>
          <a:p>
            <a:pPr eaLnBrk="1" hangingPunct="1"/>
            <a:endParaRPr lang="en-US" altLang="he-IL" sz="4000" b="1" dirty="0">
              <a:solidFill>
                <a:srgbClr val="FF3300"/>
              </a:solidFill>
            </a:endParaRPr>
          </a:p>
          <a:p>
            <a:pPr eaLnBrk="1" hangingPunct="1"/>
            <a:endParaRPr lang="en-US" altLang="he-IL" sz="4000" b="1" dirty="0">
              <a:solidFill>
                <a:srgbClr val="FF3300"/>
              </a:solidFill>
            </a:endParaRPr>
          </a:p>
        </p:txBody>
      </p:sp>
      <p:pic>
        <p:nvPicPr>
          <p:cNvPr id="6" name="Picture 4" descr="trtr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876800"/>
            <a:ext cx="14478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04800" y="6172200"/>
            <a:ext cx="1150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he-IL" b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</a:rPr>
              <a:t>Micorsoft</a:t>
            </a:r>
            <a:r>
              <a:rPr lang="en-US" altLang="he-IL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+mn-lt"/>
              </a:rPr>
              <a:t> Research                  Weizmann Institute              Samsung Research</a:t>
            </a:r>
            <a:endParaRPr lang="en-US" altLang="he-IL" sz="2000" b="1" dirty="0">
              <a:solidFill>
                <a:schemeClr val="tx2">
                  <a:lumMod val="95000"/>
                  <a:lumOff val="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angreenmath.files.wordpress.com/2013/08/longdivision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991519"/>
            <a:ext cx="1838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Verification </a:t>
            </a:r>
            <a:r>
              <a:rPr lang="en-US" sz="4800" dirty="0"/>
              <a:t>of </a:t>
            </a:r>
            <a:r>
              <a:rPr lang="en-US" sz="4800" dirty="0" smtClean="0"/>
              <a:t>work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Mowing the Lawn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Lengthy Computation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787205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latin typeface="+mn-lt"/>
              </a:rPr>
              <a:t>Goal:</a:t>
            </a:r>
          </a:p>
          <a:p>
            <a:pPr algn="l"/>
            <a:r>
              <a:rPr lang="en-US" dirty="0" smtClean="0">
                <a:latin typeface="+mn-lt"/>
              </a:rPr>
              <a:t>Get succinct two (short) message argument for computation based on falsifiable assumptions </a:t>
            </a:r>
            <a:endParaRPr lang="en-US" dirty="0"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7391400" y="5791200"/>
            <a:ext cx="4648200" cy="838200"/>
          </a:xfrm>
          <a:prstGeom prst="wedgeRoundRectCallout">
            <a:avLst>
              <a:gd name="adj1" fmla="val -129608"/>
              <a:gd name="adj2" fmla="val -58623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Much shorter than the computation</a:t>
            </a:r>
          </a:p>
        </p:txBody>
      </p:sp>
      <p:pic>
        <p:nvPicPr>
          <p:cNvPr id="1028" name="Picture 4" descr="https://encrypted-tbn3.gstatic.com/images?q=tbn:ANd9GcR3kXCu8cyObegH_go_rQAhukOFuoX3rCKDKf68NAyGdjcn9fZ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47921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24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 and Her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7809"/>
            <a:ext cx="10972800" cy="4525963"/>
          </a:xfrm>
        </p:spPr>
        <p:txBody>
          <a:bodyPr/>
          <a:lstStyle/>
          <a:p>
            <a:r>
              <a:rPr lang="en-US" dirty="0" smtClean="0"/>
              <a:t>Aiello, Bhatt, </a:t>
            </a:r>
            <a:r>
              <a:rPr lang="en-US" dirty="0" err="1" smtClean="0"/>
              <a:t>Ostrovsky</a:t>
            </a:r>
            <a:r>
              <a:rPr lang="en-US" dirty="0" smtClean="0"/>
              <a:t> and </a:t>
            </a:r>
            <a:r>
              <a:rPr lang="en-US" dirty="0" err="1" smtClean="0"/>
              <a:t>Rajagopalan</a:t>
            </a:r>
            <a:r>
              <a:rPr lang="en-US" dirty="0" smtClean="0"/>
              <a:t>, 2000: made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tantalizing</a:t>
            </a:r>
            <a:r>
              <a:rPr lang="en-US" dirty="0" smtClean="0"/>
              <a:t> suggestion:</a:t>
            </a:r>
          </a:p>
          <a:p>
            <a:pPr marL="0" indent="0" algn="ctr">
              <a:buNone/>
            </a:pPr>
            <a:r>
              <a:rPr lang="en-US" dirty="0" smtClean="0"/>
              <a:t>Get 2 round succinct verification from </a:t>
            </a:r>
            <a:r>
              <a:rPr lang="en-US" b="1" dirty="0" smtClean="0"/>
              <a:t>PCP + </a:t>
            </a:r>
            <a:r>
              <a:rPr lang="en-US" b="1" dirty="0" err="1" smtClean="0"/>
              <a:t>cPIR</a:t>
            </a:r>
            <a:endParaRPr lang="en-US" b="1" dirty="0" smtClean="0"/>
          </a:p>
          <a:p>
            <a:r>
              <a:rPr lang="en-US" dirty="0" err="1" smtClean="0"/>
              <a:t>Dwork</a:t>
            </a:r>
            <a:r>
              <a:rPr lang="en-US" dirty="0" smtClean="0"/>
              <a:t>, </a:t>
            </a:r>
            <a:r>
              <a:rPr lang="en-US" dirty="0" err="1" smtClean="0"/>
              <a:t>Langberg</a:t>
            </a:r>
            <a:r>
              <a:rPr lang="en-US" dirty="0" smtClean="0"/>
              <a:t>, Naor, </a:t>
            </a:r>
            <a:r>
              <a:rPr lang="en-US" dirty="0" err="1" smtClean="0"/>
              <a:t>Nissim</a:t>
            </a:r>
            <a:r>
              <a:rPr lang="en-US" dirty="0" smtClean="0"/>
              <a:t> and Reingold, 2000: problems with such proofs and the techniques used</a:t>
            </a:r>
          </a:p>
          <a:p>
            <a:r>
              <a:rPr lang="en-US" dirty="0" err="1" smtClean="0"/>
              <a:t>Kalai</a:t>
            </a:r>
            <a:r>
              <a:rPr lang="en-US" dirty="0" smtClean="0"/>
              <a:t> </a:t>
            </a:r>
            <a:r>
              <a:rPr lang="en-US" dirty="0" err="1" smtClean="0"/>
              <a:t>Raz</a:t>
            </a:r>
            <a:r>
              <a:rPr lang="en-US" dirty="0" smtClean="0"/>
              <a:t> and </a:t>
            </a:r>
            <a:r>
              <a:rPr lang="en-US" dirty="0" err="1" smtClean="0"/>
              <a:t>Kalai</a:t>
            </a:r>
            <a:r>
              <a:rPr lang="en-US" dirty="0" smtClean="0"/>
              <a:t>, </a:t>
            </a:r>
            <a:r>
              <a:rPr lang="en-US" dirty="0" err="1" smtClean="0"/>
              <a:t>Raz</a:t>
            </a:r>
            <a:r>
              <a:rPr lang="en-US" dirty="0" smtClean="0"/>
              <a:t> and R. </a:t>
            </a:r>
            <a:r>
              <a:rPr lang="en-US" dirty="0" err="1" smtClean="0"/>
              <a:t>Rothblum</a:t>
            </a:r>
            <a:r>
              <a:rPr lang="en-US" dirty="0" smtClean="0"/>
              <a:t>: you can provably achieve the dream, </a:t>
            </a:r>
          </a:p>
          <a:p>
            <a:pPr lvl="1"/>
            <a:r>
              <a:rPr lang="en-US" dirty="0" smtClean="0"/>
              <a:t>Interactive proofs* 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 signaling </a:t>
            </a:r>
          </a:p>
          <a:p>
            <a:pPr lvl="1"/>
            <a:r>
              <a:rPr lang="en-US" dirty="0" err="1" smtClean="0"/>
              <a:t>Subexponential</a:t>
            </a:r>
            <a:r>
              <a:rPr lang="en-US" dirty="0" smtClean="0"/>
              <a:t> assumptions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Compiler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143000"/>
                <a:ext cx="112014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Start with a k round interactive proof (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en-US" b="1" dirty="0" smtClean="0"/>
                  <a:t>,</a:t>
                </a:r>
                <a:r>
                  <a:rPr lang="en-US" b="1" dirty="0" smtClean="0">
                    <a:solidFill>
                      <a:srgbClr val="0033CC"/>
                    </a:solidFill>
                  </a:rPr>
                  <a:t>V</a:t>
                </a:r>
                <a:r>
                  <a:rPr lang="en-US" dirty="0" smtClean="0"/>
                  <a:t>) and any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FHE</a:t>
                </a:r>
                <a:r>
                  <a:rPr lang="en-US" dirty="0" smtClean="0"/>
                  <a:t>. </a:t>
                </a:r>
              </a:p>
              <a:p>
                <a:pPr marL="0" indent="0">
                  <a:buNone/>
                </a:pPr>
                <a:r>
                  <a:rPr lang="en-US" dirty="0" smtClean="0"/>
                  <a:t>Verifier uses public coins: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Compiled </a:t>
                </a:r>
                <a:r>
                  <a:rPr lang="en-US" b="1" dirty="0" smtClean="0"/>
                  <a:t>V*</a:t>
                </a:r>
                <a:r>
                  <a:rPr lang="en-US" dirty="0" smtClean="0"/>
                  <a:t>: </a:t>
                </a:r>
              </a:p>
              <a:p>
                <a:r>
                  <a:rPr lang="en-US" dirty="0" smtClean="0"/>
                  <a:t>Choose public keys pk</a:t>
                </a:r>
                <a14:m>
                  <m:oMath xmlns:m="http://schemas.openxmlformats.org/officeDocument/2006/math"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/>
                  <a:t>pk</a:t>
                </a:r>
                <a14:m>
                  <m:oMath xmlns:m="http://schemas.openxmlformats.org/officeDocument/2006/math"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 smtClean="0"/>
                  <a:t>, …, </a:t>
                </a:r>
                <a:r>
                  <a:rPr lang="en-US" dirty="0"/>
                  <a:t>pk</a:t>
                </a:r>
                <a14:m>
                  <m:oMath xmlns:m="http://schemas.openxmlformats.org/officeDocument/2006/math"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Encrypt c</a:t>
                </a:r>
                <a14:m>
                  <m:oMath xmlns:m="http://schemas.openxmlformats.org/officeDocument/2006/math"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 =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FHE</a:t>
                </a:r>
                <a:r>
                  <a:rPr lang="en-US" dirty="0" smtClean="0"/>
                  <a:t>_{</a:t>
                </a:r>
                <a:r>
                  <a:rPr lang="en-US" dirty="0"/>
                  <a:t>pk</a:t>
                </a:r>
                <a14:m>
                  <m:oMath xmlns:m="http://schemas.openxmlformats.org/officeDocument/2006/math"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} 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Compiled </a:t>
                </a:r>
                <a:r>
                  <a:rPr lang="en-US" b="1" dirty="0" smtClean="0"/>
                  <a:t>P*</a:t>
                </a:r>
                <a:r>
                  <a:rPr lang="en-US" dirty="0" smtClean="0"/>
                  <a:t>:  </a:t>
                </a:r>
                <a:r>
                  <a:rPr lang="en-US" dirty="0" err="1" smtClean="0"/>
                  <a:t>homomorphically</a:t>
                </a:r>
                <a:r>
                  <a:rPr lang="en-US" dirty="0" smtClean="0"/>
                  <a:t> compute </a:t>
                </a:r>
              </a:p>
              <a:p>
                <a:pPr marL="0" indent="0" algn="ctr">
                  <a:buNone/>
                </a:pPr>
                <a:r>
                  <a:rPr lang="en-US" dirty="0" smtClean="0"/>
                  <a:t>b</a:t>
                </a:r>
                <a14:m>
                  <m:oMath xmlns:m="http://schemas.openxmlformats.org/officeDocument/2006/math"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smtClean="0">
                    <a:solidFill>
                      <a:srgbClr val="00B050"/>
                    </a:solidFill>
                  </a:rPr>
                  <a:t>FHE</a:t>
                </a:r>
                <a:r>
                  <a:rPr lang="en-US" dirty="0"/>
                  <a:t> _{pk</a:t>
                </a:r>
                <a14:m>
                  <m:oMath xmlns:m="http://schemas.openxmlformats.org/officeDocument/2006/math"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}</a:t>
                </a:r>
                <a:r>
                  <a:rPr lang="en-US" dirty="0" smtClean="0"/>
                  <a:t> (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))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Compiled </a:t>
                </a:r>
                <a:r>
                  <a:rPr lang="en-US" b="1" dirty="0" smtClean="0"/>
                  <a:t>V*</a:t>
                </a:r>
                <a:r>
                  <a:rPr lang="en-US" dirty="0" smtClean="0"/>
                  <a:t>: decrypt the </a:t>
                </a:r>
                <a:r>
                  <a:rPr lang="en-US" dirty="0"/>
                  <a:t>b</a:t>
                </a:r>
                <a14:m>
                  <m:oMath xmlns:m="http://schemas.openxmlformats.org/officeDocument/2006/math"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 smtClean="0"/>
                  <a:t>’s and accept </a:t>
                </a:r>
                <a:r>
                  <a:rPr lang="en-US" dirty="0" err="1" smtClean="0"/>
                  <a:t>iff</a:t>
                </a:r>
                <a:r>
                  <a:rPr lang="en-US" dirty="0" smtClean="0"/>
                  <a:t> </a:t>
                </a:r>
              </a:p>
              <a:p>
                <a:pPr marL="400050" lvl="1" indent="0">
                  <a:buNone/>
                </a:pPr>
                <a:r>
                  <a:rPr lang="en-US" b="1" dirty="0" smtClean="0">
                    <a:solidFill>
                      <a:srgbClr val="0033CC"/>
                    </a:solidFill>
                  </a:rPr>
                  <a:t>V</a:t>
                </a:r>
                <a:r>
                  <a:rPr lang="en-US" b="1" dirty="0" smtClean="0"/>
                  <a:t> accepts (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b="1" i="1" baseline="-25000" dirty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b="1" dirty="0"/>
                  <a:t>,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𝜷</m:t>
                    </m:r>
                    <m:r>
                      <a:rPr lang="en-US" b="1" i="1" baseline="-25000" dirty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b="1" dirty="0"/>
                  <a:t>,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b="1" i="1" baseline="-25000" dirty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b="1" dirty="0" smtClean="0"/>
                  <a:t>,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 panose="02040503050406030204" pitchFamily="18" charset="0"/>
                      </a:rPr>
                      <m:t>𝜷</m:t>
                    </m:r>
                    <m:r>
                      <a:rPr lang="en-US" b="1" i="1" baseline="-25000" dirty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b="1" dirty="0" smtClean="0"/>
                  <a:t>, …,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 dirty="0"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b="1" i="1" baseline="-25000" dirty="0" smtClean="0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b="1" dirty="0" smtClean="0"/>
                  <a:t>, </a:t>
                </a:r>
                <a14:m>
                  <m:oMath xmlns:m="http://schemas.openxmlformats.org/officeDocument/2006/math">
                    <m:r>
                      <a:rPr lang="en-US" b="1" i="1" dirty="0">
                        <a:latin typeface="Cambria Math" panose="02040503050406030204" pitchFamily="18" charset="0"/>
                      </a:rPr>
                      <m:t>𝜷</m:t>
                    </m:r>
                    <m:r>
                      <a:rPr lang="en-US" b="1" i="1" baseline="-25000" dirty="0" smtClean="0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b="1" dirty="0" smtClean="0"/>
                  <a:t>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143000"/>
                <a:ext cx="11201400" cy="4525963"/>
              </a:xfrm>
              <a:blipFill rotWithShape="0">
                <a:blip r:embed="rId2"/>
                <a:stretch>
                  <a:fillRect l="-1360" t="-1752" b="-183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ular Callout 3"/>
              <p:cNvSpPr/>
              <p:nvPr/>
            </p:nvSpPr>
            <p:spPr bwMode="auto">
              <a:xfrm>
                <a:off x="8229600" y="3505200"/>
                <a:ext cx="685800" cy="990600"/>
              </a:xfrm>
              <a:prstGeom prst="wedgeRoundRectCallout">
                <a:avLst>
                  <a:gd name="adj1" fmla="val -299145"/>
                  <a:gd name="adj2" fmla="val 78117"/>
                  <a:gd name="adj3" fmla="val 16667"/>
                </a:avLst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US" b="0" i="1" baseline="-25000" dirty="0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4" name="Rounded Rectangular Callou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9600" y="3505200"/>
                <a:ext cx="685800" cy="990600"/>
              </a:xfrm>
              <a:prstGeom prst="wedgeRoundRectCallout">
                <a:avLst>
                  <a:gd name="adj1" fmla="val -299145"/>
                  <a:gd name="adj2" fmla="val 78117"/>
                  <a:gd name="adj3" fmla="val 16667"/>
                </a:avLst>
              </a:prstGeom>
              <a:blipFill rotWithShape="0">
                <a:blip r:embed="rId3"/>
                <a:stretch>
                  <a:fillRect/>
                </a:stretch>
              </a:blip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07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93837"/>
            <a:ext cx="10972800" cy="4525963"/>
          </a:xfrm>
        </p:spPr>
        <p:txBody>
          <a:bodyPr/>
          <a:lstStyle/>
          <a:p>
            <a:r>
              <a:rPr lang="en-US" dirty="0" smtClean="0"/>
              <a:t>If the verifier V is </a:t>
            </a:r>
            <a:r>
              <a:rPr lang="en-US" b="1" dirty="0" smtClean="0">
                <a:solidFill>
                  <a:srgbClr val="FF0000"/>
                </a:solidFill>
              </a:rPr>
              <a:t>log space </a:t>
            </a:r>
            <a:r>
              <a:rPr lang="en-US" dirty="0" smtClean="0"/>
              <a:t>with </a:t>
            </a:r>
            <a:r>
              <a:rPr lang="en-US" b="1" dirty="0" smtClean="0"/>
              <a:t>no</a:t>
            </a:r>
            <a:r>
              <a:rPr lang="en-US" dirty="0" smtClean="0"/>
              <a:t> secret storage: compiler works</a:t>
            </a:r>
          </a:p>
          <a:p>
            <a:r>
              <a:rPr lang="en-US" b="1" dirty="0" smtClean="0"/>
              <a:t>Corollary</a:t>
            </a:r>
            <a:r>
              <a:rPr lang="en-US" dirty="0" smtClean="0"/>
              <a:t>: can adapt </a:t>
            </a:r>
            <a:r>
              <a:rPr lang="en-US" dirty="0" err="1" smtClean="0"/>
              <a:t>Goldwasser</a:t>
            </a:r>
            <a:r>
              <a:rPr lang="en-US" dirty="0" smtClean="0"/>
              <a:t>, </a:t>
            </a:r>
            <a:r>
              <a:rPr lang="en-US" dirty="0" err="1" smtClean="0"/>
              <a:t>Kalai</a:t>
            </a:r>
            <a:r>
              <a:rPr lang="en-US" dirty="0" smtClean="0"/>
              <a:t> and G </a:t>
            </a:r>
            <a:r>
              <a:rPr lang="en-US" dirty="0" err="1" smtClean="0"/>
              <a:t>Rothblum’s</a:t>
            </a:r>
            <a:r>
              <a:rPr lang="en-US" dirty="0" smtClean="0"/>
              <a:t> interactive proof for NC: obtain two round verification for any NC language</a:t>
            </a:r>
          </a:p>
          <a:p>
            <a:pPr lvl="1"/>
            <a:r>
              <a:rPr lang="en-US" b="1" dirty="0" smtClean="0"/>
              <a:t>Size of proof proportional to depth</a:t>
            </a:r>
          </a:p>
          <a:p>
            <a:endParaRPr lang="en-US" dirty="0"/>
          </a:p>
          <a:p>
            <a:r>
              <a:rPr lang="en-US" dirty="0" smtClean="0"/>
              <a:t>The compiled protocol </a:t>
            </a:r>
            <a:r>
              <a:rPr lang="en-US" b="1" dirty="0" smtClean="0"/>
              <a:t>fails</a:t>
            </a:r>
            <a:r>
              <a:rPr lang="en-US" dirty="0" smtClean="0"/>
              <a:t> if the FHE instantiated </a:t>
            </a:r>
            <a:r>
              <a:rPr lang="en-US" b="1" dirty="0" smtClean="0"/>
              <a:t>before</a:t>
            </a:r>
            <a:r>
              <a:rPr lang="en-US" dirty="0" smtClean="0"/>
              <a:t> protocol is chosen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</a:rPr>
              <a:t>V</a:t>
            </a:r>
            <a:r>
              <a:rPr lang="en-US" dirty="0" smtClean="0"/>
              <a:t>: commit to r (by encryption)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P</a:t>
            </a:r>
            <a:r>
              <a:rPr lang="en-US" dirty="0" smtClean="0"/>
              <a:t>: guess r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</a:rPr>
              <a:t>V:</a:t>
            </a:r>
            <a:r>
              <a:rPr lang="en-US" dirty="0" smtClean="0"/>
              <a:t> open commitment and accept if guess was correct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943600" y="5105400"/>
            <a:ext cx="5715000" cy="1066800"/>
          </a:xfrm>
          <a:prstGeom prst="wedgeRoundRectCallout">
            <a:avLst>
              <a:gd name="adj1" fmla="val -28270"/>
              <a:gd name="adj2" fmla="val -7993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cs typeface="Arial" charset="0"/>
              </a:rPr>
              <a:t>For every instantiation of the compiler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cs typeface="Arial" charset="0"/>
              </a:rPr>
              <a:t>there exists a protocol that is bad 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7620000" y="304800"/>
            <a:ext cx="4267200" cy="1066800"/>
          </a:xfrm>
          <a:prstGeom prst="wedgeRoundRectCallout">
            <a:avLst>
              <a:gd name="adj1" fmla="val -10993"/>
              <a:gd name="adj2" fmla="val 75286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With any FHE with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poly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 security</a:t>
            </a:r>
          </a:p>
        </p:txBody>
      </p:sp>
    </p:spTree>
    <p:extLst>
      <p:ext uri="{BB962C8B-B14F-4D97-AF65-F5344CB8AC3E}">
        <p14:creationId xmlns:p14="http://schemas.microsoft.com/office/powerpoint/2010/main" val="417899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/>
          <a:lstStyle/>
          <a:p>
            <a:r>
              <a:rPr lang="en-US" dirty="0" smtClean="0"/>
              <a:t>Verifying </a:t>
            </a:r>
            <a:r>
              <a:rPr lang="en-US" b="1" dirty="0" smtClean="0"/>
              <a:t>Exhaustive Search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Application: Bitcoin Mining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179637"/>
                <a:ext cx="10972800" cy="4525963"/>
              </a:xfrm>
            </p:spPr>
            <p:txBody>
              <a:bodyPr/>
              <a:lstStyle/>
              <a:p>
                <a:r>
                  <a:rPr lang="en-US" dirty="0" smtClean="0"/>
                  <a:t>Suppose you want to run a bitcoin mining pool</a:t>
                </a:r>
              </a:p>
              <a:p>
                <a:r>
                  <a:rPr lang="en-US" dirty="0" smtClean="0"/>
                  <a:t>Each participant searches for a value r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50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How to reward failures?</a:t>
                </a:r>
              </a:p>
              <a:p>
                <a:r>
                  <a:rPr lang="en-US" dirty="0" smtClean="0"/>
                  <a:t>How to prove that you are a hard worker?</a:t>
                </a:r>
              </a:p>
              <a:p>
                <a:r>
                  <a:rPr lang="en-US" dirty="0" smtClean="0"/>
                  <a:t>Exhaustive search translates to a shallow circuit</a:t>
                </a:r>
              </a:p>
              <a:p>
                <a:pPr lvl="1"/>
                <a:r>
                  <a:rPr lang="en-US" dirty="0" smtClean="0"/>
                  <a:t>Length of argument: depth of </a:t>
                </a:r>
                <a:r>
                  <a:rPr lang="en-US" dirty="0" smtClean="0">
                    <a:latin typeface="Comic Sans MS" panose="030F0702030302020204" pitchFamily="66" charset="0"/>
                  </a:rPr>
                  <a:t>h</a:t>
                </a:r>
                <a:r>
                  <a:rPr lang="en-US" dirty="0" smtClean="0"/>
                  <a:t> plus log the subset size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179637"/>
                <a:ext cx="10972800" cy="4525963"/>
              </a:xfrm>
              <a:blipFill rotWithShape="0">
                <a:blip r:embed="rId2"/>
                <a:stretch>
                  <a:fillRect l="-1278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 bwMode="auto">
          <a:xfrm>
            <a:off x="8458200" y="4068763"/>
            <a:ext cx="3048000" cy="990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144000" y="4114800"/>
            <a:ext cx="76200" cy="8382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>
            <a:endCxn id="4" idx="4"/>
          </p:cNvCxnSpPr>
          <p:nvPr/>
        </p:nvCxnSpPr>
        <p:spPr bwMode="auto">
          <a:xfrm>
            <a:off x="9906000" y="4038600"/>
            <a:ext cx="76200" cy="1020763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0591800" y="4114800"/>
            <a:ext cx="152400" cy="8382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65919"/>
            <a:ext cx="1524000" cy="1524000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 bwMode="auto">
          <a:xfrm>
            <a:off x="7772400" y="1760538"/>
            <a:ext cx="2438400" cy="548481"/>
          </a:xfrm>
          <a:prstGeom prst="wedgeRoundRectCallout">
            <a:avLst>
              <a:gd name="adj1" fmla="val -7790"/>
              <a:gd name="adj2" fmla="val 139334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From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blockchain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charset="0"/>
            </a:endParaRPr>
          </a:p>
        </p:txBody>
      </p:sp>
      <p:sp>
        <p:nvSpPr>
          <p:cNvPr id="16" name="Rounded Rectangular Callout 15"/>
          <p:cNvSpPr/>
          <p:nvPr/>
        </p:nvSpPr>
        <p:spPr bwMode="auto">
          <a:xfrm>
            <a:off x="10363200" y="1912938"/>
            <a:ext cx="1295400" cy="548481"/>
          </a:xfrm>
          <a:prstGeom prst="wedgeRoundRectCallout">
            <a:avLst>
              <a:gd name="adj1" fmla="val -134235"/>
              <a:gd name="adj2" fmla="val 126287"/>
              <a:gd name="adj3" fmla="val 16667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charset="0"/>
              </a:rPr>
              <a:t>Nonce</a:t>
            </a:r>
          </a:p>
        </p:txBody>
      </p:sp>
    </p:spTree>
    <p:extLst>
      <p:ext uri="{BB962C8B-B14F-4D97-AF65-F5344CB8AC3E}">
        <p14:creationId xmlns:p14="http://schemas.microsoft.com/office/powerpoint/2010/main" val="226096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156529</TotalTime>
  <Words>364</Words>
  <Application>Microsoft Office PowerPoint</Application>
  <PresentationFormat>Widescreen</PresentationFormat>
  <Paragraphs>53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 Narrow</vt:lpstr>
      <vt:lpstr>Comic Sans MS</vt:lpstr>
      <vt:lpstr>Arial</vt:lpstr>
      <vt:lpstr>Cambria Math</vt:lpstr>
      <vt:lpstr>Default Design</vt:lpstr>
      <vt:lpstr> Spooky Interaction and its Discontents:    Compilers for Succinct Two-Message Argument Systems </vt:lpstr>
      <vt:lpstr>Verification of work</vt:lpstr>
      <vt:lpstr>His and Her Story</vt:lpstr>
      <vt:lpstr>The Compiler</vt:lpstr>
      <vt:lpstr>Our Results</vt:lpstr>
      <vt:lpstr>Verifying Exhaustive Search Application: Bitcoin Mining</vt:lpstr>
    </vt:vector>
  </TitlesOfParts>
  <Company>weizmann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  Lecture 2</dc:title>
  <dc:creator>Administrator</dc:creator>
  <cp:lastModifiedBy>Moni Naor</cp:lastModifiedBy>
  <cp:revision>1161</cp:revision>
  <dcterms:created xsi:type="dcterms:W3CDTF">2003-10-31T10:32:22Z</dcterms:created>
  <dcterms:modified xsi:type="dcterms:W3CDTF">2016-04-03T17:43:44Z</dcterms:modified>
</cp:coreProperties>
</file>