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02" r:id="rId3"/>
    <p:sldId id="310" r:id="rId4"/>
    <p:sldId id="303" r:id="rId5"/>
    <p:sldId id="311" r:id="rId6"/>
    <p:sldId id="312" r:id="rId7"/>
    <p:sldId id="313" r:id="rId8"/>
    <p:sldId id="284" r:id="rId9"/>
    <p:sldId id="314" r:id="rId10"/>
    <p:sldId id="286" r:id="rId11"/>
    <p:sldId id="285" r:id="rId12"/>
    <p:sldId id="287" r:id="rId13"/>
    <p:sldId id="315" r:id="rId14"/>
    <p:sldId id="288" r:id="rId15"/>
    <p:sldId id="293" r:id="rId16"/>
    <p:sldId id="283" r:id="rId17"/>
    <p:sldId id="289" r:id="rId18"/>
    <p:sldId id="290" r:id="rId19"/>
    <p:sldId id="291" r:id="rId20"/>
    <p:sldId id="301" r:id="rId21"/>
    <p:sldId id="265" r:id="rId22"/>
    <p:sldId id="275" r:id="rId23"/>
    <p:sldId id="279" r:id="rId24"/>
    <p:sldId id="280" r:id="rId25"/>
    <p:sldId id="292" r:id="rId26"/>
    <p:sldId id="299" r:id="rId27"/>
    <p:sldId id="294" r:id="rId28"/>
    <p:sldId id="298" r:id="rId29"/>
    <p:sldId id="300" r:id="rId30"/>
    <p:sldId id="316" r:id="rId31"/>
  </p:sldIdLst>
  <p:sldSz cx="9144000" cy="6858000" type="screen4x3"/>
  <p:notesSz cx="6858000" cy="9144000"/>
  <p:custDataLst>
    <p:tags r:id="rId34"/>
  </p:custDataLst>
  <p:defaultTextStyle>
    <a:defPPr>
      <a:defRPr lang="he-IL"/>
    </a:defPPr>
    <a:lvl1pPr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Tahoma" pitchFamily="34" charset="0"/>
      </a:defRPr>
    </a:lvl1pPr>
    <a:lvl2pPr marL="4572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Tahoma" pitchFamily="34" charset="0"/>
      </a:defRPr>
    </a:lvl2pPr>
    <a:lvl3pPr marL="9144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Tahoma" pitchFamily="34" charset="0"/>
      </a:defRPr>
    </a:lvl3pPr>
    <a:lvl4pPr marL="13716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Tahoma" pitchFamily="34" charset="0"/>
      </a:defRPr>
    </a:lvl4pPr>
    <a:lvl5pPr marL="18288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Tahoma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Tahoma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Tahoma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Tahoma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Tahoma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0066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5" d="100"/>
          <a:sy n="45" d="100"/>
        </p:scale>
        <p:origin x="-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D82FD1DA-53E2-447C-AC17-58CB728CEB3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noProof="0" smtClean="0"/>
              <a:t>לחץ כדי לערוך סגנונות טקסט של תבנית בסיס</a:t>
            </a:r>
          </a:p>
          <a:p>
            <a:pPr lvl="1"/>
            <a:r>
              <a:rPr lang="he-IL" noProof="0" smtClean="0"/>
              <a:t>רמה שנייה</a:t>
            </a:r>
          </a:p>
          <a:p>
            <a:pPr lvl="2"/>
            <a:r>
              <a:rPr lang="he-IL" noProof="0" smtClean="0"/>
              <a:t>רמה שלישית</a:t>
            </a:r>
          </a:p>
          <a:p>
            <a:pPr lvl="3"/>
            <a:r>
              <a:rPr lang="he-IL" noProof="0" smtClean="0"/>
              <a:t>רמה רביעית</a:t>
            </a:r>
          </a:p>
          <a:p>
            <a:pPr lvl="4"/>
            <a:r>
              <a:rPr lang="he-IL" noProof="0" smtClean="0"/>
              <a:t>רמה חמישית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84A74D7F-6AD7-4294-9CF6-1CE0C441F15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A74D7F-6AD7-4294-9CF6-1CE0C441F151}" type="slidenum">
              <a:rPr lang="he-IL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Did</a:t>
            </a:r>
            <a:r>
              <a:rPr lang="en-US" baseline="0" dirty="0" smtClean="0"/>
              <a:t> first path to here (</a:t>
            </a:r>
            <a:r>
              <a:rPr lang="en-US" baseline="0" smtClean="0"/>
              <a:t>not including)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A74D7F-6AD7-4294-9CF6-1CE0C441F151}" type="slidenum">
              <a:rPr lang="he-IL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A8297-D729-4A68-91F0-F92BCB061730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BAF40-3F41-4A13-93EA-097FBB28DE35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5E122-ECD8-4098-9F9F-44A50C769E1A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ADCE6-208D-4E41-A821-3CFECABD37B2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1897E-A855-4424-A7D3-3E36D8798050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2F218-F43F-4B5B-9834-395EBF6AA6A4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DC775-2025-44EE-B144-6DC3017A35DF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48DBA-8E89-450F-96C9-0A048CF5B2BD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95CBF-9044-41B0-814C-FD9D2EC6C055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3527C-FBFB-4106-BCAE-AA95BD438464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08B99-297C-4A56-BA4B-05C4BEEFBB86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CF66ADD8-5184-488D-AC9B-0694A04C2DC0}" type="slidenum">
              <a:rPr lang="he-IL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85728"/>
            <a:ext cx="9144000" cy="1785950"/>
          </a:xfrm>
        </p:spPr>
        <p:txBody>
          <a:bodyPr/>
          <a:lstStyle/>
          <a:p>
            <a:pPr eaLnBrk="1" hangingPunct="1"/>
            <a:r>
              <a:rPr lang="en-US" sz="4800" dirty="0" smtClean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Testing of ‘massively </a:t>
            </a:r>
            <a:r>
              <a:rPr lang="en-US" sz="4800" dirty="0" err="1" smtClean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parametrized</a:t>
            </a:r>
            <a:r>
              <a:rPr lang="en-US" sz="4800" dirty="0" smtClean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 problems’ -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188" y="2643181"/>
            <a:ext cx="8572500" cy="378619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Ilan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 Newman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latin typeface="Comic Sans MS" pitchFamily="66" charset="0"/>
              </a:rPr>
              <a:t>Haifa University</a:t>
            </a:r>
          </a:p>
          <a:p>
            <a:pPr eaLnBrk="1" hangingPunct="1">
              <a:lnSpc>
                <a:spcPct val="80000"/>
              </a:lnSpc>
            </a:pPr>
            <a:endParaRPr lang="en-US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latin typeface="Comic Sans MS" pitchFamily="66" charset="0"/>
              </a:rPr>
              <a:t>Based on joint work with:</a:t>
            </a:r>
          </a:p>
          <a:p>
            <a:pPr rtl="0" eaLnBrk="1" hangingPunct="1">
              <a:lnSpc>
                <a:spcPct val="80000"/>
              </a:lnSpc>
            </a:pP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Sourav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Chakraborty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,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Eldar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 Fischer, Shirley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Halevi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,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Oded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 Lachish,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Arie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Matsliah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,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Eyal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Rozenberg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,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Dekel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Tzur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,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Orly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Yahalom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85800" y="214313"/>
            <a:ext cx="7772400" cy="1143000"/>
          </a:xfrm>
        </p:spPr>
        <p:txBody>
          <a:bodyPr/>
          <a:lstStyle/>
          <a:p>
            <a:pPr rtl="0"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subgraph porperties</a:t>
            </a:r>
            <a:endParaRPr lang="en-GB" smtClean="0">
              <a:solidFill>
                <a:srgbClr val="FF0000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85750" y="1285875"/>
            <a:ext cx="8572500" cy="5214938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dirty="0" smtClean="0">
                <a:latin typeface="Comic Sans MS" pitchFamily="66" charset="0"/>
              </a:rPr>
              <a:t>The edge assignment is interpreted as its existence /non existence. Thus an input defines a </a:t>
            </a:r>
            <a:r>
              <a:rPr lang="en-US" dirty="0" err="1" smtClean="0">
                <a:latin typeface="Comic Sans MS" pitchFamily="66" charset="0"/>
              </a:rPr>
              <a:t>subgraph</a:t>
            </a:r>
            <a:r>
              <a:rPr lang="en-US" dirty="0" smtClean="0">
                <a:latin typeface="Comic Sans MS" pitchFamily="66" charset="0"/>
              </a:rPr>
              <a:t> G containing the edges of value ‘1’. </a:t>
            </a:r>
          </a:p>
          <a:p>
            <a:pPr algn="l" rtl="0" eaLnBrk="1" hangingPunct="1">
              <a:buFontTx/>
              <a:buNone/>
            </a:pPr>
            <a:endParaRPr lang="en-US" dirty="0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dirty="0" smtClean="0">
                <a:latin typeface="Comic Sans MS" pitchFamily="66" charset="0"/>
              </a:rPr>
              <a:t>Hence, a property is a collection of  </a:t>
            </a:r>
            <a:r>
              <a:rPr lang="en-US" dirty="0" err="1" smtClean="0">
                <a:latin typeface="Comic Sans MS" pitchFamily="66" charset="0"/>
              </a:rPr>
              <a:t>subgraphs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e.g</a:t>
            </a:r>
            <a:r>
              <a:rPr lang="en-US" dirty="0" smtClean="0">
                <a:latin typeface="Comic Sans MS" pitchFamily="66" charset="0"/>
              </a:rPr>
              <a:t>:</a:t>
            </a:r>
          </a:p>
          <a:p>
            <a:pPr algn="l" rtl="0" eaLnBrk="1" hangingPunct="1">
              <a:buFontTx/>
              <a:buNone/>
            </a:pPr>
            <a:r>
              <a:rPr lang="en-US" dirty="0" smtClean="0">
                <a:latin typeface="Comic Sans MS" pitchFamily="66" charset="0"/>
              </a:rPr>
              <a:t>Being bipartite (k-colorable), </a:t>
            </a:r>
            <a:r>
              <a:rPr lang="en-US" dirty="0" err="1" smtClean="0">
                <a:latin typeface="Comic Sans MS" pitchFamily="66" charset="0"/>
              </a:rPr>
              <a:t>Eulearian</a:t>
            </a:r>
            <a:r>
              <a:rPr lang="en-US" dirty="0" smtClean="0">
                <a:latin typeface="Comic Sans MS" pitchFamily="66" charset="0"/>
              </a:rPr>
              <a:t>, Hamiltonian, being acyclic etc.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214313"/>
            <a:ext cx="7772400" cy="1143000"/>
          </a:xfrm>
        </p:spPr>
        <p:txBody>
          <a:bodyPr/>
          <a:lstStyle/>
          <a:p>
            <a:pPr rtl="0"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Orientations porperties</a:t>
            </a:r>
            <a:endParaRPr lang="en-GB" smtClean="0">
              <a:solidFill>
                <a:srgbClr val="FF000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85750" y="1285875"/>
            <a:ext cx="8572500" cy="5214938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dirty="0" smtClean="0">
                <a:latin typeface="Comic Sans MS" pitchFamily="66" charset="0"/>
              </a:rPr>
              <a:t>The edge assignment is interpreted as an orientation of it. Hence, a property is a collection of directed graphs obtained by orienting the edges of G in certain ways.</a:t>
            </a:r>
          </a:p>
          <a:p>
            <a:pPr algn="l" rtl="0" eaLnBrk="1" hangingPunct="1">
              <a:buFontTx/>
              <a:buNone/>
            </a:pPr>
            <a:endParaRPr lang="en-US" dirty="0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dirty="0" err="1" smtClean="0">
                <a:latin typeface="Comic Sans MS" pitchFamily="66" charset="0"/>
              </a:rPr>
              <a:t>e.g</a:t>
            </a:r>
            <a:r>
              <a:rPr lang="en-US" dirty="0" smtClean="0">
                <a:latin typeface="Comic Sans MS" pitchFamily="66" charset="0"/>
              </a:rPr>
              <a:t>:</a:t>
            </a:r>
          </a:p>
          <a:p>
            <a:pPr algn="l" rtl="0" eaLnBrk="1" hangingPunct="1">
              <a:buFontTx/>
              <a:buNone/>
            </a:pPr>
            <a:r>
              <a:rPr lang="en-US" dirty="0" smtClean="0">
                <a:latin typeface="Comic Sans MS" pitchFamily="66" charset="0"/>
              </a:rPr>
              <a:t>Being strongly connected, </a:t>
            </a:r>
            <a:r>
              <a:rPr lang="en-US" dirty="0" err="1" smtClean="0">
                <a:latin typeface="Comic Sans MS" pitchFamily="66" charset="0"/>
              </a:rPr>
              <a:t>Eulearian</a:t>
            </a:r>
            <a:r>
              <a:rPr lang="en-US" dirty="0" smtClean="0">
                <a:latin typeface="Comic Sans MS" pitchFamily="66" charset="0"/>
              </a:rPr>
              <a:t>, having an s-t path, being acyclic, excluding a forbidden </a:t>
            </a:r>
            <a:r>
              <a:rPr lang="en-US" dirty="0" err="1" smtClean="0">
                <a:latin typeface="Comic Sans MS" pitchFamily="66" charset="0"/>
              </a:rPr>
              <a:t>subgraph</a:t>
            </a:r>
            <a:r>
              <a:rPr lang="en-US" dirty="0" smtClean="0">
                <a:latin typeface="Comic Sans MS" pitchFamily="66" charset="0"/>
              </a:rPr>
              <a:t> etc.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429625" cy="857250"/>
          </a:xfrm>
        </p:spPr>
        <p:txBody>
          <a:bodyPr/>
          <a:lstStyle/>
          <a:p>
            <a:pPr rtl="0" eaLnBrk="1" hangingPunct="1"/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Properties of constraint graphs</a:t>
            </a:r>
            <a:b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en-GB" dirty="0" smtClean="0">
              <a:solidFill>
                <a:srgbClr val="FF0000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285750" y="1142984"/>
            <a:ext cx="8572500" cy="5357829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Structure</a:t>
            </a:r>
            <a:r>
              <a:rPr lang="en-US" dirty="0" smtClean="0">
                <a:latin typeface="Comic Sans MS" pitchFamily="66" charset="0"/>
              </a:rPr>
              <a:t>:  An arbitrary </a:t>
            </a:r>
            <a:r>
              <a:rPr lang="en-US" dirty="0" smtClean="0">
                <a:latin typeface="Comic Sans MS" pitchFamily="66" charset="0"/>
              </a:rPr>
              <a:t>undirected </a:t>
            </a:r>
            <a:r>
              <a:rPr lang="en-US" dirty="0" smtClean="0">
                <a:latin typeface="Comic Sans MS" pitchFamily="66" charset="0"/>
              </a:rPr>
              <a:t>graph, 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</a:rPr>
              <a:t>and</a:t>
            </a:r>
            <a:r>
              <a:rPr lang="en-US" dirty="0" smtClean="0">
                <a:latin typeface="Comic Sans MS" pitchFamily="66" charset="0"/>
              </a:rPr>
              <a:t> Boolean formulae </a:t>
            </a:r>
            <a:r>
              <a:rPr lang="el-GR" dirty="0" smtClean="0">
                <a:latin typeface="Comic Sans MS" pitchFamily="66" charset="0"/>
              </a:rPr>
              <a:t>φ</a:t>
            </a:r>
            <a:r>
              <a:rPr lang="en-US" baseline="-25000" dirty="0" smtClean="0">
                <a:latin typeface="Comic Sans MS" pitchFamily="66" charset="0"/>
              </a:rPr>
              <a:t>v</a:t>
            </a:r>
            <a:r>
              <a:rPr lang="en-US" dirty="0" smtClean="0">
                <a:latin typeface="Comic Sans MS" pitchFamily="66" charset="0"/>
              </a:rPr>
              <a:t>, for every vertex v in G,  on variables that are indexed by the adjacent edges to v. </a:t>
            </a:r>
          </a:p>
          <a:p>
            <a:pPr algn="l" rtl="0" eaLnBrk="1" hangingPunct="1">
              <a:buFontTx/>
              <a:buNone/>
            </a:pPr>
            <a:endParaRPr lang="en-US" dirty="0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Inputs:</a:t>
            </a:r>
            <a:r>
              <a:rPr lang="en-US" dirty="0" smtClean="0">
                <a:latin typeface="Comic Sans MS" pitchFamily="66" charset="0"/>
              </a:rPr>
              <a:t> Boolean assignment to the variables. </a:t>
            </a:r>
          </a:p>
          <a:p>
            <a:pPr algn="l" rtl="0" eaLnBrk="1" hangingPunct="1">
              <a:buFontTx/>
              <a:buNone/>
            </a:pP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Property</a:t>
            </a:r>
            <a:r>
              <a:rPr lang="en-US" dirty="0" smtClean="0">
                <a:latin typeface="Comic Sans MS" pitchFamily="66" charset="0"/>
              </a:rPr>
              <a:t>: assignments that satisfy </a:t>
            </a:r>
            <a:r>
              <a:rPr lang="el-GR" dirty="0" smtClean="0">
                <a:latin typeface="Comic Sans MS" pitchFamily="66" charset="0"/>
              </a:rPr>
              <a:t>φ</a:t>
            </a:r>
            <a:r>
              <a:rPr lang="en-US" baseline="-25000" dirty="0" smtClean="0">
                <a:latin typeface="Comic Sans MS" pitchFamily="66" charset="0"/>
              </a:rPr>
              <a:t>v </a:t>
            </a:r>
            <a:r>
              <a:rPr lang="en-US" dirty="0" smtClean="0">
                <a:latin typeface="Comic Sans MS" pitchFamily="66" charset="0"/>
              </a:rPr>
              <a:t> for every vertex 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285750" y="2071678"/>
            <a:ext cx="8572500" cy="4429135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Examples</a:t>
            </a:r>
          </a:p>
          <a:p>
            <a:pPr algn="l" rtl="0" eaLnBrk="1" hangingPunct="1"/>
            <a:r>
              <a:rPr lang="en-US" dirty="0" smtClean="0">
                <a:latin typeface="Comic Sans MS" pitchFamily="66" charset="0"/>
              </a:rPr>
              <a:t> the vertex formulae </a:t>
            </a:r>
            <a:r>
              <a:rPr lang="en-US" dirty="0" smtClean="0">
                <a:latin typeface="Comic Sans MS" pitchFamily="66" charset="0"/>
              </a:rPr>
              <a:t>assert </a:t>
            </a:r>
            <a:r>
              <a:rPr lang="en-US" dirty="0" smtClean="0">
                <a:latin typeface="Comic Sans MS" pitchFamily="66" charset="0"/>
              </a:rPr>
              <a:t>that  the number of ‘1’-edges is even (</a:t>
            </a:r>
            <a:r>
              <a:rPr lang="en-US" dirty="0" err="1" smtClean="0">
                <a:latin typeface="Comic Sans MS" pitchFamily="66" charset="0"/>
              </a:rPr>
              <a:t>Eulerian</a:t>
            </a:r>
            <a:r>
              <a:rPr lang="en-US" dirty="0" smtClean="0">
                <a:latin typeface="Comic Sans MS" pitchFamily="66" charset="0"/>
              </a:rPr>
              <a:t>).</a:t>
            </a:r>
          </a:p>
          <a:p>
            <a:pPr algn="l" rtl="0" eaLnBrk="1" hangingPunct="1"/>
            <a:r>
              <a:rPr lang="en-US" dirty="0" smtClean="0">
                <a:latin typeface="Comic Sans MS" pitchFamily="66" charset="0"/>
              </a:rPr>
              <a:t> A 2-coloring of the edges </a:t>
            </a:r>
            <a:r>
              <a:rPr lang="en-US" dirty="0" err="1" smtClean="0">
                <a:latin typeface="Comic Sans MS" pitchFamily="66" charset="0"/>
              </a:rPr>
              <a:t>s.t</a:t>
            </a:r>
            <a:r>
              <a:rPr lang="en-US" dirty="0" smtClean="0">
                <a:latin typeface="Comic Sans MS" pitchFamily="66" charset="0"/>
              </a:rPr>
              <a:t> not all edges adjacent to a vertex have the same value.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57188" y="357188"/>
            <a:ext cx="8429625" cy="857250"/>
          </a:xfrm>
        </p:spPr>
        <p:txBody>
          <a:bodyPr/>
          <a:lstStyle/>
          <a:p>
            <a:pPr rtl="0"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Motivation</a:t>
            </a:r>
            <a:br>
              <a:rPr lang="en-US" smtClean="0">
                <a:solidFill>
                  <a:srgbClr val="FF0000"/>
                </a:solidFill>
                <a:latin typeface="Comic Sans MS" pitchFamily="66" charset="0"/>
              </a:rPr>
            </a:br>
            <a:endParaRPr lang="en-GB" smtClean="0">
              <a:solidFill>
                <a:srgbClr val="FF0000"/>
              </a:solidFill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85750" y="1071563"/>
            <a:ext cx="8572500" cy="5429250"/>
          </a:xfrm>
        </p:spPr>
        <p:txBody>
          <a:bodyPr/>
          <a:lstStyle/>
          <a:p>
            <a:pPr algn="l" rtl="0" eaLnBrk="1" hangingPunct="1"/>
            <a:r>
              <a:rPr lang="en-US" dirty="0" smtClean="0">
                <a:latin typeface="Comic Sans MS" pitchFamily="66" charset="0"/>
              </a:rPr>
              <a:t>The constraint graph model is fairly general, any property problem can be cast in this way.</a:t>
            </a:r>
          </a:p>
          <a:p>
            <a:pPr algn="l" rtl="0" eaLnBrk="1" hangingPunct="1"/>
            <a:r>
              <a:rPr lang="en-US" dirty="0" smtClean="0">
                <a:latin typeface="Comic Sans MS" pitchFamily="66" charset="0"/>
              </a:rPr>
              <a:t>The </a:t>
            </a:r>
            <a:r>
              <a:rPr lang="en-US" dirty="0" err="1" smtClean="0">
                <a:latin typeface="Comic Sans MS" pitchFamily="66" charset="0"/>
              </a:rPr>
              <a:t>subgraph</a:t>
            </a:r>
            <a:r>
              <a:rPr lang="en-US" dirty="0" smtClean="0">
                <a:latin typeface="Comic Sans MS" pitchFamily="66" charset="0"/>
              </a:rPr>
              <a:t> model directly generalizes the dense graph model. Gives the possibility to consider sparse graphs in a way that the representation remains simple. </a:t>
            </a:r>
          </a:p>
          <a:p>
            <a:pPr algn="l" rtl="0" eaLnBrk="1" hangingPunct="1"/>
            <a:r>
              <a:rPr lang="en-US" dirty="0" smtClean="0">
                <a:latin typeface="Comic Sans MS" pitchFamily="66" charset="0"/>
              </a:rPr>
              <a:t>One can pose interesting problems.</a:t>
            </a:r>
          </a:p>
          <a:p>
            <a:pPr algn="l" rtl="0" eaLnBrk="1" hangingPunct="1"/>
            <a:r>
              <a:rPr lang="en-US" dirty="0" smtClean="0">
                <a:latin typeface="Comic Sans MS" pitchFamily="66" charset="0"/>
              </a:rPr>
              <a:t>The algorithms are interesting (not just sampling, not just local search).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357188" y="214313"/>
            <a:ext cx="8429625" cy="62865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mtClean="0">
                <a:solidFill>
                  <a:schemeClr val="accent1"/>
                </a:solidFill>
                <a:latin typeface="Comic Sans MS" pitchFamily="66" charset="0"/>
              </a:rPr>
              <a:t>Connection to other testing problems: Testing satisfying assignment of CNF formulae.</a:t>
            </a: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[BHR] 3CNF are generally hard to test, even if every variable appears O(1) times.</a:t>
            </a: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[FLNRRS] 2CNF are also hard, even if monotone (By testing monotonicity).</a:t>
            </a: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If monotone and every variable appears O(1) times – testable.</a:t>
            </a: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Read-twice CNF are testable – reduction from a result on orientation/constraint graphs.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350"/>
            <a:ext cx="7772400" cy="583565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endParaRPr lang="en-US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smtClean="0">
                <a:latin typeface="Comic Sans MS" pitchFamily="66" charset="0"/>
              </a:rPr>
              <a:t>This works for the combination of: every monotone variable appears O(1) times and every non-monotone appears 2 times.</a:t>
            </a:r>
          </a:p>
          <a:p>
            <a:pPr algn="l" rtl="0" eaLnBrk="1" hangingPunct="1">
              <a:buFontTx/>
              <a:buNone/>
            </a:pPr>
            <a:endParaRPr lang="en-US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smtClean="0">
                <a:latin typeface="Comic Sans MS" pitchFamily="66" charset="0"/>
              </a:rPr>
              <a:t>Read-O(1)-times is not testable in general.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57188" y="357188"/>
            <a:ext cx="8429625" cy="857250"/>
          </a:xfrm>
        </p:spPr>
        <p:txBody>
          <a:bodyPr/>
          <a:lstStyle/>
          <a:p>
            <a:pPr rtl="0"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Testing constraint graphs </a:t>
            </a:r>
            <a:br>
              <a:rPr lang="en-US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en-GB" smtClean="0">
              <a:solidFill>
                <a:srgbClr val="FF0000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85750" y="1000125"/>
            <a:ext cx="8572500" cy="5500688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mtClean="0">
                <a:latin typeface="Comic Sans MS" pitchFamily="66" charset="0"/>
              </a:rPr>
              <a:t>[HLNT  CCC07]</a:t>
            </a: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Every property can be cast in this way (star).</a:t>
            </a: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A constraint graph is in LD</a:t>
            </a:r>
            <a:r>
              <a:rPr lang="en-US" baseline="-25000" smtClean="0">
                <a:latin typeface="Comic Sans MS" pitchFamily="66" charset="0"/>
              </a:rPr>
              <a:t>3</a:t>
            </a:r>
            <a:r>
              <a:rPr lang="en-US" smtClean="0">
                <a:latin typeface="Comic Sans MS" pitchFamily="66" charset="0"/>
              </a:rPr>
              <a:t> if for every vertex with degree at least 3, the hamming distance between any two assignments not satisfying </a:t>
            </a:r>
            <a:r>
              <a:rPr lang="el-GR" smtClean="0">
                <a:latin typeface="Comic Sans MS" pitchFamily="66" charset="0"/>
              </a:rPr>
              <a:t>φ</a:t>
            </a:r>
            <a:r>
              <a:rPr lang="en-US" baseline="-25000" smtClean="0">
                <a:latin typeface="Comic Sans MS" pitchFamily="66" charset="0"/>
              </a:rPr>
              <a:t>v </a:t>
            </a:r>
            <a:r>
              <a:rPr lang="en-US" smtClean="0">
                <a:latin typeface="Comic Sans MS" pitchFamily="66" charset="0"/>
              </a:rPr>
              <a:t>is at least 3.</a:t>
            </a:r>
            <a:br>
              <a:rPr lang="en-US" smtClean="0">
                <a:latin typeface="Comic Sans MS" pitchFamily="66" charset="0"/>
              </a:rPr>
            </a:br>
            <a:r>
              <a:rPr lang="en-US" smtClean="0">
                <a:latin typeface="Comic Sans MS" pitchFamily="66" charset="0"/>
              </a:rPr>
              <a:t>e.g: </a:t>
            </a:r>
            <a:r>
              <a:rPr lang="el-GR" smtClean="0">
                <a:latin typeface="Comic Sans MS" pitchFamily="66" charset="0"/>
              </a:rPr>
              <a:t>φ</a:t>
            </a:r>
            <a:r>
              <a:rPr lang="en-US" baseline="-25000" smtClean="0">
                <a:latin typeface="Comic Sans MS" pitchFamily="66" charset="0"/>
              </a:rPr>
              <a:t>v  </a:t>
            </a:r>
            <a:r>
              <a:rPr lang="en-US" smtClean="0">
                <a:latin typeface="Comic Sans MS" pitchFamily="66" charset="0"/>
              </a:rPr>
              <a:t>is a clause of size 3 or more. </a:t>
            </a: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Thm:  Every LD</a:t>
            </a:r>
            <a:r>
              <a:rPr lang="en-US" baseline="-25000" smtClean="0">
                <a:latin typeface="Comic Sans MS" pitchFamily="66" charset="0"/>
              </a:rPr>
              <a:t>3</a:t>
            </a:r>
            <a:r>
              <a:rPr lang="en-US" smtClean="0">
                <a:latin typeface="Comic Sans MS" pitchFamily="66" charset="0"/>
              </a:rPr>
              <a:t> has an </a:t>
            </a:r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US" smtClean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, exp(1/ )) </a:t>
            </a:r>
            <a:r>
              <a:rPr lang="en-US" smtClean="0">
                <a:latin typeface="Comic Sans MS" pitchFamily="66" charset="0"/>
                <a:sym typeface="Symbol" pitchFamily="18" charset="2"/>
              </a:rPr>
              <a:t/>
            </a:r>
            <a:br>
              <a:rPr lang="en-US" smtClean="0">
                <a:latin typeface="Comic Sans MS" pitchFamily="66" charset="0"/>
                <a:sym typeface="Symbol" pitchFamily="18" charset="2"/>
              </a:rPr>
            </a:br>
            <a:r>
              <a:rPr lang="en-US" smtClean="0">
                <a:latin typeface="Comic Sans MS" pitchFamily="66" charset="0"/>
                <a:sym typeface="Symbol" pitchFamily="18" charset="2"/>
              </a:rPr>
              <a:t>1-sided error test.</a:t>
            </a:r>
            <a:r>
              <a:rPr lang="en-US" smtClean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285750" y="357188"/>
            <a:ext cx="8572500" cy="6143625"/>
          </a:xfrm>
        </p:spPr>
        <p:txBody>
          <a:bodyPr/>
          <a:lstStyle/>
          <a:p>
            <a:pPr algn="l" rtl="0"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Cor</a:t>
            </a:r>
            <a:r>
              <a:rPr lang="en-US" smtClean="0">
                <a:latin typeface="Comic Sans MS" pitchFamily="66" charset="0"/>
              </a:rPr>
              <a:t>: Every read-twice CNF formula is testable.</a:t>
            </a:r>
          </a:p>
          <a:p>
            <a:pPr algn="l" rtl="0" eaLnBrk="1" hangingPunct="1"/>
            <a:endParaRPr lang="en-US" smtClean="0">
              <a:latin typeface="Comic Sans MS" pitchFamily="66" charset="0"/>
            </a:endParaRP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Algorithm: non-trivial sampling. Proof is quite technical.</a:t>
            </a:r>
          </a:p>
          <a:p>
            <a:pPr algn="l" rtl="0"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Best possible;</a:t>
            </a:r>
            <a:r>
              <a:rPr lang="en-US" smtClean="0">
                <a:latin typeface="Comic Sans MS" pitchFamily="66" charset="0"/>
              </a:rPr>
              <a:t> there are properties in which two non-sat assignments have dist=2 and are highly non-testable. Similarly for read-3-times CNF’s.</a:t>
            </a:r>
          </a:p>
          <a:p>
            <a:pPr algn="l" rtl="0" eaLnBrk="1" hangingPunct="1"/>
            <a:endParaRPr lang="en-US" smtClean="0">
              <a:latin typeface="Comic Sans MS" pitchFamily="66" charset="0"/>
            </a:endParaRPr>
          </a:p>
          <a:p>
            <a:pPr algn="l" rtl="0" eaLnBrk="1" hangingPunct="1"/>
            <a:endParaRPr lang="en-US" smtClean="0">
              <a:latin typeface="Comic Sans MS" pitchFamily="66" charset="0"/>
            </a:endParaRPr>
          </a:p>
          <a:p>
            <a:pPr algn="l" rtl="0" eaLnBrk="1" hangingPunct="1"/>
            <a:endParaRPr lang="en-US" smtClean="0">
              <a:latin typeface="Comic Sans MS" pitchFamily="66" charset="0"/>
            </a:endParaRP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Cor</a:t>
            </a:r>
            <a:r>
              <a:rPr lang="en-US" smtClean="0">
                <a:latin typeface="Comic Sans MS" pitchFamily="66" charset="0"/>
              </a:rPr>
              <a:t>: the property of orientation of having no source vertex is testable.  </a:t>
            </a:r>
            <a:br>
              <a:rPr lang="en-US" smtClean="0">
                <a:latin typeface="Comic Sans MS" pitchFamily="66" charset="0"/>
              </a:rPr>
            </a:br>
            <a:r>
              <a:rPr lang="en-US" smtClean="0">
                <a:latin typeface="Comic Sans MS" pitchFamily="66" charset="0"/>
              </a:rPr>
              <a:t/>
            </a:r>
            <a:br>
              <a:rPr lang="en-US" smtClean="0">
                <a:latin typeface="Comic Sans MS" pitchFamily="66" charset="0"/>
              </a:rPr>
            </a:br>
            <a:r>
              <a:rPr lang="en-US" smtClean="0">
                <a:latin typeface="Comic Sans MS" pitchFamily="66" charset="0"/>
              </a:rPr>
              <a:t>The property of edge 2-coloring in which not all edges have the same color is testable.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5728"/>
            <a:ext cx="7772400" cy="1214446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Standard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072098"/>
          </a:xfrm>
        </p:spPr>
        <p:txBody>
          <a:bodyPr/>
          <a:lstStyle/>
          <a:p>
            <a:pPr algn="l" rtl="0"/>
            <a:r>
              <a:rPr lang="en-US" dirty="0" smtClean="0">
                <a:latin typeface="Comic Sans MS" pitchFamily="66" charset="0"/>
              </a:rPr>
              <a:t>A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Fixed</a:t>
            </a:r>
            <a:r>
              <a:rPr lang="en-US" dirty="0" smtClean="0">
                <a:latin typeface="Comic Sans MS" pitchFamily="66" charset="0"/>
              </a:rPr>
              <a:t> underlying structure.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Inputs: </a:t>
            </a:r>
            <a:r>
              <a:rPr lang="en-US" dirty="0" smtClean="0">
                <a:latin typeface="Comic Sans MS" pitchFamily="66" charset="0"/>
              </a:rPr>
              <a:t>a set of ‘vectors’ assigned with this structure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. </a:t>
            </a:r>
            <a:r>
              <a:rPr lang="en-US" dirty="0" smtClean="0">
                <a:latin typeface="Comic Sans MS" pitchFamily="66" charset="0"/>
              </a:rPr>
              <a:t>E.g., a coloring of the points.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Property</a:t>
            </a:r>
            <a:r>
              <a:rPr lang="en-US" dirty="0" smtClean="0">
                <a:latin typeface="Comic Sans MS" pitchFamily="66" charset="0"/>
              </a:rPr>
              <a:t>: a collection of ‘vectors’, : E.g., </a:t>
            </a:r>
          </a:p>
          <a:p>
            <a:pPr algn="l" rtl="0"/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Graph properties</a:t>
            </a:r>
            <a:r>
              <a:rPr lang="en-US" dirty="0" smtClean="0">
                <a:latin typeface="Comic Sans MS" pitchFamily="66" charset="0"/>
              </a:rPr>
              <a:t>: Structure is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</a:rPr>
              <a:t>K</a:t>
            </a:r>
            <a:r>
              <a:rPr lang="en-US" baseline="-25000" dirty="0" err="1" smtClean="0">
                <a:solidFill>
                  <a:schemeClr val="accent2"/>
                </a:solidFill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, input (vectors): Boolean assignment on edges.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Property</a:t>
            </a:r>
            <a:r>
              <a:rPr lang="en-US" dirty="0" smtClean="0">
                <a:latin typeface="Comic Sans MS" pitchFamily="66" charset="0"/>
              </a:rPr>
              <a:t>: e.g., connected graphs, bipartite graphs...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5800" y="214313"/>
            <a:ext cx="7772400" cy="1071562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 Algorithm flavour</a:t>
            </a:r>
            <a:endParaRPr lang="en-GB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14313" y="1428750"/>
            <a:ext cx="8643937" cy="5143500"/>
          </a:xfrm>
        </p:spPr>
        <p:txBody>
          <a:bodyPr/>
          <a:lstStyle/>
          <a:p>
            <a:pPr algn="l" rtl="0" eaLnBrk="1" hangingPunct="1"/>
            <a:r>
              <a:rPr lang="en-US" smtClean="0">
                <a:solidFill>
                  <a:srgbClr val="660066"/>
                </a:solidFill>
                <a:latin typeface="Comic Sans MS" pitchFamily="66" charset="0"/>
              </a:rPr>
              <a:t>Define a suitable neighborhood B(z), around each vertex z.</a:t>
            </a:r>
          </a:p>
          <a:p>
            <a:pPr algn="l" rtl="0" eaLnBrk="1" hangingPunct="1"/>
            <a:r>
              <a:rPr lang="en-US" smtClean="0">
                <a:solidFill>
                  <a:srgbClr val="660066"/>
                </a:solidFill>
                <a:latin typeface="Comic Sans MS" pitchFamily="66" charset="0"/>
              </a:rPr>
              <a:t>Algorithm for the ‘generic’ case:</a:t>
            </a:r>
          </a:p>
          <a:p>
            <a:pPr algn="l" rtl="0" eaLnBrk="1" hangingPunct="1">
              <a:buFontTx/>
              <a:buNone/>
            </a:pPr>
            <a:r>
              <a:rPr lang="en-US" smtClean="0">
                <a:solidFill>
                  <a:srgbClr val="660066"/>
                </a:solidFill>
                <a:latin typeface="Comic Sans MS" pitchFamily="66" charset="0"/>
              </a:rPr>
              <a:t>  - Select a random edge e.</a:t>
            </a:r>
          </a:p>
          <a:p>
            <a:pPr algn="l" rtl="0" eaLnBrk="1" hangingPunct="1">
              <a:buFontTx/>
              <a:buNone/>
            </a:pPr>
            <a:r>
              <a:rPr lang="en-US" smtClean="0">
                <a:solidFill>
                  <a:srgbClr val="660066"/>
                </a:solidFill>
                <a:latin typeface="Comic Sans MS" pitchFamily="66" charset="0"/>
              </a:rPr>
              <a:t>  - for each vertex z such that e is in B(z), and z has suitably bounded degree, test all edges adjacent to z and reject if z is not satisfied.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02552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Testing of Orientations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285875"/>
            <a:ext cx="8501063" cy="5357813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Comic Sans MS" pitchFamily="66" charset="0"/>
              </a:rPr>
              <a:t>[HLNT ECCC06, CFLMN Random07, FLMNY Random08].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Testing H-freeness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For underlying graphs with </a:t>
            </a:r>
            <a:r>
              <a:rPr lang="en-US" smtClean="0">
                <a:solidFill>
                  <a:srgbClr val="0070C0"/>
                </a:solidFill>
                <a:latin typeface="Comic Sans MS" pitchFamily="66" charset="0"/>
              </a:rPr>
              <a:t>bounded degree</a:t>
            </a:r>
            <a:r>
              <a:rPr lang="en-US" smtClean="0">
                <a:latin typeface="Comic Sans MS" pitchFamily="66" charset="0"/>
              </a:rPr>
              <a:t>, being H-free is testable for any fixed forbidden directed graph H, that has no source or has no drain.  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 For forbidden graphs with sources and drains: P2-free is testable while P3-free is highly non-testable.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Comic Sans MS" pitchFamily="66" charset="0"/>
              </a:rPr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Comic Sans MS" pitchFamily="66" charset="0"/>
              </a:rPr>
              <a:t/>
            </a:r>
            <a:br>
              <a:rPr lang="en-US" smtClean="0">
                <a:latin typeface="Comic Sans MS" pitchFamily="66" charset="0"/>
              </a:rPr>
            </a:br>
            <a:endParaRPr lang="en-US" smtClean="0">
              <a:latin typeface="Comic Sans MS" pitchFamily="66" charset="0"/>
            </a:endParaRP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mtClean="0">
              <a:solidFill>
                <a:schemeClr val="accent2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8913"/>
            <a:ext cx="7772400" cy="6408737"/>
          </a:xfrm>
        </p:spPr>
        <p:txBody>
          <a:bodyPr/>
          <a:lstStyle/>
          <a:p>
            <a:pPr algn="l" rtl="0" eaLnBrk="1" hangingPunct="1"/>
            <a:r>
              <a:rPr lang="en-US" smtClean="0">
                <a:latin typeface="Comic Sans MS" pitchFamily="66" charset="0"/>
              </a:rPr>
              <a:t>What about testing H-freeness in input graphs of unbounded average degree ?</a:t>
            </a:r>
          </a:p>
          <a:p>
            <a:pPr algn="l" rtl="0" eaLnBrk="1" hangingPunct="1"/>
            <a:endParaRPr lang="en-US" smtClean="0">
              <a:latin typeface="Comic Sans MS" pitchFamily="66" charset="0"/>
            </a:endParaRPr>
          </a:p>
          <a:p>
            <a:pPr algn="l" rtl="0" eaLnBrk="1" hangingPunct="1"/>
            <a:r>
              <a:rPr lang="en-US" smtClean="0">
                <a:solidFill>
                  <a:schemeClr val="accent1"/>
                </a:solidFill>
                <a:latin typeface="Comic Sans MS" pitchFamily="66" charset="0"/>
              </a:rPr>
              <a:t>If testable, algorithm is not </a:t>
            </a:r>
            <a:br>
              <a:rPr lang="en-US" smtClean="0">
                <a:solidFill>
                  <a:schemeClr val="accent1"/>
                </a:solidFill>
                <a:latin typeface="Comic Sans MS" pitchFamily="66" charset="0"/>
              </a:rPr>
            </a:br>
            <a:r>
              <a:rPr lang="en-US" smtClean="0">
                <a:solidFill>
                  <a:schemeClr val="accent1"/>
                </a:solidFill>
                <a:latin typeface="Comic Sans MS" pitchFamily="66" charset="0"/>
              </a:rPr>
              <a:t>poly(1/ </a:t>
            </a:r>
            <a:r>
              <a:rPr lang="en-US" smtClean="0">
                <a:solidFill>
                  <a:schemeClr val="accent1"/>
                </a:solidFill>
                <a:latin typeface="Comic Sans MS" pitchFamily="66" charset="0"/>
                <a:sym typeface="Symbol" pitchFamily="18" charset="2"/>
              </a:rPr>
              <a:t></a:t>
            </a:r>
            <a:r>
              <a:rPr lang="en-US" smtClean="0">
                <a:solidFill>
                  <a:schemeClr val="accent1"/>
                </a:solidFill>
                <a:latin typeface="Comic Sans MS" pitchFamily="66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223962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Testing</a:t>
            </a:r>
            <a:r>
              <a:rPr lang="en-US" sz="4000" smtClean="0">
                <a:solidFill>
                  <a:srgbClr val="FF0000"/>
                </a:solidFill>
                <a:latin typeface="Comic Sans MS" pitchFamily="66" charset="0"/>
              </a:rPr>
              <a:t> strong connectivity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875"/>
            <a:ext cx="7772400" cy="5256213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mtClean="0">
                <a:latin typeface="Comic Sans MS" pitchFamily="66" charset="0"/>
              </a:rPr>
              <a:t>Easy cases:</a:t>
            </a: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G has ω(n) edges.</a:t>
            </a: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The DAG of components has  </a:t>
            </a:r>
            <a:r>
              <a:rPr lang="el-GR" smtClean="0">
                <a:latin typeface="Comic Sans MS" pitchFamily="66" charset="0"/>
              </a:rPr>
              <a:t>Ω</a:t>
            </a:r>
            <a:r>
              <a:rPr lang="en-US" smtClean="0">
                <a:latin typeface="Comic Sans MS" pitchFamily="66" charset="0"/>
              </a:rPr>
              <a:t>(n) sources. </a:t>
            </a:r>
          </a:p>
        </p:txBody>
      </p:sp>
      <p:sp>
        <p:nvSpPr>
          <p:cNvPr id="17412" name="Text Box 11"/>
          <p:cNvSpPr txBox="1">
            <a:spLocks noChangeArrowheads="1"/>
          </p:cNvSpPr>
          <p:nvPr/>
        </p:nvSpPr>
        <p:spPr bwMode="auto">
          <a:xfrm>
            <a:off x="5148263" y="2051050"/>
            <a:ext cx="8636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en-US"/>
          </a:p>
          <a:p>
            <a:pPr algn="r">
              <a:spcBef>
                <a:spcPct val="50000"/>
              </a:spcBef>
            </a:pPr>
            <a:endParaRPr lang="en-US"/>
          </a:p>
          <a:p>
            <a:pPr algn="r">
              <a:spcBef>
                <a:spcPct val="50000"/>
              </a:spcBef>
            </a:pPr>
            <a:endParaRPr lang="en-US"/>
          </a:p>
        </p:txBody>
      </p:sp>
      <p:sp>
        <p:nvSpPr>
          <p:cNvPr id="17413" name="Text Box 31"/>
          <p:cNvSpPr txBox="1">
            <a:spLocks noChangeArrowheads="1"/>
          </p:cNvSpPr>
          <p:nvPr/>
        </p:nvSpPr>
        <p:spPr bwMode="auto">
          <a:xfrm>
            <a:off x="5219700" y="2133600"/>
            <a:ext cx="1512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8569325" cy="6408738"/>
          </a:xfrm>
        </p:spPr>
        <p:txBody>
          <a:bodyPr/>
          <a:lstStyle/>
          <a:p>
            <a:pPr algn="l" rtl="0" eaLnBrk="1" hangingPunct="1"/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Def</a:t>
            </a:r>
            <a:r>
              <a:rPr lang="en-US" dirty="0" smtClean="0">
                <a:latin typeface="Comic Sans MS" pitchFamily="66" charset="0"/>
              </a:rPr>
              <a:t>: An undirected graph G=(V,E) is called </a:t>
            </a:r>
            <a:r>
              <a:rPr lang="el-GR" dirty="0" smtClean="0">
                <a:solidFill>
                  <a:schemeClr val="accent1"/>
                </a:solidFill>
                <a:latin typeface="Comic Sans MS" pitchFamily="66" charset="0"/>
              </a:rPr>
              <a:t>δ 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</a:rPr>
              <a:t>-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efficiently-Steiner connected</a:t>
            </a:r>
            <a:r>
              <a:rPr lang="en-US" dirty="0" smtClean="0">
                <a:latin typeface="Comic Sans MS" pitchFamily="66" charset="0"/>
              </a:rPr>
              <a:t> if for every 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</a:rPr>
              <a:t>S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  <a:sym typeface="Symbol" pitchFamily="18" charset="2"/>
              </a:rPr>
              <a:t>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</a:rPr>
              <a:t> V,  |S|&lt; </a:t>
            </a:r>
            <a:r>
              <a:rPr lang="el-GR" dirty="0" smtClean="0">
                <a:solidFill>
                  <a:schemeClr val="accent1"/>
                </a:solidFill>
                <a:latin typeface="Comic Sans MS" pitchFamily="66" charset="0"/>
              </a:rPr>
              <a:t>δ</a:t>
            </a:r>
            <a:r>
              <a:rPr lang="en-US" baseline="30000" dirty="0" smtClean="0">
                <a:solidFill>
                  <a:schemeClr val="accent1"/>
                </a:solidFill>
                <a:latin typeface="Comic Sans MS" pitchFamily="66" charset="0"/>
              </a:rPr>
              <a:t>2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 there is a 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</a:rPr>
              <a:t>connected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subgraph</a:t>
            </a:r>
            <a:r>
              <a:rPr lang="en-US" dirty="0" smtClean="0">
                <a:latin typeface="Comic Sans MS" pitchFamily="66" charset="0"/>
              </a:rPr>
              <a:t> T=(V,E’) of G spanning S, with 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</a:rPr>
              <a:t>|E’| &lt; 10 </a:t>
            </a:r>
            <a:r>
              <a:rPr lang="el-GR" dirty="0" smtClean="0">
                <a:solidFill>
                  <a:schemeClr val="accent1"/>
                </a:solidFill>
                <a:latin typeface="Comic Sans MS" pitchFamily="66" charset="0"/>
              </a:rPr>
              <a:t>δ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 .</a:t>
            </a:r>
          </a:p>
          <a:p>
            <a:pPr algn="l" rtl="0" eaLnBrk="1" hangingPunct="1"/>
            <a:endParaRPr lang="en-US" dirty="0" smtClean="0">
              <a:latin typeface="Comic Sans MS" pitchFamily="66" charset="0"/>
            </a:endParaRPr>
          </a:p>
          <a:p>
            <a:pPr algn="l" rtl="0" eaLnBrk="1" hangingPunct="1"/>
            <a:r>
              <a:rPr lang="en-US" dirty="0" err="1" smtClean="0">
                <a:latin typeface="Comic Sans MS" pitchFamily="66" charset="0"/>
              </a:rPr>
              <a:t>Thm</a:t>
            </a:r>
            <a:r>
              <a:rPr lang="en-US" dirty="0" smtClean="0">
                <a:latin typeface="Comic Sans MS" pitchFamily="66" charset="0"/>
              </a:rPr>
              <a:t>: If G is 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</a:rPr>
              <a:t>1/log n</a:t>
            </a:r>
            <a:r>
              <a:rPr lang="en-US" dirty="0" smtClean="0">
                <a:latin typeface="Comic Sans MS" pitchFamily="66" charset="0"/>
              </a:rPr>
              <a:t> -efficiently Steiner connected then strong </a:t>
            </a:r>
            <a:r>
              <a:rPr lang="en-US" dirty="0" err="1" smtClean="0">
                <a:latin typeface="Comic Sans MS" pitchFamily="66" charset="0"/>
              </a:rPr>
              <a:t>conn</a:t>
            </a:r>
            <a:r>
              <a:rPr lang="en-US" dirty="0" smtClean="0">
                <a:latin typeface="Comic Sans MS" pitchFamily="66" charset="0"/>
              </a:rPr>
              <a:t>. is testable for G.</a:t>
            </a:r>
          </a:p>
          <a:p>
            <a:pPr algn="l" rtl="0" eaLnBrk="1" hangingPunct="1"/>
            <a:r>
              <a:rPr lang="en-US" dirty="0" smtClean="0">
                <a:latin typeface="Comic Sans MS" pitchFamily="66" charset="0"/>
              </a:rPr>
              <a:t>SC is testable for </a:t>
            </a:r>
            <a:r>
              <a:rPr lang="en-US" dirty="0" err="1" smtClean="0">
                <a:solidFill>
                  <a:schemeClr val="accent1"/>
                </a:solidFill>
                <a:latin typeface="Comic Sans MS" pitchFamily="66" charset="0"/>
              </a:rPr>
              <a:t>nxn</a:t>
            </a:r>
            <a:r>
              <a:rPr lang="en-US" dirty="0" smtClean="0">
                <a:latin typeface="Comic Sans MS" pitchFamily="66" charset="0"/>
              </a:rPr>
              <a:t> grid.</a:t>
            </a:r>
          </a:p>
          <a:p>
            <a:pPr algn="l" rtl="0" eaLnBrk="1" hangingPunct="1"/>
            <a:r>
              <a:rPr lang="en-US" dirty="0" smtClean="0">
                <a:latin typeface="Comic Sans MS" pitchFamily="66" charset="0"/>
              </a:rPr>
              <a:t>SC</a:t>
            </a:r>
            <a:r>
              <a:rPr lang="he-IL" dirty="0" smtClean="0">
                <a:latin typeface="Comic Sans MS" pitchFamily="66" charset="0"/>
              </a:rPr>
              <a:t>   </a:t>
            </a:r>
            <a:r>
              <a:rPr lang="en-US" dirty="0" smtClean="0">
                <a:latin typeface="Comic Sans MS" pitchFamily="66" charset="0"/>
              </a:rPr>
              <a:t>is testable on expanders.</a:t>
            </a:r>
          </a:p>
          <a:p>
            <a:pPr algn="l" rtl="0" eaLnBrk="1" hangingPunct="1"/>
            <a:endParaRPr lang="el-GR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Testing s-t connectivity</a:t>
            </a:r>
            <a:endParaRPr lang="en-GB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Testing s-t connectivity can be efficiently done for any underlying graph.</a:t>
            </a:r>
            <a:br>
              <a:rPr lang="en-US" smtClean="0">
                <a:latin typeface="Comic Sans MS" pitchFamily="66" charset="0"/>
              </a:rPr>
            </a:br>
            <a:r>
              <a:rPr lang="en-US" smtClean="0">
                <a:latin typeface="Comic Sans MS" pitchFamily="66" charset="0"/>
              </a:rPr>
              <a:t>- Algorithm is non-trivial. It uses several reduction steps to testing small width branching programs.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Comic Sans MS" pitchFamily="66" charset="0"/>
              </a:rPr>
              <a:t>  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8569325" cy="6408738"/>
          </a:xfrm>
        </p:spPr>
        <p:txBody>
          <a:bodyPr/>
          <a:lstStyle/>
          <a:p>
            <a:pPr algn="l" rtl="0" eaLnBrk="1" hangingPunct="1"/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Testing </a:t>
            </a:r>
            <a:r>
              <a:rPr lang="en-US" dirty="0" err="1" smtClean="0">
                <a:solidFill>
                  <a:srgbClr val="FF0000"/>
                </a:solidFill>
                <a:latin typeface="Comic Sans MS" pitchFamily="66" charset="0"/>
              </a:rPr>
              <a:t>Eulerianity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:  </a:t>
            </a:r>
            <a:r>
              <a:rPr lang="en-US" dirty="0" smtClean="0">
                <a:latin typeface="Comic Sans MS" pitchFamily="66" charset="0"/>
              </a:rPr>
              <a:t>Not testable in general. However, there are </a:t>
            </a:r>
            <a:r>
              <a:rPr lang="en-US" dirty="0" err="1" smtClean="0">
                <a:latin typeface="Comic Sans MS" pitchFamily="66" charset="0"/>
              </a:rPr>
              <a:t>sublinear</a:t>
            </a:r>
            <a:r>
              <a:rPr lang="en-US" dirty="0" smtClean="0">
                <a:latin typeface="Comic Sans MS" pitchFamily="66" charset="0"/>
              </a:rPr>
              <a:t> testing algorithms and quite efficient for certain classes of graphs.</a:t>
            </a:r>
          </a:p>
          <a:p>
            <a:pPr algn="l" rtl="0" eaLnBrk="1" hangingPunct="1"/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285750" y="214313"/>
            <a:ext cx="8572500" cy="2214562"/>
          </a:xfrm>
        </p:spPr>
        <p:txBody>
          <a:bodyPr/>
          <a:lstStyle/>
          <a:p>
            <a:pPr rtl="0" eaLnBrk="1" hangingPunct="1"/>
            <a:r>
              <a:rPr lang="en-US" smtClean="0">
                <a:solidFill>
                  <a:srgbClr val="FF0000"/>
                </a:solidFill>
                <a:latin typeface="Comic Sans MS" pitchFamily="66" charset="0"/>
              </a:rPr>
              <a:t>Some general lower bounds for non-adaptive 1-sided error algorithms</a:t>
            </a:r>
            <a:br>
              <a:rPr lang="en-US" smtClean="0">
                <a:solidFill>
                  <a:srgbClr val="FF0000"/>
                </a:solidFill>
                <a:latin typeface="Comic Sans MS" pitchFamily="66" charset="0"/>
              </a:rPr>
            </a:br>
            <a:endParaRPr lang="en-GB" smtClean="0">
              <a:solidFill>
                <a:srgbClr val="FF0000"/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85750" y="2500313"/>
            <a:ext cx="8572500" cy="40005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mtClean="0">
                <a:latin typeface="Comic Sans MS" pitchFamily="66" charset="0"/>
              </a:rPr>
              <a:t>[FLNR on-going work]</a:t>
            </a:r>
          </a:p>
          <a:p>
            <a:pPr algn="l" rtl="0" eaLnBrk="1" hangingPunct="1">
              <a:buFontTx/>
              <a:buNone/>
            </a:pPr>
            <a:endParaRPr lang="en-US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smtClean="0">
                <a:latin typeface="Comic Sans MS" pitchFamily="66" charset="0"/>
              </a:rPr>
              <a:t>Consider the property of subgraphs of being bipartite.  A 1-sided error algorithm needs to find a refutation in order to reject.  Here a witness is an odd-cycle. </a:t>
            </a:r>
          </a:p>
          <a:p>
            <a:pPr algn="l" rtl="0" eaLnBrk="1" hangingPunct="1">
              <a:buFontTx/>
              <a:buNone/>
            </a:pPr>
            <a:r>
              <a:rPr lang="en-US" smtClean="0">
                <a:latin typeface="Comic Sans MS" pitchFamily="66" charset="0"/>
              </a:rPr>
              <a:t>Hence, the size of the refutation is a lower bound. However, this is quite weak.</a:t>
            </a:r>
          </a:p>
          <a:p>
            <a:pPr algn="l" rtl="0" eaLnBrk="1" hangingPunct="1">
              <a:buFontTx/>
              <a:buNone/>
            </a:pPr>
            <a:endParaRPr lang="en-US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endParaRPr lang="en-US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endParaRPr lang="en-US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endParaRPr lang="en-US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smtClean="0">
                <a:latin typeface="Comic Sans MS" pitchFamily="66" charset="0"/>
              </a:rPr>
              <a:t>Hence, the properties is a collection of  subgraphs, e.g:</a:t>
            </a:r>
          </a:p>
          <a:p>
            <a:pPr algn="l" rtl="0" eaLnBrk="1" hangingPunct="1">
              <a:buFontTx/>
              <a:buNone/>
            </a:pPr>
            <a:r>
              <a:rPr lang="en-US" smtClean="0">
                <a:latin typeface="Comic Sans MS" pitchFamily="66" charset="0"/>
              </a:rPr>
              <a:t>Beging bipartite (k-colorable), Eulearian, Hamiltonian, being acyclic etc.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285750" y="285750"/>
            <a:ext cx="8572500" cy="6215063"/>
          </a:xfrm>
        </p:spPr>
        <p:txBody>
          <a:bodyPr/>
          <a:lstStyle/>
          <a:p>
            <a:pPr algn="l" rtl="0" eaLnBrk="1" hangingPunct="1"/>
            <a:r>
              <a:rPr lang="en-US" smtClean="0">
                <a:latin typeface="Comic Sans MS" pitchFamily="66" charset="0"/>
              </a:rPr>
              <a:t>Let G=(V,E) be an expander graph, with girth = </a:t>
            </a:r>
            <a:r>
              <a:rPr lang="el-GR" smtClean="0">
                <a:latin typeface="Comic Sans MS" pitchFamily="66" charset="0"/>
              </a:rPr>
              <a:t>Ω</a:t>
            </a:r>
            <a:r>
              <a:rPr lang="en-US" smtClean="0">
                <a:latin typeface="Comic Sans MS" pitchFamily="66" charset="0"/>
              </a:rPr>
              <a:t>(log n). </a:t>
            </a:r>
          </a:p>
          <a:p>
            <a:pPr algn="l" rtl="0" eaLnBrk="1" hangingPunct="1"/>
            <a:endParaRPr lang="en-US" smtClean="0">
              <a:latin typeface="Comic Sans MS" pitchFamily="66" charset="0"/>
            </a:endParaRP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Refutation size is O(log n).</a:t>
            </a:r>
          </a:p>
          <a:p>
            <a:pPr algn="l" rtl="0" eaLnBrk="1" hangingPunct="1"/>
            <a:endParaRPr lang="en-US" smtClean="0">
              <a:latin typeface="Comic Sans MS" pitchFamily="66" charset="0"/>
            </a:endParaRPr>
          </a:p>
          <a:p>
            <a:pPr algn="l" rtl="0" eaLnBrk="1" hangingPunct="1"/>
            <a:r>
              <a:rPr lang="en-US" smtClean="0">
                <a:latin typeface="Comic Sans MS" pitchFamily="66" charset="0"/>
              </a:rPr>
              <a:t>Can prove: non-adaptive lower bound of </a:t>
            </a:r>
            <a:r>
              <a:rPr lang="el-GR" smtClean="0">
                <a:latin typeface="Comic Sans MS" pitchFamily="66" charset="0"/>
              </a:rPr>
              <a:t>Ω</a:t>
            </a:r>
            <a:r>
              <a:rPr lang="en-US" smtClean="0">
                <a:latin typeface="Comic Sans MS" pitchFamily="66" charset="0"/>
              </a:rPr>
              <a:t>(n</a:t>
            </a:r>
            <a:r>
              <a:rPr lang="el-GR" baseline="30000" smtClean="0">
                <a:latin typeface="Comic Sans MS" pitchFamily="66" charset="0"/>
              </a:rPr>
              <a:t>δ</a:t>
            </a:r>
            <a:r>
              <a:rPr lang="en-US" smtClean="0">
                <a:latin typeface="Comic Sans MS" pitchFamily="66" charset="0"/>
              </a:rPr>
              <a:t>), for some fixed </a:t>
            </a:r>
            <a:r>
              <a:rPr lang="el-GR" smtClean="0">
                <a:latin typeface="Comic Sans MS" pitchFamily="66" charset="0"/>
              </a:rPr>
              <a:t>δ</a:t>
            </a:r>
            <a:r>
              <a:rPr lang="en-US" smtClean="0">
                <a:latin typeface="Comic Sans MS" pitchFamily="66" charset="0"/>
              </a:rPr>
              <a:t>&gt;0.</a:t>
            </a:r>
          </a:p>
          <a:p>
            <a:pPr algn="l" rtl="0" eaLnBrk="1" hangingPunct="1">
              <a:buFontTx/>
              <a:buNone/>
            </a:pPr>
            <a:endParaRPr lang="en-US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endParaRPr lang="en-US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285750" y="285750"/>
            <a:ext cx="8572500" cy="6215063"/>
          </a:xfrm>
        </p:spPr>
        <p:txBody>
          <a:bodyPr/>
          <a:lstStyle/>
          <a:p>
            <a:pPr algn="l" rtl="0" eaLnBrk="1" hangingPunct="1">
              <a:buFontTx/>
              <a:buNone/>
            </a:pPr>
            <a:endParaRPr lang="en-US" dirty="0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dirty="0" smtClean="0">
                <a:latin typeface="Comic Sans MS" pitchFamily="66" charset="0"/>
              </a:rPr>
              <a:t>This is quite general; the same technique gives lower bound for testing </a:t>
            </a:r>
            <a:r>
              <a:rPr lang="en-US" dirty="0" err="1" smtClean="0">
                <a:solidFill>
                  <a:srgbClr val="FF0000"/>
                </a:solidFill>
                <a:latin typeface="Comic Sans MS" pitchFamily="66" charset="0"/>
              </a:rPr>
              <a:t>acyclicity</a:t>
            </a:r>
            <a:r>
              <a:rPr lang="en-US" dirty="0" smtClean="0">
                <a:latin typeface="Comic Sans MS" pitchFamily="66" charset="0"/>
              </a:rPr>
              <a:t>, testing any  property in which a refutation contains a ‘large’ path, or a cycle. </a:t>
            </a:r>
          </a:p>
          <a:p>
            <a:pPr algn="l" rtl="0" eaLnBrk="1" hangingPunct="1">
              <a:buFontTx/>
              <a:buNone/>
            </a:pPr>
            <a:endParaRPr lang="en-US" dirty="0" smtClean="0"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dirty="0" smtClean="0">
                <a:latin typeface="Comic Sans MS" pitchFamily="66" charset="0"/>
              </a:rPr>
              <a:t>E.g., any (non-trivial)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minor-H-free</a:t>
            </a:r>
            <a:r>
              <a:rPr lang="en-US" dirty="0" smtClean="0">
                <a:latin typeface="Comic Sans MS" pitchFamily="66" charset="0"/>
              </a:rPr>
              <a:t> graph for a given H, e.g., planarity. </a:t>
            </a:r>
          </a:p>
          <a:p>
            <a:pPr algn="l" rtl="0" eaLnBrk="1" hangingPunct="1">
              <a:buFontTx/>
              <a:buNone/>
            </a:pP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28604"/>
            <a:ext cx="7772400" cy="5667396"/>
          </a:xfrm>
        </p:spPr>
        <p:txBody>
          <a:bodyPr/>
          <a:lstStyle/>
          <a:p>
            <a:pPr algn="l" rtl="0"/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Properties of Boolean functions</a:t>
            </a:r>
            <a:r>
              <a:rPr lang="en-US" dirty="0" smtClean="0">
                <a:latin typeface="Comic Sans MS" pitchFamily="66" charset="0"/>
              </a:rPr>
              <a:t>: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Structure:</a:t>
            </a:r>
            <a:r>
              <a:rPr lang="en-US" dirty="0" smtClean="0">
                <a:latin typeface="Comic Sans MS" pitchFamily="66" charset="0"/>
              </a:rPr>
              <a:t>  the Boolean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cube.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Inputs</a:t>
            </a:r>
            <a:r>
              <a:rPr lang="en-US" dirty="0" smtClean="0">
                <a:latin typeface="Comic Sans MS" pitchFamily="66" charset="0"/>
              </a:rPr>
              <a:t>:  Boolean assignment of vertices.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Property:</a:t>
            </a:r>
            <a:r>
              <a:rPr lang="en-US" dirty="0" smtClean="0">
                <a:latin typeface="Comic Sans MS" pitchFamily="66" charset="0"/>
              </a:rPr>
              <a:t> e.g., monotone, linear,….</a:t>
            </a:r>
            <a:endParaRPr lang="en-GB" dirty="0" smtClean="0"/>
          </a:p>
          <a:p>
            <a:pPr algn="l" rtl="0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85728"/>
            <a:ext cx="7772400" cy="5810272"/>
          </a:xfrm>
        </p:spPr>
        <p:txBody>
          <a:bodyPr/>
          <a:lstStyle/>
          <a:p>
            <a:pPr algn="l" rtl="0"/>
            <a:r>
              <a:rPr lang="en-US" dirty="0" smtClean="0">
                <a:latin typeface="Comic Sans MS" pitchFamily="66" charset="0"/>
              </a:rPr>
              <a:t>[FL….. – on going]: membership in  read-once formulae is testable.</a:t>
            </a:r>
          </a:p>
          <a:p>
            <a:pPr algn="l" rtl="0"/>
            <a:r>
              <a:rPr lang="en-US" dirty="0" smtClean="0">
                <a:latin typeface="Comic Sans MS" pitchFamily="66" charset="0"/>
              </a:rPr>
              <a:t>Extensions to non-</a:t>
            </a:r>
            <a:r>
              <a:rPr lang="en-US" dirty="0" err="1" smtClean="0">
                <a:latin typeface="Comic Sans MS" pitchFamily="66" charset="0"/>
              </a:rPr>
              <a:t>boolean</a:t>
            </a:r>
            <a:r>
              <a:rPr lang="en-US" dirty="0" smtClean="0">
                <a:latin typeface="Comic Sans MS" pitchFamily="66" charset="0"/>
              </a:rPr>
              <a:t> case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357982"/>
          </a:xfrm>
        </p:spPr>
        <p:txBody>
          <a:bodyPr/>
          <a:lstStyle/>
          <a:p>
            <a:pPr algn="l" rtl="0"/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  <a:cs typeface="Tahoma" pitchFamily="34" charset="0"/>
              </a:rPr>
              <a:t>Here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: Structure is not fixed in advance !</a:t>
            </a:r>
            <a:br>
              <a:rPr lang="en-US" dirty="0" smtClean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</a:b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E.g.,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  <a:cs typeface="Tahoma" pitchFamily="34" charset="0"/>
              </a:rPr>
              <a:t>Structure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: a given 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  <a:cs typeface="Tahoma" pitchFamily="34" charset="0"/>
              </a:rPr>
              <a:t>undirected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 graph,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  <a:cs typeface="Tahoma" pitchFamily="34" charset="0"/>
              </a:rPr>
              <a:t>inputs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: all 0/1 assignments to its edges,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  <a:cs typeface="Tahoma" pitchFamily="34" charset="0"/>
              </a:rPr>
              <a:t>property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: the </a:t>
            </a:r>
            <a:r>
              <a:rPr lang="en-US" dirty="0" err="1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subgraph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 is </a:t>
            </a:r>
            <a:r>
              <a:rPr lang="en-US" dirty="0" err="1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Eulerian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, connected,…. </a:t>
            </a:r>
          </a:p>
          <a:p>
            <a:pPr algn="l" rtl="0"/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Strongly connected, DAG, having a </a:t>
            </a:r>
            <a:r>
              <a:rPr lang="en-US" dirty="0" err="1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di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-path of length k….</a:t>
            </a:r>
          </a:p>
          <a:p>
            <a:pPr algn="l" rtl="0"/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  <a:cs typeface="Tahoma" pitchFamily="34" charset="0"/>
              </a:rPr>
              <a:t>Structure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: A given graph,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  <a:cs typeface="Tahoma" pitchFamily="34" charset="0"/>
              </a:rPr>
              <a:t>inputs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: all 0/1 assignments to its </a:t>
            </a:r>
            <a:r>
              <a:rPr lang="en-US" dirty="0" smtClean="0">
                <a:solidFill>
                  <a:schemeClr val="accent1"/>
                </a:solidFill>
                <a:latin typeface="Comic Sans MS" pitchFamily="66" charset="0"/>
                <a:cs typeface="Tahoma" pitchFamily="34" charset="0"/>
              </a:rPr>
              <a:t>vertices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.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  <a:cs typeface="Tahoma" pitchFamily="34" charset="0"/>
              </a:rPr>
              <a:t>Properties: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 graph properties of the induced </a:t>
            </a:r>
            <a:r>
              <a:rPr lang="en-US" dirty="0" err="1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subgraph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290"/>
            <a:ext cx="7772400" cy="5881710"/>
          </a:xfrm>
        </p:spPr>
        <p:txBody>
          <a:bodyPr/>
          <a:lstStyle/>
          <a:p>
            <a:pPr algn="l" rtl="0"/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  <a:cs typeface="Tahoma" pitchFamily="34" charset="0"/>
              </a:rPr>
              <a:t>Structure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: A Boolean circuit/ formula/ branching program…,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  <a:cs typeface="Tahoma" pitchFamily="34" charset="0"/>
              </a:rPr>
              <a:t>inputs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: Boolean assignment to the variables. 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  <a:cs typeface="Tahoma" pitchFamily="34" charset="0"/>
              </a:rPr>
              <a:t>Property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: the 1-inputs of the computation.</a:t>
            </a:r>
          </a:p>
          <a:p>
            <a:pPr algn="l" rtl="0"/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cs typeface="Tahoma" pitchFamily="34" charset="0"/>
              </a:rPr>
              <a:t>There  are many more examples….</a:t>
            </a:r>
            <a:endParaRPr lang="en-GB" dirty="0" smtClean="0">
              <a:solidFill>
                <a:schemeClr val="tx2"/>
              </a:solidFill>
            </a:endParaRPr>
          </a:p>
          <a:p>
            <a:pPr algn="l" rtl="0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43998" cy="135732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Comments on ‘standard’ models, e.g., graph properties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[GT01]:</a:t>
            </a:r>
            <a:r>
              <a:rPr lang="en-US" dirty="0" smtClean="0">
                <a:latin typeface="Comic Sans MS" pitchFamily="66" charset="0"/>
              </a:rPr>
              <a:t> Every 1-sided error testable property is testable by a </a:t>
            </a:r>
            <a:r>
              <a:rPr lang="en-US" dirty="0" smtClean="0">
                <a:solidFill>
                  <a:srgbClr val="006600"/>
                </a:solidFill>
                <a:latin typeface="Comic Sans MS" pitchFamily="66" charset="0"/>
              </a:rPr>
              <a:t>generic</a:t>
            </a:r>
            <a:r>
              <a:rPr lang="en-US" dirty="0" smtClean="0">
                <a:latin typeface="Comic Sans MS" pitchFamily="66" charset="0"/>
              </a:rPr>
              <a:t> algorithm:  An algorithm that queries at random a </a:t>
            </a:r>
            <a:r>
              <a:rPr lang="en-US" dirty="0" err="1" smtClean="0">
                <a:latin typeface="Comic Sans MS" pitchFamily="66" charset="0"/>
              </a:rPr>
              <a:t>subgraph</a:t>
            </a:r>
            <a:r>
              <a:rPr lang="en-US" dirty="0" smtClean="0">
                <a:latin typeface="Comic Sans MS" pitchFamily="66" charset="0"/>
              </a:rPr>
              <a:t> of a given size and accept/reject only based on it.</a:t>
            </a:r>
          </a:p>
          <a:p>
            <a:pPr algn="l" rtl="0"/>
            <a:r>
              <a:rPr lang="en-US" dirty="0" smtClean="0">
                <a:latin typeface="Comic Sans MS" pitchFamily="66" charset="0"/>
              </a:rPr>
              <a:t>Thus, algorithm are somewhat ‘not interesting’.</a:t>
            </a:r>
            <a:endParaRPr lang="he-IL" dirty="0" smtClean="0">
              <a:latin typeface="Comic Sans MS" pitchFamily="66" charset="0"/>
            </a:endParaRPr>
          </a:p>
          <a:p>
            <a:pPr algn="l" rtl="0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85728"/>
            <a:ext cx="7772400" cy="5810272"/>
          </a:xfrm>
        </p:spPr>
        <p:txBody>
          <a:bodyPr/>
          <a:lstStyle/>
          <a:p>
            <a:pPr algn="l" rtl="0"/>
            <a:r>
              <a:rPr lang="en-US" dirty="0" smtClean="0">
                <a:latin typeface="Comic Sans MS" pitchFamily="66" charset="0"/>
              </a:rPr>
              <a:t>[AFNS] A characterization of all testable graph properties in terms of regular partitions. </a:t>
            </a:r>
          </a:p>
          <a:p>
            <a:pPr algn="l" rtl="0"/>
            <a:endParaRPr lang="en-US" dirty="0" smtClean="0">
              <a:latin typeface="Comic Sans MS" pitchFamily="66" charset="0"/>
            </a:endParaRPr>
          </a:p>
          <a:p>
            <a:pPr algn="l" rtl="0"/>
            <a:r>
              <a:rPr lang="en-US" dirty="0" smtClean="0">
                <a:latin typeface="Comic Sans MS" pitchFamily="66" charset="0"/>
              </a:rPr>
              <a:t>In massively </a:t>
            </a:r>
            <a:r>
              <a:rPr lang="en-US" dirty="0" err="1" smtClean="0">
                <a:latin typeface="Comic Sans MS" pitchFamily="66" charset="0"/>
              </a:rPr>
              <a:t>parametrized</a:t>
            </a:r>
            <a:r>
              <a:rPr lang="en-US" dirty="0" smtClean="0">
                <a:latin typeface="Comic Sans MS" pitchFamily="66" charset="0"/>
              </a:rPr>
              <a:t> graph properties:  </a:t>
            </a:r>
          </a:p>
          <a:p>
            <a:pPr algn="l" rtl="0"/>
            <a:r>
              <a:rPr lang="en-US" dirty="0" smtClean="0">
                <a:latin typeface="Comic Sans MS" pitchFamily="66" charset="0"/>
              </a:rPr>
              <a:t>Typically, there is a ‘significant’ place for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preprocessing </a:t>
            </a:r>
            <a:r>
              <a:rPr lang="en-US" dirty="0" smtClean="0">
                <a:latin typeface="Comic Sans MS" pitchFamily="66" charset="0"/>
              </a:rPr>
              <a:t>the structure. </a:t>
            </a:r>
          </a:p>
          <a:p>
            <a:pPr algn="l" rtl="0"/>
            <a:r>
              <a:rPr lang="en-US" dirty="0" smtClean="0">
                <a:latin typeface="Comic Sans MS" pitchFamily="66" charset="0"/>
              </a:rPr>
              <a:t>Algorithms turns out to be quite different from the ‘standard’ sampling.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685800" y="285750"/>
            <a:ext cx="7772400" cy="1214438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Some ‘old’ results </a:t>
            </a:r>
            <a:endParaRPr lang="en-GB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57188" y="1643063"/>
            <a:ext cx="8358187" cy="4857750"/>
          </a:xfrm>
        </p:spPr>
        <p:txBody>
          <a:bodyPr/>
          <a:lstStyle/>
          <a:p>
            <a:pPr algn="l" rtl="0" eaLnBrk="1" hangingPunct="1"/>
            <a:r>
              <a:rPr lang="en-US" dirty="0" smtClean="0">
                <a:latin typeface="Comic Sans MS" pitchFamily="66" charset="0"/>
              </a:rPr>
              <a:t>[N00]  testing membership in read-once constant width Branching programs.</a:t>
            </a:r>
          </a:p>
          <a:p>
            <a:pPr algn="l" rtl="0" eaLnBrk="1" hangingPunct="1"/>
            <a:r>
              <a:rPr lang="en-US" dirty="0" smtClean="0">
                <a:latin typeface="Comic Sans MS" pitchFamily="66" charset="0"/>
              </a:rPr>
              <a:t>[FLNRRS02] – testing </a:t>
            </a:r>
            <a:r>
              <a:rPr lang="en-US" dirty="0" err="1" smtClean="0">
                <a:latin typeface="Comic Sans MS" pitchFamily="66" charset="0"/>
              </a:rPr>
              <a:t>monotonicity</a:t>
            </a:r>
            <a:r>
              <a:rPr lang="en-US" dirty="0" smtClean="0">
                <a:latin typeface="Comic Sans MS" pitchFamily="66" charset="0"/>
              </a:rPr>
              <a:t> in ‘general’  </a:t>
            </a:r>
            <a:r>
              <a:rPr lang="en-US" dirty="0" err="1" smtClean="0">
                <a:latin typeface="Comic Sans MS" pitchFamily="66" charset="0"/>
              </a:rPr>
              <a:t>posets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pPr algn="l" rtl="0" eaLnBrk="1" hangingPunct="1">
              <a:buNone/>
            </a:pPr>
            <a:r>
              <a:rPr lang="en-US" dirty="0" smtClean="0">
                <a:latin typeface="Comic Sans MS" pitchFamily="66" charset="0"/>
              </a:rPr>
              <a:t> </a:t>
            </a:r>
            <a:endParaRPr lang="en-GB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685800" y="285750"/>
            <a:ext cx="7772400" cy="1214438"/>
          </a:xfrm>
        </p:spPr>
        <p:txBody>
          <a:bodyPr/>
          <a:lstStyle/>
          <a:p>
            <a:pPr eaLnBrk="1" hangingPunct="1"/>
            <a:r>
              <a:rPr lang="en-US" dirty="0" err="1" smtClean="0">
                <a:solidFill>
                  <a:srgbClr val="FF0000"/>
                </a:solidFill>
                <a:latin typeface="Comic Sans MS" pitchFamily="66" charset="0"/>
              </a:rPr>
              <a:t>Subgraphs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mic Sans MS" pitchFamily="66" charset="0"/>
              </a:rPr>
              <a:t>porperties</a:t>
            </a:r>
            <a:endParaRPr lang="en-GB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57188" y="1643063"/>
            <a:ext cx="8358187" cy="4857750"/>
          </a:xfrm>
        </p:spPr>
        <p:txBody>
          <a:bodyPr/>
          <a:lstStyle/>
          <a:p>
            <a:pPr algn="l" rtl="0" eaLnBrk="1" hangingPunct="1"/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Structure</a:t>
            </a:r>
            <a:r>
              <a:rPr lang="en-US" dirty="0" smtClean="0">
                <a:latin typeface="Comic Sans MS" pitchFamily="66" charset="0"/>
              </a:rPr>
              <a:t>: A given arbitrary underlying graph G=(V,E). Algorithm has full knowledge of G.</a:t>
            </a:r>
          </a:p>
          <a:p>
            <a:pPr algn="l" rtl="0" eaLnBrk="1" hangingPunct="1"/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Inputs:</a:t>
            </a:r>
            <a:r>
              <a:rPr lang="en-US" dirty="0" smtClean="0">
                <a:latin typeface="Comic Sans MS" pitchFamily="66" charset="0"/>
              </a:rPr>
              <a:t>  (Boolean) assignment on the edges (vertices). Hence a property P is a subset of {0,1}</a:t>
            </a:r>
            <a:r>
              <a:rPr lang="en-US" baseline="30000" dirty="0" smtClean="0">
                <a:latin typeface="Comic Sans MS" pitchFamily="66" charset="0"/>
              </a:rPr>
              <a:t>E</a:t>
            </a:r>
            <a:r>
              <a:rPr lang="en-US" dirty="0" smtClean="0">
                <a:latin typeface="Comic Sans MS" pitchFamily="66" charset="0"/>
              </a:rPr>
              <a:t> . </a:t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>P can be interpreted is several ways:</a:t>
            </a:r>
          </a:p>
          <a:p>
            <a:pPr algn="l" rtl="0" eaLnBrk="1" hangingPunct="1"/>
            <a:endParaRPr lang="en-GB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AMBLE" val="\documentclass{article}&#10;\pagestyle{empty}&#10;\usepackage{xspace,amssymb,amsfonts,amsmath}&#10;\usepackage{color}&#10;\usepackage{TeX4PPT}&#10;"/>
  <p:tag name="MAGPC" val="200"/>
  <p:tag name="FONTSIZE" val="1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1327</Words>
  <Application>Microsoft PowerPoint</Application>
  <PresentationFormat>On-screen Show (4:3)</PresentationFormat>
  <Paragraphs>131</Paragraphs>
  <Slides>30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Default Design</vt:lpstr>
      <vt:lpstr>Testing of ‘massively parametrized problems’ -</vt:lpstr>
      <vt:lpstr>Standard Models</vt:lpstr>
      <vt:lpstr>Slide 3</vt:lpstr>
      <vt:lpstr>Slide 4</vt:lpstr>
      <vt:lpstr>Slide 5</vt:lpstr>
      <vt:lpstr>Comments on ‘standard’ models, e.g., graph properties</vt:lpstr>
      <vt:lpstr>Slide 7</vt:lpstr>
      <vt:lpstr>Some ‘old’ results </vt:lpstr>
      <vt:lpstr>Subgraphs porperties</vt:lpstr>
      <vt:lpstr>subgraph porperties</vt:lpstr>
      <vt:lpstr>Orientations porperties</vt:lpstr>
      <vt:lpstr>Properties of constraint graphs  </vt:lpstr>
      <vt:lpstr>Slide 13</vt:lpstr>
      <vt:lpstr>Motivation </vt:lpstr>
      <vt:lpstr>Slide 15</vt:lpstr>
      <vt:lpstr>Slide 16</vt:lpstr>
      <vt:lpstr>Testing constraint graphs   </vt:lpstr>
      <vt:lpstr>Slide 18</vt:lpstr>
      <vt:lpstr>Slide 19</vt:lpstr>
      <vt:lpstr> Algorithm flavour</vt:lpstr>
      <vt:lpstr>Testing of Orientations</vt:lpstr>
      <vt:lpstr>Slide 22</vt:lpstr>
      <vt:lpstr>Testing strong connectivity</vt:lpstr>
      <vt:lpstr>Slide 24</vt:lpstr>
      <vt:lpstr>Testing s-t connectivity</vt:lpstr>
      <vt:lpstr>Slide 26</vt:lpstr>
      <vt:lpstr>Some general lower bounds for non-adaptive 1-sided error algorithms </vt:lpstr>
      <vt:lpstr>Slide 28</vt:lpstr>
      <vt:lpstr>Slide 29</vt:lpstr>
      <vt:lpstr>Slide 30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/>
  <cp:lastModifiedBy/>
  <cp:revision>18</cp:revision>
  <cp:lastPrinted>1601-01-01T00:00:00Z</cp:lastPrinted>
  <dcterms:created xsi:type="dcterms:W3CDTF">1601-01-01T00:00:00Z</dcterms:created>
  <dcterms:modified xsi:type="dcterms:W3CDTF">2010-01-07T14:26:52Z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1037</vt:i4>
  </property>
</Properties>
</file>