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12" r:id="rId1"/>
  </p:sldMasterIdLst>
  <p:notesMasterIdLst>
    <p:notesMasterId r:id="rId29"/>
  </p:notesMasterIdLst>
  <p:sldIdLst>
    <p:sldId id="256" r:id="rId2"/>
    <p:sldId id="326" r:id="rId3"/>
    <p:sldId id="286" r:id="rId4"/>
    <p:sldId id="287" r:id="rId5"/>
    <p:sldId id="288" r:id="rId6"/>
    <p:sldId id="309" r:id="rId7"/>
    <p:sldId id="308" r:id="rId8"/>
    <p:sldId id="292" r:id="rId9"/>
    <p:sldId id="307" r:id="rId10"/>
    <p:sldId id="296" r:id="rId11"/>
    <p:sldId id="310" r:id="rId12"/>
    <p:sldId id="323" r:id="rId13"/>
    <p:sldId id="259" r:id="rId14"/>
    <p:sldId id="258" r:id="rId15"/>
    <p:sldId id="311" r:id="rId16"/>
    <p:sldId id="325" r:id="rId17"/>
    <p:sldId id="327" r:id="rId18"/>
    <p:sldId id="329" r:id="rId19"/>
    <p:sldId id="330" r:id="rId20"/>
    <p:sldId id="331" r:id="rId21"/>
    <p:sldId id="332" r:id="rId22"/>
    <p:sldId id="333" r:id="rId23"/>
    <p:sldId id="320" r:id="rId24"/>
    <p:sldId id="321" r:id="rId25"/>
    <p:sldId id="312" r:id="rId26"/>
    <p:sldId id="324" r:id="rId27"/>
    <p:sldId id="322" r:id="rId28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30"/>
    </p:embeddedFont>
    <p:embeddedFont>
      <p:font typeface="cmsy10" panose="020B0500000000000000" pitchFamily="34" charset="0"/>
      <p:regular r:id="rId31"/>
    </p:embeddedFont>
    <p:embeddedFont>
      <p:font typeface="msbm10" panose="020B0500000000000000" pitchFamily="34" charset="0"/>
      <p:regular r:id="rId32"/>
    </p:embeddedFont>
    <p:embeddedFont>
      <p:font typeface="CMMI10" panose="020B0500000000000000" pitchFamily="34" charset="0"/>
      <p:regular r:id="rId33"/>
    </p:embeddedFont>
    <p:embeddedFont>
      <p:font typeface="CMR10" panose="020B0500000000000000" pitchFamily="34" charset="0"/>
      <p:regular r:id="rId34"/>
    </p:embeddedFont>
    <p:embeddedFont>
      <p:font typeface="CMMI7" panose="020B0500000000000000" pitchFamily="34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MR7" panose="020B0500000000000000" pitchFamily="34" charset="0"/>
      <p:regular r:id="rId40"/>
    </p:embeddedFont>
    <p:embeddedFont>
      <p:font typeface="CMEX10" panose="020B0500000000000000" pitchFamily="34" charset="0"/>
      <p:regular r:id="rId41"/>
    </p:embeddedFont>
  </p:embeddedFontLst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76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5FE0B-60A1-412B-9C26-6FE59F58F5E8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486A2-22A0-44EC-818C-AF97CCFE7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97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F3DE-0ED1-4F70-B2DC-EF36ABCE0729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6CDB-8C41-49FB-AD1E-DC0B4AA68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F3DE-0ED1-4F70-B2DC-EF36ABCE0729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6CDB-8C41-49FB-AD1E-DC0B4AA68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F3DE-0ED1-4F70-B2DC-EF36ABCE0729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6CDB-8C41-49FB-AD1E-DC0B4AA68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>
            <a:lvl1pPr>
              <a:defRPr sz="36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7124"/>
            <a:ext cx="8229600" cy="47545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F3DE-0ED1-4F70-B2DC-EF36ABCE0729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6CDB-8C41-49FB-AD1E-DC0B4AA68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24125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01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F3DE-0ED1-4F70-B2DC-EF36ABCE0729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6CDB-8C41-49FB-AD1E-DC0B4AA68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F3DE-0ED1-4F70-B2DC-EF36ABCE0729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6CDB-8C41-49FB-AD1E-DC0B4AA68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F3DE-0ED1-4F70-B2DC-EF36ABCE0729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6CDB-8C41-49FB-AD1E-DC0B4AA68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F3DE-0ED1-4F70-B2DC-EF36ABCE0729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6CDB-8C41-49FB-AD1E-DC0B4AA68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F3DE-0ED1-4F70-B2DC-EF36ABCE0729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6CDB-8C41-49FB-AD1E-DC0B4AA68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F3DE-0ED1-4F70-B2DC-EF36ABCE0729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6CDB-8C41-49FB-AD1E-DC0B4AA68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F3DE-0ED1-4F70-B2DC-EF36ABCE0729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6CDB-8C41-49FB-AD1E-DC0B4AA68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7F3DE-0ED1-4F70-B2DC-EF36ABCE0729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36CDB-8C41-49FB-AD1E-DC0B4AA68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14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32.png"/><Relationship Id="rId5" Type="http://schemas.openxmlformats.org/officeDocument/2006/relationships/image" Target="../media/image18.png"/><Relationship Id="rId15" Type="http://schemas.openxmlformats.org/officeDocument/2006/relationships/image" Target="../media/image21.png"/><Relationship Id="rId10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30.png"/><Relationship Id="rId1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5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12" Type="http://schemas.openxmlformats.org/officeDocument/2006/relationships/image" Target="../media/image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32.png"/><Relationship Id="rId5" Type="http://schemas.openxmlformats.org/officeDocument/2006/relationships/image" Target="../media/image18.png"/><Relationship Id="rId15" Type="http://schemas.openxmlformats.org/officeDocument/2006/relationships/image" Target="../media/image37.png"/><Relationship Id="rId10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30.png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9.png"/><Relationship Id="rId18" Type="http://schemas.openxmlformats.org/officeDocument/2006/relationships/image" Target="../media/image40.png"/><Relationship Id="rId3" Type="http://schemas.openxmlformats.org/officeDocument/2006/relationships/image" Target="../media/image14.png"/><Relationship Id="rId21" Type="http://schemas.openxmlformats.org/officeDocument/2006/relationships/image" Target="../media/image22.png"/><Relationship Id="rId7" Type="http://schemas.openxmlformats.org/officeDocument/2006/relationships/image" Target="../media/image19.png"/><Relationship Id="rId12" Type="http://schemas.openxmlformats.org/officeDocument/2006/relationships/image" Target="../media/image32.png"/><Relationship Id="rId17" Type="http://schemas.openxmlformats.org/officeDocument/2006/relationships/image" Target="../media/image21.png"/><Relationship Id="rId2" Type="http://schemas.openxmlformats.org/officeDocument/2006/relationships/image" Target="../media/image38.png"/><Relationship Id="rId16" Type="http://schemas.openxmlformats.org/officeDocument/2006/relationships/image" Target="../media/image33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31.png"/><Relationship Id="rId5" Type="http://schemas.openxmlformats.org/officeDocument/2006/relationships/image" Target="../media/image16.png"/><Relationship Id="rId10" Type="http://schemas.openxmlformats.org/officeDocument/2006/relationships/image" Target="../media/image30.png"/><Relationship Id="rId19" Type="http://schemas.openxmlformats.org/officeDocument/2006/relationships/image" Target="../media/image41.png"/><Relationship Id="rId4" Type="http://schemas.openxmlformats.org/officeDocument/2006/relationships/image" Target="../media/image15.png"/><Relationship Id="rId9" Type="http://schemas.openxmlformats.org/officeDocument/2006/relationships/image" Target="../media/image29.png"/><Relationship Id="rId1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42.png"/><Relationship Id="rId18" Type="http://schemas.openxmlformats.org/officeDocument/2006/relationships/image" Target="../media/image35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12" Type="http://schemas.openxmlformats.org/officeDocument/2006/relationships/image" Target="../media/image32.png"/><Relationship Id="rId17" Type="http://schemas.openxmlformats.org/officeDocument/2006/relationships/image" Target="../media/image43.png"/><Relationship Id="rId2" Type="http://schemas.openxmlformats.org/officeDocument/2006/relationships/image" Target="../media/image38.png"/><Relationship Id="rId16" Type="http://schemas.openxmlformats.org/officeDocument/2006/relationships/image" Target="../media/image5.wmf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31.png"/><Relationship Id="rId5" Type="http://schemas.openxmlformats.org/officeDocument/2006/relationships/image" Target="../media/image16.png"/><Relationship Id="rId15" Type="http://schemas.openxmlformats.org/officeDocument/2006/relationships/image" Target="../media/image41.png"/><Relationship Id="rId10" Type="http://schemas.openxmlformats.org/officeDocument/2006/relationships/image" Target="../media/image30.png"/><Relationship Id="rId19" Type="http://schemas.openxmlformats.org/officeDocument/2006/relationships/image" Target="../media/image36.png"/><Relationship Id="rId4" Type="http://schemas.openxmlformats.org/officeDocument/2006/relationships/image" Target="../media/image15.png"/><Relationship Id="rId9" Type="http://schemas.openxmlformats.org/officeDocument/2006/relationships/image" Target="../media/image29.png"/><Relationship Id="rId1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The Complexity of</a:t>
            </a:r>
            <a:br>
              <a:rPr lang="en-US" dirty="0" smtClean="0"/>
            </a:br>
            <a:r>
              <a:rPr lang="en-US" dirty="0" smtClean="0"/>
              <a:t>Differential Privacy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051174"/>
            <a:ext cx="8382000" cy="190182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Salil Vadhan</a:t>
            </a:r>
          </a:p>
          <a:p>
            <a:r>
              <a:rPr lang="en-US" dirty="0" smtClean="0"/>
              <a:t>Harvard University</a:t>
            </a:r>
            <a:endParaRPr lang="en-US" dirty="0"/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10"/>
              </a:rPr>
              <a:t>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Differentially Private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27124"/>
            <a:ext cx="8915400" cy="5273676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histograms [DMNS06]</a:t>
            </a:r>
          </a:p>
          <a:p>
            <a:r>
              <a:rPr lang="en-US" dirty="0" smtClean="0"/>
              <a:t>contingency </a:t>
            </a:r>
            <a:r>
              <a:rPr lang="en-US" dirty="0"/>
              <a:t>tables </a:t>
            </a:r>
            <a:r>
              <a:rPr lang="en-US" dirty="0" smtClean="0"/>
              <a:t>[BCDKMT07, GHRU11], </a:t>
            </a:r>
          </a:p>
          <a:p>
            <a:r>
              <a:rPr lang="en-US" dirty="0" smtClean="0"/>
              <a:t>machine </a:t>
            </a:r>
            <a:r>
              <a:rPr lang="en-US" dirty="0"/>
              <a:t>learning </a:t>
            </a:r>
            <a:r>
              <a:rPr lang="en-US" dirty="0" smtClean="0"/>
              <a:t>[BDMN05,KLNRS08], </a:t>
            </a:r>
          </a:p>
          <a:p>
            <a:r>
              <a:rPr lang="en-US" dirty="0" smtClean="0"/>
              <a:t>logistic </a:t>
            </a:r>
            <a:r>
              <a:rPr lang="en-US" dirty="0"/>
              <a:t>regression </a:t>
            </a:r>
            <a:r>
              <a:rPr lang="en-US" dirty="0" smtClean="0"/>
              <a:t>&amp; statistical estimation [CMS11,S11,KST11,ST12]</a:t>
            </a:r>
          </a:p>
          <a:p>
            <a:r>
              <a:rPr lang="en-US" dirty="0" smtClean="0"/>
              <a:t>clustering [BDMN05,NRS07]</a:t>
            </a:r>
          </a:p>
          <a:p>
            <a:r>
              <a:rPr lang="en-US" dirty="0"/>
              <a:t>s</a:t>
            </a:r>
            <a:r>
              <a:rPr lang="en-US" dirty="0" smtClean="0"/>
              <a:t>ocial network analysis [HLMJ09,GRU11,KRSY11,KNRS13,BBDS13]</a:t>
            </a:r>
          </a:p>
          <a:p>
            <a:r>
              <a:rPr lang="en-US" dirty="0"/>
              <a:t>a</a:t>
            </a:r>
            <a:r>
              <a:rPr lang="en-US" dirty="0" smtClean="0"/>
              <a:t>pproximation algorithms [GLMRT10]</a:t>
            </a:r>
          </a:p>
          <a:p>
            <a:r>
              <a:rPr lang="en-US" dirty="0"/>
              <a:t>s</a:t>
            </a:r>
            <a:r>
              <a:rPr lang="en-US" dirty="0" smtClean="0"/>
              <a:t>ingular value decomposition [HR13]</a:t>
            </a:r>
          </a:p>
          <a:p>
            <a:r>
              <a:rPr lang="en-US" dirty="0"/>
              <a:t>s</a:t>
            </a:r>
            <a:r>
              <a:rPr lang="en-US" dirty="0" smtClean="0"/>
              <a:t>treaming algorithms [DNRY10,DNPR10,MMNW11]</a:t>
            </a:r>
          </a:p>
          <a:p>
            <a:r>
              <a:rPr lang="en-US" dirty="0"/>
              <a:t>m</a:t>
            </a:r>
            <a:r>
              <a:rPr lang="en-US" dirty="0" smtClean="0"/>
              <a:t>echanism design </a:t>
            </a:r>
            <a:r>
              <a:rPr lang="en-US" sz="2000" dirty="0" smtClean="0"/>
              <a:t>[MT07,NST10,X11,NOS12,CCKMV12,HK12,KPRU12</a:t>
            </a:r>
            <a:r>
              <a:rPr lang="en-US" sz="2000" dirty="0"/>
              <a:t>]</a:t>
            </a:r>
            <a:endParaRPr lang="en-US" sz="2000" dirty="0" smtClean="0"/>
          </a:p>
          <a:p>
            <a:r>
              <a:rPr lang="en-US" dirty="0" smtClean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6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Privacy: More Interpretations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7124"/>
            <a:ext cx="8686800" cy="52736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Symbol"/>
              <a:sym typeface="Symbol"/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Whatever an adversary learns about me, it could have learned from everyone else’s data.</a:t>
            </a:r>
          </a:p>
          <a:p>
            <a:r>
              <a:rPr lang="en-US" dirty="0" smtClean="0"/>
              <a:t>Mechanism cannot leak “individual-specific” information.</a:t>
            </a:r>
            <a:endParaRPr lang="en-US" dirty="0"/>
          </a:p>
          <a:p>
            <a:r>
              <a:rPr lang="en-US" dirty="0" smtClean="0"/>
              <a:t>Above interpretations hold regardless of adversary’s auxiliary information.</a:t>
            </a:r>
          </a:p>
          <a:p>
            <a:r>
              <a:rPr lang="en-US" dirty="0" smtClean="0"/>
              <a:t>Composes gracefully (k repetitions </a:t>
            </a:r>
            <a:r>
              <a:rPr lang="en-US" b="1" dirty="0" smtClean="0">
                <a:latin typeface="cmsy10"/>
              </a:rPr>
              <a:t>)</a:t>
            </a:r>
            <a:r>
              <a:rPr lang="en-US" dirty="0" smtClean="0"/>
              <a:t> k</a:t>
            </a:r>
            <a:r>
              <a:rPr lang="en-US" dirty="0" smtClean="0">
                <a:latin typeface="Symbol"/>
                <a:sym typeface="Symbol"/>
              </a:rPr>
              <a:t> </a:t>
            </a:r>
            <a:r>
              <a:rPr lang="en-US" dirty="0" smtClean="0">
                <a:sym typeface="Symbol"/>
              </a:rPr>
              <a:t>differentially private)</a:t>
            </a:r>
          </a:p>
          <a:p>
            <a:pPr marL="0" indent="0">
              <a:buNone/>
            </a:pPr>
            <a:r>
              <a:rPr lang="en-US" dirty="0" smtClean="0">
                <a:sym typeface="Symbol"/>
              </a:rPr>
              <a:t>But </a:t>
            </a:r>
          </a:p>
          <a:p>
            <a:r>
              <a:rPr lang="en-US" dirty="0">
                <a:sym typeface="Symbol"/>
              </a:rPr>
              <a:t>N</a:t>
            </a:r>
            <a:r>
              <a:rPr lang="en-US" dirty="0" smtClean="0">
                <a:sym typeface="Symbol"/>
              </a:rPr>
              <a:t>o protection for information that is not localized to a few rows.</a:t>
            </a:r>
          </a:p>
          <a:p>
            <a:r>
              <a:rPr lang="en-US" dirty="0" smtClean="0">
                <a:sym typeface="Symbol"/>
              </a:rPr>
              <a:t>No guarantee that subjects won’t be “harmed” by results of analysis.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14400" y="1219200"/>
                <a:ext cx="7714420" cy="461665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Distribution of C(D,q</a:t>
                </a:r>
                <a:r>
                  <a:rPr lang="en-US" sz="2400" baseline="-25000" dirty="0" smtClean="0"/>
                  <a:t>1</a:t>
                </a:r>
                <a:r>
                  <a:rPr lang="en-US" sz="2400" dirty="0"/>
                  <a:t>,…,</a:t>
                </a:r>
                <a:r>
                  <a:rPr lang="en-US" sz="2400" dirty="0" err="1"/>
                  <a:t>q</a:t>
                </a:r>
                <a:r>
                  <a:rPr lang="en-US" sz="2400" baseline="-25000" dirty="0" err="1"/>
                  <a:t>t</a:t>
                </a:r>
                <a:r>
                  <a:rPr lang="en-US" sz="2400" dirty="0"/>
                  <a:t>)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≈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𝜀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Distribution of C(D</a:t>
                </a:r>
                <a:r>
                  <a:rPr lang="en-US" sz="2400" dirty="0"/>
                  <a:t>’,q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,…,</a:t>
                </a:r>
                <a:r>
                  <a:rPr lang="en-US" sz="2400" dirty="0" err="1"/>
                  <a:t>q</a:t>
                </a:r>
                <a:r>
                  <a:rPr lang="en-US" sz="2400" baseline="-25000" dirty="0" err="1"/>
                  <a:t>t</a:t>
                </a:r>
                <a:r>
                  <a:rPr lang="en-US" sz="2400" dirty="0" smtClean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219200"/>
                <a:ext cx="771442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024" t="-7407" b="-23457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loud Callout 4"/>
          <p:cNvSpPr/>
          <p:nvPr/>
        </p:nvSpPr>
        <p:spPr>
          <a:xfrm>
            <a:off x="4771610" y="2667000"/>
            <a:ext cx="3685453" cy="1219200"/>
          </a:xfrm>
          <a:prstGeom prst="cloudCallout">
            <a:avLst>
              <a:gd name="adj1" fmla="val -68098"/>
              <a:gd name="adj2" fmla="val -57458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f. </a:t>
            </a:r>
            <a:r>
              <a:rPr lang="en-US" dirty="0"/>
              <a:t>s</a:t>
            </a:r>
            <a:r>
              <a:rPr lang="en-US" dirty="0" smtClean="0"/>
              <a:t>emantic security</a:t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 err="1" smtClean="0"/>
              <a:t>Goldwasser-Micali</a:t>
            </a:r>
            <a:r>
              <a:rPr lang="en-US" dirty="0" smtClean="0"/>
              <a:t> `82]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23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This talk: Computational Complexity</a:t>
            </a:r>
            <a:br>
              <a:rPr lang="en-US" dirty="0" smtClean="0"/>
            </a:br>
            <a:r>
              <a:rPr lang="en-US" dirty="0" smtClean="0"/>
              <a:t>in Differential  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7124"/>
            <a:ext cx="8458200" cy="51974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Q: </a:t>
            </a:r>
            <a:r>
              <a:rPr lang="en-US" dirty="0" smtClean="0"/>
              <a:t>Do computational resource constraints change what is possible?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Computationally bounded curator</a:t>
            </a:r>
          </a:p>
          <a:p>
            <a:pPr lvl="1"/>
            <a:r>
              <a:rPr lang="en-US" dirty="0" smtClean="0"/>
              <a:t>Makes differential privacy harder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Exponential hardness </a:t>
            </a:r>
            <a:r>
              <a:rPr lang="en-US" dirty="0" smtClean="0"/>
              <a:t>results for unstructured queries or synthetic data.</a:t>
            </a:r>
          </a:p>
          <a:p>
            <a:pPr lvl="1"/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Subexponential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algorithms </a:t>
            </a:r>
            <a:r>
              <a:rPr lang="en-US" dirty="0" smtClean="0"/>
              <a:t>for structured queries w/other types of </a:t>
            </a:r>
            <a:br>
              <a:rPr lang="en-US" dirty="0" smtClean="0"/>
            </a:br>
            <a:r>
              <a:rPr lang="en-US" dirty="0" smtClean="0"/>
              <a:t>data representations.</a:t>
            </a:r>
            <a:endParaRPr lang="en-US" dirty="0"/>
          </a:p>
          <a:p>
            <a:pPr>
              <a:buNone/>
            </a:pP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Computationally bounded adversary</a:t>
            </a:r>
          </a:p>
          <a:p>
            <a:pPr lvl="1"/>
            <a:r>
              <a:rPr lang="en-US" dirty="0" smtClean="0"/>
              <a:t> Makes differential privacy easier</a:t>
            </a:r>
          </a:p>
          <a:p>
            <a:pPr lvl="1"/>
            <a:r>
              <a:rPr lang="en-US" dirty="0" smtClean="0"/>
              <a:t>Provable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gain in accuracy </a:t>
            </a:r>
            <a:r>
              <a:rPr lang="en-US" dirty="0" smtClean="0"/>
              <a:t>for multi-party protocols </a:t>
            </a:r>
            <a:br>
              <a:rPr lang="en-US" dirty="0" smtClean="0"/>
            </a:br>
            <a:r>
              <a:rPr lang="en-US" dirty="0" smtClean="0"/>
              <a:t>(e.g. for estimating Hamming distance)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2438400"/>
            <a:ext cx="8305800" cy="18288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7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More Ambitious Goal: </a:t>
            </a:r>
            <a:br>
              <a:rPr lang="en-US" dirty="0" smtClean="0"/>
            </a:br>
            <a:r>
              <a:rPr lang="en-US" dirty="0" err="1" smtClean="0"/>
              <a:t>Noninteractive</a:t>
            </a:r>
            <a:r>
              <a:rPr lang="en-US" dirty="0" smtClean="0"/>
              <a:t> Data Release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600200" y="1828800"/>
            <a:ext cx="1905000" cy="1447800"/>
            <a:chOff x="1152" y="1008"/>
            <a:chExt cx="1200" cy="912"/>
          </a:xfrm>
          <a:solidFill>
            <a:srgbClr val="00B050"/>
          </a:solidFill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152" y="1392"/>
              <a:ext cx="1200" cy="528"/>
              <a:chOff x="1152" y="960"/>
              <a:chExt cx="1200" cy="528"/>
            </a:xfrm>
            <a:grpFill/>
          </p:grpSpPr>
          <p:grpSp>
            <p:nvGrpSpPr>
              <p:cNvPr id="17" name="Group 5"/>
              <p:cNvGrpSpPr>
                <a:grpSpLocks/>
              </p:cNvGrpSpPr>
              <p:nvPr/>
            </p:nvGrpSpPr>
            <p:grpSpPr bwMode="auto">
              <a:xfrm>
                <a:off x="1152" y="1152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23" name="Oval 6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Oval 7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Oval 8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Oval 9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>
                <a:off x="1152" y="960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19" name="Oval 11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Oval 12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Oval 13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Oval 14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1152" y="1008"/>
              <a:ext cx="1200" cy="528"/>
              <a:chOff x="1152" y="960"/>
              <a:chExt cx="1200" cy="528"/>
            </a:xfrm>
            <a:grpFill/>
          </p:grpSpPr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1152" y="1152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13" name="Oval 17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Oval 18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Oval 19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Oval 20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1"/>
              <p:cNvGrpSpPr>
                <a:grpSpLocks/>
              </p:cNvGrpSpPr>
              <p:nvPr/>
            </p:nvGrpSpPr>
            <p:grpSpPr bwMode="auto">
              <a:xfrm>
                <a:off x="1152" y="960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9" name="Oval 22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23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" name="Oval 24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Oval 25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958551" y="3810000"/>
            <a:ext cx="3062378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Original Database D</a:t>
            </a:r>
            <a:endParaRPr lang="en-US" sz="2800" dirty="0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5547695" y="3810000"/>
            <a:ext cx="2589491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Sanitization C(D)</a:t>
            </a:r>
            <a:endParaRPr lang="en-US" sz="2800" dirty="0"/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6172200" y="1981200"/>
            <a:ext cx="1295400" cy="1066800"/>
            <a:chOff x="3648" y="960"/>
            <a:chExt cx="816" cy="672"/>
          </a:xfrm>
          <a:solidFill>
            <a:srgbClr val="FFFF00"/>
          </a:solidFill>
        </p:grpSpPr>
        <p:grpSp>
          <p:nvGrpSpPr>
            <p:cNvPr id="30" name="Group 29"/>
            <p:cNvGrpSpPr>
              <a:grpSpLocks/>
            </p:cNvGrpSpPr>
            <p:nvPr/>
          </p:nvGrpSpPr>
          <p:grpSpPr bwMode="auto">
            <a:xfrm>
              <a:off x="3648" y="1248"/>
              <a:ext cx="816" cy="384"/>
              <a:chOff x="3648" y="1248"/>
              <a:chExt cx="816" cy="384"/>
            </a:xfrm>
            <a:grpFill/>
          </p:grpSpPr>
          <p:sp>
            <p:nvSpPr>
              <p:cNvPr id="35" name="Oval 30"/>
              <p:cNvSpPr>
                <a:spLocks noChangeArrowheads="1"/>
              </p:cNvSpPr>
              <p:nvPr/>
            </p:nvSpPr>
            <p:spPr bwMode="auto">
              <a:xfrm>
                <a:off x="3648" y="1440"/>
                <a:ext cx="816" cy="192"/>
              </a:xfrm>
              <a:prstGeom prst="ellipse">
                <a:avLst/>
              </a:prstGeom>
              <a:grp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" name="Oval 31"/>
              <p:cNvSpPr>
                <a:spLocks noChangeArrowheads="1"/>
              </p:cNvSpPr>
              <p:nvPr/>
            </p:nvSpPr>
            <p:spPr bwMode="auto">
              <a:xfrm>
                <a:off x="3648" y="1344"/>
                <a:ext cx="816" cy="192"/>
              </a:xfrm>
              <a:prstGeom prst="ellipse">
                <a:avLst/>
              </a:prstGeom>
              <a:grp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" name="Oval 32"/>
              <p:cNvSpPr>
                <a:spLocks noChangeArrowheads="1"/>
              </p:cNvSpPr>
              <p:nvPr/>
            </p:nvSpPr>
            <p:spPr bwMode="auto">
              <a:xfrm>
                <a:off x="3648" y="1248"/>
                <a:ext cx="816" cy="192"/>
              </a:xfrm>
              <a:prstGeom prst="ellipse">
                <a:avLst/>
              </a:prstGeom>
              <a:grp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1" name="Group 33"/>
            <p:cNvGrpSpPr>
              <a:grpSpLocks/>
            </p:cNvGrpSpPr>
            <p:nvPr/>
          </p:nvGrpSpPr>
          <p:grpSpPr bwMode="auto">
            <a:xfrm>
              <a:off x="3648" y="960"/>
              <a:ext cx="816" cy="384"/>
              <a:chOff x="3648" y="1248"/>
              <a:chExt cx="816" cy="384"/>
            </a:xfrm>
            <a:grpFill/>
          </p:grpSpPr>
          <p:sp>
            <p:nvSpPr>
              <p:cNvPr id="32" name="Oval 34"/>
              <p:cNvSpPr>
                <a:spLocks noChangeArrowheads="1"/>
              </p:cNvSpPr>
              <p:nvPr/>
            </p:nvSpPr>
            <p:spPr bwMode="auto">
              <a:xfrm>
                <a:off x="3648" y="1440"/>
                <a:ext cx="816" cy="192"/>
              </a:xfrm>
              <a:prstGeom prst="ellipse">
                <a:avLst/>
              </a:prstGeom>
              <a:grp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" name="Oval 35"/>
              <p:cNvSpPr>
                <a:spLocks noChangeArrowheads="1"/>
              </p:cNvSpPr>
              <p:nvPr/>
            </p:nvSpPr>
            <p:spPr bwMode="auto">
              <a:xfrm>
                <a:off x="3648" y="1344"/>
                <a:ext cx="816" cy="192"/>
              </a:xfrm>
              <a:prstGeom prst="ellipse">
                <a:avLst/>
              </a:prstGeom>
              <a:grp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" name="Oval 36"/>
              <p:cNvSpPr>
                <a:spLocks noChangeArrowheads="1"/>
              </p:cNvSpPr>
              <p:nvPr/>
            </p:nvSpPr>
            <p:spPr bwMode="auto">
              <a:xfrm>
                <a:off x="3648" y="1248"/>
                <a:ext cx="816" cy="192"/>
              </a:xfrm>
              <a:prstGeom prst="ellipse">
                <a:avLst/>
              </a:prstGeom>
              <a:grp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41" name="Line 40"/>
          <p:cNvSpPr>
            <a:spLocks noChangeShapeType="1"/>
          </p:cNvSpPr>
          <p:nvPr/>
        </p:nvSpPr>
        <p:spPr bwMode="auto">
          <a:xfrm>
            <a:off x="4876800" y="1447800"/>
            <a:ext cx="0" cy="2362200"/>
          </a:xfrm>
          <a:prstGeom prst="line">
            <a:avLst/>
          </a:prstGeom>
          <a:noFill/>
          <a:ln w="57150">
            <a:solidFill>
              <a:schemeClr val="folHlink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4343400" y="2209800"/>
            <a:ext cx="1066800" cy="762000"/>
          </a:xfrm>
          <a:prstGeom prst="rect">
            <a:avLst/>
          </a:prstGeom>
          <a:solidFill>
            <a:schemeClr val="tx1"/>
          </a:solidFill>
          <a:ln w="25400">
            <a:solidFill>
              <a:srgbClr val="0000C6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3505200" y="2590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>
            <a:off x="5410200" y="2590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" name="Text Box 44"/>
          <p:cNvSpPr txBox="1">
            <a:spLocks noChangeArrowheads="1"/>
          </p:cNvSpPr>
          <p:nvPr/>
        </p:nvSpPr>
        <p:spPr bwMode="auto">
          <a:xfrm>
            <a:off x="4648224" y="2286000"/>
            <a:ext cx="457176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C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2005" y="4953000"/>
            <a:ext cx="70324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Goal:  </a:t>
            </a:r>
            <a:r>
              <a:rPr lang="en-US" sz="2400" dirty="0" smtClean="0"/>
              <a:t>From C(D), can answer many questions about D, </a:t>
            </a:r>
            <a:br>
              <a:rPr lang="en-US" sz="2400" dirty="0" smtClean="0"/>
            </a:br>
            <a:r>
              <a:rPr lang="en-US" sz="2400" dirty="0" smtClean="0"/>
              <a:t>e.g. all counting queries associated with a large family</a:t>
            </a:r>
            <a:br>
              <a:rPr lang="en-US" sz="2400" dirty="0" smtClean="0"/>
            </a:br>
            <a:r>
              <a:rPr lang="en-US" sz="2400" dirty="0" smtClean="0"/>
              <a:t>of predicates Q = </a:t>
            </a:r>
            <a:r>
              <a:rPr lang="en-US" sz="2400" dirty="0"/>
              <a:t>{q </a:t>
            </a:r>
            <a:r>
              <a:rPr lang="en-US" sz="2400" dirty="0" smtClean="0"/>
              <a:t>: X </a:t>
            </a:r>
            <a:r>
              <a:rPr lang="en-US" sz="2400" b="1" dirty="0" smtClean="0">
                <a:latin typeface="cmsy10"/>
              </a:rPr>
              <a:t>!</a:t>
            </a:r>
            <a:r>
              <a:rPr lang="en-US" sz="2400" dirty="0" smtClean="0"/>
              <a:t> {0,1}}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1" grpId="0" animBg="1"/>
      <p:bldP spid="42" grpId="0" animBg="1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err="1" smtClean="0"/>
              <a:t>Noninteractive</a:t>
            </a:r>
            <a:r>
              <a:rPr lang="en-US" dirty="0" smtClean="0"/>
              <a:t> Data Release: Possibility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3324"/>
                <a:ext cx="8458200" cy="153987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Thm</a:t>
                </a: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: [Blum-Liggett-Roth `08]: </a:t>
                </a:r>
                <a:r>
                  <a:rPr lang="en-US" dirty="0" smtClean="0"/>
                  <a:t>differentially private </a:t>
                </a:r>
                <a:r>
                  <a:rPr lang="en-US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synthetic data </a:t>
                </a:r>
                <a:r>
                  <a:rPr lang="en-US" dirty="0" smtClean="0"/>
                  <a:t>with accuracy for exponentially many counting queries</a:t>
                </a:r>
              </a:p>
              <a:p>
                <a:pPr lvl="1"/>
                <a:r>
                  <a:rPr lang="en-US" dirty="0" smtClean="0"/>
                  <a:t>E.g. summarize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marginal queries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provided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i="1" baseline="30000" dirty="0" smtClean="0">
                    <a:latin typeface="Cambria Math"/>
                  </a:rPr>
                  <a:t>2 </a:t>
                </a:r>
                <a:endParaRPr lang="en-US" dirty="0" smtClean="0">
                  <a:latin typeface="Cambria Math"/>
                </a:endParaRPr>
              </a:p>
              <a:p>
                <a:pPr lvl="1"/>
                <a:r>
                  <a:rPr lang="en-US" dirty="0" smtClean="0"/>
                  <a:t>Based on “Occam’s Razor” from computational learning theory.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3324"/>
                <a:ext cx="8458200" cy="1539876"/>
              </a:xfrm>
              <a:blipFill rotWithShape="1">
                <a:blip r:embed="rId2"/>
                <a:stretch>
                  <a:fillRect l="-1081" t="-5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3105795"/>
                  </p:ext>
                </p:extLst>
              </p:nvPr>
            </p:nvGraphicFramePr>
            <p:xfrm>
              <a:off x="304800" y="2986880"/>
              <a:ext cx="2895600" cy="2585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0100"/>
                    <a:gridCol w="1104900"/>
                    <a:gridCol w="990600"/>
                  </a:tblGrid>
                  <a:tr h="1422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≥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𝟒𝟎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Male?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VH?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3105795"/>
                  </p:ext>
                </p:extLst>
              </p:nvPr>
            </p:nvGraphicFramePr>
            <p:xfrm>
              <a:off x="304800" y="2986880"/>
              <a:ext cx="2895600" cy="2585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0100"/>
                    <a:gridCol w="1104900"/>
                    <a:gridCol w="990600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8333" r="-262595" b="-6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Male?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VH?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4644410"/>
                  </p:ext>
                </p:extLst>
              </p:nvPr>
            </p:nvGraphicFramePr>
            <p:xfrm>
              <a:off x="5867400" y="3139280"/>
              <a:ext cx="2895600" cy="2219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0100"/>
                    <a:gridCol w="1104900"/>
                    <a:gridCol w="990600"/>
                  </a:tblGrid>
                  <a:tr h="1422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≥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𝟒𝟎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Male?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VH?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4644410"/>
                  </p:ext>
                </p:extLst>
              </p:nvPr>
            </p:nvGraphicFramePr>
            <p:xfrm>
              <a:off x="5867400" y="3139280"/>
              <a:ext cx="2895600" cy="2219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0100"/>
                    <a:gridCol w="1104900"/>
                    <a:gridCol w="990600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763" t="-8333" r="-262595" b="-5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Male?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VH?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62400" y="3737212"/>
            <a:ext cx="1066800" cy="762000"/>
          </a:xfrm>
          <a:prstGeom prst="rect">
            <a:avLst/>
          </a:prstGeom>
          <a:solidFill>
            <a:schemeClr val="tx1"/>
          </a:solidFill>
          <a:ln w="25400">
            <a:solidFill>
              <a:srgbClr val="0000C6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" name="Line 42"/>
          <p:cNvSpPr>
            <a:spLocks noChangeShapeType="1"/>
          </p:cNvSpPr>
          <p:nvPr/>
        </p:nvSpPr>
        <p:spPr bwMode="auto">
          <a:xfrm>
            <a:off x="3155476" y="412988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Line 43"/>
          <p:cNvSpPr>
            <a:spLocks noChangeShapeType="1"/>
          </p:cNvSpPr>
          <p:nvPr/>
        </p:nvSpPr>
        <p:spPr bwMode="auto">
          <a:xfrm>
            <a:off x="5060476" y="412988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4267224" y="3813412"/>
            <a:ext cx="457176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C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ight Brace 9"/>
          <p:cNvSpPr/>
          <p:nvPr/>
        </p:nvSpPr>
        <p:spPr>
          <a:xfrm rot="5400000">
            <a:off x="1617544" y="4304742"/>
            <a:ext cx="228600" cy="277447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24000" y="5806280"/>
                <a:ext cx="3779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806280"/>
                <a:ext cx="377924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553200" y="5436948"/>
            <a:ext cx="1467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“fake” people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457200" y="6202362"/>
                <a:ext cx="8458200" cy="6556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Problem: </a:t>
                </a:r>
                <a:r>
                  <a:rPr lang="en-US" dirty="0" smtClean="0"/>
                  <a:t>running time of C exponential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202362"/>
                <a:ext cx="8458200" cy="655638"/>
              </a:xfrm>
              <a:prstGeom prst="rect">
                <a:avLst/>
              </a:prstGeom>
              <a:blipFill rotWithShape="1">
                <a:blip r:embed="rId6"/>
                <a:stretch>
                  <a:fillRect l="-1081" t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err="1" smtClean="0"/>
              <a:t>Noninteractive</a:t>
            </a:r>
            <a:r>
              <a:rPr lang="en-US" dirty="0" smtClean="0"/>
              <a:t> Data Release: Complexity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7124"/>
                <a:ext cx="8458200" cy="550227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Thm</a:t>
                </a: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: </a:t>
                </a:r>
                <a:r>
                  <a:rPr lang="en-US" dirty="0" smtClean="0"/>
                  <a:t>Assuming secure cryptography exists, differentially private algorithms for the following </a:t>
                </a:r>
                <a:r>
                  <a:rPr lang="en-US" i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require</a:t>
                </a:r>
                <a:r>
                  <a:rPr lang="en-US" dirty="0" smtClean="0"/>
                  <a:t> exponential time:</a:t>
                </a:r>
                <a:r>
                  <a:rPr lang="en-US" dirty="0"/>
                  <a:t/>
                </a:r>
                <a:br>
                  <a:rPr lang="en-US" dirty="0"/>
                </a:br>
                <a:endParaRPr lang="en-US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Synthetic data </a:t>
                </a:r>
                <a:r>
                  <a:rPr lang="en-US" dirty="0" smtClean="0"/>
                  <a:t>for 2-way </a:t>
                </a:r>
                <a:r>
                  <a:rPr lang="en-US" dirty="0" err="1" smtClean="0"/>
                  <a:t>marginals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[Ullman-Vadhan `11]</a:t>
                </a:r>
              </a:p>
              <a:p>
                <a:pPr lvl="1"/>
                <a:r>
                  <a:rPr lang="en-US" dirty="0" smtClean="0"/>
                  <a:t>Proof uses digital signatures &amp; probabilistically checkable proofs (PCPs).</a:t>
                </a:r>
                <a:endParaRPr lang="en-US" dirty="0"/>
              </a:p>
              <a:p>
                <a:endParaRPr lang="en-US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r>
                  <a:rPr lang="en-US" dirty="0" err="1" smtClean="0"/>
                  <a:t>Noninteractive</a:t>
                </a:r>
                <a:r>
                  <a:rPr lang="en-US" dirty="0" smtClean="0"/>
                  <a:t> data release for 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arbitrary counting queries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[</a:t>
                </a:r>
                <a:r>
                  <a:rPr lang="en-US" dirty="0" err="1" smtClean="0"/>
                  <a:t>Dwork</a:t>
                </a:r>
                <a:r>
                  <a:rPr lang="en-US" dirty="0" smtClean="0"/>
                  <a:t>-Naor-Reingold-Rothblum-Vadhan `09, Ullman `13]</a:t>
                </a:r>
              </a:p>
              <a:p>
                <a:pPr lvl="1"/>
                <a:r>
                  <a:rPr lang="en-US" dirty="0" smtClean="0"/>
                  <a:t>Proof  uses traitor-tracing schemes [</a:t>
                </a:r>
                <a:r>
                  <a:rPr lang="en-US" dirty="0" err="1" smtClean="0"/>
                  <a:t>Chor</a:t>
                </a:r>
                <a:r>
                  <a:rPr lang="en-US" dirty="0" smtClean="0"/>
                  <a:t>-Fiat-Naor `94]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7124"/>
                <a:ext cx="8458200" cy="5502276"/>
              </a:xfrm>
              <a:blipFill rotWithShape="1">
                <a:blip r:embed="rId2"/>
                <a:stretch>
                  <a:fillRect l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loud Callout 5"/>
          <p:cNvSpPr/>
          <p:nvPr/>
        </p:nvSpPr>
        <p:spPr>
          <a:xfrm>
            <a:off x="1295400" y="4419600"/>
            <a:ext cx="3124201" cy="1065663"/>
          </a:xfrm>
          <a:prstGeom prst="cloudCallout">
            <a:avLst>
              <a:gd name="adj1" fmla="val 8405"/>
              <a:gd name="adj2" fmla="val -98954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[</a:t>
            </a:r>
            <a:r>
              <a:rPr lang="en-US" dirty="0" err="1" smtClean="0"/>
              <a:t>Goldwasser</a:t>
            </a:r>
            <a:r>
              <a:rPr lang="en-US" dirty="0" smtClean="0"/>
              <a:t>-</a:t>
            </a:r>
            <a:r>
              <a:rPr lang="en-US" dirty="0" err="1" smtClean="0"/>
              <a:t>Micali</a:t>
            </a:r>
            <a:r>
              <a:rPr lang="en-US" dirty="0" smtClean="0"/>
              <a:t>-Rivest `84]</a:t>
            </a:r>
            <a:endParaRPr lang="en-US" dirty="0"/>
          </a:p>
        </p:txBody>
      </p:sp>
      <p:sp>
        <p:nvSpPr>
          <p:cNvPr id="7" name="Cloud Callout 6"/>
          <p:cNvSpPr/>
          <p:nvPr/>
        </p:nvSpPr>
        <p:spPr>
          <a:xfrm>
            <a:off x="5257800" y="4392304"/>
            <a:ext cx="3581400" cy="1371600"/>
          </a:xfrm>
          <a:prstGeom prst="cloudCallout">
            <a:avLst>
              <a:gd name="adj1" fmla="val -15321"/>
              <a:gd name="adj2" fmla="val -79035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Connection to </a:t>
            </a:r>
            <a:r>
              <a:rPr lang="en-US" dirty="0" err="1" smtClean="0"/>
              <a:t>inapproximability</a:t>
            </a:r>
            <a:r>
              <a:rPr lang="en-US" dirty="0" smtClean="0"/>
              <a:t> [FGLSS `91, ALMSS `92]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70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err="1" smtClean="0"/>
              <a:t>Noninteractive</a:t>
            </a:r>
            <a:r>
              <a:rPr lang="en-US" dirty="0" smtClean="0"/>
              <a:t> Data Release: Complexity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7124"/>
                <a:ext cx="8458200" cy="550227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Thm</a:t>
                </a: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: </a:t>
                </a:r>
                <a:r>
                  <a:rPr lang="en-US" dirty="0" smtClean="0"/>
                  <a:t>Assuming secure cryptography exists, differentially private algorithms for the following </a:t>
                </a:r>
                <a:r>
                  <a:rPr lang="en-US" i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require</a:t>
                </a:r>
                <a:r>
                  <a:rPr lang="en-US" dirty="0" smtClean="0"/>
                  <a:t> exponential time:</a:t>
                </a:r>
                <a:r>
                  <a:rPr lang="en-US" dirty="0"/>
                  <a:t/>
                </a:r>
                <a:br>
                  <a:rPr lang="en-US" dirty="0"/>
                </a:br>
                <a:endParaRPr lang="en-US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Synthetic data </a:t>
                </a:r>
                <a:r>
                  <a:rPr lang="en-US" dirty="0" smtClean="0"/>
                  <a:t>for 2-way </a:t>
                </a:r>
                <a:r>
                  <a:rPr lang="en-US" dirty="0" err="1" smtClean="0"/>
                  <a:t>marginals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[Ullman-Vadhan `11]</a:t>
                </a:r>
              </a:p>
              <a:p>
                <a:pPr lvl="1"/>
                <a:r>
                  <a:rPr lang="en-US" dirty="0" smtClean="0"/>
                  <a:t>Proof uses digital signatures &amp; probabilistically checkable proofs (PCPs).</a:t>
                </a:r>
                <a:endParaRPr lang="en-US" dirty="0"/>
              </a:p>
              <a:p>
                <a:endParaRPr lang="en-US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r>
                  <a:rPr lang="en-US" dirty="0" err="1" smtClean="0"/>
                  <a:t>Noninteractive</a:t>
                </a:r>
                <a:r>
                  <a:rPr lang="en-US" dirty="0" smtClean="0"/>
                  <a:t> data release for 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arbitrary counting queries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[</a:t>
                </a:r>
                <a:r>
                  <a:rPr lang="en-US" dirty="0" err="1" smtClean="0"/>
                  <a:t>Dwork</a:t>
                </a:r>
                <a:r>
                  <a:rPr lang="en-US" dirty="0" smtClean="0"/>
                  <a:t>-Naor-Reingold-Rothblum-Vadhan `09, Ullman `13]</a:t>
                </a:r>
              </a:p>
              <a:p>
                <a:pPr lvl="1"/>
                <a:r>
                  <a:rPr lang="en-US" dirty="0"/>
                  <a:t>Proof  uses traitor-tracing schemes [</a:t>
                </a:r>
                <a:r>
                  <a:rPr lang="en-US" dirty="0" err="1"/>
                  <a:t>Chor</a:t>
                </a:r>
                <a:r>
                  <a:rPr lang="en-US" dirty="0"/>
                  <a:t>-Fiat-Naor `94]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7124"/>
                <a:ext cx="8458200" cy="5502276"/>
              </a:xfrm>
              <a:blipFill rotWithShape="1">
                <a:blip r:embed="rId2"/>
                <a:stretch>
                  <a:fillRect l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81000" y="4191000"/>
            <a:ext cx="8534400" cy="16002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7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Traitor-Tracing Schemes</a:t>
            </a:r>
            <a:b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[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Chor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-Fiat-Naor `94]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600200"/>
            <a:ext cx="5914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</a:t>
            </a:r>
            <a:r>
              <a:rPr lang="en-US" sz="2400" dirty="0" smtClean="0">
                <a:solidFill>
                  <a:schemeClr val="accent1"/>
                </a:solidFill>
              </a:rPr>
              <a:t>TT scheme </a:t>
            </a:r>
            <a:r>
              <a:rPr lang="en-US" sz="2400" dirty="0" smtClean="0"/>
              <a:t>consists of (</a:t>
            </a:r>
            <a:r>
              <a:rPr lang="en-US" sz="2400" dirty="0" err="1" smtClean="0"/>
              <a:t>Gen,Enc,Dec,Trace</a:t>
            </a:r>
            <a:r>
              <a:rPr lang="en-US" sz="2400" dirty="0" smtClean="0"/>
              <a:t>)…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72" y="2350169"/>
            <a:ext cx="667176" cy="66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940" y="5017169"/>
            <a:ext cx="667173" cy="66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72" y="3416969"/>
            <a:ext cx="706041" cy="66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67151" y="6305490"/>
            <a:ext cx="734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users</a:t>
            </a:r>
            <a:endParaRPr lang="en-US" sz="20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72" y="3687170"/>
            <a:ext cx="1171904" cy="104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34272" y="5325635"/>
            <a:ext cx="1427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broadcaster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72" y="2454914"/>
                <a:ext cx="6210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72" y="2454914"/>
                <a:ext cx="621004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8272" y="3559121"/>
                <a:ext cx="6210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72" y="3559121"/>
                <a:ext cx="621004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38272" y="5157991"/>
                <a:ext cx="6429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72" y="5157991"/>
                <a:ext cx="642997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1822638" y="4483769"/>
            <a:ext cx="0" cy="45720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386601" y="4111631"/>
                <a:ext cx="5287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𝑏𝑘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601" y="4111631"/>
                <a:ext cx="528799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29167" y="4817114"/>
                <a:ext cx="19125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𝑐</m:t>
                      </m:r>
                      <m:r>
                        <a:rPr lang="en-US" sz="2000" b="0" i="1" smtClean="0">
                          <a:latin typeface="Cambria Math"/>
                        </a:rPr>
                        <m:t>←</m:t>
                      </m:r>
                      <m:r>
                        <a:rPr lang="en-US" sz="2000" b="0" i="1" smtClean="0">
                          <a:latin typeface="Cambria Math"/>
                        </a:rPr>
                        <m:t>𝐸𝑛𝑐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𝑏𝑘</m:t>
                      </m:r>
                      <m:r>
                        <a:rPr lang="en-US" sz="2000" b="0" i="1" smtClean="0">
                          <a:latin typeface="Cambria Math"/>
                        </a:rPr>
                        <m:t>;</m:t>
                      </m:r>
                      <m:r>
                        <a:rPr lang="en-US" sz="2000" b="0" i="1" smtClean="0">
                          <a:latin typeface="Cambria Math"/>
                        </a:rPr>
                        <m:t>𝑏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167" y="4817114"/>
                <a:ext cx="1912575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 flipV="1">
            <a:off x="2925430" y="2855024"/>
            <a:ext cx="3903739" cy="10962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925430" y="3911577"/>
            <a:ext cx="3954252" cy="4539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124272" y="4636169"/>
            <a:ext cx="3704896" cy="7218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47893" y="3016859"/>
                <a:ext cx="3691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893" y="3016859"/>
                <a:ext cx="369140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673154" y="3710739"/>
                <a:ext cx="3691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154" y="3710739"/>
                <a:ext cx="369140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643773" y="4639468"/>
                <a:ext cx="3691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773" y="4639468"/>
                <a:ext cx="369140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68062" y="3017345"/>
                <a:ext cx="18573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𝐷𝑒𝑐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2" y="3017345"/>
                <a:ext cx="1857368" cy="369332"/>
              </a:xfrm>
              <a:prstGeom prst="rect">
                <a:avLst/>
              </a:prstGeom>
              <a:blipFill rotWithShape="1">
                <a:blip r:embed="rId1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94174" y="4083363"/>
                <a:ext cx="18242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𝐷𝑒𝑐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  <m:sup/>
                      </m:sSubSup>
                      <m:r>
                        <a:rPr lang="en-US" b="0" i="1" smtClean="0">
                          <a:latin typeface="Cambria Math"/>
                        </a:rPr>
                        <m:t>;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174" y="4083363"/>
                <a:ext cx="1824217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7884" y="5684343"/>
                <a:ext cx="18767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𝐷𝑒𝑐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884" y="5684343"/>
                <a:ext cx="1876796" cy="369332"/>
              </a:xfrm>
              <a:prstGeom prst="rect">
                <a:avLst/>
              </a:prstGeom>
              <a:blipFill rotWithShape="1">
                <a:blip r:embed="rId1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47" y="2521649"/>
            <a:ext cx="6572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41" y="3622985"/>
            <a:ext cx="722032" cy="27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5217224"/>
            <a:ext cx="695356" cy="30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13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5" grpId="0"/>
      <p:bldP spid="8" grpId="0"/>
      <p:bldP spid="21" grpId="0"/>
      <p:bldP spid="26" grpId="0"/>
      <p:bldP spid="27" grpId="0"/>
      <p:bldP spid="25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76200" y="3276600"/>
            <a:ext cx="2474559" cy="26740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Traitor-Tracing Schemes</a:t>
            </a:r>
            <a:b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[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Chor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-Fiat-Naor `94]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600200"/>
            <a:ext cx="5914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</a:t>
            </a:r>
            <a:r>
              <a:rPr lang="en-US" sz="2400" dirty="0" smtClean="0">
                <a:solidFill>
                  <a:schemeClr val="accent1"/>
                </a:solidFill>
              </a:rPr>
              <a:t>TT scheme </a:t>
            </a:r>
            <a:r>
              <a:rPr lang="en-US" sz="2400" dirty="0" smtClean="0"/>
              <a:t>consists of (</a:t>
            </a:r>
            <a:r>
              <a:rPr lang="en-US" sz="2400" dirty="0" err="1" smtClean="0"/>
              <a:t>Gen,Enc,Dec,Trace</a:t>
            </a:r>
            <a:r>
              <a:rPr lang="en-US" sz="2400" dirty="0" smtClean="0"/>
              <a:t>)…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72" y="2350169"/>
            <a:ext cx="667176" cy="66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940" y="5017169"/>
            <a:ext cx="667173" cy="66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72" y="3416969"/>
            <a:ext cx="706041" cy="66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67151" y="6305490"/>
            <a:ext cx="734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users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72" y="2454914"/>
                <a:ext cx="6210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72" y="2454914"/>
                <a:ext cx="621004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8272" y="3559121"/>
                <a:ext cx="6210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72" y="3559121"/>
                <a:ext cx="621004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38272" y="5157991"/>
                <a:ext cx="6429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72" y="5157991"/>
                <a:ext cx="642997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1822638" y="4343400"/>
            <a:ext cx="0" cy="45720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47" y="2521649"/>
            <a:ext cx="6572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41" y="3622985"/>
            <a:ext cx="722032" cy="27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5217224"/>
            <a:ext cx="695356" cy="30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95600" y="2375782"/>
            <a:ext cx="6090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Q: </a:t>
            </a:r>
            <a:r>
              <a:rPr lang="en-US" sz="2400" dirty="0" smtClean="0"/>
              <a:t>What if some users try to resell the content?</a:t>
            </a:r>
            <a:endParaRPr lang="en-US" sz="2400" dirty="0"/>
          </a:p>
        </p:txBody>
      </p:sp>
      <p:cxnSp>
        <p:nvCxnSpPr>
          <p:cNvPr id="24" name="Straight Arrow Connector 23"/>
          <p:cNvCxnSpPr>
            <a:stCxn id="22" idx="3"/>
          </p:cNvCxnSpPr>
          <p:nvPr/>
        </p:nvCxnSpPr>
        <p:spPr>
          <a:xfrm>
            <a:off x="2550759" y="4613620"/>
            <a:ext cx="649641" cy="7268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357" y="4206033"/>
            <a:ext cx="1385887" cy="113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935198" y="5412030"/>
            <a:ext cx="17110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pirate</a:t>
            </a:r>
            <a:r>
              <a:rPr lang="en-US" sz="2000" dirty="0"/>
              <a:t> </a:t>
            </a:r>
            <a:r>
              <a:rPr lang="en-US" sz="2000" dirty="0" smtClean="0"/>
              <a:t>decoder</a:t>
            </a:r>
            <a:br>
              <a:rPr lang="en-US" sz="2000" dirty="0" smtClean="0"/>
            </a:br>
            <a:endParaRPr lang="en-US" sz="2000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4800600" y="4798723"/>
            <a:ext cx="1752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72" y="3687170"/>
            <a:ext cx="1171904" cy="104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6934272" y="5325635"/>
            <a:ext cx="1427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broadcaster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594770" y="4400490"/>
                <a:ext cx="3691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770" y="4400490"/>
                <a:ext cx="369140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8386601" y="4111631"/>
                <a:ext cx="5287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𝑏𝑘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601" y="4111631"/>
                <a:ext cx="528799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/>
          <p:nvPr/>
        </p:nvCxnSpPr>
        <p:spPr>
          <a:xfrm>
            <a:off x="4495800" y="5345778"/>
            <a:ext cx="419100" cy="7741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650597" y="5473190"/>
                <a:ext cx="3858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597" y="5473190"/>
                <a:ext cx="385875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829167" y="4817114"/>
                <a:ext cx="19125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𝑐</m:t>
                      </m:r>
                      <m:r>
                        <a:rPr lang="en-US" sz="2000" b="0" i="1" smtClean="0">
                          <a:latin typeface="Cambria Math"/>
                        </a:rPr>
                        <m:t>←</m:t>
                      </m:r>
                      <m:r>
                        <a:rPr lang="en-US" sz="2000" b="0" i="1" smtClean="0">
                          <a:latin typeface="Cambria Math"/>
                        </a:rPr>
                        <m:t>𝐸𝑛𝑐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𝑏𝑘</m:t>
                      </m:r>
                      <m:r>
                        <a:rPr lang="en-US" sz="2000" b="0" i="1" smtClean="0">
                          <a:latin typeface="Cambria Math"/>
                        </a:rPr>
                        <m:t>;</m:t>
                      </m:r>
                      <m:r>
                        <a:rPr lang="en-US" sz="2000" b="0" i="1" smtClean="0">
                          <a:latin typeface="Cambria Math"/>
                        </a:rPr>
                        <m:t>𝑏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167" y="4817114"/>
                <a:ext cx="1912575" cy="400110"/>
              </a:xfrm>
              <a:prstGeom prst="rect">
                <a:avLst/>
              </a:prstGeom>
              <a:blipFill rotWithShape="1">
                <a:blip r:embed="rId1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1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/>
      <p:bldP spid="35" grpId="0"/>
      <p:bldP spid="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76200" y="3276600"/>
            <a:ext cx="2474559" cy="26740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Traitor-Tracing Schemes</a:t>
            </a:r>
            <a:b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[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Chor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-Fiat-Naor `94]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600200"/>
            <a:ext cx="5914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</a:t>
            </a:r>
            <a:r>
              <a:rPr lang="en-US" sz="2400" dirty="0" smtClean="0">
                <a:solidFill>
                  <a:schemeClr val="accent1"/>
                </a:solidFill>
              </a:rPr>
              <a:t>TT scheme </a:t>
            </a:r>
            <a:r>
              <a:rPr lang="en-US" sz="2400" dirty="0" smtClean="0"/>
              <a:t>consists of (</a:t>
            </a:r>
            <a:r>
              <a:rPr lang="en-US" sz="2400" dirty="0" err="1" smtClean="0"/>
              <a:t>Gen,Enc,Dec,Trace</a:t>
            </a:r>
            <a:r>
              <a:rPr lang="en-US" sz="2400" dirty="0" smtClean="0"/>
              <a:t>)…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72" y="2350169"/>
            <a:ext cx="667176" cy="66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940" y="5017169"/>
            <a:ext cx="667173" cy="66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72" y="3416969"/>
            <a:ext cx="706041" cy="66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67151" y="6305490"/>
            <a:ext cx="734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users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72" y="2454914"/>
                <a:ext cx="6210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72" y="2454914"/>
                <a:ext cx="621004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8272" y="3559121"/>
                <a:ext cx="6210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72" y="3559121"/>
                <a:ext cx="621004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38272" y="5157991"/>
                <a:ext cx="6429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72" y="5157991"/>
                <a:ext cx="642997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1822638" y="4343400"/>
            <a:ext cx="0" cy="45720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47" y="2521649"/>
            <a:ext cx="6572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41" y="3622985"/>
            <a:ext cx="722032" cy="27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5217224"/>
            <a:ext cx="695356" cy="30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95600" y="2375782"/>
            <a:ext cx="6090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Q: </a:t>
            </a:r>
            <a:r>
              <a:rPr lang="en-US" sz="2400" dirty="0" smtClean="0"/>
              <a:t>What if some users try to resell the content?</a:t>
            </a:r>
          </a:p>
        </p:txBody>
      </p:sp>
      <p:cxnSp>
        <p:nvCxnSpPr>
          <p:cNvPr id="24" name="Straight Arrow Connector 23"/>
          <p:cNvCxnSpPr>
            <a:stCxn id="22" idx="3"/>
          </p:cNvCxnSpPr>
          <p:nvPr/>
        </p:nvCxnSpPr>
        <p:spPr>
          <a:xfrm>
            <a:off x="2550759" y="4613620"/>
            <a:ext cx="649641" cy="7268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357" y="4206033"/>
            <a:ext cx="1385887" cy="113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935198" y="5412030"/>
            <a:ext cx="17110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pirate</a:t>
            </a:r>
            <a:r>
              <a:rPr lang="en-US" sz="2000" dirty="0"/>
              <a:t> </a:t>
            </a:r>
            <a:r>
              <a:rPr lang="en-US" sz="2000" dirty="0" smtClean="0"/>
              <a:t>decoder</a:t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27" name="Picture 4" descr="C:\Users\salilv\AppData\Local\Microsoft\Windows\Temporary Internet Files\Content.IE5\AZQEMEKK\MC900388848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0" y="3856457"/>
            <a:ext cx="1031443" cy="18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970631" y="5684343"/>
            <a:ext cx="8061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tracer</a:t>
            </a:r>
            <a:br>
              <a:rPr lang="en-US" sz="2000" dirty="0" smtClean="0"/>
            </a:b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77200" y="4584923"/>
                <a:ext cx="4623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𝑡𝑘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4584923"/>
                <a:ext cx="462306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 flipH="1">
            <a:off x="4794542" y="4579634"/>
            <a:ext cx="1752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191098" y="4163428"/>
                <a:ext cx="11045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098" y="4163428"/>
                <a:ext cx="1104598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H="1">
            <a:off x="4800600" y="5029200"/>
            <a:ext cx="175260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197156" y="4612994"/>
                <a:ext cx="11393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156" y="4612994"/>
                <a:ext cx="1139351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 15"/>
          <p:cNvSpPr/>
          <p:nvPr/>
        </p:nvSpPr>
        <p:spPr>
          <a:xfrm>
            <a:off x="2202096" y="5385361"/>
            <a:ext cx="4662728" cy="1015439"/>
          </a:xfrm>
          <a:custGeom>
            <a:avLst/>
            <a:gdLst>
              <a:gd name="connsiteX0" fmla="*/ 4585648 w 4585648"/>
              <a:gd name="connsiteY0" fmla="*/ 0 h 1015439"/>
              <a:gd name="connsiteX1" fmla="*/ 1692323 w 4585648"/>
              <a:gd name="connsiteY1" fmla="*/ 1009934 h 1015439"/>
              <a:gd name="connsiteX2" fmla="*/ 0 w 4585648"/>
              <a:gd name="connsiteY2" fmla="*/ 395785 h 1015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5648" h="1015439">
                <a:moveTo>
                  <a:pt x="4585648" y="0"/>
                </a:moveTo>
                <a:cubicBezTo>
                  <a:pt x="3521123" y="471985"/>
                  <a:pt x="2456598" y="943970"/>
                  <a:pt x="1692323" y="1009934"/>
                </a:cubicBezTo>
                <a:cubicBezTo>
                  <a:pt x="928048" y="1075898"/>
                  <a:pt x="286603" y="529988"/>
                  <a:pt x="0" y="395785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0" y="4813050"/>
            <a:ext cx="2667000" cy="108003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743396" y="5797659"/>
            <a:ext cx="915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accuse</a:t>
            </a:r>
            <a:b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user i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22799" y="2955304"/>
            <a:ext cx="5611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A: </a:t>
            </a:r>
            <a:r>
              <a:rPr lang="en-US" sz="2400" dirty="0" smtClean="0"/>
              <a:t>Some user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in the coalition </a:t>
            </a:r>
            <a:r>
              <a:rPr lang="en-US" sz="2400" dirty="0" smtClean="0"/>
              <a:t>will be traced!</a:t>
            </a:r>
          </a:p>
        </p:txBody>
      </p:sp>
    </p:spTree>
    <p:extLst>
      <p:ext uri="{BB962C8B-B14F-4D97-AF65-F5344CB8AC3E}">
        <p14:creationId xmlns:p14="http://schemas.microsoft.com/office/powerpoint/2010/main" val="243121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16" grpId="0" animBg="1"/>
      <p:bldP spid="17" grpId="0" animBg="1"/>
      <p:bldP spid="19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Thank you </a:t>
            </a:r>
            <a:r>
              <a:rPr lang="en-US" dirty="0" err="1" smtClean="0"/>
              <a:t>Shafi</a:t>
            </a:r>
            <a:r>
              <a:rPr lang="en-US" dirty="0" smtClean="0"/>
              <a:t> &amp; Silvio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7124"/>
            <a:ext cx="8229600" cy="54008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For...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inspiring </a:t>
            </a:r>
            <a:r>
              <a:rPr lang="en-US" dirty="0"/>
              <a:t>us with beautiful science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challenging us to believe in the </a:t>
            </a:r>
            <a:r>
              <a:rPr lang="en-US" dirty="0" smtClean="0"/>
              <a:t>“impossible”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guiding us </a:t>
            </a:r>
            <a:r>
              <a:rPr lang="en-US" dirty="0" smtClean="0"/>
              <a:t>towards our </a:t>
            </a:r>
            <a:r>
              <a:rPr lang="en-US" dirty="0"/>
              <a:t>own </a:t>
            </a:r>
            <a:r>
              <a:rPr lang="en-US" dirty="0" smtClean="0"/>
              <a:t>journeys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And Oded for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/>
              <a:t>o</a:t>
            </a:r>
            <a:r>
              <a:rPr lang="en-US" dirty="0" smtClean="0"/>
              <a:t>rganizing this wonderful celebration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enabling our individual &amp; collective development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:\Users\Salil\Desktop\active2\my talks\privacy\goldwasser-mica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1000"/>
            <a:ext cx="314959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lil\Desktop\active2\my talks\privacy\od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722" y="4648200"/>
            <a:ext cx="1379077" cy="172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41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Traitor-tracing vs. Differential Privacy</a:t>
            </a:r>
            <a:br>
              <a:rPr lang="en-US" dirty="0" smtClean="0"/>
            </a:br>
            <a:r>
              <a:rPr lang="en-US" sz="2700" dirty="0" smtClean="0"/>
              <a:t>[</a:t>
            </a:r>
            <a:r>
              <a:rPr lang="en-US" sz="2700" dirty="0" err="1" smtClean="0"/>
              <a:t>Dwork</a:t>
            </a:r>
            <a:r>
              <a:rPr lang="en-US" sz="2700" dirty="0" smtClean="0"/>
              <a:t>-Naor-Reingold-Rothblum-Vadhan `09, Ullman `13]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Traitor-tracing: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Given </a:t>
            </a:r>
            <a:r>
              <a:rPr lang="en-US" dirty="0"/>
              <a:t>any algorithm </a:t>
            </a:r>
            <a:r>
              <a:rPr lang="en-US" dirty="0" smtClean="0"/>
              <a:t>P that has the </a:t>
            </a:r>
            <a:r>
              <a:rPr lang="en-US" dirty="0"/>
              <a:t>“functionality” of the user keys, the </a:t>
            </a:r>
            <a:r>
              <a:rPr lang="en-US" dirty="0" smtClean="0"/>
              <a:t>tracer can </a:t>
            </a:r>
            <a:r>
              <a:rPr lang="en-US" dirty="0"/>
              <a:t>identify one of its user </a:t>
            </a:r>
            <a:r>
              <a:rPr lang="en-US" dirty="0" smtClean="0"/>
              <a:t>keys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Differential privacy: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There exists an algorithm C(D) </a:t>
            </a:r>
            <a:r>
              <a:rPr lang="en-US" dirty="0"/>
              <a:t>that has </a:t>
            </a:r>
            <a:r>
              <a:rPr lang="en-US" dirty="0" smtClean="0"/>
              <a:t>the “functionality</a:t>
            </a:r>
            <a:r>
              <a:rPr lang="en-US" dirty="0"/>
              <a:t>” of the database but no one </a:t>
            </a:r>
            <a:r>
              <a:rPr lang="en-US" dirty="0" smtClean="0"/>
              <a:t>can identify </a:t>
            </a:r>
            <a:r>
              <a:rPr lang="en-US" dirty="0"/>
              <a:t>any of its </a:t>
            </a:r>
            <a:r>
              <a:rPr lang="en-US" dirty="0" smtClean="0"/>
              <a:t>records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Opposites!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48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76200" y="3276600"/>
            <a:ext cx="2474559" cy="26740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457200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36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Traitor-Tracing Schemes </a:t>
                </a:r>
                <a:r>
                  <a:rPr lang="en-US" sz="3600" b="0" i="1" dirty="0" smtClean="0">
                    <a:solidFill>
                      <a:schemeClr val="accent4">
                        <a:lumMod val="75000"/>
                      </a:schemeClr>
                    </a:solidFill>
                    <a:latin typeface="Cambria Math"/>
                  </a:rPr>
                  <a:t/>
                </a:r>
                <a:br>
                  <a:rPr lang="en-US" sz="3600" b="0" i="1" dirty="0" smtClean="0">
                    <a:solidFill>
                      <a:schemeClr val="accent4">
                        <a:lumMod val="75000"/>
                      </a:schemeClr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⇒</m:t>
                    </m:r>
                  </m:oMath>
                </a14:m>
                <a:r>
                  <a:rPr lang="en-US" sz="36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 Hardness of Differential Privacy</a:t>
                </a:r>
                <a:br>
                  <a:rPr lang="en-US" sz="3600" dirty="0" smtClean="0">
                    <a:solidFill>
                      <a:schemeClr val="accent4">
                        <a:lumMod val="75000"/>
                      </a:schemeClr>
                    </a:solidFill>
                  </a:rPr>
                </a:br>
                <a:endParaRPr lang="en-US" sz="36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57200"/>
                <a:ext cx="8229600" cy="1143000"/>
              </a:xfrm>
              <a:blipFill rotWithShape="1">
                <a:blip r:embed="rId2"/>
                <a:stretch>
                  <a:fillRect t="-24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72" y="2350169"/>
            <a:ext cx="667176" cy="66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940" y="5017169"/>
            <a:ext cx="667173" cy="66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72" y="3416969"/>
            <a:ext cx="706041" cy="66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72" y="2454914"/>
                <a:ext cx="6210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72" y="2454914"/>
                <a:ext cx="621004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8272" y="3559121"/>
                <a:ext cx="6210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72" y="3559121"/>
                <a:ext cx="621004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38272" y="5157991"/>
                <a:ext cx="6429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72" y="5157991"/>
                <a:ext cx="642997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1822638" y="4343400"/>
            <a:ext cx="0" cy="45720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47" y="2521649"/>
            <a:ext cx="6572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41" y="3622985"/>
            <a:ext cx="722032" cy="27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5217224"/>
            <a:ext cx="695356" cy="30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/>
          <p:cNvCxnSpPr>
            <a:stCxn id="22" idx="3"/>
          </p:cNvCxnSpPr>
          <p:nvPr/>
        </p:nvCxnSpPr>
        <p:spPr>
          <a:xfrm>
            <a:off x="2550759" y="4613620"/>
            <a:ext cx="649641" cy="7268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357" y="4206033"/>
            <a:ext cx="1385887" cy="113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880531" y="5410200"/>
                <a:ext cx="183781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curators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↔</m:t>
                    </m:r>
                    <m:r>
                      <a:rPr lang="en-US" sz="2000" b="1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/>
                </a:r>
                <a:br>
                  <a:rPr lang="en-US" sz="2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</a:br>
                <a:r>
                  <a:rPr lang="en-US" sz="2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pirate decoders</a:t>
                </a:r>
                <a:endParaRPr lang="en-US" sz="20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531" y="5410200"/>
                <a:ext cx="1837812" cy="707886"/>
              </a:xfrm>
              <a:prstGeom prst="rect">
                <a:avLst/>
              </a:prstGeom>
              <a:blipFill rotWithShape="1">
                <a:blip r:embed="rId13"/>
                <a:stretch>
                  <a:fillRect l="-3654" t="-4310" r="-3322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 flipH="1">
            <a:off x="4800600" y="4798723"/>
            <a:ext cx="1752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72" y="3687170"/>
            <a:ext cx="1171904" cy="104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6934272" y="5325635"/>
            <a:ext cx="1427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broadcaster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594770" y="4400490"/>
                <a:ext cx="3691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770" y="4400490"/>
                <a:ext cx="369140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8386601" y="4111631"/>
                <a:ext cx="5287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𝑏𝑘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601" y="4111631"/>
                <a:ext cx="528799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200" y="5989589"/>
                <a:ext cx="222060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databases </a:t>
                </a:r>
                <a:br>
                  <a:rPr lang="en-US" sz="2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↔</m:t>
                    </m:r>
                  </m:oMath>
                </a14:m>
                <a:r>
                  <a:rPr lang="en-US" sz="2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sets of user keys</a:t>
                </a:r>
                <a:endParaRPr lang="en-US" sz="20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989589"/>
                <a:ext cx="2220608" cy="707886"/>
              </a:xfrm>
              <a:prstGeom prst="rect">
                <a:avLst/>
              </a:prstGeom>
              <a:blipFill rotWithShape="1">
                <a:blip r:embed="rId18"/>
                <a:stretch>
                  <a:fillRect l="-3022" t="-4310" r="-2198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76200" y="4953000"/>
            <a:ext cx="2474559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6241" y="4191000"/>
            <a:ext cx="2434518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486611" y="3541041"/>
                <a:ext cx="259237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queries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↔</m:t>
                    </m:r>
                  </m:oMath>
                </a14:m>
                <a:r>
                  <a:rPr lang="en-US" sz="2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ciphertexts</a:t>
                </a:r>
                <a:endParaRPr lang="en-US" sz="2000" b="1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𝒄</m:t>
                          </m:r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𝒔𝒌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𝑫𝒆𝒄</m:t>
                      </m:r>
                      <m:r>
                        <a:rPr lang="en-US" sz="20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 (</m:t>
                      </m:r>
                      <m:r>
                        <a:rPr lang="en-US" sz="20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𝒔𝒌</m:t>
                      </m:r>
                      <m:r>
                        <a:rPr lang="en-US" sz="20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;</m:t>
                      </m:r>
                      <m:r>
                        <a:rPr lang="en-US" sz="20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𝒄</m:t>
                      </m:r>
                      <m:r>
                        <a:rPr lang="en-US" sz="20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611" y="3541041"/>
                <a:ext cx="2592376" cy="707886"/>
              </a:xfrm>
              <a:prstGeom prst="rect">
                <a:avLst/>
              </a:prstGeom>
              <a:blipFill rotWithShape="1">
                <a:blip r:embed="rId19"/>
                <a:stretch>
                  <a:fillRect l="-941" t="-4310" r="-706" b="-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>
          <a:xfrm>
            <a:off x="4495800" y="5345778"/>
            <a:ext cx="419100" cy="7741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650597" y="5473190"/>
                <a:ext cx="3858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597" y="5473190"/>
                <a:ext cx="385875" cy="40011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829167" y="4817114"/>
                <a:ext cx="19125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𝑐</m:t>
                      </m:r>
                      <m:r>
                        <a:rPr lang="en-US" sz="2000" b="0" i="1" smtClean="0">
                          <a:latin typeface="Cambria Math"/>
                        </a:rPr>
                        <m:t>←</m:t>
                      </m:r>
                      <m:r>
                        <a:rPr lang="en-US" sz="2000" b="0" i="1" smtClean="0">
                          <a:latin typeface="Cambria Math"/>
                        </a:rPr>
                        <m:t>𝐸𝑛𝑐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𝑏𝑘</m:t>
                      </m:r>
                      <m:r>
                        <a:rPr lang="en-US" sz="2000" b="0" i="1" smtClean="0">
                          <a:latin typeface="Cambria Math"/>
                        </a:rPr>
                        <m:t>;</m:t>
                      </m:r>
                      <m:r>
                        <a:rPr lang="en-US" sz="2000" b="0" i="1" smtClean="0">
                          <a:latin typeface="Cambria Math"/>
                        </a:rPr>
                        <m:t>𝑏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167" y="4817114"/>
                <a:ext cx="1912575" cy="400110"/>
              </a:xfrm>
              <a:prstGeom prst="rect">
                <a:avLst/>
              </a:prstGeom>
              <a:blipFill rotWithShape="1">
                <a:blip r:embed="rId21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147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76200" y="3276600"/>
            <a:ext cx="2474559" cy="26740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457200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3600" dirty="0">
                    <a:solidFill>
                      <a:schemeClr val="accent4">
                        <a:lumMod val="75000"/>
                      </a:schemeClr>
                    </a:solidFill>
                  </a:rPr>
                  <a:t>Traitor-Tracing Schemes </a:t>
                </a:r>
                <a:r>
                  <a:rPr lang="en-US" sz="3600" i="1" dirty="0">
                    <a:solidFill>
                      <a:schemeClr val="accent4">
                        <a:lumMod val="75000"/>
                      </a:schemeClr>
                    </a:solidFill>
                    <a:latin typeface="Cambria Math"/>
                  </a:rPr>
                  <a:t/>
                </a:r>
                <a:br>
                  <a:rPr lang="en-US" sz="3600" i="1" dirty="0">
                    <a:solidFill>
                      <a:schemeClr val="accent4">
                        <a:lumMod val="75000"/>
                      </a:schemeClr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⇒</m:t>
                    </m:r>
                  </m:oMath>
                </a14:m>
                <a:r>
                  <a:rPr lang="en-US" sz="3600" dirty="0">
                    <a:solidFill>
                      <a:schemeClr val="accent4">
                        <a:lumMod val="75000"/>
                      </a:schemeClr>
                    </a:solidFill>
                  </a:rPr>
                  <a:t> Hardness of Differential Privacy</a:t>
                </a:r>
                <a:br>
                  <a:rPr lang="en-US" sz="3600" dirty="0">
                    <a:solidFill>
                      <a:schemeClr val="accent4">
                        <a:lumMod val="75000"/>
                      </a:schemeClr>
                    </a:solidFill>
                  </a:rPr>
                </a:br>
                <a:endParaRPr lang="en-US" sz="36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57200"/>
                <a:ext cx="8229600" cy="1143000"/>
              </a:xfrm>
              <a:blipFill rotWithShape="1">
                <a:blip r:embed="rId2"/>
                <a:stretch>
                  <a:fillRect t="-24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72" y="2350169"/>
            <a:ext cx="667176" cy="66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940" y="5017169"/>
            <a:ext cx="667173" cy="66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72" y="3416969"/>
            <a:ext cx="706041" cy="66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72" y="2454914"/>
                <a:ext cx="6210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72" y="2454914"/>
                <a:ext cx="621004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8272" y="3559121"/>
                <a:ext cx="6210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72" y="3559121"/>
                <a:ext cx="621004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38272" y="5157991"/>
                <a:ext cx="6429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72" y="5157991"/>
                <a:ext cx="642997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1822638" y="4343400"/>
            <a:ext cx="0" cy="45720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47" y="2521649"/>
            <a:ext cx="6572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41" y="3622985"/>
            <a:ext cx="722032" cy="27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5217224"/>
            <a:ext cx="695356" cy="30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/>
          <p:cNvCxnSpPr>
            <a:stCxn id="22" idx="3"/>
          </p:cNvCxnSpPr>
          <p:nvPr/>
        </p:nvCxnSpPr>
        <p:spPr>
          <a:xfrm>
            <a:off x="2550759" y="4613620"/>
            <a:ext cx="649641" cy="7268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357" y="4206033"/>
            <a:ext cx="1385887" cy="113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880531" y="5410200"/>
                <a:ext cx="183781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curators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↔</m:t>
                    </m:r>
                    <m:r>
                      <a:rPr lang="en-US" sz="2000" b="1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/>
                </a:r>
                <a:br>
                  <a:rPr lang="en-US" sz="2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</a:br>
                <a:r>
                  <a:rPr lang="en-US" sz="2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pirate decoders</a:t>
                </a:r>
                <a:br>
                  <a:rPr lang="en-US" sz="2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</a:br>
                <a:r>
                  <a:rPr lang="en-US" sz="2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/>
                </a:r>
                <a:br>
                  <a:rPr lang="en-US" sz="2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</a:br>
                <a:endParaRPr lang="en-US" sz="20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531" y="5410200"/>
                <a:ext cx="1837812" cy="1323439"/>
              </a:xfrm>
              <a:prstGeom prst="rect">
                <a:avLst/>
              </a:prstGeom>
              <a:blipFill rotWithShape="1">
                <a:blip r:embed="rId13"/>
                <a:stretch>
                  <a:fillRect l="-3654" t="-2304" r="-3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200" y="5989589"/>
                <a:ext cx="222060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databases </a:t>
                </a:r>
                <a:br>
                  <a:rPr lang="en-US" sz="2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↔</m:t>
                    </m:r>
                  </m:oMath>
                </a14:m>
                <a:r>
                  <a:rPr lang="en-US" sz="2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sets of user keys</a:t>
                </a:r>
                <a:endParaRPr lang="en-US" sz="20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989589"/>
                <a:ext cx="2220608" cy="707886"/>
              </a:xfrm>
              <a:prstGeom prst="rect">
                <a:avLst/>
              </a:prstGeom>
              <a:blipFill rotWithShape="1">
                <a:blip r:embed="rId14"/>
                <a:stretch>
                  <a:fillRect l="-3022" t="-4310" r="-2198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76200" y="4953000"/>
            <a:ext cx="2474559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6241" y="4191000"/>
            <a:ext cx="2434518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486611" y="3541041"/>
                <a:ext cx="259237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queries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↔</m:t>
                    </m:r>
                  </m:oMath>
                </a14:m>
                <a:r>
                  <a:rPr lang="en-US" sz="2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ciphertexts</a:t>
                </a:r>
                <a:endParaRPr lang="en-US" sz="2000" b="1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𝒄</m:t>
                          </m:r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𝒔𝒌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𝑫𝒆𝒄</m:t>
                      </m:r>
                      <m:r>
                        <a:rPr lang="en-US" sz="20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 (</m:t>
                      </m:r>
                      <m:r>
                        <a:rPr lang="en-US" sz="2000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𝒔𝒌</m:t>
                      </m:r>
                      <m:r>
                        <a:rPr lang="en-US" sz="20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;</m:t>
                      </m:r>
                      <m:r>
                        <a:rPr lang="en-US" sz="20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𝒄</m:t>
                      </m:r>
                      <m:r>
                        <a:rPr lang="en-US" sz="20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611" y="3541041"/>
                <a:ext cx="2592376" cy="707886"/>
              </a:xfrm>
              <a:prstGeom prst="rect">
                <a:avLst/>
              </a:prstGeom>
              <a:blipFill rotWithShape="1">
                <a:blip r:embed="rId15"/>
                <a:stretch>
                  <a:fillRect l="-941" t="-4310" r="-706" b="-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4" descr="C:\Users\salilv\AppData\Local\Microsoft\Windows\Temporary Internet Files\Content.IE5\AZQEMEKK\MC900388848[1]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0" y="3856457"/>
            <a:ext cx="1031443" cy="18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583218" y="5684343"/>
                <a:ext cx="205364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tracer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↔</m:t>
                    </m:r>
                  </m:oMath>
                </a14:m>
                <a:r>
                  <a:rPr lang="en-US" sz="2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/>
                </a:r>
                <a:br>
                  <a:rPr lang="en-US" sz="2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</a:br>
                <a:r>
                  <a:rPr lang="en-US" sz="2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privacy adversary</a:t>
                </a:r>
                <a:endParaRPr lang="en-US" sz="20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218" y="5684343"/>
                <a:ext cx="2053640" cy="707886"/>
              </a:xfrm>
              <a:prstGeom prst="rect">
                <a:avLst/>
              </a:prstGeom>
              <a:blipFill rotWithShape="1">
                <a:blip r:embed="rId17"/>
                <a:stretch>
                  <a:fillRect l="-3264" t="-4274" r="-2671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077200" y="4584923"/>
                <a:ext cx="4623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𝑡𝑘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4584923"/>
                <a:ext cx="462306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/>
          <p:cNvCxnSpPr/>
          <p:nvPr/>
        </p:nvCxnSpPr>
        <p:spPr>
          <a:xfrm flipH="1">
            <a:off x="4794542" y="4579634"/>
            <a:ext cx="1752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191098" y="4163428"/>
                <a:ext cx="11045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098" y="4163428"/>
                <a:ext cx="1104598" cy="4001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/>
          <p:cNvCxnSpPr/>
          <p:nvPr/>
        </p:nvCxnSpPr>
        <p:spPr>
          <a:xfrm flipH="1">
            <a:off x="4800600" y="5029200"/>
            <a:ext cx="175260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197156" y="4612994"/>
                <a:ext cx="11393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156" y="4612994"/>
                <a:ext cx="1139351" cy="40011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Freeform 64"/>
          <p:cNvSpPr/>
          <p:nvPr/>
        </p:nvSpPr>
        <p:spPr>
          <a:xfrm>
            <a:off x="2202096" y="5385361"/>
            <a:ext cx="4662728" cy="1015439"/>
          </a:xfrm>
          <a:custGeom>
            <a:avLst/>
            <a:gdLst>
              <a:gd name="connsiteX0" fmla="*/ 4585648 w 4585648"/>
              <a:gd name="connsiteY0" fmla="*/ 0 h 1015439"/>
              <a:gd name="connsiteX1" fmla="*/ 1692323 w 4585648"/>
              <a:gd name="connsiteY1" fmla="*/ 1009934 h 1015439"/>
              <a:gd name="connsiteX2" fmla="*/ 0 w 4585648"/>
              <a:gd name="connsiteY2" fmla="*/ 395785 h 1015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5648" h="1015439">
                <a:moveTo>
                  <a:pt x="4585648" y="0"/>
                </a:moveTo>
                <a:cubicBezTo>
                  <a:pt x="3521123" y="471985"/>
                  <a:pt x="2456598" y="943970"/>
                  <a:pt x="1692323" y="1009934"/>
                </a:cubicBezTo>
                <a:cubicBezTo>
                  <a:pt x="928048" y="1075898"/>
                  <a:pt x="286603" y="529988"/>
                  <a:pt x="0" y="395785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0" y="4813050"/>
            <a:ext cx="2667000" cy="108003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5743396" y="5797659"/>
            <a:ext cx="915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accuse</a:t>
            </a:r>
            <a:b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user i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92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Differential Privacy vs. Traitor-Tracing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828800" y="1127125"/>
                <a:ext cx="3075864" cy="1997075"/>
              </a:xfrm>
            </p:spPr>
            <p:txBody>
              <a:bodyPr numCol="1">
                <a:normAutofit/>
              </a:bodyPr>
              <a:lstStyle/>
              <a:p>
                <a:pPr marL="0" indent="0" algn="r">
                  <a:buNone/>
                </a:pPr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Database Rows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endParaRPr lang="en-US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0" indent="0" algn="r">
                  <a:buNone/>
                </a:pPr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Queries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endParaRPr lang="en-US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0" indent="0" algn="r">
                  <a:buNone/>
                </a:pPr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Curator/Sanitizer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endParaRPr lang="en-US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0" indent="0" algn="r">
                  <a:buNone/>
                </a:pPr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Privacy Adversary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0" indent="0" algn="r">
                  <a:buNone/>
                </a:pP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0" y="1127125"/>
                <a:ext cx="3075864" cy="1997075"/>
              </a:xfrm>
              <a:blipFill rotWithShape="1">
                <a:blip r:embed="rId2"/>
                <a:stretch>
                  <a:fillRect t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3"/>
          <p:cNvSpPr txBox="1">
            <a:spLocks/>
          </p:cNvSpPr>
          <p:nvPr/>
        </p:nvSpPr>
        <p:spPr>
          <a:xfrm>
            <a:off x="2999664" y="1182807"/>
            <a:ext cx="533400" cy="156039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800600" y="1143000"/>
            <a:ext cx="2514600" cy="2123366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User Keys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Ciphertexts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Pirate Decoder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Tracing Algorithm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52400" y="3144445"/>
                <a:ext cx="8991600" cy="37856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[DNRRV `09]:  </a:t>
                </a:r>
                <a:r>
                  <a:rPr lang="en-US" sz="2400" dirty="0" err="1" smtClean="0">
                    <a:solidFill>
                      <a:schemeClr val="accent3">
                        <a:lumMod val="50000"/>
                      </a:schemeClr>
                    </a:solidFill>
                  </a:rPr>
                  <a:t>noninteractive</a:t>
                </a:r>
                <a:r>
                  <a:rPr lang="en-US" sz="24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summary for fixed family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≪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b="0" dirty="0" smtClean="0">
                    <a:solidFill>
                      <a:schemeClr val="accent3">
                        <a:lumMod val="50000"/>
                      </a:schemeClr>
                    </a:solidFill>
                    <a:ea typeface="Cambria Math"/>
                  </a:rPr>
                  <a:t> queries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&gt;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b="0" dirty="0" smtClean="0">
                    <a:ea typeface="Cambria Math"/>
                  </a:rPr>
                  <a:t> queries info-theoretically impossible </a:t>
                </a:r>
                <a:r>
                  <a:rPr lang="en-US" sz="2000" b="0" dirty="0" smtClean="0">
                    <a:ea typeface="Cambria Math"/>
                  </a:rPr>
                  <a:t>[</a:t>
                </a:r>
                <a:r>
                  <a:rPr lang="en-US" sz="2000" b="0" dirty="0" err="1" smtClean="0">
                    <a:ea typeface="Cambria Math"/>
                  </a:rPr>
                  <a:t>Dinur</a:t>
                </a:r>
                <a:r>
                  <a:rPr lang="en-US" sz="2000" b="0" dirty="0" smtClean="0">
                    <a:ea typeface="Cambria Math"/>
                  </a:rPr>
                  <a:t>-Nissim `03]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0" dirty="0" smtClean="0">
                    <a:ea typeface="Cambria Math"/>
                  </a:rPr>
                  <a:t>Corresponds to TT schemes with </a:t>
                </a:r>
                <a:r>
                  <a:rPr lang="en-US" sz="2400" b="0" dirty="0" err="1" smtClean="0">
                    <a:ea typeface="Cambria Math"/>
                  </a:rPr>
                  <a:t>ciphertexts</a:t>
                </a:r>
                <a:r>
                  <a:rPr lang="en-US" sz="2400" b="0" dirty="0" smtClean="0">
                    <a:ea typeface="Cambria Math"/>
                  </a:rPr>
                  <a:t> of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≪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sz="2400" b="0" dirty="0" smtClean="0">
                    <a:ea typeface="Cambria Math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ea typeface="Cambria Math"/>
                  </a:rPr>
                  <a:t>Recent candidates w/</a:t>
                </a:r>
                <a:r>
                  <a:rPr lang="en-US" sz="2400" dirty="0" err="1" smtClean="0">
                    <a:ea typeface="Cambria Math"/>
                  </a:rPr>
                  <a:t>c</a:t>
                </a:r>
                <a:r>
                  <a:rPr lang="en-US" sz="2400" dirty="0" err="1" smtClean="0">
                    <a:ea typeface="Cambria Math"/>
                  </a:rPr>
                  <a:t>iphertext</a:t>
                </a:r>
                <a:r>
                  <a:rPr lang="en-US" sz="2400" dirty="0" smtClean="0">
                    <a:ea typeface="Cambria Math"/>
                  </a:rPr>
                  <a:t> </a:t>
                </a:r>
                <a:r>
                  <a:rPr lang="en-US" sz="2400" dirty="0" smtClean="0">
                    <a:ea typeface="Cambria Math"/>
                  </a:rPr>
                  <a:t>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𝑝𝑜𝑙𝑦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400" b="0" dirty="0" smtClean="0">
                    <a:ea typeface="Cambria Math"/>
                  </a:rPr>
                  <a:t> </a:t>
                </a:r>
                <a:r>
                  <a:rPr lang="en-US" sz="2000" b="0" dirty="0" smtClean="0">
                    <a:ea typeface="Cambria Math"/>
                  </a:rPr>
                  <a:t>[GGHRSW `13,BZ `13]</a:t>
                </a:r>
                <a:endParaRPr lang="en-US" sz="2000" b="0" dirty="0" smtClean="0">
                  <a:ea typeface="Cambria Math"/>
                </a:endParaRPr>
              </a:p>
              <a:p>
                <a:endParaRPr lang="en-US" sz="2400" dirty="0">
                  <a:ea typeface="Cambria Math"/>
                </a:endParaRPr>
              </a:p>
              <a:p>
                <a:r>
                  <a:rPr lang="en-US" sz="2400" b="0" dirty="0" smtClean="0">
                    <a:solidFill>
                      <a:schemeClr val="accent3">
                        <a:lumMod val="50000"/>
                      </a:schemeClr>
                    </a:solidFill>
                    <a:ea typeface="Cambria Math"/>
                  </a:rPr>
                  <a:t>[Ullman `13]: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2+</m:t>
                        </m:r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sz="2400" b="0" dirty="0" smtClean="0">
                    <a:solidFill>
                      <a:schemeClr val="accent3">
                        <a:lumMod val="50000"/>
                      </a:schemeClr>
                    </a:solidFill>
                    <a:ea typeface="Cambria Math"/>
                  </a:rPr>
                  <a:t> arbitrary queries given as input to curator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ea typeface="Cambria Math"/>
                  </a:rPr>
                  <a:t>Need to trace “</a:t>
                </a:r>
                <a:r>
                  <a:rPr lang="en-US" sz="2400" dirty="0" err="1" smtClean="0">
                    <a:ea typeface="Cambria Math"/>
                  </a:rPr>
                  <a:t>stateful</a:t>
                </a:r>
                <a:r>
                  <a:rPr lang="en-US" sz="2400" dirty="0" smtClean="0">
                    <a:ea typeface="Cambria Math"/>
                  </a:rPr>
                  <a:t> but cooperative” pirates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2+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sz="2400" dirty="0" smtClean="0">
                    <a:ea typeface="Cambria Math"/>
                  </a:rPr>
                  <a:t> queries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ea typeface="Cambria Math"/>
                  </a:rPr>
                  <a:t>Construction based on “fingerprinting </a:t>
                </a:r>
                <a:r>
                  <a:rPr lang="en-US" sz="2400" dirty="0" err="1" smtClean="0">
                    <a:ea typeface="Cambria Math"/>
                  </a:rPr>
                  <a:t>codes”+OWF</a:t>
                </a:r>
                <a:r>
                  <a:rPr lang="en-US" sz="2400" dirty="0" smtClean="0">
                    <a:ea typeface="Cambria Math"/>
                  </a:rPr>
                  <a:t> </a:t>
                </a:r>
                <a:r>
                  <a:rPr lang="en-US" sz="2000" dirty="0" smtClean="0">
                    <a:ea typeface="Cambria Math"/>
                  </a:rPr>
                  <a:t>[</a:t>
                </a:r>
                <a:r>
                  <a:rPr lang="en-US" sz="2000" dirty="0" err="1" smtClean="0">
                    <a:ea typeface="Cambria Math"/>
                  </a:rPr>
                  <a:t>Boneh</a:t>
                </a:r>
                <a:r>
                  <a:rPr lang="en-US" sz="2000" dirty="0" smtClean="0">
                    <a:ea typeface="Cambria Math"/>
                  </a:rPr>
                  <a:t>-Shaw `95]</a:t>
                </a:r>
                <a:endParaRPr lang="en-US" sz="2400" b="0" dirty="0" smtClean="0">
                  <a:ea typeface="Cambria Math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ea typeface="Cambria Math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b="0" dirty="0" smtClean="0">
                  <a:ea typeface="Cambria Math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144445"/>
                <a:ext cx="8991600" cy="3785652"/>
              </a:xfrm>
              <a:prstGeom prst="rect">
                <a:avLst/>
              </a:prstGeom>
              <a:blipFill rotWithShape="1">
                <a:blip r:embed="rId3"/>
                <a:stretch>
                  <a:fillRect l="-1017" t="-1288" r="-2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828800" y="1143000"/>
            <a:ext cx="5486400" cy="18288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69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err="1" smtClean="0"/>
              <a:t>Noninteractive</a:t>
            </a:r>
            <a:r>
              <a:rPr lang="en-US" dirty="0" smtClean="0"/>
              <a:t> Data Release: Complexity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7124"/>
                <a:ext cx="8458200" cy="550227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Thm</a:t>
                </a: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: </a:t>
                </a:r>
                <a:r>
                  <a:rPr lang="en-US" dirty="0" smtClean="0"/>
                  <a:t>Assuming secure cryptography exists, differentially private algorithms for the following </a:t>
                </a:r>
                <a:r>
                  <a:rPr lang="en-US" i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require</a:t>
                </a:r>
                <a:r>
                  <a:rPr lang="en-US" dirty="0" smtClean="0"/>
                  <a:t> exponential time:</a:t>
                </a:r>
                <a:r>
                  <a:rPr lang="en-US" dirty="0"/>
                  <a:t/>
                </a:r>
                <a:br>
                  <a:rPr lang="en-US" dirty="0"/>
                </a:br>
                <a:endParaRPr lang="en-US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Synthetic data </a:t>
                </a:r>
                <a:r>
                  <a:rPr lang="en-US" dirty="0" smtClean="0"/>
                  <a:t>for 2-way </a:t>
                </a:r>
                <a:r>
                  <a:rPr lang="en-US" dirty="0" err="1" smtClean="0"/>
                  <a:t>marginals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[Ullman-Vadhan `11]</a:t>
                </a:r>
              </a:p>
              <a:p>
                <a:pPr lvl="1"/>
                <a:r>
                  <a:rPr lang="en-US" dirty="0" smtClean="0"/>
                  <a:t>Proof uses digital signatures &amp; probabilistically checkable proofs (PCPs).</a:t>
                </a:r>
                <a:endParaRPr lang="en-US" dirty="0"/>
              </a:p>
              <a:p>
                <a:endParaRPr lang="en-US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r>
                  <a:rPr lang="en-US" dirty="0" err="1" smtClean="0"/>
                  <a:t>Noninteractive</a:t>
                </a:r>
                <a:r>
                  <a:rPr lang="en-US" dirty="0" smtClean="0"/>
                  <a:t> data release for 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arbitrary counting queries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[</a:t>
                </a:r>
                <a:r>
                  <a:rPr lang="en-US" dirty="0" err="1" smtClean="0"/>
                  <a:t>Dwork</a:t>
                </a:r>
                <a:r>
                  <a:rPr lang="en-US" dirty="0" smtClean="0"/>
                  <a:t>-Naor-Reingold-Rothblum-Vadhan `09, Ullman `13]</a:t>
                </a:r>
              </a:p>
              <a:p>
                <a:pPr lvl="1"/>
                <a:r>
                  <a:rPr lang="en-US" dirty="0"/>
                  <a:t>Proof  uses traitor-tracing schemes [</a:t>
                </a:r>
                <a:r>
                  <a:rPr lang="en-US" dirty="0" err="1"/>
                  <a:t>Chor</a:t>
                </a:r>
                <a:r>
                  <a:rPr lang="en-US" dirty="0"/>
                  <a:t>-Fiat-Naor `94]</a:t>
                </a:r>
              </a:p>
              <a:p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Open: </a:t>
                </a:r>
                <a:r>
                  <a:rPr lang="en-US" dirty="0" smtClean="0"/>
                  <a:t>a polynomial-time algorithm for summarizing </a:t>
                </a:r>
                <a:r>
                  <a:rPr lang="en-US" dirty="0" err="1" smtClean="0"/>
                  <a:t>marginals</a:t>
                </a:r>
                <a:r>
                  <a:rPr lang="en-US" dirty="0" smtClean="0"/>
                  <a:t>? </a:t>
                </a:r>
                <a:endParaRPr lang="en-US" i="1" baseline="3000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7124"/>
                <a:ext cx="8458200" cy="5502276"/>
              </a:xfrm>
              <a:blipFill rotWithShape="1">
                <a:blip r:embed="rId2"/>
                <a:stretch>
                  <a:fillRect l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056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err="1" smtClean="0"/>
              <a:t>Noninteractive</a:t>
            </a:r>
            <a:r>
              <a:rPr lang="en-US" dirty="0" smtClean="0"/>
              <a:t> Data Release: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7124"/>
                <a:ext cx="8458200" cy="550227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US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Thm</a:t>
                </a: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: </a:t>
                </a:r>
                <a:r>
                  <a:rPr lang="en-US" dirty="0" smtClean="0"/>
                  <a:t>There are differentially private algorithms for </a:t>
                </a:r>
                <a:r>
                  <a:rPr lang="en-US" dirty="0" err="1"/>
                  <a:t>n</a:t>
                </a:r>
                <a:r>
                  <a:rPr lang="en-US" dirty="0" err="1" smtClean="0"/>
                  <a:t>oninteractive</a:t>
                </a:r>
                <a:r>
                  <a:rPr lang="en-US" dirty="0" smtClean="0"/>
                  <a:t> data release that allow for summarizing:</a:t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all </a:t>
                </a:r>
                <a:r>
                  <a:rPr lang="en-US" dirty="0" err="1" smtClean="0"/>
                  <a:t>marginals</a:t>
                </a:r>
                <a:r>
                  <a:rPr lang="en-US" dirty="0" smtClean="0"/>
                  <a:t> in </a:t>
                </a:r>
                <a:r>
                  <a:rPr lang="en-US" dirty="0" err="1" smtClean="0"/>
                  <a:t>subexponential</a:t>
                </a:r>
                <a:r>
                  <a:rPr lang="en-US" dirty="0" smtClean="0"/>
                  <a:t> time (e.g.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rad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) </a:t>
                </a:r>
              </a:p>
              <a:p>
                <a:pPr lvl="1"/>
                <a:r>
                  <a:rPr lang="en-US" dirty="0" smtClean="0"/>
                  <a:t>[Hardt-Rothblum-</a:t>
                </a:r>
                <a:r>
                  <a:rPr lang="en-US" dirty="0" err="1" smtClean="0"/>
                  <a:t>Servedio</a:t>
                </a:r>
                <a:r>
                  <a:rPr lang="en-US" dirty="0" smtClean="0"/>
                  <a:t> `12, Thaler-Ullman-Vadhan `12, Chandrasekaran-Thaler-Ullman-Wan `13]</a:t>
                </a:r>
              </a:p>
              <a:p>
                <a:pPr lvl="1"/>
                <a:r>
                  <a:rPr lang="en-US" dirty="0"/>
                  <a:t>t</a:t>
                </a:r>
                <a:r>
                  <a:rPr lang="en-US" dirty="0" smtClean="0"/>
                  <a:t>echniques from learning theory, e.g. low-degree polynomial approx. of </a:t>
                </a:r>
                <a:r>
                  <a:rPr lang="en-US" dirty="0" err="1" smtClean="0"/>
                  <a:t>boolean</a:t>
                </a:r>
                <a:r>
                  <a:rPr lang="en-US" dirty="0" smtClean="0"/>
                  <a:t> functions and online learning (multiplicative weights)</a:t>
                </a:r>
                <a:br>
                  <a:rPr lang="en-US" dirty="0" smtClean="0"/>
                </a:br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≈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-way </a:t>
                </a:r>
                <a:r>
                  <a:rPr lang="en-US" dirty="0" err="1" smtClean="0"/>
                  <a:t>marginals</a:t>
                </a:r>
                <a:r>
                  <a:rPr lang="en-US" dirty="0" smtClean="0"/>
                  <a:t> in poly time (for constant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) </a:t>
                </a:r>
              </a:p>
              <a:p>
                <a:pPr lvl="1"/>
                <a:r>
                  <a:rPr lang="en-US" dirty="0" smtClean="0"/>
                  <a:t>[</a:t>
                </a:r>
                <a:r>
                  <a:rPr lang="en-US" dirty="0" err="1" smtClean="0"/>
                  <a:t>Nikolov</a:t>
                </a:r>
                <a:r>
                  <a:rPr lang="en-US" dirty="0" smtClean="0"/>
                  <a:t>-Talwar-Zhang `13, </a:t>
                </a:r>
                <a:r>
                  <a:rPr lang="en-US" dirty="0" err="1" smtClean="0"/>
                  <a:t>Dwork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Nikolov</a:t>
                </a:r>
                <a:r>
                  <a:rPr lang="en-US" dirty="0" smtClean="0"/>
                  <a:t>-Talwar `13]</a:t>
                </a:r>
              </a:p>
              <a:p>
                <a:pPr lvl="1"/>
                <a:r>
                  <a:rPr lang="en-US" dirty="0"/>
                  <a:t>t</a:t>
                </a:r>
                <a:r>
                  <a:rPr lang="en-US" dirty="0" smtClean="0"/>
                  <a:t>echniques from convex geometry, optimization, functional analysis</a:t>
                </a:r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Open: </a:t>
                </a:r>
                <a:r>
                  <a:rPr lang="en-US" dirty="0" smtClean="0"/>
                  <a:t>a polynomial-time algorithm for summarizing all </a:t>
                </a:r>
                <a:r>
                  <a:rPr lang="en-US" dirty="0" err="1" smtClean="0"/>
                  <a:t>marginals</a:t>
                </a:r>
                <a:r>
                  <a:rPr lang="en-US" dirty="0" smtClean="0"/>
                  <a:t>? </a:t>
                </a:r>
                <a:endParaRPr lang="en-US" i="1" baseline="3000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7124"/>
                <a:ext cx="8458200" cy="5502276"/>
              </a:xfrm>
              <a:blipFill rotWithShape="1">
                <a:blip r:embed="rId2"/>
                <a:stretch>
                  <a:fillRect l="-1081" r="-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66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go beyond synthetic data?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57200" y="2067580"/>
            <a:ext cx="1905000" cy="1447800"/>
            <a:chOff x="1152" y="1008"/>
            <a:chExt cx="1200" cy="912"/>
          </a:xfrm>
          <a:solidFill>
            <a:srgbClr val="00B050"/>
          </a:solidFill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152" y="1392"/>
              <a:ext cx="1200" cy="528"/>
              <a:chOff x="1152" y="960"/>
              <a:chExt cx="1200" cy="528"/>
            </a:xfrm>
            <a:grpFill/>
          </p:grpSpPr>
          <p:grpSp>
            <p:nvGrpSpPr>
              <p:cNvPr id="17" name="Group 5"/>
              <p:cNvGrpSpPr>
                <a:grpSpLocks/>
              </p:cNvGrpSpPr>
              <p:nvPr/>
            </p:nvGrpSpPr>
            <p:grpSpPr bwMode="auto">
              <a:xfrm>
                <a:off x="1152" y="1152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23" name="Oval 6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Oval 7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Oval 8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Oval 9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>
                <a:off x="1152" y="960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19" name="Oval 11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Oval 12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Oval 13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Oval 14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1152" y="1008"/>
              <a:ext cx="1200" cy="528"/>
              <a:chOff x="1152" y="960"/>
              <a:chExt cx="1200" cy="528"/>
            </a:xfrm>
            <a:grpFill/>
          </p:grpSpPr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1152" y="1152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13" name="Oval 17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Oval 18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Oval 19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Oval 20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1"/>
              <p:cNvGrpSpPr>
                <a:grpSpLocks/>
              </p:cNvGrpSpPr>
              <p:nvPr/>
            </p:nvGrpSpPr>
            <p:grpSpPr bwMode="auto">
              <a:xfrm>
                <a:off x="1152" y="960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9" name="Oval 22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23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" name="Oval 24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Oval 25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457200" y="3547113"/>
            <a:ext cx="1844095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Database D</a:t>
            </a:r>
            <a:endParaRPr lang="en-US" sz="2800" dirty="0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4800600" y="3439180"/>
            <a:ext cx="1877757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Sanitization</a:t>
            </a:r>
            <a:endParaRPr lang="en-US" sz="2800" dirty="0"/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5029200" y="2219980"/>
            <a:ext cx="1295400" cy="1066800"/>
            <a:chOff x="3648" y="960"/>
            <a:chExt cx="816" cy="672"/>
          </a:xfrm>
          <a:solidFill>
            <a:srgbClr val="FFFF00"/>
          </a:solidFill>
        </p:grpSpPr>
        <p:grpSp>
          <p:nvGrpSpPr>
            <p:cNvPr id="30" name="Group 29"/>
            <p:cNvGrpSpPr>
              <a:grpSpLocks/>
            </p:cNvGrpSpPr>
            <p:nvPr/>
          </p:nvGrpSpPr>
          <p:grpSpPr bwMode="auto">
            <a:xfrm>
              <a:off x="3648" y="1248"/>
              <a:ext cx="816" cy="384"/>
              <a:chOff x="3648" y="1248"/>
              <a:chExt cx="816" cy="384"/>
            </a:xfrm>
            <a:grpFill/>
          </p:grpSpPr>
          <p:sp>
            <p:nvSpPr>
              <p:cNvPr id="35" name="Oval 30"/>
              <p:cNvSpPr>
                <a:spLocks noChangeArrowheads="1"/>
              </p:cNvSpPr>
              <p:nvPr/>
            </p:nvSpPr>
            <p:spPr bwMode="auto">
              <a:xfrm>
                <a:off x="3648" y="1440"/>
                <a:ext cx="816" cy="192"/>
              </a:xfrm>
              <a:prstGeom prst="ellipse">
                <a:avLst/>
              </a:prstGeom>
              <a:grp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" name="Oval 31"/>
              <p:cNvSpPr>
                <a:spLocks noChangeArrowheads="1"/>
              </p:cNvSpPr>
              <p:nvPr/>
            </p:nvSpPr>
            <p:spPr bwMode="auto">
              <a:xfrm>
                <a:off x="3648" y="1344"/>
                <a:ext cx="816" cy="192"/>
              </a:xfrm>
              <a:prstGeom prst="ellipse">
                <a:avLst/>
              </a:prstGeom>
              <a:grp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" name="Oval 32"/>
              <p:cNvSpPr>
                <a:spLocks noChangeArrowheads="1"/>
              </p:cNvSpPr>
              <p:nvPr/>
            </p:nvSpPr>
            <p:spPr bwMode="auto">
              <a:xfrm>
                <a:off x="3648" y="1248"/>
                <a:ext cx="816" cy="192"/>
              </a:xfrm>
              <a:prstGeom prst="ellipse">
                <a:avLst/>
              </a:prstGeom>
              <a:grp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1" name="Group 33"/>
            <p:cNvGrpSpPr>
              <a:grpSpLocks/>
            </p:cNvGrpSpPr>
            <p:nvPr/>
          </p:nvGrpSpPr>
          <p:grpSpPr bwMode="auto">
            <a:xfrm>
              <a:off x="3648" y="960"/>
              <a:ext cx="816" cy="384"/>
              <a:chOff x="3648" y="1248"/>
              <a:chExt cx="816" cy="384"/>
            </a:xfrm>
            <a:grpFill/>
          </p:grpSpPr>
          <p:sp>
            <p:nvSpPr>
              <p:cNvPr id="32" name="Oval 34"/>
              <p:cNvSpPr>
                <a:spLocks noChangeArrowheads="1"/>
              </p:cNvSpPr>
              <p:nvPr/>
            </p:nvSpPr>
            <p:spPr bwMode="auto">
              <a:xfrm>
                <a:off x="3648" y="1440"/>
                <a:ext cx="816" cy="192"/>
              </a:xfrm>
              <a:prstGeom prst="ellipse">
                <a:avLst/>
              </a:prstGeom>
              <a:grp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" name="Oval 35"/>
              <p:cNvSpPr>
                <a:spLocks noChangeArrowheads="1"/>
              </p:cNvSpPr>
              <p:nvPr/>
            </p:nvSpPr>
            <p:spPr bwMode="auto">
              <a:xfrm>
                <a:off x="3648" y="1344"/>
                <a:ext cx="816" cy="192"/>
              </a:xfrm>
              <a:prstGeom prst="ellipse">
                <a:avLst/>
              </a:prstGeom>
              <a:grp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" name="Oval 36"/>
              <p:cNvSpPr>
                <a:spLocks noChangeArrowheads="1"/>
              </p:cNvSpPr>
              <p:nvPr/>
            </p:nvSpPr>
            <p:spPr bwMode="auto">
              <a:xfrm>
                <a:off x="3648" y="1248"/>
                <a:ext cx="816" cy="192"/>
              </a:xfrm>
              <a:prstGeom prst="ellipse">
                <a:avLst/>
              </a:prstGeom>
              <a:grp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41" name="Line 40"/>
          <p:cNvSpPr>
            <a:spLocks noChangeShapeType="1"/>
          </p:cNvSpPr>
          <p:nvPr/>
        </p:nvSpPr>
        <p:spPr bwMode="auto">
          <a:xfrm>
            <a:off x="3733800" y="1686580"/>
            <a:ext cx="0" cy="2362200"/>
          </a:xfrm>
          <a:prstGeom prst="line">
            <a:avLst/>
          </a:prstGeom>
          <a:noFill/>
          <a:ln w="57150">
            <a:solidFill>
              <a:schemeClr val="folHlink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3200400" y="2448580"/>
            <a:ext cx="1066800" cy="762000"/>
          </a:xfrm>
          <a:prstGeom prst="rect">
            <a:avLst/>
          </a:prstGeom>
          <a:solidFill>
            <a:schemeClr val="tx1"/>
          </a:solidFill>
          <a:ln w="25400">
            <a:solidFill>
              <a:srgbClr val="0000C6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2362200" y="282958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>
            <a:off x="4267200" y="282958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" name="Text Box 44"/>
          <p:cNvSpPr txBox="1">
            <a:spLocks noChangeArrowheads="1"/>
          </p:cNvSpPr>
          <p:nvPr/>
        </p:nvSpPr>
        <p:spPr bwMode="auto">
          <a:xfrm>
            <a:off x="3505224" y="2524780"/>
            <a:ext cx="457176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C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4800600"/>
                <a:ext cx="6241260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Synthetic data: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sz="2400" i="1" dirty="0">
                        <a:latin typeface="Cambria Math"/>
                      </a:rPr>
                      <m:t>h</m:t>
                    </m:r>
                    <m:r>
                      <a:rPr lang="en-US" sz="2400" i="1" dirty="0">
                        <a:latin typeface="Cambria Math"/>
                      </a:rPr>
                      <m:t>=</m:t>
                    </m:r>
                    <m:r>
                      <a:rPr lang="en-US" sz="2400" i="1" dirty="0" err="1">
                        <a:latin typeface="Cambria Math"/>
                      </a:rPr>
                      <m:t>𝑓</m:t>
                    </m:r>
                    <m:r>
                      <a:rPr lang="en-US" sz="2400" i="1" baseline="-25000" dirty="0" err="1">
                        <a:latin typeface="Cambria Math"/>
                      </a:rPr>
                      <m:t>𝐷</m:t>
                    </m:r>
                  </m:oMath>
                </a14:m>
                <a:r>
                  <a:rPr lang="en-US" sz="2400" baseline="-25000" dirty="0"/>
                  <a:t>’</a:t>
                </a:r>
                <a:r>
                  <a:rPr lang="en-US" sz="2400" dirty="0"/>
                  <a:t> for some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𝐷</m:t>
                    </m:r>
                    <m:r>
                      <a:rPr lang="en-US" sz="2400" i="1" dirty="0">
                        <a:latin typeface="Cambria Math"/>
                      </a:rPr>
                      <m:t>’.  </m:t>
                    </m:r>
                  </m:oMath>
                </a14:m>
                <a:r>
                  <a:rPr lang="en-US" sz="2400" dirty="0"/>
                  <a:t/>
                </a:r>
                <a:br>
                  <a:rPr lang="en-US" sz="2400" dirty="0"/>
                </a:br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We </a:t>
                </a:r>
                <a:r>
                  <a:rPr lang="en-US" sz="2400" dirty="0"/>
                  <a:t>want to find a better representation </a:t>
                </a:r>
                <a:r>
                  <a:rPr lang="en-US" sz="2400" dirty="0" smtClean="0"/>
                  <a:t>class.</a:t>
                </a:r>
                <a:br>
                  <a:rPr lang="en-US" sz="2400" dirty="0" smtClean="0"/>
                </a:br>
                <a:r>
                  <a:rPr lang="en-US" sz="2400" dirty="0" smtClean="0"/>
                  <a:t>Like </a:t>
                </a:r>
                <a:r>
                  <a:rPr lang="en-US" sz="2400" dirty="0"/>
                  <a:t>switch from proper to improper learning</a:t>
                </a:r>
                <a:r>
                  <a:rPr lang="en-US" sz="2400" dirty="0" smtClean="0"/>
                  <a:t>!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800600"/>
                <a:ext cx="6241260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1270" t="-3113" r="-586" b="-7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00418" y="1131584"/>
                <a:ext cx="81534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Change in viewpoint [GHRU11]: </a:t>
                </a:r>
                <a:r>
                  <a:rPr lang="en-US" sz="2400" dirty="0"/>
                  <a:t>define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𝑓</m:t>
                    </m:r>
                    <m:r>
                      <a:rPr lang="en-US" sz="2400" i="1" baseline="-25000" dirty="0" err="1">
                        <a:latin typeface="Cambria Math"/>
                      </a:rPr>
                      <m:t>𝐷</m:t>
                    </m:r>
                    <m:r>
                      <a:rPr lang="en-US" sz="2400" i="1" dirty="0">
                        <a:latin typeface="Cambria Math"/>
                      </a:rPr>
                      <m:t>(</m:t>
                    </m:r>
                    <m:r>
                      <a:rPr lang="en-US" sz="2400" i="1" dirty="0">
                        <a:latin typeface="Cambria Math"/>
                      </a:rPr>
                      <m:t>𝑞</m:t>
                    </m:r>
                    <m:r>
                      <a:rPr lang="en-US" sz="2400" i="1" dirty="0">
                        <a:latin typeface="Cambria Math"/>
                      </a:rPr>
                      <m:t>) := </m:t>
                    </m:r>
                    <m:r>
                      <a:rPr lang="en-US" sz="2400" i="1" dirty="0">
                        <a:latin typeface="Cambria Math"/>
                      </a:rPr>
                      <m:t>𝑞</m:t>
                    </m:r>
                    <m:r>
                      <a:rPr lang="en-US" sz="2400" i="1" dirty="0">
                        <a:latin typeface="Cambria Math"/>
                      </a:rPr>
                      <m:t>(</m:t>
                    </m:r>
                    <m:r>
                      <a:rPr lang="en-US" sz="2400" i="1" dirty="0">
                        <a:latin typeface="Cambria Math"/>
                      </a:rPr>
                      <m:t>𝐷</m:t>
                    </m:r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18" y="1131584"/>
                <a:ext cx="815340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97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Line 42"/>
          <p:cNvSpPr>
            <a:spLocks noChangeShapeType="1"/>
          </p:cNvSpPr>
          <p:nvPr/>
        </p:nvSpPr>
        <p:spPr bwMode="auto">
          <a:xfrm flipV="1">
            <a:off x="6340884" y="2592962"/>
            <a:ext cx="135531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7" name="Line 42"/>
          <p:cNvSpPr>
            <a:spLocks noChangeShapeType="1"/>
          </p:cNvSpPr>
          <p:nvPr/>
        </p:nvSpPr>
        <p:spPr bwMode="auto">
          <a:xfrm>
            <a:off x="6340884" y="3048000"/>
            <a:ext cx="1355315" cy="101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894839" y="2133600"/>
                <a:ext cx="38799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839" y="2133600"/>
                <a:ext cx="387990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248400" y="2649519"/>
                <a:ext cx="175875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/>
                        </a:rPr>
                        <m:t>h</m:t>
                      </m:r>
                      <m:r>
                        <a:rPr lang="en-US" sz="2000" b="0" i="1" dirty="0" smtClean="0">
                          <a:latin typeface="Cambria Math"/>
                        </a:rPr>
                        <m:t>(</m:t>
                      </m:r>
                      <m:r>
                        <a:rPr lang="en-US" sz="2000" b="0" i="1" dirty="0" smtClean="0">
                          <a:latin typeface="Cambria Math"/>
                        </a:rPr>
                        <m:t>𝑞</m:t>
                      </m:r>
                      <m:r>
                        <a:rPr lang="en-US" sz="2000" b="0" i="1" dirty="0" smtClean="0">
                          <a:latin typeface="Cambria Math"/>
                        </a:rPr>
                        <m:t>)≈</m:t>
                      </m:r>
                      <m:r>
                        <a:rPr lang="en-US" sz="2000" i="1" dirty="0">
                          <a:latin typeface="Cambria Math"/>
                        </a:rPr>
                        <m:t>𝑓</m:t>
                      </m:r>
                      <m:r>
                        <a:rPr lang="en-US" sz="2000" i="1" baseline="-25000" dirty="0" err="1">
                          <a:latin typeface="Cambria Math"/>
                        </a:rPr>
                        <m:t>𝐷</m:t>
                      </m:r>
                      <m:r>
                        <a:rPr lang="en-US" sz="2000" i="1" dirty="0">
                          <a:latin typeface="Cambria Math"/>
                        </a:rPr>
                        <m:t>(</m:t>
                      </m:r>
                      <m:r>
                        <a:rPr lang="en-US" sz="2000" i="1" dirty="0">
                          <a:latin typeface="Cambria Math"/>
                        </a:rPr>
                        <m:t>𝑞</m:t>
                      </m:r>
                      <m:r>
                        <a:rPr lang="en-US" sz="2000" i="1" dirty="0"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2649519"/>
                <a:ext cx="1758751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471623" y="2592963"/>
                <a:ext cx="537327" cy="58477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623" y="2592963"/>
                <a:ext cx="537327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052871" y="2600980"/>
                <a:ext cx="713657" cy="584775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>
                          <a:latin typeface="Cambria Math"/>
                        </a:rPr>
                        <m:t>𝒇</m:t>
                      </m:r>
                      <m:r>
                        <a:rPr lang="en-US" sz="3200" b="1" i="1" baseline="-25000" dirty="0" err="1">
                          <a:latin typeface="Cambria Math"/>
                        </a:rPr>
                        <m:t>𝑫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871" y="2600980"/>
                <a:ext cx="713657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397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39" grpId="0"/>
      <p:bldP spid="40" grpId="0"/>
      <p:bldP spid="4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7124"/>
            <a:ext cx="8686800" cy="5502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Differential Privacy has many interesting questions &amp; connections for complexity theory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Computationally Bounded Curators</a:t>
            </a:r>
          </a:p>
          <a:p>
            <a:r>
              <a:rPr lang="en-US" dirty="0" smtClean="0"/>
              <a:t>Complexity of answering many “simple” queries still unknown.</a:t>
            </a:r>
          </a:p>
          <a:p>
            <a:r>
              <a:rPr lang="en-US" dirty="0" smtClean="0"/>
              <a:t>We know even less about complexity of private PAC learning.</a:t>
            </a:r>
          </a:p>
          <a:p>
            <a:endParaRPr lang="en-US" dirty="0"/>
          </a:p>
          <a:p>
            <a:pPr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Computationally Bounded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Curators &amp; Multiparty Differential Privacy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/>
              <a:t>Connections to communication complexity, randomness extractors, crypto protocols, dense model theorems.</a:t>
            </a:r>
          </a:p>
          <a:p>
            <a:r>
              <a:rPr lang="en-US" dirty="0" smtClean="0"/>
              <a:t>Also many basic open problems! 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Privacy: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Given a dataset with sensitive information, such as:</a:t>
            </a:r>
          </a:p>
          <a:p>
            <a:r>
              <a:rPr lang="en-US" dirty="0" smtClean="0"/>
              <a:t>Census data</a:t>
            </a:r>
          </a:p>
          <a:p>
            <a:r>
              <a:rPr lang="en-US" dirty="0" smtClean="0"/>
              <a:t>Health records</a:t>
            </a:r>
          </a:p>
          <a:p>
            <a:r>
              <a:rPr lang="en-US" dirty="0" smtClean="0"/>
              <a:t>Social network activity</a:t>
            </a:r>
          </a:p>
          <a:p>
            <a:r>
              <a:rPr lang="en-US" dirty="0" smtClean="0"/>
              <a:t>Telecommunications </a:t>
            </a:r>
            <a:r>
              <a:rPr lang="en-US" dirty="0"/>
              <a:t>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can we:</a:t>
            </a:r>
          </a:p>
          <a:p>
            <a:r>
              <a:rPr lang="en-US" dirty="0"/>
              <a:t>e</a:t>
            </a:r>
            <a:r>
              <a:rPr lang="en-US" dirty="0" smtClean="0"/>
              <a:t>nable others to analyze the data </a:t>
            </a:r>
          </a:p>
          <a:p>
            <a:r>
              <a:rPr lang="en-US" dirty="0"/>
              <a:t>w</a:t>
            </a:r>
            <a:r>
              <a:rPr lang="en-US" dirty="0" smtClean="0"/>
              <a:t>hile protecting the privacy of the data subjects?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Right Arrow 6"/>
          <p:cNvSpPr/>
          <p:nvPr/>
        </p:nvSpPr>
        <p:spPr>
          <a:xfrm>
            <a:off x="2971800" y="5352197"/>
            <a:ext cx="1524000" cy="9144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flipH="1">
            <a:off x="4495800" y="5352197"/>
            <a:ext cx="1524000" cy="9144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57485" y="5610221"/>
            <a:ext cx="113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 data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0" y="5598553"/>
            <a:ext cx="852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privacy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7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7124"/>
            <a:ext cx="8229600" cy="5578476"/>
          </a:xfrm>
        </p:spPr>
        <p:txBody>
          <a:bodyPr>
            <a:normAutofit/>
          </a:bodyPr>
          <a:lstStyle/>
          <a:p>
            <a:r>
              <a:rPr lang="en-US" dirty="0" smtClean="0"/>
              <a:t>Traditional approach: “</a:t>
            </a:r>
            <a:r>
              <a:rPr lang="en-US" dirty="0" err="1" smtClean="0"/>
              <a:t>anonymize</a:t>
            </a:r>
            <a:r>
              <a:rPr lang="en-US" dirty="0" smtClean="0"/>
              <a:t>” by removing </a:t>
            </a:r>
            <a:br>
              <a:rPr lang="en-US" dirty="0" smtClean="0"/>
            </a:br>
            <a:r>
              <a:rPr lang="en-US" dirty="0" smtClean="0"/>
              <a:t>“personally identifying information (PII)”</a:t>
            </a:r>
          </a:p>
          <a:p>
            <a:endParaRPr lang="en-US" dirty="0"/>
          </a:p>
          <a:p>
            <a:r>
              <a:rPr lang="en-US" dirty="0" smtClean="0"/>
              <a:t>Many supposedly </a:t>
            </a:r>
            <a:r>
              <a:rPr lang="en-US" dirty="0" err="1" smtClean="0"/>
              <a:t>anonymized</a:t>
            </a:r>
            <a:r>
              <a:rPr lang="en-US" dirty="0" smtClean="0"/>
              <a:t> datasets have been subject to  </a:t>
            </a:r>
            <a:r>
              <a:rPr lang="en-US" dirty="0" err="1" smtClean="0"/>
              <a:t>reidentification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Gov. Weld’s medical record </a:t>
            </a:r>
            <a:r>
              <a:rPr lang="en-US" dirty="0" err="1" smtClean="0"/>
              <a:t>reidentified</a:t>
            </a:r>
            <a:r>
              <a:rPr lang="en-US" dirty="0" smtClean="0"/>
              <a:t> using voter records [Swe97].</a:t>
            </a:r>
          </a:p>
          <a:p>
            <a:pPr lvl="1"/>
            <a:r>
              <a:rPr lang="en-US" dirty="0" smtClean="0"/>
              <a:t>Netflix Challenge database </a:t>
            </a:r>
            <a:r>
              <a:rPr lang="en-US" dirty="0" err="1" smtClean="0"/>
              <a:t>reidentified</a:t>
            </a:r>
            <a:r>
              <a:rPr lang="en-US" dirty="0" smtClean="0"/>
              <a:t> using </a:t>
            </a:r>
            <a:r>
              <a:rPr lang="en-US" dirty="0" err="1" smtClean="0"/>
              <a:t>IMDb</a:t>
            </a:r>
            <a:r>
              <a:rPr lang="en-US" dirty="0" smtClean="0"/>
              <a:t> reviews [NS08]</a:t>
            </a:r>
          </a:p>
          <a:p>
            <a:pPr lvl="1"/>
            <a:r>
              <a:rPr lang="en-US" dirty="0" smtClean="0"/>
              <a:t>AOL search users </a:t>
            </a:r>
            <a:r>
              <a:rPr lang="en-US" dirty="0" err="1" smtClean="0"/>
              <a:t>reidentified</a:t>
            </a:r>
            <a:r>
              <a:rPr lang="en-US" dirty="0" smtClean="0"/>
              <a:t> by contents of their queries [BZ06]</a:t>
            </a:r>
          </a:p>
          <a:p>
            <a:pPr lvl="1"/>
            <a:r>
              <a:rPr lang="en-US" dirty="0" smtClean="0"/>
              <a:t>Even aggregate genomic data is dangerous [HSR+08]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 descr="C:\Users\Salil\Desktop\active2\my talks\privacy\sween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32866"/>
            <a:ext cx="2362200" cy="164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Privacy: The Challenge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638800" y="4975596"/>
            <a:ext cx="0" cy="12055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638800" y="6181194"/>
            <a:ext cx="13722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51965" y="618386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06399" y="488579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utility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5638800" y="5004903"/>
            <a:ext cx="1313896" cy="1180730"/>
          </a:xfrm>
          <a:custGeom>
            <a:avLst/>
            <a:gdLst>
              <a:gd name="connsiteX0" fmla="*/ 0 w 1313896"/>
              <a:gd name="connsiteY0" fmla="*/ 0 h 1180730"/>
              <a:gd name="connsiteX1" fmla="*/ 230820 w 1313896"/>
              <a:gd name="connsiteY1" fmla="*/ 923277 h 1180730"/>
              <a:gd name="connsiteX2" fmla="*/ 1313896 w 1313896"/>
              <a:gd name="connsiteY2" fmla="*/ 1180730 h 1180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3896" h="1180730">
                <a:moveTo>
                  <a:pt x="0" y="0"/>
                </a:moveTo>
                <a:cubicBezTo>
                  <a:pt x="5918" y="363244"/>
                  <a:pt x="11837" y="726489"/>
                  <a:pt x="230820" y="923277"/>
                </a:cubicBezTo>
                <a:cubicBezTo>
                  <a:pt x="449803" y="1120065"/>
                  <a:pt x="881849" y="1150397"/>
                  <a:pt x="1313896" y="1180730"/>
                </a:cubicBezTo>
              </a:path>
            </a:pathLst>
          </a:cu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9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Differential Privacy</a:t>
            </a:r>
            <a:br>
              <a:rPr lang="en-US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strong notion of privacy that:</a:t>
            </a:r>
          </a:p>
          <a:p>
            <a:r>
              <a:rPr lang="en-US" dirty="0" smtClean="0"/>
              <a:t>Is robust to auxiliary information possessed by an adversary</a:t>
            </a:r>
          </a:p>
          <a:p>
            <a:r>
              <a:rPr lang="en-US" dirty="0" smtClean="0"/>
              <a:t>Degrades gracefully under repetition/composition</a:t>
            </a:r>
          </a:p>
          <a:p>
            <a:r>
              <a:rPr lang="en-US" dirty="0" smtClean="0"/>
              <a:t>Allows for many useful computations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Emerged from a series of </a:t>
            </a:r>
            <a:r>
              <a:rPr lang="en-US" dirty="0" smtClean="0"/>
              <a:t>papers in theoretical CS: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[</a:t>
            </a:r>
            <a:r>
              <a:rPr lang="en-US" dirty="0" err="1"/>
              <a:t>Dinur</a:t>
            </a:r>
            <a:r>
              <a:rPr lang="en-US" dirty="0"/>
              <a:t>-Nissim `</a:t>
            </a:r>
            <a:r>
              <a:rPr lang="en-US" dirty="0" smtClean="0"/>
              <a:t>03 (+</a:t>
            </a:r>
            <a:r>
              <a:rPr lang="en-US" dirty="0" err="1" smtClean="0"/>
              <a:t>Dwork</a:t>
            </a:r>
            <a:r>
              <a:rPr lang="en-US" dirty="0" smtClean="0"/>
              <a:t>), </a:t>
            </a:r>
            <a:r>
              <a:rPr lang="en-US" dirty="0" err="1"/>
              <a:t>Dwork</a:t>
            </a:r>
            <a:r>
              <a:rPr lang="en-US" dirty="0"/>
              <a:t>-Nissim `04, Blum-</a:t>
            </a:r>
            <a:r>
              <a:rPr lang="en-US" dirty="0" err="1"/>
              <a:t>Dwork</a:t>
            </a:r>
            <a:r>
              <a:rPr lang="en-US" dirty="0"/>
              <a:t>-</a:t>
            </a:r>
            <a:r>
              <a:rPr lang="en-US" dirty="0" err="1"/>
              <a:t>McSherry</a:t>
            </a:r>
            <a:r>
              <a:rPr lang="en-US" dirty="0"/>
              <a:t>-Nissim `05, </a:t>
            </a:r>
            <a:r>
              <a:rPr lang="en-US" dirty="0" err="1"/>
              <a:t>Dwork</a:t>
            </a:r>
            <a:r>
              <a:rPr lang="en-US" dirty="0"/>
              <a:t>-</a:t>
            </a:r>
            <a:r>
              <a:rPr lang="en-US" dirty="0" err="1"/>
              <a:t>McSherry</a:t>
            </a:r>
            <a:r>
              <a:rPr lang="en-US" dirty="0"/>
              <a:t>-Nissim-Smith `06]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3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352800"/>
            <a:ext cx="8686800" cy="3276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Def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[DMNS06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]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:  </a:t>
            </a:r>
            <a:r>
              <a:rPr lang="en-US" dirty="0" smtClean="0"/>
              <a:t>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randomized</a:t>
            </a:r>
            <a:r>
              <a:rPr lang="en-US" dirty="0" smtClean="0"/>
              <a:t> algorithm C is </a:t>
            </a:r>
            <a:r>
              <a:rPr lang="en-US" dirty="0">
                <a:solidFill>
                  <a:schemeClr val="bg1"/>
                </a:solidFill>
                <a:latin typeface="Symbol"/>
                <a:sym typeface="Symbol"/>
              </a:rPr>
              <a:t></a:t>
            </a:r>
            <a:r>
              <a:rPr lang="en-US" dirty="0">
                <a:solidFill>
                  <a:schemeClr val="bg1"/>
                </a:solidFill>
              </a:rPr>
              <a:t>-</a:t>
            </a:r>
            <a:r>
              <a:rPr lang="en-US" dirty="0">
                <a:solidFill>
                  <a:schemeClr val="accent1"/>
                </a:solidFill>
              </a:rPr>
              <a:t>differentially private </a:t>
            </a:r>
            <a:r>
              <a:rPr lang="en-US" dirty="0" err="1" smtClean="0"/>
              <a:t>iff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latin typeface="Symbol"/>
                <a:sym typeface="Symbol"/>
              </a:rPr>
              <a:t></a:t>
            </a:r>
            <a:r>
              <a:rPr lang="en-US" dirty="0" smtClean="0"/>
              <a:t> databases </a:t>
            </a:r>
            <a:r>
              <a:rPr lang="en-US" dirty="0" smtClean="0">
                <a:latin typeface="Calibri"/>
              </a:rPr>
              <a:t>D</a:t>
            </a:r>
            <a:r>
              <a:rPr lang="en-US" dirty="0" smtClean="0"/>
              <a:t>, D’ that differ on one row </a:t>
            </a:r>
            <a:br>
              <a:rPr lang="en-US" dirty="0" smtClean="0"/>
            </a:br>
            <a:r>
              <a:rPr lang="en-US" dirty="0" smtClean="0">
                <a:latin typeface="cmsy10"/>
              </a:rPr>
              <a:t>8</a:t>
            </a:r>
            <a:r>
              <a:rPr lang="en-US" dirty="0" smtClean="0"/>
              <a:t> query sequences </a:t>
            </a:r>
            <a:r>
              <a:rPr lang="en-US" dirty="0" smtClean="0">
                <a:latin typeface="Calibri"/>
              </a:rPr>
              <a:t>q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,…,</a:t>
            </a:r>
            <a:r>
              <a:rPr lang="en-US" dirty="0" err="1" smtClean="0">
                <a:latin typeface="Calibri"/>
              </a:rPr>
              <a:t>q</a:t>
            </a:r>
            <a:r>
              <a:rPr lang="en-US" baseline="-25000" dirty="0" err="1" smtClean="0">
                <a:latin typeface="Calibri"/>
              </a:rPr>
              <a:t>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Symbol"/>
                <a:sym typeface="Symbol"/>
              </a:rPr>
              <a:t></a:t>
            </a:r>
            <a:r>
              <a:rPr lang="en-US" dirty="0" smtClean="0">
                <a:solidFill>
                  <a:schemeClr val="bg1"/>
                </a:solidFill>
              </a:rPr>
              <a:t> sets T</a:t>
            </a:r>
            <a:r>
              <a:rPr lang="en-US" dirty="0" smtClean="0">
                <a:solidFill>
                  <a:schemeClr val="bg1"/>
                </a:solidFill>
                <a:latin typeface="Symbol"/>
                <a:sym typeface="Symbol"/>
              </a:rPr>
              <a:t>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msbm10"/>
              </a:rPr>
              <a:t>R</a:t>
            </a:r>
            <a:r>
              <a:rPr lang="en-US" baseline="30000" dirty="0" err="1" smtClean="0">
                <a:solidFill>
                  <a:schemeClr val="bg1"/>
                </a:solidFill>
                <a:latin typeface="Calibri"/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en-US" dirty="0" err="1" smtClean="0">
                <a:solidFill>
                  <a:schemeClr val="bg1"/>
                </a:solidFill>
                <a:latin typeface="Calibri"/>
              </a:rPr>
              <a:t>Pr</a:t>
            </a:r>
            <a:r>
              <a:rPr lang="en-US" dirty="0" smtClean="0">
                <a:solidFill>
                  <a:schemeClr val="bg1"/>
                </a:solidFill>
                <a:latin typeface="Calibri"/>
              </a:rPr>
              <a:t>[C(D,q</a:t>
            </a:r>
            <a:r>
              <a:rPr lang="en-US" baseline="-25000" dirty="0" smtClean="0">
                <a:solidFill>
                  <a:schemeClr val="bg1"/>
                </a:solidFill>
                <a:latin typeface="Calibri"/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,…,</a:t>
            </a:r>
            <a:r>
              <a:rPr lang="en-US" dirty="0" err="1" smtClean="0">
                <a:solidFill>
                  <a:schemeClr val="bg1"/>
                </a:solidFill>
                <a:latin typeface="Calibri"/>
              </a:rPr>
              <a:t>q</a:t>
            </a:r>
            <a:r>
              <a:rPr lang="en-US" baseline="-25000" dirty="0" err="1" smtClean="0">
                <a:solidFill>
                  <a:schemeClr val="bg1"/>
                </a:solidFill>
                <a:latin typeface="Calibri"/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r>
              <a:rPr lang="en-US" dirty="0" smtClean="0">
                <a:solidFill>
                  <a:schemeClr val="bg1"/>
                </a:solidFill>
                <a:latin typeface="Symbol"/>
                <a:sym typeface="Symbol"/>
              </a:rPr>
              <a:t></a:t>
            </a:r>
            <a:r>
              <a:rPr lang="en-US" dirty="0" smtClean="0">
                <a:solidFill>
                  <a:schemeClr val="bg1"/>
                </a:solidFill>
              </a:rPr>
              <a:t> T] </a:t>
            </a:r>
            <a:r>
              <a:rPr lang="en-US" dirty="0" smtClean="0">
                <a:solidFill>
                  <a:schemeClr val="bg1"/>
                </a:solidFill>
                <a:latin typeface="Symbol"/>
                <a:sym typeface="Symbol"/>
              </a:rPr>
              <a:t></a:t>
            </a:r>
            <a:r>
              <a:rPr lang="en-US" dirty="0" smtClean="0">
                <a:solidFill>
                  <a:schemeClr val="bg1"/>
                </a:solidFill>
              </a:rPr>
              <a:t> e</a:t>
            </a:r>
            <a:r>
              <a:rPr lang="en-US" baseline="30000" dirty="0" smtClean="0">
                <a:solidFill>
                  <a:schemeClr val="bg1"/>
                </a:solidFill>
                <a:latin typeface="Symbol"/>
                <a:sym typeface="Symbol"/>
              </a:rPr>
              <a:t> </a:t>
            </a:r>
            <a:r>
              <a:rPr lang="en-US" dirty="0" smtClean="0">
                <a:solidFill>
                  <a:schemeClr val="bg1"/>
                </a:solidFill>
                <a:latin typeface="Symbol"/>
                <a:sym typeface="Symbol"/>
              </a:rPr>
              <a:t>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</a:t>
            </a:r>
            <a:r>
              <a:rPr lang="en-US" dirty="0" smtClean="0">
                <a:solidFill>
                  <a:schemeClr val="bg1"/>
                </a:solidFill>
              </a:rPr>
              <a:t>[C(D’,</a:t>
            </a:r>
            <a:r>
              <a:rPr lang="en-US" dirty="0" smtClean="0">
                <a:solidFill>
                  <a:schemeClr val="bg1"/>
                </a:solidFill>
                <a:latin typeface="Calibri"/>
              </a:rPr>
              <a:t>q</a:t>
            </a:r>
            <a:r>
              <a:rPr lang="en-US" baseline="-25000" dirty="0" smtClean="0">
                <a:solidFill>
                  <a:schemeClr val="bg1"/>
                </a:solidFill>
                <a:latin typeface="Calibri"/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,…,</a:t>
            </a:r>
            <a:r>
              <a:rPr lang="en-US" dirty="0" err="1" smtClean="0">
                <a:solidFill>
                  <a:schemeClr val="bg1"/>
                </a:solidFill>
                <a:latin typeface="Calibri"/>
              </a:rPr>
              <a:t>q</a:t>
            </a:r>
            <a:r>
              <a:rPr lang="en-US" baseline="-25000" dirty="0" err="1" smtClean="0">
                <a:solidFill>
                  <a:schemeClr val="bg1"/>
                </a:solidFill>
                <a:latin typeface="Calibri"/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r>
              <a:rPr lang="en-US" dirty="0" smtClean="0">
                <a:solidFill>
                  <a:schemeClr val="bg1"/>
                </a:solidFill>
                <a:latin typeface="Symbol"/>
                <a:sym typeface="Symbol"/>
              </a:rPr>
              <a:t></a:t>
            </a:r>
            <a:r>
              <a:rPr lang="en-US" dirty="0" smtClean="0">
                <a:solidFill>
                  <a:schemeClr val="bg1"/>
                </a:solidFill>
              </a:rPr>
              <a:t>T] + </a:t>
            </a:r>
            <a:r>
              <a:rPr lang="en-US" dirty="0" smtClean="0">
                <a:solidFill>
                  <a:schemeClr val="bg1"/>
                </a:solidFill>
                <a:latin typeface="Symbol"/>
                <a:sym typeface="Symbol"/>
              </a:rPr>
              <a:t>d                     </a:t>
            </a:r>
          </a:p>
          <a:p>
            <a:pPr algn="ctr">
              <a:buFont typeface="Symbol" pitchFamily="18" charset="2"/>
              <a:buChar char=" "/>
            </a:pPr>
            <a:r>
              <a:rPr lang="en-US" dirty="0" smtClean="0">
                <a:solidFill>
                  <a:schemeClr val="bg1"/>
                </a:solidFill>
                <a:latin typeface="Symbol"/>
                <a:sym typeface="Symbol"/>
              </a:rPr>
              <a:t> (1+)  </a:t>
            </a:r>
            <a:r>
              <a:rPr lang="en-US" dirty="0" err="1" smtClean="0">
                <a:solidFill>
                  <a:schemeClr val="bg1"/>
                </a:solidFill>
              </a:rPr>
              <a:t>Pr</a:t>
            </a:r>
            <a:r>
              <a:rPr lang="en-US" dirty="0" smtClean="0">
                <a:solidFill>
                  <a:schemeClr val="bg1"/>
                </a:solidFill>
              </a:rPr>
              <a:t>[C(D’,q</a:t>
            </a:r>
            <a:r>
              <a:rPr lang="en-US" baseline="-25000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,…,</a:t>
            </a:r>
            <a:r>
              <a:rPr lang="en-US" dirty="0" err="1" smtClean="0">
                <a:solidFill>
                  <a:schemeClr val="bg1"/>
                </a:solidFill>
              </a:rPr>
              <a:t>q</a:t>
            </a:r>
            <a:r>
              <a:rPr lang="en-US" baseline="-25000" dirty="0" err="1" smtClean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r>
              <a:rPr lang="en-US" dirty="0" smtClean="0">
                <a:solidFill>
                  <a:schemeClr val="bg1"/>
                </a:solidFill>
                <a:latin typeface="Symbol"/>
                <a:sym typeface="Symbol"/>
              </a:rPr>
              <a:t></a:t>
            </a:r>
            <a:r>
              <a:rPr lang="en-US" dirty="0" smtClean="0">
                <a:solidFill>
                  <a:schemeClr val="bg1"/>
                </a:solidFill>
              </a:rPr>
              <a:t>T] 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  <a:latin typeface="Symbol"/>
              <a:sym typeface="Symbol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Symbol"/>
                <a:sym typeface="Symbol"/>
              </a:rPr>
              <a:t>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 small constant, e.g. </a:t>
            </a:r>
            <a:r>
              <a:rPr lang="en-US" dirty="0" smtClean="0">
                <a:solidFill>
                  <a:schemeClr val="bg1"/>
                </a:solidFill>
                <a:latin typeface="Symbol"/>
                <a:sym typeface="Symbol"/>
              </a:rPr>
              <a:t> 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= .01,  </a:t>
            </a:r>
            <a:r>
              <a:rPr lang="en-US" dirty="0" smtClean="0">
                <a:solidFill>
                  <a:schemeClr val="bg1"/>
                </a:solidFill>
                <a:latin typeface="Symbol"/>
                <a:sym typeface="Symbol"/>
              </a:rPr>
              <a:t>d 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cryptographically small, e.g. </a:t>
            </a:r>
            <a:r>
              <a:rPr lang="en-US" dirty="0" smtClean="0">
                <a:solidFill>
                  <a:schemeClr val="bg1"/>
                </a:solidFill>
                <a:latin typeface="Symbol"/>
                <a:sym typeface="Symbol"/>
              </a:rPr>
              <a:t>d 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= </a:t>
            </a:r>
            <a:r>
              <a:rPr lang="en-US" dirty="0" smtClean="0">
                <a:solidFill>
                  <a:schemeClr val="bg1"/>
                </a:solidFill>
                <a:latin typeface="Calibri"/>
                <a:sym typeface="Symbol"/>
              </a:rPr>
              <a:t>2</a:t>
            </a:r>
            <a:r>
              <a:rPr lang="en-US" baseline="30000" dirty="0" smtClean="0">
                <a:solidFill>
                  <a:schemeClr val="bg1"/>
                </a:solidFill>
                <a:latin typeface="Calibri"/>
                <a:sym typeface="Symbol"/>
              </a:rPr>
              <a:t>-60</a:t>
            </a:r>
            <a:r>
              <a:rPr lang="en-US" dirty="0" smtClean="0">
                <a:sym typeface="Symbol"/>
              </a:rPr>
              <a:t> </a:t>
            </a:r>
            <a:endParaRPr lang="en-US" dirty="0">
              <a:sym typeface="Symbol"/>
            </a:endParaRPr>
          </a:p>
          <a:p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73171" y="5131557"/>
                <a:ext cx="72222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Distribution of C(D,q</a:t>
                </a:r>
                <a:r>
                  <a:rPr lang="en-US" sz="2400" baseline="-25000" dirty="0" smtClean="0"/>
                  <a:t>1</a:t>
                </a:r>
                <a:r>
                  <a:rPr lang="en-US" sz="2400" dirty="0"/>
                  <a:t>,…,</a:t>
                </a:r>
                <a:r>
                  <a:rPr lang="en-US" sz="2400" dirty="0" err="1"/>
                  <a:t>q</a:t>
                </a:r>
                <a:r>
                  <a:rPr lang="en-US" sz="2400" baseline="-25000" dirty="0" err="1"/>
                  <a:t>t</a:t>
                </a:r>
                <a:r>
                  <a:rPr lang="en-US" sz="2400" dirty="0"/>
                  <a:t>)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Distribution of C(D</a:t>
                </a:r>
                <a:r>
                  <a:rPr lang="en-US" sz="2400" dirty="0"/>
                  <a:t>’,q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,…,</a:t>
                </a:r>
                <a:r>
                  <a:rPr lang="en-US" sz="2400" dirty="0" err="1"/>
                  <a:t>q</a:t>
                </a:r>
                <a:r>
                  <a:rPr lang="en-US" sz="2400" baseline="-25000" dirty="0" err="1"/>
                  <a:t>t</a:t>
                </a:r>
                <a:r>
                  <a:rPr lang="en-US" sz="2400" dirty="0" smtClean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171" y="5131557"/>
                <a:ext cx="7222234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351" t="-10526" r="-109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4376382" y="974095"/>
            <a:ext cx="1066800" cy="1861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2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Differential Privacy </a:t>
            </a:r>
            <a:endParaRPr lang="en-US" sz="31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600200" y="1066800"/>
            <a:ext cx="1905000" cy="1447800"/>
            <a:chOff x="1152" y="1008"/>
            <a:chExt cx="1200" cy="912"/>
          </a:xfrm>
          <a:solidFill>
            <a:srgbClr val="00B050"/>
          </a:solidFill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152" y="1392"/>
              <a:ext cx="1200" cy="528"/>
              <a:chOff x="1152" y="960"/>
              <a:chExt cx="1200" cy="528"/>
            </a:xfrm>
            <a:grpFill/>
          </p:grpSpPr>
          <p:grpSp>
            <p:nvGrpSpPr>
              <p:cNvPr id="17" name="Group 5"/>
              <p:cNvGrpSpPr>
                <a:grpSpLocks/>
              </p:cNvGrpSpPr>
              <p:nvPr/>
            </p:nvGrpSpPr>
            <p:grpSpPr bwMode="auto">
              <a:xfrm>
                <a:off x="1152" y="1152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23" name="Oval 6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Oval 7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Oval 8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Oval 9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>
                <a:off x="1152" y="960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19" name="Oval 11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Oval 12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Oval 13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Oval 14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1152" y="1008"/>
              <a:ext cx="1200" cy="528"/>
              <a:chOff x="1152" y="960"/>
              <a:chExt cx="1200" cy="528"/>
            </a:xfrm>
            <a:grpFill/>
          </p:grpSpPr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1152" y="1152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13" name="Oval 17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solidFill>
                  <a:srgbClr val="C00000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Oval 18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Oval 19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Oval 20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1"/>
              <p:cNvGrpSpPr>
                <a:grpSpLocks/>
              </p:cNvGrpSpPr>
              <p:nvPr/>
            </p:nvGrpSpPr>
            <p:grpSpPr bwMode="auto">
              <a:xfrm>
                <a:off x="1152" y="960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9" name="Oval 22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23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" name="Oval 24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Oval 25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1327929" y="2750275"/>
            <a:ext cx="2411558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Database </a:t>
            </a:r>
            <a:r>
              <a:rPr lang="en-US" sz="2800" dirty="0" err="1" smtClean="0"/>
              <a:t>D</a:t>
            </a:r>
            <a:r>
              <a:rPr lang="en-US" sz="2800" dirty="0" err="1" smtClean="0">
                <a:latin typeface="Symbol"/>
                <a:sym typeface="Symbol"/>
              </a:rPr>
              <a:t></a:t>
            </a:r>
            <a:r>
              <a:rPr lang="en-US" sz="2800" dirty="0" err="1" smtClean="0">
                <a:latin typeface="Calibri"/>
              </a:rPr>
              <a:t>X</a:t>
            </a:r>
            <a:r>
              <a:rPr lang="en-US" sz="2800" baseline="30000" dirty="0" err="1" smtClean="0">
                <a:latin typeface="Calibri"/>
              </a:rPr>
              <a:t>n</a:t>
            </a:r>
            <a:endParaRPr lang="en-US" sz="2800" baseline="30000" dirty="0">
              <a:latin typeface="Calibri"/>
            </a:endParaRPr>
          </a:p>
        </p:txBody>
      </p:sp>
      <p:sp>
        <p:nvSpPr>
          <p:cNvPr id="40" name="Line 42"/>
          <p:cNvSpPr>
            <a:spLocks noChangeShapeType="1"/>
          </p:cNvSpPr>
          <p:nvPr/>
        </p:nvSpPr>
        <p:spPr bwMode="auto">
          <a:xfrm>
            <a:off x="3505200" y="1828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" name="Line 43"/>
          <p:cNvSpPr>
            <a:spLocks noChangeShapeType="1"/>
          </p:cNvSpPr>
          <p:nvPr/>
        </p:nvSpPr>
        <p:spPr bwMode="auto">
          <a:xfrm>
            <a:off x="5410200" y="1146412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4681194" y="1505634"/>
            <a:ext cx="457176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C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>
            <a:off x="5443182" y="1430923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6" name="Text Box 26"/>
          <p:cNvSpPr txBox="1">
            <a:spLocks noChangeArrowheads="1"/>
          </p:cNvSpPr>
          <p:nvPr/>
        </p:nvSpPr>
        <p:spPr bwMode="auto">
          <a:xfrm>
            <a:off x="4267199" y="2776210"/>
            <a:ext cx="1242841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curator</a:t>
            </a:r>
            <a:endParaRPr lang="en-US" sz="2800" baseline="30000" dirty="0">
              <a:latin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15000" y="810133"/>
            <a:ext cx="36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</a:rPr>
              <a:t>q</a:t>
            </a:r>
            <a:r>
              <a:rPr lang="en-US" sz="1600" baseline="-25000" dirty="0" smtClean="0">
                <a:latin typeface="Calibri"/>
              </a:rPr>
              <a:t>1</a:t>
            </a:r>
            <a:endParaRPr lang="en-US" sz="1600" baseline="-25000" dirty="0">
              <a:latin typeface="Calibri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15000" y="1109246"/>
            <a:ext cx="36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</a:rPr>
              <a:t>a</a:t>
            </a:r>
            <a:r>
              <a:rPr lang="en-US" sz="1600" baseline="-25000" dirty="0" smtClean="0">
                <a:latin typeface="Calibri"/>
              </a:rPr>
              <a:t>1</a:t>
            </a:r>
            <a:endParaRPr lang="en-US" sz="1600" baseline="-25000" dirty="0">
              <a:latin typeface="Calibri"/>
            </a:endParaRPr>
          </a:p>
        </p:txBody>
      </p:sp>
      <p:sp>
        <p:nvSpPr>
          <p:cNvPr id="51" name="Line 43"/>
          <p:cNvSpPr>
            <a:spLocks noChangeShapeType="1"/>
          </p:cNvSpPr>
          <p:nvPr/>
        </p:nvSpPr>
        <p:spPr bwMode="auto">
          <a:xfrm>
            <a:off x="5410200" y="1707879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2" name="Line 43"/>
          <p:cNvSpPr>
            <a:spLocks noChangeShapeType="1"/>
          </p:cNvSpPr>
          <p:nvPr/>
        </p:nvSpPr>
        <p:spPr bwMode="auto">
          <a:xfrm>
            <a:off x="5453418" y="2009267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715000" y="1371600"/>
            <a:ext cx="36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</a:rPr>
              <a:t>q</a:t>
            </a:r>
            <a:r>
              <a:rPr lang="en-US" sz="1600" baseline="-25000" dirty="0">
                <a:latin typeface="Calibri"/>
              </a:rPr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735004" y="1670713"/>
            <a:ext cx="351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</a:rPr>
              <a:t>a</a:t>
            </a:r>
            <a:r>
              <a:rPr lang="en-US" sz="1600" baseline="-25000" dirty="0">
                <a:latin typeface="Calibri"/>
              </a:rPr>
              <a:t>2</a:t>
            </a:r>
          </a:p>
        </p:txBody>
      </p:sp>
      <p:sp>
        <p:nvSpPr>
          <p:cNvPr id="61" name="Line 43"/>
          <p:cNvSpPr>
            <a:spLocks noChangeShapeType="1"/>
          </p:cNvSpPr>
          <p:nvPr/>
        </p:nvSpPr>
        <p:spPr bwMode="auto">
          <a:xfrm>
            <a:off x="5410200" y="2289412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2" name="Line 43"/>
          <p:cNvSpPr>
            <a:spLocks noChangeShapeType="1"/>
          </p:cNvSpPr>
          <p:nvPr/>
        </p:nvSpPr>
        <p:spPr bwMode="auto">
          <a:xfrm>
            <a:off x="5443182" y="2590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5724768" y="1953133"/>
            <a:ext cx="36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</a:rPr>
              <a:t>q</a:t>
            </a:r>
            <a:r>
              <a:rPr lang="en-US" sz="1600" baseline="-25000" dirty="0">
                <a:latin typeface="Calibri"/>
              </a:rPr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735004" y="2252246"/>
            <a:ext cx="351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</a:rPr>
              <a:t>a</a:t>
            </a:r>
            <a:r>
              <a:rPr lang="en-US" sz="1600" baseline="-25000" dirty="0">
                <a:latin typeface="Calibri"/>
              </a:rPr>
              <a:t>3</a:t>
            </a:r>
          </a:p>
        </p:txBody>
      </p:sp>
      <p:sp>
        <p:nvSpPr>
          <p:cNvPr id="65" name="Text Box 26"/>
          <p:cNvSpPr txBox="1">
            <a:spLocks noChangeArrowheads="1"/>
          </p:cNvSpPr>
          <p:nvPr/>
        </p:nvSpPr>
        <p:spPr bwMode="auto">
          <a:xfrm>
            <a:off x="6113425" y="2750275"/>
            <a:ext cx="2081981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data analysts</a:t>
            </a:r>
            <a:endParaRPr lang="en-US" sz="2800" baseline="30000" dirty="0">
              <a:latin typeface="Calibri"/>
            </a:endParaRPr>
          </a:p>
        </p:txBody>
      </p: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1600200" y="1066800"/>
            <a:ext cx="1905000" cy="1447800"/>
            <a:chOff x="1152" y="1008"/>
            <a:chExt cx="1200" cy="912"/>
          </a:xfrm>
          <a:solidFill>
            <a:srgbClr val="00B050"/>
          </a:solidFill>
        </p:grpSpPr>
        <p:grpSp>
          <p:nvGrpSpPr>
            <p:cNvPr id="68" name="Group 67"/>
            <p:cNvGrpSpPr>
              <a:grpSpLocks/>
            </p:cNvGrpSpPr>
            <p:nvPr/>
          </p:nvGrpSpPr>
          <p:grpSpPr bwMode="auto">
            <a:xfrm>
              <a:off x="1152" y="1392"/>
              <a:ext cx="1200" cy="528"/>
              <a:chOff x="1152" y="960"/>
              <a:chExt cx="1200" cy="528"/>
            </a:xfrm>
            <a:grpFill/>
          </p:grpSpPr>
          <p:grpSp>
            <p:nvGrpSpPr>
              <p:cNvPr id="80" name="Group 5"/>
              <p:cNvGrpSpPr>
                <a:grpSpLocks/>
              </p:cNvGrpSpPr>
              <p:nvPr/>
            </p:nvGrpSpPr>
            <p:grpSpPr bwMode="auto">
              <a:xfrm>
                <a:off x="1152" y="1152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86" name="Oval 6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Oval 7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Oval 8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Oval 9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1" name="Group 10"/>
              <p:cNvGrpSpPr>
                <a:grpSpLocks/>
              </p:cNvGrpSpPr>
              <p:nvPr/>
            </p:nvGrpSpPr>
            <p:grpSpPr bwMode="auto">
              <a:xfrm>
                <a:off x="1152" y="960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82" name="Oval 11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Oval 12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Oval 13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Oval 14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" name="Group 15"/>
            <p:cNvGrpSpPr>
              <a:grpSpLocks/>
            </p:cNvGrpSpPr>
            <p:nvPr/>
          </p:nvGrpSpPr>
          <p:grpSpPr bwMode="auto">
            <a:xfrm>
              <a:off x="1152" y="1008"/>
              <a:ext cx="1200" cy="528"/>
              <a:chOff x="1152" y="960"/>
              <a:chExt cx="1200" cy="528"/>
            </a:xfrm>
            <a:grpFill/>
          </p:grpSpPr>
          <p:grpSp>
            <p:nvGrpSpPr>
              <p:cNvPr id="70" name="Group 16"/>
              <p:cNvGrpSpPr>
                <a:grpSpLocks/>
              </p:cNvGrpSpPr>
              <p:nvPr/>
            </p:nvGrpSpPr>
            <p:grpSpPr bwMode="auto">
              <a:xfrm>
                <a:off x="1152" y="1152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76" name="Oval 17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Oval 18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Oval 19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Oval 20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1" name="Group 21"/>
              <p:cNvGrpSpPr>
                <a:grpSpLocks/>
              </p:cNvGrpSpPr>
              <p:nvPr/>
            </p:nvGrpSpPr>
            <p:grpSpPr bwMode="auto">
              <a:xfrm>
                <a:off x="1152" y="960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72" name="Oval 22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Oval 23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Oval 24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Oval 25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9" name="TextBox 48"/>
          <p:cNvSpPr txBox="1"/>
          <p:nvPr/>
        </p:nvSpPr>
        <p:spPr>
          <a:xfrm>
            <a:off x="2755965" y="2761922"/>
            <a:ext cx="492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D‘</a:t>
            </a:r>
            <a:endParaRPr lang="en-US" sz="2800" dirty="0">
              <a:solidFill>
                <a:srgbClr val="C00000"/>
              </a:solidFill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>
            <a:off x="5894199" y="2644282"/>
            <a:ext cx="0" cy="263856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salilv\AppData\Local\Microsoft\Windows\Temporary Internet Files\Content.IE5\T5QY89YH\MC90005673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278" y="742544"/>
            <a:ext cx="1276690" cy="108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alilv\AppData\Local\Microsoft\Windows\Temporary Internet Files\Content.IE5\AZQEMEKK\MC90038884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79684" y="897145"/>
            <a:ext cx="1031443" cy="18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alilv\AppData\Local\Microsoft\Windows\Temporary Internet Files\Content.IE5\PY5B4OXN\MC90023807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013" y="1868221"/>
            <a:ext cx="1286671" cy="99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TextBox 90"/>
          <p:cNvSpPr txBox="1"/>
          <p:nvPr/>
        </p:nvSpPr>
        <p:spPr>
          <a:xfrm>
            <a:off x="937410" y="6157413"/>
            <a:ext cx="697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“My data has little influence on what the analysts see”</a:t>
            </a:r>
            <a:endParaRPr lang="en-US" sz="2400" dirty="0"/>
          </a:p>
        </p:txBody>
      </p:sp>
      <p:sp>
        <p:nvSpPr>
          <p:cNvPr id="32" name="Cloud Callout 31"/>
          <p:cNvSpPr/>
          <p:nvPr/>
        </p:nvSpPr>
        <p:spPr>
          <a:xfrm>
            <a:off x="4932750" y="3733800"/>
            <a:ext cx="3778377" cy="1245357"/>
          </a:xfrm>
          <a:prstGeom prst="cloudCallout">
            <a:avLst>
              <a:gd name="adj1" fmla="val -56586"/>
              <a:gd name="adj2" fmla="val 61673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f. </a:t>
            </a:r>
            <a:r>
              <a:rPr lang="en-US" dirty="0" err="1" smtClean="0"/>
              <a:t>indistinguishability</a:t>
            </a:r>
            <a:endParaRPr lang="en-US" dirty="0" smtClean="0"/>
          </a:p>
          <a:p>
            <a:pPr algn="ctr"/>
            <a:r>
              <a:rPr lang="en-US" dirty="0" smtClean="0"/>
              <a:t>[</a:t>
            </a:r>
            <a:r>
              <a:rPr lang="en-US" dirty="0" err="1" smtClean="0"/>
              <a:t>Goldwasser-Micali</a:t>
            </a:r>
            <a:r>
              <a:rPr lang="en-US" dirty="0" smtClean="0"/>
              <a:t> `82]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71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9" grpId="0"/>
      <p:bldP spid="91" grpId="0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3352800"/>
                <a:ext cx="8686800" cy="32766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err="1">
                    <a:solidFill>
                      <a:schemeClr val="accent5">
                        <a:lumMod val="50000"/>
                      </a:schemeClr>
                    </a:solidFill>
                  </a:rPr>
                  <a:t>Def</a:t>
                </a: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n-US" sz="2200" dirty="0">
                    <a:solidFill>
                      <a:schemeClr val="accent5">
                        <a:lumMod val="50000"/>
                      </a:schemeClr>
                    </a:solidFill>
                  </a:rPr>
                  <a:t>[DMNS06</a:t>
                </a:r>
                <a:r>
                  <a:rPr lang="en-US" sz="2000" dirty="0">
                    <a:solidFill>
                      <a:schemeClr val="accent5">
                        <a:lumMod val="50000"/>
                      </a:schemeClr>
                    </a:solidFill>
                  </a:rPr>
                  <a:t>]</a:t>
                </a: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</a:rPr>
                  <a:t>:  </a:t>
                </a:r>
                <a:r>
                  <a:rPr lang="en-US" dirty="0"/>
                  <a:t>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randomized</a:t>
                </a:r>
                <a:r>
                  <a:rPr lang="en-US" dirty="0"/>
                  <a:t> algorithm C is </a:t>
                </a:r>
                <a:r>
                  <a:rPr lang="en-US" dirty="0">
                    <a:solidFill>
                      <a:schemeClr val="accent1"/>
                    </a:solidFill>
                    <a:latin typeface="Symbol"/>
                    <a:sym typeface="Symbol"/>
                  </a:rPr>
                  <a:t></a:t>
                </a:r>
                <a:r>
                  <a:rPr lang="en-US" dirty="0">
                    <a:solidFill>
                      <a:schemeClr val="accent1"/>
                    </a:solidFill>
                  </a:rPr>
                  <a:t>-differentially private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 smtClean="0">
                    <a:latin typeface="Symbol"/>
                    <a:sym typeface="Symbol"/>
                  </a:rPr>
                  <a:t></a:t>
                </a:r>
                <a:r>
                  <a:rPr lang="en-US" dirty="0" smtClean="0"/>
                  <a:t> databases </a:t>
                </a:r>
                <a:r>
                  <a:rPr lang="en-US" dirty="0" smtClean="0">
                    <a:latin typeface="Calibri"/>
                  </a:rPr>
                  <a:t>D</a:t>
                </a:r>
                <a:r>
                  <a:rPr lang="en-US" dirty="0" smtClean="0"/>
                  <a:t>, D’ that differ on one row </a:t>
                </a:r>
                <a:br>
                  <a:rPr lang="en-US" dirty="0" smtClean="0"/>
                </a:br>
                <a:r>
                  <a:rPr lang="en-US" dirty="0" smtClean="0">
                    <a:latin typeface="cmsy10"/>
                  </a:rPr>
                  <a:t>8</a:t>
                </a:r>
                <a:r>
                  <a:rPr lang="en-US" dirty="0" smtClean="0"/>
                  <a:t> query sequences </a:t>
                </a:r>
                <a:r>
                  <a:rPr lang="en-US" dirty="0" smtClean="0">
                    <a:latin typeface="Calibri"/>
                  </a:rPr>
                  <a:t>q</a:t>
                </a:r>
                <a:r>
                  <a:rPr lang="en-US" baseline="-25000" dirty="0" smtClean="0">
                    <a:latin typeface="Calibri"/>
                  </a:rPr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>
                    <a:latin typeface="Calibri"/>
                  </a:rPr>
                  <a:t>q</a:t>
                </a:r>
                <a:r>
                  <a:rPr lang="en-US" baseline="-25000" dirty="0" err="1" smtClean="0">
                    <a:latin typeface="Calibri"/>
                  </a:rPr>
                  <a:t>t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latin typeface="Symbol"/>
                    <a:sym typeface="Symbol"/>
                  </a:rPr>
                  <a:t></a:t>
                </a:r>
                <a:r>
                  <a:rPr lang="en-US" dirty="0" smtClean="0"/>
                  <a:t> sets T</a:t>
                </a:r>
                <a:r>
                  <a:rPr lang="en-US" dirty="0" smtClean="0">
                    <a:latin typeface="Symbol"/>
                    <a:sym typeface="Symbol"/>
                  </a:rPr>
                  <a:t></a:t>
                </a:r>
                <a:r>
                  <a:rPr lang="en-US" dirty="0" smtClean="0"/>
                  <a:t> </a:t>
                </a:r>
                <a:r>
                  <a:rPr lang="en-US" dirty="0" err="1" smtClean="0">
                    <a:latin typeface="msbm10"/>
                  </a:rPr>
                  <a:t>R</a:t>
                </a:r>
                <a:r>
                  <a:rPr lang="en-US" baseline="30000" dirty="0" err="1" smtClean="0">
                    <a:latin typeface="Calibri"/>
                  </a:rPr>
                  <a:t>t</a:t>
                </a:r>
                <a:r>
                  <a:rPr lang="en-US" dirty="0" smtClean="0"/>
                  <a:t>,</a:t>
                </a:r>
                <a:br>
                  <a:rPr lang="en-US" dirty="0" smtClean="0"/>
                </a:br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err="1" smtClean="0">
                    <a:latin typeface="Calibri"/>
                  </a:rPr>
                  <a:t>Pr</a:t>
                </a:r>
                <a:r>
                  <a:rPr lang="en-US" dirty="0" smtClean="0">
                    <a:latin typeface="Calibri"/>
                  </a:rPr>
                  <a:t>[C(D,q</a:t>
                </a:r>
                <a:r>
                  <a:rPr lang="en-US" baseline="-25000" dirty="0" smtClean="0">
                    <a:latin typeface="Calibri"/>
                  </a:rPr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>
                    <a:latin typeface="Calibri"/>
                  </a:rPr>
                  <a:t>q</a:t>
                </a:r>
                <a:r>
                  <a:rPr lang="en-US" baseline="-25000" dirty="0" err="1" smtClean="0">
                    <a:latin typeface="Calibri"/>
                  </a:rPr>
                  <a:t>t</a:t>
                </a:r>
                <a:r>
                  <a:rPr lang="en-US" dirty="0" smtClean="0"/>
                  <a:t>)</a:t>
                </a:r>
                <a:r>
                  <a:rPr lang="en-US" dirty="0" smtClean="0">
                    <a:latin typeface="Symbol"/>
                    <a:sym typeface="Symbol"/>
                  </a:rPr>
                  <a:t></a:t>
                </a:r>
                <a:r>
                  <a:rPr lang="en-US" dirty="0" smtClean="0"/>
                  <a:t>T</a:t>
                </a:r>
                <a:r>
                  <a:rPr lang="en-US" dirty="0"/>
                  <a:t>]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  <a:sym typeface="Symbol"/>
                      </a:rPr>
                      <m:t>≲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Symbol"/>
                    <a:sym typeface="Symbol"/>
                  </a:rPr>
                  <a:t>(1+)  </a:t>
                </a:r>
                <a:r>
                  <a:rPr lang="en-US" dirty="0" err="1"/>
                  <a:t>Pr</a:t>
                </a:r>
                <a:r>
                  <a:rPr lang="en-US" dirty="0"/>
                  <a:t>[C(D’,q</a:t>
                </a:r>
                <a:r>
                  <a:rPr lang="en-US" baseline="-25000" dirty="0"/>
                  <a:t>1</a:t>
                </a:r>
                <a:r>
                  <a:rPr lang="en-US" dirty="0"/>
                  <a:t>,…,</a:t>
                </a:r>
                <a:r>
                  <a:rPr lang="en-US" dirty="0" err="1"/>
                  <a:t>q</a:t>
                </a:r>
                <a:r>
                  <a:rPr lang="en-US" baseline="-25000" dirty="0" err="1"/>
                  <a:t>t</a:t>
                </a:r>
                <a:r>
                  <a:rPr lang="en-US" dirty="0"/>
                  <a:t>)</a:t>
                </a:r>
                <a:r>
                  <a:rPr lang="en-US" dirty="0">
                    <a:latin typeface="Symbol"/>
                    <a:sym typeface="Symbol"/>
                  </a:rPr>
                  <a:t></a:t>
                </a:r>
                <a:r>
                  <a:rPr lang="en-US" dirty="0"/>
                  <a:t>T] </a:t>
                </a:r>
                <a:endParaRPr lang="en-US" dirty="0" smtClean="0">
                  <a:latin typeface="Symbol"/>
                  <a:sym typeface="Symbol"/>
                </a:endParaRPr>
              </a:p>
              <a:p>
                <a:pPr algn="ctr">
                  <a:buFont typeface="Symbol" pitchFamily="18" charset="2"/>
                  <a:buChar char=" "/>
                </a:pPr>
                <a:endParaRPr lang="en-US" dirty="0" smtClean="0">
                  <a:latin typeface="Symbol"/>
                  <a:sym typeface="Symbol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Symbol"/>
                    <a:sym typeface="Symbol"/>
                  </a:rPr>
                  <a:t></a:t>
                </a:r>
                <a:r>
                  <a:rPr lang="en-US" dirty="0" smtClean="0">
                    <a:sym typeface="Symbol"/>
                  </a:rPr>
                  <a:t> small constant, e.g. </a:t>
                </a:r>
                <a:r>
                  <a:rPr lang="en-US" dirty="0" smtClean="0">
                    <a:latin typeface="Symbol"/>
                    <a:sym typeface="Symbol"/>
                  </a:rPr>
                  <a:t> </a:t>
                </a:r>
                <a:r>
                  <a:rPr lang="en-US" dirty="0" smtClean="0">
                    <a:sym typeface="Symbol"/>
                  </a:rPr>
                  <a:t>= .01</a:t>
                </a:r>
                <a:endParaRPr lang="en-US" dirty="0">
                  <a:sym typeface="Symbol"/>
                </a:endParaRP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3352800"/>
                <a:ext cx="8686800" cy="3276600"/>
              </a:xfrm>
              <a:blipFill rotWithShape="1">
                <a:blip r:embed="rId2"/>
                <a:stretch>
                  <a:fillRect l="-1123" t="-2974" r="-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4376382" y="974095"/>
            <a:ext cx="1066800" cy="1861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2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Differential </a:t>
            </a:r>
            <a:r>
              <a:rPr lang="en-US" smtClean="0"/>
              <a:t>Privacy </a:t>
            </a:r>
            <a:endParaRPr lang="en-US" sz="31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600200" y="1066800"/>
            <a:ext cx="1905000" cy="1447800"/>
            <a:chOff x="1152" y="1008"/>
            <a:chExt cx="1200" cy="912"/>
          </a:xfrm>
          <a:solidFill>
            <a:srgbClr val="00B050"/>
          </a:solidFill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152" y="1392"/>
              <a:ext cx="1200" cy="528"/>
              <a:chOff x="1152" y="960"/>
              <a:chExt cx="1200" cy="528"/>
            </a:xfrm>
            <a:grpFill/>
          </p:grpSpPr>
          <p:grpSp>
            <p:nvGrpSpPr>
              <p:cNvPr id="17" name="Group 5"/>
              <p:cNvGrpSpPr>
                <a:grpSpLocks/>
              </p:cNvGrpSpPr>
              <p:nvPr/>
            </p:nvGrpSpPr>
            <p:grpSpPr bwMode="auto">
              <a:xfrm>
                <a:off x="1152" y="1152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23" name="Oval 6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Oval 7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Oval 8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Oval 9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>
                <a:off x="1152" y="960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19" name="Oval 11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Oval 12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Oval 13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Oval 14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1152" y="1008"/>
              <a:ext cx="1200" cy="528"/>
              <a:chOff x="1152" y="960"/>
              <a:chExt cx="1200" cy="528"/>
            </a:xfrm>
            <a:grpFill/>
          </p:grpSpPr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1152" y="1152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13" name="Oval 17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solidFill>
                  <a:srgbClr val="C00000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Oval 18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Oval 19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Oval 20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1"/>
              <p:cNvGrpSpPr>
                <a:grpSpLocks/>
              </p:cNvGrpSpPr>
              <p:nvPr/>
            </p:nvGrpSpPr>
            <p:grpSpPr bwMode="auto">
              <a:xfrm>
                <a:off x="1152" y="960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9" name="Oval 22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23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" name="Oval 24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Oval 25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1327929" y="2750275"/>
            <a:ext cx="2411558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Database </a:t>
            </a:r>
            <a:r>
              <a:rPr lang="en-US" sz="2800" dirty="0" err="1" smtClean="0"/>
              <a:t>D</a:t>
            </a:r>
            <a:r>
              <a:rPr lang="en-US" sz="2800" dirty="0" err="1" smtClean="0">
                <a:latin typeface="Symbol"/>
                <a:sym typeface="Symbol"/>
              </a:rPr>
              <a:t></a:t>
            </a:r>
            <a:r>
              <a:rPr lang="en-US" sz="2800" dirty="0" err="1" smtClean="0">
                <a:latin typeface="Calibri"/>
              </a:rPr>
              <a:t>X</a:t>
            </a:r>
            <a:r>
              <a:rPr lang="en-US" sz="2800" baseline="30000" dirty="0" err="1" smtClean="0">
                <a:latin typeface="Calibri"/>
              </a:rPr>
              <a:t>n</a:t>
            </a:r>
            <a:endParaRPr lang="en-US" sz="2800" baseline="30000" dirty="0">
              <a:latin typeface="Calibri"/>
            </a:endParaRPr>
          </a:p>
        </p:txBody>
      </p:sp>
      <p:sp>
        <p:nvSpPr>
          <p:cNvPr id="40" name="Line 42"/>
          <p:cNvSpPr>
            <a:spLocks noChangeShapeType="1"/>
          </p:cNvSpPr>
          <p:nvPr/>
        </p:nvSpPr>
        <p:spPr bwMode="auto">
          <a:xfrm>
            <a:off x="3505200" y="1828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" name="Line 43"/>
          <p:cNvSpPr>
            <a:spLocks noChangeShapeType="1"/>
          </p:cNvSpPr>
          <p:nvPr/>
        </p:nvSpPr>
        <p:spPr bwMode="auto">
          <a:xfrm>
            <a:off x="5410200" y="1146412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4681194" y="1505634"/>
            <a:ext cx="457176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C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>
            <a:off x="5443182" y="1430923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6" name="Text Box 26"/>
          <p:cNvSpPr txBox="1">
            <a:spLocks noChangeArrowheads="1"/>
          </p:cNvSpPr>
          <p:nvPr/>
        </p:nvSpPr>
        <p:spPr bwMode="auto">
          <a:xfrm>
            <a:off x="4267199" y="2776210"/>
            <a:ext cx="1242841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curator</a:t>
            </a:r>
            <a:endParaRPr lang="en-US" sz="2800" baseline="30000" dirty="0">
              <a:latin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15000" y="810133"/>
            <a:ext cx="36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</a:rPr>
              <a:t>q</a:t>
            </a:r>
            <a:r>
              <a:rPr lang="en-US" sz="1600" baseline="-25000" dirty="0" smtClean="0">
                <a:latin typeface="Calibri"/>
              </a:rPr>
              <a:t>1</a:t>
            </a:r>
            <a:endParaRPr lang="en-US" sz="1600" baseline="-25000" dirty="0">
              <a:latin typeface="Calibri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15000" y="1109246"/>
            <a:ext cx="36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</a:rPr>
              <a:t>a</a:t>
            </a:r>
            <a:r>
              <a:rPr lang="en-US" sz="1600" baseline="-25000" dirty="0" smtClean="0">
                <a:latin typeface="Calibri"/>
              </a:rPr>
              <a:t>1</a:t>
            </a:r>
            <a:endParaRPr lang="en-US" sz="1600" baseline="-25000" dirty="0">
              <a:latin typeface="Calibri"/>
            </a:endParaRPr>
          </a:p>
        </p:txBody>
      </p:sp>
      <p:sp>
        <p:nvSpPr>
          <p:cNvPr id="51" name="Line 43"/>
          <p:cNvSpPr>
            <a:spLocks noChangeShapeType="1"/>
          </p:cNvSpPr>
          <p:nvPr/>
        </p:nvSpPr>
        <p:spPr bwMode="auto">
          <a:xfrm>
            <a:off x="5410200" y="1707879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2" name="Line 43"/>
          <p:cNvSpPr>
            <a:spLocks noChangeShapeType="1"/>
          </p:cNvSpPr>
          <p:nvPr/>
        </p:nvSpPr>
        <p:spPr bwMode="auto">
          <a:xfrm>
            <a:off x="5453418" y="2009267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715000" y="1371600"/>
            <a:ext cx="36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</a:rPr>
              <a:t>q</a:t>
            </a:r>
            <a:r>
              <a:rPr lang="en-US" sz="1600" baseline="-25000" dirty="0">
                <a:latin typeface="Calibri"/>
              </a:rPr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735004" y="1670713"/>
            <a:ext cx="351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</a:rPr>
              <a:t>a</a:t>
            </a:r>
            <a:r>
              <a:rPr lang="en-US" sz="1600" baseline="-25000" dirty="0">
                <a:latin typeface="Calibri"/>
              </a:rPr>
              <a:t>2</a:t>
            </a:r>
          </a:p>
        </p:txBody>
      </p:sp>
      <p:sp>
        <p:nvSpPr>
          <p:cNvPr id="61" name="Line 43"/>
          <p:cNvSpPr>
            <a:spLocks noChangeShapeType="1"/>
          </p:cNvSpPr>
          <p:nvPr/>
        </p:nvSpPr>
        <p:spPr bwMode="auto">
          <a:xfrm>
            <a:off x="5410200" y="2289412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2" name="Line 43"/>
          <p:cNvSpPr>
            <a:spLocks noChangeShapeType="1"/>
          </p:cNvSpPr>
          <p:nvPr/>
        </p:nvSpPr>
        <p:spPr bwMode="auto">
          <a:xfrm>
            <a:off x="5443182" y="2590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5724768" y="1953133"/>
            <a:ext cx="36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</a:rPr>
              <a:t>q</a:t>
            </a:r>
            <a:r>
              <a:rPr lang="en-US" sz="1600" baseline="-25000" dirty="0">
                <a:latin typeface="Calibri"/>
              </a:rPr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735004" y="2252246"/>
            <a:ext cx="351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</a:rPr>
              <a:t>a</a:t>
            </a:r>
            <a:r>
              <a:rPr lang="en-US" sz="1600" baseline="-25000" dirty="0">
                <a:latin typeface="Calibri"/>
              </a:rPr>
              <a:t>3</a:t>
            </a:r>
          </a:p>
        </p:txBody>
      </p:sp>
      <p:sp>
        <p:nvSpPr>
          <p:cNvPr id="65" name="Text Box 26"/>
          <p:cNvSpPr txBox="1">
            <a:spLocks noChangeArrowheads="1"/>
          </p:cNvSpPr>
          <p:nvPr/>
        </p:nvSpPr>
        <p:spPr bwMode="auto">
          <a:xfrm>
            <a:off x="6113425" y="2750275"/>
            <a:ext cx="2081981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data analysts</a:t>
            </a:r>
            <a:endParaRPr lang="en-US" sz="2800" baseline="30000" dirty="0">
              <a:latin typeface="Calibri"/>
            </a:endParaRPr>
          </a:p>
        </p:txBody>
      </p: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1600200" y="1066800"/>
            <a:ext cx="1905000" cy="1447800"/>
            <a:chOff x="1152" y="1008"/>
            <a:chExt cx="1200" cy="912"/>
          </a:xfrm>
          <a:solidFill>
            <a:srgbClr val="00B050"/>
          </a:solidFill>
        </p:grpSpPr>
        <p:grpSp>
          <p:nvGrpSpPr>
            <p:cNvPr id="68" name="Group 67"/>
            <p:cNvGrpSpPr>
              <a:grpSpLocks/>
            </p:cNvGrpSpPr>
            <p:nvPr/>
          </p:nvGrpSpPr>
          <p:grpSpPr bwMode="auto">
            <a:xfrm>
              <a:off x="1152" y="1392"/>
              <a:ext cx="1200" cy="528"/>
              <a:chOff x="1152" y="960"/>
              <a:chExt cx="1200" cy="528"/>
            </a:xfrm>
            <a:grpFill/>
          </p:grpSpPr>
          <p:grpSp>
            <p:nvGrpSpPr>
              <p:cNvPr id="80" name="Group 5"/>
              <p:cNvGrpSpPr>
                <a:grpSpLocks/>
              </p:cNvGrpSpPr>
              <p:nvPr/>
            </p:nvGrpSpPr>
            <p:grpSpPr bwMode="auto">
              <a:xfrm>
                <a:off x="1152" y="1152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86" name="Oval 6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Oval 7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Oval 8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Oval 9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1" name="Group 10"/>
              <p:cNvGrpSpPr>
                <a:grpSpLocks/>
              </p:cNvGrpSpPr>
              <p:nvPr/>
            </p:nvGrpSpPr>
            <p:grpSpPr bwMode="auto">
              <a:xfrm>
                <a:off x="1152" y="960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82" name="Oval 11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Oval 12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Oval 13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Oval 14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" name="Group 15"/>
            <p:cNvGrpSpPr>
              <a:grpSpLocks/>
            </p:cNvGrpSpPr>
            <p:nvPr/>
          </p:nvGrpSpPr>
          <p:grpSpPr bwMode="auto">
            <a:xfrm>
              <a:off x="1152" y="1008"/>
              <a:ext cx="1200" cy="528"/>
              <a:chOff x="1152" y="960"/>
              <a:chExt cx="1200" cy="528"/>
            </a:xfrm>
            <a:grpFill/>
          </p:grpSpPr>
          <p:grpSp>
            <p:nvGrpSpPr>
              <p:cNvPr id="70" name="Group 16"/>
              <p:cNvGrpSpPr>
                <a:grpSpLocks/>
              </p:cNvGrpSpPr>
              <p:nvPr/>
            </p:nvGrpSpPr>
            <p:grpSpPr bwMode="auto">
              <a:xfrm>
                <a:off x="1152" y="1152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76" name="Oval 17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Oval 18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Oval 19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Oval 20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1" name="Group 21"/>
              <p:cNvGrpSpPr>
                <a:grpSpLocks/>
              </p:cNvGrpSpPr>
              <p:nvPr/>
            </p:nvGrpSpPr>
            <p:grpSpPr bwMode="auto">
              <a:xfrm>
                <a:off x="1152" y="960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72" name="Oval 22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Oval 23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Oval 24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Oval 25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9" name="TextBox 48"/>
          <p:cNvSpPr txBox="1"/>
          <p:nvPr/>
        </p:nvSpPr>
        <p:spPr>
          <a:xfrm>
            <a:off x="2755965" y="2761922"/>
            <a:ext cx="492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D‘</a:t>
            </a:r>
            <a:endParaRPr lang="en-US" sz="2800" dirty="0">
              <a:solidFill>
                <a:srgbClr val="C00000"/>
              </a:solidFill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>
            <a:off x="5894199" y="2644282"/>
            <a:ext cx="0" cy="263856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salilv\AppData\Local\Microsoft\Windows\Temporary Internet Files\Content.IE5\T5QY89YH\MC90005673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278" y="742544"/>
            <a:ext cx="1276690" cy="108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alilv\AppData\Local\Microsoft\Windows\Temporary Internet Files\Content.IE5\AZQEMEKK\MC90038884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79684" y="897145"/>
            <a:ext cx="1031443" cy="18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alilv\AppData\Local\Microsoft\Windows\Temporary Internet Files\Content.IE5\PY5B4OXN\MC90023807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013" y="1868221"/>
            <a:ext cx="1286671" cy="99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48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7124"/>
            <a:ext cx="8229600" cy="5584826"/>
          </a:xfrm>
        </p:spPr>
        <p:txBody>
          <a:bodyPr>
            <a:normAutofit/>
          </a:bodyPr>
          <a:lstStyle/>
          <a:p>
            <a:r>
              <a:rPr lang="en-US" dirty="0" smtClean="0"/>
              <a:t>D = (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,…,</a:t>
            </a:r>
            <a:r>
              <a:rPr lang="en-US" dirty="0" err="1" smtClean="0">
                <a:latin typeface="Calibri"/>
              </a:rPr>
              <a:t>x</a:t>
            </a:r>
            <a:r>
              <a:rPr lang="en-US" baseline="-25000" dirty="0" err="1" smtClean="0">
                <a:latin typeface="Calibri"/>
              </a:rPr>
              <a:t>n</a:t>
            </a:r>
            <a:r>
              <a:rPr lang="en-US" dirty="0" smtClean="0"/>
              <a:t>)</a:t>
            </a:r>
            <a:r>
              <a:rPr lang="en-US" dirty="0" smtClean="0">
                <a:latin typeface="Symbol"/>
                <a:sym typeface="Symbol"/>
              </a:rPr>
              <a:t></a:t>
            </a:r>
            <a:r>
              <a:rPr lang="en-US" dirty="0" smtClean="0"/>
              <a:t> </a:t>
            </a:r>
            <a:r>
              <a:rPr lang="en-US" dirty="0" err="1" smtClean="0">
                <a:latin typeface="Calibri"/>
              </a:rPr>
              <a:t>X</a:t>
            </a:r>
            <a:r>
              <a:rPr lang="en-US" baseline="30000" dirty="0" err="1" smtClean="0">
                <a:latin typeface="Calibri"/>
              </a:rPr>
              <a:t>n</a:t>
            </a:r>
            <a:endParaRPr lang="en-US" baseline="30000" dirty="0">
              <a:latin typeface="Calibri"/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Goal: </a:t>
            </a:r>
            <a:r>
              <a:rPr lang="en-US" dirty="0" smtClean="0"/>
              <a:t>given q : X</a:t>
            </a:r>
            <a:r>
              <a:rPr lang="en-US" b="1" dirty="0" smtClean="0">
                <a:latin typeface="cmsy10"/>
              </a:rPr>
              <a:t>!</a:t>
            </a:r>
            <a:r>
              <a:rPr lang="en-US" dirty="0" smtClean="0"/>
              <a:t> {0,1} estimate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counting query</a:t>
            </a:r>
          </a:p>
          <a:p>
            <a:pPr algn="ctr">
              <a:buNone/>
            </a:pPr>
            <a:r>
              <a:rPr lang="en-US" dirty="0" smtClean="0"/>
              <a:t> </a:t>
            </a:r>
            <a:r>
              <a:rPr lang="en-US" dirty="0"/>
              <a:t>q(D</a:t>
            </a:r>
            <a:r>
              <a:rPr lang="en-US" dirty="0" smtClean="0"/>
              <a:t>):= </a:t>
            </a:r>
            <a:r>
              <a:rPr lang="en-US" dirty="0" smtClean="0">
                <a:latin typeface="Symbol"/>
                <a:sym typeface="Symbol"/>
              </a:rPr>
              <a:t>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dirty="0"/>
              <a:t>q(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)/n</a:t>
            </a:r>
          </a:p>
          <a:p>
            <a:pPr>
              <a:buNone/>
            </a:pPr>
            <a:r>
              <a:rPr lang="en-US" dirty="0" smtClean="0"/>
              <a:t>	within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error </a:t>
            </a:r>
            <a:r>
              <a:rPr lang="en-US" dirty="0" smtClean="0">
                <a:latin typeface="Symbol"/>
                <a:sym typeface="Symbol"/>
              </a:rPr>
              <a:t></a:t>
            </a:r>
            <a:r>
              <a:rPr lang="en-US" dirty="0" smtClean="0"/>
              <a:t> </a:t>
            </a:r>
            <a:r>
              <a:rPr lang="en-US" dirty="0" smtClean="0">
                <a:latin typeface="Symbol"/>
                <a:sym typeface="Symbol"/>
              </a:rPr>
              <a:t>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Example: </a:t>
            </a:r>
            <a:r>
              <a:rPr lang="en-US" dirty="0"/>
              <a:t> </a:t>
            </a:r>
            <a:r>
              <a:rPr lang="en-US" dirty="0" smtClean="0"/>
              <a:t>X = {</a:t>
            </a:r>
            <a:r>
              <a:rPr lang="en-US" dirty="0" smtClean="0">
                <a:latin typeface="Calibri"/>
              </a:rPr>
              <a:t>0,1}</a:t>
            </a:r>
            <a:r>
              <a:rPr lang="en-US" baseline="30000" dirty="0" smtClean="0">
                <a:latin typeface="Calibri"/>
              </a:rPr>
              <a:t>d</a:t>
            </a:r>
            <a:endParaRPr lang="en-US" dirty="0" smtClean="0"/>
          </a:p>
          <a:p>
            <a:pPr marL="400050" lvl="1" indent="0">
              <a:buNone/>
            </a:pPr>
            <a:r>
              <a:rPr lang="en-US" sz="2400" dirty="0" smtClean="0"/>
              <a:t>q = conjunction on </a:t>
            </a:r>
            <a:r>
              <a:rPr lang="en-US" sz="2400" dirty="0" smtClean="0">
                <a:latin typeface="Symbol"/>
                <a:sym typeface="Symbol"/>
              </a:rPr>
              <a:t></a:t>
            </a:r>
            <a:r>
              <a:rPr lang="en-US" sz="2400" dirty="0" smtClean="0"/>
              <a:t> k variables</a:t>
            </a:r>
            <a:br>
              <a:rPr lang="en-US" sz="2400" dirty="0" smtClean="0"/>
            </a:br>
            <a:r>
              <a:rPr lang="en-US" sz="2400" dirty="0" smtClean="0"/>
              <a:t>Counting query =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k-way marginal</a:t>
            </a:r>
            <a:b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e.g. What fraction of people </a:t>
            </a:r>
            <a:br>
              <a:rPr lang="en-US" sz="2400" dirty="0" smtClean="0"/>
            </a:br>
            <a:r>
              <a:rPr lang="en-US" sz="2400" dirty="0" smtClean="0"/>
              <a:t>in D are over 40 and were once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fans of Van Halen?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Privacy: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7195159"/>
                  </p:ext>
                </p:extLst>
              </p:nvPr>
            </p:nvGraphicFramePr>
            <p:xfrm>
              <a:off x="5715000" y="3581400"/>
              <a:ext cx="2895600" cy="2585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0100"/>
                    <a:gridCol w="1104900"/>
                    <a:gridCol w="990600"/>
                  </a:tblGrid>
                  <a:tr h="1422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≥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𝟒𝟎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Male?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VH?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7195159"/>
                  </p:ext>
                </p:extLst>
              </p:nvPr>
            </p:nvGraphicFramePr>
            <p:xfrm>
              <a:off x="5715000" y="3581400"/>
              <a:ext cx="2895600" cy="2585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0100"/>
                    <a:gridCol w="1104900"/>
                    <a:gridCol w="990600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763" t="-8333" r="-262595" b="-6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Male?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VH?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6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546600" y="3175000"/>
            <a:ext cx="50800" cy="50800"/>
          </a:xfrm>
          <a:prstGeom prst="rect">
            <a:avLst/>
          </a:prstGeom>
        </p:spPr>
      </p:pic>
      <p:pic>
        <p:nvPicPr>
          <p:cNvPr id="1027" name="Picture 3" descr="C:\Users\Salil\Desktop\active2\my talks\privacy\vh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994" y="1371600"/>
            <a:ext cx="2063749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30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7124"/>
                <a:ext cx="8229600" cy="5502276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D = (</a:t>
                </a:r>
                <a:r>
                  <a:rPr lang="en-US" dirty="0" smtClean="0">
                    <a:latin typeface="Calibri"/>
                  </a:rPr>
                  <a:t>x</a:t>
                </a:r>
                <a:r>
                  <a:rPr lang="en-US" baseline="-25000" dirty="0" smtClean="0">
                    <a:latin typeface="Calibri"/>
                  </a:rPr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>
                    <a:latin typeface="Calibri"/>
                  </a:rPr>
                  <a:t>x</a:t>
                </a:r>
                <a:r>
                  <a:rPr lang="en-US" baseline="-25000" dirty="0" err="1" smtClean="0">
                    <a:latin typeface="Calibri"/>
                  </a:rPr>
                  <a:t>n</a:t>
                </a:r>
                <a:r>
                  <a:rPr lang="en-US" dirty="0" smtClean="0"/>
                  <a:t>)</a:t>
                </a:r>
                <a:r>
                  <a:rPr lang="en-US" dirty="0" smtClean="0">
                    <a:latin typeface="Symbol"/>
                    <a:sym typeface="Symbol"/>
                  </a:rPr>
                  <a:t></a:t>
                </a:r>
                <a:r>
                  <a:rPr lang="en-US" dirty="0" smtClean="0"/>
                  <a:t> </a:t>
                </a:r>
                <a:r>
                  <a:rPr lang="en-US" dirty="0" err="1" smtClean="0">
                    <a:latin typeface="Calibri"/>
                  </a:rPr>
                  <a:t>X</a:t>
                </a:r>
                <a:r>
                  <a:rPr lang="en-US" baseline="30000" dirty="0" err="1" smtClean="0">
                    <a:latin typeface="Calibri"/>
                  </a:rPr>
                  <a:t>n</a:t>
                </a:r>
                <a:endParaRPr lang="en-US" baseline="30000" dirty="0">
                  <a:latin typeface="Calibri"/>
                </a:endParaRPr>
              </a:p>
              <a:p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Goal: </a:t>
                </a:r>
                <a:r>
                  <a:rPr lang="en-US" dirty="0"/>
                  <a:t>given q : X</a:t>
                </a:r>
                <a:r>
                  <a:rPr lang="en-US" b="1" dirty="0">
                    <a:latin typeface="cmsy10"/>
                  </a:rPr>
                  <a:t>!</a:t>
                </a:r>
                <a:r>
                  <a:rPr lang="en-US" dirty="0"/>
                  <a:t> {0,1} estimate 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counting query</a:t>
                </a:r>
              </a:p>
              <a:p>
                <a:pPr algn="ctr">
                  <a:buNone/>
                </a:pPr>
                <a:r>
                  <a:rPr lang="en-US" dirty="0" smtClean="0"/>
                  <a:t> </a:t>
                </a:r>
                <a:r>
                  <a:rPr lang="en-US" dirty="0"/>
                  <a:t>q(D</a:t>
                </a:r>
                <a:r>
                  <a:rPr lang="en-US" dirty="0" smtClean="0"/>
                  <a:t>):= </a:t>
                </a:r>
                <a:r>
                  <a:rPr lang="en-US" dirty="0" smtClean="0">
                    <a:latin typeface="Symbol"/>
                    <a:sym typeface="Symbol"/>
                  </a:rPr>
                  <a:t>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</a:t>
                </a:r>
                <a:r>
                  <a:rPr lang="en-US" dirty="0"/>
                  <a:t>q(</a:t>
                </a:r>
                <a:r>
                  <a:rPr lang="en-US" dirty="0" smtClean="0">
                    <a:latin typeface="Calibri"/>
                  </a:rPr>
                  <a:t>x</a:t>
                </a:r>
                <a:r>
                  <a:rPr lang="en-US" baseline="-25000" dirty="0" smtClean="0">
                    <a:latin typeface="Calibri"/>
                  </a:rPr>
                  <a:t>i</a:t>
                </a:r>
                <a:r>
                  <a:rPr lang="en-US" dirty="0" smtClean="0"/>
                  <a:t>)/n</a:t>
                </a:r>
              </a:p>
              <a:p>
                <a:pPr>
                  <a:buNone/>
                </a:pPr>
                <a:r>
                  <a:rPr lang="en-US" dirty="0" smtClean="0"/>
                  <a:t>	within </a:t>
                </a:r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error </a:t>
                </a:r>
                <a:r>
                  <a:rPr lang="en-US" dirty="0" smtClean="0">
                    <a:latin typeface="Symbol"/>
                    <a:sym typeface="Symbol"/>
                  </a:rPr>
                  <a:t></a:t>
                </a:r>
                <a:r>
                  <a:rPr lang="en-US" dirty="0" smtClean="0"/>
                  <a:t> </a:t>
                </a:r>
                <a:r>
                  <a:rPr lang="en-US" dirty="0" smtClean="0">
                    <a:latin typeface="Symbol"/>
                    <a:sym typeface="Symbol"/>
                  </a:rPr>
                  <a:t>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Solution:   </a:t>
                </a:r>
                <a:r>
                  <a:rPr lang="en-US" dirty="0" smtClean="0"/>
                  <a:t>C(</a:t>
                </a:r>
                <a:r>
                  <a:rPr lang="en-US" dirty="0" err="1" smtClean="0"/>
                  <a:t>D,q</a:t>
                </a:r>
                <a:r>
                  <a:rPr lang="en-US" dirty="0" smtClean="0"/>
                  <a:t>) = </a:t>
                </a:r>
                <a:r>
                  <a:rPr lang="en-US" dirty="0"/>
                  <a:t>q(D</a:t>
                </a:r>
                <a:r>
                  <a:rPr lang="en-US" dirty="0" smtClean="0"/>
                  <a:t>) + Noise(O(1/n))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To answer more queries, increase noise.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0" dirty="0" smtClean="0"/>
                  <a:t>C</a:t>
                </a:r>
                <a:r>
                  <a:rPr lang="en-US" dirty="0" smtClean="0"/>
                  <a:t>an answer nearly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queries w/error</a:t>
                </a:r>
                <a:r>
                  <a:rPr lang="en-US" dirty="0" smtClean="0">
                    <a:latin typeface="cmsy10"/>
                  </a:rPr>
                  <a:t>!</a:t>
                </a:r>
                <a:r>
                  <a:rPr lang="en-US" dirty="0" smtClean="0"/>
                  <a:t>0. </a:t>
                </a:r>
              </a:p>
              <a:p>
                <a:endParaRPr lang="en-US" dirty="0"/>
              </a:p>
              <a:p>
                <a:r>
                  <a:rPr lang="en-US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Thm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(</a:t>
                </a:r>
                <a:r>
                  <a:rPr lang="en-US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Dwork</a:t>
                </a:r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-Naor-Vadhan, FOCS `12):  </a:t>
                </a:r>
                <a:r>
                  <a:rPr lang="en-US" b="0" i="0" dirty="0" smtClean="0">
                    <a:solidFill>
                      <a:schemeClr val="tx1"/>
                    </a:solidFill>
                    <a:latin typeface="Cambria Math"/>
                  </a:rPr>
                  <a:t/>
                </a:r>
                <a:br>
                  <a:rPr lang="en-US" b="0" i="0" dirty="0" smtClean="0">
                    <a:solidFill>
                      <a:schemeClr val="tx1"/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 queries is optimal for “stateless” mechanisms.</a:t>
                </a: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7124"/>
                <a:ext cx="8229600" cy="5502276"/>
              </a:xfrm>
              <a:blipFill rotWithShape="1">
                <a:blip r:embed="rId3"/>
                <a:stretch>
                  <a:fillRect l="-963" t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Privacy: Example</a:t>
            </a:r>
            <a:endParaRPr lang="en-US" dirty="0"/>
          </a:p>
        </p:txBody>
      </p:sp>
      <p:pic>
        <p:nvPicPr>
          <p:cNvPr id="6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546600" y="3175000"/>
            <a:ext cx="50800" cy="50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ular Callout 3"/>
              <p:cNvSpPr/>
              <p:nvPr/>
            </p:nvSpPr>
            <p:spPr>
              <a:xfrm>
                <a:off x="5638800" y="2666999"/>
                <a:ext cx="2133600" cy="457201"/>
              </a:xfrm>
              <a:prstGeom prst="wedgeRoundRectCallout">
                <a:avLst>
                  <a:gd name="adj1" fmla="val -62213"/>
                  <a:gd name="adj2" fmla="val 86238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Error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→0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as 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→∞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666999"/>
                <a:ext cx="2133600" cy="457201"/>
              </a:xfrm>
              <a:prstGeom prst="wedgeRoundRectCallout">
                <a:avLst>
                  <a:gd name="adj1" fmla="val -62213"/>
                  <a:gd name="adj2" fmla="val 86238"/>
                  <a:gd name="adj3" fmla="val 16667"/>
                </a:avLst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781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  <p:tag name="FIRSTSALIL@9PTYBENFUVWXY5ML" val="4117"/>
  <p:tag name="FIRSTSALIL@QZHAVKNFUVWZY5H8" val="468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1}{n}\sum_{i=1}^n \pi(x_i)  template TPT1  env TPENV1  fore 0  back 16777215  eqnno 1"/>
  <p:tag name="FILENAME" val="TP_tmp"/>
  <p:tag name="ORIGWIDTH" val="2"/>
  <p:tag name="PICTUREFILESIZE" val="58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1}{n}\sum_{i=1}^n \pi(x_i)  template TPT1  env TPENV1  fore 0  back 16777215  eqnno 1"/>
  <p:tag name="FILENAME" val="TP_tmp"/>
  <p:tag name="ORIGWIDTH" val="2"/>
  <p:tag name="PICTUREFILESIZE" val="585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2159</TotalTime>
  <Words>1347</Words>
  <Application>Microsoft Office PowerPoint</Application>
  <PresentationFormat>On-screen Show (4:3)</PresentationFormat>
  <Paragraphs>374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</vt:lpstr>
      <vt:lpstr>Cambria Math</vt:lpstr>
      <vt:lpstr>cmsy10</vt:lpstr>
      <vt:lpstr>msbm10</vt:lpstr>
      <vt:lpstr>CMMI10</vt:lpstr>
      <vt:lpstr>CMR10</vt:lpstr>
      <vt:lpstr>CMMI7</vt:lpstr>
      <vt:lpstr>Calibri</vt:lpstr>
      <vt:lpstr>Symbol</vt:lpstr>
      <vt:lpstr>CMR7</vt:lpstr>
      <vt:lpstr>CMEX10</vt:lpstr>
      <vt:lpstr>Office Theme</vt:lpstr>
      <vt:lpstr>The Complexity of Differential Privacy</vt:lpstr>
      <vt:lpstr>Thank you Shafi &amp; Silvio</vt:lpstr>
      <vt:lpstr>Data Privacy: The Problem</vt:lpstr>
      <vt:lpstr>Data Privacy: The Challenge</vt:lpstr>
      <vt:lpstr>Differential Privacy </vt:lpstr>
      <vt:lpstr>Differential Privacy </vt:lpstr>
      <vt:lpstr>Differential Privacy </vt:lpstr>
      <vt:lpstr>Differential Privacy: Example</vt:lpstr>
      <vt:lpstr>Differential Privacy: Example</vt:lpstr>
      <vt:lpstr>Other Differentially Private Algorithms</vt:lpstr>
      <vt:lpstr>Differential Privacy: More Interpretations</vt:lpstr>
      <vt:lpstr>This talk: Computational Complexity in Differential  Privacy</vt:lpstr>
      <vt:lpstr>A More Ambitious Goal:  Noninteractive Data Release</vt:lpstr>
      <vt:lpstr>Noninteractive Data Release: Possibility</vt:lpstr>
      <vt:lpstr>Noninteractive Data Release: Complexity</vt:lpstr>
      <vt:lpstr>Noninteractive Data Release: Complexity</vt:lpstr>
      <vt:lpstr>Traitor-Tracing Schemes [Chor-Fiat-Naor `94]</vt:lpstr>
      <vt:lpstr>Traitor-Tracing Schemes [Chor-Fiat-Naor `94]</vt:lpstr>
      <vt:lpstr>Traitor-Tracing Schemes [Chor-Fiat-Naor `94]</vt:lpstr>
      <vt:lpstr>Traitor-tracing vs. Differential Privacy [Dwork-Naor-Reingold-Rothblum-Vadhan `09, Ullman `13]</vt:lpstr>
      <vt:lpstr>Traitor-Tracing Schemes  ⇒ Hardness of Differential Privacy </vt:lpstr>
      <vt:lpstr>Traitor-Tracing Schemes  ⇒ Hardness of Differential Privacy </vt:lpstr>
      <vt:lpstr>Differential Privacy vs. Traitor-Tracing</vt:lpstr>
      <vt:lpstr>Noninteractive Data Release: Complexity</vt:lpstr>
      <vt:lpstr>Noninteractive Data Release: Algorithms</vt:lpstr>
      <vt:lpstr>How to go beyond synthetic data?</vt:lpstr>
      <vt:lpstr>Conclusions</vt:lpstr>
    </vt:vector>
  </TitlesOfParts>
  <Company>Harvard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Complexity &amp; Differential Privacy</dc:title>
  <dc:creator>Salil</dc:creator>
  <cp:lastModifiedBy>Salil</cp:lastModifiedBy>
  <cp:revision>215</cp:revision>
  <dcterms:created xsi:type="dcterms:W3CDTF">2010-02-24T16:41:57Z</dcterms:created>
  <dcterms:modified xsi:type="dcterms:W3CDTF">2013-12-10T10:29:28Z</dcterms:modified>
</cp:coreProperties>
</file>