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4" r:id="rId4"/>
    <p:sldId id="263" r:id="rId5"/>
    <p:sldId id="262" r:id="rId6"/>
    <p:sldId id="259" r:id="rId7"/>
    <p:sldId id="261" r:id="rId8"/>
    <p:sldId id="265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43" d="100"/>
          <a:sy n="43" d="100"/>
        </p:scale>
        <p:origin x="23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DEC70AB-1048-4D97-88BB-E4298CE941B5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A6EFFBA-37CD-4C6B-9BFE-4EDF737B7E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3227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כנס</a:t>
            </a:r>
            <a:r>
              <a:rPr lang="he-IL" baseline="0" dirty="0" smtClean="0"/>
              <a:t> בנושא "אקדמיה ניאו-ליבראלית" </a:t>
            </a:r>
            <a:r>
              <a:rPr lang="he-IL" baseline="0" dirty="0" err="1" smtClean="0"/>
              <a:t>באת"א</a:t>
            </a:r>
            <a:r>
              <a:rPr lang="he-IL" baseline="0" dirty="0" smtClean="0"/>
              <a:t> (ינואר 2017)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EFFBA-37CD-4C6B-9BFE-4EDF737B7EAE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712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השימוש במדדים ככלי דיכוי בידי</a:t>
            </a:r>
            <a:r>
              <a:rPr lang="he-IL" baseline="0" dirty="0" smtClean="0"/>
              <a:t> המשטר הניאו-ליבראלי. </a:t>
            </a:r>
            <a:r>
              <a:rPr lang="he-IL" dirty="0" smtClean="0"/>
              <a:t> המושג הנתעב</a:t>
            </a:r>
            <a:r>
              <a:rPr lang="he-IL" baseline="0" dirty="0" smtClean="0"/>
              <a:t> של "תפוקות מחקר". 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EFFBA-37CD-4C6B-9BFE-4EDF737B7EAE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8883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על קצה המזלג:</a:t>
            </a:r>
            <a:r>
              <a:rPr lang="he-IL" baseline="0" dirty="0" smtClean="0"/>
              <a:t> ההנהלה מנותקת מן החוקרים עד כדי כך שהיא מעלה על דעתה סיסמה כזו.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EFFBA-37CD-4C6B-9BFE-4EDF737B7EAE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9017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יצירת ניגוד אינטרסים: ספקי סחור</a:t>
            </a:r>
            <a:r>
              <a:rPr lang="he-IL" baseline="0" dirty="0" smtClean="0"/>
              <a:t>ה</a:t>
            </a:r>
            <a:r>
              <a:rPr lang="he-IL" dirty="0" smtClean="0"/>
              <a:t> וצרכנים. </a:t>
            </a:r>
            <a:r>
              <a:rPr lang="he-IL" baseline="0" dirty="0" smtClean="0"/>
              <a:t> </a:t>
            </a:r>
          </a:p>
          <a:p>
            <a:r>
              <a:rPr lang="he-IL" baseline="0" dirty="0" smtClean="0"/>
              <a:t>היצירה (מחקר) כתהליך שלא מתמצה ב"תוצריו".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EFFBA-37CD-4C6B-9BFE-4EDF737B7EAE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2230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המדדים מקודמים</a:t>
            </a:r>
            <a:r>
              <a:rPr lang="he-IL" baseline="0" dirty="0" smtClean="0"/>
              <a:t> כמממשים פנטזיה של אובייקטיביות ושקיפות, אך למעשה הם שרירותיים ומסתירים את ההשקפות העומדות בבסיסם ומונעים דיון בהם.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EFFBA-37CD-4C6B-9BFE-4EDF737B7EAE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168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טענת</a:t>
            </a:r>
            <a:r>
              <a:rPr lang="he-IL" baseline="0" dirty="0" smtClean="0"/>
              <a:t> המקצועיות (בניהול אקדמי) מכסה על בורות ביחס לתוכן.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EFFBA-37CD-4C6B-9BFE-4EDF737B7EAE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4825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התיאוריה</a:t>
            </a:r>
            <a:r>
              <a:rPr lang="he-IL" baseline="0" dirty="0" smtClean="0"/>
              <a:t> של</a:t>
            </a:r>
            <a:r>
              <a:rPr lang="he-IL" dirty="0" smtClean="0"/>
              <a:t> "מידע נוסף לא מזיק" מול המציאות של העדפת חיווי</a:t>
            </a:r>
            <a:r>
              <a:rPr lang="he-IL" baseline="0" dirty="0" smtClean="0"/>
              <a:t> עקיף על חיווי ישיר (במקרה של אי-הסכמה). דיכוי לא גלוי המופעל באופן אוטומטי ע"י המדד עצמו.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EFFBA-37CD-4C6B-9BFE-4EDF737B7EAE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645459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סיכום: גיליון ציונים של המדדים </a:t>
            </a:r>
            <a:r>
              <a:rPr lang="he-IL" smtClean="0"/>
              <a:t>ככלי דיכוי ומשטור. 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EFFBA-37CD-4C6B-9BFE-4EDF737B7EAE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1896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9532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9672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8526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49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955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620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299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907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4721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2793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9352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F3820-4494-4045-A0C3-92AA8A4659FF}" type="datetimeFigureOut">
              <a:rPr lang="he-IL" smtClean="0"/>
              <a:t>כ"ו/טבת/תשע"ז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2232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rgbClr val="7030A0"/>
                </a:solidFill>
              </a:rPr>
              <a:t>מדדי איכות </a:t>
            </a:r>
            <a:r>
              <a:rPr lang="he-IL" b="1" dirty="0" err="1" smtClean="0">
                <a:solidFill>
                  <a:srgbClr val="7030A0"/>
                </a:solidFill>
              </a:rPr>
              <a:t>אדישי</a:t>
            </a:r>
            <a:r>
              <a:rPr lang="he-IL" b="1" dirty="0" smtClean="0">
                <a:solidFill>
                  <a:srgbClr val="7030A0"/>
                </a:solidFill>
              </a:rPr>
              <a:t>-תוכן </a:t>
            </a:r>
            <a:br>
              <a:rPr lang="he-IL" b="1" dirty="0" smtClean="0">
                <a:solidFill>
                  <a:srgbClr val="7030A0"/>
                </a:solidFill>
              </a:rPr>
            </a:br>
            <a:r>
              <a:rPr lang="he-IL" b="1" dirty="0" smtClean="0">
                <a:solidFill>
                  <a:srgbClr val="7030A0"/>
                </a:solidFill>
              </a:rPr>
              <a:t>ומשטור האקדמיה</a:t>
            </a:r>
            <a:endParaRPr lang="he-IL" b="1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4264978"/>
            <a:ext cx="9239250" cy="1861502"/>
          </a:xfrm>
        </p:spPr>
        <p:txBody>
          <a:bodyPr>
            <a:normAutofit/>
          </a:bodyPr>
          <a:lstStyle/>
          <a:p>
            <a:r>
              <a:rPr lang="he-IL" sz="3600" b="1" dirty="0" smtClean="0">
                <a:solidFill>
                  <a:srgbClr val="00B050"/>
                </a:solidFill>
              </a:rPr>
              <a:t>עודד </a:t>
            </a:r>
            <a:r>
              <a:rPr lang="he-IL" sz="3600" b="1" dirty="0" err="1" smtClean="0">
                <a:solidFill>
                  <a:srgbClr val="00B050"/>
                </a:solidFill>
              </a:rPr>
              <a:t>גולדרייך</a:t>
            </a:r>
            <a:endParaRPr lang="he-IL" sz="3600" b="1" dirty="0" smtClean="0">
              <a:solidFill>
                <a:srgbClr val="00B050"/>
              </a:solidFill>
            </a:endParaRPr>
          </a:p>
          <a:p>
            <a:r>
              <a:rPr lang="he-IL" sz="3600" b="1" dirty="0" smtClean="0">
                <a:solidFill>
                  <a:srgbClr val="00B050"/>
                </a:solidFill>
              </a:rPr>
              <a:t>הפקולטה למתמטיקה ומדעי המחשב</a:t>
            </a:r>
          </a:p>
          <a:p>
            <a:r>
              <a:rPr lang="he-IL" sz="3600" b="1" dirty="0" smtClean="0">
                <a:solidFill>
                  <a:srgbClr val="00B050"/>
                </a:solidFill>
              </a:rPr>
              <a:t>מכון וייצמן למדע</a:t>
            </a:r>
            <a:endParaRPr lang="he-IL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03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372" y="365125"/>
            <a:ext cx="10374427" cy="877531"/>
          </a:xfrm>
        </p:spPr>
        <p:txBody>
          <a:bodyPr/>
          <a:lstStyle/>
          <a:p>
            <a:r>
              <a:rPr lang="he-IL" dirty="0" smtClean="0">
                <a:solidFill>
                  <a:srgbClr val="7030A0"/>
                </a:solidFill>
              </a:rPr>
              <a:t>מבט מיקרו: כימות כאחד מן הכלים של המשטר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8097" y="2045545"/>
            <a:ext cx="9656976" cy="15228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4000" dirty="0" smtClean="0">
                <a:latin typeface="Guttman Yad-Brush" panose="02010401010101010101" pitchFamily="2" charset="-79"/>
                <a:cs typeface="Guttman Yad-Brush" panose="02010401010101010101" pitchFamily="2" charset="-79"/>
              </a:rPr>
              <a:t>עובדי ניקיון  </a:t>
            </a:r>
            <a:r>
              <a:rPr lang="he-IL" sz="4000" dirty="0" smtClean="0"/>
              <a:t>    </a:t>
            </a:r>
            <a:r>
              <a:rPr lang="en-US" sz="4000" dirty="0" smtClean="0"/>
              <a:t>         </a:t>
            </a:r>
            <a:r>
              <a:rPr lang="he-IL" sz="4000" dirty="0" smtClean="0">
                <a:cs typeface="+mj-cs"/>
              </a:rPr>
              <a:t>שטח ניקוי (במ"ר)</a:t>
            </a:r>
            <a:endParaRPr lang="he-IL" sz="4000" dirty="0">
              <a:solidFill>
                <a:srgbClr val="0070C0"/>
              </a:solidFill>
              <a:cs typeface="+mj-cs"/>
            </a:endParaRPr>
          </a:p>
          <a:p>
            <a:pPr marL="0" indent="0">
              <a:buNone/>
            </a:pPr>
            <a:r>
              <a:rPr lang="he-IL" sz="40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עובדי </a:t>
            </a:r>
            <a:r>
              <a:rPr lang="he-IL" sz="4000" dirty="0" smtClean="0">
                <a:latin typeface="Guttman Yad-Brush" panose="02010401010101010101" pitchFamily="2" charset="-79"/>
                <a:cs typeface="Guttman Yad-Brush" panose="02010401010101010101" pitchFamily="2" charset="-79"/>
              </a:rPr>
              <a:t>מחקר  </a:t>
            </a:r>
            <a:r>
              <a:rPr lang="en-US" sz="4000" dirty="0" smtClean="0">
                <a:latin typeface="Guttman Yad-Brush" panose="02010401010101010101" pitchFamily="2" charset="-79"/>
                <a:cs typeface="Guttman Yad-Brush" panose="02010401010101010101" pitchFamily="2" charset="-79"/>
              </a:rPr>
              <a:t> </a:t>
            </a:r>
            <a:r>
              <a:rPr lang="he-IL" sz="4000" dirty="0" smtClean="0"/>
              <a:t>   </a:t>
            </a:r>
            <a:r>
              <a:rPr lang="en-US" sz="4000" dirty="0" smtClean="0"/>
              <a:t>      </a:t>
            </a:r>
            <a:r>
              <a:rPr lang="he-IL" sz="4000" dirty="0" smtClean="0"/>
              <a:t> </a:t>
            </a:r>
            <a:r>
              <a:rPr lang="he-IL" sz="4000" dirty="0" smtClean="0">
                <a:cs typeface="+mj-cs"/>
              </a:rPr>
              <a:t>מדדי "תפוקות מחקר"</a:t>
            </a:r>
            <a:endParaRPr lang="he-IL" sz="4000" dirty="0">
              <a:solidFill>
                <a:srgbClr val="0070C0"/>
              </a:solidFill>
              <a:cs typeface="+mj-cs"/>
            </a:endParaRPr>
          </a:p>
          <a:p>
            <a:pPr marL="0" indent="0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7" name="Rectangular Callout 6"/>
          <p:cNvSpPr/>
          <p:nvPr/>
        </p:nvSpPr>
        <p:spPr>
          <a:xfrm rot="10800000">
            <a:off x="3690401" y="4661209"/>
            <a:ext cx="7304671" cy="1650379"/>
          </a:xfrm>
          <a:prstGeom prst="wedgeRectCallout">
            <a:avLst>
              <a:gd name="adj1" fmla="val 25564"/>
              <a:gd name="adj2" fmla="val 136639"/>
            </a:avLst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690401" y="4955431"/>
            <a:ext cx="7221417" cy="1021623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e-IL" sz="3600" dirty="0" smtClean="0"/>
              <a:t>המדדים: פונקציות של פרסומים (וציטוטים)  אשר מתעלמות מתוכן המחקר.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6322702" y="208002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>
            <a:off x="6322702" y="280696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1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372" y="365125"/>
            <a:ext cx="10374427" cy="877531"/>
          </a:xfrm>
        </p:spPr>
        <p:txBody>
          <a:bodyPr>
            <a:normAutofit/>
          </a:bodyPr>
          <a:lstStyle/>
          <a:p>
            <a:r>
              <a:rPr lang="he-IL" dirty="0" smtClean="0">
                <a:solidFill>
                  <a:srgbClr val="7030A0"/>
                </a:solidFill>
              </a:rPr>
              <a:t>סיסמאות, הנחות סמויות ושאלות שלא נשאלות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46770" y="1500705"/>
            <a:ext cx="9677341" cy="69137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e-IL" sz="3600" dirty="0" smtClean="0"/>
              <a:t>הסיסמה </a:t>
            </a:r>
            <a:r>
              <a:rPr lang="he-IL" sz="3600" dirty="0" smtClean="0">
                <a:cs typeface="+mj-cs"/>
              </a:rPr>
              <a:t>"יש למשטר את החוקרים כי אחרת לא יחקרו."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e-IL" sz="36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638907" y="4533677"/>
            <a:ext cx="5685204" cy="1978635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e-IL" sz="3600" dirty="0" smtClean="0"/>
              <a:t>השאלות שלא נשאלות: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e-IL" sz="3600" dirty="0" smtClean="0">
                <a:solidFill>
                  <a:srgbClr val="7030A0"/>
                </a:solidFill>
              </a:rPr>
              <a:t>מהו האינטרס הציבורי?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e-IL" sz="3600" dirty="0" smtClean="0">
                <a:solidFill>
                  <a:srgbClr val="7030A0"/>
                </a:solidFill>
              </a:rPr>
              <a:t>מי קובע מהו האינטרס הציבורי? </a:t>
            </a:r>
            <a:endParaRPr lang="he-IL" sz="3600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46770" y="2644410"/>
            <a:ext cx="9677341" cy="141463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e-IL" sz="3600" dirty="0" smtClean="0"/>
              <a:t>הנחות סמויות: </a:t>
            </a:r>
            <a:r>
              <a:rPr lang="he-IL" sz="3600" dirty="0" smtClean="0">
                <a:solidFill>
                  <a:schemeClr val="accent2"/>
                </a:solidFill>
              </a:rPr>
              <a:t>ההנהלה כנאמן של האינטרס הציבורי,</a:t>
            </a:r>
            <a:r>
              <a:rPr lang="he-IL" sz="3600" dirty="0" smtClean="0">
                <a:solidFill>
                  <a:srgbClr val="0070C0"/>
                </a:solidFill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e-IL" sz="3600" dirty="0" smtClean="0">
                <a:solidFill>
                  <a:srgbClr val="FF0000"/>
                </a:solidFill>
              </a:rPr>
              <a:t>העובדים כמחבלים באינטרס הציבורי.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e-IL" sz="36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28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372" y="365125"/>
            <a:ext cx="10374427" cy="877531"/>
          </a:xfrm>
        </p:spPr>
        <p:txBody>
          <a:bodyPr>
            <a:normAutofit/>
          </a:bodyPr>
          <a:lstStyle/>
          <a:p>
            <a:r>
              <a:rPr lang="he-IL" dirty="0" smtClean="0">
                <a:solidFill>
                  <a:srgbClr val="7030A0"/>
                </a:solidFill>
              </a:rPr>
              <a:t>קוים מנחים </a:t>
            </a:r>
            <a:r>
              <a:rPr lang="he-IL" dirty="0" err="1" smtClean="0">
                <a:solidFill>
                  <a:srgbClr val="7030A0"/>
                </a:solidFill>
              </a:rPr>
              <a:t>למשטור</a:t>
            </a:r>
            <a:r>
              <a:rPr lang="he-IL" dirty="0">
                <a:solidFill>
                  <a:srgbClr val="7030A0"/>
                </a:solidFill>
              </a:rPr>
              <a:t> </a:t>
            </a:r>
            <a:r>
              <a:rPr lang="he-IL" dirty="0" smtClean="0">
                <a:solidFill>
                  <a:srgbClr val="7030A0"/>
                </a:solidFill>
              </a:rPr>
              <a:t>עובדי המחקר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3025" y="1583474"/>
            <a:ext cx="11130776" cy="4505092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3600" dirty="0" smtClean="0"/>
              <a:t>התכחשות לתוכן המחקר שמייסד את זהות החוקר.</a:t>
            </a:r>
          </a:p>
          <a:p>
            <a:r>
              <a:rPr lang="he-IL" sz="3600" dirty="0" smtClean="0"/>
              <a:t>שבירת הסולידריות בין חוקרים וליבוי של עימות ביניהם.</a:t>
            </a:r>
          </a:p>
          <a:p>
            <a:r>
              <a:rPr lang="he-IL" sz="3600" dirty="0" smtClean="0"/>
              <a:t>יצירת ניגוד אינטרסים בין עובדי המחקר </a:t>
            </a:r>
            <a:r>
              <a:rPr lang="he-IL" sz="3600" dirty="0"/>
              <a:t>ל</a:t>
            </a:r>
            <a:r>
              <a:rPr lang="he-IL" sz="3600" dirty="0" smtClean="0"/>
              <a:t>סטודנטים ושאר העובדים.</a:t>
            </a:r>
          </a:p>
          <a:p>
            <a:r>
              <a:rPr lang="he-IL" sz="3600" dirty="0" smtClean="0"/>
              <a:t>היפוך תפקידים: מהנהלה אשר משרתת חוקרים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he-IL" sz="3600" dirty="0" smtClean="0"/>
              <a:t>לחוקרים אשר משרתים את ההנהלה. </a:t>
            </a:r>
          </a:p>
          <a:p>
            <a:r>
              <a:rPr lang="he-IL" sz="3600" dirty="0" smtClean="0"/>
              <a:t>השלטת </a:t>
            </a:r>
            <a:r>
              <a:rPr lang="he-IL" sz="3600" dirty="0" smtClean="0"/>
              <a:t>ניכור </a:t>
            </a:r>
            <a:r>
              <a:rPr lang="he-IL" sz="3600" dirty="0" smtClean="0"/>
              <a:t>לתהליך היצירה: מפרסומים אשר משמשים אמצעי 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he-IL" sz="3600" dirty="0" smtClean="0"/>
              <a:t>להפצת תוצאות המחקר למחקר אשר "מייצר" פרסומים. </a:t>
            </a:r>
          </a:p>
          <a:p>
            <a:r>
              <a:rPr lang="he-IL" sz="3600" dirty="0" smtClean="0"/>
              <a:t>שינוי מטרות: משירות ארוך טווח של החברה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he-IL" sz="3600" dirty="0" smtClean="0"/>
              <a:t>לסיפוק אינטרסים של השלטון ובעלי ההון. </a:t>
            </a:r>
          </a:p>
          <a:p>
            <a:endParaRPr lang="he-IL" sz="3600" dirty="0" smtClean="0"/>
          </a:p>
          <a:p>
            <a:endParaRPr lang="he-IL" sz="3600" dirty="0" smtClean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he-IL" sz="36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42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876" y="365125"/>
            <a:ext cx="10258924" cy="877531"/>
          </a:xfrm>
        </p:spPr>
        <p:txBody>
          <a:bodyPr/>
          <a:lstStyle/>
          <a:p>
            <a:r>
              <a:rPr lang="he-IL" dirty="0" smtClean="0">
                <a:solidFill>
                  <a:srgbClr val="7030A0"/>
                </a:solidFill>
              </a:rPr>
              <a:t>המדדים: אובייקטיביות </a:t>
            </a:r>
            <a:r>
              <a:rPr lang="he-IL" dirty="0" smtClean="0">
                <a:solidFill>
                  <a:srgbClr val="7030A0"/>
                </a:solidFill>
              </a:rPr>
              <a:t>או שרירותיות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4876" y="1430989"/>
            <a:ext cx="10515600" cy="1914428"/>
          </a:xfrm>
        </p:spPr>
        <p:txBody>
          <a:bodyPr>
            <a:normAutofit/>
          </a:bodyPr>
          <a:lstStyle/>
          <a:p>
            <a:r>
              <a:rPr lang="he-IL" dirty="0" smtClean="0"/>
              <a:t>ה </a:t>
            </a:r>
            <a:r>
              <a:rPr lang="en-US" b="1" dirty="0" smtClean="0"/>
              <a:t>“h-index”</a:t>
            </a:r>
            <a:r>
              <a:rPr lang="he-IL" b="1" dirty="0" smtClean="0"/>
              <a:t> </a:t>
            </a:r>
            <a:r>
              <a:rPr lang="he-IL" dirty="0" smtClean="0"/>
              <a:t>הוא המספר</a:t>
            </a:r>
            <a:r>
              <a:rPr lang="en-US" b="1" dirty="0" smtClean="0"/>
              <a:t>h</a:t>
            </a:r>
            <a:r>
              <a:rPr lang="en-US" dirty="0" smtClean="0"/>
              <a:t> </a:t>
            </a:r>
            <a:r>
              <a:rPr lang="he-IL" dirty="0" smtClean="0"/>
              <a:t> הגדול ביותר כך שהחוקרת פרסמה לפחות </a:t>
            </a:r>
            <a:r>
              <a:rPr lang="en-US" b="1" dirty="0" smtClean="0"/>
              <a:t>h</a:t>
            </a:r>
            <a:r>
              <a:rPr lang="he-IL" dirty="0" smtClean="0"/>
              <a:t> פרסומים שכל אחד מהם צוטט לפחות </a:t>
            </a:r>
            <a:r>
              <a:rPr lang="en-US" b="1" dirty="0" smtClean="0"/>
              <a:t>h</a:t>
            </a:r>
            <a:r>
              <a:rPr lang="he-IL" dirty="0" smtClean="0"/>
              <a:t> פעמים.</a:t>
            </a:r>
          </a:p>
          <a:p>
            <a:pPr marL="0" indent="0">
              <a:buNone/>
            </a:pPr>
            <a:r>
              <a:rPr lang="he-IL" dirty="0" smtClean="0">
                <a:solidFill>
                  <a:srgbClr val="0070C0"/>
                </a:solidFill>
              </a:rPr>
              <a:t> </a:t>
            </a:r>
            <a:r>
              <a:rPr lang="he-IL" dirty="0"/>
              <a:t> </a:t>
            </a:r>
            <a:r>
              <a:rPr lang="he-IL" dirty="0" smtClean="0">
                <a:solidFill>
                  <a:srgbClr val="FF0000"/>
                </a:solidFill>
              </a:rPr>
              <a:t>מדוע לא להגדירו כמספר </a:t>
            </a:r>
            <a:r>
              <a:rPr lang="en-US" b="1" dirty="0">
                <a:solidFill>
                  <a:srgbClr val="FF0000"/>
                </a:solidFill>
              </a:rPr>
              <a:t>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he-IL" dirty="0">
                <a:solidFill>
                  <a:srgbClr val="FF0000"/>
                </a:solidFill>
              </a:rPr>
              <a:t> הגדול ביותר כך שהחוקרת פרסמה לפחות </a:t>
            </a:r>
            <a:r>
              <a:rPr lang="en-US" b="1" dirty="0" smtClean="0">
                <a:solidFill>
                  <a:srgbClr val="FF0000"/>
                </a:solidFill>
              </a:rPr>
              <a:t>h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he-IL" dirty="0" smtClean="0">
                <a:solidFill>
                  <a:srgbClr val="FF0000"/>
                </a:solidFill>
              </a:rPr>
              <a:t>  פרסומים </a:t>
            </a:r>
            <a:r>
              <a:rPr lang="he-IL" dirty="0">
                <a:solidFill>
                  <a:srgbClr val="FF0000"/>
                </a:solidFill>
              </a:rPr>
              <a:t>שכל אחד מהם צוטט לפחות </a:t>
            </a:r>
            <a:r>
              <a:rPr lang="en-US" b="1" dirty="0" smtClean="0">
                <a:solidFill>
                  <a:srgbClr val="FF0000"/>
                </a:solidFill>
              </a:rPr>
              <a:t>h</a:t>
            </a:r>
            <a:r>
              <a:rPr lang="he-IL" b="1" dirty="0" smtClean="0">
                <a:solidFill>
                  <a:srgbClr val="FF0000"/>
                </a:solidFill>
              </a:rPr>
              <a:t>2</a:t>
            </a:r>
            <a:r>
              <a:rPr lang="he-IL" dirty="0" smtClean="0">
                <a:solidFill>
                  <a:srgbClr val="FF0000"/>
                </a:solidFill>
              </a:rPr>
              <a:t> </a:t>
            </a:r>
            <a:r>
              <a:rPr lang="he-IL" dirty="0" smtClean="0">
                <a:solidFill>
                  <a:srgbClr val="FF0000"/>
                </a:solidFill>
              </a:rPr>
              <a:t>פעמים?  </a:t>
            </a:r>
            <a:r>
              <a:rPr lang="he-IL" dirty="0" smtClean="0">
                <a:solidFill>
                  <a:srgbClr val="0070C0"/>
                </a:solidFill>
              </a:rPr>
              <a:t>או </a:t>
            </a:r>
            <a:r>
              <a:rPr lang="en-US" b="1" dirty="0" smtClean="0">
                <a:solidFill>
                  <a:srgbClr val="0070C0"/>
                </a:solidFill>
              </a:rPr>
              <a:t>h/2</a:t>
            </a:r>
            <a:r>
              <a:rPr lang="he-IL" dirty="0" smtClean="0">
                <a:solidFill>
                  <a:srgbClr val="0070C0"/>
                </a:solidFill>
              </a:rPr>
              <a:t> פעמים?</a:t>
            </a:r>
            <a:endParaRPr lang="he-IL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94876" y="3533750"/>
            <a:ext cx="10515600" cy="14232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ה </a:t>
            </a:r>
            <a:r>
              <a:rPr lang="en-US" b="1" dirty="0" smtClean="0"/>
              <a:t>“Impact Factor (IF)”</a:t>
            </a:r>
            <a:r>
              <a:rPr lang="he-IL" dirty="0" smtClean="0"/>
              <a:t> של כתב עת מוגדר כיחס בין מספר הציטוטים ומספר הפרסומים בחלון זמן של שנתיים (</a:t>
            </a:r>
            <a:r>
              <a:rPr lang="he-IL" dirty="0" err="1"/>
              <a:t>ק</a:t>
            </a:r>
            <a:r>
              <a:rPr lang="he-IL" dirty="0" err="1" smtClean="0"/>
              <a:t>לנדריות</a:t>
            </a:r>
            <a:r>
              <a:rPr lang="he-IL" dirty="0" smtClean="0"/>
              <a:t>). </a:t>
            </a:r>
          </a:p>
          <a:p>
            <a:pPr marL="0" indent="0">
              <a:buNone/>
            </a:pPr>
            <a:r>
              <a:rPr lang="he-IL" dirty="0" smtClean="0">
                <a:solidFill>
                  <a:srgbClr val="0070C0"/>
                </a:solidFill>
              </a:rPr>
              <a:t>   </a:t>
            </a:r>
            <a:r>
              <a:rPr lang="he-IL" dirty="0" smtClean="0">
                <a:solidFill>
                  <a:srgbClr val="FF0000"/>
                </a:solidFill>
              </a:rPr>
              <a:t>מדוע שנתיים? מדוע </a:t>
            </a:r>
            <a:r>
              <a:rPr lang="he-IL" dirty="0" err="1" smtClean="0">
                <a:solidFill>
                  <a:srgbClr val="FF0000"/>
                </a:solidFill>
              </a:rPr>
              <a:t>קלנדריות</a:t>
            </a:r>
            <a:r>
              <a:rPr lang="he-IL" dirty="0" smtClean="0">
                <a:solidFill>
                  <a:srgbClr val="FF0000"/>
                </a:solidFill>
              </a:rPr>
              <a:t>?  </a:t>
            </a:r>
            <a:r>
              <a:rPr lang="he-IL" dirty="0" smtClean="0">
                <a:solidFill>
                  <a:srgbClr val="0070C0"/>
                </a:solidFill>
              </a:rPr>
              <a:t>האסטרטגיה של ההוצאה לאור...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94876" y="5145343"/>
            <a:ext cx="10515600" cy="120733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ספירות של </a:t>
            </a:r>
            <a:r>
              <a:rPr lang="en-US" b="1" dirty="0" smtClean="0"/>
              <a:t>google scholar</a:t>
            </a:r>
            <a:r>
              <a:rPr lang="he-IL" b="1" dirty="0" smtClean="0"/>
              <a:t> </a:t>
            </a:r>
            <a:r>
              <a:rPr lang="he-IL" dirty="0" smtClean="0"/>
              <a:t>לעומת </a:t>
            </a:r>
            <a:r>
              <a:rPr lang="en-US" b="1" dirty="0" smtClean="0"/>
              <a:t>Web of Science</a:t>
            </a:r>
            <a:r>
              <a:rPr lang="he-IL" dirty="0" smtClean="0"/>
              <a:t>:</a:t>
            </a:r>
          </a:p>
          <a:p>
            <a:pPr marL="0" indent="0">
              <a:buNone/>
            </a:pPr>
            <a:r>
              <a:rPr lang="he-IL" dirty="0"/>
              <a:t> </a:t>
            </a:r>
            <a:r>
              <a:rPr lang="he-IL" dirty="0" smtClean="0"/>
              <a:t>  </a:t>
            </a:r>
            <a:r>
              <a:rPr lang="he-IL" dirty="0" smtClean="0">
                <a:solidFill>
                  <a:srgbClr val="FF0000"/>
                </a:solidFill>
              </a:rPr>
              <a:t>דוגמה מקרית מראה הבדל של פקטור 8..</a:t>
            </a:r>
          </a:p>
          <a:p>
            <a:pPr marL="0" indent="0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34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7030A0"/>
                </a:solidFill>
              </a:rPr>
              <a:t>המדדים: מקצועיות </a:t>
            </a:r>
            <a:r>
              <a:rPr lang="he-IL" dirty="0" smtClean="0">
                <a:solidFill>
                  <a:srgbClr val="7030A0"/>
                </a:solidFill>
              </a:rPr>
              <a:t>או חובבנות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b="1" dirty="0" smtClean="0"/>
              <a:t>מהי מקצועיות בהקשר רווי/עשיר תוכן?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he-IL" dirty="0" smtClean="0"/>
              <a:t>הבנה של התוכן מול הפעלה של כלים מכניים שמתעלמים מן התוכן.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התייחסות לתוכן הספציפי ולתרבות של התחום הספציפי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מול ההנחה הנבערת שניתן להתעלם מן השוני ולחייב סטנדרטיזציה. </a:t>
            </a:r>
          </a:p>
          <a:p>
            <a:r>
              <a:rPr lang="he-IL" b="1" dirty="0" smtClean="0"/>
              <a:t>מי מחליט האם להשתמש בכלים גנריים?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צריך להיות: המומחה בתחום אשר שוקל את התאמתם לשימוש המוצע. </a:t>
            </a:r>
          </a:p>
          <a:p>
            <a:r>
              <a:rPr lang="he-IL" dirty="0" smtClean="0"/>
              <a:t>מיהו מקצוען? החוקר בפועל או המנהלן האקדמי?</a:t>
            </a:r>
            <a:r>
              <a:rPr lang="en-US" dirty="0"/>
              <a:t/>
            </a:r>
            <a:br>
              <a:rPr lang="en-US" dirty="0"/>
            </a:br>
            <a:r>
              <a:rPr lang="he-IL" dirty="0" smtClean="0"/>
              <a:t>מהו הידע הרלוונטי? הבנת התוכן האקדמי או ידע גנרי של מנהל עסקים?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(אובדן היתרון המובנה של חוקרים בפועל אשר מבינים את התוכן.)</a:t>
            </a:r>
          </a:p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1525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7030A0"/>
                </a:solidFill>
              </a:rPr>
              <a:t>המדדים: נזקים </a:t>
            </a:r>
            <a:r>
              <a:rPr lang="he-IL" dirty="0" smtClean="0">
                <a:solidFill>
                  <a:srgbClr val="7030A0"/>
                </a:solidFill>
              </a:rPr>
              <a:t>ישירים ועקיפים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פיחות במשקל חוות הדעת המקצועיות וירידת איכותן.</a:t>
            </a:r>
          </a:p>
          <a:p>
            <a:r>
              <a:rPr lang="he-IL" dirty="0" smtClean="0"/>
              <a:t>דיכוי הדחף המחקרי וההוראתי והחלפתם בתעשייה של פרסומים ותארים.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במקום מחקרים המובילים לפרסומים (כאמצעי להפצת תוכנם),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הפרסום נהפך למטרה והמחקר אמצעי להשגת פרסום (ונגזר ממנו).</a:t>
            </a:r>
          </a:p>
          <a:p>
            <a:r>
              <a:rPr lang="he-IL" dirty="0" smtClean="0"/>
              <a:t>ובפרט, דיכוי של מחקר של תרבות מקומית, דיכוי של מחקר ביקורתי ו/או חדשני המערער על המקובל, דיכוי של מחקר אינטר-דיסציפלינרי ושל מחקר בתחומי ידע חדשים שעדיין לא התבססו. </a:t>
            </a:r>
          </a:p>
          <a:p>
            <a:r>
              <a:rPr lang="he-IL" dirty="0" smtClean="0"/>
              <a:t>משטור האקדמיה. מי מרוויח מכך?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שכבת המנהלים (אשר גדלה..) נהפכת לתת-מעמד שליט באקדמיה.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בעלי ההון והכוח אשר רותמים את האקדמיה לקידום האינטרסים שלהם.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9490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372" y="365125"/>
            <a:ext cx="10374427" cy="877531"/>
          </a:xfrm>
        </p:spPr>
        <p:txBody>
          <a:bodyPr>
            <a:normAutofit/>
          </a:bodyPr>
          <a:lstStyle/>
          <a:p>
            <a:r>
              <a:rPr lang="he-IL" dirty="0" smtClean="0">
                <a:solidFill>
                  <a:srgbClr val="7030A0"/>
                </a:solidFill>
              </a:rPr>
              <a:t>ביצועי המדדים כאמצעי </a:t>
            </a:r>
            <a:r>
              <a:rPr lang="he-IL" dirty="0" err="1" smtClean="0">
                <a:solidFill>
                  <a:srgbClr val="7030A0"/>
                </a:solidFill>
              </a:rPr>
              <a:t>למשטור</a:t>
            </a:r>
            <a:r>
              <a:rPr lang="he-IL" dirty="0" smtClean="0">
                <a:solidFill>
                  <a:srgbClr val="7030A0"/>
                </a:solidFill>
              </a:rPr>
              <a:t> עובדי המחקר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784194" y="1561171"/>
            <a:ext cx="10407805" cy="4995745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he-IL" sz="3500" dirty="0" smtClean="0"/>
              <a:t>התכחשות לתוכן המחקר שמייסד את זהות החוקר.</a:t>
            </a:r>
          </a:p>
          <a:p>
            <a:pPr>
              <a:lnSpc>
                <a:spcPct val="110000"/>
              </a:lnSpc>
            </a:pPr>
            <a:r>
              <a:rPr lang="he-IL" sz="3500" dirty="0" smtClean="0"/>
              <a:t>שבירת הסולידריות בין חוקרים ועידוד העימות ביניהם.</a:t>
            </a:r>
          </a:p>
          <a:p>
            <a:pPr>
              <a:lnSpc>
                <a:spcPct val="110000"/>
              </a:lnSpc>
            </a:pPr>
            <a:r>
              <a:rPr lang="he-IL" sz="3300" dirty="0" smtClean="0"/>
              <a:t>יצירת ניגוד אינטרסים בין עובדי המחקר לסטודנטים ושאר העובדים</a:t>
            </a:r>
            <a:r>
              <a:rPr lang="he-IL" sz="3500" dirty="0" smtClean="0"/>
              <a:t>.</a:t>
            </a:r>
          </a:p>
          <a:p>
            <a:pPr>
              <a:lnSpc>
                <a:spcPct val="110000"/>
              </a:lnSpc>
            </a:pPr>
            <a:r>
              <a:rPr lang="he-IL" sz="3500" dirty="0" smtClean="0"/>
              <a:t>היפוך תפקידים: מהנהלה אשר משרתת חוקרים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he-IL" sz="3500" dirty="0" smtClean="0"/>
              <a:t>לחוקרים אשר משרתים את ההנהלה. </a:t>
            </a:r>
          </a:p>
          <a:p>
            <a:pPr>
              <a:lnSpc>
                <a:spcPct val="110000"/>
              </a:lnSpc>
            </a:pPr>
            <a:r>
              <a:rPr lang="he-IL" sz="3500" dirty="0" smtClean="0"/>
              <a:t>השלטת ניכור </a:t>
            </a:r>
            <a:r>
              <a:rPr lang="he-IL" sz="3500" dirty="0" smtClean="0"/>
              <a:t>לתהליך היצירה: מפרסומים אשר משמשים אמצעי  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he-IL" sz="3500" dirty="0" smtClean="0"/>
              <a:t>להפצת תוצאות המחקר למחקר אשר "מייצר" פרסומים. </a:t>
            </a:r>
          </a:p>
          <a:p>
            <a:pPr>
              <a:lnSpc>
                <a:spcPct val="110000"/>
              </a:lnSpc>
            </a:pPr>
            <a:r>
              <a:rPr lang="he-IL" sz="3500" dirty="0" smtClean="0"/>
              <a:t>שינוי מטרות: משירות ארוך טווח של החברה 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he-IL" sz="3500" dirty="0" smtClean="0"/>
              <a:t>לסיפוק אינטרסים של השלטון ובעלי ההון. </a:t>
            </a:r>
          </a:p>
          <a:p>
            <a:endParaRPr lang="he-IL" sz="3600" dirty="0" smtClean="0"/>
          </a:p>
          <a:p>
            <a:endParaRPr lang="he-IL" sz="3600" dirty="0" smtClean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he-IL" sz="36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5419" y="1561171"/>
            <a:ext cx="717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800" b="1" dirty="0" smtClean="0">
                <a:solidFill>
                  <a:srgbClr val="FF0000"/>
                </a:solidFill>
              </a:rPr>
              <a:t>10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8919" y="2141296"/>
            <a:ext cx="717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800" b="1" dirty="0" smtClean="0">
                <a:solidFill>
                  <a:srgbClr val="FF0000"/>
                </a:solidFill>
              </a:rPr>
              <a:t>10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33153" y="3526542"/>
            <a:ext cx="717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800" b="1" dirty="0" smtClean="0">
                <a:solidFill>
                  <a:srgbClr val="FF0000"/>
                </a:solidFill>
              </a:rPr>
              <a:t>10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5418" y="4511609"/>
            <a:ext cx="717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800" b="1" dirty="0" smtClean="0">
                <a:solidFill>
                  <a:srgbClr val="FF0000"/>
                </a:solidFill>
              </a:rPr>
              <a:t>10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8918" y="2763471"/>
            <a:ext cx="717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800" b="1" dirty="0" smtClean="0">
                <a:solidFill>
                  <a:srgbClr val="FF0000"/>
                </a:solidFill>
              </a:rPr>
              <a:t>5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5418" y="5455696"/>
            <a:ext cx="717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800" b="1" dirty="0" smtClean="0">
                <a:solidFill>
                  <a:srgbClr val="FF0000"/>
                </a:solidFill>
              </a:rPr>
              <a:t>6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25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451</Words>
  <Application>Microsoft Office PowerPoint</Application>
  <PresentationFormat>Widescreen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Guttman Yad-Brush</vt:lpstr>
      <vt:lpstr>Times New Roman</vt:lpstr>
      <vt:lpstr>Office Theme</vt:lpstr>
      <vt:lpstr>מדדי איכות אדישי-תוכן  ומשטור האקדמיה</vt:lpstr>
      <vt:lpstr>מבט מיקרו: כימות כאחד מן הכלים של המשטר</vt:lpstr>
      <vt:lpstr>סיסמאות, הנחות סמויות ושאלות שלא נשאלות</vt:lpstr>
      <vt:lpstr>קוים מנחים למשטור עובדי המחקר</vt:lpstr>
      <vt:lpstr>המדדים: אובייקטיביות או שרירותיות</vt:lpstr>
      <vt:lpstr>המדדים: מקצועיות או חובבנות</vt:lpstr>
      <vt:lpstr>המדדים: נזקים ישירים ועקיפים</vt:lpstr>
      <vt:lpstr>ביצועי המדדים כאמצעי למשטור עובדי המחקר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מדדי איכות אדישי-תוכן  ומשטור האקדמיה</dc:title>
  <dc:creator>Oded</dc:creator>
  <cp:lastModifiedBy>Oded</cp:lastModifiedBy>
  <cp:revision>111</cp:revision>
  <dcterms:created xsi:type="dcterms:W3CDTF">2015-11-25T09:11:09Z</dcterms:created>
  <dcterms:modified xsi:type="dcterms:W3CDTF">2017-01-24T13:41:13Z</dcterms:modified>
</cp:coreProperties>
</file>