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7"/>
  </p:notesMasterIdLst>
  <p:sldIdLst>
    <p:sldId id="256" r:id="rId2"/>
    <p:sldId id="269" r:id="rId3"/>
    <p:sldId id="270" r:id="rId4"/>
    <p:sldId id="271" r:id="rId5"/>
    <p:sldId id="272" r:id="rId6"/>
    <p:sldId id="273" r:id="rId7"/>
    <p:sldId id="280" r:id="rId8"/>
    <p:sldId id="274" r:id="rId9"/>
    <p:sldId id="276" r:id="rId10"/>
    <p:sldId id="275" r:id="rId11"/>
    <p:sldId id="278" r:id="rId12"/>
    <p:sldId id="279" r:id="rId13"/>
    <p:sldId id="277" r:id="rId14"/>
    <p:sldId id="263" r:id="rId15"/>
    <p:sldId id="268" r:id="rId16"/>
    <p:sldId id="257" r:id="rId17"/>
    <p:sldId id="258" r:id="rId18"/>
    <p:sldId id="259" r:id="rId19"/>
    <p:sldId id="260" r:id="rId20"/>
    <p:sldId id="261" r:id="rId21"/>
    <p:sldId id="262" r:id="rId22"/>
    <p:sldId id="264" r:id="rId23"/>
    <p:sldId id="266" r:id="rId24"/>
    <p:sldId id="265" r:id="rId25"/>
    <p:sldId id="267" r:id="rId2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28" autoAdjust="0"/>
    <p:restoredTop sz="94726" autoAdjust="0"/>
  </p:normalViewPr>
  <p:slideViewPr>
    <p:cSldViewPr>
      <p:cViewPr varScale="1">
        <p:scale>
          <a:sx n="72" d="100"/>
          <a:sy n="72" d="100"/>
        </p:scale>
        <p:origin x="132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A370A-CCBB-4E2E-BD1C-3E74682D5B8C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9D2C3-66DF-4169-A516-8015766A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4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Note difference in titles.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60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Indeed, Thm3 improves over the (trivial)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(n) barrier, but it does not achieve the desired power (of 2/3) for bilinear. The proofs of the three lemmas are omitted.</a:t>
            </a:r>
          </a:p>
          <a:p>
            <a:r>
              <a:rPr lang="en-US" baseline="0" dirty="0" smtClean="0"/>
              <a:t>Structured rigidity $m^3$ </a:t>
            </a:r>
            <a:r>
              <a:rPr lang="en-US" baseline="0" dirty="0" err="1" smtClean="0"/>
              <a:t>wrt</a:t>
            </a:r>
            <a:r>
              <a:rPr lang="en-US" baseline="0" dirty="0" smtClean="0"/>
              <a:t> rank $m$ = 1’s of the $m^3$-sparse matrix are covered by $m$ generalize $m$-by-$m$ rectangles</a:t>
            </a:r>
          </a:p>
          <a:p>
            <a:r>
              <a:rPr lang="en-US" baseline="0" dirty="0" smtClean="0"/>
              <a:t>Super structured rigidity = as above + the rank $m$ matrix is generated by $m$-</a:t>
            </a:r>
            <a:r>
              <a:rPr lang="en-US" baseline="0" dirty="0" err="1" smtClean="0"/>
              <a:t>sparce</a:t>
            </a:r>
            <a:r>
              <a:rPr lang="en-US" baseline="0" dirty="0" smtClean="0"/>
              <a:t> linear combinations of rows and columns.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97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</a:t>
            </a:r>
            <a:r>
              <a:rPr lang="en-US" baseline="0" dirty="0" smtClean="0"/>
              <a:t> that this provides a methodology only for bilinear functions. (</a:t>
            </a:r>
            <a:r>
              <a:rPr lang="en-US" baseline="0" dirty="0" err="1" smtClean="0"/>
              <a:t>Thm</a:t>
            </a:r>
            <a:r>
              <a:rPr lang="en-US" baseline="0" dirty="0" smtClean="0"/>
              <a:t> 3 is derived by </a:t>
            </a:r>
            <a:r>
              <a:rPr lang="en-US" baseline="0" dirty="0" err="1" smtClean="0"/>
              <a:t>derandomization</a:t>
            </a:r>
            <a:r>
              <a:rPr lang="en-US" baseline="0" dirty="0" smtClean="0"/>
              <a:t> that introduces another block of variables) </a:t>
            </a:r>
          </a:p>
          <a:p>
            <a:r>
              <a:rPr lang="en-US" baseline="0" dirty="0" smtClean="0"/>
              <a:t>Parameters different than those needed by Valiant: He needs almost linear rank, but can settle for </a:t>
            </a:r>
            <a:r>
              <a:rPr lang="en-US" baseline="0" smtClean="0"/>
              <a:t>sparsity</a:t>
            </a:r>
            <a:r>
              <a:rPr lang="en-US" baseline="0" dirty="0" smtClean="0"/>
              <a:t> $n^{1.001}$.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074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356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Indeed, Thm3 improves over the (trivial)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(n) barrier, but it does not achieve the desired power (of 2/3) for bilinear. </a:t>
            </a:r>
          </a:p>
          <a:p>
            <a:r>
              <a:rPr lang="en-US" baseline="0" dirty="0" smtClean="0"/>
              <a:t>For the 2</a:t>
            </a:r>
            <a:r>
              <a:rPr lang="en-US" baseline="30000" dirty="0" smtClean="0"/>
              <a:t>nd</a:t>
            </a:r>
            <a:r>
              <a:rPr lang="en-US" baseline="0" dirty="0" smtClean="0"/>
              <a:t> Open Problem, one will need to work with t-linear functions for t&gt;2, and cannot use matrix rigidity (unless generalized to tensors).</a:t>
            </a:r>
          </a:p>
          <a:p>
            <a:r>
              <a:rPr lang="en-US" baseline="0" dirty="0" smtClean="0"/>
              <a:t>Not thinking in terms of rigidity may be useful also for the 1</a:t>
            </a:r>
            <a:r>
              <a:rPr lang="en-US" baseline="30000" dirty="0" smtClean="0"/>
              <a:t>st</a:t>
            </a:r>
            <a:r>
              <a:rPr lang="en-US" baseline="0" dirty="0" smtClean="0"/>
              <a:t> problem, alas it is equivalent to super-structured rigidity.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234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Parity L.B. is tight; hence, for the other frontier we need different (explicit) functions. Suggest 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Annoyingly</a:t>
            </a:r>
            <a:r>
              <a:rPr lang="en-US" baseline="0" dirty="0" smtClean="0"/>
              <a:t> enough, these sanity checks are not easy to establish. Got </a:t>
            </a:r>
            <a:r>
              <a:rPr lang="en-US" baseline="0" smtClean="0"/>
              <a:t>stuck with them…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obtain BC of size exponential in C2. The ML restriction (on gates) can be waive at cost of</a:t>
            </a:r>
            <a:r>
              <a:rPr lang="en-US" baseline="0" dirty="0" smtClean="0"/>
              <a:t> a</a:t>
            </a:r>
            <a:r>
              <a:rPr lang="en-US" dirty="0" smtClean="0"/>
              <a:t> 2</a:t>
            </a:r>
            <a:r>
              <a:rPr lang="en-US" baseline="30000" dirty="0" smtClean="0"/>
              <a:t>t</a:t>
            </a:r>
            <a:r>
              <a:rPr lang="en-US" baseline="0" dirty="0" smtClean="0"/>
              <a:t> factor.</a:t>
            </a:r>
            <a:endParaRPr lang="en-US" dirty="0" smtClean="0"/>
          </a:p>
          <a:p>
            <a:r>
              <a:rPr lang="en-US" dirty="0" smtClean="0"/>
              <a:t>The 1</a:t>
            </a:r>
            <a:r>
              <a:rPr lang="en-US" baseline="30000" dirty="0" smtClean="0"/>
              <a:t>st</a:t>
            </a:r>
            <a:r>
              <a:rPr lang="en-US" dirty="0" smtClean="0"/>
              <a:t> restriction seems more major. Re the 2</a:t>
            </a:r>
            <a:r>
              <a:rPr lang="en-US" baseline="30000" dirty="0" smtClean="0"/>
              <a:t>nd</a:t>
            </a:r>
            <a:r>
              <a:rPr lang="en-US" dirty="0" smtClean="0"/>
              <a:t>: Why ML gates? Seems a natural restriction.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Still, C2 may</a:t>
            </a:r>
            <a:r>
              <a:rPr lang="en-US" baseline="0" dirty="0" smtClean="0"/>
              <a:t> be</a:t>
            </a:r>
            <a:r>
              <a:rPr lang="en-US" dirty="0" smtClean="0"/>
              <a:t> a good warm-up for</a:t>
            </a:r>
            <a:r>
              <a:rPr lang="en-US" baseline="0" dirty="0" smtClean="0"/>
              <a:t> L.B… </a:t>
            </a:r>
          </a:p>
          <a:p>
            <a:r>
              <a:rPr lang="en-US" baseline="0" dirty="0" smtClean="0"/>
              <a:t>Re the OBS, all gates that compute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-ML can be moved to level t-i+1 of the tree (where root = level 0)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Goal:</a:t>
            </a:r>
            <a:r>
              <a:rPr lang="en-US" baseline="0" dirty="0" smtClean="0"/>
              <a:t> Lower bound exceeding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</a:t>
            </a:r>
            <a:r>
              <a:rPr lang="en-US" baseline="0" dirty="0" err="1" smtClean="0"/>
              <a:t>tn</a:t>
            </a:r>
            <a:r>
              <a:rPr lang="en-US" baseline="0" dirty="0" smtClean="0"/>
              <a:t>). We want an explicit function as in </a:t>
            </a:r>
            <a:r>
              <a:rPr lang="en-US" baseline="0" dirty="0" err="1" smtClean="0"/>
              <a:t>Thm</a:t>
            </a:r>
            <a:r>
              <a:rPr lang="en-US" baseline="0" dirty="0" smtClean="0"/>
              <a:t> 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dirty="0" smtClean="0"/>
              <a:t>Goal:</a:t>
            </a:r>
            <a:r>
              <a:rPr lang="en-US" baseline="0" dirty="0" smtClean="0"/>
              <a:t> Show that some </a:t>
            </a:r>
            <a:r>
              <a:rPr lang="en-US" baseline="0" dirty="0" err="1" smtClean="0"/>
              <a:t>Toeplitz</a:t>
            </a:r>
            <a:r>
              <a:rPr lang="en-US" baseline="0" dirty="0" smtClean="0"/>
              <a:t> matrix has rigidity n</a:t>
            </a:r>
            <a:r>
              <a:rPr lang="en-US" baseline="30000" dirty="0" smtClean="0"/>
              <a:t>1.51</a:t>
            </a:r>
            <a:r>
              <a:rPr lang="en-US" baseline="0" dirty="0" smtClean="0"/>
              <a:t> for rank n</a:t>
            </a:r>
            <a:r>
              <a:rPr lang="en-US" baseline="30000" dirty="0" smtClean="0"/>
              <a:t>0.51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Parity L.B. is tight; hence, for the other frontier we need different (explicit) functions. Suggest 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875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PF 1: </a:t>
            </a:r>
            <a:r>
              <a:rPr lang="en-US" dirty="0" smtClean="0">
                <a:solidFill>
                  <a:schemeClr val="accent1"/>
                </a:solidFill>
              </a:rPr>
              <a:t>Each</a:t>
            </a:r>
            <a:r>
              <a:rPr lang="en-US" dirty="0" smtClean="0"/>
              <a:t> L</a:t>
            </a:r>
            <a:r>
              <a:rPr lang="en-US" baseline="-25000" dirty="0" smtClean="0"/>
              <a:t>i</a:t>
            </a:r>
            <a:r>
              <a:rPr lang="en-US" baseline="0" dirty="0" smtClean="0"/>
              <a:t> </a:t>
            </a:r>
            <a:r>
              <a:rPr lang="en-US" baseline="0" dirty="0" smtClean="0">
                <a:solidFill>
                  <a:schemeClr val="accent1"/>
                </a:solidFill>
              </a:rPr>
              <a:t>sums</a:t>
            </a:r>
            <a:r>
              <a:rPr lang="en-US" baseline="0" dirty="0" smtClean="0"/>
              <a:t> s </a:t>
            </a:r>
            <a:r>
              <a:rPr lang="en-US" baseline="0" dirty="0" smtClean="0">
                <a:solidFill>
                  <a:schemeClr val="accent1"/>
                </a:solidFill>
              </a:rPr>
              <a:t>variables, and </a:t>
            </a:r>
            <a:r>
              <a:rPr lang="en-US" baseline="0" dirty="0" smtClean="0"/>
              <a:t>g </a:t>
            </a:r>
            <a:r>
              <a:rPr lang="en-US" baseline="0" dirty="0" smtClean="0">
                <a:solidFill>
                  <a:schemeClr val="accent1"/>
                </a:solidFill>
              </a:rPr>
              <a:t>is generic. Compute by depth three by partition to </a:t>
            </a:r>
            <a:r>
              <a:rPr lang="en-US" baseline="0" dirty="0" smtClean="0"/>
              <a:t>s</a:t>
            </a:r>
            <a:r>
              <a:rPr lang="en-US" baseline="0" dirty="0" smtClean="0">
                <a:solidFill>
                  <a:schemeClr val="accent1"/>
                </a:solidFill>
              </a:rPr>
              <a:t>-by-</a:t>
            </a:r>
            <a:r>
              <a:rPr lang="en-US" baseline="0" dirty="0" smtClean="0"/>
              <a:t>s </a:t>
            </a:r>
            <a:r>
              <a:rPr lang="en-US" baseline="0" dirty="0" smtClean="0">
                <a:solidFill>
                  <a:schemeClr val="accent1"/>
                </a:solidFill>
              </a:rPr>
              <a:t>squares.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>
                <a:solidFill>
                  <a:schemeClr val="accent1"/>
                </a:solidFill>
              </a:rPr>
              <a:t>Compute by a depth three AC via a partition to </a:t>
            </a:r>
            <a:r>
              <a:rPr lang="en-US" baseline="0" dirty="0" smtClean="0"/>
              <a:t>s</a:t>
            </a:r>
            <a:r>
              <a:rPr lang="en-US" baseline="0" dirty="0" smtClean="0">
                <a:solidFill>
                  <a:schemeClr val="accent1"/>
                </a:solidFill>
              </a:rPr>
              <a:t>-by-</a:t>
            </a:r>
            <a:r>
              <a:rPr lang="en-US" baseline="0" dirty="0" smtClean="0"/>
              <a:t>s </a:t>
            </a:r>
            <a:r>
              <a:rPr lang="en-US" baseline="0" dirty="0" smtClean="0">
                <a:solidFill>
                  <a:schemeClr val="accent1"/>
                </a:solidFill>
              </a:rPr>
              <a:t>squares. In each square we have a quadratic form in s of the x-variables and in all s linear functions, </a:t>
            </a:r>
            <a:r>
              <a:rPr lang="en-US" baseline="0" smtClean="0">
                <a:solidFill>
                  <a:schemeClr val="accent1"/>
                </a:solidFill>
              </a:rPr>
              <a:t>each computed </a:t>
            </a:r>
            <a:r>
              <a:rPr lang="en-US" baseline="0" dirty="0" smtClean="0">
                <a:solidFill>
                  <a:schemeClr val="accent1"/>
                </a:solidFill>
              </a:rPr>
              <a:t>by a single addition gate.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Motivation:</a:t>
            </a:r>
            <a:r>
              <a:rPr lang="en-US" baseline="0" dirty="0" smtClean="0">
                <a:solidFill>
                  <a:schemeClr val="accent1"/>
                </a:solidFill>
              </a:rPr>
              <a:t> </a:t>
            </a:r>
            <a:r>
              <a:rPr lang="en-US" baseline="0" dirty="0" err="1" smtClean="0">
                <a:solidFill>
                  <a:schemeClr val="accent1"/>
                </a:solidFill>
              </a:rPr>
              <a:t>Thm</a:t>
            </a:r>
            <a:r>
              <a:rPr lang="en-US" baseline="0" dirty="0" smtClean="0">
                <a:solidFill>
                  <a:schemeClr val="accent1"/>
                </a:solidFill>
              </a:rPr>
              <a:t> 4’.  Potential </a:t>
            </a:r>
            <a:r>
              <a:rPr lang="en-US" b="1" baseline="0" dirty="0" smtClean="0">
                <a:solidFill>
                  <a:schemeClr val="accent1"/>
                </a:solidFill>
              </a:rPr>
              <a:t>benefit</a:t>
            </a:r>
            <a:r>
              <a:rPr lang="en-US" baseline="0" dirty="0" smtClean="0">
                <a:solidFill>
                  <a:schemeClr val="accent1"/>
                </a:solidFill>
              </a:rPr>
              <a:t> by </a:t>
            </a:r>
            <a:r>
              <a:rPr lang="en-US" baseline="0" dirty="0" err="1" smtClean="0">
                <a:solidFill>
                  <a:schemeClr val="accent1"/>
                </a:solidFill>
              </a:rPr>
              <a:t>Thm</a:t>
            </a:r>
            <a:r>
              <a:rPr lang="en-US" baseline="0" dirty="0" smtClean="0">
                <a:solidFill>
                  <a:schemeClr val="accent1"/>
                </a:solidFill>
              </a:rPr>
              <a:t> 5.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Annoyingly</a:t>
            </a:r>
            <a:r>
              <a:rPr lang="en-US" baseline="0" dirty="0" smtClean="0"/>
              <a:t> enough, these sanity checks are not easy to establish. Got </a:t>
            </a:r>
            <a:r>
              <a:rPr lang="en-US" baseline="0" smtClean="0"/>
              <a:t>stuck with them…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96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Parity L.B. is tight; hence, for the other frontier we need different (explicit) functions. Suggest 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08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Annoyingly</a:t>
            </a:r>
            <a:r>
              <a:rPr lang="en-US" baseline="0" dirty="0" smtClean="0"/>
              <a:t> enough, these sanity checks are not easy to establish. Got stuck on 1</a:t>
            </a:r>
            <a:r>
              <a:rPr lang="en-US" baseline="30000" dirty="0" smtClean="0"/>
              <a:t>st</a:t>
            </a:r>
            <a:r>
              <a:rPr lang="en-US" baseline="0" dirty="0" smtClean="0"/>
              <a:t>, will report progress on 2</a:t>
            </a:r>
            <a:r>
              <a:rPr lang="en-US" baseline="30000" dirty="0" smtClean="0"/>
              <a:t>nd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605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12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transformation of general ML circuits to canonical Boolean circuits is not shown. It is based on the guess-and-verify paradigm, whereas the n-way guess is implemented by an</a:t>
            </a:r>
            <a:r>
              <a:rPr lang="en-US" baseline="0" dirty="0" smtClean="0"/>
              <a:t> OR-gate of </a:t>
            </a:r>
            <a:r>
              <a:rPr lang="en-US" baseline="0" dirty="0" err="1" smtClean="0"/>
              <a:t>arity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exp</a:t>
            </a:r>
            <a:r>
              <a:rPr lang="en-US" baseline="0" dirty="0" smtClean="0"/>
              <a:t>(n).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13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</a:t>
            </a:r>
            <a:r>
              <a:rPr lang="en-US" baseline="0" dirty="0" smtClean="0"/>
              <a:t> (1): If you believe in the general lower bounds, you should try the restricted first. Re (2): Here is something natural that is doable.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348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Indeed, Thm3 improves over the (trivial)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(n) barrier, but it does not achieve the desired power (of 2/3) for bilinear.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2385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48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t>י"ז/אלול/תשע"ו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8208912" cy="1872208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Canonical depth-three Boolean circuits for multi-linear functions, </a:t>
            </a:r>
            <a:r>
              <a:rPr lang="en-US" sz="3600" dirty="0" smtClean="0">
                <a:solidFill>
                  <a:srgbClr val="FF0000"/>
                </a:solidFill>
              </a:rPr>
              <a:t>multi-linear </a:t>
            </a:r>
            <a:r>
              <a:rPr lang="en-US" sz="3600" dirty="0">
                <a:solidFill>
                  <a:srgbClr val="FF0000"/>
                </a:solidFill>
              </a:rPr>
              <a:t>circuits with general </a:t>
            </a:r>
            <a:r>
              <a:rPr lang="en-US" sz="3600" dirty="0" smtClean="0">
                <a:solidFill>
                  <a:srgbClr val="FF0000"/>
                </a:solidFill>
              </a:rPr>
              <a:t>ML gates</a:t>
            </a:r>
            <a:r>
              <a:rPr lang="en-US" sz="3600" dirty="0">
                <a:solidFill>
                  <a:srgbClr val="FF0000"/>
                </a:solidFill>
              </a:rPr>
              <a:t>, and matrix </a:t>
            </a:r>
            <a:r>
              <a:rPr lang="en-US" sz="3600" dirty="0" smtClean="0">
                <a:solidFill>
                  <a:srgbClr val="FF0000"/>
                </a:solidFill>
              </a:rPr>
              <a:t>rigidity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882170"/>
            <a:ext cx="6408712" cy="126014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accent4"/>
                </a:solidFill>
              </a:rPr>
              <a:t>Oded</a:t>
            </a:r>
            <a:r>
              <a:rPr lang="en-US" sz="3600" dirty="0" smtClean="0">
                <a:solidFill>
                  <a:schemeClr val="accent4"/>
                </a:solidFill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</a:rPr>
              <a:t>Goldreich</a:t>
            </a:r>
            <a:endParaRPr lang="en-US" sz="3600" dirty="0" smtClean="0">
              <a:solidFill>
                <a:schemeClr val="accent4"/>
              </a:solidFill>
            </a:endParaRPr>
          </a:p>
          <a:p>
            <a:pPr rtl="0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Weizmann Institute of Science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4633681"/>
            <a:ext cx="777686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Based on joint works with </a:t>
            </a:r>
            <a:r>
              <a:rPr lang="en-US" sz="2400" dirty="0" err="1" smtClean="0"/>
              <a:t>Avi</a:t>
            </a:r>
            <a:r>
              <a:rPr lang="en-US" sz="2400" dirty="0"/>
              <a:t> </a:t>
            </a:r>
            <a:r>
              <a:rPr lang="en-US" sz="2400" dirty="0" err="1" smtClean="0"/>
              <a:t>Wigderson</a:t>
            </a:r>
            <a:r>
              <a:rPr lang="en-US" sz="2400" dirty="0" smtClean="0"/>
              <a:t> and </a:t>
            </a:r>
            <a:r>
              <a:rPr lang="en-US" sz="2400" dirty="0" err="1" smtClean="0"/>
              <a:t>Avishay</a:t>
            </a:r>
            <a:r>
              <a:rPr lang="en-US" sz="2400" dirty="0" smtClean="0"/>
              <a:t> Tal</a:t>
            </a:r>
          </a:p>
          <a:p>
            <a:pPr algn="l" rtl="0"/>
            <a:r>
              <a:rPr lang="en-US" sz="2400" dirty="0" smtClean="0"/>
              <a:t>(see ECCC TR13-043 and TR15-079, resp.)</a:t>
            </a:r>
            <a:endParaRPr lang="he-I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876256" y="5877272"/>
            <a:ext cx="19442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dirty="0" err="1" smtClean="0"/>
              <a:t>AviFest</a:t>
            </a:r>
            <a:r>
              <a:rPr lang="en-US" dirty="0" smtClean="0"/>
              <a:t>, Oct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2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3"/>
            <a:ext cx="2734681" cy="783396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smtClean="0"/>
              <a:t>Proof of </a:t>
            </a:r>
            <a:r>
              <a:rPr lang="en-US" sz="3200" u="sng" dirty="0" err="1" smtClean="0"/>
              <a:t>Thm</a:t>
            </a:r>
            <a:r>
              <a:rPr lang="en-US" sz="3200" u="sng" dirty="0"/>
              <a:t> </a:t>
            </a:r>
            <a:r>
              <a:rPr lang="en-US" sz="3200" u="sng" dirty="0" smtClean="0"/>
              <a:t>3</a:t>
            </a:r>
            <a:endParaRPr lang="he-IL" sz="32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456389" y="4970250"/>
            <a:ext cx="82912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err="1" smtClean="0"/>
              <a:t>Def</a:t>
            </a:r>
            <a:r>
              <a:rPr lang="en-US" sz="2000" b="1" dirty="0" smtClean="0"/>
              <a:t> (AN-complexity): </a:t>
            </a:r>
            <a:r>
              <a:rPr lang="en-US" sz="2000" dirty="0" smtClean="0"/>
              <a:t>The complexity of a circuit with arbitrary ML gates equals the maximum between the </a:t>
            </a:r>
            <a:r>
              <a:rPr lang="en-US" sz="2000" dirty="0" err="1" smtClean="0"/>
              <a:t>arity</a:t>
            </a:r>
            <a:r>
              <a:rPr lang="en-US" sz="2000" dirty="0" smtClean="0"/>
              <a:t> of its gates and the number of gates. 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31102" y="5819506"/>
            <a:ext cx="7200800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1102" y="1157710"/>
            <a:ext cx="7200800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Thm3: </a:t>
            </a:r>
            <a:r>
              <a:rPr lang="en-US" sz="2800" dirty="0" smtClean="0">
                <a:solidFill>
                  <a:schemeClr val="accent2"/>
                </a:solidFill>
              </a:rPr>
              <a:t>Explicit 3-linear and 4-linear functions of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 </a:t>
            </a:r>
            <a:r>
              <a:rPr lang="en-US" sz="2800" dirty="0" smtClean="0">
                <a:solidFill>
                  <a:schemeClr val="accent2"/>
                </a:solidFill>
              </a:rPr>
              <a:t>and 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, resp.   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7864" y="185343"/>
            <a:ext cx="554461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/>
              <a:t>t</a:t>
            </a:r>
            <a:r>
              <a:rPr lang="en-US" sz="24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400" dirty="0" smtClean="0"/>
              <a:t>x=(x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,…,x</a:t>
            </a:r>
            <a:r>
              <a:rPr lang="en-US" sz="2400" baseline="30000" dirty="0" smtClean="0"/>
              <a:t>(t)</a:t>
            </a:r>
            <a:r>
              <a:rPr lang="en-US" sz="2400" dirty="0" smtClean="0"/>
              <a:t>),   |x</a:t>
            </a:r>
            <a:r>
              <a:rPr lang="en-US" sz="2400" baseline="30000" dirty="0" smtClean="0"/>
              <a:t>(</a:t>
            </a:r>
            <a:r>
              <a:rPr lang="en-US" sz="2400" baseline="30000" dirty="0" err="1" smtClean="0"/>
              <a:t>i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|=n</a:t>
            </a:r>
            <a:r>
              <a:rPr lang="en-US" sz="2400" dirty="0" smtClean="0">
                <a:sym typeface="Symbol"/>
              </a:rPr>
              <a:t> </a:t>
            </a:r>
          </a:p>
          <a:p>
            <a:pPr algn="l" rtl="0"/>
            <a:r>
              <a:rPr lang="en-US" sz="2400" dirty="0" smtClean="0">
                <a:sym typeface="Symbol"/>
              </a:rPr>
              <a:t>          F</a:t>
            </a:r>
            <a:r>
              <a:rPr lang="en-US" sz="2400" dirty="0" smtClean="0"/>
              <a:t>(x</a:t>
            </a:r>
            <a:r>
              <a:rPr lang="en-US" sz="2400" baseline="30000" dirty="0" smtClean="0"/>
              <a:t>(1</a:t>
            </a:r>
            <a:r>
              <a:rPr lang="en-US" sz="2400" baseline="30000" dirty="0"/>
              <a:t>)</a:t>
            </a:r>
            <a:r>
              <a:rPr lang="en-US" sz="2400" dirty="0"/>
              <a:t>,…,x</a:t>
            </a:r>
            <a:r>
              <a:rPr lang="en-US" sz="2400" baseline="30000" dirty="0"/>
              <a:t>(t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) =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smtClean="0">
                <a:sym typeface="Symbol"/>
              </a:rPr>
              <a:t>(i_1,…,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-25000" dirty="0" smtClean="0">
                <a:sym typeface="Symbol"/>
              </a:rPr>
              <a:t>)T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x</a:t>
            </a:r>
            <a:r>
              <a:rPr lang="en-US" sz="2400" baseline="-25000" dirty="0" smtClean="0">
                <a:sym typeface="Symbol"/>
              </a:rPr>
              <a:t>i_1</a:t>
            </a:r>
            <a:r>
              <a:rPr lang="en-US" sz="2400" baseline="30000" dirty="0" smtClean="0">
                <a:sym typeface="Symbol"/>
              </a:rPr>
              <a:t>(1)</a:t>
            </a:r>
            <a:r>
              <a:rPr lang="en-US" sz="2400" dirty="0" smtClean="0">
                <a:sym typeface="Symbol"/>
              </a:rPr>
              <a:t>  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30000" dirty="0" smtClean="0">
                <a:sym typeface="Symbol"/>
              </a:rPr>
              <a:t>(t)</a:t>
            </a:r>
            <a:r>
              <a:rPr lang="en-US" sz="2400" dirty="0" smtClean="0">
                <a:sym typeface="Symbol"/>
              </a:rPr>
              <a:t> </a:t>
            </a:r>
            <a:endParaRPr lang="he-I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31102" y="2386871"/>
            <a:ext cx="7857322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Lem3.1:</a:t>
            </a:r>
            <a:r>
              <a:rPr lang="en-US" sz="2400" dirty="0" smtClean="0">
                <a:solidFill>
                  <a:schemeClr val="tx2"/>
                </a:solidFill>
              </a:rPr>
              <a:t> If a bilinear function has AN-complexity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, then the corresponding matrix does not have </a:t>
            </a:r>
            <a:r>
              <a:rPr lang="en-US" sz="2000" dirty="0" smtClean="0">
                <a:solidFill>
                  <a:schemeClr val="tx2"/>
                </a:solidFill>
              </a:rPr>
              <a:t>(</a:t>
            </a:r>
            <a:r>
              <a:rPr lang="en-US" sz="2000" dirty="0" err="1" smtClean="0">
                <a:solidFill>
                  <a:srgbClr val="FF0000"/>
                </a:solidFill>
              </a:rPr>
              <a:t>ss</a:t>
            </a:r>
            <a:r>
              <a:rPr lang="en-US" sz="2000" dirty="0" smtClean="0">
                <a:solidFill>
                  <a:schemeClr val="tx2"/>
                </a:solidFill>
              </a:rPr>
              <a:t>)-</a:t>
            </a:r>
            <a:r>
              <a:rPr lang="en-US" sz="2400" dirty="0" smtClean="0">
                <a:solidFill>
                  <a:schemeClr val="tx2"/>
                </a:solidFill>
              </a:rPr>
              <a:t>rigidity </a:t>
            </a:r>
            <a:r>
              <a:rPr lang="en-US" sz="2400" dirty="0" smtClean="0"/>
              <a:t>m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3</a:t>
            </a:r>
            <a:r>
              <a:rPr lang="en-US" sz="2400" dirty="0" smtClean="0">
                <a:solidFill>
                  <a:schemeClr val="tx2"/>
                </a:solidFill>
              </a:rPr>
              <a:t> for rank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.</a:t>
            </a:r>
          </a:p>
          <a:p>
            <a:pPr algn="l" rtl="0"/>
            <a:r>
              <a:rPr lang="en-US" sz="2400" dirty="0" smtClean="0"/>
              <a:t>Lem3.2:</a:t>
            </a:r>
            <a:r>
              <a:rPr lang="en-US" sz="2400" dirty="0" smtClean="0">
                <a:solidFill>
                  <a:schemeClr val="tx2"/>
                </a:solidFill>
              </a:rPr>
              <a:t> A random </a:t>
            </a:r>
            <a:r>
              <a:rPr lang="en-US" sz="2400" dirty="0" err="1" smtClean="0">
                <a:solidFill>
                  <a:schemeClr val="tx2"/>
                </a:solidFill>
              </a:rPr>
              <a:t>Toeplitz</a:t>
            </a:r>
            <a:r>
              <a:rPr lang="en-US" sz="2400" dirty="0" smtClean="0">
                <a:solidFill>
                  <a:schemeClr val="tx2"/>
                </a:solidFill>
              </a:rPr>
              <a:t> matrix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 has rigidity </a:t>
            </a:r>
            <a:r>
              <a:rPr lang="en-US" sz="2400" dirty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1.8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for rank 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0.6</a:t>
            </a:r>
            <a:r>
              <a:rPr lang="en-US" sz="2400" dirty="0" smtClean="0">
                <a:solidFill>
                  <a:schemeClr val="tx2"/>
                </a:solidFill>
              </a:rPr>
              <a:t>.  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Use </a:t>
            </a:r>
            <a:r>
              <a:rPr lang="en-US" sz="2400" dirty="0" smtClean="0">
                <a:sym typeface="Symbol"/>
              </a:rPr>
              <a:t>F</a:t>
            </a:r>
            <a:r>
              <a:rPr lang="en-US" sz="2400" dirty="0" smtClean="0"/>
              <a:t>(</a:t>
            </a:r>
            <a:r>
              <a:rPr lang="en-US" sz="2400" dirty="0" err="1" smtClean="0"/>
              <a:t>x,y</a:t>
            </a:r>
            <a:r>
              <a:rPr lang="en-US" sz="2400" dirty="0" smtClean="0"/>
              <a:t>) </a:t>
            </a:r>
            <a:r>
              <a:rPr lang="en-US" sz="2400" dirty="0"/>
              <a:t>= </a:t>
            </a:r>
            <a:r>
              <a:rPr lang="en-US" sz="2400" dirty="0">
                <a:sym typeface="Symbol"/>
              </a:rPr>
              <a:t></a:t>
            </a:r>
            <a:r>
              <a:rPr lang="en-US" sz="2400" baseline="-25000" dirty="0">
                <a:sym typeface="Symbol"/>
              </a:rPr>
              <a:t>(</a:t>
            </a:r>
            <a:r>
              <a:rPr lang="en-US" sz="2400" baseline="-25000" dirty="0" err="1" smtClean="0">
                <a:sym typeface="Symbol"/>
              </a:rPr>
              <a:t>i,j</a:t>
            </a:r>
            <a:r>
              <a:rPr lang="en-US" sz="2400" baseline="-25000" dirty="0" smtClean="0">
                <a:sym typeface="Symbol"/>
              </a:rPr>
              <a:t>)</a:t>
            </a:r>
            <a:r>
              <a:rPr lang="en-US" sz="2400" baseline="-25000" dirty="0">
                <a:sym typeface="Symbol"/>
              </a:rPr>
              <a:t>T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</a:t>
            </a:r>
            <a:r>
              <a:rPr lang="en-US" sz="2400" dirty="0" err="1" smtClean="0">
                <a:sym typeface="Symbol"/>
              </a:rPr>
              <a:t>y</a:t>
            </a:r>
            <a:r>
              <a:rPr lang="en-US" sz="2400" baseline="-25000" dirty="0" err="1" smtClean="0">
                <a:sym typeface="Symbol"/>
              </a:rPr>
              <a:t>j</a:t>
            </a:r>
            <a:r>
              <a:rPr lang="en-US" sz="2400" dirty="0" smtClean="0">
                <a:sym typeface="Symbol"/>
              </a:rPr>
              <a:t> = </a:t>
            </a:r>
            <a:r>
              <a:rPr lang="en-US" sz="2400" baseline="-25000" dirty="0" err="1" smtClean="0">
                <a:sym typeface="Symbol"/>
              </a:rPr>
              <a:t>i,j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dirty="0" err="1" smtClean="0">
                <a:sym typeface="Symbol"/>
              </a:rPr>
              <a:t>M</a:t>
            </a:r>
            <a:r>
              <a:rPr lang="en-US" sz="2400" baseline="-25000" dirty="0" err="1" smtClean="0">
                <a:sym typeface="Symbol"/>
              </a:rPr>
              <a:t>i,j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</a:t>
            </a:r>
            <a:r>
              <a:rPr lang="en-US" sz="2400" dirty="0" err="1" smtClean="0">
                <a:sym typeface="Symbol"/>
              </a:rPr>
              <a:t>y</a:t>
            </a:r>
            <a:r>
              <a:rPr lang="en-US" sz="2400" baseline="-25000" dirty="0" err="1" smtClean="0">
                <a:sym typeface="Symbol"/>
              </a:rPr>
              <a:t>j</a:t>
            </a:r>
            <a:r>
              <a:rPr lang="en-US" sz="2400" dirty="0" smtClean="0">
                <a:sym typeface="Symbol"/>
              </a:rPr>
              <a:t> </a:t>
            </a:r>
          </a:p>
          <a:p>
            <a:pPr algn="l" rtl="0"/>
            <a:r>
              <a:rPr lang="en-US" sz="2400" dirty="0" smtClean="0"/>
              <a:t>Lem3.3: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A </a:t>
            </a:r>
            <a:r>
              <a:rPr lang="en-US" sz="2400" dirty="0" smtClean="0">
                <a:solidFill>
                  <a:schemeClr val="tx2"/>
                </a:solidFill>
              </a:rPr>
              <a:t>“pseudorandom” </a:t>
            </a:r>
            <a:r>
              <a:rPr lang="en-US" sz="2400" dirty="0">
                <a:solidFill>
                  <a:schemeClr val="tx2"/>
                </a:solidFill>
              </a:rPr>
              <a:t>matrix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has </a:t>
            </a:r>
            <a:r>
              <a:rPr lang="en-US" sz="2000" dirty="0" err="1" smtClean="0">
                <a:solidFill>
                  <a:srgbClr val="FF0000"/>
                </a:solidFill>
              </a:rPr>
              <a:t>ss</a:t>
            </a:r>
            <a:r>
              <a:rPr lang="en-US" sz="2000" dirty="0" smtClean="0">
                <a:solidFill>
                  <a:schemeClr val="tx2"/>
                </a:solidFill>
              </a:rPr>
              <a:t>-</a:t>
            </a:r>
            <a:r>
              <a:rPr lang="en-US" sz="2400" dirty="0" smtClean="0">
                <a:solidFill>
                  <a:schemeClr val="tx2"/>
                </a:solidFill>
              </a:rPr>
              <a:t>rigidity </a:t>
            </a:r>
            <a:r>
              <a:rPr lang="en-US" sz="2400" dirty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1.999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for rank 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400" dirty="0" smtClean="0">
                <a:solidFill>
                  <a:schemeClr val="tx2"/>
                </a:solidFill>
              </a:rPr>
              <a:t>. </a:t>
            </a:r>
            <a:r>
              <a:rPr lang="en-US" sz="2400" dirty="0" smtClean="0">
                <a:solidFill>
                  <a:schemeClr val="tx2"/>
                </a:solidFill>
              </a:rPr>
              <a:t>   </a:t>
            </a:r>
            <a:r>
              <a:rPr lang="en-US" sz="2400" dirty="0">
                <a:solidFill>
                  <a:schemeClr val="tx2"/>
                </a:solidFill>
              </a:rPr>
              <a:t>Use </a:t>
            </a:r>
            <a:r>
              <a:rPr lang="en-US" sz="2400" dirty="0">
                <a:sym typeface="Symbol"/>
              </a:rPr>
              <a:t>F</a:t>
            </a:r>
            <a:r>
              <a:rPr lang="en-US" sz="2400" dirty="0"/>
              <a:t>(</a:t>
            </a:r>
            <a:r>
              <a:rPr lang="en-US" sz="2400" dirty="0" err="1"/>
              <a:t>x,y</a:t>
            </a:r>
            <a:r>
              <a:rPr lang="en-US" sz="2400" dirty="0"/>
              <a:t>) =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err="1">
                <a:sym typeface="Symbol"/>
              </a:rPr>
              <a:t>i,j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</a:t>
            </a:r>
            <a:r>
              <a:rPr lang="en-US" sz="2400" baseline="-25000" dirty="0" err="1">
                <a:sym typeface="Symbol"/>
              </a:rPr>
              <a:t>i,j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i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j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for a bilinear form </a:t>
            </a:r>
            <a:r>
              <a:rPr lang="en-US" sz="2400" dirty="0" smtClean="0">
                <a:sym typeface="Symbol"/>
              </a:rPr>
              <a:t>M. 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Rectangular Callout 2"/>
          <p:cNvSpPr/>
          <p:nvPr/>
        </p:nvSpPr>
        <p:spPr>
          <a:xfrm>
            <a:off x="8100393" y="1245704"/>
            <a:ext cx="937590" cy="866112"/>
          </a:xfrm>
          <a:prstGeom prst="wedgeRectCallout">
            <a:avLst>
              <a:gd name="adj1" fmla="val -326208"/>
              <a:gd name="adj2" fmla="val 143080"/>
            </a:avLst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ular Callout 8"/>
          <p:cNvSpPr/>
          <p:nvPr/>
        </p:nvSpPr>
        <p:spPr>
          <a:xfrm>
            <a:off x="8100393" y="1249037"/>
            <a:ext cx="937590" cy="862779"/>
          </a:xfrm>
          <a:prstGeom prst="wedgeRectCallout">
            <a:avLst>
              <a:gd name="adj1" fmla="val -267959"/>
              <a:gd name="adj2" fmla="val 270290"/>
            </a:avLst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884368" y="1291395"/>
            <a:ext cx="136815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US" sz="1600" dirty="0" smtClean="0">
                <a:solidFill>
                  <a:srgbClr val="FF0000"/>
                </a:solidFill>
              </a:rPr>
              <a:t>Super Structured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29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3" grpId="0" animBg="1"/>
      <p:bldP spid="9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3"/>
            <a:ext cx="7776051" cy="461667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3200" u="sng" dirty="0" smtClean="0"/>
              <a:t>AN-complexity of 2-linear </a:t>
            </a:r>
            <a:r>
              <a:rPr lang="en-US" sz="3200" u="sng" dirty="0" err="1" smtClean="0"/>
              <a:t>fnc</a:t>
            </a:r>
            <a:r>
              <a:rPr lang="en-US" sz="3200" u="sng" dirty="0" smtClean="0"/>
              <a:t> and matrix rigidity</a:t>
            </a:r>
            <a:endParaRPr lang="he-IL" sz="32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2195736" y="5142707"/>
            <a:ext cx="67313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b="1" dirty="0" err="1" smtClean="0"/>
              <a:t>Def</a:t>
            </a:r>
            <a:r>
              <a:rPr lang="en-US" b="1" dirty="0" smtClean="0"/>
              <a:t>: </a:t>
            </a:r>
            <a:r>
              <a:rPr lang="en-US" dirty="0" smtClean="0"/>
              <a:t>The AN-complexity of a circuit with arbitrary ML gates equals the maximum between the </a:t>
            </a:r>
            <a:r>
              <a:rPr lang="en-US" dirty="0" err="1" smtClean="0"/>
              <a:t>arity</a:t>
            </a:r>
            <a:r>
              <a:rPr lang="en-US" dirty="0" smtClean="0"/>
              <a:t> of its gates and the number of gates.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66324" y="5893360"/>
            <a:ext cx="4681330" cy="7073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/>
              <a:t>t</a:t>
            </a:r>
            <a:r>
              <a:rPr lang="en-US" sz="20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000" dirty="0" smtClean="0"/>
              <a:t>x=(x</a:t>
            </a:r>
            <a:r>
              <a:rPr lang="en-US" sz="2000" baseline="30000" dirty="0" smtClean="0"/>
              <a:t>(1)</a:t>
            </a:r>
            <a:r>
              <a:rPr lang="en-US" sz="2000" dirty="0" smtClean="0"/>
              <a:t>,…,x</a:t>
            </a:r>
            <a:r>
              <a:rPr lang="en-US" sz="2000" baseline="30000" dirty="0" smtClean="0"/>
              <a:t>(t)</a:t>
            </a:r>
            <a:r>
              <a:rPr lang="en-US" sz="2000" dirty="0" smtClean="0"/>
              <a:t>),   |x</a:t>
            </a:r>
            <a:r>
              <a:rPr lang="en-US" sz="2000" baseline="30000" dirty="0" smtClean="0"/>
              <a:t>(</a:t>
            </a:r>
            <a:r>
              <a:rPr lang="en-US" sz="2000" baseline="30000" dirty="0" err="1" smtClean="0"/>
              <a:t>i</a:t>
            </a:r>
            <a:r>
              <a:rPr lang="en-US" sz="2000" baseline="30000" dirty="0" smtClean="0"/>
              <a:t>)</a:t>
            </a:r>
            <a:r>
              <a:rPr lang="en-US" sz="2000" dirty="0" smtClean="0"/>
              <a:t>|=n</a:t>
            </a:r>
            <a:r>
              <a:rPr lang="en-US" sz="2000" dirty="0" smtClean="0">
                <a:sym typeface="Symbol"/>
              </a:rPr>
              <a:t> </a:t>
            </a:r>
          </a:p>
          <a:p>
            <a:pPr algn="l" rtl="0"/>
            <a:r>
              <a:rPr lang="en-US" sz="2000" dirty="0" smtClean="0">
                <a:sym typeface="Symbol"/>
              </a:rPr>
              <a:t>          F</a:t>
            </a:r>
            <a:r>
              <a:rPr lang="en-US" sz="2000" dirty="0" smtClean="0"/>
              <a:t>(x</a:t>
            </a:r>
            <a:r>
              <a:rPr lang="en-US" sz="2000" baseline="30000" dirty="0" smtClean="0"/>
              <a:t>(1</a:t>
            </a:r>
            <a:r>
              <a:rPr lang="en-US" sz="2000" baseline="30000" dirty="0"/>
              <a:t>)</a:t>
            </a:r>
            <a:r>
              <a:rPr lang="en-US" sz="2000" dirty="0"/>
              <a:t>,…,x</a:t>
            </a:r>
            <a:r>
              <a:rPr lang="en-US" sz="2000" baseline="30000" dirty="0"/>
              <a:t>(t</a:t>
            </a:r>
            <a:r>
              <a:rPr lang="en-US" sz="2000" baseline="30000" dirty="0" smtClean="0"/>
              <a:t>)</a:t>
            </a:r>
            <a:r>
              <a:rPr lang="en-US" sz="2000" dirty="0" smtClean="0"/>
              <a:t>) = </a:t>
            </a:r>
            <a:r>
              <a:rPr lang="en-US" sz="2000" dirty="0" smtClean="0">
                <a:sym typeface="Symbol"/>
              </a:rPr>
              <a:t></a:t>
            </a:r>
            <a:r>
              <a:rPr lang="en-US" sz="2000" baseline="-25000" dirty="0" smtClean="0">
                <a:sym typeface="Symbol"/>
              </a:rPr>
              <a:t>(i_1,…,</a:t>
            </a:r>
            <a:r>
              <a:rPr lang="en-US" sz="2000" baseline="-25000" dirty="0" err="1" smtClean="0">
                <a:sym typeface="Symbol"/>
              </a:rPr>
              <a:t>i_t</a:t>
            </a:r>
            <a:r>
              <a:rPr lang="en-US" sz="2000" baseline="-25000" dirty="0" smtClean="0">
                <a:sym typeface="Symbol"/>
              </a:rPr>
              <a:t>)T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smtClean="0">
                <a:sym typeface="Symbol"/>
              </a:rPr>
              <a:t>x</a:t>
            </a:r>
            <a:r>
              <a:rPr lang="en-US" sz="2000" baseline="-25000" dirty="0" smtClean="0">
                <a:sym typeface="Symbol"/>
              </a:rPr>
              <a:t>i_1</a:t>
            </a:r>
            <a:r>
              <a:rPr lang="en-US" sz="2000" baseline="30000" dirty="0" smtClean="0">
                <a:sym typeface="Symbol"/>
              </a:rPr>
              <a:t>(1)</a:t>
            </a:r>
            <a:r>
              <a:rPr lang="en-US" sz="2000" dirty="0" smtClean="0">
                <a:sym typeface="Symbol"/>
              </a:rPr>
              <a:t>  </a:t>
            </a:r>
            <a:r>
              <a:rPr lang="en-US" sz="2000" dirty="0" err="1" smtClean="0">
                <a:sym typeface="Symbol"/>
              </a:rPr>
              <a:t>x</a:t>
            </a:r>
            <a:r>
              <a:rPr lang="en-US" sz="2000" baseline="-25000" dirty="0" err="1" smtClean="0">
                <a:sym typeface="Symbol"/>
              </a:rPr>
              <a:t>i_t</a:t>
            </a:r>
            <a:r>
              <a:rPr lang="en-US" sz="2000" baseline="30000" dirty="0" smtClean="0">
                <a:sym typeface="Symbol"/>
              </a:rPr>
              <a:t>(t)</a:t>
            </a:r>
            <a:r>
              <a:rPr lang="en-US" sz="2000" dirty="0" smtClean="0">
                <a:sym typeface="Symbol"/>
              </a:rPr>
              <a:t> </a:t>
            </a:r>
            <a:endParaRPr lang="he-IL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31102" y="806124"/>
            <a:ext cx="8216552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 smtClean="0"/>
              <a:t>Lem3.1:</a:t>
            </a:r>
            <a:r>
              <a:rPr lang="en-US" sz="2000" dirty="0" smtClean="0">
                <a:solidFill>
                  <a:schemeClr val="tx2"/>
                </a:solidFill>
              </a:rPr>
              <a:t> If a bilinear function has AN-complexity </a:t>
            </a:r>
            <a:r>
              <a:rPr lang="en-US" sz="2000" dirty="0" smtClean="0"/>
              <a:t>m</a:t>
            </a:r>
            <a:r>
              <a:rPr lang="en-US" sz="2000" dirty="0" smtClean="0">
                <a:solidFill>
                  <a:schemeClr val="tx2"/>
                </a:solidFill>
              </a:rPr>
              <a:t>, then the corresponding matrix </a:t>
            </a:r>
            <a:r>
              <a:rPr lang="en-US" sz="2000" u="sng" dirty="0" smtClean="0">
                <a:solidFill>
                  <a:schemeClr val="tx2"/>
                </a:solidFill>
              </a:rPr>
              <a:t>does not </a:t>
            </a:r>
            <a:r>
              <a:rPr lang="en-US" sz="2000" dirty="0" smtClean="0">
                <a:solidFill>
                  <a:schemeClr val="tx2"/>
                </a:solidFill>
              </a:rPr>
              <a:t>have (</a:t>
            </a:r>
            <a:r>
              <a:rPr lang="en-US" sz="2000" dirty="0" smtClean="0">
                <a:solidFill>
                  <a:srgbClr val="FF0000"/>
                </a:solidFill>
              </a:rPr>
              <a:t>super-structured</a:t>
            </a:r>
            <a:r>
              <a:rPr lang="en-US" sz="2000" dirty="0" smtClean="0">
                <a:solidFill>
                  <a:schemeClr val="tx2"/>
                </a:solidFill>
              </a:rPr>
              <a:t>) rigidity </a:t>
            </a:r>
            <a:r>
              <a:rPr lang="en-US" sz="2000" dirty="0" smtClean="0"/>
              <a:t>m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3</a:t>
            </a:r>
            <a:r>
              <a:rPr lang="en-US" sz="2000" dirty="0" smtClean="0">
                <a:solidFill>
                  <a:schemeClr val="tx2"/>
                </a:solidFill>
              </a:rPr>
              <a:t> for rank </a:t>
            </a:r>
            <a:r>
              <a:rPr lang="en-US" sz="2000" dirty="0" smtClean="0"/>
              <a:t>m</a:t>
            </a:r>
            <a:r>
              <a:rPr lang="en-US" sz="2000" dirty="0" smtClean="0">
                <a:solidFill>
                  <a:schemeClr val="tx2"/>
                </a:solidFill>
              </a:rPr>
              <a:t>.</a:t>
            </a:r>
          </a:p>
          <a:p>
            <a:pPr algn="l" rtl="0"/>
            <a:r>
              <a:rPr lang="en-US" sz="2000" dirty="0" smtClean="0"/>
              <a:t>Lem3.2:</a:t>
            </a:r>
            <a:r>
              <a:rPr lang="en-US" sz="2000" dirty="0" smtClean="0">
                <a:solidFill>
                  <a:schemeClr val="tx2"/>
                </a:solidFill>
              </a:rPr>
              <a:t> A random </a:t>
            </a:r>
            <a:r>
              <a:rPr lang="en-US" sz="2000" dirty="0" err="1" smtClean="0">
                <a:solidFill>
                  <a:schemeClr val="tx2"/>
                </a:solidFill>
              </a:rPr>
              <a:t>Toeplitz</a:t>
            </a:r>
            <a:r>
              <a:rPr lang="en-US" sz="2000" dirty="0" smtClean="0">
                <a:solidFill>
                  <a:schemeClr val="tx2"/>
                </a:solidFill>
              </a:rPr>
              <a:t> matrix </a:t>
            </a:r>
            <a:r>
              <a:rPr lang="en-US" sz="2000" dirty="0" smtClean="0"/>
              <a:t>M</a:t>
            </a:r>
            <a:r>
              <a:rPr lang="en-US" sz="2000" dirty="0" smtClean="0">
                <a:solidFill>
                  <a:schemeClr val="tx2"/>
                </a:solidFill>
              </a:rPr>
              <a:t> has rigidity </a:t>
            </a:r>
            <a:r>
              <a:rPr lang="en-US" sz="2000" dirty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1.8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for rank 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0.6</a:t>
            </a:r>
            <a:r>
              <a:rPr lang="en-US" sz="2000" dirty="0" smtClean="0">
                <a:solidFill>
                  <a:schemeClr val="tx2"/>
                </a:solidFill>
              </a:rPr>
              <a:t>.  Use </a:t>
            </a:r>
            <a:r>
              <a:rPr lang="en-US" sz="2000" dirty="0" smtClean="0">
                <a:sym typeface="Symbol"/>
              </a:rPr>
              <a:t>F</a:t>
            </a:r>
            <a:r>
              <a:rPr lang="en-US" sz="2000" dirty="0" smtClean="0"/>
              <a:t>(</a:t>
            </a:r>
            <a:r>
              <a:rPr lang="en-US" sz="2000" dirty="0" err="1" smtClean="0"/>
              <a:t>x,y</a:t>
            </a:r>
            <a:r>
              <a:rPr lang="en-US" sz="2000" dirty="0" smtClean="0"/>
              <a:t>) </a:t>
            </a:r>
            <a:r>
              <a:rPr lang="en-US" sz="2000" dirty="0"/>
              <a:t>= </a:t>
            </a:r>
            <a:r>
              <a:rPr lang="en-US" sz="2000" dirty="0">
                <a:sym typeface="Symbol"/>
              </a:rPr>
              <a:t></a:t>
            </a:r>
            <a:r>
              <a:rPr lang="en-US" sz="2000" baseline="-25000" dirty="0">
                <a:sym typeface="Symbol"/>
              </a:rPr>
              <a:t>(</a:t>
            </a:r>
            <a:r>
              <a:rPr lang="en-US" sz="2000" baseline="-25000" dirty="0" err="1" smtClean="0">
                <a:sym typeface="Symbol"/>
              </a:rPr>
              <a:t>i,j</a:t>
            </a:r>
            <a:r>
              <a:rPr lang="en-US" sz="2000" baseline="-25000" dirty="0" smtClean="0">
                <a:sym typeface="Symbol"/>
              </a:rPr>
              <a:t>)</a:t>
            </a:r>
            <a:r>
              <a:rPr lang="en-US" sz="2000" baseline="-25000" dirty="0">
                <a:sym typeface="Symbol"/>
              </a:rPr>
              <a:t>T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 smtClean="0">
                <a:sym typeface="Symbol"/>
              </a:rPr>
              <a:t>x</a:t>
            </a:r>
            <a:r>
              <a:rPr lang="en-US" sz="2000" baseline="-25000" dirty="0" err="1" smtClean="0">
                <a:sym typeface="Symbol"/>
              </a:rPr>
              <a:t>i</a:t>
            </a:r>
            <a:r>
              <a:rPr lang="en-US" sz="2000" dirty="0" err="1" smtClean="0">
                <a:sym typeface="Symbol"/>
              </a:rPr>
              <a:t>y</a:t>
            </a:r>
            <a:r>
              <a:rPr lang="en-US" sz="2000" baseline="-25000" dirty="0" err="1" smtClean="0">
                <a:sym typeface="Symbol"/>
              </a:rPr>
              <a:t>j</a:t>
            </a:r>
            <a:r>
              <a:rPr lang="en-US" sz="2000" dirty="0" smtClean="0">
                <a:sym typeface="Symbol"/>
              </a:rPr>
              <a:t> = </a:t>
            </a:r>
            <a:r>
              <a:rPr lang="en-US" sz="2000" baseline="-25000" dirty="0" err="1" smtClean="0">
                <a:sym typeface="Symbol"/>
              </a:rPr>
              <a:t>i,j</a:t>
            </a:r>
            <a:r>
              <a:rPr lang="en-US" sz="2000" dirty="0" smtClean="0">
                <a:sym typeface="Symbol"/>
              </a:rPr>
              <a:t> </a:t>
            </a:r>
            <a:r>
              <a:rPr lang="en-US" sz="2000" dirty="0" err="1" smtClean="0">
                <a:sym typeface="Symbol"/>
              </a:rPr>
              <a:t>M</a:t>
            </a:r>
            <a:r>
              <a:rPr lang="en-US" sz="2000" baseline="-25000" dirty="0" err="1" smtClean="0">
                <a:sym typeface="Symbol"/>
              </a:rPr>
              <a:t>i,j</a:t>
            </a:r>
            <a:r>
              <a:rPr lang="en-US" sz="2000" dirty="0" err="1" smtClean="0">
                <a:sym typeface="Symbol"/>
              </a:rPr>
              <a:t>x</a:t>
            </a:r>
            <a:r>
              <a:rPr lang="en-US" sz="2000" baseline="-25000" dirty="0" err="1" smtClean="0">
                <a:sym typeface="Symbol"/>
              </a:rPr>
              <a:t>i</a:t>
            </a:r>
            <a:r>
              <a:rPr lang="en-US" sz="2000" dirty="0" err="1" smtClean="0">
                <a:sym typeface="Symbol"/>
              </a:rPr>
              <a:t>y</a:t>
            </a:r>
            <a:r>
              <a:rPr lang="en-US" sz="2000" baseline="-25000" dirty="0" err="1" smtClean="0">
                <a:sym typeface="Symbol"/>
              </a:rPr>
              <a:t>j</a:t>
            </a:r>
            <a:r>
              <a:rPr lang="en-US" sz="2000" dirty="0" smtClean="0">
                <a:sym typeface="Symbol"/>
              </a:rPr>
              <a:t> </a:t>
            </a:r>
          </a:p>
          <a:p>
            <a:pPr algn="l" rtl="0"/>
            <a:r>
              <a:rPr lang="en-US" sz="2000" dirty="0" smtClean="0"/>
              <a:t>Lem3.3: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A </a:t>
            </a:r>
            <a:r>
              <a:rPr lang="en-US" sz="2000" dirty="0" smtClean="0">
                <a:solidFill>
                  <a:schemeClr val="tx2"/>
                </a:solidFill>
              </a:rPr>
              <a:t>“pseudorandom” </a:t>
            </a:r>
            <a:r>
              <a:rPr lang="en-US" sz="2000" dirty="0">
                <a:solidFill>
                  <a:schemeClr val="tx2"/>
                </a:solidFill>
              </a:rPr>
              <a:t>matrix </a:t>
            </a:r>
            <a:r>
              <a:rPr lang="en-US" sz="2000" dirty="0" smtClean="0"/>
              <a:t>M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has </a:t>
            </a:r>
            <a:r>
              <a:rPr lang="en-US" sz="2000" dirty="0" smtClean="0">
                <a:solidFill>
                  <a:srgbClr val="FF0000"/>
                </a:solidFill>
              </a:rPr>
              <a:t>super-structured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rigidity </a:t>
            </a:r>
            <a:r>
              <a:rPr lang="en-US" sz="2000" dirty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1.999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for rank 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000" dirty="0" smtClean="0">
                <a:solidFill>
                  <a:schemeClr val="tx2"/>
                </a:solidFill>
              </a:rPr>
              <a:t>.  </a:t>
            </a:r>
            <a:r>
              <a:rPr lang="en-US" sz="2000" dirty="0">
                <a:solidFill>
                  <a:schemeClr val="tx2"/>
                </a:solidFill>
              </a:rPr>
              <a:t>Use </a:t>
            </a:r>
            <a:r>
              <a:rPr lang="en-US" sz="2000" dirty="0">
                <a:sym typeface="Symbol"/>
              </a:rPr>
              <a:t>F</a:t>
            </a:r>
            <a:r>
              <a:rPr lang="en-US" sz="2000" dirty="0"/>
              <a:t>(</a:t>
            </a:r>
            <a:r>
              <a:rPr lang="en-US" sz="2000" dirty="0" err="1"/>
              <a:t>x,y</a:t>
            </a:r>
            <a:r>
              <a:rPr lang="en-US" sz="2000" dirty="0"/>
              <a:t>) = </a:t>
            </a:r>
            <a:r>
              <a:rPr lang="en-US" sz="2000" dirty="0" smtClean="0">
                <a:sym typeface="Symbol"/>
              </a:rPr>
              <a:t></a:t>
            </a:r>
            <a:r>
              <a:rPr lang="en-US" sz="2000" baseline="-25000" dirty="0" err="1">
                <a:sym typeface="Symbol"/>
              </a:rPr>
              <a:t>i,j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M</a:t>
            </a:r>
            <a:r>
              <a:rPr lang="en-US" sz="2000" baseline="-25000" dirty="0" err="1">
                <a:sym typeface="Symbol"/>
              </a:rPr>
              <a:t>i,j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i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j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sym typeface="Symbol"/>
              </a:rPr>
              <a:t>for a bilinear form </a:t>
            </a:r>
            <a:r>
              <a:rPr lang="en-US" sz="2000" dirty="0" smtClean="0">
                <a:sym typeface="Symbol"/>
              </a:rPr>
              <a:t>M. 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1102" y="2912860"/>
            <a:ext cx="82165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/>
              <a:t>Def1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FF0000"/>
                </a:solidFill>
              </a:rPr>
              <a:t>A matrix </a:t>
            </a:r>
            <a:r>
              <a:rPr lang="en-US" sz="2400" dirty="0" smtClean="0"/>
              <a:t>M </a:t>
            </a:r>
            <a:r>
              <a:rPr lang="en-US" sz="2400" u="sng" dirty="0" smtClean="0">
                <a:solidFill>
                  <a:srgbClr val="FF0000"/>
                </a:solidFill>
              </a:rPr>
              <a:t>does not </a:t>
            </a:r>
            <a:r>
              <a:rPr lang="en-US" sz="2400" dirty="0" smtClean="0">
                <a:solidFill>
                  <a:srgbClr val="FF0000"/>
                </a:solidFill>
              </a:rPr>
              <a:t>have </a:t>
            </a:r>
            <a:r>
              <a:rPr lang="en-US" sz="2400" b="1" dirty="0" smtClean="0">
                <a:solidFill>
                  <a:srgbClr val="FF0000"/>
                </a:solidFill>
              </a:rPr>
              <a:t>rigidity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 for rank </a:t>
            </a:r>
            <a:r>
              <a:rPr lang="en-US" sz="2400" dirty="0" smtClean="0"/>
              <a:t>r </a:t>
            </a:r>
            <a:r>
              <a:rPr lang="en-US" sz="2400" dirty="0" smtClean="0">
                <a:solidFill>
                  <a:srgbClr val="FF0000"/>
                </a:solidFill>
              </a:rPr>
              <a:t>if</a:t>
            </a:r>
            <a:r>
              <a:rPr lang="en-US" sz="2400" dirty="0" smtClean="0"/>
              <a:t> M=S+R </a:t>
            </a:r>
            <a:r>
              <a:rPr lang="en-US" sz="2400" dirty="0" smtClean="0">
                <a:solidFill>
                  <a:srgbClr val="FF0000"/>
                </a:solidFill>
              </a:rPr>
              <a:t>such that </a:t>
            </a:r>
            <a:r>
              <a:rPr lang="en-US" sz="2400" dirty="0" smtClean="0"/>
              <a:t>S </a:t>
            </a:r>
            <a:r>
              <a:rPr lang="en-US" sz="2400" dirty="0" smtClean="0">
                <a:solidFill>
                  <a:srgbClr val="FF0000"/>
                </a:solidFill>
              </a:rPr>
              <a:t>has at most </a:t>
            </a:r>
            <a:r>
              <a:rPr lang="en-US" sz="2400" dirty="0" smtClean="0"/>
              <a:t>s </a:t>
            </a:r>
            <a:r>
              <a:rPr lang="en-US" sz="2400" dirty="0" smtClean="0">
                <a:solidFill>
                  <a:srgbClr val="FF0000"/>
                </a:solidFill>
              </a:rPr>
              <a:t>ones (is </a:t>
            </a:r>
            <a:r>
              <a:rPr lang="en-US" sz="2400" dirty="0" smtClean="0"/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-sparse) and </a:t>
            </a:r>
            <a:r>
              <a:rPr lang="en-US" sz="2400" dirty="0" smtClean="0"/>
              <a:t>R </a:t>
            </a:r>
            <a:r>
              <a:rPr lang="en-US" sz="2400" dirty="0" smtClean="0">
                <a:solidFill>
                  <a:srgbClr val="FF0000"/>
                </a:solidFill>
              </a:rPr>
              <a:t>has rank </a:t>
            </a:r>
            <a:r>
              <a:rPr lang="en-US" sz="2400" dirty="0" smtClean="0"/>
              <a:t>r.</a:t>
            </a:r>
          </a:p>
          <a:p>
            <a:pPr algn="l" rtl="0"/>
            <a:r>
              <a:rPr lang="en-US" sz="2000" b="1" dirty="0" smtClean="0"/>
              <a:t>Def2</a:t>
            </a:r>
            <a:r>
              <a:rPr lang="en-US" sz="2000" dirty="0" smtClean="0"/>
              <a:t>: M </a:t>
            </a:r>
            <a:r>
              <a:rPr lang="en-US" sz="2000" u="sng" dirty="0">
                <a:solidFill>
                  <a:srgbClr val="FF0000"/>
                </a:solidFill>
              </a:rPr>
              <a:t>does not </a:t>
            </a:r>
            <a:r>
              <a:rPr lang="en-US" sz="2000" dirty="0">
                <a:solidFill>
                  <a:srgbClr val="FF0000"/>
                </a:solidFill>
              </a:rPr>
              <a:t>have </a:t>
            </a:r>
            <a:r>
              <a:rPr lang="en-US" sz="2000" b="1" dirty="0" smtClean="0">
                <a:solidFill>
                  <a:srgbClr val="FF0000"/>
                </a:solidFill>
              </a:rPr>
              <a:t>structured rigidity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/>
              <a:t>s</a:t>
            </a:r>
            <a:r>
              <a:rPr lang="en-US" sz="2000" dirty="0">
                <a:solidFill>
                  <a:srgbClr val="FF0000"/>
                </a:solidFill>
              </a:rPr>
              <a:t> for rank </a:t>
            </a:r>
            <a:r>
              <a:rPr lang="en-US" sz="2000" dirty="0"/>
              <a:t>r </a:t>
            </a:r>
            <a:r>
              <a:rPr lang="en-US" sz="2000" dirty="0">
                <a:solidFill>
                  <a:srgbClr val="FF0000"/>
                </a:solidFill>
              </a:rPr>
              <a:t>if</a:t>
            </a:r>
            <a:r>
              <a:rPr lang="en-US" sz="2000" dirty="0"/>
              <a:t> M=S+R </a:t>
            </a:r>
            <a:r>
              <a:rPr lang="en-US" sz="2000" dirty="0" smtClean="0">
                <a:solidFill>
                  <a:srgbClr val="FF0000"/>
                </a:solidFill>
              </a:rPr>
              <a:t>as in Def1  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with the ones of </a:t>
            </a:r>
            <a:r>
              <a:rPr lang="en-US" sz="2000" dirty="0" smtClean="0"/>
              <a:t>S </a:t>
            </a:r>
            <a:r>
              <a:rPr lang="en-US" sz="2000" dirty="0" smtClean="0">
                <a:solidFill>
                  <a:srgbClr val="FF0000"/>
                </a:solidFill>
              </a:rPr>
              <a:t>residing in </a:t>
            </a:r>
            <a:r>
              <a:rPr lang="en-US" sz="2000" dirty="0" smtClean="0"/>
              <a:t>s </a:t>
            </a:r>
            <a:r>
              <a:rPr lang="en-US" sz="2000" dirty="0" smtClean="0">
                <a:solidFill>
                  <a:srgbClr val="FF0000"/>
                </a:solidFill>
              </a:rPr>
              <a:t>rectangles of side-length </a:t>
            </a:r>
            <a:r>
              <a:rPr lang="en-US" sz="2000" dirty="0" smtClean="0"/>
              <a:t>s.</a:t>
            </a:r>
          </a:p>
          <a:p>
            <a:pPr algn="l" rtl="0"/>
            <a:r>
              <a:rPr lang="en-US" sz="2000" b="1" dirty="0" smtClean="0"/>
              <a:t>Def3</a:t>
            </a:r>
            <a:r>
              <a:rPr lang="en-US" sz="2000" dirty="0" smtClean="0"/>
              <a:t>: </a:t>
            </a:r>
            <a:r>
              <a:rPr lang="en-US" sz="2000" dirty="0"/>
              <a:t>M </a:t>
            </a:r>
            <a:r>
              <a:rPr lang="en-US" sz="2000" u="sng" dirty="0">
                <a:solidFill>
                  <a:srgbClr val="FF0000"/>
                </a:solidFill>
              </a:rPr>
              <a:t>does not </a:t>
            </a:r>
            <a:r>
              <a:rPr lang="en-US" sz="2000" dirty="0">
                <a:solidFill>
                  <a:srgbClr val="FF0000"/>
                </a:solidFill>
              </a:rPr>
              <a:t>have </a:t>
            </a:r>
            <a:r>
              <a:rPr lang="en-US" sz="2000" b="1" dirty="0" smtClean="0">
                <a:solidFill>
                  <a:srgbClr val="FF0000"/>
                </a:solidFill>
              </a:rPr>
              <a:t>super-structured </a:t>
            </a:r>
            <a:r>
              <a:rPr lang="en-US" sz="2000" b="1" dirty="0">
                <a:solidFill>
                  <a:srgbClr val="FF0000"/>
                </a:solidFill>
              </a:rPr>
              <a:t>rigidity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s</a:t>
            </a:r>
            <a:r>
              <a:rPr lang="en-US" sz="2000" dirty="0">
                <a:solidFill>
                  <a:srgbClr val="FF0000"/>
                </a:solidFill>
              </a:rPr>
              <a:t> for rank </a:t>
            </a:r>
            <a:r>
              <a:rPr lang="en-US" sz="2000" dirty="0"/>
              <a:t>r </a:t>
            </a:r>
            <a:r>
              <a:rPr lang="en-US" sz="2000" dirty="0">
                <a:solidFill>
                  <a:srgbClr val="FF0000"/>
                </a:solidFill>
              </a:rPr>
              <a:t>if</a:t>
            </a:r>
            <a:r>
              <a:rPr lang="en-US" sz="2000" dirty="0"/>
              <a:t> M=S+R 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smtClean="0">
                <a:solidFill>
                  <a:srgbClr val="FF0000"/>
                </a:solidFill>
              </a:rPr>
              <a:t>as </a:t>
            </a:r>
            <a:r>
              <a:rPr lang="en-US" sz="2000" dirty="0">
                <a:solidFill>
                  <a:srgbClr val="FF0000"/>
                </a:solidFill>
              </a:rPr>
              <a:t>in </a:t>
            </a:r>
            <a:r>
              <a:rPr lang="en-US" sz="2000" dirty="0" smtClean="0">
                <a:solidFill>
                  <a:srgbClr val="FF0000"/>
                </a:solidFill>
              </a:rPr>
              <a:t>Def2 such that </a:t>
            </a:r>
            <a:r>
              <a:rPr lang="en-US" sz="2000" dirty="0" smtClean="0"/>
              <a:t>R </a:t>
            </a:r>
            <a:r>
              <a:rPr lang="en-US" sz="2000" dirty="0" smtClean="0">
                <a:solidFill>
                  <a:srgbClr val="FF0000"/>
                </a:solidFill>
              </a:rPr>
              <a:t>is spanned by </a:t>
            </a:r>
            <a:r>
              <a:rPr lang="en-US" sz="2000" dirty="0" smtClean="0"/>
              <a:t>s</a:t>
            </a:r>
            <a:r>
              <a:rPr lang="en-US" sz="2000" dirty="0" smtClean="0">
                <a:solidFill>
                  <a:srgbClr val="FF0000"/>
                </a:solidFill>
              </a:rPr>
              <a:t>-sparse rows and columns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5431695"/>
            <a:ext cx="1728192" cy="92333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>
                <a:solidFill>
                  <a:srgbClr val="FF0000"/>
                </a:solidFill>
              </a:rPr>
              <a:t>Note: SS-rigidity is equivalent to AN-complexity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82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3"/>
            <a:ext cx="7776051" cy="461667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3200" u="sng" dirty="0" smtClean="0"/>
              <a:t>The notions of (matrix) rigidity</a:t>
            </a:r>
            <a:endParaRPr lang="he-IL" sz="32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4067944" y="5610770"/>
            <a:ext cx="47871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b="1" dirty="0" err="1" smtClean="0"/>
              <a:t>Def</a:t>
            </a:r>
            <a:r>
              <a:rPr lang="en-US" b="1" dirty="0" smtClean="0"/>
              <a:t>: </a:t>
            </a:r>
            <a:r>
              <a:rPr lang="en-US" dirty="0" smtClean="0"/>
              <a:t>The AN-complexity of a circuit with arbitrary ML gates equals the maximum between the </a:t>
            </a:r>
            <a:r>
              <a:rPr lang="en-US" dirty="0" err="1" smtClean="0"/>
              <a:t>arity</a:t>
            </a:r>
            <a:r>
              <a:rPr lang="en-US" dirty="0" smtClean="0"/>
              <a:t> of its gates and the number of gates.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8357" y="777903"/>
            <a:ext cx="827929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/>
              <a:t>Def1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FF0000"/>
                </a:solidFill>
              </a:rPr>
              <a:t>A matrix </a:t>
            </a:r>
            <a:r>
              <a:rPr lang="en-US" sz="2400" dirty="0" smtClean="0"/>
              <a:t>M </a:t>
            </a:r>
            <a:r>
              <a:rPr lang="en-US" sz="2400" u="sng" dirty="0" smtClean="0">
                <a:solidFill>
                  <a:srgbClr val="FF0000"/>
                </a:solidFill>
              </a:rPr>
              <a:t>does not </a:t>
            </a:r>
            <a:r>
              <a:rPr lang="en-US" sz="2400" dirty="0" smtClean="0">
                <a:solidFill>
                  <a:srgbClr val="FF0000"/>
                </a:solidFill>
              </a:rPr>
              <a:t>have </a:t>
            </a:r>
            <a:r>
              <a:rPr lang="en-US" sz="2400" b="1" dirty="0" smtClean="0">
                <a:solidFill>
                  <a:srgbClr val="FF0000"/>
                </a:solidFill>
              </a:rPr>
              <a:t>rigidity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 for rank </a:t>
            </a:r>
            <a:r>
              <a:rPr lang="en-US" sz="2400" dirty="0" smtClean="0"/>
              <a:t>r </a:t>
            </a:r>
            <a:r>
              <a:rPr lang="en-US" sz="2400" dirty="0" smtClean="0">
                <a:solidFill>
                  <a:srgbClr val="FF0000"/>
                </a:solidFill>
              </a:rPr>
              <a:t>if</a:t>
            </a:r>
            <a:r>
              <a:rPr lang="en-US" sz="2400" dirty="0" smtClean="0"/>
              <a:t> M=S+R </a:t>
            </a:r>
            <a:r>
              <a:rPr lang="en-US" sz="2400" dirty="0" smtClean="0">
                <a:solidFill>
                  <a:srgbClr val="FF0000"/>
                </a:solidFill>
              </a:rPr>
              <a:t>such that </a:t>
            </a:r>
            <a:r>
              <a:rPr lang="en-US" sz="2400" dirty="0" smtClean="0"/>
              <a:t>S </a:t>
            </a:r>
            <a:r>
              <a:rPr lang="en-US" sz="2400" dirty="0" smtClean="0">
                <a:solidFill>
                  <a:srgbClr val="FF0000"/>
                </a:solidFill>
              </a:rPr>
              <a:t>has at most </a:t>
            </a:r>
            <a:r>
              <a:rPr lang="en-US" sz="2400" dirty="0" smtClean="0"/>
              <a:t>s </a:t>
            </a:r>
            <a:r>
              <a:rPr lang="en-US" sz="2400" dirty="0" smtClean="0">
                <a:solidFill>
                  <a:srgbClr val="FF0000"/>
                </a:solidFill>
              </a:rPr>
              <a:t>ones (is </a:t>
            </a:r>
            <a:r>
              <a:rPr lang="en-US" sz="2400" dirty="0" smtClean="0"/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-sparse) and </a:t>
            </a:r>
            <a:r>
              <a:rPr lang="en-US" sz="2400" dirty="0" smtClean="0"/>
              <a:t>R </a:t>
            </a:r>
            <a:r>
              <a:rPr lang="en-US" sz="2400" dirty="0" smtClean="0">
                <a:solidFill>
                  <a:srgbClr val="FF0000"/>
                </a:solidFill>
              </a:rPr>
              <a:t>has rank </a:t>
            </a:r>
            <a:r>
              <a:rPr lang="en-US" sz="2400" dirty="0" smtClean="0"/>
              <a:t>r.</a:t>
            </a:r>
          </a:p>
          <a:p>
            <a:pPr algn="l" rtl="0"/>
            <a:r>
              <a:rPr lang="en-US" sz="2000" b="1" dirty="0" smtClean="0"/>
              <a:t>Def2</a:t>
            </a:r>
            <a:r>
              <a:rPr lang="en-US" sz="2000" dirty="0" smtClean="0"/>
              <a:t>: M </a:t>
            </a:r>
            <a:r>
              <a:rPr lang="en-US" sz="2000" u="sng" dirty="0">
                <a:solidFill>
                  <a:srgbClr val="FF0000"/>
                </a:solidFill>
              </a:rPr>
              <a:t>does not </a:t>
            </a:r>
            <a:r>
              <a:rPr lang="en-US" sz="2000" dirty="0">
                <a:solidFill>
                  <a:srgbClr val="FF0000"/>
                </a:solidFill>
              </a:rPr>
              <a:t>have </a:t>
            </a:r>
            <a:r>
              <a:rPr lang="en-US" sz="2000" b="1" dirty="0" smtClean="0">
                <a:solidFill>
                  <a:srgbClr val="FF0000"/>
                </a:solidFill>
              </a:rPr>
              <a:t>structured rigidity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/>
              <a:t>s</a:t>
            </a:r>
            <a:r>
              <a:rPr lang="en-US" sz="2000" dirty="0">
                <a:solidFill>
                  <a:srgbClr val="FF0000"/>
                </a:solidFill>
              </a:rPr>
              <a:t> for rank </a:t>
            </a:r>
            <a:r>
              <a:rPr lang="en-US" sz="2000" dirty="0"/>
              <a:t>r </a:t>
            </a:r>
            <a:r>
              <a:rPr lang="en-US" sz="2000" dirty="0">
                <a:solidFill>
                  <a:srgbClr val="FF0000"/>
                </a:solidFill>
              </a:rPr>
              <a:t>if</a:t>
            </a:r>
            <a:r>
              <a:rPr lang="en-US" sz="2000" dirty="0"/>
              <a:t> M=S+R </a:t>
            </a:r>
            <a:r>
              <a:rPr lang="en-US" sz="2000" dirty="0" smtClean="0">
                <a:solidFill>
                  <a:srgbClr val="FF0000"/>
                </a:solidFill>
              </a:rPr>
              <a:t>as in Def1  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with </a:t>
            </a:r>
            <a:r>
              <a:rPr lang="en-US" sz="2000" dirty="0" smtClean="0"/>
              <a:t>t</a:t>
            </a:r>
            <a:r>
              <a:rPr lang="en-US" sz="2000" dirty="0" smtClean="0">
                <a:solidFill>
                  <a:srgbClr val="FF0000"/>
                </a:solidFill>
              </a:rPr>
              <a:t>he ones of </a:t>
            </a:r>
            <a:r>
              <a:rPr lang="en-US" sz="2000" dirty="0" smtClean="0"/>
              <a:t>S </a:t>
            </a:r>
            <a:r>
              <a:rPr lang="en-US" sz="2000" dirty="0" smtClean="0">
                <a:solidFill>
                  <a:srgbClr val="FF0000"/>
                </a:solidFill>
              </a:rPr>
              <a:t>residing in </a:t>
            </a:r>
            <a:r>
              <a:rPr lang="en-US" sz="2000" dirty="0" smtClean="0"/>
              <a:t>s </a:t>
            </a:r>
            <a:r>
              <a:rPr lang="en-US" sz="2000" dirty="0" smtClean="0">
                <a:solidFill>
                  <a:srgbClr val="FF0000"/>
                </a:solidFill>
              </a:rPr>
              <a:t>rectangles of side-length </a:t>
            </a:r>
            <a:r>
              <a:rPr lang="en-US" sz="2000" dirty="0" smtClean="0"/>
              <a:t>s.</a:t>
            </a:r>
          </a:p>
          <a:p>
            <a:pPr algn="l" rtl="0"/>
            <a:r>
              <a:rPr lang="en-US" sz="2000" b="1" dirty="0" smtClean="0"/>
              <a:t>Def3</a:t>
            </a:r>
            <a:r>
              <a:rPr lang="en-US" sz="2000" dirty="0" smtClean="0"/>
              <a:t>: </a:t>
            </a:r>
            <a:r>
              <a:rPr lang="en-US" sz="2000" dirty="0"/>
              <a:t>M </a:t>
            </a:r>
            <a:r>
              <a:rPr lang="en-US" sz="2000" u="sng" dirty="0">
                <a:solidFill>
                  <a:srgbClr val="FF0000"/>
                </a:solidFill>
              </a:rPr>
              <a:t>does not </a:t>
            </a:r>
            <a:r>
              <a:rPr lang="en-US" sz="2000" dirty="0">
                <a:solidFill>
                  <a:srgbClr val="FF0000"/>
                </a:solidFill>
              </a:rPr>
              <a:t>have </a:t>
            </a:r>
            <a:r>
              <a:rPr lang="en-US" sz="2000" b="1" dirty="0" smtClean="0">
                <a:solidFill>
                  <a:srgbClr val="FF0000"/>
                </a:solidFill>
              </a:rPr>
              <a:t>super-structured </a:t>
            </a:r>
            <a:r>
              <a:rPr lang="en-US" sz="2000" b="1" dirty="0">
                <a:solidFill>
                  <a:srgbClr val="FF0000"/>
                </a:solidFill>
              </a:rPr>
              <a:t>rigidity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s</a:t>
            </a:r>
            <a:r>
              <a:rPr lang="en-US" sz="2000" dirty="0">
                <a:solidFill>
                  <a:srgbClr val="FF0000"/>
                </a:solidFill>
              </a:rPr>
              <a:t> for rank </a:t>
            </a:r>
            <a:r>
              <a:rPr lang="en-US" sz="2000" dirty="0"/>
              <a:t>r </a:t>
            </a:r>
            <a:r>
              <a:rPr lang="en-US" sz="2000" dirty="0">
                <a:solidFill>
                  <a:srgbClr val="FF0000"/>
                </a:solidFill>
              </a:rPr>
              <a:t>if</a:t>
            </a:r>
            <a:r>
              <a:rPr lang="en-US" sz="2000" dirty="0"/>
              <a:t> M=S+R </a:t>
            </a:r>
            <a:r>
              <a:rPr lang="en-US" sz="2000" dirty="0" smtClean="0"/>
              <a:t> </a:t>
            </a:r>
          </a:p>
          <a:p>
            <a:pPr algn="l" rtl="0"/>
            <a:r>
              <a:rPr lang="en-US" sz="2000" dirty="0" smtClean="0">
                <a:solidFill>
                  <a:srgbClr val="FF0000"/>
                </a:solidFill>
              </a:rPr>
              <a:t>as </a:t>
            </a:r>
            <a:r>
              <a:rPr lang="en-US" sz="2000" dirty="0">
                <a:solidFill>
                  <a:srgbClr val="FF0000"/>
                </a:solidFill>
              </a:rPr>
              <a:t>in </a:t>
            </a:r>
            <a:r>
              <a:rPr lang="en-US" sz="2000" dirty="0" smtClean="0">
                <a:solidFill>
                  <a:srgbClr val="FF0000"/>
                </a:solidFill>
              </a:rPr>
              <a:t>Def2 such that </a:t>
            </a:r>
            <a:r>
              <a:rPr lang="en-US" sz="2000" dirty="0" smtClean="0"/>
              <a:t>R </a:t>
            </a:r>
            <a:r>
              <a:rPr lang="en-US" sz="2000" dirty="0" smtClean="0">
                <a:solidFill>
                  <a:srgbClr val="FF0000"/>
                </a:solidFill>
              </a:rPr>
              <a:t>is spanned by </a:t>
            </a:r>
            <a:r>
              <a:rPr lang="en-US" sz="2000" dirty="0" smtClean="0"/>
              <a:t>s</a:t>
            </a:r>
            <a:r>
              <a:rPr lang="en-US" sz="2000" dirty="0" smtClean="0">
                <a:solidFill>
                  <a:srgbClr val="FF0000"/>
                </a:solidFill>
              </a:rPr>
              <a:t>-sparse rows and columns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75726" y="5805264"/>
            <a:ext cx="3167540" cy="64633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>
                <a:solidFill>
                  <a:srgbClr val="FF0000"/>
                </a:solidFill>
              </a:rPr>
              <a:t>Note: Super-Structured-rigidity is equivalent to AN-complexity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8357" y="2933114"/>
            <a:ext cx="8568139" cy="230832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/>
              <a:t>Def1</a:t>
            </a:r>
            <a:r>
              <a:rPr lang="en-US" sz="2400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non-rigid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= </a:t>
            </a:r>
            <a:r>
              <a:rPr lang="en-US" sz="2400" dirty="0" smtClean="0">
                <a:solidFill>
                  <a:srgbClr val="FF0000"/>
                </a:solidFill>
              </a:rPr>
              <a:t>sparse + low-rank</a:t>
            </a:r>
            <a:r>
              <a:rPr lang="en-US" sz="2400" dirty="0" smtClean="0"/>
              <a:t>.</a:t>
            </a:r>
          </a:p>
          <a:p>
            <a:pPr algn="l" rtl="0"/>
            <a:r>
              <a:rPr lang="en-US" sz="2400" b="1" dirty="0" smtClean="0"/>
              <a:t>Def2</a:t>
            </a:r>
            <a:r>
              <a:rPr lang="en-US" sz="2400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non-structured rigidity</a:t>
            </a:r>
            <a:r>
              <a:rPr lang="en-US" sz="2400" dirty="0" smtClean="0">
                <a:solidFill>
                  <a:srgbClr val="FF0000"/>
                </a:solidFill>
              </a:rPr>
              <a:t> = structured-sparse + low-rank,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where </a:t>
            </a:r>
            <a:r>
              <a:rPr lang="en-US" sz="2400" b="1" dirty="0" smtClean="0">
                <a:solidFill>
                  <a:srgbClr val="FF0000"/>
                </a:solidFill>
              </a:rPr>
              <a:t>structure-sparse</a:t>
            </a:r>
            <a:r>
              <a:rPr lang="en-US" sz="2400" dirty="0" smtClean="0">
                <a:solidFill>
                  <a:srgbClr val="FF0000"/>
                </a:solidFill>
              </a:rPr>
              <a:t> = sum of few matrices such that 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in each matrix the 1’s are confined to small rectangles.   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b="1" dirty="0" smtClean="0"/>
              <a:t>Def3</a:t>
            </a:r>
            <a:r>
              <a:rPr lang="en-US" sz="2400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non-super-structured </a:t>
            </a:r>
            <a:r>
              <a:rPr lang="en-US" sz="2400" b="1" dirty="0">
                <a:solidFill>
                  <a:srgbClr val="FF0000"/>
                </a:solidFill>
              </a:rPr>
              <a:t>rigidity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= structured-sparse + low-rank-spanned-by-sparse-row + low-rank-spanned-by-sparse-columns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709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3"/>
            <a:ext cx="2734681" cy="783396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3200" u="sng" dirty="0" smtClean="0"/>
              <a:t>Open  problems</a:t>
            </a:r>
            <a:endParaRPr lang="he-IL" sz="32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3235087" y="185343"/>
            <a:ext cx="57294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err="1" smtClean="0"/>
              <a:t>Def</a:t>
            </a:r>
            <a:r>
              <a:rPr lang="en-US" sz="2000" b="1" dirty="0" smtClean="0"/>
              <a:t> (AN-complexity): </a:t>
            </a:r>
            <a:r>
              <a:rPr lang="en-US" sz="2000" dirty="0" smtClean="0"/>
              <a:t>The complexity of a circuit with arbitrary ML gates equals the maximum between the </a:t>
            </a:r>
            <a:r>
              <a:rPr lang="en-US" sz="2000" dirty="0" err="1" smtClean="0"/>
              <a:t>arity</a:t>
            </a:r>
            <a:r>
              <a:rPr lang="en-US" sz="2000" dirty="0" smtClean="0"/>
              <a:t> of its gates and the number of gates. 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31102" y="2599309"/>
            <a:ext cx="7200800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1102" y="1471652"/>
            <a:ext cx="7200800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Thm3: </a:t>
            </a:r>
            <a:r>
              <a:rPr lang="en-US" sz="2800" dirty="0" smtClean="0">
                <a:solidFill>
                  <a:schemeClr val="accent2"/>
                </a:solidFill>
              </a:rPr>
              <a:t>Explicit 3-linear and 4-linear functions of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 </a:t>
            </a:r>
            <a:r>
              <a:rPr lang="en-US" sz="2800" dirty="0" smtClean="0">
                <a:solidFill>
                  <a:schemeClr val="accent2"/>
                </a:solidFill>
              </a:rPr>
              <a:t>and 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, resp.   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8357" y="5403551"/>
            <a:ext cx="769463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/>
              <a:t>Conj</a:t>
            </a:r>
            <a:r>
              <a:rPr lang="en-US" sz="2800" dirty="0" smtClean="0"/>
              <a:t> (1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sanity check):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7624" y="3579531"/>
            <a:ext cx="5685924" cy="83677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Open problem: </a:t>
            </a:r>
            <a:r>
              <a:rPr lang="en-US" sz="2400" dirty="0" smtClean="0">
                <a:solidFill>
                  <a:schemeClr val="accent2"/>
                </a:solidFill>
              </a:rPr>
              <a:t>Explicit 2-linear functions of AN-complexity 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400" dirty="0">
                <a:solidFill>
                  <a:prstClr val="black"/>
                </a:solidFill>
                <a:sym typeface="Symbol"/>
              </a:rPr>
              <a:t>(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0.51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, then 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(n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</a:t>
            </a:r>
            <a:endParaRPr lang="he-IL" sz="2400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87624" y="4459217"/>
            <a:ext cx="5697756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Open problem: </a:t>
            </a:r>
            <a:r>
              <a:rPr lang="en-US" sz="2400" dirty="0" smtClean="0">
                <a:solidFill>
                  <a:schemeClr val="accent2"/>
                </a:solidFill>
              </a:rPr>
              <a:t>Explicit O(1)-linear functions of AN-complexity 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(n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0.667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Then, </a:t>
            </a:r>
            <a:r>
              <a:rPr lang="en-US" sz="2400" dirty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0.999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</a:t>
            </a:r>
            <a:endParaRPr lang="he-IL" sz="24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78915" y="4062985"/>
            <a:ext cx="1368152" cy="1227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Probably </a:t>
            </a:r>
            <a:r>
              <a:rPr lang="en-US" dirty="0" err="1" smtClean="0"/>
              <a:t>w.o</a:t>
            </a:r>
            <a:r>
              <a:rPr lang="en-US" dirty="0" smtClean="0"/>
              <a:t>. using the rigidity connection</a:t>
            </a:r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7236296" y="3997920"/>
            <a:ext cx="1907704" cy="1289818"/>
          </a:xfrm>
          <a:prstGeom prst="wedgeEllipseCallout">
            <a:avLst>
              <a:gd name="adj1" fmla="val -78690"/>
              <a:gd name="adj2" fmla="val 2250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Callout 10"/>
          <p:cNvSpPr/>
          <p:nvPr/>
        </p:nvSpPr>
        <p:spPr>
          <a:xfrm>
            <a:off x="7224464" y="3997920"/>
            <a:ext cx="1907704" cy="1289818"/>
          </a:xfrm>
          <a:prstGeom prst="wedgeEllipseCallout">
            <a:avLst>
              <a:gd name="adj1" fmla="val -77301"/>
              <a:gd name="adj2" fmla="val -114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9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4" grpId="0" animBg="1"/>
      <p:bldP spid="3" grpId="0"/>
      <p:bldP spid="4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7844" y="476672"/>
            <a:ext cx="3096344" cy="2016224"/>
          </a:xfrm>
        </p:spPr>
        <p:txBody>
          <a:bodyPr>
            <a:normAutofit/>
          </a:bodyPr>
          <a:lstStyle/>
          <a:p>
            <a:r>
              <a:rPr lang="en-US" sz="9600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END</a:t>
            </a:r>
            <a:endParaRPr lang="en-US" sz="9600" dirty="0">
              <a:solidFill>
                <a:schemeClr val="accent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56992"/>
            <a:ext cx="8568952" cy="3312368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dirty="0" smtClean="0"/>
              <a:t>Slides available at</a:t>
            </a:r>
            <a:br>
              <a:rPr lang="en-US" sz="2800" dirty="0" smtClean="0"/>
            </a:br>
            <a:r>
              <a:rPr lang="en-US" sz="2800" dirty="0" smtClean="0"/>
              <a:t>http</a:t>
            </a:r>
            <a:r>
              <a:rPr lang="en-US" sz="2800" dirty="0"/>
              <a:t>://www.wisdom.weizmann.ac.il/~</a:t>
            </a:r>
            <a:r>
              <a:rPr lang="en-US" sz="2800" dirty="0" smtClean="0"/>
              <a:t>oded/T/avi-kk.pptx</a:t>
            </a:r>
            <a:endParaRPr lang="en-US" sz="2800" dirty="0"/>
          </a:p>
          <a:p>
            <a:pPr marL="0" indent="0" algn="l" rtl="0">
              <a:buNone/>
            </a:pPr>
            <a:endParaRPr lang="en-US" sz="2800" dirty="0" smtClean="0"/>
          </a:p>
          <a:p>
            <a:pPr marL="0" indent="0" algn="l" rtl="0">
              <a:buNone/>
            </a:pPr>
            <a:r>
              <a:rPr lang="en-US" sz="2800" dirty="0" smtClean="0"/>
              <a:t>Papers available at</a:t>
            </a:r>
          </a:p>
          <a:p>
            <a:pPr marL="0" indent="0" algn="l" rtl="0">
              <a:buNone/>
            </a:pPr>
            <a:r>
              <a:rPr lang="en-US" sz="2800" dirty="0"/>
              <a:t>http://www.wisdom.weizmann.ac.il/~</a:t>
            </a:r>
            <a:r>
              <a:rPr lang="en-US" sz="2800" dirty="0" smtClean="0"/>
              <a:t>oded/p_kk.html</a:t>
            </a:r>
          </a:p>
          <a:p>
            <a:pPr marL="0" indent="0" algn="l" rtl="0">
              <a:buNone/>
            </a:pPr>
            <a:r>
              <a:rPr lang="en-US" sz="2800" dirty="0"/>
              <a:t>http://www.wisdom.weizmann.ac.il/~</a:t>
            </a:r>
            <a:r>
              <a:rPr lang="en-US" sz="2800" dirty="0" smtClean="0"/>
              <a:t>oded/p_rigid.html</a:t>
            </a:r>
          </a:p>
          <a:p>
            <a:pPr marL="0" indent="0" algn="l" rtl="0">
              <a:buNone/>
            </a:pPr>
            <a:endParaRPr lang="en-US" sz="2800" dirty="0"/>
          </a:p>
          <a:p>
            <a:pPr marL="0" indent="0" algn="l" rtl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2599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704856" cy="2376264"/>
          </a:xfrm>
        </p:spPr>
        <p:txBody>
          <a:bodyPr>
            <a:normAutofit fontScale="90000"/>
          </a:bodyPr>
          <a:lstStyle/>
          <a:p>
            <a:pPr rtl="0"/>
            <a:r>
              <a:rPr lang="en-US" sz="9600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OLD SLIDES</a:t>
            </a:r>
            <a:br>
              <a:rPr lang="en-US" sz="9600" dirty="0" smtClean="0">
                <a:solidFill>
                  <a:schemeClr val="accent2"/>
                </a:solidFill>
                <a:latin typeface="Algerian" panose="04020705040A02060702" pitchFamily="82" charset="0"/>
              </a:rPr>
            </a:br>
            <a:r>
              <a:rPr lang="en-US" sz="6000" dirty="0">
                <a:solidFill>
                  <a:schemeClr val="accent2"/>
                </a:solidFill>
              </a:rPr>
              <a:t>(</a:t>
            </a:r>
            <a:r>
              <a:rPr lang="en-US" sz="6000" dirty="0" smtClean="0">
                <a:solidFill>
                  <a:schemeClr val="accent2"/>
                </a:solidFill>
              </a:rPr>
              <a:t>for 1</a:t>
            </a:r>
            <a:r>
              <a:rPr lang="en-US" sz="6000" baseline="30000" dirty="0" smtClean="0">
                <a:solidFill>
                  <a:schemeClr val="accent2"/>
                </a:solidFill>
              </a:rPr>
              <a:t>st</a:t>
            </a:r>
            <a:r>
              <a:rPr lang="en-US" sz="6000" dirty="0" smtClean="0">
                <a:solidFill>
                  <a:schemeClr val="accent2"/>
                </a:solidFill>
              </a:rPr>
              <a:t> paper)</a:t>
            </a:r>
            <a:endParaRPr lang="en-US" sz="6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56992"/>
            <a:ext cx="8280920" cy="2592288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dirty="0" smtClean="0"/>
              <a:t>Slides available at</a:t>
            </a:r>
            <a:br>
              <a:rPr lang="en-US" sz="2800" dirty="0" smtClean="0"/>
            </a:br>
            <a:r>
              <a:rPr lang="en-US" sz="2800" dirty="0" smtClean="0"/>
              <a:t>http</a:t>
            </a:r>
            <a:r>
              <a:rPr lang="en-US" sz="2800" dirty="0"/>
              <a:t>://www.wisdom.weizmann.ac.il/~</a:t>
            </a:r>
            <a:r>
              <a:rPr lang="en-US" sz="2800" dirty="0" smtClean="0"/>
              <a:t>oded/T/kk.pptx</a:t>
            </a:r>
            <a:endParaRPr lang="en-US" sz="2800" dirty="0"/>
          </a:p>
          <a:p>
            <a:pPr marL="0" indent="0" algn="l" rtl="0">
              <a:buNone/>
            </a:pPr>
            <a:endParaRPr lang="en-US" sz="2800" dirty="0" smtClean="0"/>
          </a:p>
          <a:p>
            <a:pPr marL="0" indent="0" algn="l" rtl="0">
              <a:buNone/>
            </a:pPr>
            <a:r>
              <a:rPr lang="en-US" sz="2800" dirty="0" smtClean="0"/>
              <a:t>Paper available at</a:t>
            </a:r>
          </a:p>
          <a:p>
            <a:pPr marL="0" indent="0" algn="l" rtl="0">
              <a:buNone/>
            </a:pPr>
            <a:r>
              <a:rPr lang="en-US" sz="2800" dirty="0"/>
              <a:t>http://www.wisdom.weizmann.ac.il/~oded/p_kk.html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05610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Constant Depth Boolean Circuits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435280" cy="175679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dirty="0" err="1" smtClean="0">
                <a:cs typeface="+mj-cs"/>
              </a:rPr>
              <a:t>Parity</a:t>
            </a:r>
            <a:r>
              <a:rPr lang="en-US" sz="2800" baseline="-25000" dirty="0" err="1" smtClean="0">
                <a:cs typeface="+mj-cs"/>
              </a:rPr>
              <a:t>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requires depth </a:t>
            </a:r>
            <a:r>
              <a:rPr lang="en-US" sz="2800" dirty="0" smtClean="0"/>
              <a:t>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circuits of size </a:t>
            </a:r>
            <a:r>
              <a:rPr lang="en-US" sz="2800" dirty="0" err="1" smtClean="0"/>
              <a:t>exp</a:t>
            </a:r>
            <a:r>
              <a:rPr lang="en-US" sz="2800" dirty="0" smtClean="0"/>
              <a:t>(</a:t>
            </a:r>
            <a:r>
              <a:rPr lang="en-US" sz="2800" dirty="0" smtClean="0">
                <a:sym typeface="Symbol"/>
              </a:rPr>
              <a:t>(n</a:t>
            </a:r>
            <a:r>
              <a:rPr lang="en-US" sz="2800" baseline="30000" dirty="0" smtClean="0">
                <a:sym typeface="Symbol"/>
              </a:rPr>
              <a:t>1/(d-1)</a:t>
            </a:r>
            <a:r>
              <a:rPr lang="en-US" sz="2800" dirty="0" smtClean="0">
                <a:sym typeface="Symbol"/>
              </a:rPr>
              <a:t>))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.</a:t>
            </a:r>
          </a:p>
          <a:p>
            <a:pPr marL="0" indent="0" algn="l" rtl="0">
              <a:buNone/>
            </a:pPr>
            <a:r>
              <a:rPr lang="en-US" sz="2800" dirty="0" smtClean="0">
                <a:solidFill>
                  <a:schemeClr val="tx2"/>
                </a:solidFill>
                <a:sym typeface="Symbol"/>
              </a:rPr>
              <a:t>Famous frontier:  Stronger circuit models.</a:t>
            </a:r>
          </a:p>
          <a:p>
            <a:pPr marL="0" indent="0" algn="l" rtl="0">
              <a:buNone/>
            </a:pPr>
            <a:r>
              <a:rPr lang="en-US" sz="2800" dirty="0" smtClean="0">
                <a:solidFill>
                  <a:schemeClr val="tx2"/>
                </a:solidFill>
                <a:sym typeface="Symbol"/>
              </a:rPr>
              <a:t>Another frontier: Stronger lower bounds (i.e., </a:t>
            </a:r>
            <a:r>
              <a:rPr lang="en-US" sz="2800" dirty="0" err="1" smtClean="0">
                <a:sym typeface="Symbol"/>
              </a:rPr>
              <a:t>exp</a:t>
            </a:r>
            <a:r>
              <a:rPr lang="en-US" sz="2800" dirty="0" smtClean="0">
                <a:sym typeface="Symbol"/>
              </a:rPr>
              <a:t>((n))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).</a:t>
            </a:r>
          </a:p>
          <a:p>
            <a:pPr marL="0" indent="0" algn="l" rtl="0"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3421117"/>
            <a:ext cx="7488832" cy="14465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accent2"/>
                </a:solidFill>
              </a:rPr>
              <a:t>Multi-linear functions :    </a:t>
            </a:r>
            <a:r>
              <a:rPr lang="en-US" sz="2800" dirty="0" smtClean="0"/>
              <a:t>x=(x</a:t>
            </a:r>
            <a:r>
              <a:rPr lang="en-US" sz="2800" baseline="30000" dirty="0" smtClean="0"/>
              <a:t>(1)</a:t>
            </a:r>
            <a:r>
              <a:rPr lang="en-US" sz="2800" dirty="0" smtClean="0"/>
              <a:t>,…,x</a:t>
            </a:r>
            <a:r>
              <a:rPr lang="en-US" sz="2800" baseline="30000" dirty="0" smtClean="0"/>
              <a:t>(t)</a:t>
            </a:r>
            <a:r>
              <a:rPr lang="en-US" sz="2800" dirty="0" smtClean="0"/>
              <a:t>),   x</a:t>
            </a:r>
            <a:r>
              <a:rPr lang="en-US" sz="2800" baseline="30000" dirty="0" smtClean="0"/>
              <a:t>(</a:t>
            </a:r>
            <a:r>
              <a:rPr lang="en-US" sz="2800" baseline="30000" dirty="0" err="1" smtClean="0"/>
              <a:t>i</a:t>
            </a:r>
            <a:r>
              <a:rPr lang="en-US" sz="2800" baseline="30000" dirty="0" smtClean="0"/>
              <a:t>)</a:t>
            </a:r>
            <a:r>
              <a:rPr lang="en-US" sz="2800" dirty="0" smtClean="0">
                <a:sym typeface="Symbol"/>
              </a:rPr>
              <a:t>0,1</a:t>
            </a:r>
            <a:r>
              <a:rPr lang="en-US" sz="2800" baseline="30000" dirty="0" smtClean="0">
                <a:sym typeface="Symbol"/>
              </a:rPr>
              <a:t>n</a:t>
            </a:r>
            <a:r>
              <a:rPr lang="en-US" sz="2800" dirty="0" smtClean="0">
                <a:sym typeface="Symbol"/>
              </a:rPr>
              <a:t> </a:t>
            </a:r>
          </a:p>
          <a:p>
            <a:pPr algn="l" rtl="0"/>
            <a:r>
              <a:rPr lang="en-US" sz="2800" dirty="0" smtClean="0">
                <a:sym typeface="Symbol"/>
              </a:rPr>
              <a:t>              </a:t>
            </a:r>
            <a:r>
              <a:rPr lang="en-US" sz="3200" dirty="0" smtClean="0">
                <a:sym typeface="Symbol"/>
              </a:rPr>
              <a:t>F</a:t>
            </a:r>
            <a:r>
              <a:rPr lang="en-US" sz="3200" dirty="0" smtClean="0"/>
              <a:t>(x</a:t>
            </a:r>
            <a:r>
              <a:rPr lang="en-US" sz="3200" baseline="30000" dirty="0" smtClean="0"/>
              <a:t>(1</a:t>
            </a:r>
            <a:r>
              <a:rPr lang="en-US" sz="3200" baseline="30000" dirty="0"/>
              <a:t>)</a:t>
            </a:r>
            <a:r>
              <a:rPr lang="en-US" sz="3200" dirty="0"/>
              <a:t>,…,x</a:t>
            </a:r>
            <a:r>
              <a:rPr lang="en-US" sz="3200" baseline="30000" dirty="0"/>
              <a:t>(t</a:t>
            </a:r>
            <a:r>
              <a:rPr lang="en-US" sz="3200" baseline="30000" dirty="0" smtClean="0"/>
              <a:t>)</a:t>
            </a:r>
            <a:r>
              <a:rPr lang="en-US" sz="3200" dirty="0" smtClean="0"/>
              <a:t>) = </a:t>
            </a:r>
            <a:r>
              <a:rPr lang="en-US" sz="3200" dirty="0" smtClean="0">
                <a:sym typeface="Symbol"/>
              </a:rPr>
              <a:t></a:t>
            </a:r>
            <a:r>
              <a:rPr lang="en-US" sz="3200" baseline="-25000" dirty="0" smtClean="0">
                <a:sym typeface="Symbol"/>
              </a:rPr>
              <a:t>(i_1,…,</a:t>
            </a:r>
            <a:r>
              <a:rPr lang="en-US" sz="3200" baseline="-25000" dirty="0" err="1" smtClean="0">
                <a:sym typeface="Symbol"/>
              </a:rPr>
              <a:t>i_t</a:t>
            </a:r>
            <a:r>
              <a:rPr lang="en-US" sz="3200" baseline="-25000" dirty="0" smtClean="0">
                <a:sym typeface="Symbol"/>
              </a:rPr>
              <a:t>)T</a:t>
            </a:r>
            <a:r>
              <a:rPr lang="en-US" sz="3200" dirty="0">
                <a:sym typeface="Symbol"/>
              </a:rPr>
              <a:t> </a:t>
            </a:r>
            <a:r>
              <a:rPr lang="en-US" sz="3200" dirty="0" smtClean="0">
                <a:sym typeface="Symbol"/>
              </a:rPr>
              <a:t>x</a:t>
            </a:r>
            <a:r>
              <a:rPr lang="en-US" sz="3200" baseline="-25000" dirty="0" smtClean="0">
                <a:sym typeface="Symbol"/>
              </a:rPr>
              <a:t>i_1</a:t>
            </a:r>
            <a:r>
              <a:rPr lang="en-US" sz="3200" baseline="30000" dirty="0" smtClean="0">
                <a:sym typeface="Symbol"/>
              </a:rPr>
              <a:t>(1)</a:t>
            </a:r>
            <a:r>
              <a:rPr lang="en-US" sz="3200" dirty="0" smtClean="0">
                <a:sym typeface="Symbol"/>
              </a:rPr>
              <a:t>  </a:t>
            </a:r>
            <a:r>
              <a:rPr lang="en-US" sz="3200" dirty="0" err="1" smtClean="0">
                <a:sym typeface="Symbol"/>
              </a:rPr>
              <a:t>x</a:t>
            </a:r>
            <a:r>
              <a:rPr lang="en-US" sz="3200" baseline="-25000" dirty="0" err="1" smtClean="0">
                <a:sym typeface="Symbol"/>
              </a:rPr>
              <a:t>i_t</a:t>
            </a:r>
            <a:r>
              <a:rPr lang="en-US" sz="3200" baseline="30000" dirty="0" smtClean="0">
                <a:sym typeface="Symbol"/>
              </a:rPr>
              <a:t>(t)</a:t>
            </a:r>
            <a:r>
              <a:rPr lang="en-US" sz="3200" dirty="0" smtClean="0">
                <a:sym typeface="Symbol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associated with tensor  </a:t>
            </a:r>
            <a:r>
              <a:rPr lang="en-US" sz="2800" dirty="0" smtClean="0">
                <a:sym typeface="Symbol"/>
              </a:rPr>
              <a:t>T  [n]</a:t>
            </a:r>
            <a:r>
              <a:rPr lang="en-US" sz="2800" baseline="30000" dirty="0" smtClean="0">
                <a:sym typeface="Symbol"/>
              </a:rPr>
              <a:t>t</a:t>
            </a:r>
            <a:r>
              <a:rPr lang="en-US" sz="2800" dirty="0" smtClean="0">
                <a:sym typeface="Symbol"/>
              </a:rPr>
              <a:t>  </a:t>
            </a:r>
            <a:endParaRPr lang="he-IL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5146654"/>
            <a:ext cx="72008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/>
              <a:t>Conj</a:t>
            </a:r>
            <a:r>
              <a:rPr lang="en-US" sz="2800" dirty="0" smtClean="0"/>
              <a:t> (sanity check):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[holds for t=1…]</a:t>
            </a:r>
            <a:endParaRPr lang="he-IL" sz="2800" dirty="0"/>
          </a:p>
        </p:txBody>
      </p:sp>
      <p:sp>
        <p:nvSpPr>
          <p:cNvPr id="6" name="Cloud Callout 5"/>
          <p:cNvSpPr/>
          <p:nvPr/>
        </p:nvSpPr>
        <p:spPr>
          <a:xfrm rot="5400000">
            <a:off x="30041" y="4254672"/>
            <a:ext cx="1087258" cy="1343035"/>
          </a:xfrm>
          <a:prstGeom prst="cloudCallout">
            <a:avLst>
              <a:gd name="adj1" fmla="val -91667"/>
              <a:gd name="adj2" fmla="val -60030"/>
            </a:avLst>
          </a:prstGeom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304" y="4603023"/>
            <a:ext cx="1241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smtClean="0"/>
              <a:t>Think of t=2,… log 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5871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962672" cy="961023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The Program</a:t>
            </a:r>
            <a:r>
              <a:rPr lang="en-US" sz="4000" u="sng" baseline="30000" dirty="0"/>
              <a:t>*</a:t>
            </a:r>
            <a:endParaRPr lang="he-IL" sz="40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3419872" y="404664"/>
            <a:ext cx="554461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/>
              <a:t>t</a:t>
            </a:r>
            <a:r>
              <a:rPr lang="en-US" sz="24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400" dirty="0" smtClean="0"/>
              <a:t>x=(x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,…,x</a:t>
            </a:r>
            <a:r>
              <a:rPr lang="en-US" sz="2400" baseline="30000" dirty="0" smtClean="0"/>
              <a:t>(t)</a:t>
            </a:r>
            <a:r>
              <a:rPr lang="en-US" sz="2400" dirty="0" smtClean="0"/>
              <a:t>),   |x</a:t>
            </a:r>
            <a:r>
              <a:rPr lang="en-US" sz="2400" baseline="30000" dirty="0" smtClean="0"/>
              <a:t>(</a:t>
            </a:r>
            <a:r>
              <a:rPr lang="en-US" sz="2400" baseline="30000" dirty="0" err="1" smtClean="0"/>
              <a:t>i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|=n</a:t>
            </a:r>
            <a:r>
              <a:rPr lang="en-US" sz="2400" dirty="0" smtClean="0">
                <a:sym typeface="Symbol"/>
              </a:rPr>
              <a:t> </a:t>
            </a:r>
          </a:p>
          <a:p>
            <a:pPr algn="l" rtl="0"/>
            <a:r>
              <a:rPr lang="en-US" sz="2400" dirty="0" smtClean="0">
                <a:sym typeface="Symbol"/>
              </a:rPr>
              <a:t>          F</a:t>
            </a:r>
            <a:r>
              <a:rPr lang="en-US" sz="2400" dirty="0" smtClean="0"/>
              <a:t>(x</a:t>
            </a:r>
            <a:r>
              <a:rPr lang="en-US" sz="2400" baseline="30000" dirty="0" smtClean="0"/>
              <a:t>(1</a:t>
            </a:r>
            <a:r>
              <a:rPr lang="en-US" sz="2400" baseline="30000" dirty="0"/>
              <a:t>)</a:t>
            </a:r>
            <a:r>
              <a:rPr lang="en-US" sz="2400" dirty="0"/>
              <a:t>,…,x</a:t>
            </a:r>
            <a:r>
              <a:rPr lang="en-US" sz="2400" baseline="30000" dirty="0"/>
              <a:t>(t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) =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smtClean="0">
                <a:sym typeface="Symbol"/>
              </a:rPr>
              <a:t>(i_1,…,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-25000" dirty="0" smtClean="0">
                <a:sym typeface="Symbol"/>
              </a:rPr>
              <a:t>)T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x</a:t>
            </a:r>
            <a:r>
              <a:rPr lang="en-US" sz="2400" baseline="-25000" dirty="0" smtClean="0">
                <a:sym typeface="Symbol"/>
              </a:rPr>
              <a:t>i_1</a:t>
            </a:r>
            <a:r>
              <a:rPr lang="en-US" sz="2400" baseline="30000" dirty="0" smtClean="0">
                <a:sym typeface="Symbol"/>
              </a:rPr>
              <a:t>(1)</a:t>
            </a:r>
            <a:r>
              <a:rPr lang="en-US" sz="2400" dirty="0" smtClean="0">
                <a:sym typeface="Symbol"/>
              </a:rPr>
              <a:t>  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30000" dirty="0" smtClean="0">
                <a:sym typeface="Symbol"/>
              </a:rPr>
              <a:t>(t)</a:t>
            </a:r>
            <a:r>
              <a:rPr lang="en-US" sz="2400" dirty="0" smtClean="0">
                <a:sym typeface="Symbol"/>
              </a:rPr>
              <a:t> </a:t>
            </a:r>
            <a:endParaRPr lang="he-I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93790" y="1556792"/>
            <a:ext cx="7694634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/>
              <a:t>Conj</a:t>
            </a:r>
            <a:r>
              <a:rPr lang="en-US" sz="2800" dirty="0" smtClean="0"/>
              <a:t> (1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sanity check):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8310" y="3140968"/>
            <a:ext cx="7200800" cy="138499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2217" y="4807134"/>
            <a:ext cx="7215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A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sanity check: </a:t>
            </a:r>
            <a:r>
              <a:rPr lang="en-US" sz="2800" dirty="0" smtClean="0">
                <a:solidFill>
                  <a:schemeClr val="tx2"/>
                </a:solidFill>
              </a:rPr>
              <a:t>Consider a restricted model of (depth-three) circuits, and prove the L.B. in it.</a:t>
            </a:r>
            <a:endParaRPr lang="en-US" sz="2800" dirty="0">
              <a:solidFill>
                <a:schemeClr val="tx2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093296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6262" y="6196662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*)   Taking  advantage  of  </a:t>
            </a:r>
            <a:r>
              <a:rPr lang="en-US" dirty="0" err="1" smtClean="0"/>
              <a:t>Avi’s</a:t>
            </a:r>
            <a:r>
              <a:rPr lang="en-US" dirty="0" smtClean="0"/>
              <a:t>  absence.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13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Arithmetic Circuits with General Gates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5" y="1268760"/>
            <a:ext cx="8379689" cy="1828800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dirty="0" smtClean="0">
                <a:solidFill>
                  <a:schemeClr val="tx2"/>
                </a:solidFill>
                <a:cs typeface="+mj-cs"/>
              </a:rPr>
              <a:t>Motivation:  Depth-three Boolean Circuits for </a:t>
            </a:r>
            <a:r>
              <a:rPr lang="en-US" sz="2800" dirty="0" err="1" smtClean="0">
                <a:cs typeface="+mj-cs"/>
              </a:rPr>
              <a:t>Parity</a:t>
            </a:r>
            <a:r>
              <a:rPr lang="en-US" sz="2800" baseline="-25000" dirty="0" err="1" smtClean="0">
                <a:cs typeface="+mj-cs"/>
              </a:rPr>
              <a:t>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are obtained by implementing a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 smtClean="0"/>
              <a:t>sqrt</a:t>
            </a:r>
            <a:r>
              <a:rPr lang="en-US" sz="2800" dirty="0" smtClean="0"/>
              <a:t>(n)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sz="2800" dirty="0" smtClean="0">
                <a:solidFill>
                  <a:schemeClr val="tx2"/>
                </a:solidFill>
              </a:rPr>
              <a:t>way sum of </a:t>
            </a:r>
            <a:r>
              <a:rPr lang="en-US" sz="2800" dirty="0" err="1" smtClean="0"/>
              <a:t>sqrt</a:t>
            </a:r>
            <a:r>
              <a:rPr lang="en-US" sz="2800" dirty="0" smtClean="0"/>
              <a:t>(n)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sz="2800" dirty="0" smtClean="0">
                <a:solidFill>
                  <a:schemeClr val="tx2"/>
                </a:solidFill>
              </a:rPr>
              <a:t>way sums. In general, depth-three BC are obtained via depth-two AC with general ML-gates.</a:t>
            </a:r>
            <a:endParaRPr lang="en-US" sz="2800" dirty="0" smtClean="0">
              <a:solidFill>
                <a:schemeClr val="tx2"/>
              </a:solidFill>
              <a:sym typeface="Symbol"/>
            </a:endParaRPr>
          </a:p>
          <a:p>
            <a:pPr marL="0" indent="0" algn="l" rtl="0"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3744328"/>
            <a:ext cx="8136904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Model:  </a:t>
            </a:r>
            <a:r>
              <a:rPr lang="en-US" sz="2800" dirty="0" smtClean="0">
                <a:solidFill>
                  <a:schemeClr val="accent2"/>
                </a:solidFill>
              </a:rPr>
              <a:t>Depth-two (</a:t>
            </a:r>
            <a:r>
              <a:rPr lang="en-US" sz="2800" dirty="0">
                <a:solidFill>
                  <a:schemeClr val="accent2"/>
                </a:solidFill>
              </a:rPr>
              <a:t>s</a:t>
            </a:r>
            <a:r>
              <a:rPr lang="en-US" sz="2800" dirty="0" smtClean="0">
                <a:solidFill>
                  <a:schemeClr val="accent2"/>
                </a:solidFill>
              </a:rPr>
              <a:t>et-)</a:t>
            </a:r>
            <a:r>
              <a:rPr lang="en-US" sz="2800" dirty="0">
                <a:solidFill>
                  <a:schemeClr val="accent2"/>
                </a:solidFill>
              </a:rPr>
              <a:t>m</a:t>
            </a:r>
            <a:r>
              <a:rPr lang="en-US" sz="2800" dirty="0" smtClean="0">
                <a:solidFill>
                  <a:schemeClr val="accent2"/>
                </a:solidFill>
              </a:rPr>
              <a:t>ulti-linear circuits </a:t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>with arbitrary (set-)multi-linear gates. </a:t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800" b="1" dirty="0" smtClean="0"/>
              <a:t>C</a:t>
            </a:r>
            <a:r>
              <a:rPr lang="en-US" sz="2800" b="1" baseline="-25000" dirty="0" smtClean="0"/>
              <a:t>2</a:t>
            </a:r>
            <a:r>
              <a:rPr lang="en-US" sz="2800" dirty="0" smtClean="0">
                <a:solidFill>
                  <a:schemeClr val="accent2"/>
                </a:solidFill>
              </a:rPr>
              <a:t>) = the (max.) </a:t>
            </a:r>
            <a:r>
              <a:rPr lang="en-US" sz="28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800" dirty="0" smtClean="0">
                <a:solidFill>
                  <a:schemeClr val="accent2"/>
                </a:solidFill>
              </a:rPr>
              <a:t> of a gate.</a:t>
            </a:r>
          </a:p>
          <a:p>
            <a:pPr algn="l" rtl="0"/>
            <a:r>
              <a:rPr lang="en-US" sz="2400" dirty="0" smtClean="0">
                <a:solidFill>
                  <a:schemeClr val="accent3"/>
                </a:solidFill>
              </a:rPr>
              <a:t>Recall: We use a fix partition of the variables, </a:t>
            </a:r>
            <a:br>
              <a:rPr lang="en-US" sz="2400" dirty="0" smtClean="0">
                <a:solidFill>
                  <a:schemeClr val="accent3"/>
                </a:solidFill>
              </a:rPr>
            </a:br>
            <a:r>
              <a:rPr lang="en-US" sz="2400" dirty="0" smtClean="0">
                <a:solidFill>
                  <a:schemeClr val="accent3"/>
                </a:solidFill>
              </a:rPr>
              <a:t>and multi-linear means being linear in each variable-block.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62857" y="3001539"/>
            <a:ext cx="331236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000" dirty="0" smtClean="0">
                <a:solidFill>
                  <a:schemeClr val="accent2"/>
                </a:solidFill>
              </a:rPr>
              <a:t>We get depth-three BC for </a:t>
            </a:r>
            <a:r>
              <a:rPr lang="en-US" sz="2000" dirty="0" smtClean="0"/>
              <a:t>F </a:t>
            </a:r>
            <a:r>
              <a:rPr lang="en-US" sz="2000" dirty="0" smtClean="0">
                <a:solidFill>
                  <a:schemeClr val="accent2"/>
                </a:solidFill>
              </a:rPr>
              <a:t>of size exponential in 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(F)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5858376"/>
            <a:ext cx="761114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Depth-three BC obtained this way are restricted in (1) their structure arising from direct composition, and (2) ML gates. </a:t>
            </a:r>
            <a:endParaRPr lang="he-IL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2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850106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smtClean="0"/>
              <a:t>Arithmetic Circuits with General Gates (cont.)</a:t>
            </a:r>
            <a:endParaRPr lang="he-IL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575403" y="1340768"/>
            <a:ext cx="770485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Model: </a:t>
            </a:r>
            <a:r>
              <a:rPr lang="en-US" sz="2800" dirty="0" smtClean="0">
                <a:solidFill>
                  <a:schemeClr val="accent2"/>
                </a:solidFill>
              </a:rPr>
              <a:t>Unbounded-depth (</a:t>
            </a:r>
            <a:r>
              <a:rPr lang="en-US" sz="2800" dirty="0">
                <a:solidFill>
                  <a:schemeClr val="accent2"/>
                </a:solidFill>
              </a:rPr>
              <a:t>s</a:t>
            </a:r>
            <a:r>
              <a:rPr lang="en-US" sz="2800" dirty="0" smtClean="0">
                <a:solidFill>
                  <a:schemeClr val="accent2"/>
                </a:solidFill>
              </a:rPr>
              <a:t>et-)</a:t>
            </a:r>
            <a:r>
              <a:rPr lang="en-US" sz="2800" dirty="0">
                <a:solidFill>
                  <a:schemeClr val="accent2"/>
                </a:solidFill>
              </a:rPr>
              <a:t>m</a:t>
            </a:r>
            <a:r>
              <a:rPr lang="en-US" sz="2800" dirty="0" smtClean="0">
                <a:solidFill>
                  <a:schemeClr val="accent2"/>
                </a:solidFill>
              </a:rPr>
              <a:t>ulti-linear circuits</a:t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>with arbitrary (set-)multi-linear gates. </a:t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800" b="1" dirty="0" smtClean="0"/>
              <a:t>C</a:t>
            </a:r>
            <a:r>
              <a:rPr lang="en-US" sz="2800" dirty="0" smtClean="0">
                <a:solidFill>
                  <a:schemeClr val="accent2"/>
                </a:solidFill>
              </a:rPr>
              <a:t>) = </a:t>
            </a:r>
            <a:r>
              <a:rPr lang="en-US" sz="2800" dirty="0" smtClean="0"/>
              <a:t>max(</a:t>
            </a:r>
            <a:r>
              <a:rPr lang="en-US" sz="28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800" b="1" dirty="0" smtClean="0">
                <a:solidFill>
                  <a:schemeClr val="accent2"/>
                </a:solidFill>
              </a:rPr>
              <a:t>, #gates</a:t>
            </a:r>
            <a:r>
              <a:rPr lang="en-US" sz="2800" dirty="0" smtClean="0"/>
              <a:t>)</a:t>
            </a:r>
            <a:r>
              <a:rPr lang="en-US" sz="2800" b="1" dirty="0" smtClean="0">
                <a:solidFill>
                  <a:schemeClr val="accent2"/>
                </a:solidFill>
              </a:rPr>
              <a:t>.</a:t>
            </a:r>
            <a:endParaRPr lang="en-US" sz="2800" dirty="0" smtClean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49259" y="3068960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PROP: </a:t>
            </a:r>
            <a:r>
              <a:rPr lang="en-US" sz="2800" dirty="0" smtClean="0">
                <a:solidFill>
                  <a:schemeClr val="accent2"/>
                </a:solidFill>
              </a:rPr>
              <a:t>Every ML function </a:t>
            </a:r>
            <a:r>
              <a:rPr lang="en-US" sz="2800" dirty="0" smtClean="0"/>
              <a:t>F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2"/>
                </a:solidFill>
              </a:rPr>
              <a:t>has a depth-three BC of size</a:t>
            </a:r>
            <a:r>
              <a:rPr lang="en-US" sz="2800" dirty="0" smtClean="0"/>
              <a:t> </a:t>
            </a:r>
            <a:r>
              <a:rPr lang="en-US" sz="2800" dirty="0" err="1" smtClean="0"/>
              <a:t>exp</a:t>
            </a:r>
            <a:r>
              <a:rPr lang="en-US" sz="2800" dirty="0" smtClean="0"/>
              <a:t>(O(C(F)).</a:t>
            </a:r>
          </a:p>
          <a:p>
            <a:pPr algn="l" rtl="0"/>
            <a:r>
              <a:rPr lang="en-US" sz="2800" dirty="0" smtClean="0"/>
              <a:t>PF: </a:t>
            </a:r>
            <a:r>
              <a:rPr lang="en-US" sz="2800" dirty="0" smtClean="0">
                <a:solidFill>
                  <a:schemeClr val="accent2"/>
                </a:solidFill>
              </a:rPr>
              <a:t>guess &amp; verify.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71844" y="4725144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THM: </a:t>
            </a:r>
            <a:r>
              <a:rPr lang="en-US" sz="2800" dirty="0" smtClean="0">
                <a:solidFill>
                  <a:schemeClr val="accent2"/>
                </a:solidFill>
              </a:rPr>
              <a:t>There exist </a:t>
            </a:r>
            <a:r>
              <a:rPr lang="en-US" sz="2800" b="1" dirty="0" smtClean="0">
                <a:solidFill>
                  <a:schemeClr val="accent2"/>
                </a:solidFill>
              </a:rPr>
              <a:t>bilinear</a:t>
            </a:r>
            <a:r>
              <a:rPr lang="en-US" sz="2800" dirty="0" smtClean="0">
                <a:solidFill>
                  <a:schemeClr val="accent2"/>
                </a:solidFill>
              </a:rPr>
              <a:t> functions </a:t>
            </a:r>
            <a:r>
              <a:rPr lang="en-US" sz="2800" dirty="0" smtClean="0"/>
              <a:t>F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2"/>
                </a:solidFill>
              </a:rPr>
              <a:t>such that </a:t>
            </a:r>
            <a:r>
              <a:rPr lang="en-US" sz="2800" dirty="0" smtClean="0"/>
              <a:t>C(F)=</a:t>
            </a:r>
            <a:r>
              <a:rPr lang="en-US" sz="2800" dirty="0" err="1" smtClean="0"/>
              <a:t>sqrt</a:t>
            </a:r>
            <a:r>
              <a:rPr lang="en-US" sz="2800" dirty="0" smtClean="0"/>
              <a:t>(n) </a:t>
            </a:r>
            <a:r>
              <a:rPr lang="en-US" sz="2800" dirty="0" smtClean="0">
                <a:solidFill>
                  <a:schemeClr val="accent2"/>
                </a:solidFill>
              </a:rPr>
              <a:t>but</a:t>
            </a:r>
            <a:r>
              <a:rPr lang="en-US" sz="2800" dirty="0" smtClean="0"/>
              <a:t> 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(F)=</a:t>
            </a:r>
            <a:r>
              <a:rPr lang="en-US" sz="2800" dirty="0" smtClean="0">
                <a:sym typeface="Symbol"/>
              </a:rPr>
              <a:t></a:t>
            </a:r>
            <a:r>
              <a:rPr lang="en-US" sz="2800" dirty="0" smtClean="0"/>
              <a:t>(n</a:t>
            </a:r>
            <a:r>
              <a:rPr lang="en-US" sz="2800" baseline="30000" dirty="0" smtClean="0"/>
              <a:t>2/3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.</a:t>
            </a:r>
          </a:p>
          <a:p>
            <a:pPr algn="l" rtl="0"/>
            <a:r>
              <a:rPr lang="en-US" sz="2800" dirty="0" smtClean="0"/>
              <a:t>OBS</a:t>
            </a:r>
            <a:r>
              <a:rPr lang="en-US" sz="2800" dirty="0" smtClean="0">
                <a:solidFill>
                  <a:schemeClr val="accent2"/>
                </a:solidFill>
              </a:rPr>
              <a:t>:  </a:t>
            </a:r>
            <a:r>
              <a:rPr lang="en-US" sz="2800" dirty="0" smtClean="0">
                <a:solidFill>
                  <a:schemeClr val="tx2"/>
                </a:solidFill>
              </a:rPr>
              <a:t>For every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tx2"/>
                </a:solidFill>
              </a:rPr>
              <a:t>-linear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F</a:t>
            </a:r>
            <a:r>
              <a:rPr lang="en-US" sz="2800" dirty="0" smtClean="0">
                <a:solidFill>
                  <a:schemeClr val="tx2"/>
                </a:solidFill>
              </a:rPr>
              <a:t>,</a:t>
            </a:r>
            <a:r>
              <a:rPr lang="en-US" sz="2800" dirty="0" smtClean="0">
                <a:solidFill>
                  <a:schemeClr val="accent2"/>
                </a:solidFill>
              </a:rPr>
              <a:t>     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t+1</a:t>
            </a:r>
            <a:r>
              <a:rPr lang="en-US" sz="2800" dirty="0" smtClean="0"/>
              <a:t>(F) ≤ 2C(F)</a:t>
            </a:r>
            <a:r>
              <a:rPr lang="en-US" sz="2800" dirty="0" smtClean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903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Constant Depth Boolean Circuits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435280" cy="2304256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sz="2800" dirty="0" err="1" smtClean="0">
                <a:cs typeface="+mj-cs"/>
              </a:rPr>
              <a:t>Parity</a:t>
            </a:r>
            <a:r>
              <a:rPr lang="en-US" sz="2800" baseline="-25000" dirty="0" err="1" smtClean="0">
                <a:cs typeface="+mj-cs"/>
              </a:rPr>
              <a:t>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requires depth </a:t>
            </a:r>
            <a:r>
              <a:rPr lang="en-US" sz="2800" dirty="0" smtClean="0"/>
              <a:t>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circuits of size </a:t>
            </a:r>
            <a:r>
              <a:rPr lang="en-US" sz="2800" dirty="0" err="1" smtClean="0"/>
              <a:t>exp</a:t>
            </a:r>
            <a:r>
              <a:rPr lang="en-US" sz="2800" dirty="0" smtClean="0"/>
              <a:t>(</a:t>
            </a:r>
            <a:r>
              <a:rPr lang="en-US" sz="2800" dirty="0" smtClean="0">
                <a:sym typeface="Symbol"/>
              </a:rPr>
              <a:t>(n</a:t>
            </a:r>
            <a:r>
              <a:rPr lang="en-US" sz="2800" baseline="30000" dirty="0" smtClean="0">
                <a:sym typeface="Symbol"/>
              </a:rPr>
              <a:t>1/(d-1)</a:t>
            </a:r>
            <a:r>
              <a:rPr lang="en-US" sz="2800" dirty="0" smtClean="0">
                <a:sym typeface="Symbol"/>
              </a:rPr>
              <a:t>))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, </a:t>
            </a:r>
            <a:br>
              <a:rPr lang="en-US" sz="28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</a:b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and this is tight.</a:t>
            </a:r>
          </a:p>
          <a:p>
            <a:pPr marL="0" indent="0" algn="l" rtl="0">
              <a:buNone/>
            </a:pPr>
            <a:r>
              <a:rPr lang="en-US" sz="2800" dirty="0" smtClean="0">
                <a:solidFill>
                  <a:srgbClr val="FF0000"/>
                </a:solidFill>
                <a:sym typeface="Symbol"/>
              </a:rPr>
              <a:t>Famous frontier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:  Stronger circuit models.</a:t>
            </a:r>
          </a:p>
          <a:p>
            <a:pPr marL="0" indent="0" algn="l" rtl="0">
              <a:buNone/>
            </a:pPr>
            <a:r>
              <a:rPr lang="en-US" sz="2800" dirty="0" smtClean="0">
                <a:solidFill>
                  <a:srgbClr val="FF0000"/>
                </a:solidFill>
                <a:sym typeface="Symbol"/>
              </a:rPr>
              <a:t>Another frontier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: Stronger lower bounds (i.e., </a:t>
            </a:r>
            <a:r>
              <a:rPr lang="en-US" sz="2800" dirty="0" err="1" smtClean="0">
                <a:sym typeface="Symbol"/>
              </a:rPr>
              <a:t>exp</a:t>
            </a:r>
            <a:r>
              <a:rPr lang="en-US" sz="2800" dirty="0" smtClean="0">
                <a:sym typeface="Symbol"/>
              </a:rPr>
              <a:t>((n))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).</a:t>
            </a:r>
            <a:br>
              <a:rPr lang="en-US" sz="2800" dirty="0" smtClean="0">
                <a:solidFill>
                  <a:schemeClr val="tx2"/>
                </a:solidFill>
                <a:sym typeface="Symbol"/>
              </a:rPr>
            </a:br>
            <a:r>
              <a:rPr lang="en-US" sz="2800" dirty="0" smtClean="0">
                <a:solidFill>
                  <a:schemeClr val="tx2"/>
                </a:solidFill>
                <a:sym typeface="Symbol"/>
              </a:rPr>
              <a:t>This will be our focus here.</a:t>
            </a:r>
          </a:p>
          <a:p>
            <a:pPr marL="0" indent="0" algn="l" rtl="0"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35696" y="4365104"/>
            <a:ext cx="67591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Suggestion 1: Consider </a:t>
            </a:r>
            <a:r>
              <a:rPr lang="en-US" b="1" dirty="0" smtClean="0"/>
              <a:t>multi-linear </a:t>
            </a:r>
            <a:r>
              <a:rPr lang="en-US" dirty="0" smtClean="0"/>
              <a:t>(e.g., bilinear) functions.</a:t>
            </a:r>
          </a:p>
          <a:p>
            <a:pPr algn="l" rtl="0"/>
            <a:r>
              <a:rPr lang="en-US" dirty="0" smtClean="0"/>
              <a:t>Suggestion 2: Focus on </a:t>
            </a:r>
            <a:r>
              <a:rPr lang="en-US" b="1" dirty="0" smtClean="0"/>
              <a:t>depth three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Suggestion 3: Study a restricted class of (</a:t>
            </a:r>
            <a:r>
              <a:rPr lang="en-US" b="1" dirty="0" smtClean="0"/>
              <a:t>canonical</a:t>
            </a:r>
            <a:r>
              <a:rPr lang="en-US" dirty="0" smtClean="0"/>
              <a:t>) Boolean circuits, which corresponds to (ML) Arithmetic circuits with general (ML) gates.</a:t>
            </a:r>
          </a:p>
          <a:p>
            <a:pPr algn="l" rtl="0"/>
            <a:r>
              <a:rPr lang="en-US" dirty="0"/>
              <a:t>A</a:t>
            </a:r>
            <a:r>
              <a:rPr lang="en-US" dirty="0" smtClean="0"/>
              <a:t>bout the latter model: sanity checks, connection to </a:t>
            </a:r>
            <a:r>
              <a:rPr lang="en-US" b="1" dirty="0" smtClean="0"/>
              <a:t>matrix rigidity</a:t>
            </a:r>
            <a:r>
              <a:rPr lang="en-US" dirty="0" smtClean="0"/>
              <a:t>, an explicit </a:t>
            </a:r>
            <a:r>
              <a:rPr lang="en-US" dirty="0" err="1" smtClean="0"/>
              <a:t>trilinear</a:t>
            </a:r>
            <a:r>
              <a:rPr lang="en-US" dirty="0" smtClean="0"/>
              <a:t> function that is harder than parity.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60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706090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err="1" smtClean="0"/>
              <a:t>Arith</a:t>
            </a:r>
            <a:r>
              <a:rPr lang="en-US" sz="3200" u="sng" dirty="0" smtClean="0"/>
              <a:t>. Circuits  with General Gates: Results</a:t>
            </a:r>
            <a:endParaRPr lang="he-IL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575400" y="1177433"/>
            <a:ext cx="824506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Model: </a:t>
            </a:r>
            <a:r>
              <a:rPr lang="en-US" sz="2400" dirty="0" smtClean="0">
                <a:solidFill>
                  <a:schemeClr val="accent2"/>
                </a:solidFill>
              </a:rPr>
              <a:t>Unbounded-depth (</a:t>
            </a:r>
            <a:r>
              <a:rPr lang="en-US" sz="2400" dirty="0">
                <a:solidFill>
                  <a:schemeClr val="accent2"/>
                </a:solidFill>
              </a:rPr>
              <a:t>s</a:t>
            </a:r>
            <a:r>
              <a:rPr lang="en-US" sz="2400" dirty="0" smtClean="0">
                <a:solidFill>
                  <a:schemeClr val="accent2"/>
                </a:solidFill>
              </a:rPr>
              <a:t>et-)</a:t>
            </a:r>
            <a:r>
              <a:rPr lang="en-US" sz="2400" dirty="0">
                <a:solidFill>
                  <a:schemeClr val="accent2"/>
                </a:solidFill>
              </a:rPr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ulti-linear circuits</a:t>
            </a:r>
            <a:br>
              <a:rPr lang="en-US" sz="2400" dirty="0" smtClean="0">
                <a:solidFill>
                  <a:schemeClr val="accent2"/>
                </a:solidFill>
              </a:rPr>
            </a:br>
            <a:r>
              <a:rPr lang="en-US" sz="2400" dirty="0" smtClean="0">
                <a:solidFill>
                  <a:schemeClr val="accent2"/>
                </a:solidFill>
              </a:rPr>
              <a:t>with arbitrary (set-)multi-linear gates. </a:t>
            </a:r>
            <a:br>
              <a:rPr lang="en-US" sz="2400" dirty="0" smtClean="0">
                <a:solidFill>
                  <a:schemeClr val="accent2"/>
                </a:solidFill>
              </a:rPr>
            </a:br>
            <a:r>
              <a:rPr lang="en-US" sz="24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400" b="1" dirty="0" smtClean="0"/>
              <a:t>C</a:t>
            </a:r>
            <a:r>
              <a:rPr lang="en-US" sz="2400" dirty="0" smtClean="0">
                <a:solidFill>
                  <a:schemeClr val="accent2"/>
                </a:solidFill>
              </a:rPr>
              <a:t>) = </a:t>
            </a:r>
            <a:r>
              <a:rPr lang="en-US" sz="2400" dirty="0" smtClean="0"/>
              <a:t>max(</a:t>
            </a:r>
            <a:r>
              <a:rPr lang="en-US" sz="24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400" b="1" dirty="0" smtClean="0">
                <a:solidFill>
                  <a:schemeClr val="accent2"/>
                </a:solidFill>
              </a:rPr>
              <a:t>, #gates</a:t>
            </a:r>
            <a:r>
              <a:rPr lang="en-US" sz="2400" dirty="0" smtClean="0"/>
              <a:t>)</a:t>
            </a:r>
            <a:r>
              <a:rPr lang="en-US" sz="2400" b="1" dirty="0">
                <a:solidFill>
                  <a:schemeClr val="accent2"/>
                </a:solidFill>
              </a:rPr>
              <a:t>;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b="1" dirty="0" smtClean="0"/>
              <a:t>C</a:t>
            </a:r>
            <a:r>
              <a:rPr lang="en-US" sz="2400" b="1" baseline="-25000" dirty="0" smtClean="0"/>
              <a:t>2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for depth-two.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9672" y="2708920"/>
            <a:ext cx="6408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THM 1: </a:t>
            </a:r>
            <a:r>
              <a:rPr lang="en-US" sz="2800" dirty="0" smtClean="0">
                <a:solidFill>
                  <a:schemeClr val="accent2"/>
                </a:solidFill>
              </a:rPr>
              <a:t>There exist </a:t>
            </a:r>
            <a:r>
              <a:rPr lang="en-US" sz="2800" b="1" dirty="0" smtClean="0">
                <a:solidFill>
                  <a:schemeClr val="accent2"/>
                </a:solidFill>
              </a:rPr>
              <a:t>bilinear</a:t>
            </a:r>
            <a:r>
              <a:rPr lang="en-US" sz="2800" dirty="0" smtClean="0">
                <a:solidFill>
                  <a:schemeClr val="accent2"/>
                </a:solidFill>
              </a:rPr>
              <a:t> functions </a:t>
            </a:r>
            <a:r>
              <a:rPr lang="en-US" sz="2800" dirty="0" smtClean="0"/>
              <a:t>F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2"/>
                </a:solidFill>
              </a:rPr>
              <a:t>such that </a:t>
            </a:r>
            <a:r>
              <a:rPr lang="en-US" sz="2800" dirty="0" smtClean="0"/>
              <a:t>C(F)=</a:t>
            </a:r>
            <a:r>
              <a:rPr lang="en-US" sz="2800" dirty="0" err="1" smtClean="0"/>
              <a:t>sqrt</a:t>
            </a:r>
            <a:r>
              <a:rPr lang="en-US" sz="2800" dirty="0" smtClean="0"/>
              <a:t>(n) </a:t>
            </a:r>
            <a:r>
              <a:rPr lang="en-US" sz="2800" dirty="0" smtClean="0">
                <a:solidFill>
                  <a:schemeClr val="accent2"/>
                </a:solidFill>
              </a:rPr>
              <a:t>but</a:t>
            </a:r>
            <a:r>
              <a:rPr lang="en-US" sz="2800" dirty="0" smtClean="0"/>
              <a:t> 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(F)=</a:t>
            </a:r>
            <a:r>
              <a:rPr lang="en-US" sz="2800" dirty="0" smtClean="0">
                <a:sym typeface="Symbol"/>
              </a:rPr>
              <a:t></a:t>
            </a:r>
            <a:r>
              <a:rPr lang="en-US" sz="2800" dirty="0" smtClean="0"/>
              <a:t>(n</a:t>
            </a:r>
            <a:r>
              <a:rPr lang="en-US" sz="2800" baseline="30000" dirty="0" smtClean="0"/>
              <a:t>2/3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35514" y="3933056"/>
            <a:ext cx="6408712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THM 2: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</a:t>
            </a:r>
            <a:r>
              <a:rPr lang="en-US" sz="2800" dirty="0" smtClean="0"/>
              <a:t>F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2"/>
                </a:solidFill>
              </a:rPr>
              <a:t>it holds that </a:t>
            </a:r>
            <a:r>
              <a:rPr lang="en-US" sz="2800" dirty="0" smtClean="0"/>
              <a:t>C(F) ≤ 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 = O(</a:t>
            </a:r>
            <a:r>
              <a:rPr lang="en-US" sz="2800" dirty="0" err="1" smtClean="0"/>
              <a:t>tn</a:t>
            </a:r>
            <a:r>
              <a:rPr lang="en-US" sz="2800" baseline="30000" dirty="0" err="1" smtClean="0"/>
              <a:t>t</a:t>
            </a:r>
            <a:r>
              <a:rPr lang="en-US" sz="2800" baseline="30000" dirty="0" smtClean="0"/>
              <a:t>/(t+1)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9672" y="5013176"/>
            <a:ext cx="6408712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THM 3: </a:t>
            </a:r>
            <a:r>
              <a:rPr lang="en-US" sz="2800" dirty="0">
                <a:solidFill>
                  <a:schemeClr val="accent2"/>
                </a:solidFill>
              </a:rPr>
              <a:t>A</a:t>
            </a:r>
            <a:r>
              <a:rPr lang="en-US" sz="2800" dirty="0" smtClean="0">
                <a:solidFill>
                  <a:schemeClr val="accent2"/>
                </a:solidFill>
              </a:rPr>
              <a:t>lmost all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functions </a:t>
            </a:r>
            <a:r>
              <a:rPr lang="en-US" sz="2800" dirty="0" smtClean="0"/>
              <a:t>F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2"/>
                </a:solidFill>
              </a:rPr>
              <a:t>satisfy </a:t>
            </a:r>
            <a:r>
              <a:rPr lang="en-US" sz="2800" dirty="0" smtClean="0"/>
              <a:t> 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 ≥ C(F) = </a:t>
            </a:r>
            <a:r>
              <a:rPr lang="en-US" sz="2800" dirty="0" smtClean="0">
                <a:sym typeface="Symbol"/>
              </a:rPr>
              <a:t>(</a:t>
            </a:r>
            <a:r>
              <a:rPr lang="en-US" sz="2800" dirty="0" err="1" smtClean="0">
                <a:sym typeface="Symbol"/>
              </a:rPr>
              <a:t>t</a:t>
            </a:r>
            <a:r>
              <a:rPr lang="en-US" sz="2800" dirty="0" err="1" smtClean="0"/>
              <a:t>n</a:t>
            </a:r>
            <a:r>
              <a:rPr lang="en-US" sz="2800" baseline="30000" dirty="0" err="1" smtClean="0"/>
              <a:t>t</a:t>
            </a:r>
            <a:r>
              <a:rPr lang="en-US" sz="2800" baseline="30000" dirty="0" smtClean="0"/>
              <a:t>/(t+1)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5399" y="6093296"/>
            <a:ext cx="7813025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Open: </a:t>
            </a:r>
            <a:r>
              <a:rPr lang="en-US" sz="2400" dirty="0" smtClean="0">
                <a:solidFill>
                  <a:schemeClr val="accent2"/>
                </a:solidFill>
              </a:rPr>
              <a:t>An explicit function as in </a:t>
            </a:r>
            <a:r>
              <a:rPr lang="en-US" sz="2400" dirty="0" err="1" smtClean="0">
                <a:solidFill>
                  <a:schemeClr val="accent2"/>
                </a:solidFill>
              </a:rPr>
              <a:t>Thm</a:t>
            </a:r>
            <a:r>
              <a:rPr lang="en-US" sz="2400" dirty="0" smtClean="0">
                <a:solidFill>
                  <a:schemeClr val="accent2"/>
                </a:solidFill>
              </a:rPr>
              <a:t> 3; for starters </a:t>
            </a:r>
            <a:r>
              <a:rPr lang="en-US" sz="2400" dirty="0" smtClean="0">
                <a:sym typeface="Symbol"/>
              </a:rPr>
              <a:t>(tn</a:t>
            </a:r>
            <a:r>
              <a:rPr lang="en-US" sz="2400" baseline="30000" dirty="0" smtClean="0">
                <a:sym typeface="Symbol"/>
              </a:rPr>
              <a:t>0.51</a:t>
            </a:r>
            <a:r>
              <a:rPr lang="en-US" sz="2400" dirty="0" smtClean="0">
                <a:sym typeface="Symbol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  <a:sym typeface="Symbol"/>
              </a:rPr>
              <a:t>.</a:t>
            </a:r>
            <a:endParaRPr lang="en-US" sz="24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48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483" y="202630"/>
            <a:ext cx="8507288" cy="706090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err="1" smtClean="0"/>
              <a:t>Arith</a:t>
            </a:r>
            <a:r>
              <a:rPr lang="en-US" sz="3200" u="sng" dirty="0" smtClean="0"/>
              <a:t>. Circuits  with General Gates: Results (cont.)</a:t>
            </a:r>
            <a:endParaRPr lang="he-IL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339752" y="934571"/>
            <a:ext cx="66540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 smtClean="0"/>
              <a:t>Model: </a:t>
            </a:r>
            <a:r>
              <a:rPr lang="en-US" sz="2000" dirty="0" smtClean="0">
                <a:solidFill>
                  <a:schemeClr val="accent2"/>
                </a:solidFill>
              </a:rPr>
              <a:t>Unbounded-depth (</a:t>
            </a:r>
            <a:r>
              <a:rPr lang="en-US" sz="2000" dirty="0">
                <a:solidFill>
                  <a:schemeClr val="accent2"/>
                </a:solidFill>
              </a:rPr>
              <a:t>s</a:t>
            </a:r>
            <a:r>
              <a:rPr lang="en-US" sz="2000" dirty="0" smtClean="0">
                <a:solidFill>
                  <a:schemeClr val="accent2"/>
                </a:solidFill>
              </a:rPr>
              <a:t>et-)</a:t>
            </a:r>
            <a:r>
              <a:rPr lang="en-US" sz="2000" dirty="0">
                <a:solidFill>
                  <a:schemeClr val="accent2"/>
                </a:solidFill>
              </a:rPr>
              <a:t>m</a:t>
            </a:r>
            <a:r>
              <a:rPr lang="en-US" sz="2000" dirty="0" smtClean="0">
                <a:solidFill>
                  <a:schemeClr val="accent2"/>
                </a:solidFill>
              </a:rPr>
              <a:t>ulti-linear circuits</a:t>
            </a:r>
            <a:br>
              <a:rPr lang="en-US" sz="2000" dirty="0" smtClean="0">
                <a:solidFill>
                  <a:schemeClr val="accent2"/>
                </a:solidFill>
              </a:rPr>
            </a:br>
            <a:r>
              <a:rPr lang="en-US" sz="2000" dirty="0" smtClean="0">
                <a:solidFill>
                  <a:schemeClr val="accent2"/>
                </a:solidFill>
              </a:rPr>
              <a:t>with arbitrary (set-)multi-linear gates. </a:t>
            </a:r>
            <a:br>
              <a:rPr lang="en-US" sz="2000" dirty="0" smtClean="0">
                <a:solidFill>
                  <a:schemeClr val="accent2"/>
                </a:solidFill>
              </a:rPr>
            </a:br>
            <a:r>
              <a:rPr lang="en-US" sz="20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000" b="1" dirty="0" smtClean="0"/>
              <a:t>C</a:t>
            </a:r>
            <a:r>
              <a:rPr lang="en-US" sz="2000" dirty="0" smtClean="0">
                <a:solidFill>
                  <a:schemeClr val="accent2"/>
                </a:solidFill>
              </a:rPr>
              <a:t>) = </a:t>
            </a:r>
            <a:r>
              <a:rPr lang="en-US" sz="2000" dirty="0" smtClean="0"/>
              <a:t>max(</a:t>
            </a:r>
            <a:r>
              <a:rPr lang="en-US" sz="20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000" b="1" dirty="0" smtClean="0">
                <a:solidFill>
                  <a:schemeClr val="accent2"/>
                </a:solidFill>
              </a:rPr>
              <a:t>, #gates</a:t>
            </a:r>
            <a:r>
              <a:rPr lang="en-US" sz="2000" dirty="0" smtClean="0"/>
              <a:t>)</a:t>
            </a:r>
            <a:r>
              <a:rPr lang="en-US" sz="2000" b="1" dirty="0">
                <a:solidFill>
                  <a:schemeClr val="accent2"/>
                </a:solidFill>
              </a:rPr>
              <a:t>;</a:t>
            </a:r>
            <a:r>
              <a:rPr lang="en-US" sz="2000" b="1" dirty="0" smtClean="0">
                <a:solidFill>
                  <a:schemeClr val="accent2"/>
                </a:solidFill>
              </a:rPr>
              <a:t> </a:t>
            </a:r>
            <a:r>
              <a:rPr lang="en-US" sz="2000" b="1" dirty="0" smtClean="0"/>
              <a:t>C</a:t>
            </a:r>
            <a:r>
              <a:rPr lang="en-US" sz="2000" b="1" baseline="-25000" dirty="0" smtClean="0"/>
              <a:t>2</a:t>
            </a:r>
            <a:r>
              <a:rPr lang="en-US" sz="2000" b="1" dirty="0" smtClean="0">
                <a:solidFill>
                  <a:schemeClr val="accent2"/>
                </a:solidFill>
              </a:rPr>
              <a:t> </a:t>
            </a:r>
            <a:r>
              <a:rPr lang="en-US" sz="2000" dirty="0" smtClean="0">
                <a:solidFill>
                  <a:schemeClr val="accent2"/>
                </a:solidFill>
              </a:rPr>
              <a:t>for depth-two.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5897" y="2437092"/>
            <a:ext cx="82450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accent1"/>
                </a:solidFill>
              </a:rPr>
              <a:t>An approach (a candidate): </a:t>
            </a:r>
            <a:r>
              <a:rPr lang="en-US" sz="2400" dirty="0" smtClean="0">
                <a:solidFill>
                  <a:schemeClr val="accent1"/>
                </a:solidFill>
              </a:rPr>
              <a:t>The 3-linear function assoc. with </a:t>
            </a:r>
          </a:p>
          <a:p>
            <a:pPr algn="l" rtl="0"/>
            <a:r>
              <a:rPr lang="en-US" sz="2800" dirty="0" smtClean="0">
                <a:solidFill>
                  <a:schemeClr val="accent1"/>
                </a:solidFill>
              </a:rPr>
              <a:t>tensor  </a:t>
            </a:r>
            <a:r>
              <a:rPr lang="en-US" sz="2800" dirty="0" smtClean="0"/>
              <a:t>T=</a:t>
            </a:r>
            <a:r>
              <a:rPr lang="en-US" sz="2800" dirty="0" smtClean="0">
                <a:sym typeface="Symbol"/>
              </a:rPr>
              <a:t>(</a:t>
            </a:r>
            <a:r>
              <a:rPr lang="en-US" sz="2800" dirty="0" err="1">
                <a:sym typeface="Symbol"/>
              </a:rPr>
              <a:t>i</a:t>
            </a:r>
            <a:r>
              <a:rPr lang="en-US" sz="2800" dirty="0" err="1" smtClean="0">
                <a:sym typeface="Symbol"/>
              </a:rPr>
              <a:t>,j,k</a:t>
            </a:r>
            <a:r>
              <a:rPr lang="en-US" sz="2800" dirty="0" smtClean="0">
                <a:sym typeface="Symbol"/>
              </a:rPr>
              <a:t>)</a:t>
            </a:r>
            <a:r>
              <a:rPr lang="en-US" sz="2800" dirty="0" smtClean="0">
                <a:sym typeface="Wingdings" panose="05000000000000000000" pitchFamily="2" charset="2"/>
              </a:rPr>
              <a:t>: |</a:t>
            </a:r>
            <a:r>
              <a:rPr lang="en-US" sz="2800" dirty="0" err="1" smtClean="0">
                <a:sym typeface="Wingdings" panose="05000000000000000000" pitchFamily="2" charset="2"/>
              </a:rPr>
              <a:t>i</a:t>
            </a:r>
            <a:r>
              <a:rPr lang="en-US" sz="2800" dirty="0" smtClean="0">
                <a:sym typeface="Wingdings" panose="05000000000000000000" pitchFamily="2" charset="2"/>
              </a:rPr>
              <a:t>-(n/2)|+|j-(n/2)|+|k-(n/2)|≤n/2</a:t>
            </a:r>
            <a:r>
              <a:rPr lang="en-US" sz="2800" dirty="0" smtClean="0">
                <a:sym typeface="Symbol"/>
              </a:rPr>
              <a:t></a:t>
            </a:r>
            <a:r>
              <a:rPr lang="en-US" sz="2800" dirty="0" smtClean="0">
                <a:solidFill>
                  <a:schemeClr val="accent1"/>
                </a:solidFill>
                <a:sym typeface="Symbol"/>
              </a:rPr>
              <a:t>.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2592" y="1975427"/>
            <a:ext cx="7813025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Open: </a:t>
            </a:r>
            <a:r>
              <a:rPr lang="en-US" sz="2400" dirty="0" smtClean="0">
                <a:solidFill>
                  <a:schemeClr val="accent2"/>
                </a:solidFill>
              </a:rPr>
              <a:t>An explicit function as in </a:t>
            </a:r>
            <a:r>
              <a:rPr lang="en-US" sz="2400" dirty="0" err="1" smtClean="0">
                <a:solidFill>
                  <a:schemeClr val="accent2"/>
                </a:solidFill>
              </a:rPr>
              <a:t>Thm</a:t>
            </a:r>
            <a:r>
              <a:rPr lang="en-US" sz="2400" dirty="0" smtClean="0">
                <a:solidFill>
                  <a:schemeClr val="accent2"/>
                </a:solidFill>
              </a:rPr>
              <a:t> 3; for starters </a:t>
            </a:r>
            <a:r>
              <a:rPr lang="en-US" sz="2400" dirty="0" smtClean="0">
                <a:sym typeface="Symbol"/>
              </a:rPr>
              <a:t>(tn</a:t>
            </a:r>
            <a:r>
              <a:rPr lang="en-US" sz="2400" baseline="30000" dirty="0" smtClean="0">
                <a:sym typeface="Symbol"/>
              </a:rPr>
              <a:t>0.51</a:t>
            </a:r>
            <a:r>
              <a:rPr lang="en-US" sz="2400" dirty="0" smtClean="0">
                <a:sym typeface="Symbol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  <a:sym typeface="Symbol"/>
              </a:rPr>
              <a:t>.</a:t>
            </a:r>
            <a:endParaRPr lang="en-US" sz="2400" dirty="0" smtClean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592" y="5812787"/>
            <a:ext cx="8251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Note: </a:t>
            </a:r>
            <a:r>
              <a:rPr lang="en-US" sz="2400" dirty="0" smtClean="0">
                <a:solidFill>
                  <a:schemeClr val="tx2"/>
                </a:solidFill>
              </a:rPr>
              <a:t>A restricted notion of (“structured”) rigidity suffices.</a:t>
            </a:r>
          </a:p>
          <a:p>
            <a:pPr algn="l" rtl="0"/>
            <a:r>
              <a:rPr lang="en-US" sz="2400" dirty="0" smtClean="0"/>
              <a:t>Open: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>
                <a:solidFill>
                  <a:schemeClr val="accent1"/>
                </a:solidFill>
              </a:rPr>
              <a:t>Show that </a:t>
            </a:r>
            <a:r>
              <a:rPr lang="en-US" sz="2400" dirty="0">
                <a:solidFill>
                  <a:schemeClr val="accent1"/>
                </a:solidFill>
                <a:sym typeface="Symbol"/>
              </a:rPr>
              <a:t>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Toeplitz</a:t>
            </a:r>
            <a:r>
              <a:rPr lang="en-US" sz="2400" dirty="0">
                <a:solidFill>
                  <a:schemeClr val="accent1"/>
                </a:solidFill>
              </a:rPr>
              <a:t> matrix </a:t>
            </a:r>
            <a:r>
              <a:rPr lang="en-US" sz="2400" dirty="0" smtClean="0">
                <a:solidFill>
                  <a:schemeClr val="accent1"/>
                </a:solidFill>
              </a:rPr>
              <a:t>w. </a:t>
            </a:r>
            <a:r>
              <a:rPr lang="en-US" sz="2400" dirty="0">
                <a:solidFill>
                  <a:schemeClr val="accent1"/>
                </a:solidFill>
              </a:rPr>
              <a:t>rigidity </a:t>
            </a:r>
            <a:r>
              <a:rPr lang="en-US" sz="2400" dirty="0"/>
              <a:t>n</a:t>
            </a:r>
            <a:r>
              <a:rPr lang="en-US" sz="2400" baseline="30000" dirty="0"/>
              <a:t>1.51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1"/>
                </a:solidFill>
              </a:rPr>
              <a:t>for rank </a:t>
            </a:r>
            <a:r>
              <a:rPr lang="en-US" sz="2400" dirty="0"/>
              <a:t>n</a:t>
            </a:r>
            <a:r>
              <a:rPr lang="en-US" sz="2400" baseline="30000" dirty="0"/>
              <a:t>0.51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00407" y="3429626"/>
            <a:ext cx="8245070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PROP: </a:t>
            </a:r>
            <a:r>
              <a:rPr lang="en-US" sz="2800" dirty="0">
                <a:solidFill>
                  <a:schemeClr val="accent2"/>
                </a:solidFill>
              </a:rPr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he complexity of the above 3-linear function is lower bounded by the maximum complexity of all bilinear functions associated w. </a:t>
            </a:r>
            <a:r>
              <a:rPr lang="en-US" sz="2800" dirty="0" err="1" smtClean="0">
                <a:solidFill>
                  <a:schemeClr val="accent2"/>
                </a:solidFill>
              </a:rPr>
              <a:t>Toeplitz</a:t>
            </a:r>
            <a:r>
              <a:rPr lang="en-US" sz="2800" dirty="0" smtClean="0">
                <a:solidFill>
                  <a:schemeClr val="accent2"/>
                </a:solidFill>
              </a:rPr>
              <a:t> matrices.</a:t>
            </a:r>
          </a:p>
          <a:p>
            <a:pPr algn="l" rtl="0"/>
            <a:r>
              <a:rPr lang="en-US" sz="2800" dirty="0" smtClean="0"/>
              <a:t>THM:</a:t>
            </a:r>
            <a:r>
              <a:rPr lang="en-US" sz="2800" dirty="0" smtClean="0">
                <a:solidFill>
                  <a:schemeClr val="accent2"/>
                </a:solidFill>
              </a:rPr>
              <a:t> If matrix </a:t>
            </a:r>
            <a:r>
              <a:rPr lang="en-US" sz="2800" dirty="0" smtClean="0"/>
              <a:t>M</a:t>
            </a:r>
            <a:r>
              <a:rPr lang="en-US" sz="2800" dirty="0" smtClean="0">
                <a:solidFill>
                  <a:schemeClr val="accent2"/>
                </a:solidFill>
              </a:rPr>
              <a:t> has rigidity </a:t>
            </a:r>
            <a:r>
              <a:rPr lang="en-US" sz="2800" dirty="0" smtClean="0"/>
              <a:t>m</a:t>
            </a:r>
            <a:r>
              <a:rPr lang="en-US" sz="2800" baseline="30000" dirty="0" smtClean="0"/>
              <a:t>3</a:t>
            </a:r>
            <a:r>
              <a:rPr lang="en-US" sz="2800" dirty="0" smtClean="0">
                <a:solidFill>
                  <a:schemeClr val="accent2"/>
                </a:solidFill>
              </a:rPr>
              <a:t> for rank </a:t>
            </a:r>
            <a:r>
              <a:rPr lang="en-US" sz="2800" dirty="0" smtClean="0"/>
              <a:t>m</a:t>
            </a:r>
            <a:r>
              <a:rPr lang="en-US" sz="2800" dirty="0" smtClean="0">
                <a:solidFill>
                  <a:schemeClr val="accent2"/>
                </a:solidFill>
              </a:rPr>
              <a:t>, then the corresponding bilinear function has complexity </a:t>
            </a:r>
            <a:r>
              <a:rPr lang="en-US" sz="2800" dirty="0" smtClean="0">
                <a:sym typeface="Symbol"/>
              </a:rPr>
              <a:t>(m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719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706090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smtClean="0"/>
              <a:t>Comments on the proofs</a:t>
            </a:r>
            <a:endParaRPr lang="he-IL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669706" y="1052736"/>
            <a:ext cx="824506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Model: </a:t>
            </a:r>
            <a:r>
              <a:rPr lang="en-US" sz="2400" dirty="0" smtClean="0">
                <a:solidFill>
                  <a:schemeClr val="accent2"/>
                </a:solidFill>
              </a:rPr>
              <a:t>Multi-linear circuits with arbitrary multi-linear gates. </a:t>
            </a:r>
            <a:br>
              <a:rPr lang="en-US" sz="2400" dirty="0" smtClean="0">
                <a:solidFill>
                  <a:schemeClr val="accent2"/>
                </a:solidFill>
              </a:rPr>
            </a:br>
            <a:r>
              <a:rPr lang="en-US" sz="24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400" b="1" dirty="0" smtClean="0"/>
              <a:t>C</a:t>
            </a:r>
            <a:r>
              <a:rPr lang="en-US" sz="2400" dirty="0" smtClean="0">
                <a:solidFill>
                  <a:schemeClr val="accent2"/>
                </a:solidFill>
              </a:rPr>
              <a:t>) = </a:t>
            </a:r>
            <a:r>
              <a:rPr lang="en-US" sz="2400" dirty="0" smtClean="0"/>
              <a:t>max(</a:t>
            </a:r>
            <a:r>
              <a:rPr lang="en-US" sz="24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400" b="1" dirty="0" smtClean="0">
                <a:solidFill>
                  <a:schemeClr val="accent2"/>
                </a:solidFill>
              </a:rPr>
              <a:t>, #gates</a:t>
            </a:r>
            <a:r>
              <a:rPr lang="en-US" sz="2400" dirty="0" smtClean="0"/>
              <a:t>)</a:t>
            </a:r>
            <a:r>
              <a:rPr lang="en-US" sz="2400" b="1" dirty="0">
                <a:solidFill>
                  <a:schemeClr val="accent2"/>
                </a:solidFill>
              </a:rPr>
              <a:t>;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b="1" dirty="0" smtClean="0"/>
              <a:t>C</a:t>
            </a:r>
            <a:r>
              <a:rPr lang="en-US" sz="2400" b="1" baseline="-25000" dirty="0" smtClean="0"/>
              <a:t>2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for depth-two.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820" y="2068743"/>
            <a:ext cx="5185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1: </a:t>
            </a:r>
            <a:r>
              <a:rPr lang="en-US" sz="2400" dirty="0" smtClean="0">
                <a:solidFill>
                  <a:schemeClr val="accent2"/>
                </a:solidFill>
              </a:rPr>
              <a:t>There exist </a:t>
            </a:r>
            <a:r>
              <a:rPr lang="en-US" sz="2400" b="1" dirty="0" smtClean="0">
                <a:solidFill>
                  <a:schemeClr val="accent2"/>
                </a:solidFill>
              </a:rPr>
              <a:t>bilinear</a:t>
            </a:r>
            <a:r>
              <a:rPr lang="en-US" sz="2400" dirty="0" smtClean="0">
                <a:solidFill>
                  <a:schemeClr val="accent2"/>
                </a:solidFill>
              </a:rPr>
              <a:t> functions </a:t>
            </a:r>
            <a:r>
              <a:rPr lang="en-US" sz="2400" dirty="0" smtClean="0"/>
              <a:t>F 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2"/>
                </a:solidFill>
              </a:rPr>
              <a:t>such that </a:t>
            </a:r>
            <a:r>
              <a:rPr lang="en-US" sz="2400" dirty="0" smtClean="0"/>
              <a:t>C(F)=</a:t>
            </a:r>
            <a:r>
              <a:rPr lang="en-US" sz="2400" dirty="0" err="1" smtClean="0"/>
              <a:t>sqrt</a:t>
            </a:r>
            <a:r>
              <a:rPr lang="en-US" sz="2400" dirty="0" smtClean="0"/>
              <a:t>(n) </a:t>
            </a:r>
            <a:r>
              <a:rPr lang="en-US" sz="2400" dirty="0" smtClean="0">
                <a:solidFill>
                  <a:schemeClr val="accent2"/>
                </a:solidFill>
              </a:rPr>
              <a:t>but</a:t>
            </a:r>
            <a:r>
              <a:rPr lang="en-US" sz="2400" dirty="0" smtClean="0"/>
              <a:t>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(F)=</a:t>
            </a:r>
            <a:r>
              <a:rPr lang="en-US" sz="2400" dirty="0" smtClean="0">
                <a:sym typeface="Symbol"/>
              </a:rPr>
              <a:t></a:t>
            </a:r>
            <a:r>
              <a:rPr lang="en-US" sz="2400" dirty="0" smtClean="0"/>
              <a:t>(n</a:t>
            </a:r>
            <a:r>
              <a:rPr lang="en-US" sz="2400" baseline="30000" dirty="0" smtClean="0"/>
              <a:t>2/3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7734" y="3077589"/>
            <a:ext cx="475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2: </a:t>
            </a:r>
            <a:r>
              <a:rPr lang="en-US" sz="2400" dirty="0" smtClean="0">
                <a:solidFill>
                  <a:schemeClr val="accent2"/>
                </a:solidFill>
              </a:rPr>
              <a:t>For every </a:t>
            </a:r>
            <a:r>
              <a:rPr lang="en-US" sz="2400" dirty="0" smtClean="0"/>
              <a:t>t</a:t>
            </a:r>
            <a:r>
              <a:rPr lang="en-US" sz="2400" dirty="0" smtClean="0">
                <a:solidFill>
                  <a:schemeClr val="accent2"/>
                </a:solidFill>
              </a:rPr>
              <a:t>-linear function </a:t>
            </a:r>
            <a:r>
              <a:rPr lang="en-US" sz="2400" dirty="0" smtClean="0"/>
              <a:t>F 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2"/>
                </a:solidFill>
              </a:rPr>
              <a:t>it holds that </a:t>
            </a:r>
            <a:r>
              <a:rPr lang="en-US" sz="2400" dirty="0" smtClean="0"/>
              <a:t>C(F) ≤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(F) = O(</a:t>
            </a:r>
            <a:r>
              <a:rPr lang="en-US" sz="2400" dirty="0" err="1" smtClean="0"/>
              <a:t>tn</a:t>
            </a:r>
            <a:r>
              <a:rPr lang="en-US" sz="2400" baseline="30000" dirty="0" err="1" smtClean="0"/>
              <a:t>t</a:t>
            </a:r>
            <a:r>
              <a:rPr lang="en-US" sz="2400" baseline="30000" dirty="0" smtClean="0"/>
              <a:t>/(t+1)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6316" y="4121872"/>
            <a:ext cx="4824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3: </a:t>
            </a:r>
            <a:r>
              <a:rPr lang="en-US" sz="2400" dirty="0">
                <a:solidFill>
                  <a:schemeClr val="accent2"/>
                </a:solidFill>
              </a:rPr>
              <a:t>A</a:t>
            </a:r>
            <a:r>
              <a:rPr lang="en-US" sz="2400" dirty="0" smtClean="0">
                <a:solidFill>
                  <a:schemeClr val="accent2"/>
                </a:solidFill>
              </a:rPr>
              <a:t>lmost all </a:t>
            </a:r>
            <a:r>
              <a:rPr lang="en-US" sz="2400" dirty="0" smtClean="0"/>
              <a:t>t</a:t>
            </a:r>
            <a:r>
              <a:rPr lang="en-US" sz="2400" dirty="0" smtClean="0">
                <a:solidFill>
                  <a:schemeClr val="accent2"/>
                </a:solidFill>
              </a:rPr>
              <a:t>-linear functions </a:t>
            </a:r>
            <a:r>
              <a:rPr lang="en-US" sz="2400" dirty="0" smtClean="0"/>
              <a:t>F 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2"/>
                </a:solidFill>
              </a:rPr>
              <a:t>satisfy </a:t>
            </a:r>
            <a:r>
              <a:rPr lang="en-US" sz="2400" dirty="0" smtClean="0"/>
              <a:t>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(F) ≥ C(F) = </a:t>
            </a:r>
            <a:r>
              <a:rPr lang="en-US" sz="2400" dirty="0" smtClean="0">
                <a:sym typeface="Symbol"/>
              </a:rPr>
              <a:t>(</a:t>
            </a:r>
            <a:r>
              <a:rPr lang="en-US" sz="2400" dirty="0" err="1" smtClean="0">
                <a:sym typeface="Symbol"/>
              </a:rPr>
              <a:t>t</a:t>
            </a:r>
            <a:r>
              <a:rPr lang="en-US" sz="2400" dirty="0" err="1" smtClean="0"/>
              <a:t>n</a:t>
            </a:r>
            <a:r>
              <a:rPr lang="en-US" sz="2400" baseline="30000" dirty="0" err="1" smtClean="0"/>
              <a:t>t</a:t>
            </a:r>
            <a:r>
              <a:rPr lang="en-US" sz="2400" baseline="30000" dirty="0" smtClean="0"/>
              <a:t>/(t+1)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1814" y="5111064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4:</a:t>
            </a:r>
            <a:r>
              <a:rPr lang="en-US" sz="2400" dirty="0" smtClean="0">
                <a:solidFill>
                  <a:schemeClr val="accent2"/>
                </a:solidFill>
              </a:rPr>
              <a:t> If matrix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 has rigidity </a:t>
            </a:r>
            <a:r>
              <a:rPr lang="en-US" sz="2400" dirty="0" smtClean="0"/>
              <a:t>m</a:t>
            </a:r>
            <a:r>
              <a:rPr lang="en-US" sz="2400" baseline="30000" dirty="0" smtClean="0"/>
              <a:t>3</a:t>
            </a:r>
            <a:r>
              <a:rPr lang="en-US" sz="2400" dirty="0" smtClean="0">
                <a:solidFill>
                  <a:schemeClr val="accent2"/>
                </a:solidFill>
              </a:rPr>
              <a:t> for rank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, then the corresponding bilinear function has complexity </a:t>
            </a:r>
            <a:r>
              <a:rPr lang="en-US" sz="2400" dirty="0" smtClean="0">
                <a:sym typeface="Symbol"/>
              </a:rPr>
              <a:t>(m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46712" y="3096668"/>
            <a:ext cx="2583569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PF:</a:t>
            </a:r>
            <a:r>
              <a:rPr lang="en-US" sz="2400" dirty="0" smtClean="0">
                <a:solidFill>
                  <a:schemeClr val="accent1"/>
                </a:solidFill>
              </a:rPr>
              <a:t> Covering by </a:t>
            </a:r>
            <a:r>
              <a:rPr lang="en-US" sz="2400" dirty="0" smtClean="0"/>
              <a:t>m </a:t>
            </a:r>
            <a:r>
              <a:rPr lang="en-US" sz="2400" dirty="0" smtClean="0">
                <a:solidFill>
                  <a:schemeClr val="accent1"/>
                </a:solidFill>
              </a:rPr>
              <a:t>cubes of side </a:t>
            </a:r>
            <a:r>
              <a:rPr lang="en-US" sz="2400" dirty="0" smtClean="0"/>
              <a:t>m.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331206" y="4121872"/>
            <a:ext cx="2088232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PF: </a:t>
            </a:r>
            <a:r>
              <a:rPr lang="en-US" sz="2400" dirty="0" smtClean="0">
                <a:solidFill>
                  <a:schemeClr val="accent1"/>
                </a:solidFill>
              </a:rPr>
              <a:t>A counting argument.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31206" y="2082565"/>
            <a:ext cx="2614583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 idea: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s=</a:t>
            </a:r>
            <a:r>
              <a:rPr lang="en-US" sz="2000" dirty="0" err="1" smtClean="0"/>
              <a:t>sqrt</a:t>
            </a:r>
            <a:r>
              <a:rPr lang="en-US" sz="2000" dirty="0" smtClean="0"/>
              <a:t>(n)</a:t>
            </a:r>
            <a:r>
              <a:rPr lang="en-US" sz="2000" dirty="0" smtClean="0">
                <a:solidFill>
                  <a:schemeClr val="accent1"/>
                </a:solidFill>
              </a:rPr>
              <a:t>,</a:t>
            </a:r>
          </a:p>
          <a:p>
            <a:pPr algn="l" rtl="0"/>
            <a:r>
              <a:rPr lang="en-US" sz="2000" dirty="0" smtClean="0"/>
              <a:t>f(</a:t>
            </a:r>
            <a:r>
              <a:rPr lang="en-US" sz="2000" dirty="0" err="1" smtClean="0"/>
              <a:t>x,y</a:t>
            </a:r>
            <a:r>
              <a:rPr lang="en-US" sz="2000" dirty="0" smtClean="0"/>
              <a:t>)=g(x,L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(y),…,</a:t>
            </a:r>
            <a:r>
              <a:rPr lang="en-US" sz="2000" dirty="0" err="1" smtClean="0"/>
              <a:t>L</a:t>
            </a:r>
            <a:r>
              <a:rPr lang="en-US" sz="2000" baseline="-25000" dirty="0" err="1" smtClean="0"/>
              <a:t>s</a:t>
            </a:r>
            <a:r>
              <a:rPr lang="en-US" sz="2000" dirty="0" smtClean="0"/>
              <a:t>(y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1"/>
                </a:solidFill>
              </a:rPr>
              <a:t>)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733425" y="5943048"/>
            <a:ext cx="8181349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 idea: </a:t>
            </a:r>
            <a:r>
              <a:rPr lang="en-US" sz="2400" dirty="0" smtClean="0">
                <a:solidFill>
                  <a:schemeClr val="accent1"/>
                </a:solidFill>
              </a:rPr>
              <a:t>The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1"/>
                </a:solidFill>
              </a:rPr>
              <a:t> linear function yield a rank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1"/>
                </a:solidFill>
              </a:rPr>
              <a:t> matrix, whereas the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1"/>
                </a:solidFill>
              </a:rPr>
              <a:t> quadratic forms (in variables) cover </a:t>
            </a:r>
            <a:r>
              <a:rPr lang="en-US" sz="2400" dirty="0" smtClean="0"/>
              <a:t>m</a:t>
            </a:r>
            <a:r>
              <a:rPr lang="en-US" sz="2400" baseline="30000" dirty="0" smtClean="0"/>
              <a:t>3</a:t>
            </a:r>
            <a:r>
              <a:rPr lang="en-US" sz="2400" dirty="0" smtClean="0">
                <a:solidFill>
                  <a:schemeClr val="accent1"/>
                </a:solidFill>
              </a:rPr>
              <a:t> entries.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784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774" y="188640"/>
            <a:ext cx="8427001" cy="720080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err="1" smtClean="0"/>
              <a:t>Add’l</a:t>
            </a:r>
            <a:r>
              <a:rPr lang="en-US" sz="3200" u="sng" dirty="0" smtClean="0"/>
              <a:t> comments on the proof of THM 1</a:t>
            </a:r>
            <a:endParaRPr lang="he-IL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669707" y="908720"/>
            <a:ext cx="824506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Model: </a:t>
            </a:r>
            <a:r>
              <a:rPr lang="en-US" sz="2400" dirty="0" smtClean="0">
                <a:solidFill>
                  <a:schemeClr val="accent2"/>
                </a:solidFill>
              </a:rPr>
              <a:t>Multi-linear circuits with arbitrary multi-linear gates. </a:t>
            </a:r>
            <a:br>
              <a:rPr lang="en-US" sz="2400" dirty="0" smtClean="0">
                <a:solidFill>
                  <a:schemeClr val="accent2"/>
                </a:solidFill>
              </a:rPr>
            </a:br>
            <a:r>
              <a:rPr lang="en-US" sz="2400" dirty="0" smtClean="0">
                <a:solidFill>
                  <a:schemeClr val="accent2"/>
                </a:solidFill>
              </a:rPr>
              <a:t>Complexity measure (</a:t>
            </a:r>
            <a:r>
              <a:rPr lang="en-US" sz="2400" b="1" dirty="0" smtClean="0"/>
              <a:t>C</a:t>
            </a:r>
            <a:r>
              <a:rPr lang="en-US" sz="2400" dirty="0" smtClean="0">
                <a:solidFill>
                  <a:schemeClr val="accent2"/>
                </a:solidFill>
              </a:rPr>
              <a:t>) = </a:t>
            </a:r>
            <a:r>
              <a:rPr lang="en-US" sz="2400" dirty="0" smtClean="0"/>
              <a:t>max(</a:t>
            </a:r>
            <a:r>
              <a:rPr lang="en-US" sz="2400" b="1" dirty="0" err="1" smtClean="0">
                <a:solidFill>
                  <a:schemeClr val="accent2"/>
                </a:solidFill>
              </a:rPr>
              <a:t>arity</a:t>
            </a:r>
            <a:r>
              <a:rPr lang="en-US" sz="2400" b="1" dirty="0" smtClean="0">
                <a:solidFill>
                  <a:schemeClr val="accent2"/>
                </a:solidFill>
              </a:rPr>
              <a:t>, #gates</a:t>
            </a:r>
            <a:r>
              <a:rPr lang="en-US" sz="2400" dirty="0" smtClean="0"/>
              <a:t>)</a:t>
            </a:r>
            <a:r>
              <a:rPr lang="en-US" sz="2400" b="1" dirty="0">
                <a:solidFill>
                  <a:schemeClr val="accent2"/>
                </a:solidFill>
              </a:rPr>
              <a:t>;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b="1" dirty="0" smtClean="0"/>
              <a:t>C</a:t>
            </a:r>
            <a:r>
              <a:rPr lang="en-US" sz="2400" b="1" baseline="-25000" dirty="0" smtClean="0"/>
              <a:t>2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for depth-two.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9707" y="1774708"/>
            <a:ext cx="5185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1: </a:t>
            </a:r>
            <a:r>
              <a:rPr lang="en-US" sz="2400" dirty="0" smtClean="0">
                <a:solidFill>
                  <a:schemeClr val="accent2"/>
                </a:solidFill>
              </a:rPr>
              <a:t>There exist </a:t>
            </a:r>
            <a:r>
              <a:rPr lang="en-US" sz="2400" b="1" dirty="0" smtClean="0">
                <a:solidFill>
                  <a:schemeClr val="accent2"/>
                </a:solidFill>
              </a:rPr>
              <a:t>bilinear</a:t>
            </a:r>
            <a:r>
              <a:rPr lang="en-US" sz="2400" dirty="0" smtClean="0">
                <a:solidFill>
                  <a:schemeClr val="accent2"/>
                </a:solidFill>
              </a:rPr>
              <a:t> functions </a:t>
            </a:r>
            <a:r>
              <a:rPr lang="en-US" sz="2400" dirty="0" smtClean="0"/>
              <a:t>F 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2"/>
                </a:solidFill>
              </a:rPr>
              <a:t>such that </a:t>
            </a:r>
            <a:r>
              <a:rPr lang="en-US" sz="2400" dirty="0" smtClean="0"/>
              <a:t>C(F)=</a:t>
            </a:r>
            <a:r>
              <a:rPr lang="en-US" sz="2400" dirty="0" err="1" smtClean="0"/>
              <a:t>sqrt</a:t>
            </a:r>
            <a:r>
              <a:rPr lang="en-US" sz="2400" dirty="0" smtClean="0"/>
              <a:t>(n) </a:t>
            </a:r>
            <a:r>
              <a:rPr lang="en-US" sz="2400" dirty="0" smtClean="0">
                <a:solidFill>
                  <a:schemeClr val="accent2"/>
                </a:solidFill>
              </a:rPr>
              <a:t>but</a:t>
            </a:r>
            <a:r>
              <a:rPr lang="en-US" sz="2400" dirty="0" smtClean="0"/>
              <a:t>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(F)=</a:t>
            </a:r>
            <a:r>
              <a:rPr lang="en-US" sz="2400" dirty="0" smtClean="0">
                <a:sym typeface="Symbol"/>
              </a:rPr>
              <a:t></a:t>
            </a:r>
            <a:r>
              <a:rPr lang="en-US" sz="2400" dirty="0" smtClean="0"/>
              <a:t>(n</a:t>
            </a:r>
            <a:r>
              <a:rPr lang="en-US" sz="2400" baseline="30000" dirty="0" smtClean="0"/>
              <a:t>2/3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9707" y="2780928"/>
            <a:ext cx="8245069" cy="37856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PF: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For </a:t>
            </a:r>
            <a:r>
              <a:rPr lang="en-US" sz="2400" dirty="0" smtClean="0"/>
              <a:t>s=</a:t>
            </a:r>
            <a:r>
              <a:rPr lang="en-US" sz="2400" dirty="0" err="1" smtClean="0"/>
              <a:t>sqrt</a:t>
            </a:r>
            <a:r>
              <a:rPr lang="en-US" sz="2400" dirty="0" smtClean="0"/>
              <a:t>(n)</a:t>
            </a:r>
            <a:r>
              <a:rPr lang="en-US" sz="2400" dirty="0" smtClean="0">
                <a:solidFill>
                  <a:schemeClr val="accent1"/>
                </a:solidFill>
              </a:rPr>
              <a:t>, let </a:t>
            </a:r>
            <a:r>
              <a:rPr lang="en-US" sz="2400" dirty="0" smtClean="0"/>
              <a:t>f(</a:t>
            </a:r>
            <a:r>
              <a:rPr lang="en-US" sz="2400" dirty="0" err="1" smtClean="0"/>
              <a:t>x,y</a:t>
            </a:r>
            <a:r>
              <a:rPr lang="en-US" sz="2400" dirty="0" smtClean="0"/>
              <a:t>)=g(x,L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(y),…,</a:t>
            </a:r>
            <a:r>
              <a:rPr lang="en-US" sz="2400" dirty="0" err="1" smtClean="0"/>
              <a:t>L</a:t>
            </a:r>
            <a:r>
              <a:rPr lang="en-US" sz="2400" baseline="-25000" dirty="0" err="1" smtClean="0"/>
              <a:t>s</a:t>
            </a:r>
            <a:r>
              <a:rPr lang="en-US" sz="2400" dirty="0" smtClean="0"/>
              <a:t>(y)</a:t>
            </a:r>
            <a:r>
              <a:rPr lang="en-US" sz="2400" dirty="0" smtClean="0">
                <a:solidFill>
                  <a:schemeClr val="accent1"/>
                </a:solidFill>
              </a:rPr>
              <a:t>), where </a:t>
            </a:r>
            <a:r>
              <a:rPr lang="en-US" sz="2400" dirty="0" smtClean="0"/>
              <a:t>g </a:t>
            </a:r>
            <a:r>
              <a:rPr lang="en-US" sz="2400" dirty="0" smtClean="0">
                <a:solidFill>
                  <a:schemeClr val="accent1"/>
                </a:solidFill>
              </a:rPr>
              <a:t>is generic (over </a:t>
            </a:r>
            <a:r>
              <a:rPr lang="en-US" sz="2400" dirty="0" err="1" smtClean="0"/>
              <a:t>n+s</a:t>
            </a:r>
            <a:r>
              <a:rPr lang="en-US" sz="2400" dirty="0" smtClean="0">
                <a:solidFill>
                  <a:schemeClr val="accent1"/>
                </a:solidFill>
              </a:rPr>
              <a:t> bits), each </a:t>
            </a:r>
            <a:r>
              <a:rPr lang="en-US" sz="2400" dirty="0" smtClean="0"/>
              <a:t>L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computes the sum of </a:t>
            </a:r>
            <a:r>
              <a:rPr lang="en-US" sz="2400" dirty="0" smtClean="0"/>
              <a:t>s</a:t>
            </a:r>
            <a:r>
              <a:rPr lang="en-US" sz="2400" dirty="0" smtClean="0">
                <a:solidFill>
                  <a:schemeClr val="accent1"/>
                </a:solidFill>
              </a:rPr>
              <a:t> variables in</a:t>
            </a:r>
            <a:r>
              <a:rPr lang="en-US" sz="2400" dirty="0" smtClean="0"/>
              <a:t> y.</a:t>
            </a:r>
          </a:p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A generic depth-two ML circuit of complexity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 computes </a:t>
            </a:r>
            <a:r>
              <a:rPr lang="en-US" sz="2400" dirty="0" smtClean="0"/>
              <a:t>f</a:t>
            </a:r>
            <a:r>
              <a:rPr lang="en-US" sz="2400" dirty="0" smtClean="0">
                <a:solidFill>
                  <a:schemeClr val="tx2"/>
                </a:solidFill>
              </a:rPr>
              <a:t> as</a:t>
            </a:r>
          </a:p>
          <a:p>
            <a:pPr algn="l" rtl="0"/>
            <a:r>
              <a:rPr lang="en-US" sz="2400" dirty="0" smtClean="0"/>
              <a:t>B(F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(x),…,</a:t>
            </a:r>
            <a:r>
              <a:rPr lang="en-US" sz="2400" dirty="0" err="1" smtClean="0"/>
              <a:t>F</a:t>
            </a:r>
            <a:r>
              <a:rPr lang="en-US" sz="2400" baseline="-25000" dirty="0" err="1" smtClean="0"/>
              <a:t>m</a:t>
            </a:r>
            <a:r>
              <a:rPr lang="en-US" sz="2400" dirty="0" smtClean="0"/>
              <a:t>(x),G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(y),…,G</a:t>
            </a:r>
            <a:r>
              <a:rPr lang="en-US" sz="2400" baseline="-25000" dirty="0" smtClean="0"/>
              <a:t>m</a:t>
            </a:r>
            <a:r>
              <a:rPr lang="en-US" sz="2400" dirty="0" smtClean="0"/>
              <a:t>(y)) +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err="1" smtClean="0">
                <a:sym typeface="Symbol"/>
              </a:rPr>
              <a:t>i</a:t>
            </a:r>
            <a:r>
              <a:rPr lang="en-US" sz="2400" baseline="-25000" dirty="0" smtClean="0">
                <a:sym typeface="Symbol"/>
              </a:rPr>
              <a:t>[m]</a:t>
            </a:r>
            <a:r>
              <a:rPr lang="en-US" sz="2400" dirty="0" smtClean="0">
                <a:sym typeface="Symbol"/>
              </a:rPr>
              <a:t>B</a:t>
            </a:r>
            <a:r>
              <a:rPr lang="en-US" sz="2400" baseline="-25000" dirty="0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(</a:t>
            </a:r>
            <a:r>
              <a:rPr lang="en-US" sz="2400" dirty="0" err="1" smtClean="0">
                <a:sym typeface="Symbol"/>
              </a:rPr>
              <a:t>x,y</a:t>
            </a:r>
            <a:r>
              <a:rPr lang="en-US" sz="2400" dirty="0" smtClean="0">
                <a:sym typeface="Symbol"/>
              </a:rPr>
              <a:t>)</a:t>
            </a:r>
          </a:p>
          <a:p>
            <a:pPr algn="l" rtl="0"/>
            <a:r>
              <a:rPr lang="en-US" sz="2400" dirty="0">
                <a:solidFill>
                  <a:schemeClr val="tx2"/>
                </a:solidFill>
                <a:sym typeface="Symbol"/>
              </a:rPr>
              <a:t>w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here the </a:t>
            </a:r>
            <a:r>
              <a:rPr lang="en-US" sz="2400" dirty="0" err="1" smtClean="0">
                <a:sym typeface="Symbol"/>
              </a:rPr>
              <a:t>B</a:t>
            </a:r>
            <a:r>
              <a:rPr lang="en-US" sz="2400" baseline="-25000" dirty="0" err="1" smtClean="0">
                <a:sym typeface="Symbol"/>
              </a:rPr>
              <a:t>i</a:t>
            </a:r>
            <a:r>
              <a:rPr lang="en-US" sz="2400" dirty="0" err="1" smtClean="0">
                <a:solidFill>
                  <a:schemeClr val="tx2"/>
                </a:solidFill>
                <a:sym typeface="Symbol"/>
              </a:rPr>
              <a:t>’s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 are quadratic and each function has </a:t>
            </a:r>
            <a:r>
              <a:rPr lang="en-US" sz="2400" dirty="0" err="1" smtClean="0">
                <a:solidFill>
                  <a:schemeClr val="tx2"/>
                </a:solidFill>
                <a:sym typeface="Symbol"/>
              </a:rPr>
              <a:t>arity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m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. </a:t>
            </a:r>
          </a:p>
          <a:p>
            <a:pPr algn="l" rtl="0"/>
            <a:r>
              <a:rPr lang="en-US" sz="2400" dirty="0" smtClean="0">
                <a:solidFill>
                  <a:schemeClr val="tx2"/>
                </a:solidFill>
                <a:sym typeface="Symbol"/>
              </a:rPr>
              <a:t>Hitting </a:t>
            </a:r>
            <a:r>
              <a:rPr lang="en-US" sz="2400" dirty="0" smtClean="0">
                <a:sym typeface="Symbol"/>
              </a:rPr>
              <a:t>y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 with a random restriction that leaves one variable alive in each block, we get</a:t>
            </a:r>
          </a:p>
          <a:p>
            <a:pPr algn="l" rtl="0"/>
            <a:r>
              <a:rPr lang="en-US" sz="2400" dirty="0"/>
              <a:t>B(F</a:t>
            </a:r>
            <a:r>
              <a:rPr lang="en-US" sz="2400" baseline="-25000" dirty="0"/>
              <a:t>1</a:t>
            </a:r>
            <a:r>
              <a:rPr lang="en-US" sz="2400" dirty="0"/>
              <a:t>(x),…,</a:t>
            </a:r>
            <a:r>
              <a:rPr lang="en-US" sz="2400" dirty="0" err="1"/>
              <a:t>F</a:t>
            </a:r>
            <a:r>
              <a:rPr lang="en-US" sz="2400" baseline="-25000" dirty="0" err="1"/>
              <a:t>m</a:t>
            </a:r>
            <a:r>
              <a:rPr lang="en-US" sz="2400" dirty="0"/>
              <a:t>(x),</a:t>
            </a:r>
            <a:r>
              <a:rPr lang="en-US" sz="2400" dirty="0" smtClean="0"/>
              <a:t>G’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(y’),…,</a:t>
            </a:r>
            <a:r>
              <a:rPr lang="en-US" sz="2400" dirty="0" err="1" smtClean="0"/>
              <a:t>G’</a:t>
            </a:r>
            <a:r>
              <a:rPr lang="en-US" sz="2400" baseline="-25000" dirty="0" err="1" smtClean="0"/>
              <a:t>m</a:t>
            </a:r>
            <a:r>
              <a:rPr lang="en-US" sz="2400" dirty="0" smtClean="0"/>
              <a:t>(y’)) </a:t>
            </a:r>
            <a:r>
              <a:rPr lang="en-US" sz="2400" dirty="0"/>
              <a:t>+ </a:t>
            </a:r>
            <a:r>
              <a:rPr lang="en-US" sz="2400" dirty="0">
                <a:sym typeface="Symbol"/>
              </a:rPr>
              <a:t></a:t>
            </a:r>
            <a:r>
              <a:rPr lang="en-US" sz="2400" baseline="-25000" dirty="0" err="1">
                <a:sym typeface="Symbol"/>
              </a:rPr>
              <a:t>i</a:t>
            </a:r>
            <a:r>
              <a:rPr lang="en-US" sz="2400" baseline="-25000" dirty="0">
                <a:sym typeface="Symbol"/>
              </a:rPr>
              <a:t>[</a:t>
            </a:r>
            <a:r>
              <a:rPr lang="en-US" sz="2400" baseline="-25000" dirty="0" smtClean="0">
                <a:sym typeface="Symbol"/>
              </a:rPr>
              <a:t>m]</a:t>
            </a:r>
            <a:r>
              <a:rPr lang="en-US" sz="2400" dirty="0" err="1" smtClean="0">
                <a:sym typeface="Symbol"/>
              </a:rPr>
              <a:t>B’</a:t>
            </a:r>
            <a:r>
              <a:rPr lang="en-US" sz="2400" baseline="-25000" dirty="0" err="1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(</a:t>
            </a:r>
            <a:r>
              <a:rPr lang="en-US" sz="2400" dirty="0" err="1" smtClean="0">
                <a:sym typeface="Symbol"/>
              </a:rPr>
              <a:t>x,y</a:t>
            </a:r>
            <a:r>
              <a:rPr lang="en-US" sz="2400" dirty="0" smtClean="0">
                <a:sym typeface="Symbol"/>
              </a:rPr>
              <a:t>’)</a:t>
            </a:r>
            <a:endParaRPr lang="en-US" sz="2400" dirty="0">
              <a:sym typeface="Symbol"/>
            </a:endParaRPr>
          </a:p>
          <a:p>
            <a:pPr algn="l" rtl="0"/>
            <a:r>
              <a:rPr lang="en-US" sz="2400" dirty="0">
                <a:solidFill>
                  <a:schemeClr val="tx2"/>
                </a:solidFill>
              </a:rPr>
              <a:t>w</a:t>
            </a:r>
            <a:r>
              <a:rPr lang="en-US" sz="2400" dirty="0" smtClean="0">
                <a:solidFill>
                  <a:schemeClr val="tx2"/>
                </a:solidFill>
              </a:rPr>
              <a:t>here each </a:t>
            </a:r>
            <a:r>
              <a:rPr lang="en-US" sz="2400" dirty="0" smtClean="0"/>
              <a:t>B’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(and </a:t>
            </a:r>
            <a:r>
              <a:rPr lang="en-US" sz="2400" dirty="0" smtClean="0"/>
              <a:t>G’</a:t>
            </a:r>
            <a:r>
              <a:rPr lang="en-US" sz="2400" baseline="-25000" dirty="0" smtClean="0"/>
              <a:t>I</a:t>
            </a:r>
            <a:r>
              <a:rPr lang="en-US" sz="2400" dirty="0" smtClean="0">
                <a:solidFill>
                  <a:schemeClr val="tx2"/>
                </a:solidFill>
              </a:rPr>
              <a:t>) depends on </a:t>
            </a:r>
            <a:r>
              <a:rPr lang="en-US" sz="2400" dirty="0" smtClean="0"/>
              <a:t>O(m/s)</a:t>
            </a:r>
            <a:r>
              <a:rPr lang="en-US" sz="2400" dirty="0" smtClean="0">
                <a:solidFill>
                  <a:schemeClr val="tx2"/>
                </a:solidFill>
              </a:rPr>
              <a:t> variables. </a:t>
            </a:r>
          </a:p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Hence, the description length is </a:t>
            </a:r>
            <a:r>
              <a:rPr lang="en-US" sz="2400" dirty="0" smtClean="0"/>
              <a:t>O(m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/s)</a:t>
            </a:r>
            <a:r>
              <a:rPr lang="en-US" sz="2400" dirty="0" smtClean="0">
                <a:solidFill>
                  <a:schemeClr val="tx2"/>
                </a:solidFill>
              </a:rPr>
              <a:t> ; cf. to </a:t>
            </a:r>
            <a:r>
              <a:rPr lang="en-US" sz="2400" dirty="0" smtClean="0"/>
              <a:t>ns=n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/s</a:t>
            </a:r>
            <a:r>
              <a:rPr lang="en-US" sz="2400" dirty="0" smtClean="0">
                <a:solidFill>
                  <a:schemeClr val="tx2"/>
                </a:solidFill>
              </a:rPr>
              <a:t>.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53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706090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/>
              <a:t>S</a:t>
            </a:r>
            <a:r>
              <a:rPr lang="en-US" sz="3200" u="sng" dirty="0" smtClean="0"/>
              <a:t>tructured Rigidity</a:t>
            </a:r>
            <a:endParaRPr lang="he-IL" sz="3200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489766" y="5229200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/>
              <a:t>THM 4’:</a:t>
            </a:r>
            <a:r>
              <a:rPr lang="en-US" sz="2400" dirty="0" smtClean="0">
                <a:solidFill>
                  <a:schemeClr val="accent2"/>
                </a:solidFill>
              </a:rPr>
              <a:t> If matrix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 has </a:t>
            </a:r>
            <a:r>
              <a:rPr lang="en-US" sz="2400" dirty="0" smtClean="0"/>
              <a:t>(</a:t>
            </a:r>
            <a:r>
              <a:rPr lang="en-US" sz="2400" dirty="0" err="1" smtClean="0"/>
              <a:t>m,m,m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-structured rigidity for rank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, then the corresponding bilinear function has complexity </a:t>
            </a:r>
            <a:r>
              <a:rPr lang="en-US" sz="2400" dirty="0" smtClean="0">
                <a:sym typeface="Symbol"/>
              </a:rPr>
              <a:t>(m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7544" y="6173328"/>
            <a:ext cx="8181349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</a:rPr>
              <a:t>PF idea: </a:t>
            </a:r>
            <a:r>
              <a:rPr lang="en-US" sz="2400" dirty="0" smtClean="0">
                <a:solidFill>
                  <a:schemeClr val="accent1"/>
                </a:solidFill>
              </a:rPr>
              <a:t>The proof of </a:t>
            </a:r>
            <a:r>
              <a:rPr lang="en-US" sz="2400" dirty="0" err="1" smtClean="0">
                <a:solidFill>
                  <a:schemeClr val="accent1"/>
                </a:solidFill>
              </a:rPr>
              <a:t>Thm</a:t>
            </a:r>
            <a:r>
              <a:rPr lang="en-US" sz="2400" dirty="0" smtClean="0">
                <a:solidFill>
                  <a:schemeClr val="accent1"/>
                </a:solidFill>
              </a:rPr>
              <a:t> 4 goes through </a:t>
            </a:r>
            <a:r>
              <a:rPr lang="en-US" sz="2400" dirty="0" err="1" smtClean="0">
                <a:solidFill>
                  <a:schemeClr val="accent1"/>
                </a:solidFill>
              </a:rPr>
              <a:t>w.o</a:t>
            </a:r>
            <a:r>
              <a:rPr lang="en-US" sz="2400" dirty="0" smtClean="0">
                <a:solidFill>
                  <a:schemeClr val="accent1"/>
                </a:solidFill>
              </a:rPr>
              <a:t>. any change.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124744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DEF: </a:t>
            </a:r>
            <a:r>
              <a:rPr lang="en-US" sz="2800" dirty="0" smtClean="0">
                <a:solidFill>
                  <a:schemeClr val="accent2"/>
                </a:solidFill>
              </a:rPr>
              <a:t>Matrix</a:t>
            </a:r>
            <a:r>
              <a:rPr lang="en-US" sz="2800" dirty="0" smtClean="0"/>
              <a:t> M </a:t>
            </a:r>
            <a:r>
              <a:rPr lang="en-US" sz="2800" dirty="0" smtClean="0">
                <a:solidFill>
                  <a:schemeClr val="accent2"/>
                </a:solidFill>
              </a:rPr>
              <a:t>has</a:t>
            </a:r>
            <a:r>
              <a:rPr lang="en-US" sz="2800" dirty="0" smtClean="0"/>
              <a:t> (m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,m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,m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-structured rigidity for rank</a:t>
            </a:r>
            <a:r>
              <a:rPr lang="en-US" sz="2800" dirty="0" smtClean="0"/>
              <a:t> r </a:t>
            </a:r>
            <a:r>
              <a:rPr lang="en-US" sz="2800" dirty="0" smtClean="0">
                <a:solidFill>
                  <a:schemeClr val="accent2"/>
                </a:solidFill>
              </a:rPr>
              <a:t>if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</a:t>
            </a:r>
            <a:r>
              <a:rPr lang="en-US" sz="2800" dirty="0" smtClean="0">
                <a:solidFill>
                  <a:schemeClr val="accent2"/>
                </a:solidFill>
              </a:rPr>
              <a:t>matrix </a:t>
            </a:r>
            <a:r>
              <a:rPr lang="en-US" sz="2800" dirty="0" smtClean="0"/>
              <a:t>R </a:t>
            </a:r>
            <a:r>
              <a:rPr lang="en-US" sz="2800" dirty="0" smtClean="0">
                <a:solidFill>
                  <a:schemeClr val="accent2"/>
                </a:solidFill>
              </a:rPr>
              <a:t>of rank </a:t>
            </a:r>
            <a:r>
              <a:rPr lang="en-US" sz="2800" dirty="0" smtClean="0">
                <a:sym typeface="Symbol"/>
              </a:rPr>
              <a:t>r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the non-</a:t>
            </a:r>
            <a:r>
              <a:rPr lang="en-US" sz="2800" dirty="0" err="1" smtClean="0">
                <a:solidFill>
                  <a:schemeClr val="accent2"/>
                </a:solidFill>
                <a:sym typeface="Symbol"/>
              </a:rPr>
              <a:t>zeros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 of</a:t>
            </a:r>
            <a:r>
              <a:rPr lang="en-US" sz="2800" dirty="0" smtClean="0">
                <a:sym typeface="Symbol"/>
              </a:rPr>
              <a:t> M-R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cannot be covered by </a:t>
            </a:r>
            <a:r>
              <a:rPr lang="en-US" sz="2800" dirty="0" smtClean="0">
                <a:sym typeface="Symbol"/>
              </a:rPr>
              <a:t>m</a:t>
            </a:r>
            <a:r>
              <a:rPr lang="en-US" sz="2800" baseline="-25000" dirty="0" smtClean="0">
                <a:sym typeface="Symbol"/>
              </a:rPr>
              <a:t>1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(gen.) </a:t>
            </a:r>
            <a:r>
              <a:rPr lang="en-US" sz="2800" dirty="0" smtClean="0">
                <a:sym typeface="Symbol"/>
              </a:rPr>
              <a:t>m</a:t>
            </a:r>
            <a:r>
              <a:rPr lang="en-US" sz="2800" baseline="-25000" dirty="0" smtClean="0">
                <a:sym typeface="Symbol"/>
              </a:rPr>
              <a:t>2</a:t>
            </a:r>
            <a:r>
              <a:rPr lang="en-US" sz="2800" dirty="0" smtClean="0">
                <a:sym typeface="Symbol"/>
              </a:rPr>
              <a:t>-by-m</a:t>
            </a:r>
            <a:r>
              <a:rPr lang="en-US" sz="2800" baseline="-25000" dirty="0" smtClean="0">
                <a:sym typeface="Symbol"/>
              </a:rPr>
              <a:t>3</a:t>
            </a:r>
            <a:r>
              <a:rPr lang="en-US" sz="2800" dirty="0" smtClean="0">
                <a:sym typeface="Symbol"/>
              </a:rPr>
              <a:t> 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rectangles.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9766" y="2636912"/>
            <a:ext cx="835292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tx2"/>
                </a:solidFill>
              </a:rPr>
              <a:t>Rigidity </a:t>
            </a:r>
            <a:r>
              <a:rPr lang="en-US" sz="2800" dirty="0" smtClean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m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m</a:t>
            </a:r>
            <a:r>
              <a:rPr lang="en-US" sz="2800" baseline="-25000" dirty="0" smtClean="0"/>
              <a:t>3 </a:t>
            </a:r>
            <a:r>
              <a:rPr lang="en-US" sz="2800" dirty="0" smtClean="0">
                <a:solidFill>
                  <a:schemeClr val="tx2"/>
                </a:solidFill>
              </a:rPr>
              <a:t>implies </a:t>
            </a:r>
            <a:r>
              <a:rPr lang="en-US" sz="2800" dirty="0"/>
              <a:t>(</a:t>
            </a:r>
            <a:r>
              <a:rPr lang="en-US" sz="2800" dirty="0" smtClean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,m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,m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) </a:t>
            </a:r>
            <a:r>
              <a:rPr lang="en-US" sz="2800" dirty="0" smtClean="0">
                <a:solidFill>
                  <a:schemeClr val="tx2"/>
                </a:solidFill>
              </a:rPr>
              <a:t>structured rigidity for the same rank, but not vice versa.</a:t>
            </a:r>
          </a:p>
          <a:p>
            <a:pPr algn="l" rtl="0"/>
            <a:r>
              <a:rPr lang="en-US" sz="2400" dirty="0" smtClean="0"/>
              <a:t>THM </a:t>
            </a:r>
            <a:r>
              <a:rPr lang="en-US" sz="2400" dirty="0"/>
              <a:t>5</a:t>
            </a:r>
            <a:r>
              <a:rPr lang="en-US" sz="2400" dirty="0" smtClean="0"/>
              <a:t>:</a:t>
            </a:r>
            <a:r>
              <a:rPr lang="en-US" sz="2400" dirty="0" smtClean="0">
                <a:solidFill>
                  <a:schemeClr val="accent2"/>
                </a:solidFill>
              </a:rPr>
              <a:t> There exist matrices of </a:t>
            </a:r>
            <a:r>
              <a:rPr lang="en-US" sz="2400" dirty="0" smtClean="0"/>
              <a:t>(</a:t>
            </a:r>
            <a:r>
              <a:rPr lang="en-US" sz="2400" dirty="0" err="1" smtClean="0"/>
              <a:t>m,m,m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-structured rigidity for rank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 that do not have rigidity 3</a:t>
            </a:r>
            <a:r>
              <a:rPr lang="en-US" sz="2400" dirty="0" smtClean="0"/>
              <a:t>mn</a:t>
            </a:r>
            <a:r>
              <a:rPr lang="en-US" sz="2400" dirty="0" smtClean="0">
                <a:solidFill>
                  <a:schemeClr val="accent2"/>
                </a:solidFill>
              </a:rPr>
              <a:t> for rank </a:t>
            </a:r>
            <a:r>
              <a:rPr lang="en-US" sz="2400" dirty="0" smtClean="0"/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000" dirty="0" smtClean="0">
                <a:solidFill>
                  <a:schemeClr val="accent2"/>
                </a:solidFill>
              </a:rPr>
              <a:t>(let alone for rank </a:t>
            </a:r>
            <a:r>
              <a:rPr lang="en-US" sz="2000" dirty="0" smtClean="0"/>
              <a:t>m</a:t>
            </a:r>
            <a:r>
              <a:rPr lang="en-US" sz="2000" dirty="0" smtClean="0">
                <a:solidFill>
                  <a:schemeClr val="accent2"/>
                </a:solidFill>
              </a:rPr>
              <a:t>).</a:t>
            </a:r>
          </a:p>
          <a:p>
            <a:pPr algn="l" rtl="0"/>
            <a:r>
              <a:rPr lang="en-US" sz="2400" dirty="0" smtClean="0">
                <a:solidFill>
                  <a:schemeClr val="accent2"/>
                </a:solidFill>
              </a:rPr>
              <a:t>For every </a:t>
            </a:r>
            <a:r>
              <a:rPr lang="en-US" sz="2400" dirty="0" smtClean="0"/>
              <a:t>m</a:t>
            </a:r>
            <a:r>
              <a:rPr lang="en-US" sz="2400" dirty="0" smtClean="0">
                <a:sym typeface="Symbol"/>
              </a:rPr>
              <a:t>[n</a:t>
            </a:r>
            <a:r>
              <a:rPr lang="en-US" sz="2400" baseline="30000" dirty="0" smtClean="0">
                <a:sym typeface="Symbol"/>
              </a:rPr>
              <a:t>0.51</a:t>
            </a:r>
            <a:r>
              <a:rPr lang="en-US" sz="2400" dirty="0" smtClean="0">
                <a:sym typeface="Symbol"/>
              </a:rPr>
              <a:t>,n</a:t>
            </a:r>
            <a:r>
              <a:rPr lang="en-US" sz="2400" baseline="30000" dirty="0" smtClean="0">
                <a:sym typeface="Symbol"/>
              </a:rPr>
              <a:t>0.66</a:t>
            </a:r>
            <a:r>
              <a:rPr lang="en-US" sz="2400" dirty="0" smtClean="0">
                <a:sym typeface="Symbol"/>
              </a:rPr>
              <a:t>]</a:t>
            </a:r>
            <a:r>
              <a:rPr lang="en-US" sz="2400" dirty="0" smtClean="0">
                <a:solidFill>
                  <a:schemeClr val="accent2"/>
                </a:solidFill>
                <a:sym typeface="Symbol"/>
              </a:rPr>
              <a:t>.</a:t>
            </a:r>
            <a:r>
              <a:rPr lang="en-US" sz="2400" dirty="0" smtClean="0">
                <a:solidFill>
                  <a:schemeClr val="accent2"/>
                </a:solidFill>
              </a:rPr>
              <a:t>  </a:t>
            </a:r>
          </a:p>
          <a:p>
            <a:pPr algn="l" rtl="0"/>
            <a:r>
              <a:rPr lang="en-US" sz="2400" dirty="0" smtClean="0"/>
              <a:t>PF:</a:t>
            </a:r>
            <a:r>
              <a:rPr lang="en-US" sz="2400" dirty="0" smtClean="0">
                <a:solidFill>
                  <a:schemeClr val="accent2"/>
                </a:solidFill>
              </a:rPr>
              <a:t> Consider a random matrix with </a:t>
            </a:r>
            <a:r>
              <a:rPr lang="en-US" sz="2400" dirty="0" smtClean="0"/>
              <a:t>3mn</a:t>
            </a:r>
            <a:r>
              <a:rPr lang="en-US" sz="2400" dirty="0" smtClean="0">
                <a:solidFill>
                  <a:schemeClr val="accent2"/>
                </a:solidFill>
              </a:rPr>
              <a:t> one-entries.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5229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62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2314600" cy="814154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Summary</a:t>
            </a:r>
            <a:endParaRPr lang="he-IL" sz="40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3347864" y="298738"/>
            <a:ext cx="554461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/>
              <a:t>t</a:t>
            </a:r>
            <a:r>
              <a:rPr lang="en-US" sz="24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400" dirty="0" smtClean="0"/>
              <a:t>x=(x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,…,x</a:t>
            </a:r>
            <a:r>
              <a:rPr lang="en-US" sz="2400" baseline="30000" dirty="0" smtClean="0"/>
              <a:t>(t)</a:t>
            </a:r>
            <a:r>
              <a:rPr lang="en-US" sz="2400" dirty="0" smtClean="0"/>
              <a:t>),   |x</a:t>
            </a:r>
            <a:r>
              <a:rPr lang="en-US" sz="2400" baseline="30000" dirty="0" smtClean="0"/>
              <a:t>(</a:t>
            </a:r>
            <a:r>
              <a:rPr lang="en-US" sz="2400" baseline="30000" dirty="0" err="1" smtClean="0"/>
              <a:t>i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|=n</a:t>
            </a:r>
            <a:r>
              <a:rPr lang="en-US" sz="2400" dirty="0" smtClean="0">
                <a:sym typeface="Symbol"/>
              </a:rPr>
              <a:t> </a:t>
            </a:r>
          </a:p>
          <a:p>
            <a:pPr algn="l" rtl="0"/>
            <a:r>
              <a:rPr lang="en-US" sz="2400" dirty="0" smtClean="0">
                <a:sym typeface="Symbol"/>
              </a:rPr>
              <a:t>          F</a:t>
            </a:r>
            <a:r>
              <a:rPr lang="en-US" sz="2400" dirty="0" smtClean="0"/>
              <a:t>(x</a:t>
            </a:r>
            <a:r>
              <a:rPr lang="en-US" sz="2400" baseline="30000" dirty="0" smtClean="0"/>
              <a:t>(1</a:t>
            </a:r>
            <a:r>
              <a:rPr lang="en-US" sz="2400" baseline="30000" dirty="0"/>
              <a:t>)</a:t>
            </a:r>
            <a:r>
              <a:rPr lang="en-US" sz="2400" dirty="0"/>
              <a:t>,…,x</a:t>
            </a:r>
            <a:r>
              <a:rPr lang="en-US" sz="2400" baseline="30000" dirty="0"/>
              <a:t>(t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) =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smtClean="0">
                <a:sym typeface="Symbol"/>
              </a:rPr>
              <a:t>(i_1,…,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-25000" dirty="0" smtClean="0">
                <a:sym typeface="Symbol"/>
              </a:rPr>
              <a:t>)T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x</a:t>
            </a:r>
            <a:r>
              <a:rPr lang="en-US" sz="2400" baseline="-25000" dirty="0" smtClean="0">
                <a:sym typeface="Symbol"/>
              </a:rPr>
              <a:t>i_1</a:t>
            </a:r>
            <a:r>
              <a:rPr lang="en-US" sz="2400" baseline="30000" dirty="0" smtClean="0">
                <a:sym typeface="Symbol"/>
              </a:rPr>
              <a:t>(1)</a:t>
            </a:r>
            <a:r>
              <a:rPr lang="en-US" sz="2400" dirty="0" smtClean="0">
                <a:sym typeface="Symbol"/>
              </a:rPr>
              <a:t>  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30000" dirty="0" smtClean="0">
                <a:sym typeface="Symbol"/>
              </a:rPr>
              <a:t>(t)</a:t>
            </a:r>
            <a:r>
              <a:rPr lang="en-US" sz="2400" dirty="0" smtClean="0">
                <a:sym typeface="Symbol"/>
              </a:rPr>
              <a:t> </a:t>
            </a:r>
            <a:endParaRPr lang="he-I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36538" y="2928640"/>
            <a:ext cx="7680114" cy="14032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>
                <a:solidFill>
                  <a:srgbClr val="FF0000"/>
                </a:solidFill>
              </a:rPr>
              <a:t>Conj</a:t>
            </a:r>
            <a:r>
              <a:rPr lang="en-US" sz="2800" dirty="0" smtClean="0">
                <a:solidFill>
                  <a:srgbClr val="FF0000"/>
                </a:solidFill>
              </a:rPr>
              <a:t> (1</a:t>
            </a:r>
            <a:r>
              <a:rPr lang="en-US" sz="2800" baseline="30000" dirty="0" smtClean="0">
                <a:solidFill>
                  <a:srgbClr val="FF0000"/>
                </a:solidFill>
              </a:rPr>
              <a:t>st</a:t>
            </a:r>
            <a:r>
              <a:rPr lang="en-US" sz="2800" dirty="0" smtClean="0">
                <a:solidFill>
                  <a:srgbClr val="FF0000"/>
                </a:solidFill>
              </a:rPr>
              <a:t> sanity check)</a:t>
            </a:r>
            <a:r>
              <a:rPr lang="en-US" sz="2800" dirty="0" smtClean="0">
                <a:solidFill>
                  <a:srgbClr val="00B0F0"/>
                </a:solidFill>
              </a:rPr>
              <a:t>: 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rgbClr val="00B0F0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rgbClr val="00B0F0"/>
                </a:solidFill>
              </a:rPr>
              <a:t>-linear function that requires depth-three circuits of size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4458" y="1336690"/>
            <a:ext cx="7879990" cy="138499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>
                <a:solidFill>
                  <a:srgbClr val="FF0000"/>
                </a:solidFill>
              </a:rPr>
              <a:t>Long-term/dream goal: </a:t>
            </a:r>
            <a:r>
              <a:rPr lang="en-US" sz="2800" dirty="0" smtClean="0">
                <a:solidFill>
                  <a:srgbClr val="00B0F0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rgbClr val="00B0F0"/>
                </a:solidFill>
              </a:rPr>
              <a:t>, present an explicit t-linear function that requires depth-three circuits of size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6538" y="4520590"/>
            <a:ext cx="8160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>
                <a:solidFill>
                  <a:srgbClr val="FF0000"/>
                </a:solidFill>
              </a:rPr>
              <a:t>2</a:t>
            </a:r>
            <a:r>
              <a:rPr lang="en-US" sz="2800" baseline="30000" dirty="0" smtClean="0">
                <a:solidFill>
                  <a:srgbClr val="FF0000"/>
                </a:solidFill>
              </a:rPr>
              <a:t>nd</a:t>
            </a:r>
            <a:r>
              <a:rPr lang="en-US" sz="2800" dirty="0" smtClean="0">
                <a:solidFill>
                  <a:srgbClr val="FF0000"/>
                </a:solidFill>
              </a:rPr>
              <a:t> sanity check: </a:t>
            </a:r>
            <a:r>
              <a:rPr lang="en-US" sz="2400" dirty="0" smtClean="0">
                <a:solidFill>
                  <a:srgbClr val="00B0F0"/>
                </a:solidFill>
              </a:rPr>
              <a:t>Prove L.B. for a restricted model of (depth-three) circuits; specifically, </a:t>
            </a:r>
            <a:r>
              <a:rPr lang="en-US" sz="2400" dirty="0" err="1" smtClean="0">
                <a:solidFill>
                  <a:srgbClr val="00B0F0"/>
                </a:solidFill>
              </a:rPr>
              <a:t>Arithm.Ckts</a:t>
            </a:r>
            <a:r>
              <a:rPr lang="en-US" sz="2400" dirty="0" smtClean="0">
                <a:solidFill>
                  <a:srgbClr val="00B0F0"/>
                </a:solidFill>
              </a:rPr>
              <a:t> with general gates: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134" y="5653790"/>
            <a:ext cx="7853102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>
                <a:solidFill>
                  <a:srgbClr val="FF0000"/>
                </a:solidFill>
              </a:rPr>
              <a:t>Current goal: </a:t>
            </a:r>
            <a:r>
              <a:rPr lang="en-US" sz="2800" dirty="0" smtClean="0">
                <a:solidFill>
                  <a:srgbClr val="00B0F0"/>
                </a:solidFill>
              </a:rPr>
              <a:t>Show that </a:t>
            </a:r>
            <a:r>
              <a:rPr lang="en-US" sz="2800" dirty="0">
                <a:solidFill>
                  <a:srgbClr val="00B0F0"/>
                </a:solidFill>
              </a:rPr>
              <a:t>e</a:t>
            </a:r>
            <a:r>
              <a:rPr lang="en-US" sz="2800" dirty="0" smtClean="0">
                <a:solidFill>
                  <a:srgbClr val="00B0F0"/>
                </a:solidFill>
              </a:rPr>
              <a:t>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rgbClr val="00B0F0"/>
                </a:solidFill>
              </a:rPr>
              <a:t>-linear functions </a:t>
            </a:r>
            <a:r>
              <a:rPr lang="en-US" sz="2800" dirty="0" smtClean="0"/>
              <a:t>F </a:t>
            </a:r>
            <a:r>
              <a:rPr lang="en-US" sz="2800" dirty="0" smtClean="0">
                <a:solidFill>
                  <a:srgbClr val="00B0F0"/>
                </a:solidFill>
              </a:rPr>
              <a:t> satisfy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 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(F) ≥ C(F) = </a:t>
            </a:r>
            <a:r>
              <a:rPr lang="en-US" sz="2800" dirty="0" smtClean="0">
                <a:sym typeface="Symbol"/>
              </a:rPr>
              <a:t>(</a:t>
            </a:r>
            <a:r>
              <a:rPr lang="en-US" sz="2800" dirty="0" err="1" smtClean="0">
                <a:sym typeface="Symbol"/>
              </a:rPr>
              <a:t>t</a:t>
            </a:r>
            <a:r>
              <a:rPr lang="en-US" sz="2800" dirty="0" err="1" smtClean="0"/>
              <a:t>n</a:t>
            </a:r>
            <a:r>
              <a:rPr lang="en-US" sz="2800" baseline="30000" dirty="0" err="1" smtClean="0"/>
              <a:t>t</a:t>
            </a:r>
            <a:r>
              <a:rPr lang="en-US" sz="2800" baseline="30000" dirty="0" smtClean="0"/>
              <a:t>/(t+1)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rgbClr val="00B0F0"/>
                </a:solidFill>
              </a:rPr>
              <a:t>or so (i.e. super-</a:t>
            </a:r>
            <a:r>
              <a:rPr lang="en-US" sz="2800" dirty="0" err="1" smtClean="0">
                <a:solidFill>
                  <a:srgbClr val="00B0F0"/>
                </a:solidFill>
              </a:rPr>
              <a:t>sqrt</a:t>
            </a:r>
            <a:r>
              <a:rPr lang="en-US" sz="2800" dirty="0" smtClean="0">
                <a:solidFill>
                  <a:srgbClr val="00B0F0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6452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7"/>
            <a:ext cx="8579296" cy="634083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Suggestion 1: Consider </a:t>
            </a:r>
            <a:r>
              <a:rPr lang="en-US" sz="4000" u="sng" dirty="0" err="1" smtClean="0"/>
              <a:t>multilinear</a:t>
            </a:r>
            <a:r>
              <a:rPr lang="en-US" sz="4000" u="sng" dirty="0" smtClean="0"/>
              <a:t> functions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63733"/>
            <a:ext cx="8424936" cy="100811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Recall: Depth </a:t>
            </a:r>
            <a:r>
              <a:rPr lang="en-US" sz="2400" dirty="0" smtClean="0"/>
              <a:t>d</a:t>
            </a:r>
            <a:r>
              <a:rPr lang="en-US" sz="2400" dirty="0" smtClean="0">
                <a:solidFill>
                  <a:schemeClr val="tx2"/>
                </a:solidFill>
              </a:rPr>
              <a:t> circuits for </a:t>
            </a:r>
            <a:r>
              <a:rPr lang="en-US" sz="2400" dirty="0" err="1" smtClean="0">
                <a:cs typeface="+mj-cs"/>
              </a:rPr>
              <a:t>Parity</a:t>
            </a:r>
            <a:r>
              <a:rPr lang="en-US" sz="2400" baseline="-25000" dirty="0" err="1" smtClean="0">
                <a:cs typeface="+mj-cs"/>
              </a:rPr>
              <a:t>n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have size </a:t>
            </a:r>
            <a:r>
              <a:rPr lang="en-US" sz="2400" dirty="0" err="1" smtClean="0"/>
              <a:t>exp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 panose="05050102010706020507" pitchFamily="18" charset="2"/>
              </a:rPr>
              <a:t></a:t>
            </a:r>
            <a:r>
              <a:rPr lang="en-US" sz="2400" dirty="0" smtClean="0">
                <a:sym typeface="Symbol"/>
              </a:rPr>
              <a:t>(n</a:t>
            </a:r>
            <a:r>
              <a:rPr lang="en-US" sz="2400" baseline="30000" dirty="0" smtClean="0">
                <a:sym typeface="Symbol"/>
              </a:rPr>
              <a:t>1/(d-1)</a:t>
            </a:r>
            <a:r>
              <a:rPr lang="en-US" sz="2400" dirty="0" smtClean="0">
                <a:sym typeface="Symbol"/>
              </a:rPr>
              <a:t>))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.</a:t>
            </a:r>
          </a:p>
          <a:p>
            <a:pPr marL="0" indent="0" algn="l" rtl="0">
              <a:buNone/>
            </a:pPr>
            <a:r>
              <a:rPr lang="en-US" sz="2400" dirty="0" smtClean="0">
                <a:solidFill>
                  <a:schemeClr val="tx2"/>
                </a:solidFill>
                <a:sym typeface="Symbol"/>
              </a:rPr>
              <a:t>We seek Stronger lower bounds (i.e., </a:t>
            </a:r>
            <a:r>
              <a:rPr lang="en-US" sz="2400" dirty="0" err="1" smtClean="0">
                <a:sym typeface="Symbol"/>
              </a:rPr>
              <a:t>exp</a:t>
            </a:r>
            <a:r>
              <a:rPr lang="en-US" sz="2400" dirty="0" smtClean="0">
                <a:sym typeface="Symbol"/>
              </a:rPr>
              <a:t>((n))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).</a:t>
            </a:r>
          </a:p>
          <a:p>
            <a:pPr marL="0" indent="0" algn="l" rtl="0"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8258" y="2258276"/>
            <a:ext cx="7488832" cy="14465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>
                <a:solidFill>
                  <a:schemeClr val="accent2"/>
                </a:solidFill>
              </a:rPr>
              <a:t>Multi-linear functions :    </a:t>
            </a:r>
            <a:r>
              <a:rPr lang="en-US" sz="2800" dirty="0" smtClean="0"/>
              <a:t>x=(x</a:t>
            </a:r>
            <a:r>
              <a:rPr lang="en-US" sz="2800" baseline="30000" dirty="0" smtClean="0"/>
              <a:t>(1)</a:t>
            </a:r>
            <a:r>
              <a:rPr lang="en-US" sz="2800" dirty="0" smtClean="0"/>
              <a:t>,…,x</a:t>
            </a:r>
            <a:r>
              <a:rPr lang="en-US" sz="2800" baseline="30000" dirty="0" smtClean="0"/>
              <a:t>(t)</a:t>
            </a:r>
            <a:r>
              <a:rPr lang="en-US" sz="2800" dirty="0" smtClean="0"/>
              <a:t>),   x</a:t>
            </a:r>
            <a:r>
              <a:rPr lang="en-US" sz="2800" baseline="30000" dirty="0" smtClean="0"/>
              <a:t>(</a:t>
            </a:r>
            <a:r>
              <a:rPr lang="en-US" sz="2800" baseline="30000" dirty="0" err="1" smtClean="0"/>
              <a:t>i</a:t>
            </a:r>
            <a:r>
              <a:rPr lang="en-US" sz="2800" baseline="30000" dirty="0" smtClean="0"/>
              <a:t>)</a:t>
            </a:r>
            <a:r>
              <a:rPr lang="en-US" sz="2800" dirty="0" smtClean="0">
                <a:sym typeface="Symbol"/>
              </a:rPr>
              <a:t>0,1</a:t>
            </a:r>
            <a:r>
              <a:rPr lang="en-US" sz="2800" baseline="30000" dirty="0" smtClean="0">
                <a:sym typeface="Symbol"/>
              </a:rPr>
              <a:t>n</a:t>
            </a:r>
            <a:r>
              <a:rPr lang="en-US" sz="2800" dirty="0" smtClean="0">
                <a:sym typeface="Symbol"/>
              </a:rPr>
              <a:t> </a:t>
            </a:r>
          </a:p>
          <a:p>
            <a:pPr algn="l" rtl="0"/>
            <a:r>
              <a:rPr lang="en-US" sz="2800" dirty="0" smtClean="0">
                <a:sym typeface="Symbol"/>
              </a:rPr>
              <a:t>              </a:t>
            </a:r>
            <a:r>
              <a:rPr lang="en-US" sz="3200" dirty="0" smtClean="0">
                <a:sym typeface="Symbol"/>
              </a:rPr>
              <a:t>F</a:t>
            </a:r>
            <a:r>
              <a:rPr lang="en-US" sz="3200" dirty="0" smtClean="0"/>
              <a:t>(x</a:t>
            </a:r>
            <a:r>
              <a:rPr lang="en-US" sz="3200" baseline="30000" dirty="0" smtClean="0"/>
              <a:t>(1</a:t>
            </a:r>
            <a:r>
              <a:rPr lang="en-US" sz="3200" baseline="30000" dirty="0"/>
              <a:t>)</a:t>
            </a:r>
            <a:r>
              <a:rPr lang="en-US" sz="3200" dirty="0"/>
              <a:t>,…,x</a:t>
            </a:r>
            <a:r>
              <a:rPr lang="en-US" sz="3200" baseline="30000" dirty="0"/>
              <a:t>(t</a:t>
            </a:r>
            <a:r>
              <a:rPr lang="en-US" sz="3200" baseline="30000" dirty="0" smtClean="0"/>
              <a:t>)</a:t>
            </a:r>
            <a:r>
              <a:rPr lang="en-US" sz="3200" dirty="0" smtClean="0"/>
              <a:t>) = </a:t>
            </a:r>
            <a:r>
              <a:rPr lang="en-US" sz="3200" dirty="0" smtClean="0">
                <a:sym typeface="Symbol"/>
              </a:rPr>
              <a:t></a:t>
            </a:r>
            <a:r>
              <a:rPr lang="en-US" sz="3200" baseline="-25000" dirty="0" smtClean="0">
                <a:sym typeface="Symbol"/>
              </a:rPr>
              <a:t>(i_1,…,</a:t>
            </a:r>
            <a:r>
              <a:rPr lang="en-US" sz="3200" baseline="-25000" dirty="0" err="1" smtClean="0">
                <a:sym typeface="Symbol"/>
              </a:rPr>
              <a:t>i_t</a:t>
            </a:r>
            <a:r>
              <a:rPr lang="en-US" sz="3200" baseline="-25000" dirty="0" smtClean="0">
                <a:sym typeface="Symbol"/>
              </a:rPr>
              <a:t>)T</a:t>
            </a:r>
            <a:r>
              <a:rPr lang="en-US" sz="3200" dirty="0">
                <a:sym typeface="Symbol"/>
              </a:rPr>
              <a:t> </a:t>
            </a:r>
            <a:r>
              <a:rPr lang="en-US" sz="3200" dirty="0" smtClean="0">
                <a:sym typeface="Symbol"/>
              </a:rPr>
              <a:t>x</a:t>
            </a:r>
            <a:r>
              <a:rPr lang="en-US" sz="3200" baseline="-25000" dirty="0" smtClean="0">
                <a:sym typeface="Symbol"/>
              </a:rPr>
              <a:t>i_1</a:t>
            </a:r>
            <a:r>
              <a:rPr lang="en-US" sz="3200" baseline="30000" dirty="0" smtClean="0">
                <a:sym typeface="Symbol"/>
              </a:rPr>
              <a:t>(1)</a:t>
            </a:r>
            <a:r>
              <a:rPr lang="en-US" sz="3200" dirty="0" smtClean="0">
                <a:sym typeface="Symbol"/>
              </a:rPr>
              <a:t>  </a:t>
            </a:r>
            <a:r>
              <a:rPr lang="en-US" sz="3200" dirty="0" err="1" smtClean="0">
                <a:sym typeface="Symbol"/>
              </a:rPr>
              <a:t>x</a:t>
            </a:r>
            <a:r>
              <a:rPr lang="en-US" sz="3200" baseline="-25000" dirty="0" err="1" smtClean="0">
                <a:sym typeface="Symbol"/>
              </a:rPr>
              <a:t>i_t</a:t>
            </a:r>
            <a:r>
              <a:rPr lang="en-US" sz="3200" baseline="30000" dirty="0" smtClean="0">
                <a:sym typeface="Symbol"/>
              </a:rPr>
              <a:t>(t)</a:t>
            </a:r>
            <a:r>
              <a:rPr lang="en-US" sz="3200" dirty="0" smtClean="0">
                <a:sym typeface="Symbol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sym typeface="Symbol"/>
              </a:rPr>
              <a:t>associated with tensor  </a:t>
            </a:r>
            <a:r>
              <a:rPr lang="en-US" sz="2800" dirty="0" smtClean="0">
                <a:sym typeface="Symbol"/>
              </a:rPr>
              <a:t>T  [n]</a:t>
            </a:r>
            <a:r>
              <a:rPr lang="en-US" sz="2800" baseline="30000" dirty="0" smtClean="0">
                <a:sym typeface="Symbol"/>
              </a:rPr>
              <a:t>t</a:t>
            </a:r>
            <a:r>
              <a:rPr lang="en-US" sz="2800" dirty="0" smtClean="0">
                <a:sym typeface="Symbol"/>
              </a:rPr>
              <a:t>  </a:t>
            </a:r>
            <a:endParaRPr lang="he-IL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28258" y="5037006"/>
            <a:ext cx="72008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/>
              <a:t>Conj</a:t>
            </a:r>
            <a:r>
              <a:rPr lang="en-US" sz="2800" dirty="0" smtClean="0"/>
              <a:t> (sanity check):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[holds for t=1…]</a:t>
            </a:r>
            <a:endParaRPr lang="he-IL" sz="2800" dirty="0"/>
          </a:p>
        </p:txBody>
      </p:sp>
      <p:sp>
        <p:nvSpPr>
          <p:cNvPr id="6" name="Cloud Callout 5"/>
          <p:cNvSpPr/>
          <p:nvPr/>
        </p:nvSpPr>
        <p:spPr>
          <a:xfrm rot="5400000">
            <a:off x="5970" y="3033309"/>
            <a:ext cx="1087258" cy="1343035"/>
          </a:xfrm>
          <a:prstGeom prst="cloudCallout">
            <a:avLst>
              <a:gd name="adj1" fmla="val -91667"/>
              <a:gd name="adj2" fmla="val -60030"/>
            </a:avLst>
          </a:prstGeom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-20767" y="3336084"/>
            <a:ext cx="1241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smtClean="0"/>
              <a:t>Think of t=2,… log n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424602" y="414908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The complexity of computing F is supposed to arise from the “complexity” of the tensor. </a:t>
            </a:r>
            <a:endParaRPr lang="en-US" dirty="0"/>
          </a:p>
        </p:txBody>
      </p:sp>
      <p:sp>
        <p:nvSpPr>
          <p:cNvPr id="9" name="Oval Callout 8"/>
          <p:cNvSpPr/>
          <p:nvPr/>
        </p:nvSpPr>
        <p:spPr>
          <a:xfrm rot="10800000">
            <a:off x="4117166" y="3964387"/>
            <a:ext cx="4713650" cy="1030497"/>
          </a:xfrm>
          <a:prstGeom prst="wedgeEllipseCallout">
            <a:avLst>
              <a:gd name="adj1" fmla="val 38403"/>
              <a:gd name="adj2" fmla="val 8763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0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15200" cy="634082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Suggestion 2: Focus on depth three</a:t>
            </a:r>
            <a:endParaRPr lang="he-IL" sz="40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3203848" y="5855067"/>
            <a:ext cx="554461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/>
              <a:t>t</a:t>
            </a:r>
            <a:r>
              <a:rPr lang="en-US" sz="24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400" dirty="0" smtClean="0"/>
              <a:t>x=(x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,…,x</a:t>
            </a:r>
            <a:r>
              <a:rPr lang="en-US" sz="2400" baseline="30000" dirty="0" smtClean="0"/>
              <a:t>(t)</a:t>
            </a:r>
            <a:r>
              <a:rPr lang="en-US" sz="2400" dirty="0" smtClean="0"/>
              <a:t>),   |x</a:t>
            </a:r>
            <a:r>
              <a:rPr lang="en-US" sz="2400" baseline="30000" dirty="0" smtClean="0"/>
              <a:t>(</a:t>
            </a:r>
            <a:r>
              <a:rPr lang="en-US" sz="2400" baseline="30000" dirty="0" err="1" smtClean="0"/>
              <a:t>i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|=n</a:t>
            </a:r>
            <a:r>
              <a:rPr lang="en-US" sz="2400" dirty="0" smtClean="0">
                <a:sym typeface="Symbol"/>
              </a:rPr>
              <a:t> </a:t>
            </a:r>
          </a:p>
          <a:p>
            <a:pPr algn="l" rtl="0"/>
            <a:r>
              <a:rPr lang="en-US" sz="2400" dirty="0" smtClean="0">
                <a:sym typeface="Symbol"/>
              </a:rPr>
              <a:t>          F</a:t>
            </a:r>
            <a:r>
              <a:rPr lang="en-US" sz="2400" dirty="0" smtClean="0"/>
              <a:t>(x</a:t>
            </a:r>
            <a:r>
              <a:rPr lang="en-US" sz="2400" baseline="30000" dirty="0" smtClean="0"/>
              <a:t>(1</a:t>
            </a:r>
            <a:r>
              <a:rPr lang="en-US" sz="2400" baseline="30000" dirty="0"/>
              <a:t>)</a:t>
            </a:r>
            <a:r>
              <a:rPr lang="en-US" sz="2400" dirty="0"/>
              <a:t>,…,x</a:t>
            </a:r>
            <a:r>
              <a:rPr lang="en-US" sz="2400" baseline="30000" dirty="0"/>
              <a:t>(t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) = </a:t>
            </a:r>
            <a:r>
              <a:rPr lang="en-US" sz="2400" dirty="0" smtClean="0">
                <a:sym typeface="Symbol"/>
              </a:rPr>
              <a:t></a:t>
            </a:r>
            <a:r>
              <a:rPr lang="en-US" sz="2400" baseline="-25000" dirty="0" smtClean="0">
                <a:sym typeface="Symbol"/>
              </a:rPr>
              <a:t>(i_1,…,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-25000" dirty="0" smtClean="0">
                <a:sym typeface="Symbol"/>
              </a:rPr>
              <a:t>)T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x</a:t>
            </a:r>
            <a:r>
              <a:rPr lang="en-US" sz="2400" baseline="-25000" dirty="0" smtClean="0">
                <a:sym typeface="Symbol"/>
              </a:rPr>
              <a:t>i_1</a:t>
            </a:r>
            <a:r>
              <a:rPr lang="en-US" sz="2400" baseline="30000" dirty="0" smtClean="0">
                <a:sym typeface="Symbol"/>
              </a:rPr>
              <a:t>(1)</a:t>
            </a:r>
            <a:r>
              <a:rPr lang="en-US" sz="2400" dirty="0" smtClean="0">
                <a:sym typeface="Symbol"/>
              </a:rPr>
              <a:t>  </a:t>
            </a:r>
            <a:r>
              <a:rPr lang="en-US" sz="2400" dirty="0" err="1" smtClean="0">
                <a:sym typeface="Symbol"/>
              </a:rPr>
              <a:t>x</a:t>
            </a:r>
            <a:r>
              <a:rPr lang="en-US" sz="2400" baseline="-25000" dirty="0" err="1" smtClean="0">
                <a:sym typeface="Symbol"/>
              </a:rPr>
              <a:t>i_t</a:t>
            </a:r>
            <a:r>
              <a:rPr lang="en-US" sz="2400" baseline="30000" dirty="0" smtClean="0">
                <a:sym typeface="Symbol"/>
              </a:rPr>
              <a:t>(t)</a:t>
            </a:r>
            <a:r>
              <a:rPr lang="en-US" sz="2400" dirty="0" smtClean="0">
                <a:sym typeface="Symbol"/>
              </a:rPr>
              <a:t> </a:t>
            </a:r>
            <a:endParaRPr lang="he-I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5724" y="1024752"/>
            <a:ext cx="7694634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err="1" smtClean="0"/>
              <a:t>Conj</a:t>
            </a:r>
            <a:r>
              <a:rPr lang="en-US" sz="2800" dirty="0" smtClean="0"/>
              <a:t> (1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sanity check):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there exists a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depth-three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5656" y="2725761"/>
            <a:ext cx="6984776" cy="181588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 (assuming conj.):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requires </a:t>
            </a:r>
            <a:r>
              <a:rPr lang="en-US" sz="2800" b="1" dirty="0" smtClean="0">
                <a:solidFill>
                  <a:schemeClr val="accent2"/>
                </a:solidFill>
              </a:rPr>
              <a:t>depth-three</a:t>
            </a:r>
            <a:r>
              <a:rPr lang="en-US" sz="2800" dirty="0" smtClean="0">
                <a:solidFill>
                  <a:schemeClr val="accent2"/>
                </a:solidFill>
              </a:rPr>
              <a:t> circuits of size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prstClr val="black"/>
                </a:solidFill>
              </a:rPr>
              <a:t>exp</a:t>
            </a:r>
            <a:r>
              <a:rPr lang="en-US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         </a:t>
            </a:r>
            <a:r>
              <a:rPr lang="en-US" sz="2800" dirty="0" smtClean="0">
                <a:solidFill>
                  <a:schemeClr val="tx2"/>
                </a:solidFill>
                <a:sym typeface="Symbol"/>
              </a:rPr>
              <a:t>[holds for t=1]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5724" y="4750406"/>
            <a:ext cx="7215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A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sanity check: </a:t>
            </a:r>
            <a:r>
              <a:rPr lang="en-US" sz="2800" dirty="0" smtClean="0">
                <a:solidFill>
                  <a:schemeClr val="tx2"/>
                </a:solidFill>
              </a:rPr>
              <a:t>Consider a restricted model of (depth-three) circuits, and prove the L.B. in it.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98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210145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Suggestion 3: Canonical Boolean circuits and </a:t>
            </a:r>
            <a:r>
              <a:rPr lang="en-US" sz="4000" u="sng" dirty="0" err="1" smtClean="0"/>
              <a:t>MultiLinear</a:t>
            </a:r>
            <a:r>
              <a:rPr lang="en-US" sz="4000" u="sng" dirty="0" smtClean="0"/>
              <a:t> circuits with general gates</a:t>
            </a:r>
            <a:endParaRPr lang="he-IL" sz="4000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628800"/>
            <a:ext cx="8291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dirty="0" smtClean="0"/>
              <a:t>Recall (the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sanity check): </a:t>
            </a:r>
            <a:r>
              <a:rPr lang="en-US" sz="2800" dirty="0" smtClean="0">
                <a:solidFill>
                  <a:schemeClr val="tx2"/>
                </a:solidFill>
              </a:rPr>
              <a:t>Consider a restricted model of (depth-three) circuits, and prove the L.B. in it.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996952"/>
            <a:ext cx="7787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Motivation: the standard construction of depth-three circuit for n-way Parity.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31640" y="3861048"/>
            <a:ext cx="9361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dirty="0" err="1" smtClean="0"/>
              <a:t>Par</a:t>
            </a:r>
            <a:r>
              <a:rPr lang="en-US" baseline="-25000" dirty="0" err="1" smtClean="0"/>
              <a:t>sqrt</a:t>
            </a:r>
            <a:r>
              <a:rPr lang="en-US" baseline="-25000" dirty="0" smtClean="0"/>
              <a:t>(n)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13184" y="5013176"/>
            <a:ext cx="10184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dirty="0" err="1" smtClean="0"/>
              <a:t>Par</a:t>
            </a:r>
            <a:r>
              <a:rPr lang="en-US" baseline="-25000" dirty="0" err="1" smtClean="0"/>
              <a:t>sqrt</a:t>
            </a:r>
            <a:r>
              <a:rPr lang="en-US" baseline="-25000" dirty="0" smtClean="0"/>
              <a:t>(n)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627784" y="5015746"/>
            <a:ext cx="9361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dirty="0" err="1" smtClean="0"/>
              <a:t>Par</a:t>
            </a:r>
            <a:r>
              <a:rPr lang="en-US" baseline="-25000" dirty="0" err="1" smtClean="0"/>
              <a:t>sqrt</a:t>
            </a:r>
            <a:r>
              <a:rPr lang="en-US" baseline="-25000" dirty="0" smtClean="0"/>
              <a:t>(n)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47664" y="4859288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. . . .</a:t>
            </a:r>
            <a:endParaRPr lang="en-US" sz="2800" dirty="0"/>
          </a:p>
        </p:txBody>
      </p:sp>
      <p:cxnSp>
        <p:nvCxnSpPr>
          <p:cNvPr id="18" name="Straight Arrow Connector 17"/>
          <p:cNvCxnSpPr>
            <a:stCxn id="13" idx="0"/>
          </p:cNvCxnSpPr>
          <p:nvPr/>
        </p:nvCxnSpPr>
        <p:spPr>
          <a:xfrm flipV="1">
            <a:off x="822412" y="4230380"/>
            <a:ext cx="725252" cy="782796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2157146" y="4230380"/>
            <a:ext cx="936441" cy="782796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Isosceles Triangle 21"/>
          <p:cNvSpPr/>
          <p:nvPr/>
        </p:nvSpPr>
        <p:spPr>
          <a:xfrm>
            <a:off x="5436096" y="3780328"/>
            <a:ext cx="2016224" cy="795059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38122" y="3722548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CNF of size 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dirty="0" err="1" smtClean="0"/>
              <a:t>sqrt</a:t>
            </a:r>
            <a:r>
              <a:rPr lang="en-US" dirty="0" smtClean="0"/>
              <a:t>(n)).</a:t>
            </a:r>
            <a:endParaRPr lang="en-US" dirty="0"/>
          </a:p>
        </p:txBody>
      </p:sp>
      <p:sp>
        <p:nvSpPr>
          <p:cNvPr id="24" name="Isosceles Triangle 23"/>
          <p:cNvSpPr/>
          <p:nvPr/>
        </p:nvSpPr>
        <p:spPr>
          <a:xfrm>
            <a:off x="4932040" y="4575388"/>
            <a:ext cx="1152128" cy="56780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6729333" y="4563706"/>
            <a:ext cx="1152128" cy="56780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012160" y="4598549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. . . .</a:t>
            </a:r>
            <a:endParaRPr lang="en-US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4932040" y="5346899"/>
            <a:ext cx="3419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err="1" smtClean="0"/>
              <a:t>sqrt</a:t>
            </a:r>
            <a:r>
              <a:rPr lang="en-US" dirty="0" smtClean="0"/>
              <a:t>(n) DNFs of size 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dirty="0" err="1" smtClean="0"/>
              <a:t>sqrt</a:t>
            </a:r>
            <a:r>
              <a:rPr lang="en-US" dirty="0" smtClean="0"/>
              <a:t>(n)).</a:t>
            </a: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3597643" y="4226527"/>
            <a:ext cx="1224136" cy="478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59296" y="5806530"/>
            <a:ext cx="7787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In general, use arbitrary ML gates of bounded </a:t>
            </a:r>
            <a:r>
              <a:rPr lang="en-US" dirty="0" err="1" smtClean="0"/>
              <a:t>arity</a:t>
            </a:r>
            <a:r>
              <a:rPr lang="en-US" dirty="0" smtClean="0"/>
              <a:t>: A gate of </a:t>
            </a:r>
            <a:r>
              <a:rPr lang="en-US" dirty="0" err="1" smtClean="0"/>
              <a:t>arity</a:t>
            </a:r>
            <a:r>
              <a:rPr lang="en-US" dirty="0" smtClean="0">
                <a:latin typeface="Symbol" panose="05050102010706020507" pitchFamily="18" charset="2"/>
              </a:rPr>
              <a:t> </a:t>
            </a:r>
            <a:r>
              <a:rPr lang="en-US" b="1" dirty="0" smtClean="0">
                <a:latin typeface="Symbol" panose="05050102010706020507" pitchFamily="18" charset="2"/>
              </a:rPr>
              <a:t>a</a:t>
            </a:r>
            <a:r>
              <a:rPr lang="en-US" dirty="0" smtClean="0">
                <a:latin typeface="Symbol" panose="05050102010706020507" pitchFamily="18" charset="2"/>
              </a:rPr>
              <a:t> </a:t>
            </a:r>
            <a:r>
              <a:rPr lang="en-US" dirty="0" smtClean="0"/>
              <a:t>is implemented by a CNF/DNF of size 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b="1" dirty="0" smtClean="0">
                <a:latin typeface="Symbol" panose="05050102010706020507" pitchFamily="18" charset="2"/>
              </a:rPr>
              <a:t>a</a:t>
            </a:r>
            <a:r>
              <a:rPr lang="en-US" dirty="0" smtClean="0"/>
              <a:t>). A depth-two ML circuit with </a:t>
            </a:r>
            <a:r>
              <a:rPr lang="en-US" b="1" dirty="0" smtClean="0"/>
              <a:t>m</a:t>
            </a:r>
            <a:r>
              <a:rPr lang="en-US" dirty="0" smtClean="0"/>
              <a:t> such gates, yields a (</a:t>
            </a:r>
            <a:r>
              <a:rPr lang="en-US" b="1" dirty="0" smtClean="0"/>
              <a:t>canonical</a:t>
            </a:r>
            <a:r>
              <a:rPr lang="en-US" dirty="0" smtClean="0"/>
              <a:t>) depth-three Boolean circuit </a:t>
            </a:r>
            <a:r>
              <a:rPr lang="en-US" dirty="0"/>
              <a:t>of size </a:t>
            </a:r>
            <a:r>
              <a:rPr lang="en-US" b="1" dirty="0" err="1" smtClean="0"/>
              <a:t>m</a:t>
            </a:r>
            <a:r>
              <a:rPr lang="en-US" dirty="0" err="1" smtClean="0">
                <a:sym typeface="Symbol" panose="05050102010706020507" pitchFamily="18" charset="2"/>
              </a:rPr>
              <a:t>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dirty="0" smtClean="0">
                <a:latin typeface="Symbol" panose="05050102010706020507" pitchFamily="18" charset="2"/>
              </a:rPr>
              <a:t>a</a:t>
            </a:r>
            <a:r>
              <a:rPr lang="en-US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07905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920" y="207379"/>
            <a:ext cx="8291264" cy="1210145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Suggestion 3: Canonical Boolean circuits and </a:t>
            </a:r>
            <a:r>
              <a:rPr lang="en-US" sz="4000" u="sng" dirty="0" err="1" smtClean="0"/>
              <a:t>MultiLinear</a:t>
            </a:r>
            <a:r>
              <a:rPr lang="en-US" sz="4000" u="sng" dirty="0" smtClean="0"/>
              <a:t> circuits with general gates</a:t>
            </a:r>
            <a:endParaRPr lang="he-IL" sz="40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331637" y="2517508"/>
            <a:ext cx="7200800" cy="70788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 smtClean="0"/>
              <a:t>Goal: </a:t>
            </a:r>
            <a:r>
              <a:rPr lang="en-US" sz="2000" dirty="0" smtClean="0">
                <a:solidFill>
                  <a:schemeClr val="accent2"/>
                </a:solidFill>
              </a:rPr>
              <a:t>For every </a:t>
            </a:r>
            <a:r>
              <a:rPr lang="en-US" sz="2000" dirty="0" smtClean="0"/>
              <a:t>t&gt;1</a:t>
            </a:r>
            <a:r>
              <a:rPr lang="en-US" sz="20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000" dirty="0" smtClean="0"/>
              <a:t>t</a:t>
            </a:r>
            <a:r>
              <a:rPr lang="en-US" sz="2000" dirty="0" smtClean="0">
                <a:solidFill>
                  <a:schemeClr val="accent2"/>
                </a:solidFill>
              </a:rPr>
              <a:t>-linear function that requires </a:t>
            </a:r>
            <a:r>
              <a:rPr lang="en-US" sz="2000" b="1" dirty="0" smtClean="0">
                <a:solidFill>
                  <a:schemeClr val="accent2"/>
                </a:solidFill>
              </a:rPr>
              <a:t>canonical</a:t>
            </a:r>
            <a:r>
              <a:rPr lang="en-US" sz="2000" dirty="0" smtClean="0">
                <a:solidFill>
                  <a:schemeClr val="accent2"/>
                </a:solidFill>
              </a:rPr>
              <a:t> (</a:t>
            </a:r>
            <a:r>
              <a:rPr lang="en-US" sz="2000" b="1" dirty="0" smtClean="0">
                <a:solidFill>
                  <a:schemeClr val="accent2"/>
                </a:solidFill>
              </a:rPr>
              <a:t>depth-three)</a:t>
            </a:r>
            <a:r>
              <a:rPr lang="en-US" sz="2000" dirty="0" smtClean="0">
                <a:solidFill>
                  <a:schemeClr val="accent2"/>
                </a:solidFill>
              </a:rPr>
              <a:t> circuits of size</a:t>
            </a:r>
            <a:r>
              <a:rPr lang="en-US" sz="2000" dirty="0" smtClean="0"/>
              <a:t> </a:t>
            </a:r>
            <a:r>
              <a:rPr lang="en-US" sz="2000" dirty="0" err="1">
                <a:solidFill>
                  <a:prstClr val="black"/>
                </a:solidFill>
              </a:rPr>
              <a:t>exp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sz="20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0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0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000" dirty="0" smtClean="0">
                <a:solidFill>
                  <a:prstClr val="black"/>
                </a:solidFill>
                <a:sym typeface="Symbol"/>
              </a:rPr>
              <a:t>))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</a:t>
            </a:r>
            <a:endParaRPr lang="he-IL" sz="20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199" y="1417525"/>
            <a:ext cx="80732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In general, use arbitrary ML gates of bounded </a:t>
            </a:r>
            <a:r>
              <a:rPr lang="en-US" dirty="0" err="1" smtClean="0"/>
              <a:t>arity</a:t>
            </a:r>
            <a:r>
              <a:rPr lang="en-US" dirty="0" smtClean="0"/>
              <a:t>: A gate of </a:t>
            </a:r>
            <a:r>
              <a:rPr lang="en-US" dirty="0" err="1" smtClean="0"/>
              <a:t>arity</a:t>
            </a:r>
            <a:r>
              <a:rPr lang="en-US" dirty="0" smtClean="0">
                <a:latin typeface="Symbol" panose="05050102010706020507" pitchFamily="18" charset="2"/>
              </a:rPr>
              <a:t> </a:t>
            </a:r>
            <a:r>
              <a:rPr lang="en-US" b="1" dirty="0" smtClean="0">
                <a:latin typeface="Symbol" panose="05050102010706020507" pitchFamily="18" charset="2"/>
              </a:rPr>
              <a:t>a</a:t>
            </a:r>
            <a:r>
              <a:rPr lang="en-US" dirty="0" smtClean="0">
                <a:latin typeface="Symbol" panose="05050102010706020507" pitchFamily="18" charset="2"/>
              </a:rPr>
              <a:t> </a:t>
            </a:r>
            <a:r>
              <a:rPr lang="en-US" dirty="0" smtClean="0"/>
              <a:t>is implemented by a CNF/DNF of size 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b="1" dirty="0" smtClean="0">
                <a:latin typeface="Symbol" panose="05050102010706020507" pitchFamily="18" charset="2"/>
              </a:rPr>
              <a:t>a</a:t>
            </a:r>
            <a:r>
              <a:rPr lang="en-US" dirty="0" smtClean="0"/>
              <a:t>). An ML circuit (of arbitrary depth) with </a:t>
            </a:r>
            <a:r>
              <a:rPr lang="en-US" b="1" dirty="0" smtClean="0"/>
              <a:t>m</a:t>
            </a:r>
            <a:r>
              <a:rPr lang="en-US" dirty="0" smtClean="0"/>
              <a:t> such gates, yields a (</a:t>
            </a:r>
            <a:r>
              <a:rPr lang="en-US" b="1" dirty="0" smtClean="0"/>
              <a:t>canonical</a:t>
            </a:r>
            <a:r>
              <a:rPr lang="en-US" dirty="0" smtClean="0"/>
              <a:t>) depth-three Boolean circuit </a:t>
            </a:r>
            <a:r>
              <a:rPr lang="en-US" dirty="0"/>
              <a:t>of size 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b="1" dirty="0" err="1" smtClean="0"/>
              <a:t>m</a:t>
            </a:r>
            <a:r>
              <a:rPr lang="en-US" dirty="0" err="1" smtClean="0"/>
              <a:t>+</a:t>
            </a:r>
            <a:r>
              <a:rPr lang="en-US" b="1" dirty="0" err="1" smtClean="0">
                <a:latin typeface="Symbol" panose="05050102010706020507" pitchFamily="18" charset="2"/>
              </a:rPr>
              <a:t>a</a:t>
            </a:r>
            <a:r>
              <a:rPr lang="en-US" dirty="0"/>
              <a:t>).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29674" y="5248708"/>
            <a:ext cx="7200800" cy="138499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 (restated):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 </a:t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>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         (Holds for t=1.)  </a:t>
            </a:r>
            <a:endParaRPr lang="he-IL" sz="28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199" y="3440839"/>
            <a:ext cx="807327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b="1" dirty="0" err="1" smtClean="0"/>
              <a:t>Def</a:t>
            </a:r>
            <a:r>
              <a:rPr lang="en-US" sz="2400" b="1" dirty="0" smtClean="0"/>
              <a:t> (AN-complexity): </a:t>
            </a:r>
            <a:r>
              <a:rPr lang="en-US" sz="2400" dirty="0" smtClean="0"/>
              <a:t>The complexity of a (ML) circuit </a:t>
            </a:r>
            <a:br>
              <a:rPr lang="en-US" sz="2400" dirty="0" smtClean="0"/>
            </a:br>
            <a:r>
              <a:rPr lang="en-US" sz="2000" dirty="0" smtClean="0"/>
              <a:t>(of arbitrary depth) </a:t>
            </a:r>
            <a:r>
              <a:rPr lang="en-US" sz="2400" dirty="0" smtClean="0"/>
              <a:t>with arbitrary ML gates equals the maximum between the </a:t>
            </a:r>
            <a:r>
              <a:rPr lang="en-US" sz="2400" b="1" u="sng" dirty="0" err="1" smtClean="0"/>
              <a:t>a</a:t>
            </a:r>
            <a:r>
              <a:rPr lang="en-US" sz="2400" dirty="0" err="1" smtClean="0"/>
              <a:t>rity</a:t>
            </a:r>
            <a:r>
              <a:rPr lang="en-US" sz="2400" dirty="0" smtClean="0"/>
              <a:t> of its gates and the </a:t>
            </a:r>
            <a:r>
              <a:rPr lang="en-US" sz="2400" b="1" u="sng" dirty="0" smtClean="0"/>
              <a:t>n</a:t>
            </a:r>
            <a:r>
              <a:rPr lang="en-US" sz="2400" dirty="0" smtClean="0"/>
              <a:t>umber of gates.</a:t>
            </a:r>
          </a:p>
          <a:p>
            <a:pPr algn="l" rtl="0"/>
            <a:r>
              <a:rPr lang="en-US" sz="2000" b="1" i="1" dirty="0" smtClean="0"/>
              <a:t>E.g., Parity has AN-complexity </a:t>
            </a:r>
            <a:r>
              <a:rPr lang="en-US" sz="2000" b="1" i="1" dirty="0" smtClean="0">
                <a:sym typeface="Symbol" panose="05050102010706020507" pitchFamily="18" charset="2"/>
              </a:rPr>
              <a:t>(</a:t>
            </a:r>
            <a:r>
              <a:rPr lang="en-US" sz="2000" b="1" i="1" dirty="0" err="1" smtClean="0">
                <a:sym typeface="Symbol" panose="05050102010706020507" pitchFamily="18" charset="2"/>
              </a:rPr>
              <a:t>sqrt</a:t>
            </a:r>
            <a:r>
              <a:rPr lang="en-US" sz="2000" b="1" i="1" dirty="0" smtClean="0">
                <a:sym typeface="Symbol" panose="05050102010706020507" pitchFamily="18" charset="2"/>
              </a:rPr>
              <a:t>(n)), and we wish to bypass this.</a:t>
            </a:r>
            <a:endParaRPr lang="en-US" sz="20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17460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920" y="207379"/>
            <a:ext cx="8273544" cy="209468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Are canonical Boolean circuits </a:t>
            </a:r>
            <a:br>
              <a:rPr lang="en-US" sz="4000" u="sng" dirty="0" smtClean="0"/>
            </a:br>
            <a:r>
              <a:rPr lang="en-US" sz="4000" u="sng" dirty="0" smtClean="0"/>
              <a:t>as powerful as general depth three circuits </a:t>
            </a:r>
            <a:br>
              <a:rPr lang="en-US" sz="4000" u="sng" dirty="0" smtClean="0"/>
            </a:br>
            <a:r>
              <a:rPr lang="en-US" sz="4000" u="sng" dirty="0" smtClean="0"/>
              <a:t>(</a:t>
            </a:r>
            <a:r>
              <a:rPr lang="en-US" sz="4000" u="sng" dirty="0" err="1" smtClean="0"/>
              <a:t>wrt</a:t>
            </a:r>
            <a:r>
              <a:rPr lang="en-US" sz="4000" u="sng" dirty="0" smtClean="0"/>
              <a:t> computing </a:t>
            </a:r>
            <a:r>
              <a:rPr lang="en-US" sz="4000" u="sng" dirty="0" err="1" smtClean="0"/>
              <a:t>multilinear</a:t>
            </a:r>
            <a:r>
              <a:rPr lang="en-US" sz="4000" u="sng" dirty="0" smtClean="0"/>
              <a:t> function)?</a:t>
            </a:r>
            <a:endParaRPr lang="he-IL" sz="4000" u="sng" dirty="0"/>
          </a:p>
        </p:txBody>
      </p:sp>
      <p:sp>
        <p:nvSpPr>
          <p:cNvPr id="3" name="Horizontal Scroll 2"/>
          <p:cNvSpPr/>
          <p:nvPr/>
        </p:nvSpPr>
        <p:spPr>
          <a:xfrm>
            <a:off x="1475656" y="1700808"/>
            <a:ext cx="7056784" cy="5400600"/>
          </a:xfrm>
          <a:prstGeom prst="horizontalScroll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411760" y="2874710"/>
            <a:ext cx="3168352" cy="584775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err="1" smtClean="0">
                <a:solidFill>
                  <a:srgbClr val="0070C0"/>
                </a:solidFill>
              </a:rPr>
              <a:t>Avi</a:t>
            </a:r>
            <a:r>
              <a:rPr lang="en-US" sz="3200" dirty="0" smtClean="0">
                <a:solidFill>
                  <a:srgbClr val="0070C0"/>
                </a:solidFill>
              </a:rPr>
              <a:t>: I don’t know.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11760" y="3401007"/>
            <a:ext cx="5544616" cy="304698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>
                <a:solidFill>
                  <a:srgbClr val="00B050"/>
                </a:solidFill>
                <a:sym typeface="Symbol"/>
              </a:rPr>
              <a:t>In any case, it is begging to prove lower bounds for it (equiv. for AN-complexity): Firstly,  because lower bounds on the size of depth-three circuits for ML functions </a:t>
            </a:r>
            <a:r>
              <a:rPr lang="en-US" sz="2400" b="1" dirty="0" smtClean="0">
                <a:solidFill>
                  <a:srgbClr val="00B050"/>
                </a:solidFill>
                <a:sym typeface="Symbol"/>
              </a:rPr>
              <a:t>require</a:t>
            </a:r>
            <a:r>
              <a:rPr lang="en-US" sz="2400" dirty="0" smtClean="0">
                <a:solidFill>
                  <a:srgbClr val="00B050"/>
                </a:solidFill>
                <a:sym typeface="Symbol"/>
              </a:rPr>
              <a:t> lower bounds on AN-complexity, and secondly because such lower bounds </a:t>
            </a:r>
            <a:r>
              <a:rPr lang="en-US" sz="2400" b="1" dirty="0" smtClean="0">
                <a:solidFill>
                  <a:srgbClr val="00B050"/>
                </a:solidFill>
                <a:sym typeface="Symbol"/>
              </a:rPr>
              <a:t>exist </a:t>
            </a:r>
            <a:r>
              <a:rPr lang="en-US" sz="2400" dirty="0" smtClean="0">
                <a:solidFill>
                  <a:srgbClr val="00B050"/>
                </a:solidFill>
                <a:sym typeface="Symbol"/>
              </a:rPr>
              <a:t>(i.e., hold for non-explicit functions) and are seemingly </a:t>
            </a:r>
            <a:r>
              <a:rPr lang="en-US" sz="2400" b="1" dirty="0" smtClean="0">
                <a:solidFill>
                  <a:srgbClr val="00B050"/>
                </a:solidFill>
                <a:sym typeface="Symbol"/>
              </a:rPr>
              <a:t>within reach</a:t>
            </a:r>
            <a:r>
              <a:rPr lang="en-US" sz="2400" dirty="0" smtClean="0">
                <a:solidFill>
                  <a:srgbClr val="00B050"/>
                </a:solidFill>
                <a:sym typeface="Symbol"/>
              </a:rPr>
              <a:t>.</a:t>
            </a:r>
            <a:endParaRPr lang="he-IL" sz="24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1760" y="2448213"/>
            <a:ext cx="3528392" cy="584775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smtClean="0">
                <a:solidFill>
                  <a:srgbClr val="FF0000"/>
                </a:solidFill>
              </a:rPr>
              <a:t>Oded: I believe so.</a:t>
            </a:r>
            <a:endParaRPr lang="he-IL" sz="2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13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2"/>
            <a:ext cx="8291264" cy="836159"/>
          </a:xfrm>
        </p:spPr>
        <p:txBody>
          <a:bodyPr>
            <a:normAutofit/>
          </a:bodyPr>
          <a:lstStyle/>
          <a:p>
            <a:pPr algn="l" rtl="0"/>
            <a:r>
              <a:rPr lang="en-US" sz="3200" u="sng" dirty="0" smtClean="0"/>
              <a:t>On the AN-complexity of </a:t>
            </a:r>
            <a:r>
              <a:rPr lang="en-US" sz="3200" u="sng" dirty="0" err="1" smtClean="0"/>
              <a:t>MultiLinear</a:t>
            </a:r>
            <a:r>
              <a:rPr lang="en-US" sz="3200" u="sng" dirty="0" smtClean="0"/>
              <a:t> functions</a:t>
            </a:r>
            <a:endParaRPr lang="he-IL" sz="32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76944" y="1162871"/>
                <a:ext cx="7409991" cy="95410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800" dirty="0" smtClean="0"/>
                  <a:t>Thm1: 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For every </a:t>
                </a:r>
                <a:r>
                  <a:rPr lang="en-US" sz="2800" dirty="0" smtClean="0"/>
                  <a:t>t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800" dirty="0" smtClean="0"/>
                  <a:t>1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, every </a:t>
                </a:r>
                <a:r>
                  <a:rPr lang="en-US" sz="2800" dirty="0" smtClean="0"/>
                  <a:t>t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-linear function has AN-complexity </a:t>
                </a:r>
                <a:r>
                  <a:rPr lang="en-US" sz="2800" dirty="0" smtClean="0">
                    <a:solidFill>
                      <a:prstClr val="black"/>
                    </a:solidFill>
                    <a:sym typeface="Symbol"/>
                  </a:rPr>
                  <a:t>O(</a:t>
                </a:r>
                <a:r>
                  <a:rPr lang="en-US" sz="2800" dirty="0" err="1" smtClean="0">
                    <a:solidFill>
                      <a:prstClr val="black"/>
                    </a:solidFill>
                    <a:sym typeface="Symbol"/>
                  </a:rPr>
                  <a:t>tn</a:t>
                </a:r>
                <a:r>
                  <a:rPr lang="en-US" sz="2800" baseline="30000" dirty="0" err="1" smtClean="0">
                    <a:solidFill>
                      <a:prstClr val="black"/>
                    </a:solidFill>
                    <a:sym typeface="Symbol"/>
                  </a:rPr>
                  <a:t>t</a:t>
                </a:r>
                <a:r>
                  <a:rPr lang="en-US" sz="2800" baseline="30000" dirty="0" smtClean="0">
                    <a:solidFill>
                      <a:prstClr val="black"/>
                    </a:solidFill>
                    <a:sym typeface="Symbol"/>
                  </a:rPr>
                  <a:t>/(t+1)</a:t>
                </a:r>
                <a:r>
                  <a:rPr lang="en-US" sz="2800" dirty="0" smtClean="0">
                    <a:solidFill>
                      <a:prstClr val="black"/>
                    </a:solidFill>
                    <a:sym typeface="Symbol"/>
                  </a:rPr>
                  <a:t>)</a:t>
                </a:r>
                <a:r>
                  <a:rPr lang="en-US" sz="2800" dirty="0" smtClean="0">
                    <a:solidFill>
                      <a:srgbClr val="4F81BD">
                        <a:lumMod val="75000"/>
                      </a:srgbClr>
                    </a:solidFill>
                    <a:sym typeface="Symbol"/>
                  </a:rPr>
                  <a:t>. Via a circuit of depth 2.  </a:t>
                </a:r>
                <a:endParaRPr lang="he-IL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44" y="1162871"/>
                <a:ext cx="7409991" cy="9541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56389" y="4970250"/>
            <a:ext cx="82912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err="1" smtClean="0"/>
              <a:t>Def</a:t>
            </a:r>
            <a:r>
              <a:rPr lang="en-US" sz="2000" b="1" dirty="0" smtClean="0"/>
              <a:t> (AN-complexity): </a:t>
            </a:r>
            <a:r>
              <a:rPr lang="en-US" sz="2000" dirty="0" smtClean="0"/>
              <a:t>The complexity of a circuit with arbitrary ML gates equals the maximum between the </a:t>
            </a:r>
            <a:r>
              <a:rPr lang="en-US" sz="2000" dirty="0" err="1" smtClean="0"/>
              <a:t>arity</a:t>
            </a:r>
            <a:r>
              <a:rPr lang="en-US" sz="2000" dirty="0" smtClean="0"/>
              <a:t> of its gates and the number of gates. 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31101" y="5819507"/>
            <a:ext cx="7355833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Goal: </a:t>
            </a:r>
            <a:r>
              <a:rPr lang="en-US" sz="2800" dirty="0" smtClean="0">
                <a:solidFill>
                  <a:schemeClr val="accent2"/>
                </a:solidFill>
              </a:rPr>
              <a:t>For every </a:t>
            </a:r>
            <a:r>
              <a:rPr lang="en-US" sz="2800" dirty="0" smtClean="0"/>
              <a:t>t&gt;1</a:t>
            </a:r>
            <a:r>
              <a:rPr lang="en-US" sz="2800" dirty="0" smtClean="0">
                <a:solidFill>
                  <a:schemeClr val="accent2"/>
                </a:solidFill>
              </a:rPr>
              <a:t>, present an explicit </a:t>
            </a:r>
            <a:r>
              <a:rPr lang="en-US" sz="2800" dirty="0" smtClean="0"/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-linear function that require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</a:t>
            </a:r>
            <a:r>
              <a:rPr lang="en-US" sz="28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8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/(t+1)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.   </a:t>
            </a:r>
            <a:endParaRPr lang="he-IL" sz="280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86545" y="2444196"/>
                <a:ext cx="7400390" cy="95410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800" dirty="0" smtClean="0"/>
                  <a:t>Thm2: 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For every </a:t>
                </a:r>
                <a:r>
                  <a:rPr lang="en-US" sz="2800" dirty="0" smtClean="0"/>
                  <a:t>t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800" dirty="0" smtClean="0"/>
                  <a:t>1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, almost all </a:t>
                </a:r>
                <a:r>
                  <a:rPr lang="en-US" sz="2800" dirty="0" smtClean="0"/>
                  <a:t>t</a:t>
                </a:r>
                <a:r>
                  <a:rPr lang="en-US" sz="2800" dirty="0" smtClean="0">
                    <a:solidFill>
                      <a:schemeClr val="accent2"/>
                    </a:solidFill>
                  </a:rPr>
                  <a:t>-linear functions require AN-complexity </a:t>
                </a:r>
                <a:r>
                  <a:rPr lang="en-US" sz="2800" dirty="0" smtClean="0">
                    <a:solidFill>
                      <a:prstClr val="black"/>
                    </a:solidFill>
                    <a:sym typeface="Symbol"/>
                  </a:rPr>
                  <a:t>(</a:t>
                </a:r>
                <a:r>
                  <a:rPr lang="en-US" sz="2800" dirty="0" err="1" smtClean="0">
                    <a:solidFill>
                      <a:prstClr val="black"/>
                    </a:solidFill>
                    <a:sym typeface="Symbol"/>
                  </a:rPr>
                  <a:t>tn</a:t>
                </a:r>
                <a:r>
                  <a:rPr lang="en-US" sz="2800" baseline="30000" dirty="0" err="1" smtClean="0">
                    <a:solidFill>
                      <a:prstClr val="black"/>
                    </a:solidFill>
                    <a:sym typeface="Symbol"/>
                  </a:rPr>
                  <a:t>t</a:t>
                </a:r>
                <a:r>
                  <a:rPr lang="en-US" sz="2800" baseline="30000" dirty="0" smtClean="0">
                    <a:solidFill>
                      <a:prstClr val="black"/>
                    </a:solidFill>
                    <a:sym typeface="Symbol"/>
                  </a:rPr>
                  <a:t>/(t+1)</a:t>
                </a:r>
                <a:r>
                  <a:rPr lang="en-US" sz="2800" dirty="0" smtClean="0">
                    <a:solidFill>
                      <a:prstClr val="black"/>
                    </a:solidFill>
                    <a:sym typeface="Symbol"/>
                  </a:rPr>
                  <a:t>)</a:t>
                </a:r>
                <a:r>
                  <a:rPr lang="en-US" sz="2800" dirty="0" smtClean="0">
                    <a:solidFill>
                      <a:srgbClr val="4F81BD">
                        <a:lumMod val="75000"/>
                      </a:srgbClr>
                    </a:solidFill>
                    <a:sym typeface="Symbol"/>
                  </a:rPr>
                  <a:t>.   </a:t>
                </a:r>
                <a:endParaRPr lang="he-IL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545" y="2444196"/>
                <a:ext cx="7400390" cy="9541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68357" y="3707223"/>
            <a:ext cx="7418578" cy="94591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Thm3: </a:t>
            </a:r>
            <a:r>
              <a:rPr lang="en-US" sz="2800" dirty="0" smtClean="0">
                <a:solidFill>
                  <a:schemeClr val="accent2"/>
                </a:solidFill>
              </a:rPr>
              <a:t>Explicit 3-linear and 4-linear functions of AN-complexity 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(n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 </a:t>
            </a:r>
            <a:r>
              <a:rPr lang="en-US" sz="2800" dirty="0" smtClean="0">
                <a:solidFill>
                  <a:schemeClr val="accent2"/>
                </a:solidFill>
              </a:rPr>
              <a:t>and </a:t>
            </a:r>
            <a:r>
              <a:rPr lang="en-US" sz="2800" dirty="0">
                <a:solidFill>
                  <a:prstClr val="black"/>
                </a:solidFill>
                <a:sym typeface="Symbol"/>
              </a:rPr>
              <a:t>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(n</a:t>
            </a:r>
            <a:r>
              <a:rPr lang="en-US" sz="2800" baseline="30000" dirty="0" smtClean="0">
                <a:solidFill>
                  <a:prstClr val="black"/>
                </a:solidFill>
                <a:sym typeface="Symbol"/>
              </a:rPr>
              <a:t>0.666</a:t>
            </a:r>
            <a:r>
              <a:rPr lang="en-US" sz="28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sym typeface="Symbol"/>
              </a:rPr>
              <a:t>, resp.   </a:t>
            </a:r>
            <a:endParaRPr lang="he-IL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85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57" y="185342"/>
            <a:ext cx="3023523" cy="568093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3200" u="sng" dirty="0" smtClean="0"/>
              <a:t>Proofs of </a:t>
            </a:r>
            <a:r>
              <a:rPr lang="en-US" sz="3200" u="sng" dirty="0" err="1" smtClean="0"/>
              <a:t>Thm</a:t>
            </a:r>
            <a:r>
              <a:rPr lang="en-US" sz="3200" u="sng" dirty="0" smtClean="0"/>
              <a:t> 1&amp;2</a:t>
            </a:r>
            <a:endParaRPr lang="he-IL" sz="32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0270" y="1110108"/>
                <a:ext cx="8104177" cy="40011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000" dirty="0" smtClean="0"/>
                  <a:t>Thm1: 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For every </a:t>
                </a:r>
                <a:r>
                  <a:rPr lang="en-US" sz="2000" dirty="0" smtClean="0"/>
                  <a:t>t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 smtClean="0"/>
                  <a:t>1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, every </a:t>
                </a:r>
                <a:r>
                  <a:rPr lang="en-US" sz="2000" dirty="0" smtClean="0"/>
                  <a:t>t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-linear function has AN-complexity </a:t>
                </a:r>
                <a:r>
                  <a:rPr lang="en-US" sz="2000" dirty="0" smtClean="0">
                    <a:solidFill>
                      <a:prstClr val="black"/>
                    </a:solidFill>
                    <a:sym typeface="Symbol"/>
                  </a:rPr>
                  <a:t>O(</a:t>
                </a:r>
                <a:r>
                  <a:rPr lang="en-US" sz="2000" dirty="0" err="1" smtClean="0">
                    <a:solidFill>
                      <a:prstClr val="black"/>
                    </a:solidFill>
                    <a:sym typeface="Symbol"/>
                  </a:rPr>
                  <a:t>tn</a:t>
                </a:r>
                <a:r>
                  <a:rPr lang="en-US" sz="2000" baseline="30000" dirty="0" err="1" smtClean="0">
                    <a:solidFill>
                      <a:prstClr val="black"/>
                    </a:solidFill>
                    <a:sym typeface="Symbol"/>
                  </a:rPr>
                  <a:t>t</a:t>
                </a:r>
                <a:r>
                  <a:rPr lang="en-US" sz="2000" baseline="30000" dirty="0" smtClean="0">
                    <a:solidFill>
                      <a:prstClr val="black"/>
                    </a:solidFill>
                    <a:sym typeface="Symbol"/>
                  </a:rPr>
                  <a:t>/(t+1)</a:t>
                </a:r>
                <a:r>
                  <a:rPr lang="en-US" sz="2000" dirty="0" smtClean="0">
                    <a:solidFill>
                      <a:prstClr val="black"/>
                    </a:solidFill>
                    <a:sym typeface="Symbol"/>
                  </a:rPr>
                  <a:t>)</a:t>
                </a:r>
                <a:r>
                  <a:rPr lang="en-US" sz="2000" dirty="0" smtClean="0">
                    <a:solidFill>
                      <a:srgbClr val="4F81BD">
                        <a:lumMod val="75000"/>
                      </a:srgbClr>
                    </a:solidFill>
                    <a:sym typeface="Symbol"/>
                  </a:rPr>
                  <a:t>.   </a:t>
                </a:r>
                <a:endParaRPr lang="he-IL" sz="20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70" y="1110108"/>
                <a:ext cx="8104177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57336" y="6021288"/>
            <a:ext cx="82912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err="1" smtClean="0"/>
              <a:t>Def</a:t>
            </a:r>
            <a:r>
              <a:rPr lang="en-US" sz="2000" b="1" dirty="0" smtClean="0"/>
              <a:t> (AN-complexity): </a:t>
            </a:r>
            <a:r>
              <a:rPr lang="en-US" sz="2000" dirty="0" smtClean="0"/>
              <a:t>The complexity of a circuit with arbitrary ML gates equals the maximum between the </a:t>
            </a:r>
            <a:r>
              <a:rPr lang="en-US" sz="2000" dirty="0" err="1" smtClean="0"/>
              <a:t>arity</a:t>
            </a:r>
            <a:r>
              <a:rPr lang="en-US" sz="2000" dirty="0" smtClean="0"/>
              <a:t> of its gates and the number of gates.  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079102" y="236841"/>
            <a:ext cx="4680520" cy="7233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/>
              <a:t>t</a:t>
            </a:r>
            <a:r>
              <a:rPr lang="en-US" sz="2000" dirty="0" smtClean="0">
                <a:solidFill>
                  <a:schemeClr val="tx2"/>
                </a:solidFill>
              </a:rPr>
              <a:t>-linear functions       </a:t>
            </a:r>
            <a:r>
              <a:rPr lang="en-US" sz="2000" dirty="0" smtClean="0"/>
              <a:t>x=(x</a:t>
            </a:r>
            <a:r>
              <a:rPr lang="en-US" sz="2000" baseline="30000" dirty="0" smtClean="0"/>
              <a:t>(1)</a:t>
            </a:r>
            <a:r>
              <a:rPr lang="en-US" sz="2000" dirty="0" smtClean="0"/>
              <a:t>,…,x</a:t>
            </a:r>
            <a:r>
              <a:rPr lang="en-US" sz="2000" baseline="30000" dirty="0" smtClean="0"/>
              <a:t>(t)</a:t>
            </a:r>
            <a:r>
              <a:rPr lang="en-US" sz="2000" dirty="0" smtClean="0"/>
              <a:t>),   |x</a:t>
            </a:r>
            <a:r>
              <a:rPr lang="en-US" sz="2000" baseline="30000" dirty="0" smtClean="0"/>
              <a:t>(</a:t>
            </a:r>
            <a:r>
              <a:rPr lang="en-US" sz="2000" baseline="30000" dirty="0" err="1" smtClean="0"/>
              <a:t>i</a:t>
            </a:r>
            <a:r>
              <a:rPr lang="en-US" sz="2000" baseline="30000" dirty="0" smtClean="0"/>
              <a:t>)</a:t>
            </a:r>
            <a:r>
              <a:rPr lang="en-US" sz="2000" dirty="0" smtClean="0"/>
              <a:t>|=n</a:t>
            </a:r>
            <a:r>
              <a:rPr lang="en-US" sz="2000" dirty="0" smtClean="0">
                <a:sym typeface="Symbol"/>
              </a:rPr>
              <a:t> </a:t>
            </a:r>
          </a:p>
          <a:p>
            <a:pPr algn="l" rtl="0"/>
            <a:r>
              <a:rPr lang="en-US" sz="2000" dirty="0" smtClean="0">
                <a:sym typeface="Symbol"/>
              </a:rPr>
              <a:t>          F</a:t>
            </a:r>
            <a:r>
              <a:rPr lang="en-US" sz="2000" dirty="0" smtClean="0"/>
              <a:t>(x</a:t>
            </a:r>
            <a:r>
              <a:rPr lang="en-US" sz="2000" baseline="30000" dirty="0" smtClean="0"/>
              <a:t>(1</a:t>
            </a:r>
            <a:r>
              <a:rPr lang="en-US" sz="2000" baseline="30000" dirty="0"/>
              <a:t>)</a:t>
            </a:r>
            <a:r>
              <a:rPr lang="en-US" sz="2000" dirty="0"/>
              <a:t>,…,x</a:t>
            </a:r>
            <a:r>
              <a:rPr lang="en-US" sz="2000" baseline="30000" dirty="0"/>
              <a:t>(t</a:t>
            </a:r>
            <a:r>
              <a:rPr lang="en-US" sz="2000" baseline="30000" dirty="0" smtClean="0"/>
              <a:t>)</a:t>
            </a:r>
            <a:r>
              <a:rPr lang="en-US" sz="2000" dirty="0" smtClean="0"/>
              <a:t>) = </a:t>
            </a:r>
            <a:r>
              <a:rPr lang="en-US" sz="2000" dirty="0" smtClean="0">
                <a:sym typeface="Symbol"/>
              </a:rPr>
              <a:t></a:t>
            </a:r>
            <a:r>
              <a:rPr lang="en-US" sz="2000" baseline="-25000" dirty="0" smtClean="0">
                <a:sym typeface="Symbol"/>
              </a:rPr>
              <a:t>(i_1,…,</a:t>
            </a:r>
            <a:r>
              <a:rPr lang="en-US" sz="2000" baseline="-25000" dirty="0" err="1" smtClean="0">
                <a:sym typeface="Symbol"/>
              </a:rPr>
              <a:t>i_t</a:t>
            </a:r>
            <a:r>
              <a:rPr lang="en-US" sz="2000" baseline="-25000" dirty="0" smtClean="0">
                <a:sym typeface="Symbol"/>
              </a:rPr>
              <a:t>)T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smtClean="0">
                <a:sym typeface="Symbol"/>
              </a:rPr>
              <a:t>x</a:t>
            </a:r>
            <a:r>
              <a:rPr lang="en-US" sz="2000" baseline="-25000" dirty="0" smtClean="0">
                <a:sym typeface="Symbol"/>
              </a:rPr>
              <a:t>i_1</a:t>
            </a:r>
            <a:r>
              <a:rPr lang="en-US" sz="2000" baseline="30000" dirty="0" smtClean="0">
                <a:sym typeface="Symbol"/>
              </a:rPr>
              <a:t>(1)</a:t>
            </a:r>
            <a:r>
              <a:rPr lang="en-US" sz="2000" dirty="0" smtClean="0">
                <a:sym typeface="Symbol"/>
              </a:rPr>
              <a:t>  </a:t>
            </a:r>
            <a:r>
              <a:rPr lang="en-US" sz="2000" dirty="0" err="1" smtClean="0">
                <a:sym typeface="Symbol"/>
              </a:rPr>
              <a:t>x</a:t>
            </a:r>
            <a:r>
              <a:rPr lang="en-US" sz="2000" baseline="-25000" dirty="0" err="1" smtClean="0">
                <a:sym typeface="Symbol"/>
              </a:rPr>
              <a:t>i_t</a:t>
            </a:r>
            <a:r>
              <a:rPr lang="en-US" sz="2000" baseline="30000" dirty="0" smtClean="0">
                <a:sym typeface="Symbol"/>
              </a:rPr>
              <a:t>(t)</a:t>
            </a:r>
            <a:r>
              <a:rPr lang="en-US" sz="2000" dirty="0" smtClean="0">
                <a:sym typeface="Symbol"/>
              </a:rPr>
              <a:t> </a:t>
            </a:r>
            <a:endParaRPr lang="he-IL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00270" y="1866891"/>
            <a:ext cx="792006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Decompose the tensor </a:t>
            </a:r>
            <a:r>
              <a:rPr lang="en-US" sz="2400" dirty="0" smtClean="0"/>
              <a:t>T </a:t>
            </a:r>
            <a:r>
              <a:rPr lang="en-US" sz="2400" dirty="0" smtClean="0">
                <a:solidFill>
                  <a:schemeClr val="tx2"/>
                </a:solidFill>
              </a:rPr>
              <a:t>into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/>
              <a:t>m=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O(</a:t>
            </a:r>
            <a:r>
              <a:rPr lang="en-US" sz="2400" dirty="0" err="1" smtClean="0">
                <a:solidFill>
                  <a:prstClr val="black"/>
                </a:solidFill>
                <a:sym typeface="Symbol"/>
              </a:rPr>
              <a:t>tn</a:t>
            </a:r>
            <a:r>
              <a:rPr lang="en-US" sz="24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400" baseline="30000" dirty="0">
                <a:solidFill>
                  <a:prstClr val="black"/>
                </a:solidFill>
                <a:sym typeface="Symbol"/>
              </a:rPr>
              <a:t>/(t+1</a:t>
            </a:r>
            <a:r>
              <a:rPr lang="en-US" sz="2400" baseline="30000" dirty="0" smtClean="0">
                <a:solidFill>
                  <a:prstClr val="black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prstClr val="black"/>
                </a:solidFill>
                <a:sym typeface="Symbol"/>
              </a:rPr>
              <a:t>) 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sub-tensors each having side of length </a:t>
            </a:r>
            <a:r>
              <a:rPr lang="en-US" sz="2400" dirty="0" err="1" smtClean="0">
                <a:solidFill>
                  <a:prstClr val="black"/>
                </a:solidFill>
                <a:sym typeface="Symbol"/>
              </a:rPr>
              <a:t>n</a:t>
            </a:r>
            <a:r>
              <a:rPr lang="en-US" sz="2400" baseline="30000" dirty="0" err="1" smtClean="0">
                <a:solidFill>
                  <a:prstClr val="black"/>
                </a:solidFill>
                <a:sym typeface="Symbol"/>
              </a:rPr>
              <a:t>t</a:t>
            </a:r>
            <a:r>
              <a:rPr lang="en-US" sz="2400" baseline="30000" dirty="0">
                <a:solidFill>
                  <a:prstClr val="black"/>
                </a:solidFill>
                <a:sym typeface="Symbol"/>
              </a:rPr>
              <a:t>/(t+1</a:t>
            </a:r>
            <a:r>
              <a:rPr lang="en-US" sz="2400" baseline="30000" dirty="0" smtClean="0">
                <a:solidFill>
                  <a:schemeClr val="tx2"/>
                </a:solidFill>
                <a:sym typeface="Symbol"/>
              </a:rPr>
              <a:t>)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. Compute each tensor by a single gate of </a:t>
            </a:r>
            <a:r>
              <a:rPr lang="en-US" sz="2400" dirty="0" err="1" smtClean="0">
                <a:solidFill>
                  <a:schemeClr val="tx2"/>
                </a:solidFill>
                <a:sym typeface="Symbol"/>
              </a:rPr>
              <a:t>arity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m</a:t>
            </a:r>
            <a:r>
              <a:rPr lang="en-US" sz="2400" dirty="0" smtClean="0">
                <a:solidFill>
                  <a:schemeClr val="tx2"/>
                </a:solidFill>
                <a:sym typeface="Symbol"/>
              </a:rPr>
              <a:t>, and use a top gate to compute their sum.</a:t>
            </a:r>
            <a:r>
              <a:rPr lang="en-US" sz="2400" dirty="0">
                <a:sym typeface="Symbol"/>
              </a:rPr>
              <a:t> </a:t>
            </a:r>
            <a:endParaRPr lang="en-US" sz="2400" dirty="0" smtClean="0">
              <a:solidFill>
                <a:schemeClr val="tx2"/>
              </a:solidFill>
              <a:sym typeface="Symbo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00270" y="3421871"/>
                <a:ext cx="7920068" cy="70788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000" dirty="0" smtClean="0"/>
                  <a:t>Thm2: 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For every </a:t>
                </a:r>
                <a:r>
                  <a:rPr lang="en-US" sz="2000" dirty="0" smtClean="0"/>
                  <a:t>t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 smtClean="0"/>
                  <a:t>1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, almost all </a:t>
                </a:r>
                <a:r>
                  <a:rPr lang="en-US" sz="2000" dirty="0" smtClean="0"/>
                  <a:t>t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-linear functions require AN-complexity </a:t>
                </a:r>
                <a:r>
                  <a:rPr lang="en-US" sz="2000" dirty="0" smtClean="0">
                    <a:solidFill>
                      <a:prstClr val="black"/>
                    </a:solidFill>
                    <a:sym typeface="Symbol"/>
                  </a:rPr>
                  <a:t>(</a:t>
                </a:r>
                <a:r>
                  <a:rPr lang="en-US" sz="2000" dirty="0" err="1" smtClean="0">
                    <a:solidFill>
                      <a:prstClr val="black"/>
                    </a:solidFill>
                    <a:sym typeface="Symbol"/>
                  </a:rPr>
                  <a:t>tn</a:t>
                </a:r>
                <a:r>
                  <a:rPr lang="en-US" sz="2000" baseline="30000" dirty="0" err="1" smtClean="0">
                    <a:solidFill>
                      <a:prstClr val="black"/>
                    </a:solidFill>
                    <a:sym typeface="Symbol"/>
                  </a:rPr>
                  <a:t>t</a:t>
                </a:r>
                <a:r>
                  <a:rPr lang="en-US" sz="2000" baseline="30000" dirty="0" smtClean="0">
                    <a:solidFill>
                      <a:prstClr val="black"/>
                    </a:solidFill>
                    <a:sym typeface="Symbol"/>
                  </a:rPr>
                  <a:t>/(t+1)</a:t>
                </a:r>
                <a:r>
                  <a:rPr lang="en-US" sz="2000" dirty="0" smtClean="0">
                    <a:solidFill>
                      <a:prstClr val="black"/>
                    </a:solidFill>
                    <a:sym typeface="Symbol"/>
                  </a:rPr>
                  <a:t>)</a:t>
                </a:r>
                <a:r>
                  <a:rPr lang="en-US" sz="2000" dirty="0" smtClean="0">
                    <a:solidFill>
                      <a:srgbClr val="4F81BD">
                        <a:lumMod val="75000"/>
                      </a:srgbClr>
                    </a:solidFill>
                    <a:sym typeface="Symbol"/>
                  </a:rPr>
                  <a:t>.   </a:t>
                </a:r>
                <a:endParaRPr lang="he-IL" sz="20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70" y="3421871"/>
                <a:ext cx="7920068" cy="7078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97092" y="4484408"/>
            <a:ext cx="79200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>
                <a:solidFill>
                  <a:schemeClr val="tx2"/>
                </a:solidFill>
              </a:rPr>
              <a:t>A counting argument: The number of </a:t>
            </a:r>
            <a:r>
              <a:rPr lang="en-US" sz="2400" dirty="0" smtClean="0"/>
              <a:t>t</a:t>
            </a:r>
            <a:r>
              <a:rPr lang="en-US" sz="2400" dirty="0" smtClean="0">
                <a:solidFill>
                  <a:schemeClr val="tx2"/>
                </a:solidFill>
              </a:rPr>
              <a:t>-ML circuits of AN-complexity </a:t>
            </a:r>
            <a:r>
              <a:rPr lang="en-US" sz="2400" dirty="0" smtClean="0"/>
              <a:t>m</a:t>
            </a:r>
            <a:r>
              <a:rPr lang="en-US" sz="2400" dirty="0" smtClean="0">
                <a:solidFill>
                  <a:schemeClr val="tx2"/>
                </a:solidFill>
              </a:rPr>
              <a:t> is dominated by</a:t>
            </a:r>
            <a:r>
              <a:rPr lang="en-US" sz="2400" dirty="0" smtClean="0"/>
              <a:t> (</a:t>
            </a:r>
            <a:r>
              <a:rPr lang="en-US" sz="2400" dirty="0" err="1" smtClean="0"/>
              <a:t>exp</a:t>
            </a:r>
            <a:r>
              <a:rPr lang="en-US" sz="2400" dirty="0" smtClean="0"/>
              <a:t>(</a:t>
            </a:r>
            <a:r>
              <a:rPr lang="en-US" sz="2400" dirty="0" err="1" smtClean="0">
                <a:sym typeface="Symbol"/>
              </a:rPr>
              <a:t>m</a:t>
            </a:r>
            <a:r>
              <a:rPr lang="en-US" sz="2400" baseline="30000" dirty="0" err="1" smtClean="0">
                <a:sym typeface="Symbol"/>
              </a:rPr>
              <a:t>t</a:t>
            </a:r>
            <a:r>
              <a:rPr lang="en-US" sz="2400" dirty="0" smtClean="0">
                <a:sym typeface="Symbol"/>
              </a:rPr>
              <a:t>))</a:t>
            </a:r>
            <a:r>
              <a:rPr lang="en-US" sz="2400" baseline="30000" dirty="0" smtClean="0">
                <a:sym typeface="Symbol"/>
              </a:rPr>
              <a:t>m</a:t>
            </a:r>
            <a:r>
              <a:rPr lang="en-US" sz="2400" dirty="0" smtClean="0"/>
              <a:t>=</a:t>
            </a:r>
            <a:r>
              <a:rPr lang="en-US" sz="2400" dirty="0" smtClean="0">
                <a:sym typeface="Symbol"/>
              </a:rPr>
              <a:t>m</a:t>
            </a:r>
            <a:r>
              <a:rPr lang="en-US" sz="2400" baseline="30000" dirty="0" smtClean="0">
                <a:sym typeface="Symbol"/>
              </a:rPr>
              <a:t>t+1</a:t>
            </a:r>
            <a:r>
              <a:rPr lang="en-US" sz="2400" dirty="0" smtClean="0">
                <a:solidFill>
                  <a:schemeClr val="tx2"/>
                </a:solidFill>
              </a:rPr>
              <a:t>. </a:t>
            </a:r>
            <a:endParaRPr lang="en-US" sz="2400" dirty="0" smtClean="0">
              <a:solidFill>
                <a:schemeClr val="tx2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64521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3462</Words>
  <Application>Microsoft Office PowerPoint</Application>
  <PresentationFormat>On-screen Show (4:3)</PresentationFormat>
  <Paragraphs>241</Paragraphs>
  <Slides>25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Algerian</vt:lpstr>
      <vt:lpstr>Arial</vt:lpstr>
      <vt:lpstr>Calibri</vt:lpstr>
      <vt:lpstr>Cambria Math</vt:lpstr>
      <vt:lpstr>Symbol</vt:lpstr>
      <vt:lpstr>Times New Roman</vt:lpstr>
      <vt:lpstr>Wingdings</vt:lpstr>
      <vt:lpstr>ערכת נושא של Office</vt:lpstr>
      <vt:lpstr>Canonical depth-three Boolean circuits for multi-linear functions, multi-linear circuits with general ML gates, and matrix rigidity</vt:lpstr>
      <vt:lpstr>Constant Depth Boolean Circuits</vt:lpstr>
      <vt:lpstr>Suggestion 1: Consider multilinear functions</vt:lpstr>
      <vt:lpstr>Suggestion 2: Focus on depth three</vt:lpstr>
      <vt:lpstr>Suggestion 3: Canonical Boolean circuits and MultiLinear circuits with general gates</vt:lpstr>
      <vt:lpstr>Suggestion 3: Canonical Boolean circuits and MultiLinear circuits with general gates</vt:lpstr>
      <vt:lpstr>Are canonical Boolean circuits  as powerful as general depth three circuits  (wrt computing multilinear function)?</vt:lpstr>
      <vt:lpstr>On the AN-complexity of MultiLinear functions</vt:lpstr>
      <vt:lpstr>Proofs of Thm 1&amp;2</vt:lpstr>
      <vt:lpstr>Proof of Thm 3</vt:lpstr>
      <vt:lpstr>AN-complexity of 2-linear fnc and matrix rigidity</vt:lpstr>
      <vt:lpstr>The notions of (matrix) rigidity</vt:lpstr>
      <vt:lpstr>Open  problems</vt:lpstr>
      <vt:lpstr>END</vt:lpstr>
      <vt:lpstr>OLD SLIDES (for 1st paper)</vt:lpstr>
      <vt:lpstr>Constant Depth Boolean Circuits</vt:lpstr>
      <vt:lpstr>The Program*</vt:lpstr>
      <vt:lpstr>Arithmetic Circuits with General Gates</vt:lpstr>
      <vt:lpstr>Arithmetic Circuits with General Gates (cont.)</vt:lpstr>
      <vt:lpstr>Arith. Circuits  with General Gates: Results</vt:lpstr>
      <vt:lpstr>Arith. Circuits  with General Gates: Results (cont.)</vt:lpstr>
      <vt:lpstr>Comments on the proofs</vt:lpstr>
      <vt:lpstr>Add’l comments on the proof of THM 1</vt:lpstr>
      <vt:lpstr>Structured Rigidity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Depth-Three Boolean Circuits and Arithmetic Circuits with General Gates</dc:title>
  <dc:creator>Oded</dc:creator>
  <cp:lastModifiedBy>Oded</cp:lastModifiedBy>
  <cp:revision>221</cp:revision>
  <dcterms:created xsi:type="dcterms:W3CDTF">2014-02-19T15:04:31Z</dcterms:created>
  <dcterms:modified xsi:type="dcterms:W3CDTF">2016-09-20T16:33:00Z</dcterms:modified>
</cp:coreProperties>
</file>