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726" autoAdjust="0"/>
  </p:normalViewPr>
  <p:slideViewPr>
    <p:cSldViewPr>
      <p:cViewPr varScale="1">
        <p:scale>
          <a:sx n="69" d="100"/>
          <a:sy n="69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0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have to spell out “strongly testable” (akin PT) and a “suitable encoding” (i.e., some unnatural but legit encoding).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1881CFF9-DB1B-4BCE-A1A8-51DD5CF2742B}" type="slidenum">
              <a:rPr lang="en-US" altLang="en-US" sz="1200" b="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Objects viewed as functions, inspecting == querying the function/orcale</a:t>
            </a:r>
          </a:p>
        </p:txBody>
      </p:sp>
    </p:spTree>
    <p:extLst>
      <p:ext uri="{BB962C8B-B14F-4D97-AF65-F5344CB8AC3E}">
        <p14:creationId xmlns:p14="http://schemas.microsoft.com/office/powerpoint/2010/main" val="142573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65410456-C08E-4B0C-B50B-68905FF72484}" type="slidenum">
              <a:rPr lang="en-US" altLang="en-US" sz="1200" b="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N.B.: rejection probability is linearly related to the distance, rather than arbitrarily related.</a:t>
            </a:r>
          </a:p>
        </p:txBody>
      </p:sp>
    </p:spTree>
    <p:extLst>
      <p:ext uri="{BB962C8B-B14F-4D97-AF65-F5344CB8AC3E}">
        <p14:creationId xmlns:p14="http://schemas.microsoft.com/office/powerpoint/2010/main" val="3753973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65410456-C08E-4B0C-B50B-68905FF72484}" type="slidenum">
              <a:rPr lang="en-US" altLang="en-US" sz="1200" b="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This phenomenon</a:t>
            </a:r>
            <a:r>
              <a:rPr lang="en-US" baseline="0" dirty="0" smtClean="0"/>
              <a:t> (i.e., sensitivity) </a:t>
            </a:r>
            <a:r>
              <a:rPr lang="en-US" dirty="0" smtClean="0"/>
              <a:t>was known before for some properties: E.g., BIPARTITE in the DENSE vs BDG models. The current result is more general. </a:t>
            </a:r>
          </a:p>
        </p:txBody>
      </p:sp>
    </p:spTree>
    <p:extLst>
      <p:ext uri="{BB962C8B-B14F-4D97-AF65-F5344CB8AC3E}">
        <p14:creationId xmlns:p14="http://schemas.microsoft.com/office/powerpoint/2010/main" val="397525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65410456-C08E-4B0C-B50B-68905FF72484}" type="slidenum">
              <a:rPr lang="en-US" altLang="en-US" sz="1200" b="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PCPP == PCP of Proximity.   PCP = PCP of constant query and polynomial</a:t>
            </a:r>
            <a:r>
              <a:rPr lang="en-US" baseline="0" dirty="0" smtClean="0"/>
              <a:t> length.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45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65410456-C08E-4B0C-B50B-68905FF72484}" type="slidenum">
              <a:rPr lang="en-US" altLang="en-US" sz="1200" b="0" smtClean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PCPP == PCP of Proximity</a:t>
            </a:r>
          </a:p>
        </p:txBody>
      </p:sp>
    </p:spTree>
    <p:extLst>
      <p:ext uri="{BB962C8B-B14F-4D97-AF65-F5344CB8AC3E}">
        <p14:creationId xmlns:p14="http://schemas.microsoft.com/office/powerpoint/2010/main" val="3767106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65410456-C08E-4B0C-B50B-68905FF72484}" type="slidenum">
              <a:rPr lang="en-US" altLang="en-US" sz="1200" b="0" smtClean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</a:t>
            </a:r>
            <a:r>
              <a:rPr lang="en-US" baseline="0" dirty="0" smtClean="0"/>
              <a:t> smooth = all locations </a:t>
            </a:r>
            <a:r>
              <a:rPr lang="en-US" baseline="0" dirty="0" smtClean="0"/>
              <a:t>are queried </a:t>
            </a:r>
            <a:r>
              <a:rPr lang="en-US" baseline="0" dirty="0" smtClean="0"/>
              <a:t>with the same probability.</a:t>
            </a:r>
          </a:p>
          <a:p>
            <a:r>
              <a:rPr lang="en-US" baseline="0" dirty="0" smtClean="0"/>
              <a:t>Orr proves stronger results re the RM-based and Had-based PCPs, and a </a:t>
            </a:r>
            <a:r>
              <a:rPr lang="en-US" baseline="0" smtClean="0"/>
              <a:t>refined </a:t>
            </a:r>
            <a:r>
              <a:rPr lang="en-US" baseline="0" smtClean="0"/>
              <a:t>proof-composition </a:t>
            </a:r>
            <a:r>
              <a:rPr lang="en-US" baseline="0" dirty="0" smtClean="0"/>
              <a:t>theorem.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22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2D01DD3A-869D-496C-A8ED-9E6D36AF572F}" type="slidenum">
              <a:rPr lang="en-US" altLang="en-US" sz="1200" b="0" smtClean="0">
                <a:latin typeface="Times New Roman" panose="02020603050405020304" pitchFamily="18" charset="0"/>
              </a:rPr>
              <a:pPr/>
              <a:t>9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Compare to learning/deciding which cathedral this is…</a:t>
            </a:r>
          </a:p>
        </p:txBody>
      </p:sp>
    </p:spTree>
    <p:extLst>
      <p:ext uri="{BB962C8B-B14F-4D97-AF65-F5344CB8AC3E}">
        <p14:creationId xmlns:p14="http://schemas.microsoft.com/office/powerpoint/2010/main" val="159912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ב'/שבט/תשע"ט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1512168"/>
          </a:xfrm>
        </p:spPr>
        <p:txBody>
          <a:bodyPr>
            <a:noAutofit/>
          </a:bodyPr>
          <a:lstStyle/>
          <a:p>
            <a:pPr rtl="0"/>
            <a:r>
              <a:rPr lang="en-US" sz="4800" dirty="0" smtClean="0"/>
              <a:t>Every </a:t>
            </a:r>
            <a:r>
              <a:rPr lang="en-US" sz="4800" dirty="0"/>
              <a:t>set in P is strongly testable under a suitable </a:t>
            </a:r>
            <a:r>
              <a:rPr lang="en-US" sz="4800" dirty="0" smtClean="0"/>
              <a:t>encoding </a:t>
            </a:r>
            <a:endParaRPr lang="he-IL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144016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Oded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Goldreich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013177"/>
            <a:ext cx="77768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Joint work with </a:t>
            </a:r>
            <a:r>
              <a:rPr lang="en-US" sz="2800" dirty="0" err="1" smtClean="0"/>
              <a:t>Irit</a:t>
            </a:r>
            <a:r>
              <a:rPr lang="en-US" sz="2800" dirty="0" smtClean="0"/>
              <a:t> </a:t>
            </a:r>
            <a:r>
              <a:rPr lang="en-US" sz="2800" dirty="0" err="1" smtClean="0"/>
              <a:t>Dinur</a:t>
            </a:r>
            <a:r>
              <a:rPr lang="en-US" sz="2800" dirty="0" smtClean="0"/>
              <a:t> and </a:t>
            </a:r>
            <a:r>
              <a:rPr lang="en-US" sz="2800" dirty="0"/>
              <a:t>Tom </a:t>
            </a:r>
            <a:r>
              <a:rPr lang="en-US" sz="2800" dirty="0" err="1"/>
              <a:t>Gur</a:t>
            </a:r>
            <a:r>
              <a:rPr lang="en-US" sz="2800" dirty="0"/>
              <a:t>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</p:spPr>
        <p:txBody>
          <a:bodyPr/>
          <a:lstStyle/>
          <a:p>
            <a:pPr algn="l"/>
            <a:r>
              <a:rPr lang="en-US" altLang="en-US" sz="28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Testing: informal definition</a:t>
            </a:r>
            <a:endParaRPr lang="en-US" altLang="he-IL" sz="2800" b="1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172200" cy="225583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FF33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relaxation of a decision problem: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For a fixed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b="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any given object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determine whether 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has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endParaRPr lang="en-US" altLang="he-IL" sz="2800" b="0" dirty="0">
              <a:solidFill>
                <a:srgbClr val="6600CC"/>
              </a:solidFill>
              <a:latin typeface="Monotype Corsiva" panose="03010101010201010101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or is far from having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b="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i.e.,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is far from any other object having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b="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438400" y="3886200"/>
            <a:ext cx="5029200" cy="1765300"/>
          </a:xfrm>
          <a:custGeom>
            <a:avLst/>
            <a:gdLst>
              <a:gd name="T0" fmla="*/ 2147483646 w 3168"/>
              <a:gd name="T1" fmla="*/ 2147483646 h 1112"/>
              <a:gd name="T2" fmla="*/ 2147483646 w 3168"/>
              <a:gd name="T3" fmla="*/ 2147483646 h 1112"/>
              <a:gd name="T4" fmla="*/ 2147483646 w 3168"/>
              <a:gd name="T5" fmla="*/ 2147483646 h 1112"/>
              <a:gd name="T6" fmla="*/ 2147483646 w 3168"/>
              <a:gd name="T7" fmla="*/ 2147483646 h 1112"/>
              <a:gd name="T8" fmla="*/ 2147483646 w 3168"/>
              <a:gd name="T9" fmla="*/ 2147483646 h 1112"/>
              <a:gd name="T10" fmla="*/ 2147483646 w 3168"/>
              <a:gd name="T11" fmla="*/ 2147483646 h 1112"/>
              <a:gd name="T12" fmla="*/ 2147483646 w 3168"/>
              <a:gd name="T13" fmla="*/ 2147483646 h 1112"/>
              <a:gd name="T14" fmla="*/ 2147483646 w 3168"/>
              <a:gd name="T15" fmla="*/ 2147483646 h 1112"/>
              <a:gd name="T16" fmla="*/ 2147483646 w 3168"/>
              <a:gd name="T17" fmla="*/ 2147483646 h 1112"/>
              <a:gd name="T18" fmla="*/ 2147483646 w 3168"/>
              <a:gd name="T19" fmla="*/ 2147483646 h 1112"/>
              <a:gd name="T20" fmla="*/ 2147483646 w 3168"/>
              <a:gd name="T21" fmla="*/ 2147483646 h 1112"/>
              <a:gd name="T22" fmla="*/ 2147483646 w 3168"/>
              <a:gd name="T23" fmla="*/ 2147483646 h 1112"/>
              <a:gd name="T24" fmla="*/ 2147483646 w 3168"/>
              <a:gd name="T25" fmla="*/ 2147483646 h 1112"/>
              <a:gd name="T26" fmla="*/ 2147483646 w 3168"/>
              <a:gd name="T27" fmla="*/ 2147483646 h 11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447800" y="3733800"/>
            <a:ext cx="7239000" cy="2851150"/>
            <a:chOff x="864" y="2256"/>
            <a:chExt cx="4560" cy="1796"/>
          </a:xfrm>
        </p:grpSpPr>
        <p:grpSp>
          <p:nvGrpSpPr>
            <p:cNvPr id="8199" name="Group 6"/>
            <p:cNvGrpSpPr>
              <a:grpSpLocks/>
            </p:cNvGrpSpPr>
            <p:nvPr/>
          </p:nvGrpSpPr>
          <p:grpSpPr bwMode="auto">
            <a:xfrm>
              <a:off x="960" y="2448"/>
              <a:ext cx="4464" cy="1604"/>
              <a:chOff x="528" y="2448"/>
              <a:chExt cx="4464" cy="1604"/>
            </a:xfrm>
          </p:grpSpPr>
          <p:sp>
            <p:nvSpPr>
              <p:cNvPr id="8206" name="Text Box 7"/>
              <p:cNvSpPr txBox="1">
                <a:spLocks noChangeArrowheads="1"/>
              </p:cNvSpPr>
              <p:nvPr/>
            </p:nvSpPr>
            <p:spPr bwMode="auto">
              <a:xfrm>
                <a:off x="528" y="3456"/>
                <a:ext cx="446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  <a:buFontTx/>
                  <a:buNone/>
                </a:pPr>
                <a:r>
                  <a:rPr lang="en-US" altLang="he-IL" sz="2800" dirty="0">
                    <a:solidFill>
                      <a:srgbClr val="FF0000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Focus:</a:t>
                </a:r>
                <a:r>
                  <a:rPr lang="en-US" altLang="he-IL" sz="2800" b="0" dirty="0">
                    <a:solidFill>
                      <a:srgbClr val="6600CC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 sub-linear time algorithms = performing the task by </a:t>
                </a:r>
                <a:r>
                  <a:rPr lang="en-US" altLang="he-IL" sz="2800" dirty="0">
                    <a:solidFill>
                      <a:srgbClr val="6600CC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inspecting the object at  few locations.</a:t>
                </a:r>
              </a:p>
            </p:txBody>
          </p:sp>
          <p:sp>
            <p:nvSpPr>
              <p:cNvPr id="8207" name="Text Box 8"/>
              <p:cNvSpPr txBox="1">
                <a:spLocks noChangeArrowheads="1"/>
              </p:cNvSpPr>
              <p:nvPr/>
            </p:nvSpPr>
            <p:spPr bwMode="auto">
              <a:xfrm>
                <a:off x="1344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08" name="Text Box 9"/>
              <p:cNvSpPr txBox="1">
                <a:spLocks noChangeArrowheads="1"/>
              </p:cNvSpPr>
              <p:nvPr/>
            </p:nvSpPr>
            <p:spPr bwMode="auto">
              <a:xfrm>
                <a:off x="307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09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10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11" name="Text Box 12"/>
              <p:cNvSpPr txBox="1">
                <a:spLocks noChangeArrowheads="1"/>
              </p:cNvSpPr>
              <p:nvPr/>
            </p:nvSpPr>
            <p:spPr bwMode="auto">
              <a:xfrm>
                <a:off x="379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</p:grpSp>
        <p:pic>
          <p:nvPicPr>
            <p:cNvPr id="8200" name="Picture 13" descr="ANALYZ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36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1" name="Line 14"/>
            <p:cNvSpPr>
              <a:spLocks noChangeShapeType="1"/>
            </p:cNvSpPr>
            <p:nvPr/>
          </p:nvSpPr>
          <p:spPr bwMode="auto">
            <a:xfrm>
              <a:off x="1296" y="2304"/>
              <a:ext cx="168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" name="Line 15"/>
            <p:cNvSpPr>
              <a:spLocks noChangeShapeType="1"/>
            </p:cNvSpPr>
            <p:nvPr/>
          </p:nvSpPr>
          <p:spPr bwMode="auto">
            <a:xfrm>
              <a:off x="1248" y="2448"/>
              <a:ext cx="52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3" name="Line 16"/>
            <p:cNvSpPr>
              <a:spLocks noChangeShapeType="1"/>
            </p:cNvSpPr>
            <p:nvPr/>
          </p:nvSpPr>
          <p:spPr bwMode="auto">
            <a:xfrm>
              <a:off x="1296" y="2400"/>
              <a:ext cx="1344" cy="62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4" name="Line 17"/>
            <p:cNvSpPr>
              <a:spLocks noChangeShapeType="1"/>
            </p:cNvSpPr>
            <p:nvPr/>
          </p:nvSpPr>
          <p:spPr bwMode="auto">
            <a:xfrm>
              <a:off x="1296" y="2352"/>
              <a:ext cx="288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Line 18"/>
            <p:cNvSpPr>
              <a:spLocks noChangeShapeType="1"/>
            </p:cNvSpPr>
            <p:nvPr/>
          </p:nvSpPr>
          <p:spPr bwMode="auto">
            <a:xfrm>
              <a:off x="1344" y="2400"/>
              <a:ext cx="2112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6705600" y="2286000"/>
            <a:ext cx="2133600" cy="17811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Objects viewed as functions.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Inspecting = querying the function/oracle</a:t>
            </a:r>
            <a:r>
              <a:rPr lang="en-US" sz="2000" dirty="0">
                <a:latin typeface="Freestyle Script" panose="030804020302050B04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3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44626"/>
            <a:ext cx="8231832" cy="752128"/>
          </a:xfrm>
        </p:spPr>
        <p:txBody>
          <a:bodyPr>
            <a:normAutofit/>
          </a:bodyPr>
          <a:lstStyle/>
          <a:p>
            <a:pPr algn="l"/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Testing: a strong version – Proximity Oblivious Tester</a:t>
            </a:r>
            <a:endParaRPr lang="en-US" altLang="he-IL" sz="24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7465" y="1412777"/>
            <a:ext cx="8515536" cy="25922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Let 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 </a:t>
            </a:r>
            <a:r>
              <a:rPr lang="en-US" altLang="he-IL" sz="24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= </a:t>
            </a:r>
            <a:r>
              <a:rPr lang="en-US" altLang="he-IL" sz="2400" dirty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he-IL" sz="2400" baseline="-25000" dirty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he-IL" sz="2400" dirty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he-IL" sz="24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</a:t>
            </a:r>
            <a:r>
              <a:rPr lang="en-US" altLang="he-IL" sz="2400" baseline="-25000" dirty="0" err="1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400" baseline="-250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where </a:t>
            </a:r>
            <a:r>
              <a:rPr lang="en-US" altLang="he-IL" sz="24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</a:t>
            </a:r>
            <a:r>
              <a:rPr lang="en-US" altLang="he-IL" sz="2400" baseline="-25000" dirty="0" err="1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4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is a set of functions with domain </a:t>
            </a:r>
            <a:r>
              <a:rPr lang="en-US" altLang="he-IL" sz="24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2400" baseline="-250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4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8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A (PO) 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tester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gets explicit input 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, and makes a constant number of queries 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to a function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with domain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baseline="-250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b="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If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he-IL" sz="28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</a:t>
            </a:r>
            <a:r>
              <a:rPr lang="en-US" altLang="he-IL" baseline="-25000" dirty="0" err="1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baseline="300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(n) 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accepts] 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= 1</a:t>
            </a:r>
            <a:r>
              <a:rPr lang="en-US" altLang="he-IL" sz="28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en-US" altLang="he-IL" sz="2800" dirty="0">
              <a:solidFill>
                <a:srgbClr val="6600CC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If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is </a:t>
            </a:r>
            <a:r>
              <a:rPr lang="en-US" altLang="he-IL" sz="28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at dist. </a:t>
            </a:r>
            <a:r>
              <a:rPr lang="en-US" altLang="he-IL" sz="28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he-IL" sz="28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from </a:t>
            </a:r>
            <a:r>
              <a:rPr lang="en-US" altLang="he-IL" sz="28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</a:t>
            </a:r>
            <a:r>
              <a:rPr lang="en-US" altLang="he-IL" baseline="-25000" dirty="0" err="1"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baseline="30000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(n) 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rejects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]  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= </a:t>
            </a:r>
            <a:r>
              <a:rPr lang="en-US" altLang="he-IL" sz="2800" dirty="0" smtClean="0"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()</a:t>
            </a:r>
            <a:r>
              <a:rPr lang="en-US" altLang="he-IL" sz="2800" dirty="0" smtClean="0">
                <a:solidFill>
                  <a:schemeClr val="accent2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altLang="he-IL" sz="280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(Distance is defined as fraction of disagreements.)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47464" y="4797152"/>
            <a:ext cx="8515536" cy="138499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800" dirty="0" smtClean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Note:</a:t>
            </a:r>
            <a:r>
              <a:rPr lang="en-US" altLang="he-IL" sz="2800" dirty="0" smtClean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Standard tester are given a proximity parameter </a:t>
            </a:r>
            <a:r>
              <a:rPr lang="en-US" altLang="he-IL" sz="2800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, and their complexity depends on </a:t>
            </a:r>
            <a:r>
              <a:rPr lang="en-US" altLang="he-IL" sz="2800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and </a:t>
            </a:r>
            <a:r>
              <a:rPr lang="en-US" altLang="he-IL" sz="2800" b="1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 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A POT implies a tester of query complexity </a:t>
            </a:r>
            <a:r>
              <a:rPr lang="en-US" altLang="he-IL" sz="2800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O(1/</a:t>
            </a:r>
            <a:r>
              <a:rPr lang="en-US" altLang="he-IL" sz="2800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)</a:t>
            </a:r>
            <a:endParaRPr lang="en-US" altLang="he-IL" sz="2800" b="1" dirty="0">
              <a:latin typeface="Times New Roman (Hebrew)" panose="02020603050405020304" pitchFamily="18" charset="0"/>
              <a:ea typeface="Arial Unicode MS" panose="020B0604020202020204" pitchFamily="34" charset="-128"/>
              <a:cs typeface="Times New Roman (Hebrew)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46" y="194300"/>
            <a:ext cx="8231832" cy="752128"/>
          </a:xfrm>
        </p:spPr>
        <p:txBody>
          <a:bodyPr>
            <a:normAutofit/>
          </a:bodyPr>
          <a:lstStyle/>
          <a:p>
            <a:pPr algn="l"/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 is extremely sensitive to representation</a:t>
            </a:r>
            <a:endParaRPr lang="en-US" altLang="he-IL" sz="24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5576" y="1500808"/>
            <a:ext cx="7799988" cy="3083921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Every property in</a:t>
            </a:r>
            <a:r>
              <a:rPr lang="en-US" altLang="he-IL" sz="2400" dirty="0" smtClean="0">
                <a:solidFill>
                  <a:srgbClr val="6600CC"/>
                </a:solidFill>
                <a:latin typeface="Edwardian Script ITC" panose="030303020407070D08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b="1" dirty="0" smtClean="0">
                <a:latin typeface="Brush Script MT" panose="030608020404060703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 </a:t>
            </a:r>
            <a:r>
              <a:rPr lang="en-US" altLang="he-IL" sz="2400" b="1" dirty="0" smtClean="0">
                <a:latin typeface="Edwardian Script ITC" panose="030303020407070D08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can be strongly testable (i.e., via a POT)</a:t>
            </a:r>
            <a:b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400" dirty="0" smtClean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under a suitable (unnatural but legitimate) encoding.  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THM (main): For every set </a:t>
            </a:r>
            <a:r>
              <a:rPr lang="en-US" sz="2800" dirty="0" smtClean="0"/>
              <a:t>S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Brush Script MT" panose="03060802040406070304" pitchFamily="66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</a:rPr>
              <a:t>, there exist </a:t>
            </a:r>
            <a:r>
              <a:rPr lang="en-US" sz="2800" dirty="0">
                <a:solidFill>
                  <a:srgbClr val="FF0000"/>
                </a:solidFill>
              </a:rPr>
              <a:t>polynomial-time encoding and decoding </a:t>
            </a:r>
            <a:r>
              <a:rPr lang="en-US" sz="2800" dirty="0" smtClean="0">
                <a:solidFill>
                  <a:srgbClr val="FF0000"/>
                </a:solidFill>
              </a:rPr>
              <a:t>algorithms, </a:t>
            </a:r>
            <a:r>
              <a:rPr lang="en-US" sz="2800" dirty="0" smtClean="0"/>
              <a:t>E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and</a:t>
            </a:r>
            <a:r>
              <a:rPr lang="en-US" sz="2800" dirty="0" smtClean="0"/>
              <a:t> D</a:t>
            </a:r>
            <a:r>
              <a:rPr lang="en-US" sz="2800" dirty="0" smtClean="0">
                <a:solidFill>
                  <a:srgbClr val="FF0000"/>
                </a:solidFill>
              </a:rPr>
              <a:t>, such </a:t>
            </a:r>
            <a:r>
              <a:rPr lang="en-US" sz="2800" dirty="0">
                <a:solidFill>
                  <a:srgbClr val="FF0000"/>
                </a:solidFill>
              </a:rPr>
              <a:t>that the </a:t>
            </a:r>
            <a:r>
              <a:rPr lang="en-US" sz="2800" dirty="0" smtClean="0">
                <a:solidFill>
                  <a:srgbClr val="FF0000"/>
                </a:solidFill>
              </a:rPr>
              <a:t>set </a:t>
            </a:r>
            <a:r>
              <a:rPr lang="en-US" sz="2800" dirty="0" smtClean="0">
                <a:sym typeface="Symbol" panose="05050102010706020507" pitchFamily="18" charset="2"/>
              </a:rPr>
              <a:t>E(x): </a:t>
            </a:r>
            <a:r>
              <a:rPr lang="en-US" sz="2800" dirty="0" err="1" smtClean="0">
                <a:sym typeface="Symbol" panose="05050102010706020507" pitchFamily="18" charset="2"/>
              </a:rPr>
              <a:t>xS</a:t>
            </a:r>
            <a:r>
              <a:rPr lang="en-US" sz="2800" dirty="0" smtClean="0">
                <a:sym typeface="Symbol" panose="05050102010706020507" pitchFamily="18" charset="2"/>
              </a:rPr>
              <a:t> </a:t>
            </a:r>
            <a:r>
              <a:rPr lang="en-US" sz="2800" dirty="0" smtClean="0">
                <a:solidFill>
                  <a:srgbClr val="FF0000"/>
                </a:solidFill>
              </a:rPr>
              <a:t>has </a:t>
            </a:r>
            <a:r>
              <a:rPr lang="en-US" sz="2800" dirty="0">
                <a:solidFill>
                  <a:srgbClr val="FF0000"/>
                </a:solidFill>
              </a:rPr>
              <a:t>a proximity oblivious tester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576" y="5301209"/>
            <a:ext cx="7799988" cy="138499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sz="2800" dirty="0" smtClean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Note:</a:t>
            </a:r>
            <a:r>
              <a:rPr lang="en-US" altLang="he-IL" sz="2800" dirty="0" smtClean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There exists </a:t>
            </a:r>
            <a:r>
              <a:rPr lang="en-US" altLang="he-IL" sz="2800" b="1" dirty="0" smtClean="0">
                <a:latin typeface="Brush Script MT" panose="03060802040406070304" pitchFamily="66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P</a:t>
            </a:r>
            <a:r>
              <a:rPr lang="en-US" altLang="he-IL" sz="2800" dirty="0" smtClean="0">
                <a:solidFill>
                  <a:srgbClr val="6600CC"/>
                </a:solidFill>
                <a:latin typeface="Blackadder ITC" panose="04020505051007020D02" pitchFamily="82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sets that do not have sub-linear testers (under their natural encoding); </a:t>
            </a:r>
            <a:b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</a:b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e.g., </a:t>
            </a:r>
            <a:r>
              <a:rPr lang="en-US" altLang="he-IL" sz="2800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0.01n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-wise independent hash functions.</a:t>
            </a:r>
          </a:p>
        </p:txBody>
      </p:sp>
    </p:spTree>
    <p:extLst>
      <p:ext uri="{BB962C8B-B14F-4D97-AF65-F5344CB8AC3E}">
        <p14:creationId xmlns:p14="http://schemas.microsoft.com/office/powerpoint/2010/main" val="7437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ular Callout 10"/>
          <p:cNvSpPr/>
          <p:nvPr/>
        </p:nvSpPr>
        <p:spPr>
          <a:xfrm>
            <a:off x="6442248" y="3677086"/>
            <a:ext cx="2395767" cy="902250"/>
          </a:xfrm>
          <a:prstGeom prst="wedgeRectCallout">
            <a:avLst>
              <a:gd name="adj1" fmla="val -123272"/>
              <a:gd name="adj2" fmla="val -1180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875483" y="3622753"/>
            <a:ext cx="4896544" cy="798552"/>
          </a:xfrm>
          <a:prstGeom prst="wedgeRectCallout">
            <a:avLst>
              <a:gd name="adj1" fmla="val -43730"/>
              <a:gd name="adj2" fmla="val -1269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46" y="135777"/>
            <a:ext cx="8054686" cy="548807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On the proof of the main theorem</a:t>
            </a:r>
            <a:endParaRPr lang="en-US" altLang="he-IL" sz="24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41376" y="781372"/>
            <a:ext cx="7583964" cy="101566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THM (main): For every set </a:t>
            </a:r>
            <a:r>
              <a:rPr lang="en-US" sz="2000" b="1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in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Brush Script MT" panose="03060802040406070304" pitchFamily="66" charset="0"/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, there exist </a:t>
            </a:r>
            <a:r>
              <a:rPr lang="en-US" sz="2000" dirty="0">
                <a:solidFill>
                  <a:srgbClr val="FF0000"/>
                </a:solidFill>
              </a:rPr>
              <a:t>polynomial-time encoding and decoding </a:t>
            </a:r>
            <a:r>
              <a:rPr lang="en-US" sz="2000" dirty="0" smtClean="0">
                <a:solidFill>
                  <a:srgbClr val="FF0000"/>
                </a:solidFill>
              </a:rPr>
              <a:t>algorithms, </a:t>
            </a:r>
            <a:r>
              <a:rPr lang="en-US" sz="2000" b="1" dirty="0" smtClean="0"/>
              <a:t>E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and</a:t>
            </a:r>
            <a:r>
              <a:rPr lang="en-US" sz="2000" dirty="0" smtClean="0"/>
              <a:t> </a:t>
            </a:r>
            <a:r>
              <a:rPr lang="en-US" sz="2000" b="1" dirty="0" smtClean="0"/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, such </a:t>
            </a:r>
            <a:r>
              <a:rPr lang="en-US" sz="2000" dirty="0">
                <a:solidFill>
                  <a:srgbClr val="FF0000"/>
                </a:solidFill>
              </a:rPr>
              <a:t>that the </a:t>
            </a:r>
            <a:r>
              <a:rPr lang="en-US" sz="2000" dirty="0" smtClean="0">
                <a:solidFill>
                  <a:srgbClr val="FF0000"/>
                </a:solidFill>
              </a:rPr>
              <a:t>set </a:t>
            </a:r>
            <a:r>
              <a:rPr lang="en-US" sz="2000" b="1" dirty="0" smtClean="0"/>
              <a:t>S’=</a:t>
            </a:r>
            <a:r>
              <a:rPr lang="en-US" sz="2000" b="1" dirty="0" smtClean="0">
                <a:sym typeface="Symbol" panose="05050102010706020507" pitchFamily="18" charset="2"/>
              </a:rPr>
              <a:t>E(x): </a:t>
            </a:r>
            <a:r>
              <a:rPr lang="en-US" sz="2000" b="1" dirty="0" err="1" smtClean="0">
                <a:sym typeface="Symbol" panose="05050102010706020507" pitchFamily="18" charset="2"/>
              </a:rPr>
              <a:t>xS</a:t>
            </a:r>
            <a:r>
              <a:rPr lang="en-US" sz="2000" b="1" dirty="0" smtClean="0">
                <a:sym typeface="Symbol" panose="05050102010706020507" pitchFamily="18" charset="2"/>
              </a:rPr>
              <a:t> </a:t>
            </a:r>
            <a:r>
              <a:rPr lang="en-US" sz="2000" dirty="0" smtClean="0">
                <a:solidFill>
                  <a:srgbClr val="FF0000"/>
                </a:solidFill>
              </a:rPr>
              <a:t>has </a:t>
            </a:r>
            <a:r>
              <a:rPr lang="en-US" sz="2000" dirty="0">
                <a:solidFill>
                  <a:srgbClr val="FF0000"/>
                </a:solidFill>
              </a:rPr>
              <a:t>a proximity oblivious tester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64636" y="2022925"/>
            <a:ext cx="7272808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he-IL" dirty="0" smtClean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Idea:</a:t>
            </a:r>
            <a:r>
              <a:rPr lang="en-US" altLang="he-IL" dirty="0" smtClean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Let </a:t>
            </a:r>
            <a:r>
              <a:rPr lang="en-US" dirty="0">
                <a:sym typeface="Symbol" panose="05050102010706020507" pitchFamily="18" charset="2"/>
              </a:rPr>
              <a:t>E(x</a:t>
            </a:r>
            <a:r>
              <a:rPr lang="en-US" dirty="0" smtClean="0">
                <a:sym typeface="Symbol" panose="05050102010706020507" pitchFamily="18" charset="2"/>
              </a:rPr>
              <a:t>)=(C(x),(x))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, where </a:t>
            </a:r>
            <a:r>
              <a:rPr lang="en-US" altLang="he-IL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(x) 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is the PCPP proof that </a:t>
            </a:r>
            <a:r>
              <a:rPr lang="en-US" altLang="he-IL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C(x)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encodes </a:t>
            </a:r>
            <a:r>
              <a:rPr lang="en-US" altLang="he-IL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in </a:t>
            </a:r>
            <a:r>
              <a:rPr lang="en-US" altLang="he-IL" b="1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he-IL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586069" y="2548685"/>
            <a:ext cx="648072" cy="551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75483" y="368813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Assumes a unique (valid) proof for each valid stmt.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Notion: </a:t>
            </a:r>
            <a:r>
              <a:rPr lang="en-US" b="1" dirty="0" smtClean="0"/>
              <a:t>canonical</a:t>
            </a:r>
            <a:r>
              <a:rPr lang="en-US" dirty="0" smtClean="0"/>
              <a:t> proofs.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5482" y="4769992"/>
            <a:ext cx="796253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For POT: We need to reject strings not in </a:t>
            </a:r>
            <a:r>
              <a:rPr lang="en-US" b="1" dirty="0" smtClean="0"/>
              <a:t>S’ </a:t>
            </a:r>
            <a:r>
              <a:rPr lang="en-US" dirty="0" smtClean="0"/>
              <a:t>with probability proportional to </a:t>
            </a:r>
            <a:br>
              <a:rPr lang="en-US" dirty="0" smtClean="0"/>
            </a:br>
            <a:r>
              <a:rPr lang="en-US" dirty="0" smtClean="0"/>
              <a:t>their distance from a valid encoding. </a:t>
            </a:r>
            <a:r>
              <a:rPr lang="en-US" b="1" dirty="0" smtClean="0">
                <a:solidFill>
                  <a:srgbClr val="FF0000"/>
                </a:solidFill>
              </a:rPr>
              <a:t>This should hold for </a:t>
            </a:r>
            <a:r>
              <a:rPr lang="en-US" b="1" smtClean="0">
                <a:solidFill>
                  <a:srgbClr val="FF0000"/>
                </a:solidFill>
              </a:rPr>
              <a:t>the proof-part </a:t>
            </a:r>
            <a:r>
              <a:rPr lang="en-US" b="1" dirty="0" smtClean="0">
                <a:solidFill>
                  <a:srgbClr val="FF0000"/>
                </a:solidFill>
              </a:rPr>
              <a:t>too.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Notion: </a:t>
            </a:r>
            <a:r>
              <a:rPr lang="en-US" b="1" dirty="0" smtClean="0"/>
              <a:t>strong</a:t>
            </a:r>
            <a:r>
              <a:rPr lang="en-US" dirty="0" smtClean="0"/>
              <a:t> (canonical) PCPP  (of polynomial length).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5882443"/>
            <a:ext cx="914400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069" y="6178360"/>
            <a:ext cx="850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PCPP = PCP of Proximity, rejecting input oracle if far from the property/set.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3759" y="363930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C</a:t>
            </a:r>
            <a:r>
              <a:rPr lang="en-US" dirty="0" smtClean="0"/>
              <a:t> is an error correcting code with constant relative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7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46" y="135777"/>
            <a:ext cx="8054686" cy="548807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4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Secondary</a:t>
            </a:r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theorems</a:t>
            </a:r>
            <a:endParaRPr lang="en-US" altLang="he-IL" sz="24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64636" y="890105"/>
            <a:ext cx="8183828" cy="90486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THM 2: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very set </a:t>
            </a:r>
            <a:r>
              <a:rPr lang="en-US" sz="2400" b="1" dirty="0" smtClean="0"/>
              <a:t>S’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Script MT Bold" panose="03040602040607080904" pitchFamily="66" charset="0"/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has a strong canonical PCPP. 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Furthermore, the proof oracle can be constructed in poly-time.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5882443"/>
            <a:ext cx="914400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069" y="6178360"/>
            <a:ext cx="8509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PCPP = PCP of Proximity, rejecting input oracle if far from the property/set.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71238" y="2500700"/>
            <a:ext cx="8183828" cy="83099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THM 3: A set has a strong canonical PCP of logarithmic randomness if and only if it is in </a:t>
            </a:r>
            <a:r>
              <a:rPr lang="en-US" sz="2400" b="1" dirty="0" smtClean="0">
                <a:latin typeface="Script MT Bold" panose="03040602040607080904" pitchFamily="66" charset="0"/>
              </a:rPr>
              <a:t>UP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71238" y="3555606"/>
            <a:ext cx="8183828" cy="83099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THM 4: A set has a strong canonical PCP (of polynomial length) if and only if it is in </a:t>
            </a:r>
            <a:r>
              <a:rPr lang="en-US" sz="2400" b="1" dirty="0" smtClean="0">
                <a:latin typeface="Script MT Bold" panose="03040602040607080904" pitchFamily="66" charset="0"/>
              </a:rPr>
              <a:t>UMA</a:t>
            </a:r>
            <a:r>
              <a:rPr lang="en-US" sz="2400" dirty="0" smtClean="0">
                <a:latin typeface="Blackadder ITC" panose="04020505051007020D02" pitchFamily="82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(i.e., “unambiguous MA”).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746" y="135777"/>
            <a:ext cx="8054686" cy="54880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altLang="en-US" sz="24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On the proofs of</a:t>
            </a:r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en-US" sz="24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heorems 2-4: Constructing strong canonical PCPs</a:t>
            </a:r>
            <a:endParaRPr lang="en-US" altLang="he-IL" sz="24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05746" y="836713"/>
            <a:ext cx="8342718" cy="356405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Let </a:t>
            </a:r>
            <a:r>
              <a:rPr lang="en-US" sz="2400" b="1" dirty="0" smtClean="0"/>
              <a:t>S’</a:t>
            </a:r>
            <a:r>
              <a:rPr lang="en-US" sz="2400" dirty="0" smtClean="0"/>
              <a:t> be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rush Script MT" panose="03060802040406070304" pitchFamily="66" charset="0"/>
              </a:rPr>
              <a:t>UP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let </a:t>
            </a:r>
            <a:r>
              <a:rPr lang="en-US" sz="2400" b="1" dirty="0" smtClean="0"/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be in </a:t>
            </a:r>
            <a:r>
              <a:rPr lang="en-US" sz="2400" b="1" dirty="0" smtClean="0"/>
              <a:t>S’</a:t>
            </a:r>
            <a:r>
              <a:rPr lang="en-US" sz="2400" dirty="0" smtClean="0">
                <a:solidFill>
                  <a:srgbClr val="FF0000"/>
                </a:solidFill>
              </a:rPr>
              <a:t>, and </a:t>
            </a:r>
            <a:r>
              <a:rPr lang="en-US" sz="2400" b="1" dirty="0" smtClean="0"/>
              <a:t>y</a:t>
            </a:r>
            <a:r>
              <a:rPr lang="en-US" sz="2400" dirty="0" smtClean="0">
                <a:solidFill>
                  <a:srgbClr val="FF0000"/>
                </a:solidFill>
              </a:rPr>
              <a:t> be the unique witness.</a:t>
            </a:r>
          </a:p>
          <a:p>
            <a:pPr marL="342900" indent="-342900" algn="l" rtl="0"/>
            <a:r>
              <a:rPr lang="en-US" sz="2400" dirty="0" err="1" smtClean="0">
                <a:solidFill>
                  <a:srgbClr val="FF0000"/>
                </a:solidFill>
              </a:rPr>
              <a:t>Dinur</a:t>
            </a:r>
            <a:r>
              <a:rPr lang="en-US" sz="2400" dirty="0" smtClean="0">
                <a:solidFill>
                  <a:srgbClr val="FF0000"/>
                </a:solidFill>
              </a:rPr>
              <a:t> maps unique NP-witnesses to canonical PCP oracles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such </a:t>
            </a:r>
            <a:r>
              <a:rPr lang="en-US" sz="2400" dirty="0" smtClean="0">
                <a:solidFill>
                  <a:srgbClr val="FF0000"/>
                </a:solidFill>
              </a:rPr>
              <a:t>that any other oracle is rejected with positive probability.</a:t>
            </a:r>
          </a:p>
          <a:p>
            <a:pPr marL="342900" indent="-342900" algn="l" rtl="0"/>
            <a:r>
              <a:rPr lang="en-US" sz="2400" dirty="0" smtClean="0">
                <a:solidFill>
                  <a:srgbClr val="FF0000"/>
                </a:solidFill>
              </a:rPr>
              <a:t>Pad the PCP-oracle with many </a:t>
            </a:r>
            <a:r>
              <a:rPr lang="en-US" sz="2400" dirty="0" err="1" smtClean="0">
                <a:solidFill>
                  <a:srgbClr val="FF0000"/>
                </a:solidFill>
              </a:rPr>
              <a:t>zeros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i.e., </a:t>
            </a:r>
            <a:r>
              <a:rPr lang="en-US" sz="2400" b="1" dirty="0" smtClean="0"/>
              <a:t>(2</a:t>
            </a:r>
            <a:r>
              <a:rPr lang="en-US" sz="2400" b="1" baseline="30000" dirty="0" smtClean="0"/>
              <a:t>r</a:t>
            </a:r>
            <a:r>
              <a:rPr lang="en-US" sz="2400" b="1" dirty="0" smtClean="0"/>
              <a:t>-1)L </a:t>
            </a:r>
            <a:r>
              <a:rPr lang="en-US" sz="2400" dirty="0" smtClean="0">
                <a:solidFill>
                  <a:srgbClr val="FF0000"/>
                </a:solidFill>
              </a:rPr>
              <a:t>many </a:t>
            </a:r>
            <a:r>
              <a:rPr lang="en-US" sz="2400" dirty="0" err="1" smtClean="0">
                <a:solidFill>
                  <a:srgbClr val="FF0000"/>
                </a:solidFill>
              </a:rPr>
              <a:t>zeros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when the proof length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b="1" dirty="0" smtClean="0"/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 and randomness is </a:t>
            </a:r>
            <a:r>
              <a:rPr lang="en-US" sz="2400" b="1" dirty="0" smtClean="0"/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).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Note</a:t>
            </a:r>
            <a:r>
              <a:rPr lang="en-US" sz="2400" dirty="0" smtClean="0">
                <a:solidFill>
                  <a:srgbClr val="7030A0"/>
                </a:solidFill>
              </a:rPr>
              <a:t>: strings that are not canonical proofs 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are </a:t>
            </a:r>
            <a:r>
              <a:rPr lang="en-US" sz="2400" dirty="0" smtClean="0">
                <a:solidFill>
                  <a:srgbClr val="7030A0"/>
                </a:solidFill>
              </a:rPr>
              <a:t>rejected </a:t>
            </a:r>
            <a:r>
              <a:rPr lang="en-US" sz="2400" dirty="0" smtClean="0">
                <a:solidFill>
                  <a:srgbClr val="7030A0"/>
                </a:solidFill>
              </a:rPr>
              <a:t>w</a:t>
            </a:r>
            <a:r>
              <a:rPr lang="en-US" sz="2400" dirty="0" smtClean="0">
                <a:solidFill>
                  <a:srgbClr val="7030A0"/>
                </a:solidFill>
              </a:rPr>
              <a:t>ith</a:t>
            </a:r>
            <a:r>
              <a:rPr lang="en-US" sz="2400" dirty="0" smtClean="0">
                <a:solidFill>
                  <a:srgbClr val="7030A0"/>
                </a:solidFill>
              </a:rPr>
              <a:t> probability at </a:t>
            </a:r>
            <a:r>
              <a:rPr lang="en-US" sz="2400" dirty="0">
                <a:solidFill>
                  <a:srgbClr val="7030A0"/>
                </a:solidFill>
              </a:rPr>
              <a:t>least </a:t>
            </a:r>
            <a:r>
              <a:rPr lang="en-US" sz="2400" b="1" dirty="0" smtClean="0"/>
              <a:t>2</a:t>
            </a:r>
            <a:r>
              <a:rPr lang="en-US" sz="2400" b="1" baseline="30000" dirty="0" smtClean="0"/>
              <a:t>-r</a:t>
            </a:r>
            <a:r>
              <a:rPr lang="en-US" sz="2400" dirty="0" smtClean="0">
                <a:solidFill>
                  <a:srgbClr val="7030A0"/>
                </a:solidFill>
              </a:rPr>
              <a:t> (only), 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yet </a:t>
            </a:r>
            <a:r>
              <a:rPr lang="en-US" sz="2400" dirty="0" smtClean="0">
                <a:solidFill>
                  <a:srgbClr val="7030A0"/>
                </a:solidFill>
              </a:rPr>
              <a:t>they take (only) a </a:t>
            </a:r>
            <a:r>
              <a:rPr lang="en-US" sz="2400" b="1" dirty="0" smtClean="0"/>
              <a:t>2</a:t>
            </a:r>
            <a:r>
              <a:rPr lang="en-US" sz="2400" b="1" baseline="30000" dirty="0" smtClean="0"/>
              <a:t>-r</a:t>
            </a:r>
            <a:r>
              <a:rPr lang="en-US" sz="2400" dirty="0" smtClean="0">
                <a:solidFill>
                  <a:srgbClr val="7030A0"/>
                </a:solidFill>
              </a:rPr>
              <a:t> fraction of length.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(We also check that the padding is proper.)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403" y="4725144"/>
            <a:ext cx="74953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/>
              <a:t>Objection: This construction is artificial/trivial/idiotic.</a:t>
            </a:r>
          </a:p>
          <a:p>
            <a:pPr algn="l" rtl="0"/>
            <a:r>
              <a:rPr lang="en-US" sz="2000" dirty="0" smtClean="0"/>
              <a:t>(The verifier queries padded with much smaller frequently.)</a:t>
            </a:r>
          </a:p>
          <a:p>
            <a:pPr algn="l" rtl="0"/>
            <a:r>
              <a:rPr lang="en-US" sz="2000" dirty="0" smtClean="0"/>
              <a:t>We don’t care per the stated theorems.</a:t>
            </a:r>
          </a:p>
          <a:p>
            <a:pPr algn="l" rtl="0"/>
            <a:r>
              <a:rPr lang="en-US" sz="2000" dirty="0" smtClean="0"/>
              <a:t>Still, can we get these results with </a:t>
            </a:r>
            <a:r>
              <a:rPr lang="en-US" sz="2000" b="1" dirty="0" smtClean="0"/>
              <a:t>smooth</a:t>
            </a:r>
            <a:r>
              <a:rPr lang="en-US" sz="2000" dirty="0" smtClean="0"/>
              <a:t> PCPs?</a:t>
            </a:r>
          </a:p>
          <a:p>
            <a:pPr algn="l" rtl="0"/>
            <a:r>
              <a:rPr lang="en-US" sz="2000" dirty="0" smtClean="0"/>
              <a:t>Answer: Yes [Orr Paradise, MSc, to appear soon]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5589240"/>
            <a:ext cx="25922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Smooth PCP = </a:t>
            </a:r>
            <a:br>
              <a:rPr lang="en-US" dirty="0" smtClean="0"/>
            </a:br>
            <a:r>
              <a:rPr lang="en-US" dirty="0" smtClean="0"/>
              <a:t>all locations are queried with equal probability.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764704"/>
            <a:ext cx="3096344" cy="2304256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80920" cy="2592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oded/T/dgg.pptx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oded/p_dgg.html</a:t>
            </a:r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889375"/>
            <a:ext cx="512763" cy="538163"/>
          </a:xfrm>
          <a:noFill/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3660775" y="3956050"/>
            <a:ext cx="3381375" cy="746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592513" y="4157663"/>
            <a:ext cx="749300" cy="6064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660775" y="4090988"/>
            <a:ext cx="1905000" cy="874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729038" y="4090988"/>
            <a:ext cx="2992437" cy="830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3635375" y="3521075"/>
            <a:ext cx="2249488" cy="3651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635375" y="2630488"/>
            <a:ext cx="2884488" cy="1146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506788" y="2884488"/>
            <a:ext cx="1212850" cy="82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990600" y="1803400"/>
            <a:ext cx="2636838" cy="1081088"/>
          </a:xfrm>
          <a:prstGeom prst="cloudCallout">
            <a:avLst>
              <a:gd name="adj1" fmla="val 33602"/>
              <a:gd name="adj2" fmla="val 128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sz="2000" b="0">
                <a:latin typeface="Algerian" panose="04020705040A02060702" pitchFamily="82" charset="0"/>
                <a:cs typeface="Arial" panose="020B0604020202020204" pitchFamily="34" charset="0"/>
              </a:rPr>
              <a:t>Gothic cathedral ?</a:t>
            </a:r>
            <a:endParaRPr lang="en-GB" sz="2000" b="0"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pic>
        <p:nvPicPr>
          <p:cNvPr id="6155" name="Picture 11" descr="c01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794250"/>
            <a:ext cx="1093788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c02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676400"/>
            <a:ext cx="117475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c07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676400"/>
            <a:ext cx="1135062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c04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949575"/>
            <a:ext cx="1028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 descr="c03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584575"/>
            <a:ext cx="10287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6" descr="c06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984750"/>
            <a:ext cx="1060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 descr="c08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4794250"/>
            <a:ext cx="12207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ctangle 18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0668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 </a:t>
            </a:r>
            <a:r>
              <a:rPr lang="en-US" altLang="en-US" sz="32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(super-fast approximate decision):</a:t>
            </a:r>
            <a:r>
              <a:rPr lang="en-US" altLang="en-US" sz="36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en-US" sz="40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an illustration</a:t>
            </a:r>
            <a:endParaRPr lang="en-US" altLang="he-IL" sz="4000" b="1" u="sng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228600" y="3581400"/>
            <a:ext cx="2209800" cy="3048000"/>
          </a:xfrm>
          <a:prstGeom prst="irregularSeal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he-IL" sz="2000">
              <a:latin typeface="Freestyle Script" panose="030804020302050B0404" pitchFamily="66" charset="0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304800" y="4114800"/>
            <a:ext cx="2286000" cy="2438400"/>
          </a:xfrm>
          <a:prstGeom prst="foldedCorner">
            <a:avLst>
              <a:gd name="adj" fmla="val 12500"/>
            </a:avLst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he-IL" sz="2000">
              <a:latin typeface="Freestyle Script" panose="030804020302050B0404" pitchFamily="66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81000" y="4343400"/>
            <a:ext cx="228600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Motivation: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 objects are far apart.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 motivations:</a:t>
            </a:r>
            <a:b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Approx. per se, or a preliminary step.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6327775"/>
            <a:ext cx="586740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+mn-lt"/>
              </a:rPr>
              <a:t>Deciding by inspecting few locations in the object.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09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754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 Unicode MS</vt:lpstr>
      <vt:lpstr>Algerian</vt:lpstr>
      <vt:lpstr>Arial</vt:lpstr>
      <vt:lpstr>Blackadder ITC</vt:lpstr>
      <vt:lpstr>Brush Script MT</vt:lpstr>
      <vt:lpstr>Calibri</vt:lpstr>
      <vt:lpstr>Edwardian Script ITC</vt:lpstr>
      <vt:lpstr>Freestyle Script</vt:lpstr>
      <vt:lpstr>Lucida Calligraphy</vt:lpstr>
      <vt:lpstr>Monotype Corsiva</vt:lpstr>
      <vt:lpstr>Script MT Bold</vt:lpstr>
      <vt:lpstr>Symbol</vt:lpstr>
      <vt:lpstr>Times New Roman</vt:lpstr>
      <vt:lpstr>Times New Roman (Hebrew)</vt:lpstr>
      <vt:lpstr>ערכת נושא של Office</vt:lpstr>
      <vt:lpstr>Every set in P is strongly testable under a suitable encoding </vt:lpstr>
      <vt:lpstr>Property Testing: informal definition</vt:lpstr>
      <vt:lpstr>Property Testing: a strong version – Proximity Oblivious Tester</vt:lpstr>
      <vt:lpstr>Property Testing is extremely sensitive to representation</vt:lpstr>
      <vt:lpstr>On the proof of the main theorem</vt:lpstr>
      <vt:lpstr>Secondary theorems</vt:lpstr>
      <vt:lpstr>On the proofs of Theorems 2-4: Constructing strong canonical PCPs</vt:lpstr>
      <vt:lpstr>END</vt:lpstr>
      <vt:lpstr>Property Testing (super-fast approximate decision):  an illustration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230</cp:revision>
  <dcterms:created xsi:type="dcterms:W3CDTF">2014-02-19T15:04:31Z</dcterms:created>
  <dcterms:modified xsi:type="dcterms:W3CDTF">2019-01-08T12:24:31Z</dcterms:modified>
</cp:coreProperties>
</file>