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63" r:id="rId9"/>
    <p:sldId id="264" r:id="rId1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28" autoAdjust="0"/>
    <p:restoredTop sz="94726" autoAdjust="0"/>
  </p:normalViewPr>
  <p:slideViewPr>
    <p:cSldViewPr>
      <p:cViewPr varScale="1">
        <p:scale>
          <a:sx n="69" d="100"/>
          <a:sy n="69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-10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DA370A-CCBB-4E2E-BD1C-3E74682D5B8C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9D2C3-66DF-4169-A516-8015766A94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46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I’ll have to spell out “strongly testable” (akin PT) and a “suitable encoding” (i.e., some unnatural but legit encoding).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E9D2C3-66DF-4169-A516-8015766A94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60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1881CFF9-DB1B-4BCE-A1A8-51DD5CF2742B}" type="slidenum">
              <a:rPr lang="en-US" altLang="en-US" sz="1200" b="0" smtClean="0">
                <a:latin typeface="Times New Roman" panose="02020603050405020304" pitchFamily="18" charset="0"/>
              </a:rPr>
              <a:pPr/>
              <a:t>2</a:t>
            </a:fld>
            <a:endParaRPr lang="en-US" altLang="en-US" sz="1200" b="0" smtClean="0">
              <a:latin typeface="Times New Roman" panose="02020603050405020304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Objects viewed as functions, inspecting == querying the function/orcale</a:t>
            </a:r>
          </a:p>
        </p:txBody>
      </p:sp>
    </p:spTree>
    <p:extLst>
      <p:ext uri="{BB962C8B-B14F-4D97-AF65-F5344CB8AC3E}">
        <p14:creationId xmlns:p14="http://schemas.microsoft.com/office/powerpoint/2010/main" val="1425736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65410456-C08E-4B0C-B50B-68905FF72484}" type="slidenum">
              <a:rPr lang="en-US" altLang="en-US" sz="1200" b="0" smtClean="0">
                <a:latin typeface="Times New Roman" panose="02020603050405020304" pitchFamily="18" charset="0"/>
              </a:rPr>
              <a:pPr/>
              <a:t>3</a:t>
            </a:fld>
            <a:endParaRPr lang="en-US" altLang="en-US" sz="1200" b="0" smtClean="0">
              <a:latin typeface="Times New Roman" panose="02020603050405020304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N.B.: rejection probability is linearly related to the distance, rather than arbitrarily related.</a:t>
            </a:r>
          </a:p>
        </p:txBody>
      </p:sp>
    </p:spTree>
    <p:extLst>
      <p:ext uri="{BB962C8B-B14F-4D97-AF65-F5344CB8AC3E}">
        <p14:creationId xmlns:p14="http://schemas.microsoft.com/office/powerpoint/2010/main" val="3753973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65410456-C08E-4B0C-B50B-68905FF72484}" type="slidenum">
              <a:rPr lang="en-US" altLang="en-US" sz="1200" b="0" smtClean="0">
                <a:latin typeface="Times New Roman" panose="02020603050405020304" pitchFamily="18" charset="0"/>
              </a:rPr>
              <a:pPr/>
              <a:t>4</a:t>
            </a:fld>
            <a:endParaRPr lang="en-US" altLang="en-US" sz="1200" b="0" smtClean="0">
              <a:latin typeface="Times New Roman" panose="02020603050405020304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This phenomenon</a:t>
            </a:r>
            <a:r>
              <a:rPr lang="en-US" baseline="0" dirty="0" smtClean="0"/>
              <a:t> (i.e., sensitivity) </a:t>
            </a:r>
            <a:r>
              <a:rPr lang="en-US" dirty="0" smtClean="0"/>
              <a:t>was known before for some properties: E.g., BIPARTITE in the DENSE vs BDG models. The current result is more general. </a:t>
            </a:r>
          </a:p>
        </p:txBody>
      </p:sp>
    </p:spTree>
    <p:extLst>
      <p:ext uri="{BB962C8B-B14F-4D97-AF65-F5344CB8AC3E}">
        <p14:creationId xmlns:p14="http://schemas.microsoft.com/office/powerpoint/2010/main" val="3975255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65410456-C08E-4B0C-B50B-68905FF72484}" type="slidenum">
              <a:rPr lang="en-US" altLang="en-US" sz="1200" b="0" smtClean="0">
                <a:latin typeface="Times New Roman" panose="02020603050405020304" pitchFamily="18" charset="0"/>
              </a:rPr>
              <a:pPr/>
              <a:t>5</a:t>
            </a:fld>
            <a:endParaRPr lang="en-US" altLang="en-US" sz="1200" b="0" smtClean="0">
              <a:latin typeface="Times New Roman" panose="02020603050405020304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PCPP == PCP of Proximity.   PCP = PCP of constant query and polynomial</a:t>
            </a:r>
            <a:r>
              <a:rPr lang="en-US" baseline="0" dirty="0" smtClean="0"/>
              <a:t> length.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3450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65410456-C08E-4B0C-B50B-68905FF72484}" type="slidenum">
              <a:rPr lang="en-US" altLang="en-US" sz="1200" b="0" smtClean="0">
                <a:latin typeface="Times New Roman" panose="02020603050405020304" pitchFamily="18" charset="0"/>
              </a:rPr>
              <a:pPr/>
              <a:t>6</a:t>
            </a:fld>
            <a:endParaRPr lang="en-US" altLang="en-US" sz="1200" b="0" smtClean="0">
              <a:latin typeface="Times New Roman" panose="02020603050405020304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PCPP == PCP of Proximity</a:t>
            </a:r>
          </a:p>
        </p:txBody>
      </p:sp>
    </p:spTree>
    <p:extLst>
      <p:ext uri="{BB962C8B-B14F-4D97-AF65-F5344CB8AC3E}">
        <p14:creationId xmlns:p14="http://schemas.microsoft.com/office/powerpoint/2010/main" val="3767106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65410456-C08E-4B0C-B50B-68905FF72484}" type="slidenum">
              <a:rPr lang="en-US" altLang="en-US" sz="1200" b="0" smtClean="0">
                <a:latin typeface="Times New Roman" panose="02020603050405020304" pitchFamily="18" charset="0"/>
              </a:rPr>
              <a:pPr/>
              <a:t>7</a:t>
            </a:fld>
            <a:endParaRPr lang="en-US" altLang="en-US" sz="1200" b="0" smtClean="0">
              <a:latin typeface="Times New Roman" panose="02020603050405020304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dirty="0" err="1" smtClean="0"/>
              <a:t>Def</a:t>
            </a:r>
            <a:r>
              <a:rPr lang="en-US" dirty="0" smtClean="0"/>
              <a:t>:</a:t>
            </a:r>
            <a:r>
              <a:rPr lang="en-US" baseline="0" dirty="0" smtClean="0"/>
              <a:t> smooth = all locations </a:t>
            </a:r>
            <a:r>
              <a:rPr lang="en-US" baseline="0" dirty="0" smtClean="0"/>
              <a:t>are queried </a:t>
            </a:r>
            <a:r>
              <a:rPr lang="en-US" baseline="0" dirty="0" smtClean="0"/>
              <a:t>with the same probability.</a:t>
            </a:r>
          </a:p>
          <a:p>
            <a:r>
              <a:rPr lang="en-US" baseline="0" dirty="0" smtClean="0"/>
              <a:t>Orr proves stronger results re the RM-based and Had-based PCPs, and a </a:t>
            </a:r>
            <a:r>
              <a:rPr lang="en-US" baseline="0" smtClean="0"/>
              <a:t>refined </a:t>
            </a:r>
            <a:r>
              <a:rPr lang="en-US" baseline="0" smtClean="0"/>
              <a:t>proof-composition </a:t>
            </a:r>
            <a:r>
              <a:rPr lang="en-US" baseline="0" dirty="0" smtClean="0"/>
              <a:t>theorem.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36228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anose="030804020302050B0404" pitchFamily="66" charset="0"/>
              </a:defRPr>
            </a:lvl9pPr>
          </a:lstStyle>
          <a:p>
            <a:fld id="{2D01DD3A-869D-496C-A8ED-9E6D36AF572F}" type="slidenum">
              <a:rPr lang="en-US" altLang="en-US" sz="1200" b="0" smtClean="0">
                <a:latin typeface="Times New Roman" panose="02020603050405020304" pitchFamily="18" charset="0"/>
              </a:rPr>
              <a:pPr/>
              <a:t>9</a:t>
            </a:fld>
            <a:endParaRPr lang="en-US" altLang="en-US" sz="1200" b="0" smtClean="0">
              <a:latin typeface="Times New Roman" panose="02020603050405020304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/>
              <a:t>Compare to learning/deciding which cathedral this is…</a:t>
            </a:r>
          </a:p>
        </p:txBody>
      </p:sp>
    </p:spTree>
    <p:extLst>
      <p:ext uri="{BB962C8B-B14F-4D97-AF65-F5344CB8AC3E}">
        <p14:creationId xmlns:p14="http://schemas.microsoft.com/office/powerpoint/2010/main" val="1599124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ב'/שבט/תשע"ט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ב'/שבט/תשע"ט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ב'/שבט/תשע"ט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ב'/שבט/תשע"ט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ב'/שבט/תשע"ט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ב'/שבט/תשע"ט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ב'/שבט/תשע"ט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ב'/שבט/תשע"ט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ב'/שבט/תשע"ט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ב'/שבט/תשע"ט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t>ב'/שבט/תשע"ט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t>ב'/שבט/תשע"ט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wmf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8352928" cy="1512168"/>
          </a:xfrm>
        </p:spPr>
        <p:txBody>
          <a:bodyPr>
            <a:noAutofit/>
          </a:bodyPr>
          <a:lstStyle/>
          <a:p>
            <a:pPr rtl="0"/>
            <a:r>
              <a:rPr lang="en-US" sz="4800" dirty="0" smtClean="0"/>
              <a:t>Every </a:t>
            </a:r>
            <a:r>
              <a:rPr lang="en-US" sz="4800" dirty="0"/>
              <a:t>set in P is strongly testable under a suitable </a:t>
            </a:r>
            <a:r>
              <a:rPr lang="en-US" sz="4800" dirty="0" smtClean="0"/>
              <a:t>encoding </a:t>
            </a:r>
            <a:endParaRPr lang="he-IL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708920"/>
            <a:ext cx="6408712" cy="1440160"/>
          </a:xfrm>
        </p:spPr>
        <p:txBody>
          <a:bodyPr/>
          <a:lstStyle/>
          <a:p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</a:rPr>
              <a:t>Oded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</a:rPr>
              <a:t>Goldreich</a:t>
            </a:r>
            <a:endParaRPr lang="en-US" sz="3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rtl="0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Weizmann Institute of Science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5013177"/>
            <a:ext cx="777686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dirty="0" smtClean="0"/>
              <a:t>Joint work with </a:t>
            </a:r>
            <a:r>
              <a:rPr lang="en-US" sz="2800" dirty="0" err="1" smtClean="0"/>
              <a:t>Irit</a:t>
            </a:r>
            <a:r>
              <a:rPr lang="en-US" sz="2800" dirty="0" smtClean="0"/>
              <a:t> </a:t>
            </a:r>
            <a:r>
              <a:rPr lang="en-US" sz="2800" dirty="0" err="1" smtClean="0"/>
              <a:t>Dinur</a:t>
            </a:r>
            <a:r>
              <a:rPr lang="en-US" sz="2800" dirty="0" smtClean="0"/>
              <a:t> and </a:t>
            </a:r>
            <a:r>
              <a:rPr lang="en-US" sz="2800" dirty="0"/>
              <a:t>Tom </a:t>
            </a:r>
            <a:r>
              <a:rPr lang="en-US" sz="2800" dirty="0" err="1"/>
              <a:t>Gur</a:t>
            </a:r>
            <a:r>
              <a:rPr lang="en-US" sz="2800" dirty="0"/>
              <a:t>.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4542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620000" cy="762000"/>
          </a:xfrm>
        </p:spPr>
        <p:txBody>
          <a:bodyPr/>
          <a:lstStyle/>
          <a:p>
            <a:pPr algn="l"/>
            <a:r>
              <a:rPr lang="en-US" altLang="en-US" sz="2800" b="1" u="sng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Property Testing: informal definition</a:t>
            </a:r>
            <a:endParaRPr lang="en-US" altLang="he-IL" sz="2800" b="1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81000" y="1219200"/>
            <a:ext cx="6172200" cy="2255838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r>
              <a:rPr lang="en-US" altLang="he-IL" sz="2800" dirty="0">
                <a:solidFill>
                  <a:srgbClr val="FF33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 relaxation of a decision problem:</a:t>
            </a:r>
          </a:p>
          <a:p>
            <a:pPr algn="l">
              <a:spcBef>
                <a:spcPct val="0"/>
              </a:spcBef>
              <a:buFontTx/>
              <a:buNone/>
            </a:pP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For a fixed property </a:t>
            </a:r>
            <a:r>
              <a:rPr lang="en-US" altLang="he-IL" sz="2800" dirty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2800" b="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and any given object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O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,</a:t>
            </a:r>
          </a:p>
          <a:p>
            <a:pPr algn="l">
              <a:spcBef>
                <a:spcPct val="0"/>
              </a:spcBef>
              <a:buFontTx/>
              <a:buNone/>
            </a:pP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determine whether 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O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has property </a:t>
            </a:r>
            <a:r>
              <a:rPr lang="en-US" altLang="he-IL" sz="2800" dirty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endParaRPr lang="en-US" altLang="he-IL" sz="2800" b="0" dirty="0">
              <a:solidFill>
                <a:srgbClr val="6600CC"/>
              </a:solidFill>
              <a:latin typeface="Monotype Corsiva" panose="03010101010201010101" pitchFamily="66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or is far from having property </a:t>
            </a:r>
            <a:r>
              <a:rPr lang="en-US" altLang="he-IL" sz="2800" dirty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b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en-US" altLang="he-IL" sz="2800" b="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(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i.e.,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O </a:t>
            </a:r>
            <a:r>
              <a:rPr lang="en-US" altLang="he-IL" sz="2800" b="0" dirty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is far from any other object having </a:t>
            </a:r>
            <a:r>
              <a:rPr lang="en-US" altLang="he-IL" sz="2800" dirty="0">
                <a:latin typeface="Lucida Calligraphy" panose="030101010101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</a:t>
            </a:r>
            <a:r>
              <a:rPr lang="en-US" altLang="he-IL" sz="2800" b="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8196" name="Freeform 4"/>
          <p:cNvSpPr>
            <a:spLocks/>
          </p:cNvSpPr>
          <p:nvPr/>
        </p:nvSpPr>
        <p:spPr bwMode="auto">
          <a:xfrm>
            <a:off x="2438400" y="3886200"/>
            <a:ext cx="5029200" cy="1765300"/>
          </a:xfrm>
          <a:custGeom>
            <a:avLst/>
            <a:gdLst>
              <a:gd name="T0" fmla="*/ 2147483646 w 3168"/>
              <a:gd name="T1" fmla="*/ 2147483646 h 1112"/>
              <a:gd name="T2" fmla="*/ 2147483646 w 3168"/>
              <a:gd name="T3" fmla="*/ 2147483646 h 1112"/>
              <a:gd name="T4" fmla="*/ 2147483646 w 3168"/>
              <a:gd name="T5" fmla="*/ 2147483646 h 1112"/>
              <a:gd name="T6" fmla="*/ 2147483646 w 3168"/>
              <a:gd name="T7" fmla="*/ 2147483646 h 1112"/>
              <a:gd name="T8" fmla="*/ 2147483646 w 3168"/>
              <a:gd name="T9" fmla="*/ 2147483646 h 1112"/>
              <a:gd name="T10" fmla="*/ 2147483646 w 3168"/>
              <a:gd name="T11" fmla="*/ 2147483646 h 1112"/>
              <a:gd name="T12" fmla="*/ 2147483646 w 3168"/>
              <a:gd name="T13" fmla="*/ 2147483646 h 1112"/>
              <a:gd name="T14" fmla="*/ 2147483646 w 3168"/>
              <a:gd name="T15" fmla="*/ 2147483646 h 1112"/>
              <a:gd name="T16" fmla="*/ 2147483646 w 3168"/>
              <a:gd name="T17" fmla="*/ 2147483646 h 1112"/>
              <a:gd name="T18" fmla="*/ 2147483646 w 3168"/>
              <a:gd name="T19" fmla="*/ 2147483646 h 1112"/>
              <a:gd name="T20" fmla="*/ 2147483646 w 3168"/>
              <a:gd name="T21" fmla="*/ 2147483646 h 1112"/>
              <a:gd name="T22" fmla="*/ 2147483646 w 3168"/>
              <a:gd name="T23" fmla="*/ 2147483646 h 1112"/>
              <a:gd name="T24" fmla="*/ 2147483646 w 3168"/>
              <a:gd name="T25" fmla="*/ 2147483646 h 1112"/>
              <a:gd name="T26" fmla="*/ 2147483646 w 3168"/>
              <a:gd name="T27" fmla="*/ 2147483646 h 111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168" h="1112">
                <a:moveTo>
                  <a:pt x="392" y="424"/>
                </a:moveTo>
                <a:cubicBezTo>
                  <a:pt x="472" y="400"/>
                  <a:pt x="520" y="152"/>
                  <a:pt x="728" y="88"/>
                </a:cubicBezTo>
                <a:cubicBezTo>
                  <a:pt x="936" y="24"/>
                  <a:pt x="1360" y="0"/>
                  <a:pt x="1640" y="40"/>
                </a:cubicBezTo>
                <a:cubicBezTo>
                  <a:pt x="1920" y="80"/>
                  <a:pt x="2200" y="272"/>
                  <a:pt x="2408" y="328"/>
                </a:cubicBezTo>
                <a:cubicBezTo>
                  <a:pt x="2616" y="384"/>
                  <a:pt x="2768" y="304"/>
                  <a:pt x="2888" y="376"/>
                </a:cubicBezTo>
                <a:cubicBezTo>
                  <a:pt x="3008" y="448"/>
                  <a:pt x="3168" y="656"/>
                  <a:pt x="3128" y="760"/>
                </a:cubicBezTo>
                <a:cubicBezTo>
                  <a:pt x="3088" y="864"/>
                  <a:pt x="2888" y="968"/>
                  <a:pt x="2648" y="1000"/>
                </a:cubicBezTo>
                <a:cubicBezTo>
                  <a:pt x="2408" y="1032"/>
                  <a:pt x="1944" y="936"/>
                  <a:pt x="1688" y="952"/>
                </a:cubicBezTo>
                <a:cubicBezTo>
                  <a:pt x="1432" y="968"/>
                  <a:pt x="1264" y="1112"/>
                  <a:pt x="1112" y="1096"/>
                </a:cubicBezTo>
                <a:cubicBezTo>
                  <a:pt x="960" y="1080"/>
                  <a:pt x="912" y="872"/>
                  <a:pt x="776" y="856"/>
                </a:cubicBezTo>
                <a:cubicBezTo>
                  <a:pt x="640" y="840"/>
                  <a:pt x="424" y="1064"/>
                  <a:pt x="296" y="1000"/>
                </a:cubicBezTo>
                <a:cubicBezTo>
                  <a:pt x="168" y="936"/>
                  <a:pt x="16" y="600"/>
                  <a:pt x="8" y="472"/>
                </a:cubicBezTo>
                <a:cubicBezTo>
                  <a:pt x="0" y="344"/>
                  <a:pt x="184" y="240"/>
                  <a:pt x="248" y="232"/>
                </a:cubicBezTo>
                <a:cubicBezTo>
                  <a:pt x="312" y="224"/>
                  <a:pt x="312" y="448"/>
                  <a:pt x="392" y="424"/>
                </a:cubicBezTo>
                <a:close/>
              </a:path>
            </a:pathLst>
          </a:cu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1447800" y="3733800"/>
            <a:ext cx="7239000" cy="2851150"/>
            <a:chOff x="864" y="2256"/>
            <a:chExt cx="4560" cy="1796"/>
          </a:xfrm>
        </p:grpSpPr>
        <p:grpSp>
          <p:nvGrpSpPr>
            <p:cNvPr id="8199" name="Group 6"/>
            <p:cNvGrpSpPr>
              <a:grpSpLocks/>
            </p:cNvGrpSpPr>
            <p:nvPr/>
          </p:nvGrpSpPr>
          <p:grpSpPr bwMode="auto">
            <a:xfrm>
              <a:off x="960" y="2448"/>
              <a:ext cx="4464" cy="1604"/>
              <a:chOff x="528" y="2448"/>
              <a:chExt cx="4464" cy="1604"/>
            </a:xfrm>
          </p:grpSpPr>
          <p:sp>
            <p:nvSpPr>
              <p:cNvPr id="8206" name="Text Box 7"/>
              <p:cNvSpPr txBox="1">
                <a:spLocks noChangeArrowheads="1"/>
              </p:cNvSpPr>
              <p:nvPr/>
            </p:nvSpPr>
            <p:spPr bwMode="auto">
              <a:xfrm>
                <a:off x="528" y="3456"/>
                <a:ext cx="4464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>
                  <a:spcBef>
                    <a:spcPct val="50000"/>
                  </a:spcBef>
                  <a:buFontTx/>
                  <a:buNone/>
                </a:pPr>
                <a:r>
                  <a:rPr lang="en-US" altLang="he-IL" sz="2800" dirty="0">
                    <a:solidFill>
                      <a:srgbClr val="FF0000"/>
                    </a:solidFill>
                    <a:latin typeface="Monotype Corsiva" panose="03010101010201010101" pitchFamily="66" charset="0"/>
                    <a:cs typeface="Times New Roman" panose="02020603050405020304" pitchFamily="18" charset="0"/>
                  </a:rPr>
                  <a:t>Focus:</a:t>
                </a:r>
                <a:r>
                  <a:rPr lang="en-US" altLang="he-IL" sz="2800" b="0" dirty="0">
                    <a:solidFill>
                      <a:srgbClr val="6600CC"/>
                    </a:solidFill>
                    <a:latin typeface="Monotype Corsiva" panose="03010101010201010101" pitchFamily="66" charset="0"/>
                    <a:cs typeface="Times New Roman" panose="02020603050405020304" pitchFamily="18" charset="0"/>
                  </a:rPr>
                  <a:t> sub-linear time algorithms = performing the task by </a:t>
                </a:r>
                <a:r>
                  <a:rPr lang="en-US" altLang="he-IL" sz="2800" dirty="0">
                    <a:solidFill>
                      <a:srgbClr val="6600CC"/>
                    </a:solidFill>
                    <a:latin typeface="Monotype Corsiva" panose="03010101010201010101" pitchFamily="66" charset="0"/>
                    <a:cs typeface="Times New Roman" panose="02020603050405020304" pitchFamily="18" charset="0"/>
                  </a:rPr>
                  <a:t>inspecting the object at  few locations.</a:t>
                </a:r>
              </a:p>
            </p:txBody>
          </p:sp>
          <p:sp>
            <p:nvSpPr>
              <p:cNvPr id="8207" name="Text Box 8"/>
              <p:cNvSpPr txBox="1">
                <a:spLocks noChangeArrowheads="1"/>
              </p:cNvSpPr>
              <p:nvPr/>
            </p:nvSpPr>
            <p:spPr bwMode="auto">
              <a:xfrm>
                <a:off x="1344" y="27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latin typeface="Times New Roman (Hebrew)" panose="02020603050405020304" pitchFamily="18" charset="0"/>
                  </a:rPr>
                  <a:t>?</a:t>
                </a:r>
              </a:p>
            </p:txBody>
          </p:sp>
          <p:sp>
            <p:nvSpPr>
              <p:cNvPr id="8208" name="Text Box 9"/>
              <p:cNvSpPr txBox="1">
                <a:spLocks noChangeArrowheads="1"/>
              </p:cNvSpPr>
              <p:nvPr/>
            </p:nvSpPr>
            <p:spPr bwMode="auto">
              <a:xfrm>
                <a:off x="3072" y="27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latin typeface="Times New Roman (Hebrew)" panose="02020603050405020304" pitchFamily="18" charset="0"/>
                  </a:rPr>
                  <a:t>?</a:t>
                </a:r>
              </a:p>
            </p:txBody>
          </p:sp>
          <p:sp>
            <p:nvSpPr>
              <p:cNvPr id="8209" name="Text Box 10"/>
              <p:cNvSpPr txBox="1">
                <a:spLocks noChangeArrowheads="1"/>
              </p:cNvSpPr>
              <p:nvPr/>
            </p:nvSpPr>
            <p:spPr bwMode="auto">
              <a:xfrm>
                <a:off x="2544" y="2448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latin typeface="Times New Roman (Hebrew)" panose="02020603050405020304" pitchFamily="18" charset="0"/>
                  </a:rPr>
                  <a:t>?</a:t>
                </a:r>
              </a:p>
            </p:txBody>
          </p:sp>
          <p:sp>
            <p:nvSpPr>
              <p:cNvPr id="8210" name="Text Box 11"/>
              <p:cNvSpPr txBox="1">
                <a:spLocks noChangeArrowheads="1"/>
              </p:cNvSpPr>
              <p:nvPr/>
            </p:nvSpPr>
            <p:spPr bwMode="auto">
              <a:xfrm>
                <a:off x="2208" y="2976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latin typeface="Times New Roman (Hebrew)" panose="02020603050405020304" pitchFamily="18" charset="0"/>
                  </a:rPr>
                  <a:t>?</a:t>
                </a:r>
              </a:p>
            </p:txBody>
          </p:sp>
          <p:sp>
            <p:nvSpPr>
              <p:cNvPr id="8211" name="Text Box 12"/>
              <p:cNvSpPr txBox="1">
                <a:spLocks noChangeArrowheads="1"/>
              </p:cNvSpPr>
              <p:nvPr/>
            </p:nvSpPr>
            <p:spPr bwMode="auto">
              <a:xfrm>
                <a:off x="3792" y="27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0">
                    <a:latin typeface="Times New Roman (Hebrew)" panose="02020603050405020304" pitchFamily="18" charset="0"/>
                  </a:rPr>
                  <a:t>?</a:t>
                </a:r>
              </a:p>
            </p:txBody>
          </p:sp>
        </p:grpSp>
        <p:pic>
          <p:nvPicPr>
            <p:cNvPr id="8200" name="Picture 13" descr="ANALYZ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2256"/>
              <a:ext cx="361" cy="3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8201" name="Line 14"/>
            <p:cNvSpPr>
              <a:spLocks noChangeShapeType="1"/>
            </p:cNvSpPr>
            <p:nvPr/>
          </p:nvSpPr>
          <p:spPr bwMode="auto">
            <a:xfrm>
              <a:off x="1296" y="2304"/>
              <a:ext cx="1680" cy="24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2" name="Line 15"/>
            <p:cNvSpPr>
              <a:spLocks noChangeShapeType="1"/>
            </p:cNvSpPr>
            <p:nvPr/>
          </p:nvSpPr>
          <p:spPr bwMode="auto">
            <a:xfrm>
              <a:off x="1248" y="2448"/>
              <a:ext cx="528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3" name="Line 16"/>
            <p:cNvSpPr>
              <a:spLocks noChangeShapeType="1"/>
            </p:cNvSpPr>
            <p:nvPr/>
          </p:nvSpPr>
          <p:spPr bwMode="auto">
            <a:xfrm>
              <a:off x="1296" y="2400"/>
              <a:ext cx="1344" cy="62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4" name="Line 17"/>
            <p:cNvSpPr>
              <a:spLocks noChangeShapeType="1"/>
            </p:cNvSpPr>
            <p:nvPr/>
          </p:nvSpPr>
          <p:spPr bwMode="auto">
            <a:xfrm>
              <a:off x="1296" y="2352"/>
              <a:ext cx="2880" cy="528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8205" name="Line 18"/>
            <p:cNvSpPr>
              <a:spLocks noChangeShapeType="1"/>
            </p:cNvSpPr>
            <p:nvPr/>
          </p:nvSpPr>
          <p:spPr bwMode="auto">
            <a:xfrm>
              <a:off x="1344" y="2400"/>
              <a:ext cx="2112" cy="48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8198" name="Text Box 19"/>
          <p:cNvSpPr txBox="1">
            <a:spLocks noChangeArrowheads="1"/>
          </p:cNvSpPr>
          <p:nvPr/>
        </p:nvSpPr>
        <p:spPr bwMode="auto">
          <a:xfrm>
            <a:off x="6705600" y="2286000"/>
            <a:ext cx="2133600" cy="178117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Objects viewed as functions.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Inspecting = querying the function/oracle</a:t>
            </a:r>
            <a:r>
              <a:rPr lang="en-US" sz="2000" dirty="0">
                <a:latin typeface="Freestyle Script" panose="030804020302050B04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535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44626"/>
            <a:ext cx="8231832" cy="752128"/>
          </a:xfrm>
        </p:spPr>
        <p:txBody>
          <a:bodyPr>
            <a:normAutofit/>
          </a:bodyPr>
          <a:lstStyle/>
          <a:p>
            <a:pPr algn="l"/>
            <a:r>
              <a:rPr lang="en-US" altLang="en-US" sz="2400" b="1" u="sng" dirty="0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Property Testing: a strong version – Proximity Oblivious Tester</a:t>
            </a:r>
            <a:endParaRPr lang="en-US" altLang="he-IL" sz="24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47465" y="1412777"/>
            <a:ext cx="8515536" cy="2592288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spcBef>
                <a:spcPct val="0"/>
              </a:spcBef>
              <a:buFontTx/>
              <a:buNone/>
            </a:pPr>
            <a:r>
              <a:rPr lang="en-US" altLang="he-IL" sz="2400" dirty="0" smtClean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Let </a:t>
            </a:r>
            <a:r>
              <a:rPr lang="en-US" altLang="he-IL" sz="2400" dirty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P </a:t>
            </a:r>
            <a:r>
              <a:rPr lang="en-US" altLang="he-IL" sz="24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= </a:t>
            </a:r>
            <a:r>
              <a:rPr lang="en-US" altLang="he-IL" sz="2400" dirty="0"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</a:t>
            </a:r>
            <a:r>
              <a:rPr lang="en-US" altLang="he-IL" sz="2400" baseline="-25000" dirty="0"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he-IL" sz="2400" dirty="0"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he-IL" sz="2400" dirty="0" err="1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P</a:t>
            </a:r>
            <a:r>
              <a:rPr lang="en-US" altLang="he-IL" sz="2400" baseline="-250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400" baseline="-250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4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, </a:t>
            </a:r>
            <a:r>
              <a:rPr lang="en-US" altLang="he-IL" sz="2400" dirty="0" smtClean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where </a:t>
            </a:r>
            <a:r>
              <a:rPr lang="en-US" altLang="he-IL" sz="2400" dirty="0" err="1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P</a:t>
            </a:r>
            <a:r>
              <a:rPr lang="en-US" altLang="he-IL" sz="2400" baseline="-250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4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is a set of functions with domain </a:t>
            </a:r>
            <a:r>
              <a:rPr lang="en-US" altLang="he-IL" sz="24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D</a:t>
            </a:r>
            <a:r>
              <a:rPr lang="en-US" altLang="he-IL" sz="2400" baseline="-250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4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  <a:p>
            <a:pPr algn="l" rtl="0">
              <a:spcBef>
                <a:spcPct val="0"/>
              </a:spcBef>
              <a:buFontTx/>
              <a:buNone/>
            </a:pPr>
            <a:r>
              <a:rPr lang="en-US" altLang="he-IL" sz="2800" dirty="0" smtClean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A (PO) </a:t>
            </a: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tester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gets explicit input </a:t>
            </a:r>
            <a:r>
              <a:rPr lang="en-US" altLang="he-IL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 smtClean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, and makes a constant number of queries </a:t>
            </a: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to a function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with domain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D</a:t>
            </a:r>
            <a:r>
              <a:rPr lang="en-US" altLang="he-IL" baseline="-250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</a:p>
          <a:p>
            <a:pPr algn="l" rtl="0">
              <a:spcBef>
                <a:spcPct val="0"/>
              </a:spcBef>
            </a:pPr>
            <a:r>
              <a:rPr lang="en-US" altLang="he-IL" sz="2800" b="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If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 </a:t>
            </a:r>
            <a:r>
              <a:rPr lang="en-US" altLang="he-IL" sz="2800" dirty="0" err="1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P</a:t>
            </a:r>
            <a:r>
              <a:rPr lang="en-US" altLang="he-IL" baseline="-250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then </a:t>
            </a:r>
            <a:r>
              <a:rPr lang="en-US" altLang="he-IL" sz="2800" dirty="0" err="1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Prob</a:t>
            </a:r>
            <a:r>
              <a:rPr lang="en-US" altLang="he-IL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[</a:t>
            </a:r>
            <a:r>
              <a:rPr lang="en-US" altLang="he-IL" sz="2800" dirty="0" err="1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baseline="30000" dirty="0" err="1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(n) 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accepts] </a:t>
            </a:r>
            <a:r>
              <a:rPr lang="en-US" altLang="he-IL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= 1</a:t>
            </a:r>
            <a:r>
              <a:rPr lang="en-US" altLang="he-IL" sz="2800" dirty="0" smtClean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endParaRPr lang="en-US" altLang="he-IL" sz="2800" dirty="0">
              <a:solidFill>
                <a:srgbClr val="6600CC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l" rtl="0">
              <a:spcBef>
                <a:spcPct val="0"/>
              </a:spcBef>
            </a:pP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If 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is </a:t>
            </a:r>
            <a:r>
              <a:rPr lang="en-US" altLang="he-IL" sz="2800" dirty="0" smtClean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at dist. </a:t>
            </a:r>
            <a:r>
              <a:rPr lang="en-US" altLang="he-IL" sz="2800" b="1" dirty="0" smtClean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he-IL" sz="2800" b="1" dirty="0" smtClean="0">
                <a:solidFill>
                  <a:srgbClr val="C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from </a:t>
            </a:r>
            <a:r>
              <a:rPr lang="en-US" altLang="he-IL" sz="2800" dirty="0" err="1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P</a:t>
            </a:r>
            <a:r>
              <a:rPr lang="en-US" altLang="he-IL" baseline="-25000" dirty="0" err="1">
                <a:ea typeface="Arial Unicode MS" panose="020B0604020202020204" pitchFamily="34" charset="-128"/>
                <a:cs typeface="Times New Roman" panose="02020603050405020304" pitchFamily="18" charset="0"/>
              </a:rPr>
              <a:t>n</a:t>
            </a: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then </a:t>
            </a:r>
            <a:r>
              <a:rPr lang="en-US" altLang="he-IL" sz="2800" dirty="0" err="1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Prob</a:t>
            </a:r>
            <a:r>
              <a:rPr lang="en-US" altLang="he-IL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[</a:t>
            </a:r>
            <a:r>
              <a:rPr lang="en-US" altLang="he-IL" sz="2800" dirty="0" err="1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he-IL" baseline="30000" dirty="0" err="1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f</a:t>
            </a:r>
            <a:r>
              <a:rPr lang="en-US" altLang="he-IL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(n) </a:t>
            </a:r>
            <a:r>
              <a:rPr lang="en-US" altLang="he-IL" sz="2800" dirty="0" smtClean="0"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rejects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]  </a:t>
            </a:r>
            <a:r>
              <a:rPr lang="en-US" altLang="he-IL" sz="2800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= </a:t>
            </a:r>
            <a:r>
              <a:rPr lang="en-US" altLang="he-IL" sz="2800" dirty="0" smtClean="0">
                <a:ea typeface="Arial Unicode MS" panose="020B0604020202020204" pitchFamily="34" charset="-128"/>
                <a:cs typeface="Times New Roman" panose="02020603050405020304" pitchFamily="18" charset="0"/>
                <a:sym typeface="Symbol" panose="05050102010706020507" pitchFamily="18" charset="2"/>
              </a:rPr>
              <a:t>()</a:t>
            </a:r>
            <a:r>
              <a:rPr lang="en-US" altLang="he-IL" sz="2800" dirty="0" smtClean="0">
                <a:solidFill>
                  <a:schemeClr val="accent2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.</a:t>
            </a: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/>
            </a:r>
            <a:b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en-US" altLang="he-IL" sz="2800" dirty="0">
                <a:ea typeface="Arial Unicode MS" panose="020B0604020202020204" pitchFamily="34" charset="-128"/>
                <a:cs typeface="Times New Roman" panose="02020603050405020304" pitchFamily="18" charset="0"/>
              </a:rPr>
              <a:t>   </a:t>
            </a:r>
            <a:r>
              <a:rPr lang="en-US" altLang="he-IL" sz="2800" dirty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(Distance is defined as fraction of disagreements.)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47464" y="4797152"/>
            <a:ext cx="8515536" cy="1384995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spcBef>
                <a:spcPct val="0"/>
              </a:spcBef>
              <a:buFontTx/>
              <a:buNone/>
            </a:pPr>
            <a:r>
              <a:rPr lang="en-US" altLang="he-IL" sz="2800" dirty="0" smtClean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Note:</a:t>
            </a:r>
            <a:r>
              <a:rPr lang="en-US" altLang="he-IL" sz="2800" dirty="0" smtClean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Standard tester are given a proximity parameter </a:t>
            </a:r>
            <a:r>
              <a:rPr lang="en-US" altLang="he-IL" sz="2800" b="1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, and their complexity depends on </a:t>
            </a:r>
            <a:r>
              <a:rPr lang="en-US" altLang="he-IL" sz="2800" b="1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n 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and </a:t>
            </a:r>
            <a:r>
              <a:rPr lang="en-US" altLang="he-IL" sz="2800" b="1" dirty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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. </a:t>
            </a:r>
          </a:p>
          <a:p>
            <a:pPr algn="l" rtl="0">
              <a:spcBef>
                <a:spcPct val="0"/>
              </a:spcBef>
              <a:buFontTx/>
              <a:buNone/>
            </a:pPr>
            <a:r>
              <a:rPr lang="en-US" altLang="he-IL" sz="2800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A POT implies a tester of query complexity </a:t>
            </a:r>
            <a:r>
              <a:rPr lang="en-US" altLang="he-IL" sz="2800" b="1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O(1/</a:t>
            </a:r>
            <a:r>
              <a:rPr lang="en-US" altLang="he-IL" sz="2800" b="1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)</a:t>
            </a:r>
            <a:endParaRPr lang="en-US" altLang="he-IL" sz="2800" b="1" dirty="0">
              <a:latin typeface="Times New Roman (Hebrew)" panose="02020603050405020304" pitchFamily="18" charset="0"/>
              <a:ea typeface="Arial Unicode MS" panose="020B0604020202020204" pitchFamily="34" charset="-128"/>
              <a:cs typeface="Times New Roman (Hebrew)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08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05746" y="194300"/>
            <a:ext cx="8231832" cy="752128"/>
          </a:xfrm>
        </p:spPr>
        <p:txBody>
          <a:bodyPr>
            <a:normAutofit/>
          </a:bodyPr>
          <a:lstStyle/>
          <a:p>
            <a:pPr algn="l"/>
            <a:r>
              <a:rPr lang="en-US" altLang="en-US" sz="2400" b="1" u="sng" dirty="0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Property Testing is extremely sensitive to representation</a:t>
            </a:r>
            <a:endParaRPr lang="en-US" altLang="he-IL" sz="24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755576" y="1500808"/>
            <a:ext cx="7799988" cy="3083921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spcBef>
                <a:spcPct val="0"/>
              </a:spcBef>
              <a:buFontTx/>
              <a:buNone/>
            </a:pPr>
            <a:r>
              <a:rPr lang="en-US" altLang="he-IL" sz="2400" dirty="0" smtClean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Every property in</a:t>
            </a:r>
            <a:r>
              <a:rPr lang="en-US" altLang="he-IL" sz="2400" dirty="0" smtClean="0">
                <a:solidFill>
                  <a:srgbClr val="6600CC"/>
                </a:solidFill>
                <a:latin typeface="Edwardian Script ITC" panose="030303020407070D0804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400" b="1" dirty="0" smtClean="0">
                <a:latin typeface="Brush Script MT" panose="03060802040406070304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P </a:t>
            </a:r>
            <a:r>
              <a:rPr lang="en-US" altLang="he-IL" sz="2400" b="1" dirty="0" smtClean="0">
                <a:latin typeface="Edwardian Script ITC" panose="030303020407070D0804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</a:t>
            </a:r>
            <a:r>
              <a:rPr lang="en-US" altLang="he-IL" sz="2400" dirty="0" smtClean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can be strongly testable (i.e., via a POT)</a:t>
            </a:r>
            <a:br>
              <a:rPr lang="en-US" altLang="he-IL" sz="2400" dirty="0" smtClean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</a:br>
            <a:r>
              <a:rPr lang="en-US" altLang="he-IL" sz="2400" dirty="0" smtClean="0">
                <a:solidFill>
                  <a:srgbClr val="6600CC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under a suitable (unnatural but legitimate) encoding.  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THM (main): For every set </a:t>
            </a:r>
            <a:r>
              <a:rPr lang="en-US" sz="2800" dirty="0" smtClean="0"/>
              <a:t>S </a:t>
            </a:r>
            <a:r>
              <a:rPr lang="en-US" sz="2800" dirty="0" smtClean="0">
                <a:solidFill>
                  <a:srgbClr val="FF0000"/>
                </a:solidFill>
              </a:rPr>
              <a:t>in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Brush Script MT" panose="03060802040406070304" pitchFamily="66" charset="0"/>
              </a:rPr>
              <a:t>P</a:t>
            </a:r>
            <a:r>
              <a:rPr lang="en-US" sz="2800" dirty="0" smtClean="0">
                <a:solidFill>
                  <a:srgbClr val="FF0000"/>
                </a:solidFill>
              </a:rPr>
              <a:t>, there exist </a:t>
            </a:r>
            <a:r>
              <a:rPr lang="en-US" sz="2800" dirty="0">
                <a:solidFill>
                  <a:srgbClr val="FF0000"/>
                </a:solidFill>
              </a:rPr>
              <a:t>polynomial-time encoding and decoding </a:t>
            </a:r>
            <a:r>
              <a:rPr lang="en-US" sz="2800" dirty="0" smtClean="0">
                <a:solidFill>
                  <a:srgbClr val="FF0000"/>
                </a:solidFill>
              </a:rPr>
              <a:t>algorithms, </a:t>
            </a:r>
            <a:r>
              <a:rPr lang="en-US" sz="2800" dirty="0" smtClean="0"/>
              <a:t>E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and</a:t>
            </a:r>
            <a:r>
              <a:rPr lang="en-US" sz="2800" dirty="0" smtClean="0"/>
              <a:t> D</a:t>
            </a:r>
            <a:r>
              <a:rPr lang="en-US" sz="2800" dirty="0" smtClean="0">
                <a:solidFill>
                  <a:srgbClr val="FF0000"/>
                </a:solidFill>
              </a:rPr>
              <a:t>, such </a:t>
            </a:r>
            <a:r>
              <a:rPr lang="en-US" sz="2800" dirty="0">
                <a:solidFill>
                  <a:srgbClr val="FF0000"/>
                </a:solidFill>
              </a:rPr>
              <a:t>that the </a:t>
            </a:r>
            <a:r>
              <a:rPr lang="en-US" sz="2800" dirty="0" smtClean="0">
                <a:solidFill>
                  <a:srgbClr val="FF0000"/>
                </a:solidFill>
              </a:rPr>
              <a:t>set </a:t>
            </a:r>
            <a:r>
              <a:rPr lang="en-US" sz="2800" dirty="0" smtClean="0">
                <a:sym typeface="Symbol" panose="05050102010706020507" pitchFamily="18" charset="2"/>
              </a:rPr>
              <a:t>E(x): </a:t>
            </a:r>
            <a:r>
              <a:rPr lang="en-US" sz="2800" dirty="0" err="1" smtClean="0">
                <a:sym typeface="Symbol" panose="05050102010706020507" pitchFamily="18" charset="2"/>
              </a:rPr>
              <a:t>xS</a:t>
            </a:r>
            <a:r>
              <a:rPr lang="en-US" sz="2800" dirty="0" smtClean="0">
                <a:sym typeface="Symbol" panose="05050102010706020507" pitchFamily="18" charset="2"/>
              </a:rPr>
              <a:t> </a:t>
            </a:r>
            <a:r>
              <a:rPr lang="en-US" sz="2800" dirty="0" smtClean="0">
                <a:solidFill>
                  <a:srgbClr val="FF0000"/>
                </a:solidFill>
              </a:rPr>
              <a:t>has </a:t>
            </a:r>
            <a:r>
              <a:rPr lang="en-US" sz="2800" dirty="0">
                <a:solidFill>
                  <a:srgbClr val="FF0000"/>
                </a:solidFill>
              </a:rPr>
              <a:t>a proximity oblivious tester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755576" y="5301209"/>
            <a:ext cx="7799988" cy="1384995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spcBef>
                <a:spcPct val="0"/>
              </a:spcBef>
              <a:buFontTx/>
              <a:buNone/>
            </a:pPr>
            <a:r>
              <a:rPr lang="en-US" altLang="he-IL" sz="2800" dirty="0" smtClean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Note:</a:t>
            </a:r>
            <a:r>
              <a:rPr lang="en-US" altLang="he-IL" sz="2800" dirty="0" smtClean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There exists </a:t>
            </a:r>
            <a:r>
              <a:rPr lang="en-US" altLang="he-IL" sz="2800" b="1" dirty="0" smtClean="0">
                <a:latin typeface="Brush Script MT" panose="03060802040406070304" pitchFamily="66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P</a:t>
            </a:r>
            <a:r>
              <a:rPr lang="en-US" altLang="he-IL" sz="2800" dirty="0" smtClean="0">
                <a:solidFill>
                  <a:srgbClr val="6600CC"/>
                </a:solidFill>
                <a:latin typeface="Blackadder ITC" panose="04020505051007020D02" pitchFamily="82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-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sets that do not have sub-linear testers (under their natural encoding); </a:t>
            </a:r>
            <a:br>
              <a:rPr lang="en-US" altLang="he-IL" sz="2800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</a:br>
            <a:r>
              <a:rPr lang="en-US" altLang="he-IL" sz="2800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e.g., </a:t>
            </a:r>
            <a:r>
              <a:rPr lang="en-US" altLang="he-IL" sz="2800" b="1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0.01n</a:t>
            </a:r>
            <a:r>
              <a:rPr lang="en-US" altLang="he-IL" sz="2800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-wise independent hash functions.</a:t>
            </a:r>
          </a:p>
        </p:txBody>
      </p:sp>
    </p:spTree>
    <p:extLst>
      <p:ext uri="{BB962C8B-B14F-4D97-AF65-F5344CB8AC3E}">
        <p14:creationId xmlns:p14="http://schemas.microsoft.com/office/powerpoint/2010/main" val="74372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ular Callout 10"/>
          <p:cNvSpPr/>
          <p:nvPr/>
        </p:nvSpPr>
        <p:spPr>
          <a:xfrm>
            <a:off x="6442248" y="3677086"/>
            <a:ext cx="2395767" cy="902250"/>
          </a:xfrm>
          <a:prstGeom prst="wedgeRectCallout">
            <a:avLst>
              <a:gd name="adj1" fmla="val -123272"/>
              <a:gd name="adj2" fmla="val -11809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ular Callout 2"/>
          <p:cNvSpPr/>
          <p:nvPr/>
        </p:nvSpPr>
        <p:spPr>
          <a:xfrm>
            <a:off x="875483" y="3622753"/>
            <a:ext cx="4896544" cy="798552"/>
          </a:xfrm>
          <a:prstGeom prst="wedgeRectCallout">
            <a:avLst>
              <a:gd name="adj1" fmla="val -43730"/>
              <a:gd name="adj2" fmla="val -12691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05746" y="135777"/>
            <a:ext cx="8054686" cy="548807"/>
          </a:xfrm>
        </p:spPr>
        <p:txBody>
          <a:bodyPr>
            <a:normAutofit/>
          </a:bodyPr>
          <a:lstStyle/>
          <a:p>
            <a:pPr algn="l" rtl="0"/>
            <a:r>
              <a:rPr lang="en-US" altLang="en-US" sz="2400" b="1" u="sng" dirty="0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On the proof of the main theorem</a:t>
            </a:r>
            <a:endParaRPr lang="en-US" altLang="he-IL" sz="24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341376" y="781372"/>
            <a:ext cx="7583964" cy="1015663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THM (main): For every set </a:t>
            </a:r>
            <a:r>
              <a:rPr lang="en-US" sz="2000" b="1" dirty="0" smtClean="0"/>
              <a:t>S </a:t>
            </a:r>
            <a:r>
              <a:rPr lang="en-US" sz="2000" dirty="0" smtClean="0">
                <a:solidFill>
                  <a:srgbClr val="FF0000"/>
                </a:solidFill>
              </a:rPr>
              <a:t>in</a:t>
            </a:r>
            <a:r>
              <a:rPr lang="en-US" sz="2000" dirty="0" smtClean="0"/>
              <a:t> </a:t>
            </a:r>
            <a:r>
              <a:rPr lang="en-US" sz="2000" b="1" dirty="0" smtClean="0">
                <a:latin typeface="Brush Script MT" panose="03060802040406070304" pitchFamily="66" charset="0"/>
              </a:rPr>
              <a:t>P</a:t>
            </a:r>
            <a:r>
              <a:rPr lang="en-US" sz="2000" dirty="0" smtClean="0">
                <a:solidFill>
                  <a:srgbClr val="FF0000"/>
                </a:solidFill>
              </a:rPr>
              <a:t>, there exist </a:t>
            </a:r>
            <a:r>
              <a:rPr lang="en-US" sz="2000" dirty="0">
                <a:solidFill>
                  <a:srgbClr val="FF0000"/>
                </a:solidFill>
              </a:rPr>
              <a:t>polynomial-time encoding and decoding </a:t>
            </a:r>
            <a:r>
              <a:rPr lang="en-US" sz="2000" dirty="0" smtClean="0">
                <a:solidFill>
                  <a:srgbClr val="FF0000"/>
                </a:solidFill>
              </a:rPr>
              <a:t>algorithms, </a:t>
            </a:r>
            <a:r>
              <a:rPr lang="en-US" sz="2000" b="1" dirty="0" smtClean="0"/>
              <a:t>E</a:t>
            </a:r>
            <a:r>
              <a:rPr lang="en-US" sz="2000" dirty="0"/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and</a:t>
            </a:r>
            <a:r>
              <a:rPr lang="en-US" sz="2000" dirty="0" smtClean="0"/>
              <a:t> </a:t>
            </a:r>
            <a:r>
              <a:rPr lang="en-US" sz="2000" b="1" dirty="0" smtClean="0"/>
              <a:t>D</a:t>
            </a:r>
            <a:r>
              <a:rPr lang="en-US" sz="2000" dirty="0" smtClean="0">
                <a:solidFill>
                  <a:srgbClr val="FF0000"/>
                </a:solidFill>
              </a:rPr>
              <a:t>, such </a:t>
            </a:r>
            <a:r>
              <a:rPr lang="en-US" sz="2000" dirty="0">
                <a:solidFill>
                  <a:srgbClr val="FF0000"/>
                </a:solidFill>
              </a:rPr>
              <a:t>that the </a:t>
            </a:r>
            <a:r>
              <a:rPr lang="en-US" sz="2000" dirty="0" smtClean="0">
                <a:solidFill>
                  <a:srgbClr val="FF0000"/>
                </a:solidFill>
              </a:rPr>
              <a:t>set </a:t>
            </a:r>
            <a:r>
              <a:rPr lang="en-US" sz="2000" b="1" dirty="0" smtClean="0"/>
              <a:t>S’=</a:t>
            </a:r>
            <a:r>
              <a:rPr lang="en-US" sz="2000" b="1" dirty="0" smtClean="0">
                <a:sym typeface="Symbol" panose="05050102010706020507" pitchFamily="18" charset="2"/>
              </a:rPr>
              <a:t>E(x): </a:t>
            </a:r>
            <a:r>
              <a:rPr lang="en-US" sz="2000" b="1" dirty="0" err="1" smtClean="0">
                <a:sym typeface="Symbol" panose="05050102010706020507" pitchFamily="18" charset="2"/>
              </a:rPr>
              <a:t>xS</a:t>
            </a:r>
            <a:r>
              <a:rPr lang="en-US" sz="2000" b="1" dirty="0" smtClean="0">
                <a:sym typeface="Symbol" panose="05050102010706020507" pitchFamily="18" charset="2"/>
              </a:rPr>
              <a:t> </a:t>
            </a:r>
            <a:r>
              <a:rPr lang="en-US" sz="2000" dirty="0" smtClean="0">
                <a:solidFill>
                  <a:srgbClr val="FF0000"/>
                </a:solidFill>
              </a:rPr>
              <a:t>has </a:t>
            </a:r>
            <a:r>
              <a:rPr lang="en-US" sz="2000" dirty="0">
                <a:solidFill>
                  <a:srgbClr val="FF0000"/>
                </a:solidFill>
              </a:rPr>
              <a:t>a proximity oblivious tester</a:t>
            </a:r>
            <a:r>
              <a:rPr lang="en-US" sz="2000" dirty="0" smtClean="0">
                <a:solidFill>
                  <a:srgbClr val="FF0000"/>
                </a:solidFill>
              </a:rPr>
              <a:t>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64636" y="2022925"/>
            <a:ext cx="7272808" cy="107721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spcBef>
                <a:spcPct val="0"/>
              </a:spcBef>
              <a:buFontTx/>
              <a:buNone/>
            </a:pPr>
            <a:r>
              <a:rPr lang="en-US" altLang="he-IL" dirty="0" smtClean="0">
                <a:solidFill>
                  <a:srgbClr val="FF0000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Idea:</a:t>
            </a:r>
            <a:r>
              <a:rPr lang="en-US" altLang="he-IL" dirty="0" smtClean="0">
                <a:solidFill>
                  <a:srgbClr val="6600CC"/>
                </a:solidFill>
                <a:latin typeface="Monotype Corsiva" panose="03010101010201010101" pitchFamily="66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he-IL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Let </a:t>
            </a:r>
            <a:r>
              <a:rPr lang="en-US" dirty="0">
                <a:sym typeface="Symbol" panose="05050102010706020507" pitchFamily="18" charset="2"/>
              </a:rPr>
              <a:t>E(x</a:t>
            </a:r>
            <a:r>
              <a:rPr lang="en-US" dirty="0" smtClean="0">
                <a:sym typeface="Symbol" panose="05050102010706020507" pitchFamily="18" charset="2"/>
              </a:rPr>
              <a:t>)=(C(x),(x))</a:t>
            </a:r>
            <a:r>
              <a:rPr lang="en-US" altLang="he-IL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, where </a:t>
            </a:r>
            <a:r>
              <a:rPr lang="en-US" altLang="he-IL" b="1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(x) </a:t>
            </a:r>
            <a:r>
              <a:rPr lang="en-US" altLang="he-IL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is the PCPP proof that </a:t>
            </a:r>
            <a:r>
              <a:rPr lang="en-US" altLang="he-IL" b="1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C(x)</a:t>
            </a:r>
            <a:r>
              <a:rPr lang="en-US" altLang="he-IL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encodes </a:t>
            </a:r>
            <a:r>
              <a:rPr lang="en-US" altLang="he-IL" b="1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he-IL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 in </a:t>
            </a:r>
            <a:r>
              <a:rPr lang="en-US" altLang="he-IL" b="1" dirty="0" smtClean="0"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  <a:sym typeface="Symbol" panose="05050102010706020507" pitchFamily="18" charset="2"/>
              </a:rPr>
              <a:t>S</a:t>
            </a:r>
            <a:r>
              <a:rPr lang="en-US" altLang="he-IL" dirty="0" smtClean="0">
                <a:solidFill>
                  <a:srgbClr val="6600CC"/>
                </a:solidFill>
                <a:latin typeface="Times New Roman (Hebrew)" panose="02020603050405020304" pitchFamily="18" charset="0"/>
                <a:ea typeface="Arial Unicode MS" panose="020B0604020202020204" pitchFamily="34" charset="-128"/>
                <a:cs typeface="Times New Roman (Hebrew)" panose="02020603050405020304" pitchFamily="18" charset="0"/>
              </a:rPr>
              <a:t>.</a:t>
            </a:r>
          </a:p>
        </p:txBody>
      </p:sp>
      <p:sp>
        <p:nvSpPr>
          <p:cNvPr id="2" name="Oval 1"/>
          <p:cNvSpPr/>
          <p:nvPr/>
        </p:nvSpPr>
        <p:spPr>
          <a:xfrm>
            <a:off x="586069" y="2548685"/>
            <a:ext cx="648072" cy="5511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75483" y="3688138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Assumes a unique (valid) proof for each valid stmt.</a:t>
            </a:r>
          </a:p>
          <a:p>
            <a:pPr algn="l" rtl="0"/>
            <a:r>
              <a:rPr lang="en-US" b="1" dirty="0" smtClean="0">
                <a:solidFill>
                  <a:srgbClr val="FF0000"/>
                </a:solidFill>
              </a:rPr>
              <a:t>Notion: </a:t>
            </a:r>
            <a:r>
              <a:rPr lang="en-US" b="1" dirty="0" smtClean="0"/>
              <a:t>canonical</a:t>
            </a:r>
            <a:r>
              <a:rPr lang="en-US" dirty="0" smtClean="0"/>
              <a:t> proofs.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75482" y="4769992"/>
            <a:ext cx="796253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For POT: We need to reject strings not in </a:t>
            </a:r>
            <a:r>
              <a:rPr lang="en-US" b="1" dirty="0" smtClean="0"/>
              <a:t>S’ </a:t>
            </a:r>
            <a:r>
              <a:rPr lang="en-US" dirty="0" smtClean="0"/>
              <a:t>with probability proportional to </a:t>
            </a:r>
            <a:br>
              <a:rPr lang="en-US" dirty="0" smtClean="0"/>
            </a:br>
            <a:r>
              <a:rPr lang="en-US" dirty="0" smtClean="0"/>
              <a:t>their distance from a valid encoding. </a:t>
            </a:r>
            <a:r>
              <a:rPr lang="en-US" b="1" dirty="0" smtClean="0">
                <a:solidFill>
                  <a:srgbClr val="FF0000"/>
                </a:solidFill>
              </a:rPr>
              <a:t>This should hold for </a:t>
            </a:r>
            <a:r>
              <a:rPr lang="en-US" b="1" smtClean="0">
                <a:solidFill>
                  <a:srgbClr val="FF0000"/>
                </a:solidFill>
              </a:rPr>
              <a:t>the proof-part </a:t>
            </a:r>
            <a:r>
              <a:rPr lang="en-US" b="1" dirty="0" smtClean="0">
                <a:solidFill>
                  <a:srgbClr val="FF0000"/>
                </a:solidFill>
              </a:rPr>
              <a:t>too.</a:t>
            </a:r>
          </a:p>
          <a:p>
            <a:pPr algn="l" rtl="0"/>
            <a:r>
              <a:rPr lang="en-US" b="1" dirty="0" smtClean="0">
                <a:solidFill>
                  <a:srgbClr val="FF0000"/>
                </a:solidFill>
              </a:rPr>
              <a:t>Notion: </a:t>
            </a:r>
            <a:r>
              <a:rPr lang="en-US" b="1" dirty="0" smtClean="0"/>
              <a:t>strong</a:t>
            </a:r>
            <a:r>
              <a:rPr lang="en-US" dirty="0" smtClean="0"/>
              <a:t> (canonical) PCPP  (of polynomial length).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0" y="5882443"/>
            <a:ext cx="914400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069" y="6178360"/>
            <a:ext cx="850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PCPP = PCP of Proximity, rejecting input oracle if far from the property/set.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33759" y="3639304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 smtClean="0"/>
              <a:t>C</a:t>
            </a:r>
            <a:r>
              <a:rPr lang="en-US" dirty="0" smtClean="0"/>
              <a:t> is an error correcting code with constant relative distance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274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05746" y="135777"/>
            <a:ext cx="8054686" cy="548807"/>
          </a:xfrm>
        </p:spPr>
        <p:txBody>
          <a:bodyPr>
            <a:normAutofit/>
          </a:bodyPr>
          <a:lstStyle/>
          <a:p>
            <a:pPr algn="l" rtl="0"/>
            <a:r>
              <a:rPr lang="en-US" altLang="en-US" sz="2400" b="1" u="sng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Secondary</a:t>
            </a:r>
            <a:r>
              <a:rPr lang="en-US" altLang="en-US" sz="2400" b="1" u="sng" dirty="0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theorems</a:t>
            </a:r>
            <a:endParaRPr lang="en-US" altLang="he-IL" sz="24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564636" y="890105"/>
            <a:ext cx="8183828" cy="904863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THM 2: </a:t>
            </a:r>
            <a:r>
              <a:rPr lang="en-US" sz="2400" dirty="0">
                <a:solidFill>
                  <a:srgbClr val="FF0000"/>
                </a:solidFill>
              </a:rPr>
              <a:t>E</a:t>
            </a:r>
            <a:r>
              <a:rPr lang="en-US" sz="2400" dirty="0" smtClean="0">
                <a:solidFill>
                  <a:srgbClr val="FF0000"/>
                </a:solidFill>
              </a:rPr>
              <a:t>very set </a:t>
            </a:r>
            <a:r>
              <a:rPr lang="en-US" sz="2400" b="1" dirty="0" smtClean="0"/>
              <a:t>S’ </a:t>
            </a:r>
            <a:r>
              <a:rPr lang="en-US" sz="2400" dirty="0" smtClean="0">
                <a:solidFill>
                  <a:srgbClr val="FF0000"/>
                </a:solidFill>
              </a:rPr>
              <a:t>in</a:t>
            </a:r>
            <a:r>
              <a:rPr lang="en-US" sz="2400" dirty="0" smtClean="0"/>
              <a:t> </a:t>
            </a:r>
            <a:r>
              <a:rPr lang="en-US" sz="2400" b="1" dirty="0" smtClean="0">
                <a:latin typeface="Script MT Bold" panose="03040602040607080904" pitchFamily="66" charset="0"/>
              </a:rPr>
              <a:t>P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has a strong canonical PCPP. </a:t>
            </a:r>
          </a:p>
          <a:p>
            <a:pPr algn="l" rtl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Furthermore, the proof oracle can be constructed in poly-time.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0" y="5882443"/>
            <a:ext cx="9144000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069" y="6178360"/>
            <a:ext cx="850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PCPP = PCP of Proximity, rejecting input oracle if far from the property/set.</a:t>
            </a:r>
            <a:endParaRPr lang="en-US" dirty="0"/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571238" y="2500700"/>
            <a:ext cx="8183828" cy="830997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THM 3: A set has a strong canonical PCP of logarithmic randomness if and only if it is in </a:t>
            </a:r>
            <a:r>
              <a:rPr lang="en-US" sz="2400" b="1" dirty="0" smtClean="0">
                <a:latin typeface="Script MT Bold" panose="03040602040607080904" pitchFamily="66" charset="0"/>
              </a:rPr>
              <a:t>UP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571238" y="3555606"/>
            <a:ext cx="8183828" cy="830997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THM 4: A set has a strong canonical PCP (of polynomial length) if and only if it is in </a:t>
            </a:r>
            <a:r>
              <a:rPr lang="en-US" sz="2400" b="1" dirty="0" smtClean="0">
                <a:latin typeface="Script MT Bold" panose="03040602040607080904" pitchFamily="66" charset="0"/>
              </a:rPr>
              <a:t>UMA</a:t>
            </a:r>
            <a:r>
              <a:rPr lang="en-US" sz="2400" dirty="0" smtClean="0">
                <a:latin typeface="Blackadder ITC" panose="04020505051007020D02" pitchFamily="82" charset="0"/>
              </a:rPr>
              <a:t>   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(i.e., “unambiguous MA”).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61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05746" y="135777"/>
            <a:ext cx="8054686" cy="548807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altLang="en-US" sz="2400" b="1" u="sng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On the proofs of</a:t>
            </a:r>
            <a:r>
              <a:rPr lang="en-US" altLang="en-US" sz="2400" b="1" u="sng" dirty="0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smtClean="0">
                <a:ea typeface="Arial Unicode MS" panose="020B0604020202020204" pitchFamily="34" charset="-128"/>
                <a:cs typeface="Times New Roman" panose="02020603050405020304" pitchFamily="18" charset="0"/>
              </a:rPr>
              <a:t>T</a:t>
            </a:r>
            <a:r>
              <a:rPr lang="en-US" altLang="en-US" sz="2400" b="1" u="sng" dirty="0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heorems 2-4: Constructing strong canonical PCPs</a:t>
            </a:r>
            <a:endParaRPr lang="en-US" altLang="he-IL" sz="2400" b="1" dirty="0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05746" y="836713"/>
            <a:ext cx="8342718" cy="3564053"/>
          </a:xfrm>
          <a:prstGeom prst="rect">
            <a:avLst/>
          </a:prstGeom>
          <a:noFill/>
          <a:ln w="28575">
            <a:solidFill>
              <a:srgbClr val="FF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rtl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Let </a:t>
            </a:r>
            <a:r>
              <a:rPr lang="en-US" sz="2400" b="1" dirty="0" smtClean="0"/>
              <a:t>S’</a:t>
            </a:r>
            <a:r>
              <a:rPr lang="en-US" sz="2400" dirty="0" smtClean="0"/>
              <a:t> be </a:t>
            </a:r>
            <a:r>
              <a:rPr lang="en-US" sz="2400" dirty="0" smtClean="0">
                <a:solidFill>
                  <a:srgbClr val="FF0000"/>
                </a:solidFill>
              </a:rPr>
              <a:t>in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Brush Script MT" panose="03060802040406070304" pitchFamily="66" charset="0"/>
              </a:rPr>
              <a:t>UP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smtClean="0">
                <a:solidFill>
                  <a:srgbClr val="FF0000"/>
                </a:solidFill>
              </a:rPr>
              <a:t>let </a:t>
            </a:r>
            <a:r>
              <a:rPr lang="en-US" sz="2400" b="1" dirty="0" smtClean="0"/>
              <a:t>x</a:t>
            </a:r>
            <a:r>
              <a:rPr lang="en-US" sz="2400" dirty="0" smtClean="0">
                <a:solidFill>
                  <a:srgbClr val="FF0000"/>
                </a:solidFill>
              </a:rPr>
              <a:t> be in </a:t>
            </a:r>
            <a:r>
              <a:rPr lang="en-US" sz="2400" b="1" dirty="0" smtClean="0"/>
              <a:t>S’</a:t>
            </a:r>
            <a:r>
              <a:rPr lang="en-US" sz="2400" dirty="0" smtClean="0">
                <a:solidFill>
                  <a:srgbClr val="FF0000"/>
                </a:solidFill>
              </a:rPr>
              <a:t>, and </a:t>
            </a:r>
            <a:r>
              <a:rPr lang="en-US" sz="2400" b="1" dirty="0" smtClean="0"/>
              <a:t>y</a:t>
            </a:r>
            <a:r>
              <a:rPr lang="en-US" sz="2400" dirty="0" smtClean="0">
                <a:solidFill>
                  <a:srgbClr val="FF0000"/>
                </a:solidFill>
              </a:rPr>
              <a:t> be the unique witness.</a:t>
            </a:r>
          </a:p>
          <a:p>
            <a:pPr marL="342900" indent="-342900" algn="l" rtl="0"/>
            <a:r>
              <a:rPr lang="en-US" sz="2400" dirty="0" err="1" smtClean="0">
                <a:solidFill>
                  <a:srgbClr val="FF0000"/>
                </a:solidFill>
              </a:rPr>
              <a:t>Dinur</a:t>
            </a:r>
            <a:r>
              <a:rPr lang="en-US" sz="2400" dirty="0" smtClean="0">
                <a:solidFill>
                  <a:srgbClr val="FF0000"/>
                </a:solidFill>
              </a:rPr>
              <a:t> maps unique NP-witnesses to canonical PCP oracles </a:t>
            </a: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such </a:t>
            </a:r>
            <a:r>
              <a:rPr lang="en-US" sz="2400" dirty="0" smtClean="0">
                <a:solidFill>
                  <a:srgbClr val="FF0000"/>
                </a:solidFill>
              </a:rPr>
              <a:t>that any other oracle is rejected with positive probability.</a:t>
            </a:r>
          </a:p>
          <a:p>
            <a:pPr marL="342900" indent="-342900" algn="l" rtl="0"/>
            <a:r>
              <a:rPr lang="en-US" sz="2400" dirty="0" smtClean="0">
                <a:solidFill>
                  <a:srgbClr val="FF0000"/>
                </a:solidFill>
              </a:rPr>
              <a:t>Pad the PCP-oracle with many </a:t>
            </a:r>
            <a:r>
              <a:rPr lang="en-US" sz="2400" dirty="0" err="1" smtClean="0">
                <a:solidFill>
                  <a:srgbClr val="FF0000"/>
                </a:solidFill>
              </a:rPr>
              <a:t>zeros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 smtClean="0">
                <a:solidFill>
                  <a:srgbClr val="FF0000"/>
                </a:solidFill>
              </a:rPr>
              <a:t>(</a:t>
            </a:r>
            <a:r>
              <a:rPr lang="en-US" sz="2400" dirty="0" smtClean="0">
                <a:solidFill>
                  <a:srgbClr val="FF0000"/>
                </a:solidFill>
              </a:rPr>
              <a:t>i.e., </a:t>
            </a:r>
            <a:r>
              <a:rPr lang="en-US" sz="2400" b="1" dirty="0" smtClean="0"/>
              <a:t>(2</a:t>
            </a:r>
            <a:r>
              <a:rPr lang="en-US" sz="2400" b="1" baseline="30000" dirty="0" smtClean="0"/>
              <a:t>r</a:t>
            </a:r>
            <a:r>
              <a:rPr lang="en-US" sz="2400" b="1" dirty="0" smtClean="0"/>
              <a:t>-1)L </a:t>
            </a:r>
            <a:r>
              <a:rPr lang="en-US" sz="2400" dirty="0" smtClean="0">
                <a:solidFill>
                  <a:srgbClr val="FF0000"/>
                </a:solidFill>
              </a:rPr>
              <a:t>many </a:t>
            </a:r>
            <a:r>
              <a:rPr lang="en-US" sz="2400" dirty="0" err="1" smtClean="0">
                <a:solidFill>
                  <a:srgbClr val="FF0000"/>
                </a:solidFill>
              </a:rPr>
              <a:t>zeros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when the proof length </a:t>
            </a:r>
            <a:r>
              <a:rPr lang="en-US" sz="2400" dirty="0">
                <a:solidFill>
                  <a:srgbClr val="FF0000"/>
                </a:solidFill>
              </a:rPr>
              <a:t>i</a:t>
            </a:r>
            <a:r>
              <a:rPr lang="en-US" sz="2400" dirty="0" smtClean="0">
                <a:solidFill>
                  <a:srgbClr val="FF0000"/>
                </a:solidFill>
              </a:rPr>
              <a:t>s </a:t>
            </a:r>
            <a:r>
              <a:rPr lang="en-US" sz="2400" b="1" dirty="0" smtClean="0"/>
              <a:t>L</a:t>
            </a:r>
            <a:r>
              <a:rPr lang="en-US" sz="2400" dirty="0" smtClean="0">
                <a:solidFill>
                  <a:srgbClr val="FF0000"/>
                </a:solidFill>
              </a:rPr>
              <a:t> and randomness is </a:t>
            </a:r>
            <a:r>
              <a:rPr lang="en-US" sz="2400" b="1" dirty="0" smtClean="0"/>
              <a:t>r</a:t>
            </a:r>
            <a:r>
              <a:rPr lang="en-US" sz="2400" dirty="0" smtClean="0">
                <a:solidFill>
                  <a:srgbClr val="FF0000"/>
                </a:solidFill>
              </a:rPr>
              <a:t>).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7030A0"/>
                </a:solidFill>
              </a:rPr>
              <a:t>Note</a:t>
            </a:r>
            <a:r>
              <a:rPr lang="en-US" sz="2400" dirty="0" smtClean="0">
                <a:solidFill>
                  <a:srgbClr val="7030A0"/>
                </a:solidFill>
              </a:rPr>
              <a:t>: strings that are not canonical proofs </a:t>
            </a:r>
            <a:r>
              <a:rPr lang="en-US" sz="2400" dirty="0" smtClean="0">
                <a:solidFill>
                  <a:srgbClr val="7030A0"/>
                </a:solidFill>
              </a:rPr>
              <a:t/>
            </a:r>
            <a:br>
              <a:rPr lang="en-US" sz="2400" dirty="0" smtClean="0">
                <a:solidFill>
                  <a:srgbClr val="7030A0"/>
                </a:solidFill>
              </a:rPr>
            </a:br>
            <a:r>
              <a:rPr lang="en-US" sz="2400" dirty="0" smtClean="0">
                <a:solidFill>
                  <a:srgbClr val="7030A0"/>
                </a:solidFill>
              </a:rPr>
              <a:t>are </a:t>
            </a:r>
            <a:r>
              <a:rPr lang="en-US" sz="2400" dirty="0" smtClean="0">
                <a:solidFill>
                  <a:srgbClr val="7030A0"/>
                </a:solidFill>
              </a:rPr>
              <a:t>rejected </a:t>
            </a:r>
            <a:r>
              <a:rPr lang="en-US" sz="2400" dirty="0" smtClean="0">
                <a:solidFill>
                  <a:srgbClr val="7030A0"/>
                </a:solidFill>
              </a:rPr>
              <a:t>w</a:t>
            </a:r>
            <a:r>
              <a:rPr lang="en-US" sz="2400" dirty="0" smtClean="0">
                <a:solidFill>
                  <a:srgbClr val="7030A0"/>
                </a:solidFill>
              </a:rPr>
              <a:t>ith</a:t>
            </a:r>
            <a:r>
              <a:rPr lang="en-US" sz="2400" dirty="0" smtClean="0">
                <a:solidFill>
                  <a:srgbClr val="7030A0"/>
                </a:solidFill>
              </a:rPr>
              <a:t> probability at </a:t>
            </a:r>
            <a:r>
              <a:rPr lang="en-US" sz="2400" dirty="0">
                <a:solidFill>
                  <a:srgbClr val="7030A0"/>
                </a:solidFill>
              </a:rPr>
              <a:t>least </a:t>
            </a:r>
            <a:r>
              <a:rPr lang="en-US" sz="2400" b="1" dirty="0" smtClean="0"/>
              <a:t>2</a:t>
            </a:r>
            <a:r>
              <a:rPr lang="en-US" sz="2400" b="1" baseline="30000" dirty="0" smtClean="0"/>
              <a:t>-r</a:t>
            </a:r>
            <a:r>
              <a:rPr lang="en-US" sz="2400" dirty="0" smtClean="0">
                <a:solidFill>
                  <a:srgbClr val="7030A0"/>
                </a:solidFill>
              </a:rPr>
              <a:t> (only), </a:t>
            </a:r>
            <a:r>
              <a:rPr lang="en-US" sz="2400" dirty="0" smtClean="0">
                <a:solidFill>
                  <a:srgbClr val="7030A0"/>
                </a:solidFill>
              </a:rPr>
              <a:t/>
            </a:r>
            <a:br>
              <a:rPr lang="en-US" sz="2400" dirty="0" smtClean="0">
                <a:solidFill>
                  <a:srgbClr val="7030A0"/>
                </a:solidFill>
              </a:rPr>
            </a:br>
            <a:r>
              <a:rPr lang="en-US" sz="2400" dirty="0" smtClean="0">
                <a:solidFill>
                  <a:srgbClr val="7030A0"/>
                </a:solidFill>
              </a:rPr>
              <a:t>yet </a:t>
            </a:r>
            <a:r>
              <a:rPr lang="en-US" sz="2400" dirty="0" smtClean="0">
                <a:solidFill>
                  <a:srgbClr val="7030A0"/>
                </a:solidFill>
              </a:rPr>
              <a:t>they take (only) a </a:t>
            </a:r>
            <a:r>
              <a:rPr lang="en-US" sz="2400" b="1" dirty="0" smtClean="0"/>
              <a:t>2</a:t>
            </a:r>
            <a:r>
              <a:rPr lang="en-US" sz="2400" b="1" baseline="30000" dirty="0" smtClean="0"/>
              <a:t>-r</a:t>
            </a:r>
            <a:r>
              <a:rPr lang="en-US" sz="2400" dirty="0" smtClean="0">
                <a:solidFill>
                  <a:srgbClr val="7030A0"/>
                </a:solidFill>
              </a:rPr>
              <a:t> fraction of length. </a:t>
            </a:r>
            <a:br>
              <a:rPr lang="en-US" sz="2400" dirty="0" smtClean="0">
                <a:solidFill>
                  <a:srgbClr val="7030A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(We also check that the padding is proper.)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403" y="4725144"/>
            <a:ext cx="74953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2000" dirty="0" smtClean="0"/>
              <a:t>Objection: This construction is artificial/trivial/idiotic.</a:t>
            </a:r>
          </a:p>
          <a:p>
            <a:pPr algn="l" rtl="0"/>
            <a:r>
              <a:rPr lang="en-US" sz="2000" dirty="0" smtClean="0"/>
              <a:t>(The verifier queries padded with much smaller frequently.)</a:t>
            </a:r>
          </a:p>
          <a:p>
            <a:pPr algn="l" rtl="0"/>
            <a:r>
              <a:rPr lang="en-US" sz="2000" dirty="0" smtClean="0"/>
              <a:t>We don’t care per the stated theorems.</a:t>
            </a:r>
          </a:p>
          <a:p>
            <a:pPr algn="l" rtl="0"/>
            <a:r>
              <a:rPr lang="en-US" sz="2000" dirty="0" smtClean="0"/>
              <a:t>Still, can we get these results with </a:t>
            </a:r>
            <a:r>
              <a:rPr lang="en-US" sz="2000" b="1" dirty="0" smtClean="0"/>
              <a:t>smooth</a:t>
            </a:r>
            <a:r>
              <a:rPr lang="en-US" sz="2000" dirty="0" smtClean="0"/>
              <a:t> PCPs?</a:t>
            </a:r>
          </a:p>
          <a:p>
            <a:pPr algn="l" rtl="0"/>
            <a:r>
              <a:rPr lang="en-US" sz="2000" dirty="0" smtClean="0"/>
              <a:t>Answer: Yes [Orr Paradise, MSc, to appear soon]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6156176" y="5589240"/>
            <a:ext cx="259228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Smooth PCP = </a:t>
            </a:r>
            <a:br>
              <a:rPr lang="en-US" dirty="0" smtClean="0"/>
            </a:br>
            <a:r>
              <a:rPr lang="en-US" dirty="0" smtClean="0"/>
              <a:t>all locations are queried with equal probability.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08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832" y="764704"/>
            <a:ext cx="3096344" cy="2304256"/>
          </a:xfrm>
        </p:spPr>
        <p:txBody>
          <a:bodyPr>
            <a:normAutofit/>
          </a:bodyPr>
          <a:lstStyle/>
          <a:p>
            <a:r>
              <a:rPr lang="en-US" sz="9600" dirty="0" smtClean="0">
                <a:solidFill>
                  <a:schemeClr val="accent2"/>
                </a:solidFill>
                <a:latin typeface="Algerian" panose="04020705040A02060702" pitchFamily="82" charset="0"/>
              </a:rPr>
              <a:t>END</a:t>
            </a:r>
            <a:endParaRPr lang="en-US" sz="9600" dirty="0">
              <a:solidFill>
                <a:schemeClr val="accent2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56992"/>
            <a:ext cx="8280920" cy="2592288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800" dirty="0" smtClean="0"/>
              <a:t>Slides available at</a:t>
            </a:r>
            <a:br>
              <a:rPr lang="en-US" sz="2800" dirty="0" smtClean="0"/>
            </a:br>
            <a:r>
              <a:rPr lang="en-US" sz="2800" dirty="0" smtClean="0"/>
              <a:t>http</a:t>
            </a:r>
            <a:r>
              <a:rPr lang="en-US" sz="2800" dirty="0"/>
              <a:t>://www.wisdom.weizmann.ac.il/~</a:t>
            </a:r>
            <a:r>
              <a:rPr lang="en-US" sz="2800" dirty="0" smtClean="0"/>
              <a:t>oded/T/dgg.pptx</a:t>
            </a:r>
            <a:endParaRPr lang="en-US" sz="2800" dirty="0"/>
          </a:p>
          <a:p>
            <a:pPr marL="0" indent="0" algn="l" rtl="0">
              <a:buNone/>
            </a:pPr>
            <a:endParaRPr lang="en-US" sz="2800" dirty="0" smtClean="0"/>
          </a:p>
          <a:p>
            <a:pPr marL="0" indent="0" algn="l" rtl="0">
              <a:buNone/>
            </a:pPr>
            <a:r>
              <a:rPr lang="en-US" sz="2800" dirty="0" smtClean="0"/>
              <a:t>Paper available at</a:t>
            </a:r>
          </a:p>
          <a:p>
            <a:pPr marL="0" indent="0" algn="l" rtl="0">
              <a:buNone/>
            </a:pPr>
            <a:r>
              <a:rPr lang="en-US" sz="2800" dirty="0"/>
              <a:t>http://www.wisdom.weizmann.ac.il/~</a:t>
            </a:r>
            <a:r>
              <a:rPr lang="en-US" sz="2800" dirty="0" smtClean="0"/>
              <a:t>oded/p_dgg.html</a:t>
            </a:r>
          </a:p>
        </p:txBody>
      </p:sp>
    </p:spTree>
    <p:extLst>
      <p:ext uri="{BB962C8B-B14F-4D97-AF65-F5344CB8AC3E}">
        <p14:creationId xmlns:p14="http://schemas.microsoft.com/office/powerpoint/2010/main" val="242599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ANALYZE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0" y="3889375"/>
            <a:ext cx="512763" cy="538163"/>
          </a:xfrm>
          <a:noFill/>
        </p:spPr>
      </p:pic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3660775" y="3956050"/>
            <a:ext cx="3381375" cy="746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3592513" y="4157663"/>
            <a:ext cx="749300" cy="6064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3660775" y="4090988"/>
            <a:ext cx="1905000" cy="87471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3729038" y="4090988"/>
            <a:ext cx="2992437" cy="83026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V="1">
            <a:off x="3635375" y="3521075"/>
            <a:ext cx="2249488" cy="3651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V="1">
            <a:off x="3635375" y="2630488"/>
            <a:ext cx="2884488" cy="11461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V="1">
            <a:off x="3506788" y="2884488"/>
            <a:ext cx="1212850" cy="82867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990600" y="1803400"/>
            <a:ext cx="2636838" cy="1081088"/>
          </a:xfrm>
          <a:prstGeom prst="cloudCallout">
            <a:avLst>
              <a:gd name="adj1" fmla="val 33602"/>
              <a:gd name="adj2" fmla="val 12807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sz="2000" b="0">
                <a:latin typeface="Algerian" panose="04020705040A02060702" pitchFamily="82" charset="0"/>
                <a:cs typeface="Arial" panose="020B0604020202020204" pitchFamily="34" charset="0"/>
              </a:rPr>
              <a:t>Gothic cathedral ?</a:t>
            </a:r>
            <a:endParaRPr lang="en-GB" sz="2000" b="0">
              <a:latin typeface="Algerian" panose="04020705040A02060702" pitchFamily="82" charset="0"/>
              <a:cs typeface="Arial" panose="020B0604020202020204" pitchFamily="34" charset="0"/>
            </a:endParaRPr>
          </a:p>
        </p:txBody>
      </p:sp>
      <p:pic>
        <p:nvPicPr>
          <p:cNvPr id="6155" name="Picture 11" descr="c01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950" y="4794250"/>
            <a:ext cx="1093788" cy="102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2" descr="c02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463" y="1676400"/>
            <a:ext cx="1174750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3" descr="c07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9863" y="1676400"/>
            <a:ext cx="1135062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4" descr="c04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338" y="2949575"/>
            <a:ext cx="10287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5" descr="c03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4213" y="3584575"/>
            <a:ext cx="10287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6" descr="c06s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575" y="4984750"/>
            <a:ext cx="10604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1" name="Picture 17" descr="c08s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438" y="4794250"/>
            <a:ext cx="1220787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2" name="Rectangle 18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106680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US" altLang="en-US" sz="4000" b="1" u="sng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Property Testing </a:t>
            </a:r>
            <a:r>
              <a:rPr lang="en-US" altLang="en-US" sz="3200" b="1" u="sng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(super-fast approximate decision):</a:t>
            </a:r>
            <a:r>
              <a:rPr lang="en-US" altLang="en-US" sz="3600" b="1" u="sng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  </a:t>
            </a:r>
            <a:r>
              <a:rPr lang="en-US" altLang="en-US" sz="4000" b="1" u="sng" smtClean="0">
                <a:solidFill>
                  <a:schemeClr val="tx1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an illustration</a:t>
            </a:r>
            <a:endParaRPr lang="en-US" altLang="he-IL" sz="4000" b="1" u="sng" smtClean="0">
              <a:solidFill>
                <a:schemeClr val="tx1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163" name="AutoShape 19"/>
          <p:cNvSpPr>
            <a:spLocks noChangeArrowheads="1"/>
          </p:cNvSpPr>
          <p:nvPr/>
        </p:nvSpPr>
        <p:spPr bwMode="auto">
          <a:xfrm>
            <a:off x="228600" y="3581400"/>
            <a:ext cx="2209800" cy="3048000"/>
          </a:xfrm>
          <a:prstGeom prst="irregularSeal2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he-IL" sz="2000">
              <a:latin typeface="Freestyle Script" panose="030804020302050B0404" pitchFamily="66" charset="0"/>
            </a:endParaRPr>
          </a:p>
        </p:txBody>
      </p:sp>
      <p:sp>
        <p:nvSpPr>
          <p:cNvPr id="6164" name="AutoShape 20"/>
          <p:cNvSpPr>
            <a:spLocks noChangeArrowheads="1"/>
          </p:cNvSpPr>
          <p:nvPr/>
        </p:nvSpPr>
        <p:spPr bwMode="auto">
          <a:xfrm>
            <a:off x="304800" y="4114800"/>
            <a:ext cx="2286000" cy="2438400"/>
          </a:xfrm>
          <a:prstGeom prst="foldedCorner">
            <a:avLst>
              <a:gd name="adj" fmla="val 12500"/>
            </a:avLst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he-IL" sz="2000">
              <a:latin typeface="Freestyle Script" panose="030804020302050B0404" pitchFamily="66" charset="0"/>
            </a:endParaRP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381000" y="4343400"/>
            <a:ext cx="2286000" cy="198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Freestyle Script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Freestyle Script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Freestyle Script" pitchFamily="66" charset="0"/>
              </a:defRPr>
            </a:lvl5pPr>
            <a:lvl6pPr marL="2514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6pPr>
            <a:lvl7pPr marL="29718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7pPr>
            <a:lvl8pPr marL="3429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8pPr>
            <a:lvl9pPr marL="3886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Freestyle Script" pitchFamily="66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One Motivation:</a:t>
            </a:r>
            <a:b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Real objects are far apart.</a:t>
            </a:r>
          </a:p>
          <a:p>
            <a:pPr algn="l">
              <a:spcBef>
                <a:spcPct val="50000"/>
              </a:spcBef>
              <a:defRPr/>
            </a:pP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Other motivations:</a:t>
            </a:r>
            <a:b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Approx. per se, or a preliminary step.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24200" y="6327775"/>
            <a:ext cx="5867400" cy="40005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latin typeface="+mn-lt"/>
              </a:rPr>
              <a:t>Deciding by inspecting few locations in the object.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5099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754</Words>
  <Application>Microsoft Office PowerPoint</Application>
  <PresentationFormat>On-screen Show (4:3)</PresentationFormat>
  <Paragraphs>81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4" baseType="lpstr">
      <vt:lpstr>Arial Unicode MS</vt:lpstr>
      <vt:lpstr>Algerian</vt:lpstr>
      <vt:lpstr>Arial</vt:lpstr>
      <vt:lpstr>Blackadder ITC</vt:lpstr>
      <vt:lpstr>Brush Script MT</vt:lpstr>
      <vt:lpstr>Calibri</vt:lpstr>
      <vt:lpstr>Edwardian Script ITC</vt:lpstr>
      <vt:lpstr>Freestyle Script</vt:lpstr>
      <vt:lpstr>Lucida Calligraphy</vt:lpstr>
      <vt:lpstr>Monotype Corsiva</vt:lpstr>
      <vt:lpstr>Script MT Bold</vt:lpstr>
      <vt:lpstr>Symbol</vt:lpstr>
      <vt:lpstr>Times New Roman</vt:lpstr>
      <vt:lpstr>Times New Roman (Hebrew)</vt:lpstr>
      <vt:lpstr>ערכת נושא של Office</vt:lpstr>
      <vt:lpstr>Every set in P is strongly testable under a suitable encoding </vt:lpstr>
      <vt:lpstr>Property Testing: informal definition</vt:lpstr>
      <vt:lpstr>Property Testing: a strong version – Proximity Oblivious Tester</vt:lpstr>
      <vt:lpstr>Property Testing is extremely sensitive to representation</vt:lpstr>
      <vt:lpstr>On the proof of the main theorem</vt:lpstr>
      <vt:lpstr>Secondary theorems</vt:lpstr>
      <vt:lpstr>On the proofs of Theorems 2-4: Constructing strong canonical PCPs</vt:lpstr>
      <vt:lpstr>END</vt:lpstr>
      <vt:lpstr>Property Testing (super-fast approximate decision):  an illustration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Depth-Three Boolean Circuits and Arithmetic Circuits with General Gates</dc:title>
  <dc:creator>Oded</dc:creator>
  <cp:lastModifiedBy>Oded</cp:lastModifiedBy>
  <cp:revision>230</cp:revision>
  <dcterms:created xsi:type="dcterms:W3CDTF">2014-02-19T15:04:31Z</dcterms:created>
  <dcterms:modified xsi:type="dcterms:W3CDTF">2019-01-08T12:24:31Z</dcterms:modified>
</cp:coreProperties>
</file>