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8" r:id="rId4"/>
    <p:sldId id="266" r:id="rId5"/>
    <p:sldId id="267" r:id="rId6"/>
    <p:sldId id="265" r:id="rId7"/>
    <p:sldId id="270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76" r:id="rId19"/>
    <p:sldId id="271" r:id="rId20"/>
    <p:sldId id="263" r:id="rId21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2D07-21DC-4786-ADE9-B930CA1A92CB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BC25E-4D36-434B-B01C-5BA8C8E2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4F137A68-F6EB-4603-8738-A2FB5FAB5FB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9A0A7F8-E4F5-4A0F-8646-624C27CB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turned sixty in February, I now belong to the elders.</a:t>
            </a:r>
            <a:r>
              <a:rPr lang="en-US" baseline="0" dirty="0" smtClean="0"/>
              <a:t> </a:t>
            </a:r>
            <a:r>
              <a:rPr lang="en-US" dirty="0" smtClean="0"/>
              <a:t>So I may be pardoned for promoting a good old vision, and arguing that it is still relevant, and maybe even more relevant than before. </a:t>
            </a:r>
          </a:p>
          <a:p>
            <a:r>
              <a:rPr lang="en-US" dirty="0" smtClean="0"/>
              <a:t>But apologies come first...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Interactive proof systems (for claims of membership). The IP=PSPACE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 has overshadowed the notion and the existence of natural questions. In particular, Petra is NOT computationally unbounded – can interactive proof systems help 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N.B.:</a:t>
            </a:r>
            <a:r>
              <a:rPr lang="en-US" baseline="0" dirty="0" smtClean="0"/>
              <a:t> Soundness is information theoretic as before (as opposed to computational-soundness). You may hear of computationally-sound proof in </a:t>
            </a:r>
            <a:r>
              <a:rPr lang="en-US" baseline="0" smtClean="0"/>
              <a:t>the Friday </a:t>
            </a:r>
            <a:r>
              <a:rPr lang="en-US" baseline="0" dirty="0" smtClean="0"/>
              <a:t>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Ex1</a:t>
            </a:r>
            <a:r>
              <a:rPr lang="en-US" baseline="0" dirty="0" smtClean="0"/>
              <a:t> “goes back” to discussions with Silvio and </a:t>
            </a:r>
            <a:r>
              <a:rPr lang="en-US" baseline="0" dirty="0" err="1" smtClean="0"/>
              <a:t>Shafi</a:t>
            </a:r>
            <a:r>
              <a:rPr lang="en-US" baseline="0" dirty="0" smtClean="0"/>
              <a:t> in 1985. Our favorite examples at the time were computational problems in permutation groups (and strong generating sets)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Lund-</a:t>
            </a:r>
            <a:r>
              <a:rPr lang="en-US" dirty="0" err="1" smtClean="0"/>
              <a:t>Fortnow</a:t>
            </a:r>
            <a:r>
              <a:rPr lang="en-US" dirty="0" smtClean="0"/>
              <a:t>-Karloff-</a:t>
            </a:r>
            <a:r>
              <a:rPr lang="en-US" dirty="0" err="1" smtClean="0"/>
              <a:t>Nisam</a:t>
            </a:r>
            <a:r>
              <a:rPr lang="en-US" dirty="0" smtClean="0"/>
              <a:t> (1990).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small formulas implies having low degree and being easy to </a:t>
            </a:r>
            <a:r>
              <a:rPr lang="en-US" baseline="0" smtClean="0"/>
              <a:t>evaluate. </a:t>
            </a:r>
            <a:r>
              <a:rPr lang="en-US" smtClean="0"/>
              <a:t>Now</a:t>
            </a:r>
            <a:r>
              <a:rPr lang="en-US" dirty="0" smtClean="0"/>
              <a:t>, apply the Sum-Check protocol. </a:t>
            </a:r>
          </a:p>
          <a:p>
            <a:r>
              <a:rPr lang="en-US" dirty="0" smtClean="0"/>
              <a:t>Note that the verifier needs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evalue</a:t>
            </a:r>
            <a:r>
              <a:rPr lang="en-US" baseline="0" dirty="0" smtClean="0"/>
              <a:t> \</a:t>
            </a:r>
            <a:r>
              <a:rPr lang="en-US" baseline="0" dirty="0" err="1" smtClean="0"/>
              <a:t>phi_n</a:t>
            </a:r>
            <a:r>
              <a:rPr lang="en-US" baseline="0" dirty="0" smtClean="0"/>
              <a:t> at one point, which is dominated by the computation of the internal sum of $n$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apply the Sum-Check protocol</a:t>
            </a:r>
            <a:r>
              <a:rPr lang="en-US" baseline="0" dirty="0" smtClean="0"/>
              <a:t>: The verification of the value of alpha_{i-1} at $r_{i-1}$ is reduced to verifying the value of </a:t>
            </a:r>
            <a:r>
              <a:rPr lang="en-US" baseline="0" dirty="0" err="1" smtClean="0"/>
              <a:t>alpha_i</a:t>
            </a:r>
            <a:r>
              <a:rPr lang="en-US" baseline="0" dirty="0" smtClean="0"/>
              <a:t> at some new random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en-US" baseline="0" dirty="0" smtClean="0"/>
              <a:t> the warm-up: It is relatively easy only when compared to the needed batching of IPs…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N.B.: The decision is input-dependent, the queries are not. The canonical proof contains the unique witness.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Sec 2.1.3 “How efficient should the prover be?” In </a:t>
            </a:r>
            <a:r>
              <a:rPr lang="en-US" i="1" dirty="0" smtClean="0"/>
              <a:t>Complexity Theory Retrospective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4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Lying to those who asked me about my attending STOC’17.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7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turned sixty in February, I now belong to the elders.</a:t>
            </a:r>
          </a:p>
          <a:p>
            <a:r>
              <a:rPr lang="en-US" dirty="0" smtClean="0"/>
              <a:t>So I may be pardoned for talking of a good old vision, and arguing that it is still relevant, </a:t>
            </a:r>
          </a:p>
          <a:p>
            <a:r>
              <a:rPr lang="en-US" dirty="0" smtClean="0"/>
              <a:t>and maybe even more relevant than before. But</a:t>
            </a:r>
            <a:r>
              <a:rPr lang="en-US" baseline="0" dirty="0" smtClean="0"/>
              <a:t> apologies first….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6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proof: I</a:t>
            </a:r>
            <a:r>
              <a:rPr lang="en-US" baseline="0" dirty="0" smtClean="0"/>
              <a:t> think I made some important research contributions.</a:t>
            </a:r>
          </a:p>
          <a:p>
            <a:r>
              <a:rPr lang="en-US" baseline="0" dirty="0" smtClean="0"/>
              <a:t>Lacking extraordinary skills, I attribute the importance of my contributions to my attitudes.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unprivileged may invoke the defense of necessity, but not the privileged. The duty – a main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Careerism = focus on personal benefits (actually</a:t>
            </a:r>
            <a:r>
              <a:rPr lang="en-US" baseline="0" dirty="0" smtClean="0"/>
              <a:t> “external goods”) </a:t>
            </a:r>
            <a:r>
              <a:rPr lang="en-US" dirty="0" smtClean="0"/>
              <a:t>obtained by research, vs focus on the contents of research. The tension between careerism and the vocation of science underlies prior slides. </a:t>
            </a:r>
          </a:p>
          <a:p>
            <a:r>
              <a:rPr lang="en-US" dirty="0" smtClean="0"/>
              <a:t>Note that it is not required to eliminate careerism,</a:t>
            </a:r>
            <a:r>
              <a:rPr lang="en-US" baseline="0" dirty="0" smtClean="0"/>
              <a:t> only not to let it domain (</a:t>
            </a:r>
            <a:r>
              <a:rPr lang="en-US" baseline="0" dirty="0" err="1" smtClean="0"/>
              <a:t>cf</a:t>
            </a:r>
            <a:r>
              <a:rPr lang="en-US" baseline="0" dirty="0" smtClean="0"/>
              <a:t> Kant’s). </a:t>
            </a:r>
            <a:r>
              <a:rPr lang="en-US" dirty="0" smtClean="0"/>
              <a:t>N.B.: The careerists treat themselves as means. I quote </a:t>
            </a:r>
            <a:r>
              <a:rPr lang="en-US" dirty="0" err="1" smtClean="0"/>
              <a:t>MacIntyre</a:t>
            </a:r>
            <a:r>
              <a:rPr lang="en-US" dirty="0" smtClean="0"/>
              <a:t>, although his focus is on a moral theory, since he gives nice definitions of the external goods (which are the</a:t>
            </a:r>
            <a:r>
              <a:rPr lang="en-US" baseline="0" dirty="0" smtClean="0"/>
              <a:t> aim of the careerist) and the internal goods (which correspond to the vocation).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5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Escape from Freedom [Erich Fromm].   </a:t>
            </a:r>
          </a:p>
          <a:p>
            <a:r>
              <a:rPr lang="en-US" dirty="0" smtClean="0"/>
              <a:t>Well, that’s the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Night is Falling (CA</a:t>
            </a:r>
            <a:r>
              <a:rPr lang="en-US" baseline="0" dirty="0" smtClean="0"/>
              <a:t> 1995): Petra and Camille (not Venus). The claim is “I love you (and you love me)”. And they interact throughout the movie to prove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13B-FCEC-4D91-BD7B-ACC2BD59EFB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oded/T/k-lecture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isdom.weizmann.ac.il/~oded/de-ip.html" TargetMode="External"/><Relationship Id="rId4" Type="http://schemas.openxmlformats.org/officeDocument/2006/relationships/hyperlink" Target="http://www.wisdom.weizmann.ac.il/~oded/T/k-lectur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7" y="662609"/>
            <a:ext cx="10641495" cy="294198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7030A0"/>
                </a:solidFill>
              </a:rPr>
              <a:t>1. Non-Technical: advice and critique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0B050"/>
                </a:solidFill>
              </a:rPr>
              <a:t>2. Technical: On Doubly-Efficient </a:t>
            </a:r>
            <a:br>
              <a:rPr lang="en-US" sz="5400" b="1" dirty="0" smtClean="0">
                <a:solidFill>
                  <a:srgbClr val="00B050"/>
                </a:solidFill>
              </a:rPr>
            </a:br>
            <a:r>
              <a:rPr lang="en-US" sz="5400" b="1" dirty="0" smtClean="0">
                <a:solidFill>
                  <a:srgbClr val="00B050"/>
                </a:solidFill>
              </a:rPr>
              <a:t>     Interactive Proof Systems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0589"/>
            <a:ext cx="9250017" cy="14748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Oded Goldreich</a:t>
            </a:r>
          </a:p>
          <a:p>
            <a:r>
              <a:rPr lang="en-US" sz="4000" dirty="0" smtClean="0"/>
              <a:t>Weizmann Institute of Science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0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00" y="377080"/>
            <a:ext cx="10386391" cy="920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Interactive Proof Systems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[GMR]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7" y="1425204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Prover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2203603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7" y="2203603"/>
            <a:ext cx="2010947" cy="1143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6557" y="1508939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dirty="0" smtClean="0"/>
              <a:t>(common input)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49469" y="3895412"/>
            <a:ext cx="85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PPT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4704" y="3820746"/>
            <a:ext cx="185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Computationally unbounded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8187" y="4467077"/>
            <a:ext cx="932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Completeness: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in the set, then the verifier always </a:t>
            </a:r>
            <a:r>
              <a:rPr lang="en-US" sz="2400" b="1" dirty="0" smtClean="0">
                <a:solidFill>
                  <a:srgbClr val="FF0000"/>
                </a:solidFill>
              </a:rPr>
              <a:t>accepts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(under a suitable prover strategy)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Soundness:</a:t>
            </a:r>
            <a:r>
              <a:rPr lang="en-US" sz="2400" dirty="0" smtClean="0"/>
              <a:t> 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not in the set, then the verifier </a:t>
            </a:r>
            <a:r>
              <a:rPr lang="en-US" sz="2400" b="1" dirty="0" smtClean="0">
                <a:solidFill>
                  <a:srgbClr val="FF0000"/>
                </a:solidFill>
              </a:rPr>
              <a:t>rejects</a:t>
            </a:r>
            <a:r>
              <a:rPr lang="en-US" sz="2400" dirty="0" smtClean="0"/>
              <a:t> </a:t>
            </a:r>
            <a:r>
              <a:rPr lang="en-US" sz="2400" dirty="0" err="1" smtClean="0"/>
              <a:t>w.p</a:t>
            </a:r>
            <a:r>
              <a:rPr lang="en-US" sz="2400" dirty="0" smtClean="0"/>
              <a:t>. at least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½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no matter what strategy the (cheating)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employs.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780661" y="1859907"/>
            <a:ext cx="2135896" cy="3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91131" y="1843238"/>
            <a:ext cx="2178962" cy="43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9033" y="6036737"/>
            <a:ext cx="1030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THM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[LFKN,S]: </a:t>
            </a:r>
            <a:r>
              <a:rPr lang="en-US" sz="2800" b="1" dirty="0" smtClean="0"/>
              <a:t>Every set in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PSPACE </a:t>
            </a:r>
            <a:r>
              <a:rPr lang="en-US" sz="2800" b="1" dirty="0" smtClean="0"/>
              <a:t>has an interactive proof system.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28316" y="1582235"/>
            <a:ext cx="8299939" cy="30469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THM [LFKN,S]: IP = PSPACE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040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Doubly-Efficient Interactive Proof Systems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[GKR]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6" y="1357976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Prover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 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1962729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55" y="1957510"/>
            <a:ext cx="2010947" cy="1143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6557" y="1508939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/>
              <a:t> (common input)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41360" y="3290032"/>
            <a:ext cx="3026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Almost linear time </a:t>
            </a:r>
          </a:p>
          <a:p>
            <a:r>
              <a:rPr lang="en-US" sz="2400" dirty="0" smtClean="0"/>
              <a:t>(or just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dirty="0" smtClean="0"/>
              <a:t>(deciding)).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9033" y="3281842"/>
            <a:ext cx="2095500" cy="98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Prescribed </a:t>
            </a:r>
            <a:r>
              <a:rPr lang="en-US" sz="2800" b="1" dirty="0" err="1" smtClean="0">
                <a:solidFill>
                  <a:srgbClr val="00B050"/>
                </a:solidFill>
              </a:rPr>
              <a:t>prover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FF0000"/>
                </a:solidFill>
              </a:rPr>
              <a:t>PPT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2683" y="4652369"/>
            <a:ext cx="10583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Completeness: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2400" dirty="0" smtClean="0"/>
              <a:t>is in the set and the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follows the </a:t>
            </a:r>
            <a:r>
              <a:rPr lang="en-US" sz="2400" b="1" dirty="0" smtClean="0">
                <a:solidFill>
                  <a:srgbClr val="7030A0"/>
                </a:solidFill>
              </a:rPr>
              <a:t>prescribed strategy</a:t>
            </a:r>
            <a:r>
              <a:rPr lang="en-US" sz="2400" smtClean="0"/>
              <a:t>, </a:t>
            </a:r>
            <a:br>
              <a:rPr lang="en-US" sz="2400" smtClean="0"/>
            </a:br>
            <a:r>
              <a:rPr lang="en-US" sz="2400" smtClean="0"/>
              <a:t>then </a:t>
            </a:r>
            <a:r>
              <a:rPr lang="en-US" sz="2400" dirty="0" smtClean="0"/>
              <a:t>the verifier always </a:t>
            </a:r>
            <a:r>
              <a:rPr lang="en-US" sz="2400" b="1" dirty="0" smtClean="0">
                <a:solidFill>
                  <a:srgbClr val="FF0000"/>
                </a:solidFill>
              </a:rPr>
              <a:t>accepts</a:t>
            </a:r>
            <a:r>
              <a:rPr lang="en-US" sz="2400" dirty="0" smtClean="0"/>
              <a:t> .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Soundness: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not in the set, then the verifier </a:t>
            </a:r>
            <a:r>
              <a:rPr lang="en-US" sz="2400" b="1" dirty="0" smtClean="0">
                <a:solidFill>
                  <a:srgbClr val="FF0000"/>
                </a:solidFill>
              </a:rPr>
              <a:t>reject</a:t>
            </a:r>
            <a:r>
              <a:rPr lang="en-US" sz="2400" dirty="0" smtClean="0"/>
              <a:t> </a:t>
            </a:r>
            <a:r>
              <a:rPr lang="en-US" sz="2400" dirty="0" err="1" smtClean="0"/>
              <a:t>w.p</a:t>
            </a:r>
            <a:r>
              <a:rPr lang="en-US" sz="2400" dirty="0" smtClean="0"/>
              <a:t>. at least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½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no matter what strategy the (cheating) prover employs.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N.B.: </a:t>
            </a:r>
            <a:r>
              <a:rPr lang="en-US" sz="2400" dirty="0" smtClean="0"/>
              <a:t>As before; that is, </a:t>
            </a:r>
            <a:r>
              <a:rPr lang="en-US" sz="2400" b="1" dirty="0" smtClean="0">
                <a:solidFill>
                  <a:srgbClr val="FF0000"/>
                </a:solidFill>
              </a:rPr>
              <a:t>soundness hold </a:t>
            </a:r>
            <a:r>
              <a:rPr lang="en-US" sz="2400" b="1" dirty="0" err="1" smtClean="0">
                <a:solidFill>
                  <a:srgbClr val="FF0000"/>
                </a:solidFill>
              </a:rPr>
              <a:t>wrt</a:t>
            </a:r>
            <a:r>
              <a:rPr lang="en-US" sz="2400" b="1" dirty="0" smtClean="0">
                <a:solidFill>
                  <a:srgbClr val="FF0000"/>
                </a:solidFill>
              </a:rPr>
              <a:t> computationally unbounded cheaters!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780661" y="1859907"/>
            <a:ext cx="2135896" cy="3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91131" y="1843238"/>
            <a:ext cx="2178962" cy="43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686666" cy="763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doubly-Efficient Interactive Proof Systems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182" y="1285462"/>
            <a:ext cx="10386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Ex 1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smtClean="0"/>
              <a:t>In some cases, (almost linear-time verifiable) </a:t>
            </a:r>
            <a:br>
              <a:rPr lang="en-US" sz="3200" dirty="0" smtClean="0"/>
            </a:br>
            <a:r>
              <a:rPr lang="en-US" sz="3200" dirty="0" smtClean="0"/>
              <a:t>NP-witnesses can be found in polynomial-time </a:t>
            </a:r>
            <a:br>
              <a:rPr lang="en-US" sz="3200" dirty="0" smtClean="0"/>
            </a:br>
            <a:r>
              <a:rPr lang="en-US" sz="3200" dirty="0" smtClean="0"/>
              <a:t>(e.g., perfect matching, primality, </a:t>
            </a:r>
            <a:r>
              <a:rPr lang="en-US" sz="3200" b="1" dirty="0" smtClean="0">
                <a:solidFill>
                  <a:srgbClr val="7030A0"/>
                </a:solidFill>
              </a:rPr>
              <a:t>t-Clique</a:t>
            </a:r>
            <a:r>
              <a:rPr lang="en-US" sz="3200" dirty="0" smtClean="0"/>
              <a:t> for constant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t&gt;2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2182" y="2990628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Ex 2 [GR17]: </a:t>
            </a:r>
            <a:r>
              <a:rPr lang="en-US" sz="3200" b="1" dirty="0" smtClean="0">
                <a:solidFill>
                  <a:srgbClr val="7030A0"/>
                </a:solidFill>
              </a:rPr>
              <a:t>no-t-Clique</a:t>
            </a:r>
            <a:r>
              <a:rPr lang="en-US" sz="3200" b="1" dirty="0" smtClean="0"/>
              <a:t> </a:t>
            </a:r>
            <a:r>
              <a:rPr lang="en-US" sz="3200" dirty="0" smtClean="0"/>
              <a:t>for constant t&gt;2.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6" y="3775458"/>
            <a:ext cx="8095251" cy="199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1" y="1071034"/>
            <a:ext cx="8095251" cy="199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4806" y="5108629"/>
            <a:ext cx="3023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Apply the sum-check protocol.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Verify the residual.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1" y="3775457"/>
            <a:ext cx="7390295" cy="286273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448800" y="3407910"/>
            <a:ext cx="2679329" cy="1362356"/>
          </a:xfrm>
          <a:prstGeom prst="wedgeEllipseCallout">
            <a:avLst>
              <a:gd name="adj1" fmla="val -154763"/>
              <a:gd name="adj2" fmla="val 48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6200" y="3667810"/>
            <a:ext cx="2275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 Is a </a:t>
            </a:r>
            <a:r>
              <a:rPr lang="en-US" sz="2800" dirty="0" smtClean="0">
                <a:sym typeface="Symbol" panose="05050102010706020507" pitchFamily="18" charset="2"/>
              </a:rPr>
              <a:t>p</a:t>
            </a:r>
            <a:r>
              <a:rPr lang="en-US" sz="2800" dirty="0" smtClean="0"/>
              <a:t>oly of </a:t>
            </a:r>
            <a:r>
              <a:rPr lang="en-US" sz="2800" dirty="0" err="1" smtClean="0"/>
              <a:t>indiv</a:t>
            </a:r>
            <a:r>
              <a:rPr lang="en-US" sz="2800" dirty="0" smtClean="0"/>
              <a:t>-deg.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46" y="4013398"/>
            <a:ext cx="143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|F| &gt; 2</a:t>
            </a:r>
            <a:r>
              <a:rPr lang="en-US" sz="3600" b="1" baseline="30000" dirty="0" smtClean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3" name="Oval Callout 12"/>
          <p:cNvSpPr/>
          <p:nvPr/>
        </p:nvSpPr>
        <p:spPr>
          <a:xfrm>
            <a:off x="273246" y="4013398"/>
            <a:ext cx="1439046" cy="756867"/>
          </a:xfrm>
          <a:prstGeom prst="wedgeEllipseCallout">
            <a:avLst>
              <a:gd name="adj1" fmla="val 87885"/>
              <a:gd name="adj2" fmla="val 49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3040" y="4621917"/>
            <a:ext cx="4592320" cy="92544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68000" y="6116320"/>
            <a:ext cx="1283692" cy="28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2" grpId="0"/>
      <p:bldP spid="3" grpId="0" animBg="1"/>
      <p:bldP spid="5" grpId="0" animBg="1"/>
      <p:bldP spid="9" grpId="0"/>
      <p:bldP spid="12" grpId="0"/>
      <p:bldP spid="13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3" y="1318406"/>
            <a:ext cx="7230341" cy="518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246261"/>
            <a:ext cx="7883497" cy="8063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</a:t>
            </a:r>
            <a:r>
              <a:rPr lang="en-US" b="1" dirty="0" smtClean="0">
                <a:solidFill>
                  <a:srgbClr val="7030A0"/>
                </a:solidFill>
              </a:rPr>
              <a:t>he Sum-Check Protocol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[LFKN]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609" y="1506341"/>
            <a:ext cx="21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</a:rPr>
              <a:t>variate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polynomial of individual degree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|H|-1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10800000">
            <a:off x="486855" y="1344178"/>
            <a:ext cx="2546276" cy="1893986"/>
          </a:xfrm>
          <a:prstGeom prst="wedgeEllipseCallout">
            <a:avLst>
              <a:gd name="adj1" fmla="val -86523"/>
              <a:gd name="adj2" fmla="val 240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56480" y="3679903"/>
            <a:ext cx="5262880" cy="75752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2097" y="3888806"/>
            <a:ext cx="214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u</a:t>
            </a:r>
            <a:r>
              <a:rPr lang="en-US" sz="2400" b="1" dirty="0" err="1" smtClean="0">
                <a:solidFill>
                  <a:srgbClr val="00B050"/>
                </a:solidFill>
              </a:rPr>
              <a:t>nivariate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polynomial of degree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|H|-1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rot="10800000">
            <a:off x="689477" y="3529717"/>
            <a:ext cx="2141034" cy="1874220"/>
          </a:xfrm>
          <a:prstGeom prst="wedgeEllipseCallout">
            <a:avLst>
              <a:gd name="adj1" fmla="val -150747"/>
              <a:gd name="adj2" fmla="val 223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3556" y="5443862"/>
            <a:ext cx="2141035" cy="122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Evaluate the polynomial at a single point.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442179" y="5443862"/>
            <a:ext cx="2364233" cy="1237056"/>
          </a:xfrm>
          <a:prstGeom prst="wedgeRectCallout">
            <a:avLst>
              <a:gd name="adj1" fmla="val 61677"/>
              <a:gd name="adj2" fmla="val -491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3" y="1137225"/>
            <a:ext cx="7064247" cy="1836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9" y="5803359"/>
            <a:ext cx="7572788" cy="8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9" grpId="0"/>
      <p:bldP spid="4" grpId="0" animBg="1"/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365126"/>
            <a:ext cx="11459817" cy="7632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Simple doubly-Efficient IPs for Local. Char. Sets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[GR17]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65" y="4250682"/>
            <a:ext cx="1130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Proof Idea: </a:t>
            </a:r>
            <a:r>
              <a:rPr lang="en-US" sz="2400" dirty="0" smtClean="0"/>
              <a:t>For a finite field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F,</a:t>
            </a:r>
            <a:r>
              <a:rPr lang="en-US" sz="2400" dirty="0" smtClean="0"/>
              <a:t> consider low degree ``extensions’’ of the Boolean formulas.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82732" y="4848428"/>
            <a:ext cx="3154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EQ is the “equality” polynomial of the penultimate slide.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All polys have small Arithmetic formulas.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8536" y="2208890"/>
            <a:ext cx="2837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View 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</a:t>
            </a:r>
            <a:r>
              <a:rPr lang="en-US" sz="2400" baseline="-25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n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(w)</a:t>
            </a:r>
            <a:r>
              <a:rPr lang="en-US" sz="2400" baseline="-250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i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  [n] as a (log n)-long binary sequence. Consider the (log n) </a:t>
            </a:r>
            <a:r>
              <a:rPr lang="en-US" sz="24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corresp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. low-</a:t>
            </a:r>
            <a:r>
              <a:rPr lang="en-US" sz="24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deg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 polys over F.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3" y="1128350"/>
            <a:ext cx="7076901" cy="312396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108960" y="2316480"/>
            <a:ext cx="2580640" cy="5283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36320" y="2214880"/>
            <a:ext cx="1869440" cy="406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6320" y="3224648"/>
            <a:ext cx="690880" cy="89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79753" y="3233597"/>
            <a:ext cx="2109847" cy="209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2" y="4771099"/>
            <a:ext cx="7143520" cy="167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2" y="6176981"/>
            <a:ext cx="7408337" cy="5751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689600" y="2580640"/>
            <a:ext cx="3448936" cy="275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16352" y="1320800"/>
            <a:ext cx="32262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case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no-t-Clique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</a:t>
            </a:r>
            <a:r>
              <a:rPr lang="en-US" sz="2800" baseline="-25000" dirty="0" smtClean="0">
                <a:sym typeface="Symbol" panose="05050102010706020507" pitchFamily="18" charset="2"/>
              </a:rPr>
              <a:t>n</a:t>
            </a:r>
            <a:r>
              <a:rPr lang="en-US" sz="2800" dirty="0" smtClean="0">
                <a:sym typeface="Symbol" panose="05050102010706020507" pitchFamily="18" charset="2"/>
              </a:rPr>
              <a:t>(i</a:t>
            </a:r>
            <a:r>
              <a:rPr lang="en-US" sz="2800" baseline="-25000" dirty="0" smtClean="0">
                <a:sym typeface="Symbol" panose="05050102010706020507" pitchFamily="18" charset="2"/>
              </a:rPr>
              <a:t>1</a:t>
            </a:r>
            <a:r>
              <a:rPr lang="en-US" sz="2800" dirty="0" smtClean="0">
                <a:sym typeface="Symbol" panose="05050102010706020507" pitchFamily="18" charset="2"/>
              </a:rPr>
              <a:t>,…,i</a:t>
            </a:r>
            <a:r>
              <a:rPr lang="en-US" sz="2800" baseline="-25000" dirty="0" smtClean="0">
                <a:sym typeface="Symbol" panose="05050102010706020507" pitchFamily="18" charset="2"/>
              </a:rPr>
              <a:t>t</a:t>
            </a:r>
            <a:r>
              <a:rPr lang="en-US" sz="2800" dirty="0" smtClean="0">
                <a:sym typeface="Symbol" panose="05050102010706020507" pitchFamily="18" charset="2"/>
              </a:rPr>
              <a:t>) = </a:t>
            </a:r>
            <a:r>
              <a:rPr lang="en-US" sz="2800" baseline="-25000" dirty="0" err="1" smtClean="0">
                <a:sym typeface="Symbol" panose="05050102010706020507" pitchFamily="18" charset="2"/>
              </a:rPr>
              <a:t>j,k</a:t>
            </a:r>
            <a:r>
              <a:rPr lang="en-US" sz="2800" dirty="0" smtClean="0"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sym typeface="Symbol" panose="05050102010706020507" pitchFamily="18" charset="2"/>
              </a:rPr>
              <a:t>x</a:t>
            </a:r>
            <a:r>
              <a:rPr lang="en-US" sz="2800" baseline="-25000" dirty="0" err="1" smtClean="0">
                <a:sym typeface="Symbol" panose="05050102010706020507" pitchFamily="18" charset="2"/>
              </a:rPr>
              <a:t>i_j,i_k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8981" y="5359137"/>
            <a:ext cx="159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Apply the Sum Check to the sum over </a:t>
            </a:r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" y="1740525"/>
            <a:ext cx="9443578" cy="3704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46" y="154805"/>
            <a:ext cx="10708969" cy="816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oubly-Efficient IPs for log-space uniform NC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[GKR]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46" y="874560"/>
            <a:ext cx="1092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THM:</a:t>
            </a:r>
            <a:r>
              <a:rPr lang="en-US" sz="2800" dirty="0" smtClean="0"/>
              <a:t> Every set in log-space uniform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NC </a:t>
            </a:r>
            <a:r>
              <a:rPr lang="en-US" sz="2800" dirty="0" smtClean="0"/>
              <a:t>has a doubly efficient interactive proof system. For depth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d(n)</a:t>
            </a:r>
            <a:r>
              <a:rPr lang="en-US" sz="2800" dirty="0" smtClean="0"/>
              <a:t>, we get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d(n)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poly(log n) </a:t>
            </a:r>
            <a:r>
              <a:rPr lang="en-US" sz="2800" dirty="0" smtClean="0">
                <a:sym typeface="Symbol" panose="05050102010706020507" pitchFamily="18" charset="2"/>
              </a:rPr>
              <a:t>rounds.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40993" y="2496320"/>
            <a:ext cx="1930400" cy="10156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an easily verify the first and last conditions.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8138" y="3699343"/>
            <a:ext cx="2748735" cy="2862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Verify at random point by using the Sum-Check Protocol.      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Problems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After the Sum-Check we need 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evaluate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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in almost linear time.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evaluate 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on two points.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4503" y="5769185"/>
            <a:ext cx="30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1876" y="5810266"/>
            <a:ext cx="406083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dirty="0" smtClean="0"/>
              <a:t> = |</a:t>
            </a:r>
            <a:r>
              <a:rPr lang="en-US" sz="2800" dirty="0" err="1" smtClean="0"/>
              <a:t>H|</a:t>
            </a:r>
            <a:r>
              <a:rPr lang="en-US" sz="2800" baseline="30000" dirty="0" err="1" smtClean="0"/>
              <a:t>m</a:t>
            </a:r>
            <a:r>
              <a:rPr lang="en-US" sz="2800" dirty="0" smtClean="0"/>
              <a:t>    with |H|=log n</a:t>
            </a:r>
            <a:endParaRPr lang="en-US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1184156" y="3865582"/>
            <a:ext cx="7598558" cy="94039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68160" y="2590921"/>
            <a:ext cx="1402080" cy="3450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21120" y="2880717"/>
            <a:ext cx="2011680" cy="34544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04119" y="5105720"/>
            <a:ext cx="30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21" grpId="0" animBg="1"/>
      <p:bldP spid="22" grpId="0" animBg="1"/>
      <p:bldP spid="4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55796"/>
            <a:ext cx="10708969" cy="816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oubly-Efficient (constant-round) IPs for </a:t>
            </a:r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[RRR]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65" y="1950835"/>
            <a:ext cx="10870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of the proof ideas</a:t>
            </a:r>
            <a:r>
              <a:rPr lang="en-US" sz="2800" b="1" dirty="0" smtClean="0"/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Batch verification</a:t>
            </a:r>
            <a:r>
              <a:rPr lang="en-US" sz="2800" dirty="0" smtClean="0"/>
              <a:t>; that is, verifying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 claims</a:t>
            </a:r>
            <a:br>
              <a:rPr lang="en-US" sz="2800" dirty="0" smtClean="0"/>
            </a:br>
            <a:r>
              <a:rPr lang="en-US" sz="2800" dirty="0" smtClean="0"/>
              <a:t>at cost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o(t) </a:t>
            </a:r>
            <a:r>
              <a:rPr lang="en-US" sz="2800" dirty="0" smtClean="0"/>
              <a:t>verifications. Used to reduce the verification of the existence  of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2800" dirty="0" smtClean="0"/>
              <a:t>-long path to the existence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 paths, each of length=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L/t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A sanity check: </a:t>
            </a:r>
            <a:r>
              <a:rPr lang="en-US" sz="2800" b="1" dirty="0" smtClean="0">
                <a:solidFill>
                  <a:srgbClr val="FF0000"/>
                </a:solidFill>
              </a:rPr>
              <a:t>Possible if you don’t care of prover time (via IP=PSPACE).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Warm-up: Batch verification for UP (i.e., NP with unique witnesses).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65" y="872699"/>
            <a:ext cx="10552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THM:</a:t>
            </a:r>
            <a:r>
              <a:rPr lang="en-US" sz="2800" dirty="0" smtClean="0"/>
              <a:t> Every set in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800" dirty="0" smtClean="0"/>
              <a:t> has a doubly efficient interactive proof system with constant number of rounds. Ditto for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TimeSpace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(poly,n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0.5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12363"/>
              </p:ext>
            </p:extLst>
          </p:nvPr>
        </p:nvGraphicFramePr>
        <p:xfrm>
          <a:off x="2214880" y="4321633"/>
          <a:ext cx="9123680" cy="208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650"/>
                <a:gridCol w="2525150"/>
                <a:gridCol w="3230880"/>
              </a:tblGrid>
              <a:tr h="461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instance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t=t(n) instances</a:t>
                      </a:r>
                      <a:endParaRPr lang="en-US" sz="2400" dirty="0"/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Prover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t(n) 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 p(n)</a:t>
                      </a:r>
                      <a:endParaRPr lang="en-US" sz="2800" dirty="0"/>
                    </a:p>
                  </a:txBody>
                  <a:tcPr/>
                </a:tc>
              </a:tr>
              <a:tr h="576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Verification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t(n)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1/O(1)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sym typeface="Symbol" panose="05050102010706020507" pitchFamily="18" charset="2"/>
                        </a:rPr>
                        <a:t> v(n) + t(n) 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c(n)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t(n)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1/O(1)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sym typeface="Symbol" panose="05050102010706020507" pitchFamily="18" charset="2"/>
                        </a:rPr>
                        <a:t> c(n) + t(n)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952509" y="5275741"/>
            <a:ext cx="3332525" cy="11250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55796"/>
            <a:ext cx="10708969" cy="8169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Batch verification for UP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[RRR]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6441440"/>
            <a:ext cx="1052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*) input-oblivious queries, recognizable canonical proofs.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065" y="872699"/>
            <a:ext cx="1096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 = t(n)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d’ = d log n</a:t>
            </a:r>
            <a:r>
              <a:rPr lang="en-US" sz="2400" dirty="0" smtClean="0"/>
              <a:t>,  consider the parity check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0,1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t(n)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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0,1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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d’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such that for each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dirty="0" smtClean="0">
                <a:sym typeface="Symbol" panose="05050102010706020507" pitchFamily="18" charset="2"/>
              </a:rPr>
              <a:t>, each </a:t>
            </a:r>
            <a:r>
              <a:rPr lang="en-US" sz="2400" b="1" dirty="0">
                <a:solidFill>
                  <a:srgbClr val="00B050"/>
                </a:solidFill>
                <a:sym typeface="Symbol" panose="05050102010706020507" pitchFamily="18" charset="2"/>
              </a:rPr>
              <a:t>H</a:t>
            </a:r>
            <a:r>
              <a:rPr lang="en-US" sz="24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amming ball </a:t>
            </a:r>
            <a:r>
              <a:rPr lang="en-US" sz="2400" dirty="0" smtClean="0">
                <a:sym typeface="Symbol" panose="05050102010706020507" pitchFamily="18" charset="2"/>
              </a:rPr>
              <a:t>of radius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d </a:t>
            </a:r>
            <a:r>
              <a:rPr lang="en-US" sz="2400" dirty="0" smtClean="0">
                <a:sym typeface="Symbol" panose="05050102010706020507" pitchFamily="18" charset="2"/>
              </a:rPr>
              <a:t>contains at most one pre-image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under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</a:t>
            </a:r>
            <a:r>
              <a:rPr lang="en-US" sz="2400" dirty="0" smtClean="0">
                <a:sym typeface="Symbol" panose="05050102010706020507" pitchFamily="18" charset="2"/>
              </a:rPr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0887" y="-547152"/>
            <a:ext cx="4353587" cy="93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Wider Perspective: the source of proofs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179" y="1955300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1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The prover’s </a:t>
            </a:r>
            <a:r>
              <a:rPr lang="en-US" sz="3200" b="1" dirty="0" smtClean="0">
                <a:solidFill>
                  <a:srgbClr val="0070C0"/>
                </a:solidFill>
              </a:rPr>
              <a:t>on-line work </a:t>
            </a:r>
            <a:r>
              <a:rPr lang="en-US" sz="3200" dirty="0" smtClean="0"/>
              <a:t>(de-IP, </a:t>
            </a:r>
            <a:r>
              <a:rPr lang="en-US" sz="3200" dirty="0" smtClean="0">
                <a:solidFill>
                  <a:srgbClr val="0070C0"/>
                </a:solidFill>
              </a:rPr>
              <a:t>reviewed here</a:t>
            </a:r>
            <a:r>
              <a:rPr lang="en-US" sz="32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178" y="2859670"/>
            <a:ext cx="1038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2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</a:rPr>
              <a:t>Provided</a:t>
            </a:r>
            <a:r>
              <a:rPr lang="en-US" sz="3200" dirty="0" smtClean="0"/>
              <a:t> by the (high-level) application/user</a:t>
            </a:r>
            <a:r>
              <a:rPr lang="en-US" sz="3200" dirty="0"/>
              <a:t> </a:t>
            </a:r>
            <a:r>
              <a:rPr lang="en-US" sz="3200" dirty="0" smtClean="0"/>
              <a:t>+ PPT.</a:t>
            </a:r>
            <a:br>
              <a:rPr lang="en-US" sz="3200" dirty="0" smtClean="0"/>
            </a:br>
            <a:r>
              <a:rPr lang="en-US" sz="2800" dirty="0" smtClean="0"/>
              <a:t>E.g., </a:t>
            </a:r>
            <a:r>
              <a:rPr lang="en-US" sz="2800" b="1" dirty="0" smtClean="0">
                <a:solidFill>
                  <a:srgbClr val="0070C0"/>
                </a:solidFill>
              </a:rPr>
              <a:t>NP-witness provided to a prover in a zero-knowledge system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180" y="4194928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3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smtClean="0"/>
              <a:t>Constructed in PPT with </a:t>
            </a:r>
            <a:r>
              <a:rPr lang="en-US" sz="3200" b="1" dirty="0" smtClean="0">
                <a:solidFill>
                  <a:srgbClr val="0070C0"/>
                </a:solidFill>
              </a:rPr>
              <a:t>oracle access to deciding</a:t>
            </a:r>
            <a:r>
              <a:rPr lang="en-US" sz="3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4397" y="6091637"/>
            <a:ext cx="507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“</a:t>
            </a:r>
            <a:r>
              <a:rPr lang="en-US" sz="2400" dirty="0" smtClean="0">
                <a:solidFill>
                  <a:srgbClr val="00B050"/>
                </a:solidFill>
              </a:rPr>
              <a:t>A </a:t>
            </a:r>
            <a:r>
              <a:rPr lang="en-US" sz="2400" dirty="0">
                <a:solidFill>
                  <a:srgbClr val="00B050"/>
                </a:solidFill>
              </a:rPr>
              <a:t>Taxonomy of Proof </a:t>
            </a:r>
            <a:r>
              <a:rPr lang="en-US" sz="2400" dirty="0" smtClean="0">
                <a:solidFill>
                  <a:srgbClr val="00B050"/>
                </a:solidFill>
              </a:rPr>
              <a:t>Systems” (1995).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178" y="5099298"/>
            <a:ext cx="1038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 </a:t>
            </a:r>
            <a:r>
              <a:rPr lang="en-US" sz="3200" dirty="0" smtClean="0"/>
              <a:t>Different notions of relatively efficient </a:t>
            </a:r>
            <a:r>
              <a:rPr lang="en-US" sz="3200" dirty="0" err="1" smtClean="0"/>
              <a:t>provers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They deserve further study.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180" y="1221898"/>
            <a:ext cx="53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Proofs do not fall out of thin air.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0479" y="663079"/>
            <a:ext cx="3101009" cy="1524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END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256207" y="2779516"/>
            <a:ext cx="926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Slides available at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://www.wisdom.weizmann.ac.il/~</a:t>
            </a:r>
            <a:r>
              <a:rPr lang="en-US" sz="2800" dirty="0" smtClean="0">
                <a:hlinkClick r:id="rId3"/>
              </a:rPr>
              <a:t>oded/T/k-lecture.pptx</a:t>
            </a:r>
            <a:endParaRPr lang="en-US" sz="2800" dirty="0" smtClean="0"/>
          </a:p>
          <a:p>
            <a:r>
              <a:rPr lang="en-US" sz="2800" dirty="0" smtClean="0"/>
              <a:t>Accompanied notes </a:t>
            </a:r>
            <a:r>
              <a:rPr lang="en-US" sz="2800" dirty="0"/>
              <a:t>available at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http://www.wisdom.weizmann.ac.il/~</a:t>
            </a:r>
            <a:r>
              <a:rPr lang="en-US" sz="2800" dirty="0" smtClean="0">
                <a:hlinkClick r:id="rId4"/>
              </a:rPr>
              <a:t>oded/T/k-lecture.pdf</a:t>
            </a:r>
            <a:endParaRPr lang="en-US" sz="2800" dirty="0" smtClean="0"/>
          </a:p>
          <a:p>
            <a:r>
              <a:rPr lang="en-US" sz="2800" dirty="0" smtClean="0"/>
              <a:t>Related papers available at</a:t>
            </a:r>
          </a:p>
          <a:p>
            <a:r>
              <a:rPr lang="en-US" sz="2800" dirty="0">
                <a:hlinkClick r:id="rId5"/>
              </a:rPr>
              <a:t>http://www.wisdom.weizmann.ac.il/~</a:t>
            </a:r>
            <a:r>
              <a:rPr lang="en-US" sz="2800" dirty="0" smtClean="0">
                <a:hlinkClick r:id="rId5"/>
              </a:rPr>
              <a:t>oded/de-ip.html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6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267" y="400186"/>
            <a:ext cx="3269975" cy="8083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Apologies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54254"/>
            <a:ext cx="10744201" cy="3511826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lying</a:t>
            </a:r>
            <a:r>
              <a:rPr lang="en-US" dirty="0" smtClean="0"/>
              <a:t> (cf., finance ministers before the monetarization coup).</a:t>
            </a:r>
          </a:p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not declining the award </a:t>
            </a:r>
            <a:r>
              <a:rPr lang="en-US" dirty="0" smtClean="0"/>
              <a:t>(as some might have hoped…).</a:t>
            </a:r>
            <a:br>
              <a:rPr lang="en-US" dirty="0" smtClean="0"/>
            </a:br>
            <a:r>
              <a:rPr lang="en-US" dirty="0" smtClean="0"/>
              <a:t>I do  maintain that awards serve no common good and create an artificial hierarchy, still given that they exist it seems wrong to decline them. (Cf., advocates of progressive taxation not volunteering…) </a:t>
            </a:r>
          </a:p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not being a good speaker    </a:t>
            </a:r>
            <a:r>
              <a:rPr lang="en-US" dirty="0" smtClean="0"/>
              <a:t>(e.g., unclear pronunciation, undisciplined, moody, PP-challenged, using dense slides as an anchor.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45494"/>
            <a:ext cx="9816548" cy="19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026"/>
            <a:ext cx="1070444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External and Internal Goods in Scientific research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45494"/>
            <a:ext cx="9816548" cy="19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1281501"/>
            <a:ext cx="103466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kinds of good possibly to be gained </a:t>
            </a:r>
            <a:r>
              <a:rPr lang="en-US" dirty="0" smtClean="0"/>
              <a:t>by </a:t>
            </a:r>
            <a:r>
              <a:rPr lang="en-US" dirty="0"/>
              <a:t>excelling in the research </a:t>
            </a:r>
            <a:r>
              <a:rPr lang="en-US" dirty="0" smtClean="0"/>
              <a:t>activity.  On the one hand, there </a:t>
            </a:r>
            <a:r>
              <a:rPr lang="en-US" dirty="0"/>
              <a:t>are those goods externally and contingently </a:t>
            </a:r>
            <a:r>
              <a:rPr lang="en-US" dirty="0" smtClean="0"/>
              <a:t>attached </a:t>
            </a:r>
            <a:r>
              <a:rPr lang="en-US" dirty="0"/>
              <a:t>to this activity by the accidents of social </a:t>
            </a:r>
            <a:r>
              <a:rPr lang="en-US" dirty="0" smtClean="0"/>
              <a:t>circumstance; such </a:t>
            </a:r>
            <a:r>
              <a:rPr lang="en-US" dirty="0"/>
              <a:t>goods as prestige, status and money</a:t>
            </a:r>
            <a:r>
              <a:rPr lang="en-US" dirty="0" smtClean="0"/>
              <a:t>. There </a:t>
            </a:r>
            <a:r>
              <a:rPr lang="en-US" dirty="0"/>
              <a:t>are always alternative ways for achieving such goods</a:t>
            </a:r>
            <a:r>
              <a:rPr lang="en-US" dirty="0" smtClean="0"/>
              <a:t>, and </a:t>
            </a:r>
            <a:r>
              <a:rPr lang="en-US" dirty="0"/>
              <a:t>their achievement is never to be had only by engaging in research. </a:t>
            </a:r>
            <a:r>
              <a:rPr lang="en-US" dirty="0" smtClean="0"/>
              <a:t> On </a:t>
            </a:r>
            <a:r>
              <a:rPr lang="en-US" dirty="0"/>
              <a:t>the other hand, there are the goods internal to the research </a:t>
            </a:r>
            <a:r>
              <a:rPr lang="en-US" dirty="0" smtClean="0"/>
              <a:t>activity which </a:t>
            </a:r>
            <a:r>
              <a:rPr lang="en-US" dirty="0"/>
              <a:t>cannot be had in any way but by performing research. </a:t>
            </a:r>
            <a:r>
              <a:rPr lang="en-US" dirty="0" smtClean="0"/>
              <a:t>We </a:t>
            </a:r>
            <a:r>
              <a:rPr lang="en-US" dirty="0"/>
              <a:t>call them internal for two reasons: first, because we can only specify </a:t>
            </a:r>
            <a:r>
              <a:rPr lang="en-US" dirty="0" smtClean="0"/>
              <a:t>them </a:t>
            </a:r>
            <a:r>
              <a:rPr lang="en-US" dirty="0"/>
              <a:t>in terms of the research activity itself and by means of examples from </a:t>
            </a:r>
            <a:r>
              <a:rPr lang="en-US" dirty="0" smtClean="0"/>
              <a:t>this </a:t>
            </a:r>
            <a:r>
              <a:rPr lang="en-US" dirty="0"/>
              <a:t>activity (otherwise the meagerness of our vocabulary for speaking </a:t>
            </a:r>
            <a:r>
              <a:rPr lang="en-US" dirty="0" smtClean="0"/>
              <a:t>of </a:t>
            </a:r>
            <a:r>
              <a:rPr lang="en-US" dirty="0"/>
              <a:t>such goods forces us into such devices as talking of 'a certain </a:t>
            </a:r>
            <a:r>
              <a:rPr lang="en-US" dirty="0" smtClean="0"/>
              <a:t>highly </a:t>
            </a:r>
            <a:r>
              <a:rPr lang="en-US" dirty="0"/>
              <a:t>particular kind of'); and, secondly, because they can only </a:t>
            </a:r>
            <a:r>
              <a:rPr lang="en-US" dirty="0" smtClean="0"/>
              <a:t>be </a:t>
            </a:r>
            <a:r>
              <a:rPr lang="en-US" dirty="0"/>
              <a:t>identified and recognized by the experience of participating </a:t>
            </a:r>
            <a:r>
              <a:rPr lang="en-US" dirty="0" smtClean="0"/>
              <a:t>in </a:t>
            </a:r>
            <a:r>
              <a:rPr lang="en-US" dirty="0"/>
              <a:t>the activity in question. Those who lack the relevant experience </a:t>
            </a:r>
            <a:r>
              <a:rPr lang="en-US" dirty="0" smtClean="0"/>
              <a:t>are </a:t>
            </a:r>
            <a:r>
              <a:rPr lang="en-US" dirty="0"/>
              <a:t>incompetent thereby as judges of internal goods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We are now in a position to notice an important difference between </a:t>
            </a:r>
            <a:r>
              <a:rPr lang="en-US" dirty="0" smtClean="0"/>
              <a:t>internal </a:t>
            </a:r>
            <a:r>
              <a:rPr lang="en-US" dirty="0"/>
              <a:t>and external goods. It is characteristic of what is called </a:t>
            </a:r>
            <a:r>
              <a:rPr lang="en-US" dirty="0" smtClean="0"/>
              <a:t>external </a:t>
            </a:r>
            <a:r>
              <a:rPr lang="en-US" dirty="0"/>
              <a:t>goods that when achieved they are always some individual's property </a:t>
            </a:r>
          </a:p>
          <a:p>
            <a:r>
              <a:rPr lang="en-US" dirty="0"/>
              <a:t>and possession. Moreover characteristically they are such that </a:t>
            </a:r>
            <a:r>
              <a:rPr lang="en-US" dirty="0" smtClean="0"/>
              <a:t>the </a:t>
            </a:r>
            <a:r>
              <a:rPr lang="en-US" dirty="0"/>
              <a:t>more someone has of them, the less there is for other people. </a:t>
            </a:r>
            <a:r>
              <a:rPr lang="en-US" dirty="0" smtClean="0"/>
              <a:t>This </a:t>
            </a:r>
            <a:r>
              <a:rPr lang="en-US" dirty="0"/>
              <a:t>is sometimes necessarily the case, as with power and fame, and </a:t>
            </a:r>
            <a:r>
              <a:rPr lang="en-US" dirty="0" smtClean="0"/>
              <a:t>sometimes </a:t>
            </a:r>
            <a:r>
              <a:rPr lang="en-US" dirty="0"/>
              <a:t>the case by reason of contingent circumstance as with money. </a:t>
            </a:r>
            <a:r>
              <a:rPr lang="en-US" dirty="0" smtClean="0"/>
              <a:t>External </a:t>
            </a:r>
            <a:r>
              <a:rPr lang="en-US" dirty="0"/>
              <a:t>goods are therefore characteristically objects of competition </a:t>
            </a:r>
            <a:r>
              <a:rPr lang="en-US" dirty="0" smtClean="0"/>
              <a:t>in </a:t>
            </a:r>
            <a:r>
              <a:rPr lang="en-US" dirty="0"/>
              <a:t>which there must be losers as well as winners. </a:t>
            </a:r>
            <a:r>
              <a:rPr lang="en-US" dirty="0" smtClean="0"/>
              <a:t>Internal </a:t>
            </a:r>
            <a:r>
              <a:rPr lang="en-US" dirty="0"/>
              <a:t>goods are indeed the outcome of competition to excel, </a:t>
            </a:r>
            <a:r>
              <a:rPr lang="en-US" dirty="0" smtClean="0"/>
              <a:t>but </a:t>
            </a:r>
            <a:r>
              <a:rPr lang="en-US" dirty="0"/>
              <a:t>it is characteristic of them that their achievement </a:t>
            </a:r>
            <a:r>
              <a:rPr lang="en-US" dirty="0" smtClean="0"/>
              <a:t>is a </a:t>
            </a:r>
            <a:r>
              <a:rPr lang="en-US" dirty="0"/>
              <a:t>good for the whole community who </a:t>
            </a:r>
            <a:r>
              <a:rPr lang="en-US" dirty="0" smtClean="0"/>
              <a:t>participate </a:t>
            </a:r>
            <a:r>
              <a:rPr lang="en-US" dirty="0"/>
              <a:t>in the activity. </a:t>
            </a:r>
          </a:p>
        </p:txBody>
      </p:sp>
    </p:spTree>
    <p:extLst>
      <p:ext uri="{BB962C8B-B14F-4D97-AF65-F5344CB8AC3E}">
        <p14:creationId xmlns:p14="http://schemas.microsoft.com/office/powerpoint/2010/main" val="23534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8" y="662609"/>
            <a:ext cx="10575234" cy="458525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Part 1</a:t>
            </a:r>
            <a:r>
              <a:rPr lang="en-US" sz="5400" b="1" dirty="0">
                <a:solidFill>
                  <a:schemeClr val="accent6"/>
                </a:solidFill>
              </a:rPr>
              <a:t>:</a:t>
            </a:r>
            <a:r>
              <a:rPr lang="en-US" sz="5400" b="1" dirty="0" smtClean="0">
                <a:solidFill>
                  <a:schemeClr val="accent6"/>
                </a:solidFill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</a:rPr>
              <a:t/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advice to some aspiring scientists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and 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critique of some privileged scientists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027"/>
            <a:ext cx="10956236" cy="7288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Advice to </a:t>
            </a:r>
            <a:r>
              <a:rPr lang="en-US" b="1" i="1" u="sng" dirty="0" smtClean="0">
                <a:solidFill>
                  <a:srgbClr val="7030A0"/>
                </a:solidFill>
              </a:rPr>
              <a:t>some</a:t>
            </a:r>
            <a:r>
              <a:rPr lang="en-US" b="1" dirty="0" smtClean="0">
                <a:solidFill>
                  <a:srgbClr val="7030A0"/>
                </a:solidFill>
              </a:rPr>
              <a:t> aspiring (i.e., non-tenured) scientists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65173"/>
            <a:ext cx="10012681" cy="3755666"/>
          </a:xfrm>
        </p:spPr>
        <p:txBody>
          <a:bodyPr>
            <a:normAutofit/>
          </a:bodyPr>
          <a:lstStyle/>
          <a:p>
            <a:r>
              <a:rPr lang="en-US" dirty="0" smtClean="0"/>
              <a:t>On myself (Part 1): Proof of </a:t>
            </a:r>
            <a:r>
              <a:rPr lang="en-US" b="1" dirty="0" smtClean="0">
                <a:solidFill>
                  <a:srgbClr val="FF0000"/>
                </a:solidFill>
              </a:rPr>
              <a:t>immodesty.</a:t>
            </a:r>
          </a:p>
          <a:p>
            <a:r>
              <a:rPr lang="en-US" dirty="0" smtClean="0"/>
              <a:t>On myself (Part 2): </a:t>
            </a:r>
            <a:r>
              <a:rPr lang="en-US" b="1" dirty="0" smtClean="0">
                <a:solidFill>
                  <a:srgbClr val="FF0000"/>
                </a:solidFill>
              </a:rPr>
              <a:t>Lacking extraordinary skills </a:t>
            </a:r>
            <a:r>
              <a:rPr lang="en-US" dirty="0" smtClean="0"/>
              <a:t>of any type. </a:t>
            </a:r>
          </a:p>
          <a:p>
            <a:pPr marL="0" indent="0">
              <a:buNone/>
            </a:pPr>
            <a:r>
              <a:rPr lang="en-US" dirty="0" smtClean="0"/>
              <a:t>   Possessing and guided by </a:t>
            </a:r>
            <a:r>
              <a:rPr lang="en-US" b="1" dirty="0" smtClean="0">
                <a:solidFill>
                  <a:srgbClr val="FF0000"/>
                </a:solidFill>
              </a:rPr>
              <a:t>good attitudes </a:t>
            </a:r>
            <a:r>
              <a:rPr lang="en-US" dirty="0" smtClean="0"/>
              <a:t>towards research.</a:t>
            </a:r>
          </a:p>
          <a:p>
            <a:r>
              <a:rPr lang="en-US" dirty="0" smtClean="0"/>
              <a:t>Good attitudes can be </a:t>
            </a:r>
            <a:r>
              <a:rPr lang="en-US" b="1" dirty="0" smtClean="0">
                <a:solidFill>
                  <a:srgbClr val="FF0000"/>
                </a:solidFill>
              </a:rPr>
              <a:t>learned, adopted, and internalized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main attitude: </a:t>
            </a:r>
            <a:r>
              <a:rPr lang="en-US" b="1" dirty="0" smtClean="0">
                <a:solidFill>
                  <a:srgbClr val="FF0000"/>
                </a:solidFill>
              </a:rPr>
              <a:t>A commitment to Science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It is </a:t>
            </a:r>
            <a:r>
              <a:rPr lang="en-US" b="1" dirty="0" smtClean="0">
                <a:solidFill>
                  <a:srgbClr val="00B050"/>
                </a:solidFill>
              </a:rPr>
              <a:t>not a sacrifice </a:t>
            </a:r>
            <a:r>
              <a:rPr lang="en-US" dirty="0" smtClean="0"/>
              <a:t>(to some transcendental God) but a </a:t>
            </a:r>
            <a:r>
              <a:rPr lang="en-US" b="1" dirty="0" smtClean="0">
                <a:solidFill>
                  <a:srgbClr val="FF0000"/>
                </a:solidFill>
              </a:rPr>
              <a:t>life choice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Submitting to it is </a:t>
            </a:r>
            <a:r>
              <a:rPr lang="en-US" b="1" dirty="0" smtClean="0">
                <a:solidFill>
                  <a:srgbClr val="FF0000"/>
                </a:solidFill>
              </a:rPr>
              <a:t>being true to yourself </a:t>
            </a:r>
            <a:r>
              <a:rPr lang="en-US" dirty="0" smtClean="0"/>
              <a:t>(your choice).</a:t>
            </a:r>
            <a:br>
              <a:rPr lang="en-US" dirty="0" smtClean="0"/>
            </a:br>
            <a:r>
              <a:rPr lang="en-US" dirty="0" smtClean="0"/>
              <a:t>Betraying it for temporal benefits is pathetic.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45494"/>
            <a:ext cx="9816548" cy="19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246" y="3483556"/>
            <a:ext cx="8199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 the </a:t>
            </a:r>
            <a:r>
              <a:rPr lang="en-US" sz="2400" b="1" dirty="0" smtClean="0">
                <a:solidFill>
                  <a:srgbClr val="FF0000"/>
                </a:solidFill>
              </a:rPr>
              <a:t>gap in skills</a:t>
            </a:r>
            <a:r>
              <a:rPr lang="en-US" sz="2400" dirty="0" smtClean="0"/>
              <a:t>. Consider: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creating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a scientific work (e.g., one presented in STOC'17),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en-US" sz="2400" dirty="0" smtClean="0"/>
              <a:t> </a:t>
            </a:r>
            <a:r>
              <a:rPr lang="en-US" sz="2400" dirty="0"/>
              <a:t>such a work (when clearly presented),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knowing </a:t>
            </a:r>
            <a:r>
              <a:rPr lang="en-US" sz="2400" b="1" dirty="0">
                <a:solidFill>
                  <a:srgbClr val="00B050"/>
                </a:solidFill>
              </a:rPr>
              <a:t>a specific natural language </a:t>
            </a:r>
            <a:r>
              <a:rPr lang="en-US" sz="2400" dirty="0"/>
              <a:t>(e.g., English),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knowing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B050"/>
                </a:solidFill>
              </a:rPr>
              <a:t>no language</a:t>
            </a:r>
            <a:r>
              <a:rPr lang="en-US" sz="2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98" y="859530"/>
            <a:ext cx="1095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starters: </a:t>
            </a:r>
            <a:r>
              <a:rPr lang="en-US" sz="2800" b="1" dirty="0" smtClean="0">
                <a:solidFill>
                  <a:srgbClr val="FF0000"/>
                </a:solidFill>
              </a:rPr>
              <a:t>Don’t be “humbled” </a:t>
            </a:r>
            <a:r>
              <a:rPr lang="en-US" sz="2800" dirty="0" smtClean="0"/>
              <a:t>by past research, let alone researchers.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198" y="5424254"/>
            <a:ext cx="1095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Conclusion: </a:t>
            </a:r>
            <a:r>
              <a:rPr lang="en-US" sz="3200" dirty="0" smtClean="0"/>
              <a:t>Take yourself (and your research) </a:t>
            </a:r>
            <a:r>
              <a:rPr lang="en-US" sz="3200" b="1" dirty="0" smtClean="0">
                <a:solidFill>
                  <a:srgbClr val="FF0000"/>
                </a:solidFill>
              </a:rPr>
              <a:t>seriously</a:t>
            </a:r>
            <a:r>
              <a:rPr lang="en-US" sz="3200" dirty="0" smtClean="0"/>
              <a:t>, </a:t>
            </a:r>
            <a:br>
              <a:rPr lang="en-US" sz="3200" dirty="0" smtClean="0"/>
            </a:br>
            <a:r>
              <a:rPr lang="en-US" sz="3200" dirty="0" smtClean="0"/>
              <a:t>adopt a </a:t>
            </a:r>
            <a:r>
              <a:rPr lang="en-US" sz="3200" b="1" dirty="0" smtClean="0">
                <a:solidFill>
                  <a:srgbClr val="FF0000"/>
                </a:solidFill>
              </a:rPr>
              <a:t>commitment</a:t>
            </a:r>
            <a:r>
              <a:rPr lang="en-US" sz="3200" dirty="0" smtClean="0"/>
              <a:t> towards science.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59027"/>
            <a:ext cx="10929731" cy="7818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Critique of </a:t>
            </a:r>
            <a:r>
              <a:rPr lang="en-US" b="1" i="1" dirty="0" smtClean="0">
                <a:solidFill>
                  <a:srgbClr val="7030A0"/>
                </a:solidFill>
              </a:rPr>
              <a:t>some</a:t>
            </a:r>
            <a:r>
              <a:rPr lang="en-US" b="1" dirty="0" smtClean="0">
                <a:solidFill>
                  <a:srgbClr val="7030A0"/>
                </a:solidFill>
              </a:rPr>
              <a:t> privileged (i.e., tenured) scientists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10748"/>
            <a:ext cx="10378441" cy="47681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materialize the </a:t>
            </a:r>
            <a:r>
              <a:rPr lang="en-US" b="1" dirty="0" smtClean="0">
                <a:solidFill>
                  <a:srgbClr val="00B050"/>
                </a:solidFill>
              </a:rPr>
              <a:t>commitment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to Science. </a:t>
            </a:r>
            <a:br>
              <a:rPr lang="en-US" dirty="0" smtClean="0"/>
            </a:br>
            <a:r>
              <a:rPr lang="en-US" dirty="0" smtClean="0"/>
              <a:t>E.g., </a:t>
            </a:r>
            <a:r>
              <a:rPr lang="en-US" b="1" dirty="0" smtClean="0">
                <a:solidFill>
                  <a:srgbClr val="FF0000"/>
                </a:solidFill>
              </a:rPr>
              <a:t>superficial</a:t>
            </a:r>
            <a:r>
              <a:rPr lang="en-US" dirty="0" smtClean="0"/>
              <a:t> reviews and  evaluations. (See details below.) 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duty of the privileged</a:t>
            </a:r>
            <a:r>
              <a:rPr lang="en-US" dirty="0" smtClean="0"/>
              <a:t>: Serve the scientific aspirations </a:t>
            </a:r>
            <a:br>
              <a:rPr lang="en-US" dirty="0" smtClean="0"/>
            </a:br>
            <a:r>
              <a:rPr lang="en-US" dirty="0" smtClean="0"/>
              <a:t>(esp., of the less privileged).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Superficial reviews</a:t>
            </a:r>
            <a:r>
              <a:rPr lang="en-US" dirty="0" smtClean="0"/>
              <a:t>: Some underlying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bad attitudes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Insisting 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r>
              <a:rPr lang="en-US" dirty="0" smtClean="0"/>
              <a:t> (to practice, to theory).</a:t>
            </a:r>
            <a:br>
              <a:rPr lang="en-US" dirty="0" smtClean="0"/>
            </a:br>
            <a:r>
              <a:rPr lang="en-US" dirty="0" smtClean="0"/>
              <a:t>Referring to what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missing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rather to what is </a:t>
            </a:r>
            <a:r>
              <a:rPr lang="en-US" b="1" dirty="0" smtClean="0">
                <a:solidFill>
                  <a:srgbClr val="00B050"/>
                </a:solidFill>
              </a:rPr>
              <a:t>present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Confusing what is obvious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posteriori </a:t>
            </a:r>
            <a:r>
              <a:rPr lang="en-US" dirty="0" smtClean="0"/>
              <a:t>with the </a:t>
            </a:r>
            <a:r>
              <a:rPr lang="en-US" b="1" dirty="0" smtClean="0">
                <a:solidFill>
                  <a:srgbClr val="00B050"/>
                </a:solidFill>
              </a:rPr>
              <a:t>a priori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Complaining that “proofs are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elementary</a:t>
            </a:r>
            <a:r>
              <a:rPr lang="en-US" dirty="0" smtClean="0"/>
              <a:t>, and have no new ideas.”</a:t>
            </a:r>
            <a:br>
              <a:rPr lang="en-US" dirty="0" smtClean="0"/>
            </a:br>
            <a:r>
              <a:rPr lang="en-US" dirty="0" smtClean="0"/>
              <a:t>In general, </a:t>
            </a:r>
            <a:r>
              <a:rPr lang="en-US" b="1" dirty="0" smtClean="0">
                <a:solidFill>
                  <a:srgbClr val="FF0000"/>
                </a:solidFill>
              </a:rPr>
              <a:t>not listening, rushing to grade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Superficial </a:t>
            </a:r>
            <a:r>
              <a:rPr lang="en-US" b="1" dirty="0" smtClean="0">
                <a:solidFill>
                  <a:srgbClr val="FF0000"/>
                </a:solidFill>
              </a:rPr>
              <a:t>evaluations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/>
              <a:t>Reduction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content-oblivious measures</a:t>
            </a:r>
            <a:r>
              <a:rPr lang="en-US" dirty="0" smtClean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45494"/>
            <a:ext cx="9816548" cy="19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026"/>
            <a:ext cx="8937637" cy="6835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Careerism vs the Vocation of Science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38" y="1304258"/>
            <a:ext cx="11013762" cy="555374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Kant (2</a:t>
            </a:r>
            <a:r>
              <a:rPr lang="en-US" b="1" baseline="30000" dirty="0" smtClean="0">
                <a:solidFill>
                  <a:srgbClr val="00B050"/>
                </a:solidFill>
              </a:rPr>
              <a:t>nd</a:t>
            </a:r>
            <a:r>
              <a:rPr lang="en-US" b="1" dirty="0" smtClean="0">
                <a:solidFill>
                  <a:srgbClr val="00B050"/>
                </a:solidFill>
              </a:rPr>
              <a:t> formulation of the categorical imperative, 1785).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2200" dirty="0" smtClean="0"/>
              <a:t>”Act </a:t>
            </a:r>
            <a:r>
              <a:rPr lang="en-US" sz="2200" dirty="0"/>
              <a:t>in such a way that you treat humanity, whether </a:t>
            </a:r>
            <a:r>
              <a:rPr lang="en-US" sz="2200" dirty="0">
                <a:solidFill>
                  <a:srgbClr val="FF0000"/>
                </a:solidFill>
              </a:rPr>
              <a:t>in your own person </a:t>
            </a:r>
            <a:r>
              <a:rPr lang="en-US" sz="2200" dirty="0"/>
              <a:t>or in the person of any other,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never merely as a means to an end</a:t>
            </a:r>
            <a:r>
              <a:rPr lang="en-US" sz="2200" dirty="0"/>
              <a:t>, but always at the same time </a:t>
            </a:r>
            <a:r>
              <a:rPr lang="en-US" sz="2200" dirty="0">
                <a:solidFill>
                  <a:srgbClr val="FF0000"/>
                </a:solidFill>
              </a:rPr>
              <a:t>as an end</a:t>
            </a:r>
            <a:r>
              <a:rPr lang="en-US" sz="2200" dirty="0" smtClean="0"/>
              <a:t>.”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Max Weber (Science as a Vocation, 1919).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2200" dirty="0"/>
              <a:t>While focusing on one's career </a:t>
            </a:r>
            <a:r>
              <a:rPr lang="en-US" sz="2200" dirty="0" smtClean="0"/>
              <a:t>may </a:t>
            </a:r>
            <a:r>
              <a:rPr lang="en-US" sz="2200" dirty="0"/>
              <a:t>generate some temporal benefits, it cannot generate true Science.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Thus</a:t>
            </a:r>
            <a:r>
              <a:rPr lang="en-US" sz="2200" dirty="0"/>
              <a:t>, in the long term, </a:t>
            </a:r>
            <a:r>
              <a:rPr lang="en-US" sz="2200" b="1" dirty="0">
                <a:solidFill>
                  <a:srgbClr val="FF0000"/>
                </a:solidFill>
              </a:rPr>
              <a:t>careerism will even fail to serve the careerist</a:t>
            </a:r>
            <a:r>
              <a:rPr lang="en-US" sz="2200" dirty="0"/>
              <a:t>. Needless to say, it will always fail to give a feeling of responding to the vocation of Science, which means that </a:t>
            </a:r>
            <a:r>
              <a:rPr lang="en-US" sz="2200" b="1" dirty="0">
                <a:solidFill>
                  <a:srgbClr val="FF0000"/>
                </a:solidFill>
              </a:rPr>
              <a:t>the careerist is doomed to a meaningless pursuit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/>
              <a:t>Such a person will be better off selecting less frustrating careers, since a "scientific career" is worthy its frustration only when the vocation of Science is present in it.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MacIntyre</a:t>
            </a:r>
            <a:r>
              <a:rPr lang="en-US" b="1" dirty="0" smtClean="0">
                <a:solidFill>
                  <a:srgbClr val="00B050"/>
                </a:solidFill>
              </a:rPr>
              <a:t> (After Virtue, Chap. 14 (“the nature of the virtues”), 1981).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External goods </a:t>
            </a:r>
            <a:r>
              <a:rPr lang="en-US" sz="2200" dirty="0"/>
              <a:t>= </a:t>
            </a:r>
            <a:r>
              <a:rPr lang="en-US" sz="2200" dirty="0">
                <a:solidFill>
                  <a:srgbClr val="0070C0"/>
                </a:solidFill>
              </a:rPr>
              <a:t>contingently attached </a:t>
            </a:r>
            <a:r>
              <a:rPr lang="en-US" sz="2200" dirty="0"/>
              <a:t>to </a:t>
            </a:r>
            <a:r>
              <a:rPr lang="en-US" sz="2200" dirty="0" smtClean="0"/>
              <a:t>the research </a:t>
            </a:r>
            <a:r>
              <a:rPr lang="en-US" sz="2200" dirty="0"/>
              <a:t>activity by </a:t>
            </a:r>
            <a:r>
              <a:rPr lang="en-US" sz="2200" dirty="0" smtClean="0"/>
              <a:t>social circumstance; </a:t>
            </a:r>
            <a:r>
              <a:rPr lang="en-US" sz="2200" dirty="0"/>
              <a:t>such goods </a:t>
            </a:r>
            <a:r>
              <a:rPr lang="en-US" sz="2200" dirty="0" smtClean="0"/>
              <a:t>include prestige</a:t>
            </a:r>
            <a:r>
              <a:rPr lang="en-US" sz="2200" dirty="0"/>
              <a:t>, status and money. </a:t>
            </a:r>
            <a:r>
              <a:rPr lang="en-US" sz="2200" dirty="0">
                <a:solidFill>
                  <a:srgbClr val="0070C0"/>
                </a:solidFill>
              </a:rPr>
              <a:t>Can be obtain in alternative ways</a:t>
            </a:r>
            <a:r>
              <a:rPr lang="en-US" sz="2200" dirty="0"/>
              <a:t>.  </a:t>
            </a:r>
            <a:br>
              <a:rPr lang="en-US" sz="2200" dirty="0"/>
            </a:br>
            <a:r>
              <a:rPr lang="en-US" sz="2200" b="1" dirty="0">
                <a:solidFill>
                  <a:srgbClr val="FF0000"/>
                </a:solidFill>
              </a:rPr>
              <a:t>Internal goods </a:t>
            </a:r>
            <a:r>
              <a:rPr lang="en-US" sz="2200" dirty="0"/>
              <a:t>= can </a:t>
            </a:r>
            <a:r>
              <a:rPr lang="en-US" sz="2200" dirty="0" smtClean="0"/>
              <a:t>be </a:t>
            </a:r>
            <a:r>
              <a:rPr lang="en-US" sz="2200" dirty="0"/>
              <a:t>obtained </a:t>
            </a:r>
            <a:r>
              <a:rPr lang="en-US" sz="2200" dirty="0" smtClean="0">
                <a:solidFill>
                  <a:srgbClr val="0070C0"/>
                </a:solidFill>
              </a:rPr>
              <a:t>only by </a:t>
            </a:r>
            <a:r>
              <a:rPr lang="en-US" sz="2200" dirty="0">
                <a:solidFill>
                  <a:srgbClr val="0070C0"/>
                </a:solidFill>
              </a:rPr>
              <a:t>performing research</a:t>
            </a:r>
            <a:r>
              <a:rPr lang="en-US" sz="2200" dirty="0"/>
              <a:t>, can </a:t>
            </a:r>
            <a:r>
              <a:rPr lang="en-US" sz="2200" dirty="0">
                <a:solidFill>
                  <a:srgbClr val="0070C0"/>
                </a:solidFill>
              </a:rPr>
              <a:t>only be specified in terms of the research activity itself </a:t>
            </a:r>
            <a:r>
              <a:rPr lang="en-US" sz="2200" dirty="0"/>
              <a:t>and by means of examples from this activity, and can only be identified and recognized by the experience of participating in the activity in question.</a:t>
            </a:r>
            <a:br>
              <a:rPr lang="en-US" sz="2200" dirty="0"/>
            </a:br>
            <a:r>
              <a:rPr lang="en-US" sz="2200" dirty="0" smtClean="0"/>
              <a:t>When </a:t>
            </a:r>
            <a:r>
              <a:rPr lang="en-US" sz="2200" b="1" dirty="0" smtClean="0">
                <a:solidFill>
                  <a:srgbClr val="FF0000"/>
                </a:solidFill>
              </a:rPr>
              <a:t>external </a:t>
            </a:r>
            <a:r>
              <a:rPr lang="en-US" sz="2200" b="1" dirty="0">
                <a:solidFill>
                  <a:srgbClr val="FF0000"/>
                </a:solidFill>
              </a:rPr>
              <a:t>goods </a:t>
            </a:r>
            <a:r>
              <a:rPr lang="en-US" sz="2200" dirty="0" smtClean="0"/>
              <a:t>are achieved, they are always </a:t>
            </a:r>
            <a:r>
              <a:rPr lang="en-US" sz="2200" dirty="0"/>
              <a:t>some </a:t>
            </a:r>
            <a:r>
              <a:rPr lang="en-US" sz="2200" dirty="0">
                <a:solidFill>
                  <a:srgbClr val="0070C0"/>
                </a:solidFill>
              </a:rPr>
              <a:t>individual's property </a:t>
            </a:r>
            <a:r>
              <a:rPr lang="en-US" sz="2200" dirty="0" smtClean="0">
                <a:solidFill>
                  <a:srgbClr val="0070C0"/>
                </a:solidFill>
              </a:rPr>
              <a:t>and </a:t>
            </a:r>
            <a:r>
              <a:rPr lang="en-US" sz="2200" dirty="0">
                <a:solidFill>
                  <a:srgbClr val="0070C0"/>
                </a:solidFill>
              </a:rPr>
              <a:t>possession</a:t>
            </a:r>
            <a:r>
              <a:rPr lang="en-US" sz="2200" dirty="0"/>
              <a:t>. </a:t>
            </a:r>
            <a:r>
              <a:rPr lang="en-US" sz="2200" dirty="0" smtClean="0"/>
              <a:t>Moreover, typically, the </a:t>
            </a:r>
            <a:r>
              <a:rPr lang="en-US" sz="2200" dirty="0"/>
              <a:t>more someone has of them, the less there is for </a:t>
            </a:r>
            <a:r>
              <a:rPr lang="en-US" sz="2200" dirty="0" smtClean="0"/>
              <a:t>others. Hence, they </a:t>
            </a:r>
            <a:r>
              <a:rPr lang="en-US" sz="2200" dirty="0"/>
              <a:t>are </a:t>
            </a:r>
            <a:r>
              <a:rPr lang="en-US" sz="2200" dirty="0" smtClean="0"/>
              <a:t>typically  </a:t>
            </a:r>
            <a:r>
              <a:rPr lang="en-US" sz="2200" dirty="0"/>
              <a:t>objects of competition in which there must be losers as well as winners.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Internal </a:t>
            </a:r>
            <a:r>
              <a:rPr lang="en-US" sz="2200" b="1" dirty="0">
                <a:solidFill>
                  <a:srgbClr val="FF0000"/>
                </a:solidFill>
              </a:rPr>
              <a:t>goods </a:t>
            </a:r>
            <a:r>
              <a:rPr lang="en-US" sz="2200" dirty="0"/>
              <a:t>are indeed the outcome of competition to excel, but it is characteristic of them that their achievement is a </a:t>
            </a:r>
            <a:r>
              <a:rPr lang="en-US" sz="2200" dirty="0">
                <a:solidFill>
                  <a:srgbClr val="0070C0"/>
                </a:solidFill>
              </a:rPr>
              <a:t>good for the whole community </a:t>
            </a:r>
            <a:r>
              <a:rPr lang="en-US" sz="2200" dirty="0" smtClean="0"/>
              <a:t>that participates </a:t>
            </a:r>
            <a:r>
              <a:rPr lang="en-US" sz="2200" dirty="0"/>
              <a:t>in the activity. 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45494"/>
            <a:ext cx="9816548" cy="19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037" y="842593"/>
            <a:ext cx="926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Careerism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= Focus 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personal benefits </a:t>
            </a:r>
            <a:r>
              <a:rPr lang="en-US" sz="2400" dirty="0" smtClean="0"/>
              <a:t>(obtained by doing research).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0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28" y="410819"/>
            <a:ext cx="11618846" cy="6493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Surviving bad times: The community and Society at large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28" y="1388828"/>
            <a:ext cx="11026032" cy="3528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sour state of affairs reflected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“careerism” </a:t>
            </a:r>
            <a:r>
              <a:rPr lang="en-US" dirty="0" smtClean="0"/>
              <a:t>is part of the </a:t>
            </a:r>
            <a:r>
              <a:rPr lang="en-US" b="1" dirty="0" smtClean="0">
                <a:solidFill>
                  <a:srgbClr val="FF0000"/>
                </a:solidFill>
              </a:rPr>
              <a:t>Zeitgeist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Vulgar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individualism</a:t>
            </a:r>
            <a:r>
              <a:rPr lang="en-US" dirty="0"/>
              <a:t> (vs </a:t>
            </a:r>
            <a:r>
              <a:rPr lang="en-US" b="1" dirty="0" smtClean="0">
                <a:solidFill>
                  <a:srgbClr val="00B050"/>
                </a:solidFill>
              </a:rPr>
              <a:t>human </a:t>
            </a:r>
            <a:r>
              <a:rPr lang="en-US" b="1" dirty="0">
                <a:solidFill>
                  <a:srgbClr val="00B050"/>
                </a:solidFill>
              </a:rPr>
              <a:t>as a social </a:t>
            </a:r>
            <a:r>
              <a:rPr lang="en-US" b="1" dirty="0" smtClean="0">
                <a:solidFill>
                  <a:srgbClr val="00B050"/>
                </a:solidFill>
              </a:rPr>
              <a:t>creature</a:t>
            </a:r>
            <a:r>
              <a:rPr lang="en-US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Elimination of meaning </a:t>
            </a:r>
            <a:r>
              <a:rPr lang="en-US" dirty="0" smtClean="0"/>
              <a:t>(vs </a:t>
            </a:r>
            <a:r>
              <a:rPr lang="en-US" b="1" dirty="0" smtClean="0">
                <a:solidFill>
                  <a:srgbClr val="00B050"/>
                </a:solidFill>
              </a:rPr>
              <a:t>the human need for meaning  </a:t>
            </a:r>
            <a:r>
              <a:rPr lang="en-US" dirty="0" smtClean="0"/>
              <a:t>[V. </a:t>
            </a:r>
            <a:r>
              <a:rPr lang="en-US" dirty="0" err="1" smtClean="0"/>
              <a:t>Frankl</a:t>
            </a:r>
            <a:r>
              <a:rPr lang="en-US" dirty="0" smtClean="0"/>
              <a:t>]).</a:t>
            </a:r>
          </a:p>
          <a:p>
            <a:pPr marL="0" indent="0">
              <a:buNone/>
            </a:pPr>
            <a:r>
              <a:rPr lang="en-US" dirty="0" smtClean="0"/>
              <a:t>(Related: meaning arises in interaction within a community.) </a:t>
            </a:r>
          </a:p>
          <a:p>
            <a:pPr marL="0" indent="0">
              <a:buNone/>
            </a:pPr>
            <a:r>
              <a:rPr lang="en-US" dirty="0" smtClean="0"/>
              <a:t>A small </a:t>
            </a:r>
            <a:r>
              <a:rPr lang="en-US" dirty="0"/>
              <a:t>community </a:t>
            </a:r>
            <a:r>
              <a:rPr lang="en-US" dirty="0" smtClean="0"/>
              <a:t>(e.g., </a:t>
            </a:r>
            <a:r>
              <a:rPr lang="en-US" dirty="0"/>
              <a:t>the </a:t>
            </a:r>
            <a:r>
              <a:rPr lang="en-US" dirty="0" err="1"/>
              <a:t>ToC</a:t>
            </a:r>
            <a:r>
              <a:rPr lang="en-US" dirty="0"/>
              <a:t> </a:t>
            </a:r>
            <a:r>
              <a:rPr lang="en-US" dirty="0" smtClean="0"/>
              <a:t>community) can </a:t>
            </a:r>
            <a:r>
              <a:rPr lang="en-US" b="1" dirty="0">
                <a:solidFill>
                  <a:srgbClr val="00B050"/>
                </a:solidFill>
              </a:rPr>
              <a:t>resist the fate </a:t>
            </a:r>
            <a:r>
              <a:rPr lang="en-US" dirty="0"/>
              <a:t>of society at large and create an </a:t>
            </a:r>
            <a:r>
              <a:rPr lang="en-US" b="1" dirty="0" smtClean="0">
                <a:solidFill>
                  <a:srgbClr val="00B050"/>
                </a:solidFill>
              </a:rPr>
              <a:t>island of </a:t>
            </a:r>
            <a:r>
              <a:rPr lang="en-US" b="1" dirty="0">
                <a:solidFill>
                  <a:srgbClr val="00B050"/>
                </a:solidFill>
              </a:rPr>
              <a:t>meaning and social solidarity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128" y="5412134"/>
            <a:ext cx="8774151" cy="4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*) Vulgar individualism =  </a:t>
            </a:r>
            <a:r>
              <a:rPr lang="en-US" sz="2400" dirty="0"/>
              <a:t>the fantasy of fully autonomous </a:t>
            </a:r>
            <a:r>
              <a:rPr lang="en-US" sz="2400" dirty="0" smtClean="0"/>
              <a:t>humans.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0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7" y="662609"/>
            <a:ext cx="10641495" cy="294198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Part 2: </a:t>
            </a:r>
            <a:r>
              <a:rPr lang="en-US" sz="5400" b="1" dirty="0" smtClean="0">
                <a:solidFill>
                  <a:srgbClr val="7030A0"/>
                </a:solidFill>
              </a:rPr>
              <a:t/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On Doubly-Efficient </a:t>
            </a: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Interactive Proof Systems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Interactive Proof Systems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[GMR]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7" y="1425204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Prover  </a:t>
            </a:r>
            <a:r>
              <a:rPr lang="en-US" dirty="0" smtClean="0"/>
              <a:t>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2428321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8" y="2534229"/>
            <a:ext cx="2010947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3632" y="2276872"/>
            <a:ext cx="6143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would we do, as friends? </a:t>
            </a:r>
            <a:endParaRPr lang="en-US" dirty="0" smtClean="0"/>
          </a:p>
          <a:p>
            <a:pPr algn="ctr"/>
            <a:r>
              <a:rPr lang="en-US" dirty="0" smtClean="0"/>
              <a:t>Have </a:t>
            </a:r>
            <a:r>
              <a:rPr lang="en-US" dirty="0"/>
              <a:t>fun. </a:t>
            </a:r>
            <a:endParaRPr lang="en-US" dirty="0" smtClean="0"/>
          </a:p>
          <a:p>
            <a:pPr algn="ctr"/>
            <a:r>
              <a:rPr lang="en-US" dirty="0" smtClean="0"/>
              <a:t>Fun </a:t>
            </a:r>
            <a:r>
              <a:rPr lang="en-US" dirty="0"/>
              <a:t>- sounds like a buddy </a:t>
            </a:r>
            <a:r>
              <a:rPr lang="en-US" dirty="0" smtClean="0"/>
              <a:t>movie. </a:t>
            </a:r>
          </a:p>
          <a:p>
            <a:pPr algn="ctr"/>
            <a:r>
              <a:rPr lang="en-US" dirty="0" smtClean="0"/>
              <a:t>Yes, exactly.  Like Thelma and Louise. But... without the guns.</a:t>
            </a:r>
          </a:p>
          <a:p>
            <a:pPr algn="ctr"/>
            <a:r>
              <a:rPr lang="en-US" dirty="0" smtClean="0"/>
              <a:t>Oh</a:t>
            </a:r>
            <a:r>
              <a:rPr lang="en-US" dirty="0"/>
              <a:t>, well, no guns, I don't know...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62400" y="1478217"/>
            <a:ext cx="3392556" cy="3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love you (and you love me too)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0635" y="6308033"/>
            <a:ext cx="398559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“When Night is falling” (Canada, 1995).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032" y="3668971"/>
            <a:ext cx="11637193" cy="576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Petra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        </a:t>
            </a:r>
            <a:r>
              <a:rPr lang="en-US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Camille </a:t>
            </a:r>
            <a:r>
              <a:rPr lang="en-US" dirty="0" smtClean="0">
                <a:solidFill>
                  <a:srgbClr val="FF0000"/>
                </a:solidFill>
              </a:rPr>
              <a:t>(not Venus)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1889</Words>
  <Application>Microsoft Office PowerPoint</Application>
  <PresentationFormat>Widescreen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French Script MT</vt:lpstr>
      <vt:lpstr>Symbol</vt:lpstr>
      <vt:lpstr>Office Theme</vt:lpstr>
      <vt:lpstr>1. Non-Technical: advice and critique 2. Technical: On Doubly-Efficient       Interactive Proof Systems</vt:lpstr>
      <vt:lpstr>Apologies</vt:lpstr>
      <vt:lpstr>Part 1:  advice to some aspiring scientists and  critique of some privileged scientists </vt:lpstr>
      <vt:lpstr>Advice to some aspiring (i.e., non-tenured) scientists</vt:lpstr>
      <vt:lpstr>Critique of some privileged (i.e., tenured) scientists</vt:lpstr>
      <vt:lpstr>Careerism vs the Vocation of Science</vt:lpstr>
      <vt:lpstr>Surviving bad times: The community and Society at large</vt:lpstr>
      <vt:lpstr>Part 2:  On Doubly-Efficient  Interactive Proof Systems</vt:lpstr>
      <vt:lpstr>Interactive Proof Systems [GMR]</vt:lpstr>
      <vt:lpstr>Interactive Proof Systems [GMR]</vt:lpstr>
      <vt:lpstr>Doubly-Efficient Interactive Proof Systems [GKR]</vt:lpstr>
      <vt:lpstr>Simple doubly-Efficient Interactive Proof Systems</vt:lpstr>
      <vt:lpstr>The Sum-Check Protocol [LFKN]</vt:lpstr>
      <vt:lpstr>Simple doubly-Efficient IPs for Local. Char. Sets [GR17] </vt:lpstr>
      <vt:lpstr>Doubly-Efficient IPs for log-space uniform NC [GKR] </vt:lpstr>
      <vt:lpstr>Doubly-Efficient (constant-round) IPs for SC [RRR] </vt:lpstr>
      <vt:lpstr>Batch verification for UP [RRR] </vt:lpstr>
      <vt:lpstr>Wider Perspective: the source of proofs</vt:lpstr>
      <vt:lpstr>END</vt:lpstr>
      <vt:lpstr>External and Internal Goods in Scientific research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Benny’s Research</dc:title>
  <dc:creator>Oded</dc:creator>
  <cp:lastModifiedBy>Oded</cp:lastModifiedBy>
  <cp:revision>519</cp:revision>
  <cp:lastPrinted>2017-06-17T08:35:55Z</cp:lastPrinted>
  <dcterms:created xsi:type="dcterms:W3CDTF">2017-01-21T09:25:54Z</dcterms:created>
  <dcterms:modified xsi:type="dcterms:W3CDTF">2017-06-25T07:58:13Z</dcterms:modified>
</cp:coreProperties>
</file>