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8" r:id="rId3"/>
    <p:sldId id="260" r:id="rId4"/>
    <p:sldId id="261" r:id="rId5"/>
    <p:sldId id="263" r:id="rId6"/>
    <p:sldId id="259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52600-06B3-4040-A198-640F70B89BAA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994D7-59DA-41C0-BB79-C41656FAF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63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June 2021, WIS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94D7-59DA-41C0-BB79-C41656FAFF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59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“</a:t>
            </a:r>
            <a:r>
              <a:rPr lang="en-US" i="1" dirty="0" smtClean="0"/>
              <a:t>computational</a:t>
            </a:r>
            <a:r>
              <a:rPr lang="en-US" i="1" baseline="0" dirty="0" smtClean="0"/>
              <a:t> </a:t>
            </a:r>
            <a:r>
              <a:rPr lang="en-US" i="1" dirty="0" smtClean="0"/>
              <a:t>complexity </a:t>
            </a:r>
            <a:r>
              <a:rPr lang="en-US" dirty="0" smtClean="0"/>
              <a:t>of </a:t>
            </a:r>
            <a:r>
              <a:rPr lang="en-US" dirty="0" err="1" smtClean="0"/>
              <a:t>Birkhauser</a:t>
            </a:r>
            <a:r>
              <a:rPr lang="en-US" dirty="0" smtClean="0"/>
              <a:t>” story: Making the first issue of a year thrice as large to gain more citations per year.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94D7-59DA-41C0-BB79-C41656FAFF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30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</a:t>
            </a:r>
            <a:r>
              <a:rPr lang="en-US" baseline="0" dirty="0" smtClean="0"/>
              <a:t> is far more acute wry universal/public measures.        </a:t>
            </a: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dirty="0" err="1" smtClean="0"/>
              <a:t>Achtung</a:t>
            </a:r>
            <a:r>
              <a:rPr lang="en-US" dirty="0" smtClean="0"/>
              <a:t> </a:t>
            </a:r>
            <a:r>
              <a:rPr lang="en-US" dirty="0" smtClean="0"/>
              <a:t>an die </a:t>
            </a:r>
            <a:r>
              <a:rPr lang="en-US" dirty="0" err="1" smtClean="0"/>
              <a:t>Zweifrontenkrieg</a:t>
            </a:r>
            <a:r>
              <a:rPr lang="en-US" dirty="0" smtClean="0"/>
              <a:t> [Bismarck]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94D7-59DA-41C0-BB79-C41656FAFF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60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Bad manners </a:t>
            </a:r>
            <a:r>
              <a:rPr lang="en-US" smtClean="0"/>
              <a:t>like picking one’s nose.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94D7-59DA-41C0-BB79-C41656FAFF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45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0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5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68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9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6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9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60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1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66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189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DAAE1-FF8F-4894-B1E4-9A6A8E8F7E85}" type="datetimeFigureOut">
              <a:rPr lang="en-US" smtClean="0"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560E3-41D1-4D7D-B7C0-EF355D76D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54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 Content-Oblivious Measures of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15925"/>
            <a:ext cx="9144000" cy="1655762"/>
          </a:xfrm>
        </p:spPr>
        <p:txBody>
          <a:bodyPr/>
          <a:lstStyle/>
          <a:p>
            <a:r>
              <a:rPr lang="en-US" sz="4000" dirty="0" smtClean="0"/>
              <a:t>Oded </a:t>
            </a:r>
            <a:r>
              <a:rPr lang="en-US" sz="4000" dirty="0" err="1" smtClean="0"/>
              <a:t>Goldreich</a:t>
            </a:r>
            <a:endParaRPr lang="en-US" sz="4000" dirty="0" smtClean="0"/>
          </a:p>
          <a:p>
            <a:r>
              <a:rPr lang="en-US" dirty="0" smtClean="0"/>
              <a:t>Weizmann Institute od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18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1870"/>
            <a:ext cx="10635114" cy="65515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Definition and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875816"/>
            <a:ext cx="11005458" cy="5067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content-oblivious measure </a:t>
            </a:r>
            <a:r>
              <a:rPr lang="en-US" dirty="0" smtClean="0"/>
              <a:t>(of scientific quality) is obtained by applying statistical tools on bibliographic data that refers to scientific works, </a:t>
            </a:r>
            <a:br>
              <a:rPr lang="en-US" dirty="0" smtClean="0"/>
            </a:br>
            <a:r>
              <a:rPr lang="en-US" dirty="0" smtClean="0">
                <a:solidFill>
                  <a:srgbClr val="0070C0"/>
                </a:solidFill>
              </a:rPr>
              <a:t>where the latter data refers to the identification of the work,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its co-authors, its date of publication, and the publication venue.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70C0"/>
                </a:solidFill>
              </a:rPr>
              <a:t>The source of this data is </a:t>
            </a:r>
            <a:r>
              <a:rPr lang="en-US" dirty="0" smtClean="0">
                <a:solidFill>
                  <a:srgbClr val="0070C0"/>
                </a:solidFill>
              </a:rPr>
              <a:t>the </a:t>
            </a:r>
            <a:r>
              <a:rPr lang="en-US" b="1" dirty="0" smtClean="0">
                <a:solidFill>
                  <a:srgbClr val="0070C0"/>
                </a:solidFill>
              </a:rPr>
              <a:t>recognized publication venue </a:t>
            </a:r>
            <a:r>
              <a:rPr lang="en-US" dirty="0" smtClean="0">
                <a:solidFill>
                  <a:srgbClr val="0070C0"/>
                </a:solidFill>
              </a:rPr>
              <a:t>itself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or the bibliographic list that appears in a publication in </a:t>
            </a:r>
            <a:r>
              <a:rPr lang="en-US" dirty="0" smtClean="0">
                <a:solidFill>
                  <a:srgbClr val="0070C0"/>
                </a:solidFill>
              </a:rPr>
              <a:t>such 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venue.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Public and universal measures (or rather their usage): The numerical value is obtained by using a universal on-line service (Google Scholar, Web-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f-Science, etc.) and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used as a final value (</a:t>
            </a:r>
            <a:r>
              <a:rPr lang="en-US" dirty="0" err="1" smtClean="0">
                <a:solidFill>
                  <a:srgbClr val="FF0000"/>
                </a:solidFill>
              </a:rPr>
              <a:t>w.o</a:t>
            </a:r>
            <a:r>
              <a:rPr lang="en-US" dirty="0" smtClean="0">
                <a:solidFill>
                  <a:srgbClr val="FF0000"/>
                </a:solidFill>
              </a:rPr>
              <a:t>. calibration).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Private and specific measures (or rather their usage): The numerical value is obtained manually and is calibrated by the users for the specific use by comparison to </a:t>
            </a:r>
            <a:r>
              <a:rPr lang="en-US" b="1" dirty="0" smtClean="0">
                <a:solidFill>
                  <a:srgbClr val="00B050"/>
                </a:solidFill>
              </a:rPr>
              <a:t>norms in the specific discipline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6027003"/>
            <a:ext cx="101450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term </a:t>
            </a:r>
            <a:r>
              <a:rPr lang="en-US" sz="2400" b="1" dirty="0" smtClean="0"/>
              <a:t>content-oblivious </a:t>
            </a:r>
            <a:r>
              <a:rPr lang="en-US" sz="2400" dirty="0" smtClean="0"/>
              <a:t>indicates the absolute lack of reference to the actual contents of the scientific work. Only its </a:t>
            </a:r>
            <a:r>
              <a:rPr lang="en-US" sz="2400" dirty="0" smtClean="0"/>
              <a:t>“bibliographic signature” </a:t>
            </a:r>
            <a:r>
              <a:rPr lang="en-US" sz="2400" dirty="0" smtClean="0"/>
              <a:t>counts.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251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 smtClean="0"/>
              <a:t>The fantasy of objectivity </a:t>
            </a:r>
            <a:br>
              <a:rPr lang="en-US" dirty="0" smtClean="0"/>
            </a:br>
            <a:r>
              <a:rPr lang="en-US" dirty="0" smtClean="0"/>
              <a:t>and the hidden controversial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851"/>
            <a:ext cx="11026965" cy="409947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Controversial decisions underlying the bibliographic data (work &amp; </a:t>
            </a:r>
            <a:r>
              <a:rPr lang="en-US" dirty="0" smtClean="0"/>
              <a:t>citation)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Which types of publication venues are recognized? 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/>
              <a:t>E</a:t>
            </a:r>
            <a:r>
              <a:rPr lang="en-US" dirty="0" smtClean="0"/>
              <a:t>.g., books, journals, conferences, chapters, TRs, electronic archives.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dirty="0"/>
              <a:t>Which </a:t>
            </a:r>
            <a:r>
              <a:rPr lang="en-US" dirty="0" smtClean="0"/>
              <a:t>of these publication </a:t>
            </a:r>
            <a:r>
              <a:rPr lang="en-US" dirty="0"/>
              <a:t>venues are </a:t>
            </a:r>
            <a:r>
              <a:rPr lang="en-US" dirty="0" smtClean="0"/>
              <a:t>recognized?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</a:t>
            </a:r>
            <a:r>
              <a:rPr lang="en-US" dirty="0" smtClean="0"/>
              <a:t>E.g., new venues wait for </a:t>
            </a:r>
            <a:r>
              <a:rPr lang="en-US" dirty="0" smtClean="0"/>
              <a:t>recognition</a:t>
            </a:r>
            <a:r>
              <a:rPr lang="en-US" dirty="0" smtClean="0"/>
              <a:t>.      </a:t>
            </a:r>
            <a:r>
              <a:rPr lang="en-US" dirty="0" smtClean="0"/>
              <a:t>N.B.: Control by publishers!</a:t>
            </a:r>
          </a:p>
          <a:p>
            <a:r>
              <a:rPr lang="en-US" dirty="0" smtClean="0"/>
              <a:t>Controversial decisions regarding the analysis of data</a:t>
            </a:r>
            <a:br>
              <a:rPr lang="en-US" dirty="0" smtClean="0"/>
            </a:br>
            <a:r>
              <a:rPr lang="en-US" dirty="0" smtClean="0"/>
              <a:t>- How to weigh </a:t>
            </a:r>
            <a:r>
              <a:rPr lang="en-US" i="1" dirty="0" smtClean="0"/>
              <a:t>different venues </a:t>
            </a:r>
            <a:r>
              <a:rPr lang="en-US" dirty="0" smtClean="0"/>
              <a:t>(e.g., Impact Factor  or “reputation”).</a:t>
            </a:r>
            <a:br>
              <a:rPr lang="en-US" dirty="0" smtClean="0"/>
            </a:br>
            <a:r>
              <a:rPr lang="en-US" dirty="0" smtClean="0"/>
              <a:t>- How to weigh </a:t>
            </a:r>
            <a:r>
              <a:rPr lang="en-US" i="1" dirty="0" smtClean="0"/>
              <a:t>different publications </a:t>
            </a:r>
            <a:r>
              <a:rPr lang="en-US" dirty="0" smtClean="0"/>
              <a:t>in same venue (incl. over </a:t>
            </a:r>
            <a:r>
              <a:rPr lang="en-US" b="1" dirty="0" smtClean="0"/>
              <a:t>time</a:t>
            </a:r>
            <a:r>
              <a:rPr lang="en-US" dirty="0" smtClean="0"/>
              <a:t>). </a:t>
            </a:r>
            <a:br>
              <a:rPr lang="en-US" dirty="0" smtClean="0"/>
            </a:br>
            <a:r>
              <a:rPr lang="en-US" dirty="0" smtClean="0"/>
              <a:t>- How to combine </a:t>
            </a:r>
            <a:r>
              <a:rPr lang="en-US" i="1" dirty="0" smtClean="0"/>
              <a:t>different counts </a:t>
            </a:r>
            <a:r>
              <a:rPr lang="en-US" dirty="0" smtClean="0"/>
              <a:t>(e.g., the H-index, the Qs).</a:t>
            </a:r>
          </a:p>
          <a:p>
            <a:r>
              <a:rPr lang="en-US" dirty="0" smtClean="0"/>
              <a:t>Subjective decisions underlying the individual data items</a:t>
            </a:r>
            <a:br>
              <a:rPr lang="en-US" dirty="0" smtClean="0"/>
            </a:br>
            <a:r>
              <a:rPr lang="en-US" dirty="0" smtClean="0"/>
              <a:t>- Why is a work accepted? Who decides that?</a:t>
            </a:r>
            <a:br>
              <a:rPr lang="en-US" dirty="0" smtClean="0"/>
            </a:br>
            <a:r>
              <a:rPr lang="en-US" dirty="0" smtClean="0"/>
              <a:t>- Why is a work cited (i.e., instrumental, convenience, properness, mistake)?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555321"/>
            <a:ext cx="1102696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When using the measure we typically do not know the answers.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Different measures typically given different ranking </a:t>
            </a:r>
            <a:r>
              <a:rPr lang="en-US" sz="2000" b="1" dirty="0" smtClean="0">
                <a:solidFill>
                  <a:srgbClr val="FF0000"/>
                </a:solidFill>
              </a:rPr>
              <a:t/>
            </a:r>
            <a:br>
              <a:rPr lang="en-US" sz="2000" b="1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(e.g., “recent”, the </a:t>
            </a:r>
            <a:r>
              <a:rPr lang="en-US" sz="2000" dirty="0" smtClean="0">
                <a:solidFill>
                  <a:srgbClr val="FF0000"/>
                </a:solidFill>
              </a:rPr>
              <a:t>H-index formula, </a:t>
            </a:r>
            <a:r>
              <a:rPr lang="en-US" sz="2000" dirty="0" smtClean="0">
                <a:solidFill>
                  <a:srgbClr val="FF0000"/>
                </a:solidFill>
              </a:rPr>
              <a:t>Google Scholar vs Web of Science [Thom. </a:t>
            </a:r>
            <a:r>
              <a:rPr lang="en-US" sz="2000" dirty="0" err="1" smtClean="0">
                <a:solidFill>
                  <a:srgbClr val="FF0000"/>
                </a:solidFill>
              </a:rPr>
              <a:t>Reut</a:t>
            </a:r>
            <a:r>
              <a:rPr lang="en-US" sz="2000" dirty="0" smtClean="0">
                <a:solidFill>
                  <a:srgbClr val="FF0000"/>
                </a:solidFill>
              </a:rPr>
              <a:t>.] vs Scopus [</a:t>
            </a:r>
            <a:r>
              <a:rPr lang="en-US" sz="2000" dirty="0" err="1" smtClean="0">
                <a:solidFill>
                  <a:srgbClr val="FF0000"/>
                </a:solidFill>
              </a:rPr>
              <a:t>Els</a:t>
            </a:r>
            <a:r>
              <a:rPr lang="en-US" sz="2000" dirty="0" smtClean="0">
                <a:solidFill>
                  <a:srgbClr val="FF0000"/>
                </a:solidFill>
              </a:rPr>
              <a:t>.]).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 rot="10800000">
            <a:off x="9783180" y="3987508"/>
            <a:ext cx="1766562" cy="704234"/>
          </a:xfrm>
          <a:prstGeom prst="wedgeEllipseCallout">
            <a:avLst>
              <a:gd name="adj1" fmla="val 44086"/>
              <a:gd name="adj2" fmla="val 8194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276115" y="4045412"/>
            <a:ext cx="1077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“recent”</a:t>
            </a:r>
            <a:br>
              <a:rPr lang="en-US" dirty="0" smtClean="0"/>
            </a:br>
            <a:r>
              <a:rPr lang="en-US" dirty="0" smtClean="0"/>
              <a:t> 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84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514" y="272144"/>
            <a:ext cx="11157856" cy="8055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unreliable measures yield unsound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514" y="2370251"/>
            <a:ext cx="11299372" cy="357334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Different disciplines have different publication cultures, </a:t>
            </a:r>
            <a:br>
              <a:rPr lang="en-US" dirty="0" smtClean="0"/>
            </a:br>
            <a:r>
              <a:rPr lang="en-US" dirty="0" smtClean="0"/>
              <a:t>which yield different norms and expectations </a:t>
            </a:r>
            <a:r>
              <a:rPr lang="en-US" sz="2600" dirty="0" smtClean="0"/>
              <a:t>(for different application types).</a:t>
            </a:r>
            <a:br>
              <a:rPr lang="en-US" sz="2600" dirty="0" smtClean="0"/>
            </a:br>
            <a:r>
              <a:rPr lang="en-US" b="1" dirty="0" smtClean="0">
                <a:solidFill>
                  <a:srgbClr val="00B050"/>
                </a:solidFill>
              </a:rPr>
              <a:t>At best, we have to get calibrated by an expert </a:t>
            </a:r>
            <a:r>
              <a:rPr lang="en-US" b="1" dirty="0" smtClean="0">
                <a:solidFill>
                  <a:srgbClr val="00B050"/>
                </a:solidFill>
              </a:rPr>
              <a:t>who </a:t>
            </a:r>
            <a:r>
              <a:rPr lang="en-US" b="1" dirty="0" smtClean="0">
                <a:solidFill>
                  <a:srgbClr val="00B050"/>
                </a:solidFill>
              </a:rPr>
              <a:t>we trust!</a:t>
            </a:r>
          </a:p>
          <a:p>
            <a:r>
              <a:rPr lang="en-US" dirty="0" smtClean="0"/>
              <a:t>Scientific works are extremely diverse, </a:t>
            </a:r>
            <a:br>
              <a:rPr lang="en-US" dirty="0" smtClean="0"/>
            </a:br>
            <a:r>
              <a:rPr lang="en-US" dirty="0" smtClean="0"/>
              <a:t>even those published in the same venue at the same time.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Counting them (resp., the citations they </a:t>
            </a:r>
            <a:r>
              <a:rPr lang="en-US" dirty="0" smtClean="0">
                <a:solidFill>
                  <a:srgbClr val="FF0000"/>
                </a:solidFill>
              </a:rPr>
              <a:t>mak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) as equal is absurd.</a:t>
            </a:r>
          </a:p>
          <a:p>
            <a:r>
              <a:rPr lang="en-US" dirty="0" smtClean="0"/>
              <a:t>The “opinion” (i.e., count) of a measure is not articulated, </a:t>
            </a:r>
            <a:br>
              <a:rPr lang="en-US" dirty="0" smtClean="0"/>
            </a:br>
            <a:r>
              <a:rPr lang="en-US" dirty="0" smtClean="0"/>
              <a:t>and cannot be challenged, rebutted, discussed, etc.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If preferred over a </a:t>
            </a:r>
            <a:r>
              <a:rPr lang="en-US" b="1" dirty="0" smtClean="0">
                <a:solidFill>
                  <a:srgbClr val="FF0000"/>
                </a:solidFill>
              </a:rPr>
              <a:t>reliable expert </a:t>
            </a:r>
            <a:r>
              <a:rPr lang="en-US" dirty="0" smtClean="0">
                <a:solidFill>
                  <a:srgbClr val="FF0000"/>
                </a:solidFill>
              </a:rPr>
              <a:t>opinion, it leads to mistakes.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2514" y="1077686"/>
            <a:ext cx="10319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When using the measure we do not know crucial underlying decisions.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</a:rPr>
              <a:t>Different measures typically given different </a:t>
            </a:r>
            <a:r>
              <a:rPr lang="en-US" sz="2400" b="1" u="sng" dirty="0" smtClean="0">
                <a:solidFill>
                  <a:srgbClr val="FF0000"/>
                </a:solidFill>
              </a:rPr>
              <a:t>ranking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514" y="6052458"/>
            <a:ext cx="11157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“Beware of the temptation of objectivity.”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14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84" y="343354"/>
            <a:ext cx="11266715" cy="106090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Indirect (“collateral”) damage caused by the measures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84" y="1858282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From a focus on research, 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b="1" dirty="0" smtClean="0"/>
              <a:t>publications are means </a:t>
            </a:r>
            <a:r>
              <a:rPr lang="en-US" dirty="0" smtClean="0"/>
              <a:t>of dissemination its results, </a:t>
            </a:r>
            <a:br>
              <a:rPr lang="en-US" dirty="0" smtClean="0"/>
            </a:br>
            <a:r>
              <a:rPr lang="en-US" dirty="0" smtClean="0"/>
              <a:t>to a focus on publications with </a:t>
            </a:r>
            <a:r>
              <a:rPr lang="en-US" b="1" dirty="0" smtClean="0"/>
              <a:t>research as means </a:t>
            </a:r>
            <a:r>
              <a:rPr lang="en-US" dirty="0" smtClean="0"/>
              <a:t>towards them.</a:t>
            </a:r>
            <a:br>
              <a:rPr lang="en-US" dirty="0" smtClean="0"/>
            </a:br>
            <a:r>
              <a:rPr lang="en-US" dirty="0" smtClean="0">
                <a:solidFill>
                  <a:srgbClr val="0070C0"/>
                </a:solidFill>
              </a:rPr>
              <a:t>(To see </a:t>
            </a:r>
            <a:r>
              <a:rPr lang="en-US" dirty="0" smtClean="0">
                <a:solidFill>
                  <a:srgbClr val="0070C0"/>
                </a:solidFill>
              </a:rPr>
              <a:t>it, </a:t>
            </a:r>
            <a:r>
              <a:rPr lang="en-US" dirty="0" smtClean="0">
                <a:solidFill>
                  <a:srgbClr val="0070C0"/>
                </a:solidFill>
              </a:rPr>
              <a:t>listen to the “corridor” discussions.)</a:t>
            </a:r>
          </a:p>
          <a:p>
            <a:r>
              <a:rPr lang="en-US" dirty="0" smtClean="0"/>
              <a:t>From a meaningful communal project to a mice race, </a:t>
            </a:r>
            <a:br>
              <a:rPr lang="en-US" dirty="0" smtClean="0"/>
            </a:br>
            <a:r>
              <a:rPr lang="en-US" dirty="0" smtClean="0"/>
              <a:t>from collaboration to adversarial competition </a:t>
            </a:r>
            <a:br>
              <a:rPr lang="en-US" dirty="0" smtClean="0"/>
            </a:br>
            <a:r>
              <a:rPr lang="en-US" dirty="0" smtClean="0">
                <a:solidFill>
                  <a:srgbClr val="0070C0"/>
                </a:solidFill>
              </a:rPr>
              <a:t>(or “too fierce” competition)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Manipulations (of all sorts: in research </a:t>
            </a:r>
            <a:r>
              <a:rPr lang="en-US" dirty="0" smtClean="0"/>
              <a:t>itself as well as </a:t>
            </a:r>
            <a:r>
              <a:rPr lang="en-US" dirty="0" smtClean="0"/>
              <a:t>in publication),</a:t>
            </a:r>
            <a:br>
              <a:rPr lang="en-US" dirty="0" smtClean="0"/>
            </a:br>
            <a:r>
              <a:rPr lang="en-US" dirty="0" smtClean="0"/>
              <a:t>rewarding the “Kings Road” (and “conformism”)</a:t>
            </a:r>
            <a:br>
              <a:rPr lang="en-US" dirty="0" smtClean="0"/>
            </a:br>
            <a:r>
              <a:rPr lang="en-US" dirty="0" smtClean="0"/>
              <a:t>and discouraging innovative explorations.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35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1106752" cy="110754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 proxy that was never tested, and never calibrated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907486" cy="148363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Stress: It was </a:t>
            </a:r>
            <a:r>
              <a:rPr lang="en-US" dirty="0" smtClean="0">
                <a:solidFill>
                  <a:srgbClr val="FF0000"/>
                </a:solidFill>
              </a:rPr>
              <a:t>never </a:t>
            </a:r>
            <a:r>
              <a:rPr lang="en-US" dirty="0" smtClean="0">
                <a:solidFill>
                  <a:srgbClr val="FF0000"/>
                </a:solidFill>
              </a:rPr>
              <a:t>tested!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How to test it?  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(An infeasible project: Learn and train using reliable experts per each discipline.)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629" y="3679371"/>
            <a:ext cx="11106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“Additional information never hurts” </a:t>
            </a:r>
            <a:br>
              <a:rPr lang="en-US" sz="3600" dirty="0" smtClean="0"/>
            </a:br>
            <a:r>
              <a:rPr lang="en-US" sz="3600" dirty="0" smtClean="0"/>
              <a:t>except if it makes you disregard more reliable information.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5671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suggest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22375"/>
          </a:xfrm>
        </p:spPr>
        <p:txBody>
          <a:bodyPr/>
          <a:lstStyle/>
          <a:p>
            <a:r>
              <a:rPr lang="en-US" dirty="0" smtClean="0"/>
              <a:t>Declare its use as </a:t>
            </a:r>
            <a:r>
              <a:rPr lang="en-US" b="1" dirty="0" smtClean="0"/>
              <a:t>bad manners</a:t>
            </a:r>
            <a:r>
              <a:rPr lang="en-US" dirty="0" smtClean="0"/>
              <a:t>. Make this the norm. </a:t>
            </a:r>
          </a:p>
          <a:p>
            <a:r>
              <a:rPr lang="en-US" dirty="0" smtClean="0"/>
              <a:t>Ideally, I’d disallow it altogether…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059715"/>
            <a:ext cx="97753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Caveat: I’m aware that we do not have control on what people do, even at Weizmann, let alone outside Weizmann.</a:t>
            </a:r>
          </a:p>
          <a:p>
            <a:r>
              <a:rPr lang="en-US" sz="2800" dirty="0" smtClean="0"/>
              <a:t>Furthermore, the use of contents-oblivious measures is aligned with the Zeitgeist in academia and in society at large. </a:t>
            </a:r>
          </a:p>
          <a:p>
            <a:r>
              <a:rPr lang="en-US" sz="2800" dirty="0" smtClean="0"/>
              <a:t>Still, we can try to do our best.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3053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309</Words>
  <Application>Microsoft Office PowerPoint</Application>
  <PresentationFormat>Widescreen</PresentationFormat>
  <Paragraphs>44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On Content-Oblivious Measures of Research</vt:lpstr>
      <vt:lpstr>Definition and Types</vt:lpstr>
      <vt:lpstr>The fantasy of objectivity  and the hidden controversial decisions</vt:lpstr>
      <vt:lpstr>Using unreliable measures yield unsound decisions</vt:lpstr>
      <vt:lpstr>Indirect (“collateral”) damage caused by the measures</vt:lpstr>
      <vt:lpstr>A proxy that was never tested, and never calibrated</vt:lpstr>
      <vt:lpstr>What do I suggest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Content-Oblivious Measures of Quality</dc:title>
  <dc:creator>Oded</dc:creator>
  <cp:lastModifiedBy>Oded</cp:lastModifiedBy>
  <cp:revision>53</cp:revision>
  <dcterms:created xsi:type="dcterms:W3CDTF">2021-05-21T11:39:30Z</dcterms:created>
  <dcterms:modified xsi:type="dcterms:W3CDTF">2021-06-20T12:41:49Z</dcterms:modified>
</cp:coreProperties>
</file>