
<file path=[Content_Types].xml><?xml version="1.0" encoding="utf-8"?>
<Types xmlns="http://schemas.openxmlformats.org/package/2006/content-types"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403" r:id="rId2"/>
    <p:sldId id="388" r:id="rId3"/>
    <p:sldId id="386" r:id="rId4"/>
    <p:sldId id="412" r:id="rId5"/>
    <p:sldId id="413" r:id="rId6"/>
    <p:sldId id="414" r:id="rId7"/>
    <p:sldId id="415" r:id="rId8"/>
    <p:sldId id="419" r:id="rId9"/>
    <p:sldId id="416" r:id="rId10"/>
    <p:sldId id="417" r:id="rId11"/>
    <p:sldId id="401" r:id="rId12"/>
    <p:sldId id="387" r:id="rId13"/>
  </p:sldIdLst>
  <p:sldSz cx="9144000" cy="6858000" type="screen4x3"/>
  <p:notesSz cx="6864350" cy="9996488"/>
  <p:defaultTextStyle>
    <a:defPPr>
      <a:defRPr lang="en-US"/>
    </a:defPPr>
    <a:lvl1pPr algn="l" rtl="0" eaLnBrk="0" fontAlgn="base" hangingPunct="0">
      <a:spcBef>
        <a:spcPct val="50000"/>
      </a:spcBef>
      <a:spcAft>
        <a:spcPct val="0"/>
      </a:spcAft>
      <a:defRPr sz="2000" b="1" kern="1200">
        <a:solidFill>
          <a:schemeClr val="tx1"/>
        </a:solidFill>
        <a:latin typeface="Freestyle Script" pitchFamily="66" charset="0"/>
        <a:ea typeface="+mn-ea"/>
        <a:cs typeface="+mn-cs"/>
      </a:defRPr>
    </a:lvl1pPr>
    <a:lvl2pPr marL="457200" algn="l" rtl="0" eaLnBrk="0" fontAlgn="base" hangingPunct="0">
      <a:spcBef>
        <a:spcPct val="50000"/>
      </a:spcBef>
      <a:spcAft>
        <a:spcPct val="0"/>
      </a:spcAft>
      <a:defRPr sz="2000" b="1" kern="1200">
        <a:solidFill>
          <a:schemeClr val="tx1"/>
        </a:solidFill>
        <a:latin typeface="Freestyle Script" pitchFamily="66" charset="0"/>
        <a:ea typeface="+mn-ea"/>
        <a:cs typeface="+mn-cs"/>
      </a:defRPr>
    </a:lvl2pPr>
    <a:lvl3pPr marL="914400" algn="l" rtl="0" eaLnBrk="0" fontAlgn="base" hangingPunct="0">
      <a:spcBef>
        <a:spcPct val="50000"/>
      </a:spcBef>
      <a:spcAft>
        <a:spcPct val="0"/>
      </a:spcAft>
      <a:defRPr sz="2000" b="1" kern="1200">
        <a:solidFill>
          <a:schemeClr val="tx1"/>
        </a:solidFill>
        <a:latin typeface="Freestyle Script" pitchFamily="66" charset="0"/>
        <a:ea typeface="+mn-ea"/>
        <a:cs typeface="+mn-cs"/>
      </a:defRPr>
    </a:lvl3pPr>
    <a:lvl4pPr marL="1371600" algn="l" rtl="0" eaLnBrk="0" fontAlgn="base" hangingPunct="0">
      <a:spcBef>
        <a:spcPct val="50000"/>
      </a:spcBef>
      <a:spcAft>
        <a:spcPct val="0"/>
      </a:spcAft>
      <a:defRPr sz="2000" b="1" kern="1200">
        <a:solidFill>
          <a:schemeClr val="tx1"/>
        </a:solidFill>
        <a:latin typeface="Freestyle Script" pitchFamily="66" charset="0"/>
        <a:ea typeface="+mn-ea"/>
        <a:cs typeface="+mn-cs"/>
      </a:defRPr>
    </a:lvl4pPr>
    <a:lvl5pPr marL="1828800" algn="l" rtl="0" eaLnBrk="0" fontAlgn="base" hangingPunct="0">
      <a:spcBef>
        <a:spcPct val="50000"/>
      </a:spcBef>
      <a:spcAft>
        <a:spcPct val="0"/>
      </a:spcAft>
      <a:defRPr sz="2000" b="1" kern="1200">
        <a:solidFill>
          <a:schemeClr val="tx1"/>
        </a:solidFill>
        <a:latin typeface="Freestyle Script" pitchFamily="66" charset="0"/>
        <a:ea typeface="+mn-ea"/>
        <a:cs typeface="+mn-cs"/>
      </a:defRPr>
    </a:lvl5pPr>
    <a:lvl6pPr marL="2286000" algn="r" defTabSz="914400" rtl="1" eaLnBrk="1" latinLnBrk="0" hangingPunct="1">
      <a:defRPr sz="2000" b="1" kern="1200">
        <a:solidFill>
          <a:schemeClr val="tx1"/>
        </a:solidFill>
        <a:latin typeface="Freestyle Script" pitchFamily="66" charset="0"/>
        <a:ea typeface="+mn-ea"/>
        <a:cs typeface="+mn-cs"/>
      </a:defRPr>
    </a:lvl6pPr>
    <a:lvl7pPr marL="2743200" algn="r" defTabSz="914400" rtl="1" eaLnBrk="1" latinLnBrk="0" hangingPunct="1">
      <a:defRPr sz="2000" b="1" kern="1200">
        <a:solidFill>
          <a:schemeClr val="tx1"/>
        </a:solidFill>
        <a:latin typeface="Freestyle Script" pitchFamily="66" charset="0"/>
        <a:ea typeface="+mn-ea"/>
        <a:cs typeface="+mn-cs"/>
      </a:defRPr>
    </a:lvl7pPr>
    <a:lvl8pPr marL="3200400" algn="r" defTabSz="914400" rtl="1" eaLnBrk="1" latinLnBrk="0" hangingPunct="1">
      <a:defRPr sz="2000" b="1" kern="1200">
        <a:solidFill>
          <a:schemeClr val="tx1"/>
        </a:solidFill>
        <a:latin typeface="Freestyle Script" pitchFamily="66" charset="0"/>
        <a:ea typeface="+mn-ea"/>
        <a:cs typeface="+mn-cs"/>
      </a:defRPr>
    </a:lvl8pPr>
    <a:lvl9pPr marL="3657600" algn="r" defTabSz="914400" rtl="1" eaLnBrk="1" latinLnBrk="0" hangingPunct="1">
      <a:defRPr sz="2000" b="1" kern="1200">
        <a:solidFill>
          <a:schemeClr val="tx1"/>
        </a:solidFill>
        <a:latin typeface="Freestyle Script" pitchFamily="66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3888">
          <p15:clr>
            <a:srgbClr val="A4A3A4"/>
          </p15:clr>
        </p15:guide>
        <p15:guide id="2" pos="2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9900"/>
    <a:srgbClr val="FF3300"/>
    <a:srgbClr val="FF0000"/>
    <a:srgbClr val="006600"/>
    <a:srgbClr val="66CCFF"/>
    <a:srgbClr val="CCFFFF"/>
    <a:srgbClr val="B2B2B2"/>
    <a:srgbClr val="CC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99" autoAdjust="0"/>
    <p:restoredTop sz="94728" autoAdjust="0"/>
  </p:normalViewPr>
  <p:slideViewPr>
    <p:cSldViewPr>
      <p:cViewPr>
        <p:scale>
          <a:sx n="77" d="100"/>
          <a:sy n="77" d="100"/>
        </p:scale>
        <p:origin x="-1170" y="-42"/>
      </p:cViewPr>
      <p:guideLst>
        <p:guide orient="horz" pos="3888"/>
        <p:guide pos="2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4975" cy="500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rtl="1">
              <a:spcBef>
                <a:spcPct val="0"/>
              </a:spcBef>
              <a:defRPr sz="1200" b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9375" y="0"/>
            <a:ext cx="2974975" cy="500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rtl="1">
              <a:spcBef>
                <a:spcPct val="0"/>
              </a:spcBef>
              <a:defRPr sz="1200" b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96425"/>
            <a:ext cx="2974975" cy="500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rtl="1">
              <a:spcBef>
                <a:spcPct val="0"/>
              </a:spcBef>
              <a:defRPr sz="1200" b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9375" y="9496425"/>
            <a:ext cx="2974975" cy="500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rtl="1">
              <a:spcBef>
                <a:spcPct val="0"/>
              </a:spcBef>
              <a:defRPr sz="1200" b="0">
                <a:latin typeface="Times New Roman" pitchFamily="18" charset="0"/>
              </a:defRPr>
            </a:lvl1pPr>
          </a:lstStyle>
          <a:p>
            <a:pPr>
              <a:defRPr/>
            </a:pPr>
            <a:fld id="{3CEC6286-E4DE-4937-9300-5980921CC87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1968503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4975" cy="500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rtl="1">
              <a:spcBef>
                <a:spcPct val="0"/>
              </a:spcBef>
              <a:defRPr sz="1200" b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9375" y="0"/>
            <a:ext cx="2974975" cy="500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rtl="1">
              <a:spcBef>
                <a:spcPct val="0"/>
              </a:spcBef>
              <a:defRPr sz="1200" b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946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35038" y="750888"/>
            <a:ext cx="4994275" cy="37465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5988" y="4748213"/>
            <a:ext cx="5032375" cy="4497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he-IL" noProof="0" smtClean="0"/>
              <a:t>Click to edit Master text styles</a:t>
            </a:r>
          </a:p>
          <a:p>
            <a:pPr lvl="1"/>
            <a:r>
              <a:rPr lang="en-US" altLang="he-IL" noProof="0" smtClean="0"/>
              <a:t>Second level</a:t>
            </a:r>
          </a:p>
          <a:p>
            <a:pPr lvl="2"/>
            <a:r>
              <a:rPr lang="en-US" altLang="he-IL" noProof="0" smtClean="0"/>
              <a:t>Third level</a:t>
            </a:r>
          </a:p>
          <a:p>
            <a:pPr lvl="3"/>
            <a:r>
              <a:rPr lang="en-US" altLang="he-IL" noProof="0" smtClean="0"/>
              <a:t>Fourth level</a:t>
            </a:r>
          </a:p>
          <a:p>
            <a:pPr lvl="4"/>
            <a:r>
              <a:rPr lang="en-US" altLang="he-IL" noProof="0" smtClean="0"/>
              <a:t>Fifth level</a:t>
            </a:r>
            <a:endParaRPr lang="en-US" altLang="en-US" noProof="0" smtClean="0"/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96425"/>
            <a:ext cx="2974975" cy="500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rtl="1">
              <a:spcBef>
                <a:spcPct val="0"/>
              </a:spcBef>
              <a:defRPr sz="1200" b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9375" y="9496425"/>
            <a:ext cx="2974975" cy="500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rtl="1">
              <a:spcBef>
                <a:spcPct val="0"/>
              </a:spcBef>
              <a:defRPr sz="1200" b="0">
                <a:latin typeface="Times New Roman" pitchFamily="18" charset="0"/>
              </a:defRPr>
            </a:lvl1pPr>
          </a:lstStyle>
          <a:p>
            <a:pPr>
              <a:defRPr/>
            </a:pPr>
            <a:fld id="{65E44B22-439D-4594-9AD9-8D0D350D15F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6478354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000" b="1">
                <a:solidFill>
                  <a:schemeClr val="tx1"/>
                </a:solidFill>
                <a:latin typeface="Freestyle Script" pitchFamily="66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Freestyle Script" pitchFamily="66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Freestyle Script" pitchFamily="66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Freestyle Script" pitchFamily="66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Freestyle Script" pitchFamily="66" charset="0"/>
              </a:defRPr>
            </a:lvl5pPr>
            <a:lvl6pPr marL="2514600" indent="-228600" algn="l" rtl="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Freestyle Script" pitchFamily="66" charset="0"/>
              </a:defRPr>
            </a:lvl6pPr>
            <a:lvl7pPr marL="2971800" indent="-228600" algn="l" rtl="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Freestyle Script" pitchFamily="66" charset="0"/>
              </a:defRPr>
            </a:lvl7pPr>
            <a:lvl8pPr marL="3429000" indent="-228600" algn="l" rtl="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Freestyle Script" pitchFamily="66" charset="0"/>
              </a:defRPr>
            </a:lvl8pPr>
            <a:lvl9pPr marL="3886200" indent="-228600" algn="l" rtl="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Freestyle Script" pitchFamily="66" charset="0"/>
              </a:defRPr>
            </a:lvl9pPr>
          </a:lstStyle>
          <a:p>
            <a:fld id="{BD0D4E64-B5BD-41FE-A4CD-8CD59ACA448C}" type="slidenum">
              <a:rPr lang="en-US" altLang="en-US" sz="1200" b="0" smtClean="0">
                <a:latin typeface="Times New Roman" pitchFamily="18" charset="0"/>
              </a:rPr>
              <a:pPr/>
              <a:t>1</a:t>
            </a:fld>
            <a:endParaRPr lang="en-US" altLang="en-US" sz="1200" b="0" smtClean="0">
              <a:latin typeface="Times New Roman" pitchFamily="18" charset="0"/>
            </a:endParaRPr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r>
              <a:rPr lang="en-US" dirty="0" smtClean="0"/>
              <a:t>For</a:t>
            </a:r>
            <a:r>
              <a:rPr lang="en-US" baseline="0" dirty="0" smtClean="0"/>
              <a:t> RANDOM’14, Sept 4-6.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85207680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000" b="1">
                <a:solidFill>
                  <a:schemeClr val="tx1"/>
                </a:solidFill>
                <a:latin typeface="Freestyle Script" pitchFamily="66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Freestyle Script" pitchFamily="66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Freestyle Script" pitchFamily="66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Freestyle Script" pitchFamily="66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Freestyle Script" pitchFamily="66" charset="0"/>
              </a:defRPr>
            </a:lvl5pPr>
            <a:lvl6pPr marL="2514600" indent="-228600" algn="l" rtl="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Freestyle Script" pitchFamily="66" charset="0"/>
              </a:defRPr>
            </a:lvl6pPr>
            <a:lvl7pPr marL="2971800" indent="-228600" algn="l" rtl="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Freestyle Script" pitchFamily="66" charset="0"/>
              </a:defRPr>
            </a:lvl7pPr>
            <a:lvl8pPr marL="3429000" indent="-228600" algn="l" rtl="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Freestyle Script" pitchFamily="66" charset="0"/>
              </a:defRPr>
            </a:lvl8pPr>
            <a:lvl9pPr marL="3886200" indent="-228600" algn="l" rtl="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Freestyle Script" pitchFamily="66" charset="0"/>
              </a:defRPr>
            </a:lvl9pPr>
          </a:lstStyle>
          <a:p>
            <a:fld id="{E23D3988-6D0C-48E0-B799-35EFE8742269}" type="slidenum">
              <a:rPr lang="en-US" altLang="en-US" sz="1200" b="0" smtClean="0">
                <a:latin typeface="Times New Roman" pitchFamily="18" charset="0"/>
              </a:rPr>
              <a:pPr/>
              <a:t>10</a:t>
            </a:fld>
            <a:endParaRPr lang="en-US" altLang="en-US" sz="1200" b="0" smtClean="0">
              <a:latin typeface="Times New Roman" pitchFamily="18" charset="0"/>
            </a:endParaRPr>
          </a:p>
        </p:txBody>
      </p:sp>
      <p:sp>
        <p:nvSpPr>
          <p:cNvPr id="317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r>
              <a:rPr lang="en-US" smtClean="0"/>
              <a:t>Thus, complexity of m-DP is related to $O(j 2^{-j} m)$-DS for j=1,…,log m$.</a:t>
            </a:r>
          </a:p>
        </p:txBody>
      </p:sp>
    </p:spTree>
    <p:extLst>
      <p:ext uri="{BB962C8B-B14F-4D97-AF65-F5344CB8AC3E}">
        <p14:creationId xmlns:p14="http://schemas.microsoft.com/office/powerpoint/2010/main" val="254725256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000" b="1">
                <a:solidFill>
                  <a:schemeClr val="tx1"/>
                </a:solidFill>
                <a:latin typeface="Freestyle Script" pitchFamily="66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Freestyle Script" pitchFamily="66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Freestyle Script" pitchFamily="66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Freestyle Script" pitchFamily="66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Freestyle Script" pitchFamily="66" charset="0"/>
              </a:defRPr>
            </a:lvl5pPr>
            <a:lvl6pPr marL="2514600" indent="-228600" algn="l" rtl="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Freestyle Script" pitchFamily="66" charset="0"/>
              </a:defRPr>
            </a:lvl6pPr>
            <a:lvl7pPr marL="2971800" indent="-228600" algn="l" rtl="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Freestyle Script" pitchFamily="66" charset="0"/>
              </a:defRPr>
            </a:lvl7pPr>
            <a:lvl8pPr marL="3429000" indent="-228600" algn="l" rtl="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Freestyle Script" pitchFamily="66" charset="0"/>
              </a:defRPr>
            </a:lvl8pPr>
            <a:lvl9pPr marL="3886200" indent="-228600" algn="l" rtl="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Freestyle Script" pitchFamily="66" charset="0"/>
              </a:defRPr>
            </a:lvl9pPr>
          </a:lstStyle>
          <a:p>
            <a:fld id="{E2908AFA-3F96-4C21-9396-D960EB3A3364}" type="slidenum">
              <a:rPr lang="en-US" altLang="en-US" sz="1200" b="0" smtClean="0">
                <a:latin typeface="Times New Roman" pitchFamily="18" charset="0"/>
              </a:rPr>
              <a:pPr/>
              <a:t>11</a:t>
            </a:fld>
            <a:endParaRPr lang="en-US" altLang="en-US" sz="1200" b="0" smtClean="0">
              <a:latin typeface="Times New Roman" pitchFamily="18" charset="0"/>
            </a:endParaRPr>
          </a:p>
        </p:txBody>
      </p:sp>
      <p:sp>
        <p:nvSpPr>
          <p:cNvPr id="337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33450" y="750888"/>
            <a:ext cx="4997450" cy="3748087"/>
          </a:xfrm>
          <a:ln/>
        </p:spPr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7388" y="4748213"/>
            <a:ext cx="5489575" cy="4497387"/>
          </a:xfrm>
          <a:noFill/>
        </p:spPr>
        <p:txBody>
          <a:bodyPr/>
          <a:lstStyle/>
          <a:p>
            <a:r>
              <a:rPr lang="en-US" smtClean="0"/>
              <a:t> </a:t>
            </a:r>
            <a:endParaRPr lang="en-GB" smtClean="0"/>
          </a:p>
        </p:txBody>
      </p:sp>
    </p:spTree>
    <p:extLst>
      <p:ext uri="{BB962C8B-B14F-4D97-AF65-F5344CB8AC3E}">
        <p14:creationId xmlns:p14="http://schemas.microsoft.com/office/powerpoint/2010/main" val="344481351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000" b="1">
                <a:solidFill>
                  <a:schemeClr val="tx1"/>
                </a:solidFill>
                <a:latin typeface="Freestyle Script" pitchFamily="66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Freestyle Script" pitchFamily="66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Freestyle Script" pitchFamily="66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Freestyle Script" pitchFamily="66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Freestyle Script" pitchFamily="66" charset="0"/>
              </a:defRPr>
            </a:lvl5pPr>
            <a:lvl6pPr marL="2514600" indent="-228600" algn="l" rtl="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Freestyle Script" pitchFamily="66" charset="0"/>
              </a:defRPr>
            </a:lvl6pPr>
            <a:lvl7pPr marL="2971800" indent="-228600" algn="l" rtl="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Freestyle Script" pitchFamily="66" charset="0"/>
              </a:defRPr>
            </a:lvl7pPr>
            <a:lvl8pPr marL="3429000" indent="-228600" algn="l" rtl="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Freestyle Script" pitchFamily="66" charset="0"/>
              </a:defRPr>
            </a:lvl8pPr>
            <a:lvl9pPr marL="3886200" indent="-228600" algn="l" rtl="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Freestyle Script" pitchFamily="66" charset="0"/>
              </a:defRPr>
            </a:lvl9pPr>
          </a:lstStyle>
          <a:p>
            <a:fld id="{DA4AAD17-ED96-4F7B-9A8C-0AE4A2A50931}" type="slidenum">
              <a:rPr lang="en-US" altLang="en-US" sz="1200" b="0" smtClean="0">
                <a:latin typeface="Times New Roman" pitchFamily="18" charset="0"/>
              </a:rPr>
              <a:pPr/>
              <a:t>12</a:t>
            </a:fld>
            <a:endParaRPr lang="en-US" altLang="en-US" sz="1200" b="0" smtClean="0">
              <a:latin typeface="Times New Roman" pitchFamily="18" charset="0"/>
            </a:endParaRPr>
          </a:p>
        </p:txBody>
      </p:sp>
      <p:sp>
        <p:nvSpPr>
          <p:cNvPr id="348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r>
              <a:rPr lang="en-US" smtClean="0"/>
              <a:t>Compare to learning which cathedral this is…</a:t>
            </a:r>
          </a:p>
        </p:txBody>
      </p:sp>
    </p:spTree>
    <p:extLst>
      <p:ext uri="{BB962C8B-B14F-4D97-AF65-F5344CB8AC3E}">
        <p14:creationId xmlns:p14="http://schemas.microsoft.com/office/powerpoint/2010/main" val="216332586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000" b="1">
                <a:solidFill>
                  <a:schemeClr val="tx1"/>
                </a:solidFill>
                <a:latin typeface="Freestyle Script" pitchFamily="66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Freestyle Script" pitchFamily="66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Freestyle Script" pitchFamily="66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Freestyle Script" pitchFamily="66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Freestyle Script" pitchFamily="66" charset="0"/>
              </a:defRPr>
            </a:lvl5pPr>
            <a:lvl6pPr marL="2514600" indent="-228600" algn="l" rtl="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Freestyle Script" pitchFamily="66" charset="0"/>
              </a:defRPr>
            </a:lvl6pPr>
            <a:lvl7pPr marL="2971800" indent="-228600" algn="l" rtl="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Freestyle Script" pitchFamily="66" charset="0"/>
              </a:defRPr>
            </a:lvl7pPr>
            <a:lvl8pPr marL="3429000" indent="-228600" algn="l" rtl="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Freestyle Script" pitchFamily="66" charset="0"/>
              </a:defRPr>
            </a:lvl8pPr>
            <a:lvl9pPr marL="3886200" indent="-228600" algn="l" rtl="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Freestyle Script" pitchFamily="66" charset="0"/>
              </a:defRPr>
            </a:lvl9pPr>
          </a:lstStyle>
          <a:p>
            <a:fld id="{F2583888-8124-41BD-8650-03C6A4C84999}" type="slidenum">
              <a:rPr lang="en-US" altLang="en-US" sz="1200" b="0" smtClean="0">
                <a:latin typeface="Times New Roman" pitchFamily="18" charset="0"/>
              </a:rPr>
              <a:pPr/>
              <a:t>2</a:t>
            </a:fld>
            <a:endParaRPr lang="en-US" altLang="en-US" sz="1200" b="0" smtClean="0">
              <a:latin typeface="Times New Roman" pitchFamily="18" charset="0"/>
            </a:endParaRPr>
          </a:p>
        </p:txBody>
      </p:sp>
      <p:sp>
        <p:nvSpPr>
          <p:cNvPr id="358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r>
              <a:rPr lang="en-US" smtClean="0"/>
              <a:t>Objects viewed as functions, inspecting == querying the function/orcale</a:t>
            </a:r>
          </a:p>
        </p:txBody>
      </p:sp>
    </p:spTree>
    <p:extLst>
      <p:ext uri="{BB962C8B-B14F-4D97-AF65-F5344CB8AC3E}">
        <p14:creationId xmlns:p14="http://schemas.microsoft.com/office/powerpoint/2010/main" val="269975397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000" b="1">
                <a:solidFill>
                  <a:schemeClr val="tx1"/>
                </a:solidFill>
                <a:latin typeface="Freestyle Script" pitchFamily="66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Freestyle Script" pitchFamily="66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Freestyle Script" pitchFamily="66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Freestyle Script" pitchFamily="66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Freestyle Script" pitchFamily="66" charset="0"/>
              </a:defRPr>
            </a:lvl5pPr>
            <a:lvl6pPr marL="2514600" indent="-228600" algn="l" rtl="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Freestyle Script" pitchFamily="66" charset="0"/>
              </a:defRPr>
            </a:lvl6pPr>
            <a:lvl7pPr marL="2971800" indent="-228600" algn="l" rtl="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Freestyle Script" pitchFamily="66" charset="0"/>
              </a:defRPr>
            </a:lvl7pPr>
            <a:lvl8pPr marL="3429000" indent="-228600" algn="l" rtl="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Freestyle Script" pitchFamily="66" charset="0"/>
              </a:defRPr>
            </a:lvl8pPr>
            <a:lvl9pPr marL="3886200" indent="-228600" algn="l" rtl="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Freestyle Script" pitchFamily="66" charset="0"/>
              </a:defRPr>
            </a:lvl9pPr>
          </a:lstStyle>
          <a:p>
            <a:fld id="{24506269-8E04-485C-AF00-9530D3B5A6EA}" type="slidenum">
              <a:rPr lang="en-US" altLang="en-US" sz="1200" b="0" smtClean="0">
                <a:latin typeface="Times New Roman" pitchFamily="18" charset="0"/>
              </a:rPr>
              <a:pPr/>
              <a:t>3</a:t>
            </a:fld>
            <a:endParaRPr lang="en-US" altLang="en-US" sz="1200" b="0" smtClean="0">
              <a:latin typeface="Times New Roman" pitchFamily="18" charset="0"/>
            </a:endParaRPr>
          </a:p>
        </p:txBody>
      </p:sp>
      <p:sp>
        <p:nvSpPr>
          <p:cNvPr id="368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r>
              <a:rPr lang="en-US" smtClean="0"/>
              <a:t>N.B.: special (but not exclusive) focus on testability within complexity independent of the domain size.</a:t>
            </a:r>
          </a:p>
        </p:txBody>
      </p:sp>
    </p:spTree>
    <p:extLst>
      <p:ext uri="{BB962C8B-B14F-4D97-AF65-F5344CB8AC3E}">
        <p14:creationId xmlns:p14="http://schemas.microsoft.com/office/powerpoint/2010/main" val="247063670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000" b="1">
                <a:solidFill>
                  <a:schemeClr val="tx1"/>
                </a:solidFill>
                <a:latin typeface="Freestyle Script" pitchFamily="66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Freestyle Script" pitchFamily="66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Freestyle Script" pitchFamily="66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Freestyle Script" pitchFamily="66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Freestyle Script" pitchFamily="66" charset="0"/>
              </a:defRPr>
            </a:lvl5pPr>
            <a:lvl6pPr marL="2514600" indent="-228600" algn="l" rtl="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Freestyle Script" pitchFamily="66" charset="0"/>
              </a:defRPr>
            </a:lvl6pPr>
            <a:lvl7pPr marL="2971800" indent="-228600" algn="l" rtl="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Freestyle Script" pitchFamily="66" charset="0"/>
              </a:defRPr>
            </a:lvl7pPr>
            <a:lvl8pPr marL="3429000" indent="-228600" algn="l" rtl="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Freestyle Script" pitchFamily="66" charset="0"/>
              </a:defRPr>
            </a:lvl8pPr>
            <a:lvl9pPr marL="3886200" indent="-228600" algn="l" rtl="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Freestyle Script" pitchFamily="66" charset="0"/>
              </a:defRPr>
            </a:lvl9pPr>
          </a:lstStyle>
          <a:p>
            <a:fld id="{5549CA81-323A-454F-81F1-B74470B3F970}" type="slidenum">
              <a:rPr lang="en-US" altLang="en-US" sz="1200" b="0" smtClean="0">
                <a:latin typeface="Times New Roman" pitchFamily="18" charset="0"/>
              </a:rPr>
              <a:pPr/>
              <a:t>4</a:t>
            </a:fld>
            <a:endParaRPr lang="en-US" altLang="en-US" sz="1200" b="0" smtClean="0">
              <a:latin typeface="Times New Roman" pitchFamily="18" charset="0"/>
            </a:endParaRPr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he-IL" smtClean="0"/>
          </a:p>
        </p:txBody>
      </p:sp>
    </p:spTree>
    <p:extLst>
      <p:ext uri="{BB962C8B-B14F-4D97-AF65-F5344CB8AC3E}">
        <p14:creationId xmlns:p14="http://schemas.microsoft.com/office/powerpoint/2010/main" val="325115511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000" b="1">
                <a:solidFill>
                  <a:schemeClr val="tx1"/>
                </a:solidFill>
                <a:latin typeface="Freestyle Script" pitchFamily="66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Freestyle Script" pitchFamily="66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Freestyle Script" pitchFamily="66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Freestyle Script" pitchFamily="66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Freestyle Script" pitchFamily="66" charset="0"/>
              </a:defRPr>
            </a:lvl5pPr>
            <a:lvl6pPr marL="2514600" indent="-228600" algn="l" rtl="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Freestyle Script" pitchFamily="66" charset="0"/>
              </a:defRPr>
            </a:lvl6pPr>
            <a:lvl7pPr marL="2971800" indent="-228600" algn="l" rtl="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Freestyle Script" pitchFamily="66" charset="0"/>
              </a:defRPr>
            </a:lvl7pPr>
            <a:lvl8pPr marL="3429000" indent="-228600" algn="l" rtl="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Freestyle Script" pitchFamily="66" charset="0"/>
              </a:defRPr>
            </a:lvl8pPr>
            <a:lvl9pPr marL="3886200" indent="-228600" algn="l" rtl="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Freestyle Script" pitchFamily="66" charset="0"/>
              </a:defRPr>
            </a:lvl9pPr>
          </a:lstStyle>
          <a:p>
            <a:fld id="{5288CB69-F711-4232-8575-D319AF7E242B}" type="slidenum">
              <a:rPr lang="en-US" altLang="en-US" sz="1200" b="0" smtClean="0">
                <a:latin typeface="Times New Roman" pitchFamily="18" charset="0"/>
              </a:rPr>
              <a:pPr/>
              <a:t>5</a:t>
            </a:fld>
            <a:endParaRPr lang="en-US" altLang="en-US" sz="1200" b="0" smtClean="0">
              <a:latin typeface="Times New Roman" pitchFamily="18" charset="0"/>
            </a:endParaRPr>
          </a:p>
        </p:txBody>
      </p:sp>
      <p:sp>
        <p:nvSpPr>
          <p:cNvPr id="296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he-IL" smtClean="0"/>
          </a:p>
        </p:txBody>
      </p:sp>
    </p:spTree>
    <p:extLst>
      <p:ext uri="{BB962C8B-B14F-4D97-AF65-F5344CB8AC3E}">
        <p14:creationId xmlns:p14="http://schemas.microsoft.com/office/powerpoint/2010/main" val="57708039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000" b="1">
                <a:solidFill>
                  <a:schemeClr val="tx1"/>
                </a:solidFill>
                <a:latin typeface="Freestyle Script" pitchFamily="66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Freestyle Script" pitchFamily="66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Freestyle Script" pitchFamily="66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Freestyle Script" pitchFamily="66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Freestyle Script" pitchFamily="66" charset="0"/>
              </a:defRPr>
            </a:lvl5pPr>
            <a:lvl6pPr marL="2514600" indent="-228600" algn="l" rtl="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Freestyle Script" pitchFamily="66" charset="0"/>
              </a:defRPr>
            </a:lvl6pPr>
            <a:lvl7pPr marL="2971800" indent="-228600" algn="l" rtl="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Freestyle Script" pitchFamily="66" charset="0"/>
              </a:defRPr>
            </a:lvl7pPr>
            <a:lvl8pPr marL="3429000" indent="-228600" algn="l" rtl="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Freestyle Script" pitchFamily="66" charset="0"/>
              </a:defRPr>
            </a:lvl8pPr>
            <a:lvl9pPr marL="3886200" indent="-228600" algn="l" rtl="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Freestyle Script" pitchFamily="66" charset="0"/>
              </a:defRPr>
            </a:lvl9pPr>
          </a:lstStyle>
          <a:p>
            <a:fld id="{D31AADF7-6A84-4926-86C3-BFA571E4B113}" type="slidenum">
              <a:rPr lang="en-US" altLang="en-US" sz="1200" b="0" smtClean="0">
                <a:latin typeface="Times New Roman" pitchFamily="18" charset="0"/>
              </a:rPr>
              <a:pPr/>
              <a:t>6</a:t>
            </a:fld>
            <a:endParaRPr lang="en-US" altLang="en-US" sz="1200" b="0" smtClean="0">
              <a:latin typeface="Times New Roman" pitchFamily="18" charset="0"/>
            </a:endParaRPr>
          </a:p>
        </p:txBody>
      </p:sp>
      <p:sp>
        <p:nvSpPr>
          <p:cNvPr id="307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he-IL" smtClean="0"/>
          </a:p>
        </p:txBody>
      </p:sp>
    </p:spTree>
    <p:extLst>
      <p:ext uri="{BB962C8B-B14F-4D97-AF65-F5344CB8AC3E}">
        <p14:creationId xmlns:p14="http://schemas.microsoft.com/office/powerpoint/2010/main" val="416526958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000" b="1">
                <a:solidFill>
                  <a:schemeClr val="tx1"/>
                </a:solidFill>
                <a:latin typeface="Freestyle Script" pitchFamily="66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Freestyle Script" pitchFamily="66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Freestyle Script" pitchFamily="66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Freestyle Script" pitchFamily="66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Freestyle Script" pitchFamily="66" charset="0"/>
              </a:defRPr>
            </a:lvl5pPr>
            <a:lvl6pPr marL="2514600" indent="-228600" algn="l" rtl="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Freestyle Script" pitchFamily="66" charset="0"/>
              </a:defRPr>
            </a:lvl6pPr>
            <a:lvl7pPr marL="2971800" indent="-228600" algn="l" rtl="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Freestyle Script" pitchFamily="66" charset="0"/>
              </a:defRPr>
            </a:lvl7pPr>
            <a:lvl8pPr marL="3429000" indent="-228600" algn="l" rtl="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Freestyle Script" pitchFamily="66" charset="0"/>
              </a:defRPr>
            </a:lvl8pPr>
            <a:lvl9pPr marL="3886200" indent="-228600" algn="l" rtl="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Freestyle Script" pitchFamily="66" charset="0"/>
              </a:defRPr>
            </a:lvl9pPr>
          </a:lstStyle>
          <a:p>
            <a:fld id="{E23D3988-6D0C-48E0-B799-35EFE8742269}" type="slidenum">
              <a:rPr lang="en-US" altLang="en-US" sz="1200" b="0" smtClean="0">
                <a:latin typeface="Times New Roman" pitchFamily="18" charset="0"/>
              </a:rPr>
              <a:pPr/>
              <a:t>7</a:t>
            </a:fld>
            <a:endParaRPr lang="en-US" altLang="en-US" sz="1200" b="0" smtClean="0">
              <a:latin typeface="Times New Roman" pitchFamily="18" charset="0"/>
            </a:endParaRPr>
          </a:p>
        </p:txBody>
      </p:sp>
      <p:sp>
        <p:nvSpPr>
          <p:cNvPr id="317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r>
              <a:rPr lang="en-US" smtClean="0"/>
              <a:t>Thus, complexity of m-DP is related to $O(j 2^{-j} m)$-DS for j=1,…,log m$.</a:t>
            </a:r>
          </a:p>
        </p:txBody>
      </p:sp>
    </p:spTree>
    <p:extLst>
      <p:ext uri="{BB962C8B-B14F-4D97-AF65-F5344CB8AC3E}">
        <p14:creationId xmlns:p14="http://schemas.microsoft.com/office/powerpoint/2010/main" val="301971862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000" b="1">
                <a:solidFill>
                  <a:schemeClr val="tx1"/>
                </a:solidFill>
                <a:latin typeface="Freestyle Script" pitchFamily="66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Freestyle Script" pitchFamily="66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Freestyle Script" pitchFamily="66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Freestyle Script" pitchFamily="66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Freestyle Script" pitchFamily="66" charset="0"/>
              </a:defRPr>
            </a:lvl5pPr>
            <a:lvl6pPr marL="2514600" indent="-228600" algn="l" rtl="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Freestyle Script" pitchFamily="66" charset="0"/>
              </a:defRPr>
            </a:lvl6pPr>
            <a:lvl7pPr marL="2971800" indent="-228600" algn="l" rtl="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Freestyle Script" pitchFamily="66" charset="0"/>
              </a:defRPr>
            </a:lvl7pPr>
            <a:lvl8pPr marL="3429000" indent="-228600" algn="l" rtl="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Freestyle Script" pitchFamily="66" charset="0"/>
              </a:defRPr>
            </a:lvl8pPr>
            <a:lvl9pPr marL="3886200" indent="-228600" algn="l" rtl="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Freestyle Script" pitchFamily="66" charset="0"/>
              </a:defRPr>
            </a:lvl9pPr>
          </a:lstStyle>
          <a:p>
            <a:fld id="{E23D3988-6D0C-48E0-B799-35EFE8742269}" type="slidenum">
              <a:rPr lang="en-US" altLang="en-US" sz="1200" b="0" smtClean="0">
                <a:latin typeface="Times New Roman" pitchFamily="18" charset="0"/>
              </a:rPr>
              <a:pPr/>
              <a:t>8</a:t>
            </a:fld>
            <a:endParaRPr lang="en-US" altLang="en-US" sz="1200" b="0" smtClean="0">
              <a:latin typeface="Times New Roman" pitchFamily="18" charset="0"/>
            </a:endParaRPr>
          </a:p>
        </p:txBody>
      </p:sp>
      <p:sp>
        <p:nvSpPr>
          <p:cNvPr id="317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r>
              <a:rPr lang="en-US" smtClean="0"/>
              <a:t>Thus, complexity of m-DP is related to $O(j 2^{-j} m)$-DS for j=1,…,log m$.</a:t>
            </a:r>
          </a:p>
        </p:txBody>
      </p:sp>
    </p:spTree>
    <p:extLst>
      <p:ext uri="{BB962C8B-B14F-4D97-AF65-F5344CB8AC3E}">
        <p14:creationId xmlns:p14="http://schemas.microsoft.com/office/powerpoint/2010/main" val="245401357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000" b="1">
                <a:solidFill>
                  <a:schemeClr val="tx1"/>
                </a:solidFill>
                <a:latin typeface="Freestyle Script" pitchFamily="66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Freestyle Script" pitchFamily="66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Freestyle Script" pitchFamily="66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Freestyle Script" pitchFamily="66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Freestyle Script" pitchFamily="66" charset="0"/>
              </a:defRPr>
            </a:lvl5pPr>
            <a:lvl6pPr marL="2514600" indent="-228600" algn="l" rtl="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Freestyle Script" pitchFamily="66" charset="0"/>
              </a:defRPr>
            </a:lvl6pPr>
            <a:lvl7pPr marL="2971800" indent="-228600" algn="l" rtl="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Freestyle Script" pitchFamily="66" charset="0"/>
              </a:defRPr>
            </a:lvl7pPr>
            <a:lvl8pPr marL="3429000" indent="-228600" algn="l" rtl="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Freestyle Script" pitchFamily="66" charset="0"/>
              </a:defRPr>
            </a:lvl8pPr>
            <a:lvl9pPr marL="3886200" indent="-228600" algn="l" rtl="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Freestyle Script" pitchFamily="66" charset="0"/>
              </a:defRPr>
            </a:lvl9pPr>
          </a:lstStyle>
          <a:p>
            <a:fld id="{E2DD8D37-822D-413A-A4A2-8024821B8460}" type="slidenum">
              <a:rPr lang="en-US" altLang="en-US" sz="1200" b="0" smtClean="0">
                <a:latin typeface="Times New Roman" pitchFamily="18" charset="0"/>
              </a:rPr>
              <a:pPr/>
              <a:t>9</a:t>
            </a:fld>
            <a:endParaRPr lang="en-US" altLang="en-US" sz="1200" b="0" smtClean="0">
              <a:latin typeface="Times New Roman" pitchFamily="18" charset="0"/>
            </a:endParaRPr>
          </a:p>
        </p:txBody>
      </p:sp>
      <p:sp>
        <p:nvSpPr>
          <p:cNvPr id="327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r>
              <a:rPr lang="en-US" smtClean="0"/>
              <a:t>Levin’s paper on “OWF and PRG” (STOC’85), followed by [GL’89], reviewed in FOC, V1, Clm 2.5.4.1.</a:t>
            </a:r>
          </a:p>
          <a:p>
            <a:r>
              <a:rPr lang="en-US" smtClean="0"/>
              <a:t>In PT:  Used first in [GR:bdg] (see STOC’97 Lem 3.3, and ALG’02 Lem 3.6).</a:t>
            </a:r>
          </a:p>
        </p:txBody>
      </p:sp>
    </p:spTree>
    <p:extLst>
      <p:ext uri="{BB962C8B-B14F-4D97-AF65-F5344CB8AC3E}">
        <p14:creationId xmlns:p14="http://schemas.microsoft.com/office/powerpoint/2010/main" val="9069153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he-I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056214-0C51-40EE-9004-B7B0601C652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431655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82ED67-749E-491F-B8E1-3E26C633605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133546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8C25BA-A85B-4B18-ADA2-76CCBB3CB9D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957271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02D5BF-3375-4D21-89B3-9CE919A118C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106097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50E4CB-C968-451B-A93F-431E4B24982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330679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F73B9C-C1CD-49EC-A3FC-0DE808A074E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286781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A9E6B6-EC79-4072-8D15-55692454EA9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922167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4A614D-6748-4825-A43B-DFEB79BB73E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546934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F9BF07-61DA-48D5-9361-DDF5E7ACF88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126279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A727B2-110E-411D-90F0-53B3D88D2E7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516449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he-IL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1DC810-E030-4260-886C-1C58B94B7F3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052921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he-IL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he-IL" smtClean="0"/>
              <a:t>Click to edit Master text styles</a:t>
            </a:r>
          </a:p>
          <a:p>
            <a:pPr lvl="1"/>
            <a:r>
              <a:rPr lang="en-US" altLang="he-IL" smtClean="0"/>
              <a:t>Second level</a:t>
            </a:r>
          </a:p>
          <a:p>
            <a:pPr lvl="2"/>
            <a:r>
              <a:rPr lang="en-US" altLang="he-IL" smtClean="0"/>
              <a:t>Third level</a:t>
            </a:r>
          </a:p>
          <a:p>
            <a:pPr lvl="3"/>
            <a:r>
              <a:rPr lang="en-US" altLang="he-IL" smtClean="0"/>
              <a:t>Fourth level</a:t>
            </a:r>
          </a:p>
          <a:p>
            <a:pPr lvl="4"/>
            <a:r>
              <a:rPr lang="en-US" altLang="he-IL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400" b="0">
                <a:latin typeface="+mn-lt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sz="1400" b="0">
                <a:latin typeface="+mn-lt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400" b="0">
                <a:latin typeface="+mn-lt"/>
              </a:defRPr>
            </a:lvl1pPr>
          </a:lstStyle>
          <a:p>
            <a:pPr>
              <a:defRPr/>
            </a:pPr>
            <a:fld id="{6CCE5C5D-39DC-47C3-8F25-7670DE132B9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6600CC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6600CC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6600CC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6600CC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6600CC"/>
          </a:solidFill>
          <a:latin typeface="Times New Roman" pitchFamily="18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6600CC"/>
          </a:solidFill>
          <a:latin typeface="Times New Roman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6600CC"/>
          </a:solidFill>
          <a:latin typeface="Times New Roman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6600CC"/>
          </a:solidFill>
          <a:latin typeface="Times New Roman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6600CC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wmf"/><Relationship Id="rId7" Type="http://schemas.openxmlformats.org/officeDocument/2006/relationships/image" Target="../media/image6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10" Type="http://schemas.openxmlformats.org/officeDocument/2006/relationships/image" Target="../media/image9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7"/>
          <p:cNvSpPr>
            <a:spLocks noGrp="1" noChangeArrowheads="1"/>
          </p:cNvSpPr>
          <p:nvPr>
            <p:ph type="subTitle" idx="1"/>
          </p:nvPr>
        </p:nvSpPr>
        <p:spPr>
          <a:xfrm>
            <a:off x="1320800" y="4343400"/>
            <a:ext cx="6934200" cy="1371600"/>
          </a:xfrm>
          <a:noFill/>
        </p:spPr>
        <p:txBody>
          <a:bodyPr/>
          <a:lstStyle/>
          <a:p>
            <a:r>
              <a:rPr lang="en-US" altLang="he-IL" sz="4000" smtClean="0">
                <a:solidFill>
                  <a:srgbClr val="FF3300"/>
                </a:solidFill>
                <a:latin typeface="Comic Sans MS" pitchFamily="66" charset="0"/>
              </a:rPr>
              <a:t>Oded Goldreich</a:t>
            </a:r>
          </a:p>
          <a:p>
            <a:r>
              <a:rPr lang="en-US" altLang="he-IL" smtClean="0">
                <a:solidFill>
                  <a:srgbClr val="006600"/>
                </a:solidFill>
                <a:latin typeface="Algerian" pitchFamily="82" charset="0"/>
              </a:rPr>
              <a:t>Weizmann Institute of Science</a:t>
            </a:r>
            <a:endParaRPr lang="en-US" altLang="he-IL" b="1" smtClean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5" name="Rectangle 7"/>
          <p:cNvSpPr txBox="1">
            <a:spLocks noChangeArrowheads="1"/>
          </p:cNvSpPr>
          <p:nvPr/>
        </p:nvSpPr>
        <p:spPr bwMode="auto">
          <a:xfrm>
            <a:off x="1371600" y="2286000"/>
            <a:ext cx="6400800" cy="152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800">
                <a:solidFill>
                  <a:schemeClr val="tx1"/>
                </a:solidFill>
                <a:latin typeface="+mn-lt"/>
              </a:defRPr>
            </a:lvl2pPr>
            <a:lvl3pPr marL="9144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400">
                <a:solidFill>
                  <a:schemeClr val="tx1"/>
                </a:solidFill>
                <a:latin typeface="+mn-lt"/>
              </a:defRPr>
            </a:lvl3pPr>
            <a:lvl4pPr marL="13716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4pPr>
            <a:lvl5pPr marL="18288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5pPr>
            <a:lvl6pPr marL="22860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6pPr>
            <a:lvl7pPr marL="27432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7pPr>
            <a:lvl8pPr marL="32004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8pPr>
            <a:lvl9pPr marL="36576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defRPr/>
            </a:pPr>
            <a:r>
              <a:rPr lang="en-US" altLang="he-IL" sz="4000" b="0" kern="0" dirty="0" smtClean="0">
                <a:solidFill>
                  <a:schemeClr val="accent6"/>
                </a:solidFill>
                <a:latin typeface="Britannic Bold" pitchFamily="34" charset="0"/>
              </a:rPr>
              <a:t>On Multiple Input Problems in Property Testing</a:t>
            </a:r>
            <a:br>
              <a:rPr lang="en-US" altLang="he-IL" sz="4000" b="0" kern="0" dirty="0" smtClean="0">
                <a:solidFill>
                  <a:schemeClr val="accent6"/>
                </a:solidFill>
                <a:latin typeface="Britannic Bold" pitchFamily="34" charset="0"/>
              </a:rPr>
            </a:br>
            <a:endParaRPr lang="en-US" altLang="he-IL" sz="4000" kern="0" dirty="0" smtClean="0">
              <a:solidFill>
                <a:schemeClr val="accent6"/>
              </a:solidFill>
              <a:latin typeface="Britannic Bold" pitchFamily="34" charset="0"/>
            </a:endParaRPr>
          </a:p>
        </p:txBody>
      </p:sp>
    </p:spTree>
  </p:cSld>
  <p:clrMapOvr>
    <a:masterClrMapping/>
  </p:clrMapOvr>
  <p:transition advTm="2320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ubtitle 1"/>
          <p:cNvSpPr>
            <a:spLocks noGrp="1"/>
          </p:cNvSpPr>
          <p:nvPr>
            <p:ph type="subTitle" idx="1"/>
          </p:nvPr>
        </p:nvSpPr>
        <p:spPr>
          <a:xfrm>
            <a:off x="228600" y="228600"/>
            <a:ext cx="7200900" cy="609600"/>
          </a:xfrm>
        </p:spPr>
        <p:txBody>
          <a:bodyPr/>
          <a:lstStyle/>
          <a:p>
            <a:pPr algn="l"/>
            <a:r>
              <a:rPr lang="en-US" sz="3600" b="1" u="sng" dirty="0" smtClean="0"/>
              <a:t>Additional results and comments</a:t>
            </a:r>
          </a:p>
          <a:p>
            <a:pPr algn="l"/>
            <a:endParaRPr lang="en-US" sz="3600" dirty="0" smtClean="0"/>
          </a:p>
          <a:p>
            <a:pPr algn="l"/>
            <a:endParaRPr lang="en-US" sz="2400" dirty="0" smtClean="0"/>
          </a:p>
        </p:txBody>
      </p:sp>
      <p:sp>
        <p:nvSpPr>
          <p:cNvPr id="7" name="Subtitle 1"/>
          <p:cNvSpPr txBox="1">
            <a:spLocks/>
          </p:cNvSpPr>
          <p:nvPr/>
        </p:nvSpPr>
        <p:spPr bwMode="auto">
          <a:xfrm>
            <a:off x="381000" y="1066800"/>
            <a:ext cx="8305800" cy="1981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800">
                <a:solidFill>
                  <a:schemeClr val="tx1"/>
                </a:solidFill>
                <a:latin typeface="+mn-lt"/>
              </a:defRPr>
            </a:lvl2pPr>
            <a:lvl3pPr marL="9144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400">
                <a:solidFill>
                  <a:schemeClr val="tx1"/>
                </a:solidFill>
                <a:latin typeface="+mn-lt"/>
              </a:defRPr>
            </a:lvl3pPr>
            <a:lvl4pPr marL="13716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4pPr>
            <a:lvl5pPr marL="18288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5pPr>
            <a:lvl6pPr marL="22860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6pPr>
            <a:lvl7pPr marL="27432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7pPr>
            <a:lvl8pPr marL="32004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8pPr>
            <a:lvl9pPr marL="36576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algn="l">
              <a:defRPr/>
            </a:pPr>
            <a:r>
              <a:rPr lang="en-US" sz="2400" u="sng" kern="0" dirty="0" smtClean="0">
                <a:solidFill>
                  <a:srgbClr val="FF0000"/>
                </a:solidFill>
                <a:sym typeface="Symbol"/>
              </a:rPr>
              <a:t>Non-adaptive and/or one-sided error testers</a:t>
            </a:r>
          </a:p>
          <a:p>
            <a:pPr algn="l">
              <a:defRPr/>
            </a:pPr>
            <a:r>
              <a:rPr lang="en-US" sz="2400" b="0" kern="0" dirty="0" smtClean="0">
                <a:sym typeface="Symbol"/>
              </a:rPr>
              <a:t>The only deviation from the general case is for the one-sided error version of DP: Its complexity is (</a:t>
            </a:r>
            <a:r>
              <a:rPr lang="en-US" sz="2400" b="0" kern="0" dirty="0" err="1" smtClean="0">
                <a:sym typeface="Symbol"/>
              </a:rPr>
              <a:t>m∙PT</a:t>
            </a:r>
            <a:r>
              <a:rPr lang="en-US" sz="2400" b="0" kern="0" dirty="0" smtClean="0">
                <a:sym typeface="Symbol"/>
              </a:rPr>
              <a:t>()+</a:t>
            </a:r>
            <a:r>
              <a:rPr lang="en-US" sz="2400" b="0" kern="0" dirty="0" err="1" smtClean="0">
                <a:sym typeface="Symbol"/>
              </a:rPr>
              <a:t>PT</a:t>
            </a:r>
            <a:r>
              <a:rPr lang="en-US" sz="2400" b="0" kern="0" baseline="30000" dirty="0" err="1" smtClean="0">
                <a:sym typeface="Symbol"/>
              </a:rPr>
              <a:t>ose</a:t>
            </a:r>
            <a:r>
              <a:rPr lang="en-US" sz="2400" b="0" kern="0" dirty="0" smtClean="0">
                <a:sym typeface="Symbol"/>
              </a:rPr>
              <a:t>())</a:t>
            </a:r>
            <a:r>
              <a:rPr lang="en-US" sz="2400" b="0" kern="0" dirty="0" smtClean="0">
                <a:solidFill>
                  <a:srgbClr val="FF0000"/>
                </a:solidFill>
                <a:sym typeface="Symbol"/>
              </a:rPr>
              <a:t>.</a:t>
            </a:r>
          </a:p>
          <a:p>
            <a:pPr algn="l">
              <a:defRPr/>
            </a:pPr>
            <a:r>
              <a:rPr lang="en-US" sz="2000" b="0" kern="0" dirty="0" smtClean="0">
                <a:solidFill>
                  <a:schemeClr val="accent2"/>
                </a:solidFill>
                <a:sym typeface="Symbol"/>
              </a:rPr>
              <a:t>(</a:t>
            </a:r>
            <a:r>
              <a:rPr lang="en-US" sz="2000" kern="0" dirty="0" smtClean="0">
                <a:sym typeface="Symbol"/>
              </a:rPr>
              <a:t>m-DP</a:t>
            </a:r>
            <a:r>
              <a:rPr lang="en-US" sz="2000" b="0" kern="0" dirty="0" smtClean="0">
                <a:solidFill>
                  <a:srgbClr val="FF0000"/>
                </a:solidFill>
                <a:sym typeface="Symbol"/>
              </a:rPr>
              <a:t> = </a:t>
            </a:r>
            <a:r>
              <a:rPr lang="en-US" sz="2000" b="0" kern="0" dirty="0" smtClean="0">
                <a:solidFill>
                  <a:schemeClr val="accent2"/>
                </a:solidFill>
                <a:sym typeface="Symbol"/>
              </a:rPr>
              <a:t>given </a:t>
            </a:r>
            <a:r>
              <a:rPr lang="en-US" sz="2000" b="0" kern="0" dirty="0">
                <a:solidFill>
                  <a:schemeClr val="accent2"/>
                </a:solidFill>
                <a:sym typeface="Symbol"/>
              </a:rPr>
              <a:t>a sequence of </a:t>
            </a:r>
            <a:r>
              <a:rPr lang="en-US" sz="2000" b="0" kern="0" dirty="0">
                <a:sym typeface="Symbol"/>
              </a:rPr>
              <a:t>m</a:t>
            </a:r>
            <a:r>
              <a:rPr lang="en-US" sz="2000" b="0" kern="0" dirty="0">
                <a:solidFill>
                  <a:schemeClr val="accent2"/>
                </a:solidFill>
                <a:sym typeface="Symbol"/>
              </a:rPr>
              <a:t> inputs, output 1 </a:t>
            </a:r>
            <a:r>
              <a:rPr lang="en-US" sz="2000" b="0" kern="0" dirty="0" err="1">
                <a:solidFill>
                  <a:schemeClr val="accent2"/>
                </a:solidFill>
                <a:sym typeface="Symbol"/>
              </a:rPr>
              <a:t>w.p</a:t>
            </a:r>
            <a:r>
              <a:rPr lang="en-US" sz="2000" b="0" kern="0" dirty="0">
                <a:solidFill>
                  <a:schemeClr val="accent2"/>
                </a:solidFill>
                <a:sym typeface="Symbol"/>
              </a:rPr>
              <a:t>. ≥2/3  if all inputs are  in </a:t>
            </a:r>
            <a:r>
              <a:rPr lang="en-US" sz="2000" b="0" kern="0" dirty="0">
                <a:sym typeface="Symbol"/>
              </a:rPr>
              <a:t></a:t>
            </a:r>
            <a:r>
              <a:rPr lang="en-US" sz="2000" b="0" kern="0" dirty="0">
                <a:solidFill>
                  <a:schemeClr val="accent2"/>
                </a:solidFill>
                <a:sym typeface="Symbol"/>
              </a:rPr>
              <a:t>, and 0 w.p.≥2/3 if some input is </a:t>
            </a:r>
            <a:r>
              <a:rPr lang="en-US" sz="2000" b="0" kern="0" dirty="0">
                <a:sym typeface="Symbol"/>
              </a:rPr>
              <a:t></a:t>
            </a:r>
            <a:r>
              <a:rPr lang="en-US" sz="2000" b="0" kern="0" dirty="0">
                <a:solidFill>
                  <a:schemeClr val="accent2"/>
                </a:solidFill>
                <a:sym typeface="Symbol"/>
              </a:rPr>
              <a:t>-far from </a:t>
            </a:r>
            <a:r>
              <a:rPr lang="en-US" sz="2000" b="0" kern="0" dirty="0">
                <a:sym typeface="Symbol"/>
              </a:rPr>
              <a:t></a:t>
            </a:r>
            <a:r>
              <a:rPr lang="en-US" sz="2000" b="0" kern="0" dirty="0" smtClean="0">
                <a:solidFill>
                  <a:srgbClr val="FF0000"/>
                </a:solidFill>
                <a:sym typeface="Symbol"/>
              </a:rPr>
              <a:t>.</a:t>
            </a:r>
            <a:r>
              <a:rPr lang="en-US" sz="2000" b="0" kern="0" dirty="0" smtClean="0">
                <a:solidFill>
                  <a:srgbClr val="00B0F0"/>
                </a:solidFill>
                <a:sym typeface="Symbol"/>
              </a:rPr>
              <a:t>) </a:t>
            </a:r>
            <a:r>
              <a:rPr lang="en-US" sz="2000" b="0" kern="0" dirty="0" smtClean="0">
                <a:solidFill>
                  <a:srgbClr val="FF0000"/>
                </a:solidFill>
                <a:sym typeface="Symbol"/>
              </a:rPr>
              <a:t>(OSE is the adaptive version)</a:t>
            </a:r>
          </a:p>
          <a:p>
            <a:pPr algn="l">
              <a:defRPr/>
            </a:pPr>
            <a:endParaRPr lang="en-US" sz="2400" b="0" kern="0" dirty="0" smtClean="0">
              <a:solidFill>
                <a:srgbClr val="FF0000"/>
              </a:solidFill>
              <a:sym typeface="Symbol"/>
            </a:endParaRPr>
          </a:p>
          <a:p>
            <a:pPr algn="l">
              <a:defRPr/>
            </a:pPr>
            <a:endParaRPr lang="en-US" sz="2400" b="0" kern="0" dirty="0" smtClean="0">
              <a:solidFill>
                <a:srgbClr val="FF0000"/>
              </a:solidFill>
              <a:sym typeface="Symbol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143000" y="4876066"/>
            <a:ext cx="7531100" cy="156966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>
              <a:defRPr/>
            </a:pPr>
            <a:r>
              <a:rPr lang="en-US" sz="2400" dirty="0">
                <a:solidFill>
                  <a:srgbClr val="0070C0"/>
                </a:solidFill>
                <a:latin typeface="+mn-lt"/>
              </a:rPr>
              <a:t>i</a:t>
            </a:r>
            <a:r>
              <a:rPr lang="en-US" sz="2400" dirty="0" smtClean="0">
                <a:solidFill>
                  <a:srgbClr val="0070C0"/>
                </a:solidFill>
                <a:latin typeface="+mn-lt"/>
              </a:rPr>
              <a:t>t selects a random </a:t>
            </a:r>
            <a:r>
              <a:rPr lang="en-US" sz="2400" dirty="0" err="1" smtClean="0">
                <a:latin typeface="+mn-lt"/>
              </a:rPr>
              <a:t>i</a:t>
            </a:r>
            <a:r>
              <a:rPr lang="en-US" sz="2400" dirty="0" smtClean="0">
                <a:solidFill>
                  <a:srgbClr val="0070C0"/>
                </a:solidFill>
                <a:latin typeface="+mn-lt"/>
              </a:rPr>
              <a:t> </a:t>
            </a:r>
            <a:r>
              <a:rPr lang="en-US" sz="2400" dirty="0">
                <a:solidFill>
                  <a:srgbClr val="0070C0"/>
                </a:solidFill>
                <a:latin typeface="+mn-lt"/>
              </a:rPr>
              <a:t>in </a:t>
            </a:r>
            <a:r>
              <a:rPr lang="en-US" sz="2400" dirty="0">
                <a:latin typeface="+mn-lt"/>
              </a:rPr>
              <a:t>I</a:t>
            </a:r>
            <a:r>
              <a:rPr lang="en-US" sz="2400" dirty="0">
                <a:solidFill>
                  <a:srgbClr val="0070C0"/>
                </a:solidFill>
                <a:latin typeface="+mn-lt"/>
              </a:rPr>
              <a:t>, </a:t>
            </a:r>
            <a:r>
              <a:rPr lang="en-US" sz="2400" dirty="0" smtClean="0">
                <a:solidFill>
                  <a:srgbClr val="0070C0"/>
                </a:solidFill>
                <a:latin typeface="+mn-lt"/>
              </a:rPr>
              <a:t>and invokes the one-sided error tester on the </a:t>
            </a:r>
            <a:r>
              <a:rPr lang="en-US" sz="2400" dirty="0" err="1" smtClean="0">
                <a:latin typeface="+mn-lt"/>
              </a:rPr>
              <a:t>i</a:t>
            </a:r>
            <a:r>
              <a:rPr lang="en-US" sz="2400" baseline="30000" dirty="0" err="1" smtClean="0">
                <a:solidFill>
                  <a:srgbClr val="0070C0"/>
                </a:solidFill>
                <a:latin typeface="+mn-lt"/>
              </a:rPr>
              <a:t>th</a:t>
            </a:r>
            <a:r>
              <a:rPr lang="en-US" sz="2400" dirty="0" smtClean="0">
                <a:solidFill>
                  <a:srgbClr val="0070C0"/>
                </a:solidFill>
                <a:latin typeface="+mn-lt"/>
              </a:rPr>
              <a:t> instance, and decides accordingly.</a:t>
            </a:r>
            <a:r>
              <a:rPr lang="en-US" sz="2400" dirty="0">
                <a:solidFill>
                  <a:srgbClr val="0070C0"/>
                </a:solidFill>
                <a:latin typeface="+mn-lt"/>
              </a:rPr>
              <a:t/>
            </a:r>
            <a:br>
              <a:rPr lang="en-US" sz="2400" dirty="0">
                <a:solidFill>
                  <a:srgbClr val="0070C0"/>
                </a:solidFill>
                <a:latin typeface="+mn-lt"/>
              </a:rPr>
            </a:br>
            <a:r>
              <a:rPr lang="en-US" sz="2400" dirty="0" smtClean="0">
                <a:solidFill>
                  <a:srgbClr val="0070C0"/>
                </a:solidFill>
                <a:latin typeface="+mn-lt"/>
              </a:rPr>
              <a:t>In contrast, in the invocations of the reduction procedure, we use the two-sided error tester.</a:t>
            </a:r>
            <a:r>
              <a:rPr lang="en-US" sz="2400" dirty="0" smtClean="0">
                <a:solidFill>
                  <a:srgbClr val="FF0000"/>
                </a:solidFill>
                <a:latin typeface="+mn-lt"/>
              </a:rPr>
              <a:t> </a:t>
            </a:r>
            <a:endParaRPr lang="he-IL" sz="2400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81000" y="3244850"/>
            <a:ext cx="8293100" cy="163121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>
              <a:defRPr/>
            </a:pPr>
            <a:r>
              <a:rPr lang="en-US" dirty="0">
                <a:latin typeface="+mn-lt"/>
              </a:rPr>
              <a:t>Re the upper bound:</a:t>
            </a:r>
            <a:r>
              <a:rPr lang="en-US" dirty="0">
                <a:solidFill>
                  <a:srgbClr val="0070C0"/>
                </a:solidFill>
                <a:latin typeface="+mn-lt"/>
              </a:rPr>
              <a:t> </a:t>
            </a:r>
            <a:r>
              <a:rPr lang="en-US" dirty="0" smtClean="0">
                <a:solidFill>
                  <a:srgbClr val="0070C0"/>
                </a:solidFill>
                <a:latin typeface="+mn-lt"/>
              </a:rPr>
              <a:t>We adapt the procedure presented in the proof of the efficient reduction of DP to DS  (cf., Lemma for THM2). </a:t>
            </a:r>
            <a:br>
              <a:rPr lang="en-US" dirty="0" smtClean="0">
                <a:solidFill>
                  <a:srgbClr val="0070C0"/>
                </a:solidFill>
                <a:latin typeface="+mn-lt"/>
              </a:rPr>
            </a:br>
            <a:r>
              <a:rPr lang="en-US" dirty="0" smtClean="0">
                <a:solidFill>
                  <a:srgbClr val="0070C0"/>
                </a:solidFill>
                <a:latin typeface="+mn-lt"/>
              </a:rPr>
              <a:t>Recall that this procedure proceeds in iterations halting with output 1 if </a:t>
            </a:r>
            <a:r>
              <a:rPr lang="en-US" dirty="0" smtClean="0">
                <a:latin typeface="+mn-lt"/>
              </a:rPr>
              <a:t>I</a:t>
            </a:r>
            <a:r>
              <a:rPr lang="en-US" dirty="0" smtClean="0">
                <a:solidFill>
                  <a:srgbClr val="0070C0"/>
                </a:solidFill>
                <a:latin typeface="+mn-lt"/>
              </a:rPr>
              <a:t> </a:t>
            </a:r>
            <a:r>
              <a:rPr lang="en-US" dirty="0">
                <a:solidFill>
                  <a:srgbClr val="0070C0"/>
                </a:solidFill>
                <a:latin typeface="+mn-lt"/>
              </a:rPr>
              <a:t>(the set of “far” </a:t>
            </a:r>
            <a:r>
              <a:rPr lang="en-US" dirty="0" smtClean="0">
                <a:solidFill>
                  <a:srgbClr val="0070C0"/>
                </a:solidFill>
                <a:latin typeface="+mn-lt"/>
              </a:rPr>
              <a:t>suspects</a:t>
            </a:r>
            <a:r>
              <a:rPr lang="en-US" dirty="0">
                <a:solidFill>
                  <a:srgbClr val="0070C0"/>
                </a:solidFill>
                <a:latin typeface="+mn-lt"/>
              </a:rPr>
              <a:t>) </a:t>
            </a:r>
            <a:r>
              <a:rPr lang="en-US" dirty="0" smtClean="0">
                <a:solidFill>
                  <a:srgbClr val="0070C0"/>
                </a:solidFill>
                <a:latin typeface="+mn-lt"/>
              </a:rPr>
              <a:t>becomes empty and outputting 0 if </a:t>
            </a:r>
            <a:r>
              <a:rPr lang="en-US" dirty="0" smtClean="0">
                <a:latin typeface="+mn-lt"/>
              </a:rPr>
              <a:t>I</a:t>
            </a:r>
            <a:r>
              <a:rPr lang="en-US" dirty="0" smtClean="0">
                <a:solidFill>
                  <a:srgbClr val="0070C0"/>
                </a:solidFill>
                <a:latin typeface="+mn-lt"/>
              </a:rPr>
              <a:t> is ever too big. We modify the procedure such that in the latter case</a:t>
            </a:r>
            <a:endParaRPr lang="he-IL" sz="2400" dirty="0">
              <a:solidFill>
                <a:srgbClr val="FF0000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026243278"/>
      </p:ext>
    </p:extLst>
  </p:cSld>
  <p:clrMapOvr>
    <a:masterClrMapping/>
  </p:clrMapOvr>
  <p:transition advTm="2320"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611188" y="981075"/>
            <a:ext cx="7772400" cy="1143000"/>
          </a:xfrm>
        </p:spPr>
        <p:txBody>
          <a:bodyPr/>
          <a:lstStyle/>
          <a:p>
            <a:r>
              <a:rPr lang="en-US" altLang="zh-CN" sz="8000" smtClean="0">
                <a:solidFill>
                  <a:srgbClr val="FF3300"/>
                </a:solidFill>
                <a:latin typeface="Algerian" pitchFamily="82" charset="0"/>
                <a:ea typeface="SimSun" pitchFamily="2" charset="-122"/>
              </a:rPr>
              <a:t>End</a:t>
            </a:r>
            <a:endParaRPr lang="en-GB" sz="8000" smtClean="0">
              <a:solidFill>
                <a:srgbClr val="FF3300"/>
              </a:solidFill>
              <a:latin typeface="Algerian" pitchFamily="82" charset="0"/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3276600"/>
            <a:ext cx="8839200" cy="2590800"/>
          </a:xfrm>
          <a:ln w="28575">
            <a:solidFill>
              <a:schemeClr val="accent2"/>
            </a:solidFill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en-US" altLang="zh-CN" sz="2800" b="1" dirty="0" smtClean="0">
                <a:ea typeface="SimSun" pitchFamily="2" charset="-122"/>
              </a:rPr>
              <a:t>The slides of this talk are available at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GB" sz="2800" b="1" dirty="0" smtClean="0"/>
              <a:t>http://www.wisdom.weizmann.ac.il/~oded/T/mi-pt.pptx</a:t>
            </a:r>
          </a:p>
          <a:p>
            <a:pPr>
              <a:lnSpc>
                <a:spcPct val="90000"/>
              </a:lnSpc>
              <a:buFontTx/>
              <a:buNone/>
            </a:pPr>
            <a:endParaRPr lang="en-US" altLang="zh-CN" sz="2800" dirty="0" smtClean="0">
              <a:ea typeface="SimSun" pitchFamily="2" charset="-122"/>
            </a:endParaRP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zh-CN" sz="2800" dirty="0" smtClean="0">
                <a:solidFill>
                  <a:srgbClr val="6600CC"/>
                </a:solidFill>
                <a:ea typeface="SimSun" pitchFamily="2" charset="-122"/>
              </a:rPr>
              <a:t>The paper is available at </a:t>
            </a:r>
            <a:r>
              <a:rPr lang="en-GB" sz="2800" dirty="0" smtClean="0">
                <a:solidFill>
                  <a:srgbClr val="6600CC"/>
                </a:solidFill>
              </a:rPr>
              <a:t>http://www.wisdom.weizmann.ac.il/~oded/p_mi-pt.html</a:t>
            </a:r>
          </a:p>
          <a:p>
            <a:pPr>
              <a:lnSpc>
                <a:spcPct val="90000"/>
              </a:lnSpc>
              <a:buFontTx/>
              <a:buNone/>
            </a:pPr>
            <a:endParaRPr lang="en-GB" sz="2800" dirty="0" smtClean="0">
              <a:solidFill>
                <a:srgbClr val="0066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 descr="ANALYZE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048000" y="3889375"/>
            <a:ext cx="512763" cy="538163"/>
          </a:xfrm>
          <a:noFill/>
        </p:spPr>
      </p:pic>
      <p:sp>
        <p:nvSpPr>
          <p:cNvPr id="16387" name="Line 3"/>
          <p:cNvSpPr>
            <a:spLocks noChangeShapeType="1"/>
          </p:cNvSpPr>
          <p:nvPr/>
        </p:nvSpPr>
        <p:spPr bwMode="auto">
          <a:xfrm>
            <a:off x="3660775" y="3956050"/>
            <a:ext cx="3381375" cy="74613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he-IL"/>
          </a:p>
        </p:txBody>
      </p:sp>
      <p:sp>
        <p:nvSpPr>
          <p:cNvPr id="16388" name="Line 4"/>
          <p:cNvSpPr>
            <a:spLocks noChangeShapeType="1"/>
          </p:cNvSpPr>
          <p:nvPr/>
        </p:nvSpPr>
        <p:spPr bwMode="auto">
          <a:xfrm>
            <a:off x="3592513" y="4157663"/>
            <a:ext cx="749300" cy="606425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he-IL"/>
          </a:p>
        </p:txBody>
      </p:sp>
      <p:sp>
        <p:nvSpPr>
          <p:cNvPr id="16389" name="Line 5"/>
          <p:cNvSpPr>
            <a:spLocks noChangeShapeType="1"/>
          </p:cNvSpPr>
          <p:nvPr/>
        </p:nvSpPr>
        <p:spPr bwMode="auto">
          <a:xfrm>
            <a:off x="3660775" y="4090988"/>
            <a:ext cx="1905000" cy="874712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he-IL"/>
          </a:p>
        </p:txBody>
      </p:sp>
      <p:sp>
        <p:nvSpPr>
          <p:cNvPr id="16390" name="Line 6"/>
          <p:cNvSpPr>
            <a:spLocks noChangeShapeType="1"/>
          </p:cNvSpPr>
          <p:nvPr/>
        </p:nvSpPr>
        <p:spPr bwMode="auto">
          <a:xfrm>
            <a:off x="3729038" y="4090988"/>
            <a:ext cx="2992437" cy="830262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he-IL"/>
          </a:p>
        </p:txBody>
      </p:sp>
      <p:sp>
        <p:nvSpPr>
          <p:cNvPr id="16391" name="Line 7"/>
          <p:cNvSpPr>
            <a:spLocks noChangeShapeType="1"/>
          </p:cNvSpPr>
          <p:nvPr/>
        </p:nvSpPr>
        <p:spPr bwMode="auto">
          <a:xfrm flipV="1">
            <a:off x="3635375" y="3521075"/>
            <a:ext cx="2249488" cy="365125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he-IL"/>
          </a:p>
        </p:txBody>
      </p:sp>
      <p:sp>
        <p:nvSpPr>
          <p:cNvPr id="16392" name="Line 8"/>
          <p:cNvSpPr>
            <a:spLocks noChangeShapeType="1"/>
          </p:cNvSpPr>
          <p:nvPr/>
        </p:nvSpPr>
        <p:spPr bwMode="auto">
          <a:xfrm flipV="1">
            <a:off x="3635375" y="2630488"/>
            <a:ext cx="2884488" cy="1146175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he-IL"/>
          </a:p>
        </p:txBody>
      </p:sp>
      <p:sp>
        <p:nvSpPr>
          <p:cNvPr id="16393" name="Line 9"/>
          <p:cNvSpPr>
            <a:spLocks noChangeShapeType="1"/>
          </p:cNvSpPr>
          <p:nvPr/>
        </p:nvSpPr>
        <p:spPr bwMode="auto">
          <a:xfrm flipV="1">
            <a:off x="3506788" y="2884488"/>
            <a:ext cx="1212850" cy="828675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he-IL"/>
          </a:p>
        </p:txBody>
      </p:sp>
      <p:sp>
        <p:nvSpPr>
          <p:cNvPr id="16394" name="AutoShape 10"/>
          <p:cNvSpPr>
            <a:spLocks noChangeArrowheads="1"/>
          </p:cNvSpPr>
          <p:nvPr/>
        </p:nvSpPr>
        <p:spPr bwMode="auto">
          <a:xfrm>
            <a:off x="990600" y="1803400"/>
            <a:ext cx="2636838" cy="1081088"/>
          </a:xfrm>
          <a:prstGeom prst="cloudCallout">
            <a:avLst>
              <a:gd name="adj1" fmla="val 33602"/>
              <a:gd name="adj2" fmla="val 128079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 rtl="1" eaLnBrk="1" hangingPunct="1">
              <a:spcBef>
                <a:spcPct val="0"/>
              </a:spcBef>
            </a:pPr>
            <a:r>
              <a:rPr lang="en-US" b="0">
                <a:latin typeface="Algerian" pitchFamily="82" charset="0"/>
                <a:cs typeface="Arial" pitchFamily="34" charset="0"/>
              </a:rPr>
              <a:t>Gothic cathedral ?</a:t>
            </a:r>
            <a:endParaRPr lang="en-GB" b="0">
              <a:latin typeface="Algerian" pitchFamily="82" charset="0"/>
              <a:cs typeface="Arial" pitchFamily="34" charset="0"/>
            </a:endParaRPr>
          </a:p>
        </p:txBody>
      </p:sp>
      <p:pic>
        <p:nvPicPr>
          <p:cNvPr id="16395" name="Picture 11" descr="c01s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11950" y="4794250"/>
            <a:ext cx="1093788" cy="102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396" name="Picture 12" descr="c02s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62463" y="1676400"/>
            <a:ext cx="1174750" cy="1208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397" name="Picture 13" descr="c07s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9863" y="1676400"/>
            <a:ext cx="1135062" cy="1144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398" name="Picture 14" descr="c04s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75338" y="2949575"/>
            <a:ext cx="1028700" cy="971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399" name="Picture 15" descr="c03s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34213" y="3584575"/>
            <a:ext cx="1028700" cy="1011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400" name="Picture 16" descr="c06s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2575" y="4984750"/>
            <a:ext cx="1060450" cy="1082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401" name="Picture 17" descr="c08s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27438" y="4794250"/>
            <a:ext cx="1220787" cy="996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402" name="Rectangle 18"/>
          <p:cNvSpPr>
            <a:spLocks noGrp="1" noChangeArrowheads="1"/>
          </p:cNvSpPr>
          <p:nvPr>
            <p:ph type="title"/>
          </p:nvPr>
        </p:nvSpPr>
        <p:spPr>
          <a:xfrm>
            <a:off x="228600" y="228600"/>
            <a:ext cx="7620000" cy="762000"/>
          </a:xfrm>
          <a:noFill/>
        </p:spPr>
        <p:txBody>
          <a:bodyPr/>
          <a:lstStyle/>
          <a:p>
            <a:pPr algn="l"/>
            <a:r>
              <a:rPr lang="en-US" altLang="en-US" sz="3600" b="1" u="sng" smtClean="0">
                <a:solidFill>
                  <a:schemeClr val="tx1"/>
                </a:solidFill>
                <a:ea typeface="Arial Unicode MS" pitchFamily="34" charset="-128"/>
                <a:cs typeface="Times New Roman" pitchFamily="18" charset="0"/>
              </a:rPr>
              <a:t>Property Testing:  an illustration</a:t>
            </a:r>
            <a:endParaRPr lang="en-US" altLang="he-IL" sz="3600" b="1" u="sng" smtClean="0">
              <a:solidFill>
                <a:schemeClr val="tx1"/>
              </a:solidFill>
              <a:ea typeface="Arial Unicode MS" pitchFamily="34" charset="-128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228600"/>
            <a:ext cx="7620000" cy="762000"/>
          </a:xfrm>
        </p:spPr>
        <p:txBody>
          <a:bodyPr/>
          <a:lstStyle/>
          <a:p>
            <a:pPr algn="l"/>
            <a:r>
              <a:rPr lang="en-US" altLang="en-US" sz="2800" b="1" u="sng" smtClean="0">
                <a:solidFill>
                  <a:schemeClr val="tx1"/>
                </a:solidFill>
                <a:ea typeface="Arial Unicode MS" pitchFamily="34" charset="-128"/>
                <a:cs typeface="Times New Roman" pitchFamily="18" charset="0"/>
              </a:rPr>
              <a:t>Property Testing: informal definition</a:t>
            </a:r>
            <a:endParaRPr lang="en-US" altLang="he-IL" sz="2800" b="1" smtClean="0">
              <a:solidFill>
                <a:schemeClr val="tx1"/>
              </a:solidFill>
              <a:ea typeface="Arial Unicode MS" pitchFamily="34" charset="-128"/>
              <a:cs typeface="Times New Roman" pitchFamily="18" charset="0"/>
            </a:endParaRPr>
          </a:p>
        </p:txBody>
      </p:sp>
      <p:sp>
        <p:nvSpPr>
          <p:cNvPr id="17411" name="Text Box 3"/>
          <p:cNvSpPr txBox="1">
            <a:spLocks noChangeArrowheads="1"/>
          </p:cNvSpPr>
          <p:nvPr/>
        </p:nvSpPr>
        <p:spPr bwMode="auto">
          <a:xfrm>
            <a:off x="381000" y="1219200"/>
            <a:ext cx="6172200" cy="2255838"/>
          </a:xfrm>
          <a:prstGeom prst="rect">
            <a:avLst/>
          </a:prstGeom>
          <a:noFill/>
          <a:ln w="28575">
            <a:solidFill>
              <a:srgbClr val="FF99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000" b="1">
                <a:solidFill>
                  <a:schemeClr val="tx1"/>
                </a:solidFill>
                <a:latin typeface="Freestyle Script" pitchFamily="66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Freestyle Script" pitchFamily="66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Freestyle Script" pitchFamily="66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Freestyle Script" pitchFamily="66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Freestyle Script" pitchFamily="66" charset="0"/>
              </a:defRPr>
            </a:lvl5pPr>
            <a:lvl6pPr marL="2514600" indent="-228600" algn="l" rtl="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Freestyle Script" pitchFamily="66" charset="0"/>
              </a:defRPr>
            </a:lvl6pPr>
            <a:lvl7pPr marL="2971800" indent="-228600" algn="l" rtl="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Freestyle Script" pitchFamily="66" charset="0"/>
              </a:defRPr>
            </a:lvl7pPr>
            <a:lvl8pPr marL="3429000" indent="-228600" algn="l" rtl="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Freestyle Script" pitchFamily="66" charset="0"/>
              </a:defRPr>
            </a:lvl8pPr>
            <a:lvl9pPr marL="3886200" indent="-228600" algn="l" rtl="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Freestyle Script" pitchFamily="66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US" altLang="he-IL" sz="2800" dirty="0">
                <a:solidFill>
                  <a:srgbClr val="FF3300"/>
                </a:solidFill>
                <a:latin typeface="Monotype Corsiva" pitchFamily="66" charset="0"/>
                <a:ea typeface="Arial Unicode MS" pitchFamily="34" charset="-128"/>
                <a:cs typeface="Times New Roman" pitchFamily="18" charset="0"/>
              </a:rPr>
              <a:t>A relaxation of a decision problem:</a:t>
            </a:r>
          </a:p>
          <a:p>
            <a:pPr>
              <a:spcBef>
                <a:spcPct val="0"/>
              </a:spcBef>
            </a:pPr>
            <a:r>
              <a:rPr lang="en-US" altLang="he-IL" sz="2800" b="0" dirty="0">
                <a:solidFill>
                  <a:srgbClr val="6600CC"/>
                </a:solidFill>
                <a:latin typeface="Monotype Corsiva" pitchFamily="66" charset="0"/>
                <a:ea typeface="Arial Unicode MS" pitchFamily="34" charset="-128"/>
                <a:cs typeface="Times New Roman" pitchFamily="18" charset="0"/>
              </a:rPr>
              <a:t>For a fixed property </a:t>
            </a:r>
            <a:r>
              <a:rPr lang="en-US" altLang="he-IL" sz="2800" dirty="0">
                <a:latin typeface="Lucida Calligraphy" pitchFamily="66" charset="0"/>
                <a:ea typeface="Arial Unicode MS" pitchFamily="34" charset="-128"/>
                <a:cs typeface="Times New Roman" pitchFamily="18" charset="0"/>
              </a:rPr>
              <a:t>P</a:t>
            </a:r>
            <a:r>
              <a:rPr lang="en-US" altLang="he-IL" sz="2800" b="0" dirty="0"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lang="en-US" altLang="he-IL" sz="2800" b="0" dirty="0">
                <a:solidFill>
                  <a:srgbClr val="6600CC"/>
                </a:solidFill>
                <a:latin typeface="Monotype Corsiva" pitchFamily="66" charset="0"/>
                <a:ea typeface="Arial Unicode MS" pitchFamily="34" charset="-128"/>
                <a:cs typeface="Times New Roman" pitchFamily="18" charset="0"/>
              </a:rPr>
              <a:t>and any object </a:t>
            </a:r>
            <a:r>
              <a:rPr lang="en-US" altLang="he-IL" sz="2800" dirty="0"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O</a:t>
            </a:r>
            <a:r>
              <a:rPr lang="en-US" altLang="he-IL" sz="2800" b="0" dirty="0">
                <a:solidFill>
                  <a:srgbClr val="6600CC"/>
                </a:solidFill>
                <a:latin typeface="Monotype Corsiva" pitchFamily="66" charset="0"/>
                <a:ea typeface="Arial Unicode MS" pitchFamily="34" charset="-128"/>
                <a:cs typeface="Times New Roman" pitchFamily="18" charset="0"/>
              </a:rPr>
              <a:t>,</a:t>
            </a:r>
          </a:p>
          <a:p>
            <a:pPr>
              <a:spcBef>
                <a:spcPct val="0"/>
              </a:spcBef>
            </a:pPr>
            <a:r>
              <a:rPr lang="en-US" altLang="he-IL" sz="2800" b="0" dirty="0">
                <a:solidFill>
                  <a:srgbClr val="6600CC"/>
                </a:solidFill>
                <a:latin typeface="Monotype Corsiva" pitchFamily="66" charset="0"/>
                <a:ea typeface="Arial Unicode MS" pitchFamily="34" charset="-128"/>
                <a:cs typeface="Times New Roman" pitchFamily="18" charset="0"/>
              </a:rPr>
              <a:t>determine whether  </a:t>
            </a:r>
            <a:r>
              <a:rPr lang="en-US" altLang="he-IL" sz="2800" dirty="0"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O </a:t>
            </a:r>
            <a:r>
              <a:rPr lang="en-US" altLang="he-IL" sz="2800" b="0" dirty="0">
                <a:solidFill>
                  <a:srgbClr val="6600CC"/>
                </a:solidFill>
                <a:latin typeface="Monotype Corsiva" pitchFamily="66" charset="0"/>
                <a:ea typeface="Arial Unicode MS" pitchFamily="34" charset="-128"/>
                <a:cs typeface="Times New Roman" pitchFamily="18" charset="0"/>
              </a:rPr>
              <a:t>has property </a:t>
            </a:r>
            <a:r>
              <a:rPr lang="en-US" altLang="he-IL" sz="2800" dirty="0">
                <a:latin typeface="Lucida Calligraphy" pitchFamily="66" charset="0"/>
                <a:ea typeface="Arial Unicode MS" pitchFamily="34" charset="-128"/>
                <a:cs typeface="Times New Roman" pitchFamily="18" charset="0"/>
              </a:rPr>
              <a:t>P</a:t>
            </a:r>
            <a:endParaRPr lang="en-US" altLang="he-IL" sz="2800" b="0" dirty="0">
              <a:solidFill>
                <a:srgbClr val="6600CC"/>
              </a:solidFill>
              <a:latin typeface="Monotype Corsiva" pitchFamily="66" charset="0"/>
              <a:ea typeface="Arial Unicode MS" pitchFamily="34" charset="-128"/>
              <a:cs typeface="Times New Roman" pitchFamily="18" charset="0"/>
            </a:endParaRPr>
          </a:p>
          <a:p>
            <a:pPr>
              <a:spcBef>
                <a:spcPct val="0"/>
              </a:spcBef>
            </a:pPr>
            <a:r>
              <a:rPr lang="en-US" altLang="he-IL" sz="2800" b="0" dirty="0">
                <a:solidFill>
                  <a:srgbClr val="6600CC"/>
                </a:solidFill>
                <a:latin typeface="Monotype Corsiva" pitchFamily="66" charset="0"/>
                <a:ea typeface="Arial Unicode MS" pitchFamily="34" charset="-128"/>
                <a:cs typeface="Times New Roman" pitchFamily="18" charset="0"/>
              </a:rPr>
              <a:t>or is far from having property </a:t>
            </a:r>
            <a:r>
              <a:rPr lang="en-US" altLang="he-IL" sz="2800" dirty="0">
                <a:latin typeface="Lucida Calligraphy" pitchFamily="66" charset="0"/>
                <a:ea typeface="Arial Unicode MS" pitchFamily="34" charset="-128"/>
                <a:cs typeface="Times New Roman" pitchFamily="18" charset="0"/>
              </a:rPr>
              <a:t>P</a:t>
            </a:r>
            <a:r>
              <a:rPr lang="en-US" altLang="he-IL" sz="2800" dirty="0"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lang="en-US" altLang="he-IL" sz="2800" b="0" dirty="0">
                <a:solidFill>
                  <a:srgbClr val="6600CC"/>
                </a:solidFill>
                <a:latin typeface="Monotype Corsiva" pitchFamily="66" charset="0"/>
                <a:ea typeface="Arial Unicode MS" pitchFamily="34" charset="-128"/>
                <a:cs typeface="Times New Roman" pitchFamily="18" charset="0"/>
              </a:rPr>
              <a:t> </a:t>
            </a:r>
            <a:br>
              <a:rPr lang="en-US" altLang="he-IL" sz="2800" b="0" dirty="0">
                <a:solidFill>
                  <a:srgbClr val="6600CC"/>
                </a:solidFill>
                <a:latin typeface="Monotype Corsiva" pitchFamily="66" charset="0"/>
                <a:ea typeface="Arial Unicode MS" pitchFamily="34" charset="-128"/>
                <a:cs typeface="Times New Roman" pitchFamily="18" charset="0"/>
              </a:rPr>
            </a:br>
            <a:r>
              <a:rPr lang="en-US" altLang="he-IL" sz="2800" b="0" dirty="0">
                <a:solidFill>
                  <a:srgbClr val="6600CC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(</a:t>
            </a:r>
            <a:r>
              <a:rPr lang="en-US" altLang="he-IL" sz="2800" b="0" dirty="0">
                <a:solidFill>
                  <a:srgbClr val="6600CC"/>
                </a:solidFill>
                <a:latin typeface="Monotype Corsiva" pitchFamily="66" charset="0"/>
                <a:ea typeface="Arial Unicode MS" pitchFamily="34" charset="-128"/>
                <a:cs typeface="Times New Roman" pitchFamily="18" charset="0"/>
              </a:rPr>
              <a:t>i.e., </a:t>
            </a:r>
            <a:r>
              <a:rPr lang="en-US" altLang="he-IL" sz="2800" dirty="0"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O </a:t>
            </a:r>
            <a:r>
              <a:rPr lang="en-US" altLang="he-IL" sz="2800" b="0" dirty="0">
                <a:solidFill>
                  <a:srgbClr val="6600CC"/>
                </a:solidFill>
                <a:latin typeface="Monotype Corsiva" pitchFamily="66" charset="0"/>
                <a:ea typeface="Arial Unicode MS" pitchFamily="34" charset="-128"/>
                <a:cs typeface="Times New Roman" pitchFamily="18" charset="0"/>
              </a:rPr>
              <a:t>is far from </a:t>
            </a:r>
            <a:r>
              <a:rPr lang="en-US" altLang="he-IL" sz="2800" b="0">
                <a:solidFill>
                  <a:srgbClr val="6600CC"/>
                </a:solidFill>
                <a:latin typeface="Monotype Corsiva" pitchFamily="66" charset="0"/>
                <a:ea typeface="Arial Unicode MS" pitchFamily="34" charset="-128"/>
                <a:cs typeface="Times New Roman" pitchFamily="18" charset="0"/>
              </a:rPr>
              <a:t>any </a:t>
            </a:r>
            <a:r>
              <a:rPr lang="en-US" altLang="he-IL" sz="2800" b="0" smtClean="0">
                <a:solidFill>
                  <a:srgbClr val="6600CC"/>
                </a:solidFill>
                <a:latin typeface="Monotype Corsiva" pitchFamily="66" charset="0"/>
                <a:ea typeface="Arial Unicode MS" pitchFamily="34" charset="-128"/>
                <a:cs typeface="Times New Roman" pitchFamily="18" charset="0"/>
              </a:rPr>
              <a:t>object </a:t>
            </a:r>
            <a:r>
              <a:rPr lang="en-US" altLang="he-IL" sz="2800" b="0" dirty="0">
                <a:solidFill>
                  <a:srgbClr val="6600CC"/>
                </a:solidFill>
                <a:latin typeface="Monotype Corsiva" pitchFamily="66" charset="0"/>
                <a:ea typeface="Arial Unicode MS" pitchFamily="34" charset="-128"/>
                <a:cs typeface="Times New Roman" pitchFamily="18" charset="0"/>
              </a:rPr>
              <a:t>having </a:t>
            </a:r>
            <a:r>
              <a:rPr lang="en-US" altLang="he-IL" sz="2800" dirty="0">
                <a:latin typeface="Lucida Calligraphy" pitchFamily="66" charset="0"/>
                <a:ea typeface="Arial Unicode MS" pitchFamily="34" charset="-128"/>
                <a:cs typeface="Times New Roman" pitchFamily="18" charset="0"/>
              </a:rPr>
              <a:t>P</a:t>
            </a:r>
            <a:r>
              <a:rPr lang="en-US" altLang="he-IL" sz="2800" b="0" dirty="0">
                <a:solidFill>
                  <a:srgbClr val="6600CC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).</a:t>
            </a:r>
          </a:p>
        </p:txBody>
      </p:sp>
      <p:sp>
        <p:nvSpPr>
          <p:cNvPr id="17412" name="Freeform 4"/>
          <p:cNvSpPr>
            <a:spLocks/>
          </p:cNvSpPr>
          <p:nvPr/>
        </p:nvSpPr>
        <p:spPr bwMode="auto">
          <a:xfrm>
            <a:off x="2438400" y="3886200"/>
            <a:ext cx="5029200" cy="1765300"/>
          </a:xfrm>
          <a:custGeom>
            <a:avLst/>
            <a:gdLst>
              <a:gd name="T0" fmla="*/ 2147483647 w 3168"/>
              <a:gd name="T1" fmla="*/ 2147483647 h 1112"/>
              <a:gd name="T2" fmla="*/ 2147483647 w 3168"/>
              <a:gd name="T3" fmla="*/ 2147483647 h 1112"/>
              <a:gd name="T4" fmla="*/ 2147483647 w 3168"/>
              <a:gd name="T5" fmla="*/ 2147483647 h 1112"/>
              <a:gd name="T6" fmla="*/ 2147483647 w 3168"/>
              <a:gd name="T7" fmla="*/ 2147483647 h 1112"/>
              <a:gd name="T8" fmla="*/ 2147483647 w 3168"/>
              <a:gd name="T9" fmla="*/ 2147483647 h 1112"/>
              <a:gd name="T10" fmla="*/ 2147483647 w 3168"/>
              <a:gd name="T11" fmla="*/ 2147483647 h 1112"/>
              <a:gd name="T12" fmla="*/ 2147483647 w 3168"/>
              <a:gd name="T13" fmla="*/ 2147483647 h 1112"/>
              <a:gd name="T14" fmla="*/ 2147483647 w 3168"/>
              <a:gd name="T15" fmla="*/ 2147483647 h 1112"/>
              <a:gd name="T16" fmla="*/ 2147483647 w 3168"/>
              <a:gd name="T17" fmla="*/ 2147483647 h 1112"/>
              <a:gd name="T18" fmla="*/ 2147483647 w 3168"/>
              <a:gd name="T19" fmla="*/ 2147483647 h 1112"/>
              <a:gd name="T20" fmla="*/ 2147483647 w 3168"/>
              <a:gd name="T21" fmla="*/ 2147483647 h 1112"/>
              <a:gd name="T22" fmla="*/ 2147483647 w 3168"/>
              <a:gd name="T23" fmla="*/ 2147483647 h 1112"/>
              <a:gd name="T24" fmla="*/ 2147483647 w 3168"/>
              <a:gd name="T25" fmla="*/ 2147483647 h 1112"/>
              <a:gd name="T26" fmla="*/ 2147483647 w 3168"/>
              <a:gd name="T27" fmla="*/ 2147483647 h 1112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</a:gdLst>
            <a:ahLst/>
            <a:cxnLst>
              <a:cxn ang="T28">
                <a:pos x="T0" y="T1"/>
              </a:cxn>
              <a:cxn ang="T29">
                <a:pos x="T2" y="T3"/>
              </a:cxn>
              <a:cxn ang="T30">
                <a:pos x="T4" y="T5"/>
              </a:cxn>
              <a:cxn ang="T31">
                <a:pos x="T6" y="T7"/>
              </a:cxn>
              <a:cxn ang="T32">
                <a:pos x="T8" y="T9"/>
              </a:cxn>
              <a:cxn ang="T33">
                <a:pos x="T10" y="T11"/>
              </a:cxn>
              <a:cxn ang="T34">
                <a:pos x="T12" y="T13"/>
              </a:cxn>
              <a:cxn ang="T35">
                <a:pos x="T14" y="T15"/>
              </a:cxn>
              <a:cxn ang="T36">
                <a:pos x="T16" y="T17"/>
              </a:cxn>
              <a:cxn ang="T37">
                <a:pos x="T18" y="T19"/>
              </a:cxn>
              <a:cxn ang="T38">
                <a:pos x="T20" y="T21"/>
              </a:cxn>
              <a:cxn ang="T39">
                <a:pos x="T22" y="T23"/>
              </a:cxn>
              <a:cxn ang="T40">
                <a:pos x="T24" y="T25"/>
              </a:cxn>
              <a:cxn ang="T41">
                <a:pos x="T26" y="T27"/>
              </a:cxn>
            </a:cxnLst>
            <a:rect l="0" t="0" r="r" b="b"/>
            <a:pathLst>
              <a:path w="3168" h="1112">
                <a:moveTo>
                  <a:pt x="392" y="424"/>
                </a:moveTo>
                <a:cubicBezTo>
                  <a:pt x="472" y="400"/>
                  <a:pt x="520" y="152"/>
                  <a:pt x="728" y="88"/>
                </a:cubicBezTo>
                <a:cubicBezTo>
                  <a:pt x="936" y="24"/>
                  <a:pt x="1360" y="0"/>
                  <a:pt x="1640" y="40"/>
                </a:cubicBezTo>
                <a:cubicBezTo>
                  <a:pt x="1920" y="80"/>
                  <a:pt x="2200" y="272"/>
                  <a:pt x="2408" y="328"/>
                </a:cubicBezTo>
                <a:cubicBezTo>
                  <a:pt x="2616" y="384"/>
                  <a:pt x="2768" y="304"/>
                  <a:pt x="2888" y="376"/>
                </a:cubicBezTo>
                <a:cubicBezTo>
                  <a:pt x="3008" y="448"/>
                  <a:pt x="3168" y="656"/>
                  <a:pt x="3128" y="760"/>
                </a:cubicBezTo>
                <a:cubicBezTo>
                  <a:pt x="3088" y="864"/>
                  <a:pt x="2888" y="968"/>
                  <a:pt x="2648" y="1000"/>
                </a:cubicBezTo>
                <a:cubicBezTo>
                  <a:pt x="2408" y="1032"/>
                  <a:pt x="1944" y="936"/>
                  <a:pt x="1688" y="952"/>
                </a:cubicBezTo>
                <a:cubicBezTo>
                  <a:pt x="1432" y="968"/>
                  <a:pt x="1264" y="1112"/>
                  <a:pt x="1112" y="1096"/>
                </a:cubicBezTo>
                <a:cubicBezTo>
                  <a:pt x="960" y="1080"/>
                  <a:pt x="912" y="872"/>
                  <a:pt x="776" y="856"/>
                </a:cubicBezTo>
                <a:cubicBezTo>
                  <a:pt x="640" y="840"/>
                  <a:pt x="424" y="1064"/>
                  <a:pt x="296" y="1000"/>
                </a:cubicBezTo>
                <a:cubicBezTo>
                  <a:pt x="168" y="936"/>
                  <a:pt x="16" y="600"/>
                  <a:pt x="8" y="472"/>
                </a:cubicBezTo>
                <a:cubicBezTo>
                  <a:pt x="0" y="344"/>
                  <a:pt x="184" y="240"/>
                  <a:pt x="248" y="232"/>
                </a:cubicBezTo>
                <a:cubicBezTo>
                  <a:pt x="312" y="224"/>
                  <a:pt x="312" y="448"/>
                  <a:pt x="392" y="424"/>
                </a:cubicBezTo>
                <a:close/>
              </a:path>
            </a:pathLst>
          </a:custGeom>
          <a:solidFill>
            <a:srgbClr val="00CC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he-IL"/>
          </a:p>
        </p:txBody>
      </p:sp>
      <p:grpSp>
        <p:nvGrpSpPr>
          <p:cNvPr id="17413" name="Group 5"/>
          <p:cNvGrpSpPr>
            <a:grpSpLocks/>
          </p:cNvGrpSpPr>
          <p:nvPr/>
        </p:nvGrpSpPr>
        <p:grpSpPr bwMode="auto">
          <a:xfrm>
            <a:off x="1447800" y="3733800"/>
            <a:ext cx="7239000" cy="2851150"/>
            <a:chOff x="864" y="2256"/>
            <a:chExt cx="4560" cy="1796"/>
          </a:xfrm>
        </p:grpSpPr>
        <p:grpSp>
          <p:nvGrpSpPr>
            <p:cNvPr id="17415" name="Group 6"/>
            <p:cNvGrpSpPr>
              <a:grpSpLocks/>
            </p:cNvGrpSpPr>
            <p:nvPr/>
          </p:nvGrpSpPr>
          <p:grpSpPr bwMode="auto">
            <a:xfrm>
              <a:off x="960" y="2448"/>
              <a:ext cx="4464" cy="1604"/>
              <a:chOff x="528" y="2448"/>
              <a:chExt cx="4464" cy="1604"/>
            </a:xfrm>
          </p:grpSpPr>
          <p:sp>
            <p:nvSpPr>
              <p:cNvPr id="17422" name="Text Box 7"/>
              <p:cNvSpPr txBox="1">
                <a:spLocks noChangeArrowheads="1"/>
              </p:cNvSpPr>
              <p:nvPr/>
            </p:nvSpPr>
            <p:spPr bwMode="auto">
              <a:xfrm>
                <a:off x="528" y="3456"/>
                <a:ext cx="4464" cy="59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defRPr sz="2000" b="1">
                    <a:solidFill>
                      <a:schemeClr val="tx1"/>
                    </a:solidFill>
                    <a:latin typeface="Freestyle Script" pitchFamily="66" charset="0"/>
                  </a:defRPr>
                </a:lvl1pPr>
                <a:lvl2pPr marL="742950" indent="-285750">
                  <a:defRPr sz="2000" b="1">
                    <a:solidFill>
                      <a:schemeClr val="tx1"/>
                    </a:solidFill>
                    <a:latin typeface="Freestyle Script" pitchFamily="66" charset="0"/>
                  </a:defRPr>
                </a:lvl2pPr>
                <a:lvl3pPr marL="1143000" indent="-228600">
                  <a:defRPr sz="2000" b="1">
                    <a:solidFill>
                      <a:schemeClr val="tx1"/>
                    </a:solidFill>
                    <a:latin typeface="Freestyle Script" pitchFamily="66" charset="0"/>
                  </a:defRPr>
                </a:lvl3pPr>
                <a:lvl4pPr marL="1600200" indent="-228600">
                  <a:defRPr sz="2000" b="1">
                    <a:solidFill>
                      <a:schemeClr val="tx1"/>
                    </a:solidFill>
                    <a:latin typeface="Freestyle Script" pitchFamily="66" charset="0"/>
                  </a:defRPr>
                </a:lvl4pPr>
                <a:lvl5pPr marL="2057400" indent="-228600">
                  <a:defRPr sz="2000" b="1">
                    <a:solidFill>
                      <a:schemeClr val="tx1"/>
                    </a:solidFill>
                    <a:latin typeface="Freestyle Script" pitchFamily="66" charset="0"/>
                  </a:defRPr>
                </a:lvl5pPr>
                <a:lvl6pPr marL="2514600" indent="-228600" algn="l" rtl="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Freestyle Script" pitchFamily="66" charset="0"/>
                  </a:defRPr>
                </a:lvl6pPr>
                <a:lvl7pPr marL="2971800" indent="-228600" algn="l" rtl="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Freestyle Script" pitchFamily="66" charset="0"/>
                  </a:defRPr>
                </a:lvl7pPr>
                <a:lvl8pPr marL="3429000" indent="-228600" algn="l" rtl="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Freestyle Script" pitchFamily="66" charset="0"/>
                  </a:defRPr>
                </a:lvl8pPr>
                <a:lvl9pPr marL="3886200" indent="-228600" algn="l" rtl="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Freestyle Script" pitchFamily="66" charset="0"/>
                  </a:defRPr>
                </a:lvl9pPr>
              </a:lstStyle>
              <a:p>
                <a:r>
                  <a:rPr lang="en-US" altLang="he-IL" sz="2800">
                    <a:solidFill>
                      <a:srgbClr val="FF0000"/>
                    </a:solidFill>
                    <a:latin typeface="Monotype Corsiva" pitchFamily="66" charset="0"/>
                    <a:cs typeface="Times New Roman" pitchFamily="18" charset="0"/>
                  </a:rPr>
                  <a:t>Focus:</a:t>
                </a:r>
                <a:r>
                  <a:rPr lang="en-US" altLang="he-IL" sz="2800" b="0">
                    <a:solidFill>
                      <a:srgbClr val="6600CC"/>
                    </a:solidFill>
                    <a:latin typeface="Monotype Corsiva" pitchFamily="66" charset="0"/>
                    <a:cs typeface="Times New Roman" pitchFamily="18" charset="0"/>
                  </a:rPr>
                  <a:t> sub-linear time algorithms – performing the task by </a:t>
                </a:r>
                <a:r>
                  <a:rPr lang="en-US" altLang="he-IL" sz="2800">
                    <a:solidFill>
                      <a:srgbClr val="6600CC"/>
                    </a:solidFill>
                    <a:latin typeface="Monotype Corsiva" pitchFamily="66" charset="0"/>
                    <a:cs typeface="Times New Roman" pitchFamily="18" charset="0"/>
                  </a:rPr>
                  <a:t>inspecting the object at  few locations.</a:t>
                </a:r>
              </a:p>
            </p:txBody>
          </p:sp>
          <p:sp>
            <p:nvSpPr>
              <p:cNvPr id="17423" name="Text Box 8"/>
              <p:cNvSpPr txBox="1">
                <a:spLocks noChangeArrowheads="1"/>
              </p:cNvSpPr>
              <p:nvPr/>
            </p:nvSpPr>
            <p:spPr bwMode="auto">
              <a:xfrm>
                <a:off x="1344" y="2784"/>
                <a:ext cx="192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defRPr sz="2000" b="1">
                    <a:solidFill>
                      <a:schemeClr val="tx1"/>
                    </a:solidFill>
                    <a:latin typeface="Freestyle Script" pitchFamily="66" charset="0"/>
                  </a:defRPr>
                </a:lvl1pPr>
                <a:lvl2pPr marL="742950" indent="-285750">
                  <a:defRPr sz="2000" b="1">
                    <a:solidFill>
                      <a:schemeClr val="tx1"/>
                    </a:solidFill>
                    <a:latin typeface="Freestyle Script" pitchFamily="66" charset="0"/>
                  </a:defRPr>
                </a:lvl2pPr>
                <a:lvl3pPr marL="1143000" indent="-228600">
                  <a:defRPr sz="2000" b="1">
                    <a:solidFill>
                      <a:schemeClr val="tx1"/>
                    </a:solidFill>
                    <a:latin typeface="Freestyle Script" pitchFamily="66" charset="0"/>
                  </a:defRPr>
                </a:lvl3pPr>
                <a:lvl4pPr marL="1600200" indent="-228600">
                  <a:defRPr sz="2000" b="1">
                    <a:solidFill>
                      <a:schemeClr val="tx1"/>
                    </a:solidFill>
                    <a:latin typeface="Freestyle Script" pitchFamily="66" charset="0"/>
                  </a:defRPr>
                </a:lvl4pPr>
                <a:lvl5pPr marL="2057400" indent="-228600">
                  <a:defRPr sz="2000" b="1">
                    <a:solidFill>
                      <a:schemeClr val="tx1"/>
                    </a:solidFill>
                    <a:latin typeface="Freestyle Script" pitchFamily="66" charset="0"/>
                  </a:defRPr>
                </a:lvl5pPr>
                <a:lvl6pPr marL="2514600" indent="-228600" algn="l" rtl="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Freestyle Script" pitchFamily="66" charset="0"/>
                  </a:defRPr>
                </a:lvl6pPr>
                <a:lvl7pPr marL="2971800" indent="-228600" algn="l" rtl="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Freestyle Script" pitchFamily="66" charset="0"/>
                  </a:defRPr>
                </a:lvl7pPr>
                <a:lvl8pPr marL="3429000" indent="-228600" algn="l" rtl="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Freestyle Script" pitchFamily="66" charset="0"/>
                  </a:defRPr>
                </a:lvl8pPr>
                <a:lvl9pPr marL="3886200" indent="-228600" algn="l" rtl="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Freestyle Script" pitchFamily="66" charset="0"/>
                  </a:defRPr>
                </a:lvl9pPr>
              </a:lstStyle>
              <a:p>
                <a:r>
                  <a:rPr lang="en-US" altLang="en-US" sz="2400" b="0">
                    <a:latin typeface="Times New Roman (Hebrew)" pitchFamily="18" charset="0"/>
                  </a:rPr>
                  <a:t>?</a:t>
                </a:r>
              </a:p>
            </p:txBody>
          </p:sp>
          <p:sp>
            <p:nvSpPr>
              <p:cNvPr id="17424" name="Text Box 9"/>
              <p:cNvSpPr txBox="1">
                <a:spLocks noChangeArrowheads="1"/>
              </p:cNvSpPr>
              <p:nvPr/>
            </p:nvSpPr>
            <p:spPr bwMode="auto">
              <a:xfrm>
                <a:off x="3072" y="2784"/>
                <a:ext cx="192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defRPr sz="2000" b="1">
                    <a:solidFill>
                      <a:schemeClr val="tx1"/>
                    </a:solidFill>
                    <a:latin typeface="Freestyle Script" pitchFamily="66" charset="0"/>
                  </a:defRPr>
                </a:lvl1pPr>
                <a:lvl2pPr marL="742950" indent="-285750">
                  <a:defRPr sz="2000" b="1">
                    <a:solidFill>
                      <a:schemeClr val="tx1"/>
                    </a:solidFill>
                    <a:latin typeface="Freestyle Script" pitchFamily="66" charset="0"/>
                  </a:defRPr>
                </a:lvl2pPr>
                <a:lvl3pPr marL="1143000" indent="-228600">
                  <a:defRPr sz="2000" b="1">
                    <a:solidFill>
                      <a:schemeClr val="tx1"/>
                    </a:solidFill>
                    <a:latin typeface="Freestyle Script" pitchFamily="66" charset="0"/>
                  </a:defRPr>
                </a:lvl3pPr>
                <a:lvl4pPr marL="1600200" indent="-228600">
                  <a:defRPr sz="2000" b="1">
                    <a:solidFill>
                      <a:schemeClr val="tx1"/>
                    </a:solidFill>
                    <a:latin typeface="Freestyle Script" pitchFamily="66" charset="0"/>
                  </a:defRPr>
                </a:lvl4pPr>
                <a:lvl5pPr marL="2057400" indent="-228600">
                  <a:defRPr sz="2000" b="1">
                    <a:solidFill>
                      <a:schemeClr val="tx1"/>
                    </a:solidFill>
                    <a:latin typeface="Freestyle Script" pitchFamily="66" charset="0"/>
                  </a:defRPr>
                </a:lvl5pPr>
                <a:lvl6pPr marL="2514600" indent="-228600" algn="l" rtl="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Freestyle Script" pitchFamily="66" charset="0"/>
                  </a:defRPr>
                </a:lvl6pPr>
                <a:lvl7pPr marL="2971800" indent="-228600" algn="l" rtl="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Freestyle Script" pitchFamily="66" charset="0"/>
                  </a:defRPr>
                </a:lvl7pPr>
                <a:lvl8pPr marL="3429000" indent="-228600" algn="l" rtl="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Freestyle Script" pitchFamily="66" charset="0"/>
                  </a:defRPr>
                </a:lvl8pPr>
                <a:lvl9pPr marL="3886200" indent="-228600" algn="l" rtl="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Freestyle Script" pitchFamily="66" charset="0"/>
                  </a:defRPr>
                </a:lvl9pPr>
              </a:lstStyle>
              <a:p>
                <a:r>
                  <a:rPr lang="en-US" altLang="en-US" sz="2400" b="0">
                    <a:latin typeface="Times New Roman (Hebrew)" pitchFamily="18" charset="0"/>
                  </a:rPr>
                  <a:t>?</a:t>
                </a:r>
              </a:p>
            </p:txBody>
          </p:sp>
          <p:sp>
            <p:nvSpPr>
              <p:cNvPr id="17425" name="Text Box 10"/>
              <p:cNvSpPr txBox="1">
                <a:spLocks noChangeArrowheads="1"/>
              </p:cNvSpPr>
              <p:nvPr/>
            </p:nvSpPr>
            <p:spPr bwMode="auto">
              <a:xfrm>
                <a:off x="2544" y="2448"/>
                <a:ext cx="192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defRPr sz="2000" b="1">
                    <a:solidFill>
                      <a:schemeClr val="tx1"/>
                    </a:solidFill>
                    <a:latin typeface="Freestyle Script" pitchFamily="66" charset="0"/>
                  </a:defRPr>
                </a:lvl1pPr>
                <a:lvl2pPr marL="742950" indent="-285750">
                  <a:defRPr sz="2000" b="1">
                    <a:solidFill>
                      <a:schemeClr val="tx1"/>
                    </a:solidFill>
                    <a:latin typeface="Freestyle Script" pitchFamily="66" charset="0"/>
                  </a:defRPr>
                </a:lvl2pPr>
                <a:lvl3pPr marL="1143000" indent="-228600">
                  <a:defRPr sz="2000" b="1">
                    <a:solidFill>
                      <a:schemeClr val="tx1"/>
                    </a:solidFill>
                    <a:latin typeface="Freestyle Script" pitchFamily="66" charset="0"/>
                  </a:defRPr>
                </a:lvl3pPr>
                <a:lvl4pPr marL="1600200" indent="-228600">
                  <a:defRPr sz="2000" b="1">
                    <a:solidFill>
                      <a:schemeClr val="tx1"/>
                    </a:solidFill>
                    <a:latin typeface="Freestyle Script" pitchFamily="66" charset="0"/>
                  </a:defRPr>
                </a:lvl4pPr>
                <a:lvl5pPr marL="2057400" indent="-228600">
                  <a:defRPr sz="2000" b="1">
                    <a:solidFill>
                      <a:schemeClr val="tx1"/>
                    </a:solidFill>
                    <a:latin typeface="Freestyle Script" pitchFamily="66" charset="0"/>
                  </a:defRPr>
                </a:lvl5pPr>
                <a:lvl6pPr marL="2514600" indent="-228600" algn="l" rtl="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Freestyle Script" pitchFamily="66" charset="0"/>
                  </a:defRPr>
                </a:lvl6pPr>
                <a:lvl7pPr marL="2971800" indent="-228600" algn="l" rtl="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Freestyle Script" pitchFamily="66" charset="0"/>
                  </a:defRPr>
                </a:lvl7pPr>
                <a:lvl8pPr marL="3429000" indent="-228600" algn="l" rtl="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Freestyle Script" pitchFamily="66" charset="0"/>
                  </a:defRPr>
                </a:lvl8pPr>
                <a:lvl9pPr marL="3886200" indent="-228600" algn="l" rtl="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Freestyle Script" pitchFamily="66" charset="0"/>
                  </a:defRPr>
                </a:lvl9pPr>
              </a:lstStyle>
              <a:p>
                <a:r>
                  <a:rPr lang="en-US" altLang="en-US" sz="2400" b="0">
                    <a:latin typeface="Times New Roman (Hebrew)" pitchFamily="18" charset="0"/>
                  </a:rPr>
                  <a:t>?</a:t>
                </a:r>
              </a:p>
            </p:txBody>
          </p:sp>
          <p:sp>
            <p:nvSpPr>
              <p:cNvPr id="17426" name="Text Box 11"/>
              <p:cNvSpPr txBox="1">
                <a:spLocks noChangeArrowheads="1"/>
              </p:cNvSpPr>
              <p:nvPr/>
            </p:nvSpPr>
            <p:spPr bwMode="auto">
              <a:xfrm>
                <a:off x="2208" y="2976"/>
                <a:ext cx="192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defRPr sz="2000" b="1">
                    <a:solidFill>
                      <a:schemeClr val="tx1"/>
                    </a:solidFill>
                    <a:latin typeface="Freestyle Script" pitchFamily="66" charset="0"/>
                  </a:defRPr>
                </a:lvl1pPr>
                <a:lvl2pPr marL="742950" indent="-285750">
                  <a:defRPr sz="2000" b="1">
                    <a:solidFill>
                      <a:schemeClr val="tx1"/>
                    </a:solidFill>
                    <a:latin typeface="Freestyle Script" pitchFamily="66" charset="0"/>
                  </a:defRPr>
                </a:lvl2pPr>
                <a:lvl3pPr marL="1143000" indent="-228600">
                  <a:defRPr sz="2000" b="1">
                    <a:solidFill>
                      <a:schemeClr val="tx1"/>
                    </a:solidFill>
                    <a:latin typeface="Freestyle Script" pitchFamily="66" charset="0"/>
                  </a:defRPr>
                </a:lvl3pPr>
                <a:lvl4pPr marL="1600200" indent="-228600">
                  <a:defRPr sz="2000" b="1">
                    <a:solidFill>
                      <a:schemeClr val="tx1"/>
                    </a:solidFill>
                    <a:latin typeface="Freestyle Script" pitchFamily="66" charset="0"/>
                  </a:defRPr>
                </a:lvl4pPr>
                <a:lvl5pPr marL="2057400" indent="-228600">
                  <a:defRPr sz="2000" b="1">
                    <a:solidFill>
                      <a:schemeClr val="tx1"/>
                    </a:solidFill>
                    <a:latin typeface="Freestyle Script" pitchFamily="66" charset="0"/>
                  </a:defRPr>
                </a:lvl5pPr>
                <a:lvl6pPr marL="2514600" indent="-228600" algn="l" rtl="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Freestyle Script" pitchFamily="66" charset="0"/>
                  </a:defRPr>
                </a:lvl6pPr>
                <a:lvl7pPr marL="2971800" indent="-228600" algn="l" rtl="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Freestyle Script" pitchFamily="66" charset="0"/>
                  </a:defRPr>
                </a:lvl7pPr>
                <a:lvl8pPr marL="3429000" indent="-228600" algn="l" rtl="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Freestyle Script" pitchFamily="66" charset="0"/>
                  </a:defRPr>
                </a:lvl8pPr>
                <a:lvl9pPr marL="3886200" indent="-228600" algn="l" rtl="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Freestyle Script" pitchFamily="66" charset="0"/>
                  </a:defRPr>
                </a:lvl9pPr>
              </a:lstStyle>
              <a:p>
                <a:r>
                  <a:rPr lang="en-US" altLang="en-US" sz="2400" b="0">
                    <a:latin typeface="Times New Roman (Hebrew)" pitchFamily="18" charset="0"/>
                  </a:rPr>
                  <a:t>?</a:t>
                </a:r>
              </a:p>
            </p:txBody>
          </p:sp>
          <p:sp>
            <p:nvSpPr>
              <p:cNvPr id="17427" name="Text Box 12"/>
              <p:cNvSpPr txBox="1">
                <a:spLocks noChangeArrowheads="1"/>
              </p:cNvSpPr>
              <p:nvPr/>
            </p:nvSpPr>
            <p:spPr bwMode="auto">
              <a:xfrm>
                <a:off x="3792" y="2784"/>
                <a:ext cx="192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defRPr sz="2000" b="1">
                    <a:solidFill>
                      <a:schemeClr val="tx1"/>
                    </a:solidFill>
                    <a:latin typeface="Freestyle Script" pitchFamily="66" charset="0"/>
                  </a:defRPr>
                </a:lvl1pPr>
                <a:lvl2pPr marL="742950" indent="-285750">
                  <a:defRPr sz="2000" b="1">
                    <a:solidFill>
                      <a:schemeClr val="tx1"/>
                    </a:solidFill>
                    <a:latin typeface="Freestyle Script" pitchFamily="66" charset="0"/>
                  </a:defRPr>
                </a:lvl2pPr>
                <a:lvl3pPr marL="1143000" indent="-228600">
                  <a:defRPr sz="2000" b="1">
                    <a:solidFill>
                      <a:schemeClr val="tx1"/>
                    </a:solidFill>
                    <a:latin typeface="Freestyle Script" pitchFamily="66" charset="0"/>
                  </a:defRPr>
                </a:lvl3pPr>
                <a:lvl4pPr marL="1600200" indent="-228600">
                  <a:defRPr sz="2000" b="1">
                    <a:solidFill>
                      <a:schemeClr val="tx1"/>
                    </a:solidFill>
                    <a:latin typeface="Freestyle Script" pitchFamily="66" charset="0"/>
                  </a:defRPr>
                </a:lvl4pPr>
                <a:lvl5pPr marL="2057400" indent="-228600">
                  <a:defRPr sz="2000" b="1">
                    <a:solidFill>
                      <a:schemeClr val="tx1"/>
                    </a:solidFill>
                    <a:latin typeface="Freestyle Script" pitchFamily="66" charset="0"/>
                  </a:defRPr>
                </a:lvl5pPr>
                <a:lvl6pPr marL="2514600" indent="-228600" algn="l" rtl="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Freestyle Script" pitchFamily="66" charset="0"/>
                  </a:defRPr>
                </a:lvl6pPr>
                <a:lvl7pPr marL="2971800" indent="-228600" algn="l" rtl="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Freestyle Script" pitchFamily="66" charset="0"/>
                  </a:defRPr>
                </a:lvl7pPr>
                <a:lvl8pPr marL="3429000" indent="-228600" algn="l" rtl="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Freestyle Script" pitchFamily="66" charset="0"/>
                  </a:defRPr>
                </a:lvl8pPr>
                <a:lvl9pPr marL="3886200" indent="-228600" algn="l" rtl="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Freestyle Script" pitchFamily="66" charset="0"/>
                  </a:defRPr>
                </a:lvl9pPr>
              </a:lstStyle>
              <a:p>
                <a:r>
                  <a:rPr lang="en-US" altLang="en-US" sz="2400" b="0">
                    <a:latin typeface="Times New Roman (Hebrew)" pitchFamily="18" charset="0"/>
                  </a:rPr>
                  <a:t>?</a:t>
                </a:r>
              </a:p>
            </p:txBody>
          </p:sp>
        </p:grpSp>
        <p:pic>
          <p:nvPicPr>
            <p:cNvPr id="17416" name="Picture 13" descr="ANALYZE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64" y="2256"/>
              <a:ext cx="361" cy="38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pic>
        <p:sp>
          <p:nvSpPr>
            <p:cNvPr id="17417" name="Line 14"/>
            <p:cNvSpPr>
              <a:spLocks noChangeShapeType="1"/>
            </p:cNvSpPr>
            <p:nvPr/>
          </p:nvSpPr>
          <p:spPr bwMode="auto">
            <a:xfrm>
              <a:off x="1296" y="2304"/>
              <a:ext cx="1680" cy="240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endParaRPr lang="he-IL"/>
            </a:p>
          </p:txBody>
        </p:sp>
        <p:sp>
          <p:nvSpPr>
            <p:cNvPr id="17418" name="Line 15"/>
            <p:cNvSpPr>
              <a:spLocks noChangeShapeType="1"/>
            </p:cNvSpPr>
            <p:nvPr/>
          </p:nvSpPr>
          <p:spPr bwMode="auto">
            <a:xfrm>
              <a:off x="1248" y="2448"/>
              <a:ext cx="528" cy="432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endParaRPr lang="he-IL"/>
            </a:p>
          </p:txBody>
        </p:sp>
        <p:sp>
          <p:nvSpPr>
            <p:cNvPr id="17419" name="Line 16"/>
            <p:cNvSpPr>
              <a:spLocks noChangeShapeType="1"/>
            </p:cNvSpPr>
            <p:nvPr/>
          </p:nvSpPr>
          <p:spPr bwMode="auto">
            <a:xfrm>
              <a:off x="1296" y="2400"/>
              <a:ext cx="1344" cy="624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endParaRPr lang="he-IL"/>
            </a:p>
          </p:txBody>
        </p:sp>
        <p:sp>
          <p:nvSpPr>
            <p:cNvPr id="17420" name="Line 17"/>
            <p:cNvSpPr>
              <a:spLocks noChangeShapeType="1"/>
            </p:cNvSpPr>
            <p:nvPr/>
          </p:nvSpPr>
          <p:spPr bwMode="auto">
            <a:xfrm>
              <a:off x="1296" y="2352"/>
              <a:ext cx="2880" cy="528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endParaRPr lang="he-IL"/>
            </a:p>
          </p:txBody>
        </p:sp>
        <p:sp>
          <p:nvSpPr>
            <p:cNvPr id="17421" name="Line 18"/>
            <p:cNvSpPr>
              <a:spLocks noChangeShapeType="1"/>
            </p:cNvSpPr>
            <p:nvPr/>
          </p:nvSpPr>
          <p:spPr bwMode="auto">
            <a:xfrm>
              <a:off x="1344" y="2400"/>
              <a:ext cx="2112" cy="480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endParaRPr lang="he-IL"/>
            </a:p>
          </p:txBody>
        </p:sp>
      </p:grpSp>
      <p:sp>
        <p:nvSpPr>
          <p:cNvPr id="17414" name="Text Box 19"/>
          <p:cNvSpPr txBox="1">
            <a:spLocks noChangeArrowheads="1"/>
          </p:cNvSpPr>
          <p:nvPr/>
        </p:nvSpPr>
        <p:spPr bwMode="auto">
          <a:xfrm>
            <a:off x="6705600" y="2286000"/>
            <a:ext cx="2133600" cy="1781175"/>
          </a:xfrm>
          <a:prstGeom prst="rect">
            <a:avLst/>
          </a:prstGeom>
          <a:noFill/>
          <a:ln w="12700" cap="sq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000" b="1">
                <a:solidFill>
                  <a:schemeClr val="tx1"/>
                </a:solidFill>
                <a:latin typeface="Freestyle Script" pitchFamily="66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Freestyle Script" pitchFamily="66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Freestyle Script" pitchFamily="66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Freestyle Script" pitchFamily="66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Freestyle Script" pitchFamily="66" charset="0"/>
              </a:defRPr>
            </a:lvl5pPr>
            <a:lvl6pPr marL="2514600" indent="-228600" algn="l" rtl="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Freestyle Script" pitchFamily="66" charset="0"/>
              </a:defRPr>
            </a:lvl6pPr>
            <a:lvl7pPr marL="2971800" indent="-228600" algn="l" rtl="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Freestyle Script" pitchFamily="66" charset="0"/>
              </a:defRPr>
            </a:lvl7pPr>
            <a:lvl8pPr marL="3429000" indent="-228600" algn="l" rtl="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Freestyle Script" pitchFamily="66" charset="0"/>
              </a:defRPr>
            </a:lvl8pPr>
            <a:lvl9pPr marL="3886200" indent="-228600" algn="l" rtl="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Freestyle Script" pitchFamily="66" charset="0"/>
              </a:defRPr>
            </a:lvl9pPr>
          </a:lstStyle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Objects viewed as functions.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Inspecting = querying the function/oracle.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228600"/>
            <a:ext cx="8534400" cy="762000"/>
          </a:xfrm>
        </p:spPr>
        <p:txBody>
          <a:bodyPr/>
          <a:lstStyle/>
          <a:p>
            <a:pPr algn="l"/>
            <a:r>
              <a:rPr lang="en-US" altLang="en-US" sz="2800" b="1" u="sng" dirty="0" smtClean="0">
                <a:solidFill>
                  <a:schemeClr val="tx1"/>
                </a:solidFill>
                <a:ea typeface="Arial Unicode MS" pitchFamily="34" charset="-128"/>
                <a:cs typeface="Times New Roman" pitchFamily="18" charset="0"/>
              </a:rPr>
              <a:t>Property Testing: the standard (two-sided error) </a:t>
            </a:r>
            <a:r>
              <a:rPr lang="en-US" altLang="en-US" sz="2800" b="1" u="sng" dirty="0" err="1" smtClean="0">
                <a:solidFill>
                  <a:schemeClr val="tx1"/>
                </a:solidFill>
                <a:ea typeface="Arial Unicode MS" pitchFamily="34" charset="-128"/>
                <a:cs typeface="Times New Roman" pitchFamily="18" charset="0"/>
              </a:rPr>
              <a:t>def’n</a:t>
            </a:r>
            <a:endParaRPr lang="en-US" altLang="he-IL" sz="2800" b="1" dirty="0" smtClean="0">
              <a:solidFill>
                <a:schemeClr val="tx1"/>
              </a:solidFill>
              <a:ea typeface="Arial Unicode MS" pitchFamily="34" charset="-128"/>
              <a:cs typeface="Times New Roman" pitchFamily="18" charset="0"/>
            </a:endParaRPr>
          </a:p>
        </p:txBody>
      </p:sp>
      <p:sp>
        <p:nvSpPr>
          <p:cNvPr id="18435" name="Text Box 3"/>
          <p:cNvSpPr txBox="1">
            <a:spLocks noChangeArrowheads="1"/>
          </p:cNvSpPr>
          <p:nvPr/>
        </p:nvSpPr>
        <p:spPr bwMode="auto">
          <a:xfrm>
            <a:off x="304800" y="1143000"/>
            <a:ext cx="8686800" cy="3232150"/>
          </a:xfrm>
          <a:prstGeom prst="rect">
            <a:avLst/>
          </a:prstGeom>
          <a:noFill/>
          <a:ln w="28575">
            <a:solidFill>
              <a:srgbClr val="FF99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000" b="1">
                <a:solidFill>
                  <a:schemeClr val="tx1"/>
                </a:solidFill>
                <a:latin typeface="Freestyle Script" pitchFamily="66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Freestyle Script" pitchFamily="66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Freestyle Script" pitchFamily="66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Freestyle Script" pitchFamily="66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Freestyle Script" pitchFamily="66" charset="0"/>
              </a:defRPr>
            </a:lvl5pPr>
            <a:lvl6pPr marL="2514600" indent="-228600" algn="l" rtl="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Freestyle Script" pitchFamily="66" charset="0"/>
              </a:defRPr>
            </a:lvl6pPr>
            <a:lvl7pPr marL="2971800" indent="-228600" algn="l" rtl="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Freestyle Script" pitchFamily="66" charset="0"/>
              </a:defRPr>
            </a:lvl7pPr>
            <a:lvl8pPr marL="3429000" indent="-228600" algn="l" rtl="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Freestyle Script" pitchFamily="66" charset="0"/>
              </a:defRPr>
            </a:lvl8pPr>
            <a:lvl9pPr marL="3886200" indent="-228600" algn="l" rtl="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Freestyle Script" pitchFamily="66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US" altLang="he-IL" sz="2800" dirty="0">
                <a:solidFill>
                  <a:srgbClr val="6600CC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A property </a:t>
            </a:r>
            <a:r>
              <a:rPr lang="en-US" altLang="he-IL" sz="2800" dirty="0">
                <a:latin typeface="Lucida Calligraphy" pitchFamily="66" charset="0"/>
                <a:ea typeface="Arial Unicode MS" pitchFamily="34" charset="-128"/>
                <a:cs typeface="Times New Roman" pitchFamily="18" charset="0"/>
              </a:rPr>
              <a:t>P</a:t>
            </a:r>
            <a:r>
              <a:rPr lang="en-US" altLang="he-IL" sz="2800" dirty="0"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= </a:t>
            </a:r>
            <a:r>
              <a:rPr lang="en-US" altLang="he-IL" sz="3600" dirty="0">
                <a:latin typeface="Times New Roman" pitchFamily="18" charset="0"/>
                <a:ea typeface="Arial Unicode MS" pitchFamily="34" charset="-128"/>
                <a:cs typeface="Times New Roman" pitchFamily="18" charset="0"/>
                <a:sym typeface="Symbol" pitchFamily="18" charset="2"/>
              </a:rPr>
              <a:t></a:t>
            </a:r>
            <a:r>
              <a:rPr lang="en-US" altLang="he-IL" sz="3600" baseline="-25000" dirty="0">
                <a:latin typeface="Times New Roman" pitchFamily="18" charset="0"/>
                <a:ea typeface="Arial Unicode MS" pitchFamily="34" charset="-128"/>
                <a:cs typeface="Times New Roman" pitchFamily="18" charset="0"/>
                <a:sym typeface="Symbol" pitchFamily="18" charset="2"/>
              </a:rPr>
              <a:t>n</a:t>
            </a:r>
            <a:r>
              <a:rPr lang="en-US" altLang="he-IL" sz="3600" dirty="0">
                <a:latin typeface="Times New Roman" pitchFamily="18" charset="0"/>
                <a:ea typeface="Arial Unicode MS" pitchFamily="34" charset="-128"/>
                <a:cs typeface="Times New Roman" pitchFamily="18" charset="0"/>
                <a:sym typeface="Symbol" pitchFamily="18" charset="2"/>
              </a:rPr>
              <a:t> </a:t>
            </a:r>
            <a:r>
              <a:rPr lang="en-US" altLang="he-IL" sz="2800" dirty="0" err="1">
                <a:latin typeface="Lucida Calligraphy" pitchFamily="66" charset="0"/>
                <a:ea typeface="Arial Unicode MS" pitchFamily="34" charset="-128"/>
                <a:cs typeface="Times New Roman" pitchFamily="18" charset="0"/>
              </a:rPr>
              <a:t>P</a:t>
            </a:r>
            <a:r>
              <a:rPr lang="en-US" altLang="he-IL" sz="3200" baseline="-25000" dirty="0" err="1"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n</a:t>
            </a:r>
            <a:r>
              <a:rPr lang="en-US" altLang="he-IL" sz="3200" baseline="-25000" dirty="0"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lang="en-US" altLang="he-IL" sz="2800" dirty="0">
                <a:solidFill>
                  <a:srgbClr val="6600CC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, where </a:t>
            </a:r>
            <a:r>
              <a:rPr lang="en-US" altLang="he-IL" sz="2800" dirty="0" err="1">
                <a:latin typeface="Lucida Calligraphy" pitchFamily="66" charset="0"/>
                <a:ea typeface="Arial Unicode MS" pitchFamily="34" charset="-128"/>
                <a:cs typeface="Times New Roman" pitchFamily="18" charset="0"/>
              </a:rPr>
              <a:t>P</a:t>
            </a:r>
            <a:r>
              <a:rPr lang="en-US" altLang="he-IL" sz="3200" baseline="-25000" dirty="0" err="1"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n</a:t>
            </a:r>
            <a:r>
              <a:rPr lang="en-US" altLang="he-IL" sz="2800" dirty="0">
                <a:solidFill>
                  <a:srgbClr val="6600CC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is a set of functions with domain </a:t>
            </a:r>
            <a:r>
              <a:rPr lang="en-US" altLang="he-IL" sz="2800" dirty="0"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D</a:t>
            </a:r>
            <a:r>
              <a:rPr lang="en-US" altLang="he-IL" sz="3200" baseline="-25000" dirty="0"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n</a:t>
            </a:r>
            <a:r>
              <a:rPr lang="en-US" altLang="he-IL" sz="2800" dirty="0">
                <a:solidFill>
                  <a:srgbClr val="6600CC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.</a:t>
            </a:r>
          </a:p>
          <a:p>
            <a:pPr>
              <a:spcBef>
                <a:spcPct val="0"/>
              </a:spcBef>
            </a:pPr>
            <a:r>
              <a:rPr lang="en-US" altLang="he-IL" sz="2800" dirty="0">
                <a:solidFill>
                  <a:srgbClr val="6600CC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The tester gets explicit input </a:t>
            </a:r>
            <a:r>
              <a:rPr lang="en-US" altLang="he-IL" sz="2800" dirty="0"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n</a:t>
            </a:r>
            <a:r>
              <a:rPr lang="en-US" altLang="he-IL" sz="2800" dirty="0">
                <a:solidFill>
                  <a:srgbClr val="6600CC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and </a:t>
            </a:r>
            <a:r>
              <a:rPr lang="en-US" altLang="he-IL" sz="2800" dirty="0">
                <a:latin typeface="Times New Roman" pitchFamily="18" charset="0"/>
                <a:ea typeface="Arial Unicode MS" pitchFamily="34" charset="-128"/>
                <a:cs typeface="Times New Roman" pitchFamily="18" charset="0"/>
                <a:sym typeface="Symbol" pitchFamily="18" charset="2"/>
              </a:rPr>
              <a:t></a:t>
            </a:r>
            <a:r>
              <a:rPr lang="en-US" altLang="he-IL" sz="2800" dirty="0">
                <a:solidFill>
                  <a:srgbClr val="6600CC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,  </a:t>
            </a:r>
          </a:p>
          <a:p>
            <a:pPr>
              <a:spcBef>
                <a:spcPct val="0"/>
              </a:spcBef>
            </a:pPr>
            <a:r>
              <a:rPr lang="en-US" altLang="he-IL" sz="2800" dirty="0">
                <a:solidFill>
                  <a:srgbClr val="6600CC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and oracle access to a function with domain </a:t>
            </a:r>
            <a:r>
              <a:rPr lang="en-US" altLang="he-IL" sz="2800" dirty="0"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D</a:t>
            </a:r>
            <a:r>
              <a:rPr lang="en-US" altLang="he-IL" sz="3200" baseline="-25000" dirty="0"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n</a:t>
            </a:r>
            <a:r>
              <a:rPr lang="en-US" altLang="he-IL" sz="2800" dirty="0">
                <a:solidFill>
                  <a:srgbClr val="6600CC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.</a:t>
            </a:r>
          </a:p>
          <a:p>
            <a:pPr>
              <a:spcBef>
                <a:spcPct val="0"/>
              </a:spcBef>
              <a:buFontTx/>
              <a:buChar char="•"/>
            </a:pPr>
            <a:r>
              <a:rPr lang="en-US" altLang="he-IL" sz="2800" b="0" dirty="0">
                <a:solidFill>
                  <a:srgbClr val="6600CC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lang="en-US" altLang="he-IL" sz="2800" dirty="0">
                <a:solidFill>
                  <a:srgbClr val="6600CC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If </a:t>
            </a:r>
            <a:r>
              <a:rPr lang="en-US" altLang="he-IL" sz="2800" dirty="0"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f</a:t>
            </a:r>
            <a:r>
              <a:rPr lang="en-US" altLang="he-IL" sz="2800" dirty="0">
                <a:solidFill>
                  <a:srgbClr val="6600CC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lang="en-US" altLang="he-IL" sz="2800" dirty="0">
                <a:latin typeface="Times New Roman" pitchFamily="18" charset="0"/>
                <a:ea typeface="Arial Unicode MS" pitchFamily="34" charset="-128"/>
                <a:cs typeface="Times New Roman" pitchFamily="18" charset="0"/>
                <a:sym typeface="Symbol" pitchFamily="18" charset="2"/>
              </a:rPr>
              <a:t> </a:t>
            </a:r>
            <a:r>
              <a:rPr lang="en-US" altLang="he-IL" sz="2800" dirty="0" err="1">
                <a:latin typeface="Lucida Calligraphy" pitchFamily="66" charset="0"/>
                <a:ea typeface="Arial Unicode MS" pitchFamily="34" charset="-128"/>
                <a:cs typeface="Times New Roman" pitchFamily="18" charset="0"/>
              </a:rPr>
              <a:t>P</a:t>
            </a:r>
            <a:r>
              <a:rPr lang="en-US" altLang="he-IL" sz="3200" baseline="-25000" dirty="0" err="1"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n</a:t>
            </a:r>
            <a:r>
              <a:rPr lang="en-US" altLang="he-IL" sz="2800" dirty="0">
                <a:solidFill>
                  <a:srgbClr val="6600CC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then </a:t>
            </a:r>
            <a:r>
              <a:rPr lang="en-US" altLang="he-IL" sz="2800" dirty="0" err="1"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Prob</a:t>
            </a:r>
            <a:r>
              <a:rPr lang="en-US" altLang="he-IL" sz="2800" dirty="0"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[</a:t>
            </a:r>
            <a:r>
              <a:rPr lang="en-US" altLang="he-IL" sz="2800" dirty="0" err="1"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T</a:t>
            </a:r>
            <a:r>
              <a:rPr lang="en-US" altLang="he-IL" sz="3200" baseline="30000" dirty="0" err="1"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f</a:t>
            </a:r>
            <a:r>
              <a:rPr lang="en-US" altLang="he-IL" sz="2800" dirty="0"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(n,</a:t>
            </a:r>
            <a:r>
              <a:rPr lang="en-US" altLang="he-IL" sz="2800" dirty="0">
                <a:latin typeface="Times New Roman" pitchFamily="18" charset="0"/>
                <a:ea typeface="Arial Unicode MS" pitchFamily="34" charset="-128"/>
                <a:cs typeface="Times New Roman" pitchFamily="18" charset="0"/>
                <a:sym typeface="Symbol" pitchFamily="18" charset="2"/>
              </a:rPr>
              <a:t></a:t>
            </a:r>
            <a:r>
              <a:rPr lang="en-US" altLang="he-IL" sz="2800" dirty="0"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)  accepts]  </a:t>
            </a:r>
            <a:r>
              <a:rPr lang="en-US" altLang="he-IL" sz="2800" dirty="0" smtClean="0">
                <a:solidFill>
                  <a:srgbClr val="6600CC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lang="en-US" altLang="he-IL" sz="2800" dirty="0"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&gt; </a:t>
            </a:r>
            <a:r>
              <a:rPr lang="en-US" altLang="he-IL" sz="2800" dirty="0" smtClean="0"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2/3    </a:t>
            </a:r>
            <a:r>
              <a:rPr lang="en-US" altLang="he-IL" sz="2800" dirty="0" smtClean="0">
                <a:solidFill>
                  <a:schemeClr val="accent2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(or</a:t>
            </a:r>
            <a:r>
              <a:rPr lang="en-US" altLang="he-IL" sz="2800" dirty="0" smtClean="0"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=1</a:t>
            </a:r>
            <a:r>
              <a:rPr lang="en-US" altLang="he-IL" sz="2800" dirty="0" smtClean="0">
                <a:solidFill>
                  <a:srgbClr val="6600CC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).</a:t>
            </a:r>
            <a:endParaRPr lang="en-US" altLang="he-IL" sz="2800" dirty="0">
              <a:solidFill>
                <a:srgbClr val="6600CC"/>
              </a:solidFill>
              <a:latin typeface="Times New Roman" pitchFamily="18" charset="0"/>
              <a:ea typeface="Arial Unicode MS" pitchFamily="34" charset="-128"/>
              <a:cs typeface="Times New Roman" pitchFamily="18" charset="0"/>
            </a:endParaRPr>
          </a:p>
          <a:p>
            <a:pPr>
              <a:spcBef>
                <a:spcPct val="0"/>
              </a:spcBef>
              <a:buFontTx/>
              <a:buChar char="•"/>
            </a:pPr>
            <a:r>
              <a:rPr lang="en-US" altLang="he-IL" sz="2800" dirty="0">
                <a:solidFill>
                  <a:srgbClr val="6600CC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If </a:t>
            </a:r>
            <a:r>
              <a:rPr lang="en-US" altLang="he-IL" sz="2800" dirty="0"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f</a:t>
            </a:r>
            <a:r>
              <a:rPr lang="en-US" altLang="he-IL" sz="2800" dirty="0">
                <a:solidFill>
                  <a:srgbClr val="6600CC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is </a:t>
            </a:r>
            <a:r>
              <a:rPr lang="en-US" altLang="he-IL" sz="2800" dirty="0">
                <a:latin typeface="Times New Roman" pitchFamily="18" charset="0"/>
                <a:ea typeface="Arial Unicode MS" pitchFamily="34" charset="-128"/>
                <a:cs typeface="Times New Roman" pitchFamily="18" charset="0"/>
                <a:sym typeface="Symbol" pitchFamily="18" charset="2"/>
              </a:rPr>
              <a:t></a:t>
            </a:r>
            <a:r>
              <a:rPr lang="en-US" altLang="he-IL" sz="2800" dirty="0">
                <a:solidFill>
                  <a:srgbClr val="6600CC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-far from </a:t>
            </a:r>
            <a:r>
              <a:rPr lang="en-US" altLang="he-IL" sz="2800" dirty="0" err="1">
                <a:latin typeface="Lucida Calligraphy" pitchFamily="66" charset="0"/>
                <a:ea typeface="Arial Unicode MS" pitchFamily="34" charset="-128"/>
                <a:cs typeface="Times New Roman" pitchFamily="18" charset="0"/>
              </a:rPr>
              <a:t>P</a:t>
            </a:r>
            <a:r>
              <a:rPr lang="en-US" altLang="he-IL" sz="3200" baseline="-25000" dirty="0" err="1"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n</a:t>
            </a:r>
            <a:r>
              <a:rPr lang="en-US" altLang="he-IL" sz="2800" dirty="0">
                <a:solidFill>
                  <a:srgbClr val="6600CC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then </a:t>
            </a:r>
            <a:r>
              <a:rPr lang="en-US" altLang="he-IL" sz="2800" dirty="0" err="1"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Prob</a:t>
            </a:r>
            <a:r>
              <a:rPr lang="en-US" altLang="he-IL" sz="2800" dirty="0"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[</a:t>
            </a:r>
            <a:r>
              <a:rPr lang="en-US" altLang="he-IL" sz="2800" dirty="0" err="1"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T</a:t>
            </a:r>
            <a:r>
              <a:rPr lang="en-US" altLang="he-IL" sz="3200" baseline="30000" dirty="0" err="1"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f</a:t>
            </a:r>
            <a:r>
              <a:rPr lang="en-US" altLang="he-IL" sz="2800" dirty="0"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(n,</a:t>
            </a:r>
            <a:r>
              <a:rPr lang="en-US" altLang="he-IL" sz="2800" dirty="0">
                <a:latin typeface="Times New Roman" pitchFamily="18" charset="0"/>
                <a:ea typeface="Arial Unicode MS" pitchFamily="34" charset="-128"/>
                <a:cs typeface="Times New Roman" pitchFamily="18" charset="0"/>
                <a:sym typeface="Symbol" pitchFamily="18" charset="2"/>
              </a:rPr>
              <a:t></a:t>
            </a:r>
            <a:r>
              <a:rPr lang="en-US" altLang="he-IL" sz="2800" dirty="0"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) </a:t>
            </a:r>
            <a:r>
              <a:rPr lang="en-US" altLang="he-IL" sz="2800" dirty="0">
                <a:latin typeface="Times New Roman" pitchFamily="18" charset="0"/>
                <a:ea typeface="Arial Unicode MS" pitchFamily="34" charset="-128"/>
                <a:cs typeface="Times New Roman" pitchFamily="18" charset="0"/>
                <a:sym typeface="Symbol" pitchFamily="18" charset="2"/>
              </a:rPr>
              <a:t> rejects</a:t>
            </a:r>
            <a:r>
              <a:rPr lang="en-US" altLang="he-IL" sz="2800" dirty="0"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]  &gt;  2/3.</a:t>
            </a:r>
            <a:br>
              <a:rPr lang="en-US" altLang="he-IL" sz="2800" dirty="0"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</a:br>
            <a:r>
              <a:rPr lang="en-US" altLang="he-IL" sz="2800" dirty="0"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  </a:t>
            </a:r>
            <a:r>
              <a:rPr lang="en-US" altLang="he-IL" sz="2800" dirty="0">
                <a:solidFill>
                  <a:srgbClr val="6600CC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(Distance is defined as fraction of disagreements.)</a:t>
            </a:r>
          </a:p>
        </p:txBody>
      </p:sp>
      <p:sp>
        <p:nvSpPr>
          <p:cNvPr id="18436" name="Text Box 4"/>
          <p:cNvSpPr txBox="1">
            <a:spLocks noChangeArrowheads="1"/>
          </p:cNvSpPr>
          <p:nvPr/>
        </p:nvSpPr>
        <p:spPr bwMode="auto">
          <a:xfrm>
            <a:off x="1143000" y="4724400"/>
            <a:ext cx="6705600" cy="1035050"/>
          </a:xfrm>
          <a:prstGeom prst="rect">
            <a:avLst/>
          </a:prstGeom>
          <a:noFill/>
          <a:ln w="28575">
            <a:solidFill>
              <a:srgbClr val="FF99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000" b="1">
                <a:solidFill>
                  <a:schemeClr val="tx1"/>
                </a:solidFill>
                <a:latin typeface="Freestyle Script" pitchFamily="66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Freestyle Script" pitchFamily="66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Freestyle Script" pitchFamily="66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Freestyle Script" pitchFamily="66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Freestyle Script" pitchFamily="66" charset="0"/>
              </a:defRPr>
            </a:lvl5pPr>
            <a:lvl6pPr marL="2514600" indent="-228600" algn="l" rtl="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Freestyle Script" pitchFamily="66" charset="0"/>
              </a:defRPr>
            </a:lvl6pPr>
            <a:lvl7pPr marL="2971800" indent="-228600" algn="l" rtl="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Freestyle Script" pitchFamily="66" charset="0"/>
              </a:defRPr>
            </a:lvl7pPr>
            <a:lvl8pPr marL="3429000" indent="-228600" algn="l" rtl="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Freestyle Script" pitchFamily="66" charset="0"/>
              </a:defRPr>
            </a:lvl8pPr>
            <a:lvl9pPr marL="3886200" indent="-228600" algn="l" rtl="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Freestyle Script" pitchFamily="66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US" altLang="he-IL" sz="2800">
                <a:solidFill>
                  <a:srgbClr val="FF0000"/>
                </a:solidFill>
                <a:latin typeface="Monotype Corsiva" pitchFamily="66" charset="0"/>
                <a:ea typeface="Arial Unicode MS" pitchFamily="34" charset="-128"/>
                <a:cs typeface="Times New Roman" pitchFamily="18" charset="0"/>
              </a:rPr>
              <a:t>Focus: </a:t>
            </a:r>
            <a:r>
              <a:rPr lang="en-US" altLang="he-IL" sz="2800">
                <a:solidFill>
                  <a:schemeClr val="accent2"/>
                </a:solidFill>
                <a:latin typeface="Monotype Corsiva" pitchFamily="66" charset="0"/>
                <a:ea typeface="Arial Unicode MS" pitchFamily="34" charset="-128"/>
                <a:cs typeface="Times New Roman" pitchFamily="18" charset="0"/>
              </a:rPr>
              <a:t>query complexity</a:t>
            </a:r>
            <a:r>
              <a:rPr lang="en-US" altLang="he-IL" sz="2800">
                <a:solidFill>
                  <a:srgbClr val="FF0000"/>
                </a:solidFill>
                <a:latin typeface="Monotype Corsiva" pitchFamily="66" charset="0"/>
                <a:ea typeface="Arial Unicode MS" pitchFamily="34" charset="-128"/>
                <a:cs typeface="Times New Roman" pitchFamily="18" charset="0"/>
              </a:rPr>
              <a:t>,  </a:t>
            </a:r>
            <a:r>
              <a:rPr lang="en-US" altLang="he-IL" sz="2800"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q(n,</a:t>
            </a:r>
            <a:r>
              <a:rPr lang="en-US" altLang="he-IL" sz="2800">
                <a:latin typeface="Times New Roman" pitchFamily="18" charset="0"/>
                <a:ea typeface="Arial Unicode MS" pitchFamily="34" charset="-128"/>
                <a:cs typeface="Times New Roman" pitchFamily="18" charset="0"/>
                <a:sym typeface="Symbol" pitchFamily="18" charset="2"/>
              </a:rPr>
              <a:t></a:t>
            </a:r>
            <a:r>
              <a:rPr lang="en-US" altLang="he-IL" sz="2800"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)  </a:t>
            </a:r>
            <a:r>
              <a:rPr lang="en-US" altLang="he-IL" sz="3200"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« </a:t>
            </a:r>
            <a:r>
              <a:rPr lang="en-US" altLang="he-IL" sz="2800"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|D</a:t>
            </a:r>
            <a:r>
              <a:rPr lang="en-US" altLang="he-IL" sz="2800" baseline="-25000"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n</a:t>
            </a:r>
            <a:r>
              <a:rPr lang="en-US" altLang="he-IL" sz="2800"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|</a:t>
            </a:r>
            <a:endParaRPr lang="en-US" altLang="he-IL" sz="2800">
              <a:solidFill>
                <a:srgbClr val="FF0000"/>
              </a:solidFill>
              <a:latin typeface="Monotype Corsiva" pitchFamily="66" charset="0"/>
              <a:ea typeface="Arial Unicode MS" pitchFamily="34" charset="-128"/>
              <a:cs typeface="Times New Roman" pitchFamily="18" charset="0"/>
            </a:endParaRPr>
          </a:p>
          <a:p>
            <a:pPr>
              <a:spcBef>
                <a:spcPct val="0"/>
              </a:spcBef>
            </a:pPr>
            <a:r>
              <a:rPr lang="en-US" altLang="he-IL" sz="2800">
                <a:solidFill>
                  <a:srgbClr val="FF0000"/>
                </a:solidFill>
                <a:latin typeface="Monotype Corsiva" pitchFamily="66" charset="0"/>
                <a:ea typeface="Arial Unicode MS" pitchFamily="34" charset="-128"/>
                <a:cs typeface="Times New Roman" pitchFamily="18" charset="0"/>
              </a:rPr>
              <a:t>Special  focus</a:t>
            </a:r>
            <a:r>
              <a:rPr lang="en-US" altLang="he-IL" sz="2800">
                <a:solidFill>
                  <a:srgbClr val="6600CC"/>
                </a:solidFill>
                <a:latin typeface="Monotype Corsiva" pitchFamily="66" charset="0"/>
                <a:ea typeface="Arial Unicode MS" pitchFamily="34" charset="-128"/>
                <a:cs typeface="Times New Roman" pitchFamily="18" charset="0"/>
              </a:rPr>
              <a:t>:  </a:t>
            </a:r>
            <a:r>
              <a:rPr lang="en-US" altLang="he-IL" sz="2800"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q(n,</a:t>
            </a:r>
            <a:r>
              <a:rPr lang="en-US" altLang="he-IL" sz="2800">
                <a:latin typeface="Times New Roman" pitchFamily="18" charset="0"/>
                <a:ea typeface="Arial Unicode MS" pitchFamily="34" charset="-128"/>
                <a:cs typeface="Times New Roman" pitchFamily="18" charset="0"/>
                <a:sym typeface="Symbol" pitchFamily="18" charset="2"/>
              </a:rPr>
              <a:t></a:t>
            </a:r>
            <a:r>
              <a:rPr lang="en-US" altLang="he-IL" sz="2800"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)=q(</a:t>
            </a:r>
            <a:r>
              <a:rPr lang="en-US" altLang="he-IL" sz="2800">
                <a:latin typeface="Times New Roman" pitchFamily="18" charset="0"/>
                <a:ea typeface="Arial Unicode MS" pitchFamily="34" charset="-128"/>
                <a:cs typeface="Times New Roman" pitchFamily="18" charset="0"/>
                <a:sym typeface="Symbol" pitchFamily="18" charset="2"/>
              </a:rPr>
              <a:t></a:t>
            </a:r>
            <a:r>
              <a:rPr lang="en-US" altLang="he-IL" sz="2800"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)</a:t>
            </a:r>
            <a:r>
              <a:rPr lang="en-US" altLang="he-IL" sz="2400">
                <a:solidFill>
                  <a:schemeClr val="accent2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,  independent of</a:t>
            </a:r>
            <a:r>
              <a:rPr lang="en-US" altLang="he-IL" sz="2800"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n</a:t>
            </a:r>
            <a:r>
              <a:rPr lang="en-US" altLang="he-IL" sz="2800">
                <a:solidFill>
                  <a:schemeClr val="accent2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.</a:t>
            </a:r>
          </a:p>
        </p:txBody>
      </p:sp>
      <p:sp>
        <p:nvSpPr>
          <p:cNvPr id="18437" name="Text Box 5"/>
          <p:cNvSpPr txBox="1">
            <a:spLocks noChangeArrowheads="1"/>
          </p:cNvSpPr>
          <p:nvPr/>
        </p:nvSpPr>
        <p:spPr bwMode="auto">
          <a:xfrm>
            <a:off x="1143000" y="5867400"/>
            <a:ext cx="6705600" cy="547688"/>
          </a:xfrm>
          <a:prstGeom prst="rect">
            <a:avLst/>
          </a:prstGeom>
          <a:noFill/>
          <a:ln w="28575">
            <a:solidFill>
              <a:srgbClr val="FF99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000" b="1">
                <a:solidFill>
                  <a:schemeClr val="tx1"/>
                </a:solidFill>
                <a:latin typeface="Freestyle Script" pitchFamily="66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Freestyle Script" pitchFamily="66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Freestyle Script" pitchFamily="66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Freestyle Script" pitchFamily="66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Freestyle Script" pitchFamily="66" charset="0"/>
              </a:defRPr>
            </a:lvl5pPr>
            <a:lvl6pPr marL="2514600" indent="-228600" algn="l" rtl="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Freestyle Script" pitchFamily="66" charset="0"/>
              </a:defRPr>
            </a:lvl6pPr>
            <a:lvl7pPr marL="2971800" indent="-228600" algn="l" rtl="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Freestyle Script" pitchFamily="66" charset="0"/>
              </a:defRPr>
            </a:lvl7pPr>
            <a:lvl8pPr marL="3429000" indent="-228600" algn="l" rtl="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Freestyle Script" pitchFamily="66" charset="0"/>
              </a:defRPr>
            </a:lvl8pPr>
            <a:lvl9pPr marL="3886200" indent="-228600" algn="l" rtl="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Freestyle Script" pitchFamily="66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US" altLang="he-IL" sz="2800">
                <a:solidFill>
                  <a:srgbClr val="FF0000"/>
                </a:solidFill>
                <a:latin typeface="Monotype Corsiva" pitchFamily="66" charset="0"/>
                <a:ea typeface="Arial Unicode MS" pitchFamily="34" charset="-128"/>
                <a:cs typeface="Times New Roman" pitchFamily="18" charset="0"/>
              </a:rPr>
              <a:t>Terminology:</a:t>
            </a:r>
            <a:r>
              <a:rPr lang="en-US" altLang="he-IL" sz="2800">
                <a:solidFill>
                  <a:srgbClr val="6600CC"/>
                </a:solidFill>
                <a:latin typeface="Monotype Corsiva" pitchFamily="66" charset="0"/>
                <a:ea typeface="Arial Unicode MS" pitchFamily="34" charset="-128"/>
                <a:cs typeface="Times New Roman" pitchFamily="18" charset="0"/>
              </a:rPr>
              <a:t>  </a:t>
            </a:r>
            <a:r>
              <a:rPr lang="en-US" altLang="he-IL" sz="2800">
                <a:latin typeface="Times New Roman" pitchFamily="18" charset="0"/>
                <a:ea typeface="Arial Unicode MS" pitchFamily="34" charset="-128"/>
                <a:cs typeface="Times New Roman" pitchFamily="18" charset="0"/>
                <a:sym typeface="Symbol" pitchFamily="18" charset="2"/>
              </a:rPr>
              <a:t></a:t>
            </a:r>
            <a:r>
              <a:rPr lang="en-US" altLang="he-IL" sz="2800">
                <a:solidFill>
                  <a:srgbClr val="6600CC"/>
                </a:solidFill>
                <a:latin typeface="Monotype Corsiva" pitchFamily="66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lang="en-US" altLang="he-IL" sz="2800"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lang="en-US" altLang="he-IL" sz="2800">
                <a:solidFill>
                  <a:srgbClr val="6600CC"/>
                </a:solidFill>
                <a:latin typeface="Monotype Corsiva" pitchFamily="66" charset="0"/>
                <a:ea typeface="Arial Unicode MS" pitchFamily="34" charset="-128"/>
                <a:cs typeface="Times New Roman" pitchFamily="18" charset="0"/>
              </a:rPr>
              <a:t>is called the  </a:t>
            </a:r>
            <a:r>
              <a:rPr lang="en-US" altLang="he-IL" sz="2800">
                <a:solidFill>
                  <a:srgbClr val="FF0000"/>
                </a:solidFill>
                <a:latin typeface="Monotype Corsiva" pitchFamily="66" charset="0"/>
                <a:ea typeface="Arial Unicode MS" pitchFamily="34" charset="-128"/>
                <a:cs typeface="Times New Roman" pitchFamily="18" charset="0"/>
              </a:rPr>
              <a:t>proximity</a:t>
            </a:r>
            <a:r>
              <a:rPr lang="en-US" altLang="he-IL" sz="2800">
                <a:solidFill>
                  <a:srgbClr val="6600CC"/>
                </a:solidFill>
                <a:latin typeface="Monotype Corsiva" pitchFamily="66" charset="0"/>
                <a:ea typeface="Arial Unicode MS" pitchFamily="34" charset="-128"/>
                <a:cs typeface="Times New Roman" pitchFamily="18" charset="0"/>
              </a:rPr>
              <a:t>  parameter.</a:t>
            </a:r>
          </a:p>
        </p:txBody>
      </p:sp>
      <p:sp>
        <p:nvSpPr>
          <p:cNvPr id="18438" name="Line 6"/>
          <p:cNvSpPr>
            <a:spLocks noChangeShapeType="1"/>
          </p:cNvSpPr>
          <p:nvPr/>
        </p:nvSpPr>
        <p:spPr bwMode="auto">
          <a:xfrm>
            <a:off x="304800" y="5257800"/>
            <a:ext cx="762000" cy="0"/>
          </a:xfrm>
          <a:prstGeom prst="line">
            <a:avLst/>
          </a:prstGeom>
          <a:noFill/>
          <a:ln w="76200" cap="sq">
            <a:solidFill>
              <a:schemeClr val="tx1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he-IL"/>
          </a:p>
        </p:txBody>
      </p:sp>
      <p:sp>
        <p:nvSpPr>
          <p:cNvPr id="18439" name="Line 7"/>
          <p:cNvSpPr>
            <a:spLocks noChangeShapeType="1"/>
          </p:cNvSpPr>
          <p:nvPr/>
        </p:nvSpPr>
        <p:spPr bwMode="auto">
          <a:xfrm>
            <a:off x="304800" y="6172200"/>
            <a:ext cx="762000" cy="0"/>
          </a:xfrm>
          <a:prstGeom prst="line">
            <a:avLst/>
          </a:prstGeom>
          <a:noFill/>
          <a:ln w="76200" cap="sq">
            <a:solidFill>
              <a:schemeClr val="accent1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he-IL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ubtitle 1"/>
          <p:cNvSpPr>
            <a:spLocks noGrp="1"/>
          </p:cNvSpPr>
          <p:nvPr>
            <p:ph type="subTitle" idx="1"/>
          </p:nvPr>
        </p:nvSpPr>
        <p:spPr>
          <a:xfrm>
            <a:off x="266700" y="304800"/>
            <a:ext cx="8420100" cy="609600"/>
          </a:xfrm>
        </p:spPr>
        <p:txBody>
          <a:bodyPr/>
          <a:lstStyle/>
          <a:p>
            <a:pPr algn="l"/>
            <a:r>
              <a:rPr lang="en-US" sz="3600" b="1" u="sng" smtClean="0"/>
              <a:t>Three types of multiple input problems</a:t>
            </a:r>
          </a:p>
          <a:p>
            <a:pPr algn="l"/>
            <a:endParaRPr lang="en-US" sz="3600" smtClean="0"/>
          </a:p>
          <a:p>
            <a:pPr algn="l"/>
            <a:endParaRPr lang="en-US" sz="2400" smtClean="0"/>
          </a:p>
        </p:txBody>
      </p:sp>
      <p:sp>
        <p:nvSpPr>
          <p:cNvPr id="4" name="Subtitle 1"/>
          <p:cNvSpPr txBox="1">
            <a:spLocks/>
          </p:cNvSpPr>
          <p:nvPr/>
        </p:nvSpPr>
        <p:spPr bwMode="auto">
          <a:xfrm>
            <a:off x="381000" y="1143000"/>
            <a:ext cx="8229600" cy="4343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800">
                <a:solidFill>
                  <a:schemeClr val="tx1"/>
                </a:solidFill>
                <a:latin typeface="+mn-lt"/>
              </a:defRPr>
            </a:lvl2pPr>
            <a:lvl3pPr marL="9144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400">
                <a:solidFill>
                  <a:schemeClr val="tx1"/>
                </a:solidFill>
                <a:latin typeface="+mn-lt"/>
              </a:defRPr>
            </a:lvl3pPr>
            <a:lvl4pPr marL="13716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4pPr>
            <a:lvl5pPr marL="18288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5pPr>
            <a:lvl6pPr marL="22860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6pPr>
            <a:lvl7pPr marL="27432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7pPr>
            <a:lvl8pPr marL="32004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8pPr>
            <a:lvl9pPr marL="36576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algn="l">
              <a:defRPr/>
            </a:pPr>
            <a:r>
              <a:rPr lang="en-US" sz="2400" b="0" kern="0" dirty="0" smtClean="0">
                <a:solidFill>
                  <a:srgbClr val="FF0000"/>
                </a:solidFill>
              </a:rPr>
              <a:t>For any fixed property </a:t>
            </a:r>
            <a:r>
              <a:rPr lang="en-US" sz="2400" b="0" kern="0" dirty="0" smtClean="0">
                <a:sym typeface="Symbol"/>
              </a:rPr>
              <a:t></a:t>
            </a:r>
            <a:r>
              <a:rPr lang="en-US" sz="2400" b="0" kern="0" dirty="0" smtClean="0">
                <a:solidFill>
                  <a:srgbClr val="FF0000"/>
                </a:solidFill>
                <a:sym typeface="Symbol"/>
              </a:rPr>
              <a:t> and proximity parameter </a:t>
            </a:r>
            <a:r>
              <a:rPr lang="en-US" sz="2400" b="0" kern="0" dirty="0" smtClean="0">
                <a:sym typeface="Symbol"/>
              </a:rPr>
              <a:t></a:t>
            </a:r>
            <a:r>
              <a:rPr lang="en-US" sz="2400" b="0" kern="0" dirty="0" smtClean="0">
                <a:solidFill>
                  <a:srgbClr val="FF0000"/>
                </a:solidFill>
                <a:sym typeface="Symbol"/>
              </a:rPr>
              <a:t>.</a:t>
            </a:r>
          </a:p>
          <a:p>
            <a:pPr algn="l">
              <a:defRPr/>
            </a:pPr>
            <a:r>
              <a:rPr lang="en-US" sz="2400" u="sng" kern="0" dirty="0" smtClean="0">
                <a:solidFill>
                  <a:srgbClr val="FF0000"/>
                </a:solidFill>
                <a:sym typeface="Symbol"/>
              </a:rPr>
              <a:t>Direct </a:t>
            </a:r>
            <a:r>
              <a:rPr lang="en-US" sz="2400" u="sng" kern="0" dirty="0" smtClean="0">
                <a:sym typeface="Symbol"/>
              </a:rPr>
              <a:t>m</a:t>
            </a:r>
            <a:r>
              <a:rPr lang="en-US" sz="2400" u="sng" kern="0" dirty="0" smtClean="0">
                <a:solidFill>
                  <a:srgbClr val="FF0000"/>
                </a:solidFill>
                <a:sym typeface="Symbol"/>
              </a:rPr>
              <a:t>-Sum Problem</a:t>
            </a:r>
            <a:r>
              <a:rPr lang="en-US" sz="2400" b="0" u="sng" kern="0" dirty="0" smtClean="0">
                <a:solidFill>
                  <a:srgbClr val="FF0000"/>
                </a:solidFill>
                <a:sym typeface="Symbol"/>
              </a:rPr>
              <a:t>:</a:t>
            </a:r>
            <a:r>
              <a:rPr lang="en-US" sz="2400" b="0" kern="0" dirty="0" smtClean="0">
                <a:solidFill>
                  <a:srgbClr val="FF0000"/>
                </a:solidFill>
                <a:sym typeface="Symbol"/>
              </a:rPr>
              <a:t> </a:t>
            </a:r>
            <a:r>
              <a:rPr lang="en-US" sz="2400" b="0" kern="0" dirty="0" smtClean="0">
                <a:solidFill>
                  <a:schemeClr val="accent2"/>
                </a:solidFill>
                <a:sym typeface="Symbol"/>
              </a:rPr>
              <a:t>Given a sequence of </a:t>
            </a:r>
            <a:r>
              <a:rPr lang="en-US" sz="2400" kern="0" dirty="0" smtClean="0">
                <a:sym typeface="Symbol"/>
              </a:rPr>
              <a:t>m</a:t>
            </a:r>
            <a:r>
              <a:rPr lang="en-US" sz="2400" b="0" kern="0" dirty="0" smtClean="0">
                <a:solidFill>
                  <a:schemeClr val="accent2"/>
                </a:solidFill>
                <a:sym typeface="Symbol"/>
              </a:rPr>
              <a:t> inputs, output a sequence of </a:t>
            </a:r>
            <a:r>
              <a:rPr lang="en-US" sz="2400" kern="0" dirty="0" smtClean="0">
                <a:sym typeface="Symbol"/>
              </a:rPr>
              <a:t>m</a:t>
            </a:r>
            <a:r>
              <a:rPr lang="en-US" sz="2400" b="0" kern="0" dirty="0" smtClean="0">
                <a:solidFill>
                  <a:schemeClr val="accent2"/>
                </a:solidFill>
                <a:sym typeface="Symbol"/>
              </a:rPr>
              <a:t> outputs that each satisfy the testing requirements; </a:t>
            </a:r>
            <a:r>
              <a:rPr lang="en-US" sz="2000" b="0" kern="0" dirty="0" smtClean="0">
                <a:solidFill>
                  <a:schemeClr val="accent2"/>
                </a:solidFill>
                <a:sym typeface="Symbol"/>
              </a:rPr>
              <a:t>that is, for every </a:t>
            </a:r>
            <a:r>
              <a:rPr lang="en-US" sz="2000" kern="0" dirty="0" err="1" smtClean="0">
                <a:sym typeface="Symbol"/>
              </a:rPr>
              <a:t>i</a:t>
            </a:r>
            <a:r>
              <a:rPr lang="en-US" sz="2000" b="0" kern="0" dirty="0" smtClean="0">
                <a:solidFill>
                  <a:schemeClr val="accent2"/>
                </a:solidFill>
                <a:sym typeface="Symbol"/>
              </a:rPr>
              <a:t>, if the </a:t>
            </a:r>
            <a:r>
              <a:rPr lang="en-US" sz="2000" kern="0" dirty="0" err="1" smtClean="0">
                <a:sym typeface="Symbol"/>
              </a:rPr>
              <a:t>i</a:t>
            </a:r>
            <a:r>
              <a:rPr lang="en-US" sz="2000" b="0" kern="0" baseline="30000" dirty="0" err="1" smtClean="0">
                <a:solidFill>
                  <a:schemeClr val="accent2"/>
                </a:solidFill>
                <a:sym typeface="Symbol"/>
              </a:rPr>
              <a:t>th</a:t>
            </a:r>
            <a:r>
              <a:rPr lang="en-US" sz="2000" b="0" kern="0" dirty="0" smtClean="0">
                <a:solidFill>
                  <a:schemeClr val="accent2"/>
                </a:solidFill>
                <a:sym typeface="Symbol"/>
              </a:rPr>
              <a:t> input is in </a:t>
            </a:r>
            <a:r>
              <a:rPr lang="en-US" sz="2000" kern="0" dirty="0" smtClean="0">
                <a:sym typeface="Symbol"/>
              </a:rPr>
              <a:t></a:t>
            </a:r>
            <a:r>
              <a:rPr lang="en-US" sz="2000" b="0" kern="0" dirty="0" smtClean="0">
                <a:solidFill>
                  <a:schemeClr val="accent2"/>
                </a:solidFill>
                <a:sym typeface="Symbol"/>
              </a:rPr>
              <a:t> then the </a:t>
            </a:r>
            <a:r>
              <a:rPr lang="en-US" sz="2000" kern="0" dirty="0" err="1" smtClean="0">
                <a:sym typeface="Symbol"/>
              </a:rPr>
              <a:t>i</a:t>
            </a:r>
            <a:r>
              <a:rPr lang="en-US" sz="2000" b="0" kern="0" baseline="30000" dirty="0" err="1" smtClean="0">
                <a:solidFill>
                  <a:schemeClr val="accent2"/>
                </a:solidFill>
                <a:sym typeface="Symbol"/>
              </a:rPr>
              <a:t>th</a:t>
            </a:r>
            <a:r>
              <a:rPr lang="en-US" sz="2000" b="0" kern="0" dirty="0" smtClean="0">
                <a:solidFill>
                  <a:schemeClr val="accent2"/>
                </a:solidFill>
                <a:sym typeface="Symbol"/>
              </a:rPr>
              <a:t> output is 1 w.p.≥2/3, whereas if the input is </a:t>
            </a:r>
            <a:r>
              <a:rPr lang="en-US" sz="2000" kern="0" dirty="0" smtClean="0">
                <a:sym typeface="Symbol"/>
              </a:rPr>
              <a:t></a:t>
            </a:r>
            <a:r>
              <a:rPr lang="en-US" sz="2000" b="0" kern="0" dirty="0" smtClean="0">
                <a:solidFill>
                  <a:schemeClr val="accent2"/>
                </a:solidFill>
                <a:sym typeface="Symbol"/>
              </a:rPr>
              <a:t>-far from </a:t>
            </a:r>
            <a:r>
              <a:rPr lang="en-US" sz="2000" kern="0" dirty="0" smtClean="0">
                <a:sym typeface="Symbol"/>
              </a:rPr>
              <a:t></a:t>
            </a:r>
            <a:r>
              <a:rPr lang="en-US" sz="2000" b="0" kern="0" dirty="0" smtClean="0">
                <a:solidFill>
                  <a:schemeClr val="accent2"/>
                </a:solidFill>
                <a:sym typeface="Symbol"/>
              </a:rPr>
              <a:t> then the output is 1 </a:t>
            </a:r>
            <a:r>
              <a:rPr lang="en-US" sz="2000" b="0" kern="0" dirty="0" err="1" smtClean="0">
                <a:solidFill>
                  <a:schemeClr val="accent2"/>
                </a:solidFill>
                <a:sym typeface="Symbol"/>
              </a:rPr>
              <a:t>w.p</a:t>
            </a:r>
            <a:r>
              <a:rPr lang="en-US" sz="2000" b="0" kern="0" dirty="0" smtClean="0">
                <a:solidFill>
                  <a:schemeClr val="accent2"/>
                </a:solidFill>
                <a:sym typeface="Symbol"/>
              </a:rPr>
              <a:t>. ≥ 2/3.</a:t>
            </a:r>
          </a:p>
          <a:p>
            <a:pPr algn="l">
              <a:defRPr/>
            </a:pPr>
            <a:r>
              <a:rPr lang="en-US" sz="2400" u="sng" kern="0" dirty="0" smtClean="0">
                <a:solidFill>
                  <a:srgbClr val="FF0000"/>
                </a:solidFill>
                <a:sym typeface="Symbol"/>
              </a:rPr>
              <a:t>Direct </a:t>
            </a:r>
            <a:r>
              <a:rPr lang="en-US" sz="2400" u="sng" kern="0" dirty="0" smtClean="0">
                <a:sym typeface="Symbol"/>
              </a:rPr>
              <a:t>m</a:t>
            </a:r>
            <a:r>
              <a:rPr lang="en-US" sz="2400" u="sng" kern="0" dirty="0" smtClean="0">
                <a:solidFill>
                  <a:srgbClr val="FF0000"/>
                </a:solidFill>
                <a:sym typeface="Symbol"/>
              </a:rPr>
              <a:t>-Product Problem</a:t>
            </a:r>
            <a:r>
              <a:rPr lang="en-US" sz="2400" b="0" u="sng" kern="0" dirty="0" smtClean="0">
                <a:solidFill>
                  <a:srgbClr val="FF0000"/>
                </a:solidFill>
                <a:sym typeface="Symbol"/>
              </a:rPr>
              <a:t>:</a:t>
            </a:r>
            <a:r>
              <a:rPr lang="en-US" sz="2400" b="0" kern="0" dirty="0" smtClean="0">
                <a:solidFill>
                  <a:srgbClr val="FF0000"/>
                </a:solidFill>
                <a:sym typeface="Symbol"/>
              </a:rPr>
              <a:t> </a:t>
            </a:r>
            <a:r>
              <a:rPr lang="en-US" sz="2400" b="0" kern="0" dirty="0" smtClean="0">
                <a:solidFill>
                  <a:schemeClr val="accent2"/>
                </a:solidFill>
                <a:sym typeface="Symbol"/>
              </a:rPr>
              <a:t>Given a sequence of </a:t>
            </a:r>
            <a:r>
              <a:rPr lang="en-US" sz="2400" kern="0" dirty="0" smtClean="0">
                <a:sym typeface="Symbol"/>
              </a:rPr>
              <a:t>m</a:t>
            </a:r>
            <a:r>
              <a:rPr lang="en-US" sz="2400" b="0" kern="0" dirty="0" smtClean="0">
                <a:solidFill>
                  <a:schemeClr val="accent2"/>
                </a:solidFill>
                <a:sym typeface="Symbol"/>
              </a:rPr>
              <a:t> inputs, output 1 </a:t>
            </a:r>
            <a:r>
              <a:rPr lang="en-US" sz="2400" b="0" kern="0" dirty="0" err="1" smtClean="0">
                <a:solidFill>
                  <a:schemeClr val="accent2"/>
                </a:solidFill>
                <a:sym typeface="Symbol"/>
              </a:rPr>
              <a:t>w.p</a:t>
            </a:r>
            <a:r>
              <a:rPr lang="en-US" sz="2400" b="0" kern="0" dirty="0" smtClean="0">
                <a:solidFill>
                  <a:schemeClr val="accent2"/>
                </a:solidFill>
                <a:sym typeface="Symbol"/>
              </a:rPr>
              <a:t>. ≥2/3  if all inputs are  in </a:t>
            </a:r>
            <a:r>
              <a:rPr lang="en-US" sz="2400" kern="0" dirty="0" smtClean="0">
                <a:sym typeface="Symbol"/>
              </a:rPr>
              <a:t></a:t>
            </a:r>
            <a:r>
              <a:rPr lang="en-US" sz="2400" b="0" kern="0" dirty="0" smtClean="0">
                <a:solidFill>
                  <a:schemeClr val="accent2"/>
                </a:solidFill>
                <a:sym typeface="Symbol"/>
              </a:rPr>
              <a:t>, and 0 w.p.≥2/3 if some input is </a:t>
            </a:r>
            <a:r>
              <a:rPr lang="en-US" sz="2400" kern="0" dirty="0" smtClean="0">
                <a:sym typeface="Symbol"/>
              </a:rPr>
              <a:t></a:t>
            </a:r>
            <a:r>
              <a:rPr lang="en-US" sz="2400" b="0" kern="0" dirty="0" smtClean="0">
                <a:solidFill>
                  <a:schemeClr val="accent2"/>
                </a:solidFill>
                <a:sym typeface="Symbol"/>
              </a:rPr>
              <a:t>-far from </a:t>
            </a:r>
            <a:r>
              <a:rPr lang="en-US" sz="2400" kern="0" dirty="0" smtClean="0">
                <a:sym typeface="Symbol"/>
              </a:rPr>
              <a:t></a:t>
            </a:r>
            <a:r>
              <a:rPr lang="en-US" sz="2400" b="0" kern="0" dirty="0" smtClean="0">
                <a:solidFill>
                  <a:schemeClr val="accent2"/>
                </a:solidFill>
                <a:sym typeface="Symbol"/>
              </a:rPr>
              <a:t>.</a:t>
            </a:r>
          </a:p>
          <a:p>
            <a:pPr algn="l">
              <a:defRPr/>
            </a:pPr>
            <a:r>
              <a:rPr lang="en-US" sz="2400" u="sng" kern="0" dirty="0" smtClean="0">
                <a:sym typeface="Symbol"/>
              </a:rPr>
              <a:t>m</a:t>
            </a:r>
            <a:r>
              <a:rPr lang="en-US" sz="2400" u="sng" kern="0" dirty="0" smtClean="0">
                <a:solidFill>
                  <a:srgbClr val="FF0000"/>
                </a:solidFill>
                <a:sym typeface="Symbol"/>
              </a:rPr>
              <a:t>-Concatenation </a:t>
            </a:r>
            <a:r>
              <a:rPr lang="en-US" sz="2400" u="sng" kern="0" dirty="0">
                <a:solidFill>
                  <a:srgbClr val="FF0000"/>
                </a:solidFill>
                <a:sym typeface="Symbol"/>
              </a:rPr>
              <a:t>Problem</a:t>
            </a:r>
            <a:r>
              <a:rPr lang="en-US" sz="2400" b="0" u="sng" kern="0" dirty="0">
                <a:solidFill>
                  <a:srgbClr val="FF0000"/>
                </a:solidFill>
                <a:sym typeface="Symbol"/>
              </a:rPr>
              <a:t>:</a:t>
            </a:r>
            <a:r>
              <a:rPr lang="en-US" sz="2400" b="0" kern="0" dirty="0">
                <a:solidFill>
                  <a:srgbClr val="FF0000"/>
                </a:solidFill>
                <a:sym typeface="Symbol"/>
              </a:rPr>
              <a:t> </a:t>
            </a:r>
            <a:r>
              <a:rPr lang="en-US" sz="2400" b="0" kern="0" dirty="0">
                <a:solidFill>
                  <a:schemeClr val="accent2"/>
                </a:solidFill>
                <a:sym typeface="Symbol"/>
              </a:rPr>
              <a:t>Given a sequence of </a:t>
            </a:r>
            <a:r>
              <a:rPr lang="en-US" sz="2400" kern="0" dirty="0">
                <a:sym typeface="Symbol"/>
              </a:rPr>
              <a:t>m</a:t>
            </a:r>
            <a:r>
              <a:rPr lang="en-US" sz="2400" b="0" kern="0" dirty="0">
                <a:solidFill>
                  <a:schemeClr val="accent2"/>
                </a:solidFill>
                <a:sym typeface="Symbol"/>
              </a:rPr>
              <a:t> inputs, output 1 </a:t>
            </a:r>
            <a:r>
              <a:rPr lang="en-US" sz="2400" b="0" kern="0" dirty="0" err="1">
                <a:solidFill>
                  <a:schemeClr val="accent2"/>
                </a:solidFill>
                <a:sym typeface="Symbol"/>
              </a:rPr>
              <a:t>w.p</a:t>
            </a:r>
            <a:r>
              <a:rPr lang="en-US" sz="2400" b="0" kern="0" dirty="0">
                <a:solidFill>
                  <a:schemeClr val="accent2"/>
                </a:solidFill>
                <a:sym typeface="Symbol"/>
              </a:rPr>
              <a:t>. ≥2/3  if all inputs are  in </a:t>
            </a:r>
            <a:r>
              <a:rPr lang="en-US" sz="2400" kern="0" dirty="0">
                <a:sym typeface="Symbol"/>
              </a:rPr>
              <a:t></a:t>
            </a:r>
            <a:r>
              <a:rPr lang="en-US" sz="2400" b="0" kern="0" dirty="0">
                <a:solidFill>
                  <a:schemeClr val="accent2"/>
                </a:solidFill>
                <a:sym typeface="Symbol"/>
              </a:rPr>
              <a:t>, and 0 w.p.≥2/3 if </a:t>
            </a:r>
            <a:r>
              <a:rPr lang="en-US" sz="2400" b="0" kern="0" dirty="0" smtClean="0">
                <a:solidFill>
                  <a:schemeClr val="accent2"/>
                </a:solidFill>
                <a:sym typeface="Symbol"/>
              </a:rPr>
              <a:t>the average distance of the inputs from </a:t>
            </a:r>
            <a:r>
              <a:rPr lang="en-US" sz="2400" kern="0" dirty="0" smtClean="0">
                <a:sym typeface="Symbol"/>
              </a:rPr>
              <a:t></a:t>
            </a:r>
            <a:r>
              <a:rPr lang="en-US" sz="2400" b="0" kern="0" dirty="0" smtClean="0">
                <a:solidFill>
                  <a:schemeClr val="accent2"/>
                </a:solidFill>
                <a:sym typeface="Symbol"/>
              </a:rPr>
              <a:t> is at least </a:t>
            </a:r>
            <a:r>
              <a:rPr lang="en-US" sz="2400" kern="0" dirty="0" smtClean="0">
                <a:sym typeface="Symbol"/>
              </a:rPr>
              <a:t></a:t>
            </a:r>
            <a:r>
              <a:rPr lang="en-US" sz="2400" b="0" kern="0" dirty="0" smtClean="0">
                <a:sym typeface="Symbol"/>
              </a:rPr>
              <a:t>.</a:t>
            </a:r>
            <a:endParaRPr lang="en-US" sz="2400" b="0" kern="0" dirty="0">
              <a:solidFill>
                <a:srgbClr val="FF0000"/>
              </a:solidFill>
              <a:sym typeface="Symbol"/>
            </a:endParaRPr>
          </a:p>
          <a:p>
            <a:pPr algn="l">
              <a:defRPr/>
            </a:pPr>
            <a:endParaRPr lang="en-US" sz="2400" b="0" kern="0" dirty="0">
              <a:solidFill>
                <a:srgbClr val="FF0000"/>
              </a:solidFill>
              <a:sym typeface="Symbol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93700" y="5743575"/>
            <a:ext cx="8229600" cy="70802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rtlCol="1">
            <a:spAutoFit/>
          </a:bodyPr>
          <a:lstStyle/>
          <a:p>
            <a:pPr>
              <a:defRPr/>
            </a:pPr>
            <a:r>
              <a:rPr lang="en-US" dirty="0">
                <a:solidFill>
                  <a:srgbClr val="FF0000"/>
                </a:solidFill>
                <a:latin typeface="+mn-lt"/>
              </a:rPr>
              <a:t>The results at a </a:t>
            </a:r>
            <a:r>
              <a:rPr lang="en-US" dirty="0" smtClean="0">
                <a:solidFill>
                  <a:srgbClr val="FF0000"/>
                </a:solidFill>
                <a:latin typeface="+mn-lt"/>
              </a:rPr>
              <a:t>glance: </a:t>
            </a:r>
            <a:r>
              <a:rPr lang="en-US" dirty="0">
                <a:solidFill>
                  <a:srgbClr val="FF0000"/>
                </a:solidFill>
                <a:latin typeface="+mn-lt"/>
              </a:rPr>
              <a:t>For DS and DP the query complexity is </a:t>
            </a:r>
            <a:r>
              <a:rPr lang="en-US" dirty="0">
                <a:latin typeface="+mn-lt"/>
              </a:rPr>
              <a:t>m </a:t>
            </a:r>
            <a:r>
              <a:rPr lang="en-US" dirty="0">
                <a:solidFill>
                  <a:srgbClr val="FF0000"/>
                </a:solidFill>
                <a:latin typeface="+mn-lt"/>
              </a:rPr>
              <a:t>times the query complexity of  </a:t>
            </a:r>
            <a:r>
              <a:rPr lang="en-US" dirty="0">
                <a:latin typeface="+mn-lt"/>
                <a:sym typeface="Symbol"/>
              </a:rPr>
              <a:t></a:t>
            </a:r>
            <a:r>
              <a:rPr lang="en-US" dirty="0">
                <a:solidFill>
                  <a:srgbClr val="FF0000"/>
                </a:solidFill>
                <a:latin typeface="+mn-lt"/>
                <a:sym typeface="Symbol"/>
              </a:rPr>
              <a:t>, for CP it is about the same as for </a:t>
            </a:r>
            <a:r>
              <a:rPr lang="en-US" dirty="0">
                <a:latin typeface="+mn-lt"/>
                <a:sym typeface="Symbol"/>
              </a:rPr>
              <a:t></a:t>
            </a:r>
            <a:r>
              <a:rPr lang="en-US" dirty="0">
                <a:solidFill>
                  <a:srgbClr val="FF0000"/>
                </a:solidFill>
                <a:latin typeface="+mn-lt"/>
                <a:sym typeface="Symbol"/>
              </a:rPr>
              <a:t>.</a:t>
            </a:r>
            <a:endParaRPr lang="he-IL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 advTm="2320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ubtitle 1"/>
          <p:cNvSpPr>
            <a:spLocks noGrp="1"/>
          </p:cNvSpPr>
          <p:nvPr>
            <p:ph type="subTitle" idx="1"/>
          </p:nvPr>
        </p:nvSpPr>
        <p:spPr>
          <a:xfrm>
            <a:off x="266700" y="304800"/>
            <a:ext cx="8420100" cy="609600"/>
          </a:xfrm>
        </p:spPr>
        <p:txBody>
          <a:bodyPr/>
          <a:lstStyle/>
          <a:p>
            <a:pPr algn="l"/>
            <a:r>
              <a:rPr lang="en-US" sz="3600" b="1" u="sng" smtClean="0"/>
              <a:t>The main results</a:t>
            </a:r>
          </a:p>
          <a:p>
            <a:pPr algn="l"/>
            <a:endParaRPr lang="en-US" sz="3600" smtClean="0"/>
          </a:p>
          <a:p>
            <a:pPr algn="l"/>
            <a:endParaRPr lang="en-US" sz="2400" smtClean="0"/>
          </a:p>
        </p:txBody>
      </p:sp>
      <p:sp>
        <p:nvSpPr>
          <p:cNvPr id="4" name="Subtitle 1"/>
          <p:cNvSpPr txBox="1">
            <a:spLocks/>
          </p:cNvSpPr>
          <p:nvPr/>
        </p:nvSpPr>
        <p:spPr bwMode="auto">
          <a:xfrm>
            <a:off x="342900" y="4038600"/>
            <a:ext cx="8356600" cy="2438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800">
                <a:solidFill>
                  <a:schemeClr val="tx1"/>
                </a:solidFill>
                <a:latin typeface="+mn-lt"/>
              </a:defRPr>
            </a:lvl2pPr>
            <a:lvl3pPr marL="9144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400">
                <a:solidFill>
                  <a:schemeClr val="tx1"/>
                </a:solidFill>
                <a:latin typeface="+mn-lt"/>
              </a:defRPr>
            </a:lvl3pPr>
            <a:lvl4pPr marL="13716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4pPr>
            <a:lvl5pPr marL="18288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5pPr>
            <a:lvl6pPr marL="22860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6pPr>
            <a:lvl7pPr marL="27432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7pPr>
            <a:lvl8pPr marL="32004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8pPr>
            <a:lvl9pPr marL="36576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algn="l">
              <a:defRPr/>
            </a:pPr>
            <a:r>
              <a:rPr lang="en-US" sz="2000" u="sng" kern="0" dirty="0" smtClean="0">
                <a:sym typeface="Symbol"/>
              </a:rPr>
              <a:t>m</a:t>
            </a:r>
            <a:r>
              <a:rPr lang="en-US" sz="2000" u="sng" kern="0" dirty="0" smtClean="0">
                <a:solidFill>
                  <a:srgbClr val="FF0000"/>
                </a:solidFill>
                <a:sym typeface="Symbol"/>
              </a:rPr>
              <a:t>-DS</a:t>
            </a:r>
            <a:r>
              <a:rPr lang="en-US" sz="2000" b="0" u="sng" kern="0" dirty="0" smtClean="0">
                <a:solidFill>
                  <a:srgbClr val="FF0000"/>
                </a:solidFill>
                <a:sym typeface="Symbol"/>
              </a:rPr>
              <a:t>:</a:t>
            </a:r>
            <a:r>
              <a:rPr lang="en-US" sz="2000" b="0" kern="0" dirty="0" smtClean="0">
                <a:solidFill>
                  <a:srgbClr val="FF0000"/>
                </a:solidFill>
                <a:sym typeface="Symbol"/>
              </a:rPr>
              <a:t> </a:t>
            </a:r>
            <a:r>
              <a:rPr lang="en-US" sz="2000" b="0" kern="0" dirty="0" smtClean="0">
                <a:solidFill>
                  <a:schemeClr val="accent2"/>
                </a:solidFill>
                <a:sym typeface="Symbol"/>
              </a:rPr>
              <a:t>Given a sequence of </a:t>
            </a:r>
            <a:r>
              <a:rPr lang="en-US" sz="2000" b="0" kern="0" dirty="0" smtClean="0">
                <a:sym typeface="Symbol"/>
              </a:rPr>
              <a:t>m</a:t>
            </a:r>
            <a:r>
              <a:rPr lang="en-US" sz="2000" b="0" kern="0" dirty="0" smtClean="0">
                <a:solidFill>
                  <a:schemeClr val="accent2"/>
                </a:solidFill>
                <a:sym typeface="Symbol"/>
              </a:rPr>
              <a:t> inputs, output a sequence of m outputs such that, for every </a:t>
            </a:r>
            <a:r>
              <a:rPr lang="en-US" sz="2000" b="0" kern="0" dirty="0" err="1" smtClean="0">
                <a:sym typeface="Symbol"/>
              </a:rPr>
              <a:t>i</a:t>
            </a:r>
            <a:r>
              <a:rPr lang="en-US" sz="2000" b="0" kern="0" dirty="0" smtClean="0">
                <a:solidFill>
                  <a:schemeClr val="accent2"/>
                </a:solidFill>
                <a:sym typeface="Symbol"/>
              </a:rPr>
              <a:t>, if the </a:t>
            </a:r>
            <a:r>
              <a:rPr lang="en-US" sz="2000" b="0" kern="0" dirty="0" err="1" smtClean="0">
                <a:sym typeface="Symbol"/>
              </a:rPr>
              <a:t>i</a:t>
            </a:r>
            <a:r>
              <a:rPr lang="en-US" sz="2000" b="0" kern="0" baseline="30000" dirty="0" err="1" smtClean="0">
                <a:solidFill>
                  <a:schemeClr val="accent2"/>
                </a:solidFill>
                <a:sym typeface="Symbol"/>
              </a:rPr>
              <a:t>th</a:t>
            </a:r>
            <a:r>
              <a:rPr lang="en-US" sz="2000" b="0" kern="0" dirty="0" smtClean="0">
                <a:solidFill>
                  <a:schemeClr val="accent2"/>
                </a:solidFill>
                <a:sym typeface="Symbol"/>
              </a:rPr>
              <a:t> input is in </a:t>
            </a:r>
            <a:r>
              <a:rPr lang="en-US" sz="2000" b="0" kern="0" dirty="0" smtClean="0">
                <a:sym typeface="Symbol"/>
              </a:rPr>
              <a:t></a:t>
            </a:r>
            <a:r>
              <a:rPr lang="en-US" sz="2000" b="0" kern="0" dirty="0" smtClean="0">
                <a:solidFill>
                  <a:schemeClr val="accent2"/>
                </a:solidFill>
                <a:sym typeface="Symbol"/>
              </a:rPr>
              <a:t> then the </a:t>
            </a:r>
            <a:r>
              <a:rPr lang="en-US" sz="2000" b="0" kern="0" dirty="0" err="1" smtClean="0">
                <a:sym typeface="Symbol"/>
              </a:rPr>
              <a:t>i</a:t>
            </a:r>
            <a:r>
              <a:rPr lang="en-US" sz="2000" b="0" kern="0" baseline="30000" dirty="0" err="1" smtClean="0">
                <a:solidFill>
                  <a:schemeClr val="accent2"/>
                </a:solidFill>
                <a:sym typeface="Symbol"/>
              </a:rPr>
              <a:t>th</a:t>
            </a:r>
            <a:r>
              <a:rPr lang="en-US" sz="2000" b="0" kern="0" dirty="0" smtClean="0">
                <a:solidFill>
                  <a:schemeClr val="accent2"/>
                </a:solidFill>
                <a:sym typeface="Symbol"/>
              </a:rPr>
              <a:t> output is 1 w.p.≥2/3, whereas if the input is </a:t>
            </a:r>
            <a:r>
              <a:rPr lang="en-US" sz="2000" b="0" kern="0" dirty="0" smtClean="0">
                <a:sym typeface="Symbol"/>
              </a:rPr>
              <a:t></a:t>
            </a:r>
            <a:r>
              <a:rPr lang="en-US" sz="2000" b="0" kern="0" dirty="0" smtClean="0">
                <a:solidFill>
                  <a:schemeClr val="accent2"/>
                </a:solidFill>
                <a:sym typeface="Symbol"/>
              </a:rPr>
              <a:t>-far from </a:t>
            </a:r>
            <a:r>
              <a:rPr lang="en-US" sz="2000" b="0" kern="0" dirty="0" smtClean="0">
                <a:sym typeface="Symbol"/>
              </a:rPr>
              <a:t></a:t>
            </a:r>
            <a:r>
              <a:rPr lang="en-US" sz="2000" b="0" kern="0" dirty="0" smtClean="0">
                <a:solidFill>
                  <a:schemeClr val="accent2"/>
                </a:solidFill>
                <a:sym typeface="Symbol"/>
              </a:rPr>
              <a:t> then the output is 1 </a:t>
            </a:r>
            <a:r>
              <a:rPr lang="en-US" sz="2000" b="0" kern="0" dirty="0" err="1" smtClean="0">
                <a:solidFill>
                  <a:schemeClr val="accent2"/>
                </a:solidFill>
                <a:sym typeface="Symbol"/>
              </a:rPr>
              <a:t>w.p</a:t>
            </a:r>
            <a:r>
              <a:rPr lang="en-US" sz="2000" b="0" kern="0" dirty="0" smtClean="0">
                <a:solidFill>
                  <a:schemeClr val="accent2"/>
                </a:solidFill>
                <a:sym typeface="Symbol"/>
              </a:rPr>
              <a:t>. ≥ 2/3.</a:t>
            </a:r>
          </a:p>
          <a:p>
            <a:pPr algn="l">
              <a:defRPr/>
            </a:pPr>
            <a:r>
              <a:rPr lang="en-US" sz="2000" u="sng" kern="0" dirty="0" smtClean="0">
                <a:sym typeface="Symbol"/>
              </a:rPr>
              <a:t>m</a:t>
            </a:r>
            <a:r>
              <a:rPr lang="en-US" sz="2000" u="sng" kern="0" dirty="0" smtClean="0">
                <a:solidFill>
                  <a:srgbClr val="FF0000"/>
                </a:solidFill>
                <a:sym typeface="Symbol"/>
              </a:rPr>
              <a:t>-DP</a:t>
            </a:r>
            <a:r>
              <a:rPr lang="en-US" sz="2000" b="0" u="sng" kern="0" dirty="0" smtClean="0">
                <a:solidFill>
                  <a:srgbClr val="FF0000"/>
                </a:solidFill>
                <a:sym typeface="Symbol"/>
              </a:rPr>
              <a:t>:</a:t>
            </a:r>
            <a:r>
              <a:rPr lang="en-US" sz="2000" b="0" kern="0" dirty="0" smtClean="0">
                <a:solidFill>
                  <a:srgbClr val="FF0000"/>
                </a:solidFill>
                <a:sym typeface="Symbol"/>
              </a:rPr>
              <a:t> </a:t>
            </a:r>
            <a:r>
              <a:rPr lang="en-US" sz="2000" b="0" kern="0" dirty="0" smtClean="0">
                <a:solidFill>
                  <a:schemeClr val="accent2"/>
                </a:solidFill>
                <a:sym typeface="Symbol"/>
              </a:rPr>
              <a:t>Given a sequence of </a:t>
            </a:r>
            <a:r>
              <a:rPr lang="en-US" sz="2000" b="0" kern="0" dirty="0" smtClean="0">
                <a:sym typeface="Symbol"/>
              </a:rPr>
              <a:t>m</a:t>
            </a:r>
            <a:r>
              <a:rPr lang="en-US" sz="2000" b="0" kern="0" dirty="0" smtClean="0">
                <a:solidFill>
                  <a:schemeClr val="accent2"/>
                </a:solidFill>
                <a:sym typeface="Symbol"/>
              </a:rPr>
              <a:t> inputs, output 1 </a:t>
            </a:r>
            <a:r>
              <a:rPr lang="en-US" sz="2000" b="0" kern="0" dirty="0" err="1" smtClean="0">
                <a:solidFill>
                  <a:schemeClr val="accent2"/>
                </a:solidFill>
                <a:sym typeface="Symbol"/>
              </a:rPr>
              <a:t>w.p</a:t>
            </a:r>
            <a:r>
              <a:rPr lang="en-US" sz="2000" b="0" kern="0" dirty="0" smtClean="0">
                <a:solidFill>
                  <a:schemeClr val="accent2"/>
                </a:solidFill>
                <a:sym typeface="Symbol"/>
              </a:rPr>
              <a:t>. ≥2/3  if all inputs are  in </a:t>
            </a:r>
            <a:r>
              <a:rPr lang="en-US" sz="2000" b="0" kern="0" dirty="0" smtClean="0">
                <a:sym typeface="Symbol"/>
              </a:rPr>
              <a:t></a:t>
            </a:r>
            <a:r>
              <a:rPr lang="en-US" sz="2000" b="0" kern="0" dirty="0" smtClean="0">
                <a:solidFill>
                  <a:schemeClr val="accent2"/>
                </a:solidFill>
                <a:sym typeface="Symbol"/>
              </a:rPr>
              <a:t>, and 0 w.p.≥2/3 if some input is </a:t>
            </a:r>
            <a:r>
              <a:rPr lang="en-US" sz="2000" b="0" kern="0" dirty="0" smtClean="0">
                <a:sym typeface="Symbol"/>
              </a:rPr>
              <a:t></a:t>
            </a:r>
            <a:r>
              <a:rPr lang="en-US" sz="2000" b="0" kern="0" dirty="0" smtClean="0">
                <a:solidFill>
                  <a:schemeClr val="accent2"/>
                </a:solidFill>
                <a:sym typeface="Symbol"/>
              </a:rPr>
              <a:t>-far from </a:t>
            </a:r>
            <a:r>
              <a:rPr lang="en-US" sz="2000" b="0" kern="0" dirty="0" smtClean="0">
                <a:sym typeface="Symbol"/>
              </a:rPr>
              <a:t></a:t>
            </a:r>
            <a:r>
              <a:rPr lang="en-US" sz="2000" b="0" kern="0" dirty="0" smtClean="0">
                <a:solidFill>
                  <a:schemeClr val="accent2"/>
                </a:solidFill>
                <a:sym typeface="Symbol"/>
              </a:rPr>
              <a:t>.</a:t>
            </a:r>
          </a:p>
          <a:p>
            <a:pPr algn="l">
              <a:defRPr/>
            </a:pPr>
            <a:r>
              <a:rPr lang="en-US" sz="2000" u="sng" kern="0" dirty="0" smtClean="0">
                <a:sym typeface="Symbol"/>
              </a:rPr>
              <a:t>m</a:t>
            </a:r>
            <a:r>
              <a:rPr lang="en-US" sz="2000" u="sng" kern="0" dirty="0" smtClean="0">
                <a:solidFill>
                  <a:srgbClr val="FF0000"/>
                </a:solidFill>
                <a:sym typeface="Symbol"/>
              </a:rPr>
              <a:t>-CP</a:t>
            </a:r>
            <a:r>
              <a:rPr lang="en-US" sz="2000" b="0" u="sng" kern="0" dirty="0" smtClean="0">
                <a:solidFill>
                  <a:srgbClr val="FF0000"/>
                </a:solidFill>
                <a:sym typeface="Symbol"/>
              </a:rPr>
              <a:t>:</a:t>
            </a:r>
            <a:r>
              <a:rPr lang="en-US" sz="2000" b="0" kern="0" dirty="0" smtClean="0">
                <a:solidFill>
                  <a:srgbClr val="FF0000"/>
                </a:solidFill>
                <a:sym typeface="Symbol"/>
              </a:rPr>
              <a:t> </a:t>
            </a:r>
            <a:r>
              <a:rPr lang="en-US" sz="2000" b="0" kern="0" dirty="0">
                <a:solidFill>
                  <a:schemeClr val="accent2"/>
                </a:solidFill>
                <a:sym typeface="Symbol"/>
              </a:rPr>
              <a:t>Given a sequence of </a:t>
            </a:r>
            <a:r>
              <a:rPr lang="en-US" sz="2000" b="0" kern="0" dirty="0">
                <a:sym typeface="Symbol"/>
              </a:rPr>
              <a:t>m</a:t>
            </a:r>
            <a:r>
              <a:rPr lang="en-US" sz="2000" b="0" kern="0" dirty="0">
                <a:solidFill>
                  <a:schemeClr val="accent2"/>
                </a:solidFill>
                <a:sym typeface="Symbol"/>
              </a:rPr>
              <a:t> inputs, output 1 </a:t>
            </a:r>
            <a:r>
              <a:rPr lang="en-US" sz="2000" b="0" kern="0" dirty="0" err="1">
                <a:solidFill>
                  <a:schemeClr val="accent2"/>
                </a:solidFill>
                <a:sym typeface="Symbol"/>
              </a:rPr>
              <a:t>w.p</a:t>
            </a:r>
            <a:r>
              <a:rPr lang="en-US" sz="2000" b="0" kern="0" dirty="0">
                <a:solidFill>
                  <a:schemeClr val="accent2"/>
                </a:solidFill>
                <a:sym typeface="Symbol"/>
              </a:rPr>
              <a:t>. ≥2/3  if all inputs are  in </a:t>
            </a:r>
            <a:r>
              <a:rPr lang="en-US" sz="2000" b="0" kern="0" dirty="0">
                <a:sym typeface="Symbol"/>
              </a:rPr>
              <a:t></a:t>
            </a:r>
            <a:r>
              <a:rPr lang="en-US" sz="2000" b="0" kern="0" dirty="0">
                <a:solidFill>
                  <a:schemeClr val="accent2"/>
                </a:solidFill>
                <a:sym typeface="Symbol"/>
              </a:rPr>
              <a:t>, and 0 w.p.≥2/3 if </a:t>
            </a:r>
            <a:r>
              <a:rPr lang="en-US" sz="2000" b="0" kern="0" dirty="0" smtClean="0">
                <a:solidFill>
                  <a:schemeClr val="accent2"/>
                </a:solidFill>
                <a:sym typeface="Symbol"/>
              </a:rPr>
              <a:t>the average distance of the inputs from </a:t>
            </a:r>
            <a:r>
              <a:rPr lang="en-US" sz="2000" b="0" kern="0" dirty="0" smtClean="0">
                <a:sym typeface="Symbol"/>
              </a:rPr>
              <a:t></a:t>
            </a:r>
            <a:r>
              <a:rPr lang="en-US" sz="2000" b="0" kern="0" dirty="0" smtClean="0">
                <a:solidFill>
                  <a:schemeClr val="accent2"/>
                </a:solidFill>
                <a:sym typeface="Symbol"/>
              </a:rPr>
              <a:t> is at least </a:t>
            </a:r>
            <a:r>
              <a:rPr lang="en-US" sz="2000" b="0" kern="0" dirty="0" smtClean="0">
                <a:sym typeface="Symbol"/>
              </a:rPr>
              <a:t>.</a:t>
            </a:r>
          </a:p>
        </p:txBody>
      </p:sp>
      <p:sp>
        <p:nvSpPr>
          <p:cNvPr id="7" name="Subtitle 1"/>
          <p:cNvSpPr txBox="1">
            <a:spLocks/>
          </p:cNvSpPr>
          <p:nvPr/>
        </p:nvSpPr>
        <p:spPr bwMode="auto">
          <a:xfrm>
            <a:off x="1130300" y="1219200"/>
            <a:ext cx="6781800" cy="1828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800">
                <a:solidFill>
                  <a:schemeClr val="tx1"/>
                </a:solidFill>
                <a:latin typeface="+mn-lt"/>
              </a:defRPr>
            </a:lvl2pPr>
            <a:lvl3pPr marL="9144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400">
                <a:solidFill>
                  <a:schemeClr val="tx1"/>
                </a:solidFill>
                <a:latin typeface="+mn-lt"/>
              </a:defRPr>
            </a:lvl3pPr>
            <a:lvl4pPr marL="13716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4pPr>
            <a:lvl5pPr marL="18288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5pPr>
            <a:lvl6pPr marL="22860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6pPr>
            <a:lvl7pPr marL="27432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7pPr>
            <a:lvl8pPr marL="32004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8pPr>
            <a:lvl9pPr marL="36576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algn="l">
              <a:defRPr/>
            </a:pPr>
            <a:r>
              <a:rPr lang="en-US" sz="2400" b="0" kern="0" dirty="0" smtClean="0">
                <a:solidFill>
                  <a:srgbClr val="FF0000"/>
                </a:solidFill>
              </a:rPr>
              <a:t>For any </a:t>
            </a:r>
            <a:r>
              <a:rPr lang="en-US" sz="2400" b="0" kern="0" dirty="0" smtClean="0">
                <a:sym typeface="Symbol"/>
              </a:rPr>
              <a:t></a:t>
            </a:r>
            <a:r>
              <a:rPr lang="en-US" sz="2400" b="0" kern="0" dirty="0" smtClean="0">
                <a:solidFill>
                  <a:srgbClr val="FF0000"/>
                </a:solidFill>
                <a:sym typeface="Symbol"/>
              </a:rPr>
              <a:t> and </a:t>
            </a:r>
            <a:r>
              <a:rPr lang="en-US" sz="2400" b="0" kern="0" dirty="0" smtClean="0">
                <a:sym typeface="Symbol"/>
              </a:rPr>
              <a:t></a:t>
            </a:r>
            <a:r>
              <a:rPr lang="en-US" sz="2400" b="0" kern="0" dirty="0" smtClean="0">
                <a:solidFill>
                  <a:srgbClr val="FF0000"/>
                </a:solidFill>
                <a:sym typeface="Symbol"/>
              </a:rPr>
              <a:t>, </a:t>
            </a:r>
            <a:r>
              <a:rPr lang="en-US" sz="2400" b="0" kern="0" dirty="0">
                <a:solidFill>
                  <a:srgbClr val="FF0000"/>
                </a:solidFill>
                <a:sym typeface="Symbol"/>
              </a:rPr>
              <a:t>w</a:t>
            </a:r>
            <a:r>
              <a:rPr lang="en-US" sz="2400" b="0" kern="0" dirty="0" smtClean="0">
                <a:solidFill>
                  <a:srgbClr val="FF0000"/>
                </a:solidFill>
                <a:sym typeface="Symbol"/>
              </a:rPr>
              <a:t>.r.t. error probability at most 1/3.</a:t>
            </a:r>
          </a:p>
          <a:p>
            <a:pPr algn="l">
              <a:defRPr/>
            </a:pPr>
            <a:r>
              <a:rPr lang="en-US" sz="2400" u="sng" kern="0" dirty="0" smtClean="0">
                <a:solidFill>
                  <a:srgbClr val="FF0000"/>
                </a:solidFill>
                <a:sym typeface="Symbol"/>
              </a:rPr>
              <a:t>THM 1:</a:t>
            </a:r>
            <a:r>
              <a:rPr lang="en-US" sz="2400" b="0" kern="0" dirty="0" smtClean="0">
                <a:solidFill>
                  <a:srgbClr val="FF0000"/>
                </a:solidFill>
                <a:sym typeface="Symbol"/>
              </a:rPr>
              <a:t> </a:t>
            </a:r>
            <a:r>
              <a:rPr lang="en-US" sz="2400" b="0" kern="0" dirty="0" smtClean="0">
                <a:sym typeface="Symbol"/>
              </a:rPr>
              <a:t>m-DS</a:t>
            </a:r>
            <a:r>
              <a:rPr lang="en-US" sz="2400" b="0" kern="0" baseline="-25000" dirty="0" smtClean="0">
                <a:sym typeface="Symbol"/>
              </a:rPr>
              <a:t></a:t>
            </a:r>
            <a:r>
              <a:rPr lang="en-US" sz="2400" b="0" kern="0" dirty="0" smtClean="0">
                <a:sym typeface="Symbol"/>
              </a:rPr>
              <a:t>() = (</a:t>
            </a:r>
            <a:r>
              <a:rPr lang="en-US" sz="2400" b="0" kern="0" dirty="0" err="1" smtClean="0">
                <a:sym typeface="Symbol"/>
              </a:rPr>
              <a:t>m∙PT</a:t>
            </a:r>
            <a:r>
              <a:rPr lang="en-US" sz="2400" b="0" kern="0" baseline="-25000" dirty="0" smtClean="0">
                <a:sym typeface="Symbol"/>
              </a:rPr>
              <a:t></a:t>
            </a:r>
            <a:r>
              <a:rPr lang="en-US" sz="2400" b="0" kern="0" dirty="0" smtClean="0">
                <a:sym typeface="Symbol"/>
              </a:rPr>
              <a:t>())</a:t>
            </a:r>
            <a:r>
              <a:rPr lang="en-US" sz="2400" b="0" kern="0" dirty="0" smtClean="0">
                <a:solidFill>
                  <a:srgbClr val="FF0000"/>
                </a:solidFill>
                <a:sym typeface="Symbol"/>
              </a:rPr>
              <a:t>.</a:t>
            </a:r>
          </a:p>
          <a:p>
            <a:pPr algn="l">
              <a:defRPr/>
            </a:pPr>
            <a:r>
              <a:rPr lang="en-US" sz="2400" u="sng" kern="0" dirty="0">
                <a:solidFill>
                  <a:srgbClr val="FF0000"/>
                </a:solidFill>
                <a:sym typeface="Symbol"/>
              </a:rPr>
              <a:t>THM </a:t>
            </a:r>
            <a:r>
              <a:rPr lang="en-US" sz="2400" u="sng" kern="0" dirty="0" smtClean="0">
                <a:solidFill>
                  <a:srgbClr val="FF0000"/>
                </a:solidFill>
                <a:sym typeface="Symbol"/>
              </a:rPr>
              <a:t>2:</a:t>
            </a:r>
            <a:r>
              <a:rPr lang="en-US" sz="2400" b="0" kern="0" dirty="0" smtClean="0">
                <a:solidFill>
                  <a:srgbClr val="FF0000"/>
                </a:solidFill>
                <a:sym typeface="Symbol"/>
              </a:rPr>
              <a:t> </a:t>
            </a:r>
            <a:r>
              <a:rPr lang="en-US" sz="2400" b="0" kern="0" dirty="0">
                <a:sym typeface="Symbol"/>
              </a:rPr>
              <a:t>m-DP</a:t>
            </a:r>
            <a:r>
              <a:rPr lang="en-US" sz="2400" b="0" kern="0" baseline="-25000" dirty="0">
                <a:sym typeface="Symbol"/>
              </a:rPr>
              <a:t></a:t>
            </a:r>
            <a:r>
              <a:rPr lang="en-US" sz="2400" b="0" kern="0" dirty="0">
                <a:sym typeface="Symbol"/>
              </a:rPr>
              <a:t>() = </a:t>
            </a:r>
            <a:r>
              <a:rPr lang="en-US" sz="2400" b="0" kern="0" dirty="0" smtClean="0">
                <a:sym typeface="Symbol"/>
              </a:rPr>
              <a:t>(</a:t>
            </a:r>
            <a:r>
              <a:rPr lang="en-US" sz="2400" b="0" kern="0" dirty="0" err="1" smtClean="0">
                <a:sym typeface="Symbol"/>
              </a:rPr>
              <a:t>m∙PT</a:t>
            </a:r>
            <a:r>
              <a:rPr lang="en-US" sz="2400" b="0" kern="0" baseline="-25000" dirty="0" smtClean="0">
                <a:sym typeface="Symbol"/>
              </a:rPr>
              <a:t></a:t>
            </a:r>
            <a:r>
              <a:rPr lang="en-US" sz="2400" b="0" kern="0" dirty="0">
                <a:sym typeface="Symbol"/>
              </a:rPr>
              <a:t>())</a:t>
            </a:r>
            <a:r>
              <a:rPr lang="en-US" sz="2400" b="0" kern="0" dirty="0">
                <a:solidFill>
                  <a:srgbClr val="FF0000"/>
                </a:solidFill>
                <a:sym typeface="Symbol"/>
              </a:rPr>
              <a:t>.</a:t>
            </a:r>
          </a:p>
          <a:p>
            <a:pPr algn="l">
              <a:defRPr/>
            </a:pPr>
            <a:r>
              <a:rPr lang="en-US" sz="2400" u="sng" kern="0" dirty="0">
                <a:solidFill>
                  <a:srgbClr val="FF0000"/>
                </a:solidFill>
                <a:sym typeface="Symbol"/>
              </a:rPr>
              <a:t>THM </a:t>
            </a:r>
            <a:r>
              <a:rPr lang="en-US" sz="2400" u="sng" kern="0" dirty="0" smtClean="0">
                <a:solidFill>
                  <a:srgbClr val="FF0000"/>
                </a:solidFill>
                <a:sym typeface="Symbol"/>
              </a:rPr>
              <a:t>3:</a:t>
            </a:r>
            <a:r>
              <a:rPr lang="en-US" sz="2400" b="0" kern="0" dirty="0" smtClean="0">
                <a:solidFill>
                  <a:srgbClr val="FF0000"/>
                </a:solidFill>
                <a:sym typeface="Symbol"/>
              </a:rPr>
              <a:t> Typically</a:t>
            </a:r>
            <a:r>
              <a:rPr lang="en-US" sz="2400" b="0" kern="0" baseline="30000" dirty="0" smtClean="0">
                <a:solidFill>
                  <a:srgbClr val="FF0000"/>
                </a:solidFill>
                <a:sym typeface="Symbol"/>
              </a:rPr>
              <a:t>(*)</a:t>
            </a:r>
            <a:r>
              <a:rPr lang="en-US" sz="2400" b="0" kern="0" dirty="0" smtClean="0">
                <a:solidFill>
                  <a:srgbClr val="FF0000"/>
                </a:solidFill>
                <a:sym typeface="Symbol"/>
              </a:rPr>
              <a:t>, </a:t>
            </a:r>
            <a:r>
              <a:rPr lang="en-US" sz="2400" b="0" kern="0" dirty="0" smtClean="0">
                <a:sym typeface="Symbol"/>
              </a:rPr>
              <a:t>m-CP</a:t>
            </a:r>
            <a:r>
              <a:rPr lang="en-US" sz="2400" b="0" kern="0" baseline="-25000" dirty="0">
                <a:sym typeface="Symbol"/>
              </a:rPr>
              <a:t></a:t>
            </a:r>
            <a:r>
              <a:rPr lang="en-US" sz="2400" b="0" kern="0" dirty="0">
                <a:sym typeface="Symbol"/>
              </a:rPr>
              <a:t>() = </a:t>
            </a:r>
            <a:r>
              <a:rPr lang="en-US" sz="2400" b="0" kern="0" dirty="0" smtClean="0">
                <a:sym typeface="Symbol"/>
              </a:rPr>
              <a:t>Õ(PT</a:t>
            </a:r>
            <a:r>
              <a:rPr lang="en-US" sz="2400" b="0" kern="0" baseline="-25000" dirty="0" smtClean="0">
                <a:sym typeface="Symbol"/>
              </a:rPr>
              <a:t></a:t>
            </a:r>
            <a:r>
              <a:rPr lang="en-US" sz="2400" b="0" kern="0" dirty="0">
                <a:sym typeface="Symbol"/>
              </a:rPr>
              <a:t>())</a:t>
            </a:r>
            <a:r>
              <a:rPr lang="en-US" sz="2400" b="0" kern="0" dirty="0">
                <a:solidFill>
                  <a:srgbClr val="FF0000"/>
                </a:solidFill>
                <a:sym typeface="Symbol"/>
              </a:rPr>
              <a:t>.</a:t>
            </a:r>
          </a:p>
          <a:p>
            <a:pPr algn="l">
              <a:defRPr/>
            </a:pPr>
            <a:endParaRPr lang="en-US" sz="2400" b="0" kern="0" dirty="0" smtClean="0">
              <a:solidFill>
                <a:srgbClr val="FF0000"/>
              </a:solidFill>
              <a:sym typeface="Symbol"/>
            </a:endParaRPr>
          </a:p>
        </p:txBody>
      </p:sp>
      <p:sp>
        <p:nvSpPr>
          <p:cNvPr id="5" name="Subtitle 1"/>
          <p:cNvSpPr txBox="1">
            <a:spLocks/>
          </p:cNvSpPr>
          <p:nvPr/>
        </p:nvSpPr>
        <p:spPr bwMode="auto">
          <a:xfrm>
            <a:off x="1155700" y="3200400"/>
            <a:ext cx="67564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800">
                <a:solidFill>
                  <a:schemeClr val="tx1"/>
                </a:solidFill>
                <a:latin typeface="+mn-lt"/>
              </a:defRPr>
            </a:lvl2pPr>
            <a:lvl3pPr marL="9144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400">
                <a:solidFill>
                  <a:schemeClr val="tx1"/>
                </a:solidFill>
                <a:latin typeface="+mn-lt"/>
              </a:defRPr>
            </a:lvl3pPr>
            <a:lvl4pPr marL="13716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4pPr>
            <a:lvl5pPr marL="18288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5pPr>
            <a:lvl6pPr marL="22860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6pPr>
            <a:lvl7pPr marL="27432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7pPr>
            <a:lvl8pPr marL="32004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8pPr>
            <a:lvl9pPr marL="36576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algn="l">
              <a:defRPr/>
            </a:pPr>
            <a:r>
              <a:rPr lang="en-US" sz="2000" b="0" kern="0" dirty="0" smtClean="0">
                <a:solidFill>
                  <a:srgbClr val="FF0000"/>
                </a:solidFill>
                <a:sym typeface="Symbol"/>
              </a:rPr>
              <a:t>*) “Typically”  =  </a:t>
            </a:r>
            <a:r>
              <a:rPr lang="en-US" sz="2000" b="0" kern="0" dirty="0" smtClean="0">
                <a:solidFill>
                  <a:schemeClr val="accent2"/>
                </a:solidFill>
                <a:sym typeface="Symbol"/>
              </a:rPr>
              <a:t>if</a:t>
            </a:r>
            <a:r>
              <a:rPr lang="en-US" sz="2000" b="0" kern="0" dirty="0" smtClean="0">
                <a:solidFill>
                  <a:srgbClr val="FF0000"/>
                </a:solidFill>
                <a:sym typeface="Symbol"/>
              </a:rPr>
              <a:t>  </a:t>
            </a:r>
            <a:r>
              <a:rPr lang="en-US" sz="2000" b="0" kern="0" dirty="0" smtClean="0">
                <a:sym typeface="Symbol"/>
              </a:rPr>
              <a:t>PT</a:t>
            </a:r>
            <a:r>
              <a:rPr lang="en-US" sz="2000" b="0" kern="0" baseline="-25000" dirty="0" smtClean="0">
                <a:sym typeface="Symbol"/>
              </a:rPr>
              <a:t></a:t>
            </a:r>
            <a:r>
              <a:rPr lang="en-US" sz="2000" b="0" kern="0" dirty="0">
                <a:sym typeface="Symbol"/>
              </a:rPr>
              <a:t>(</a:t>
            </a:r>
            <a:r>
              <a:rPr lang="en-US" sz="2000" b="0" kern="0" dirty="0" smtClean="0">
                <a:sym typeface="Symbol"/>
              </a:rPr>
              <a:t>) </a:t>
            </a:r>
            <a:r>
              <a:rPr lang="en-US" sz="2000" b="0" kern="0" dirty="0" smtClean="0">
                <a:solidFill>
                  <a:schemeClr val="accent2"/>
                </a:solidFill>
                <a:sym typeface="Symbol"/>
              </a:rPr>
              <a:t>increases at least linearly with </a:t>
            </a:r>
            <a:r>
              <a:rPr lang="en-US" sz="2000" b="0" kern="0" dirty="0" smtClean="0">
                <a:sym typeface="Symbol"/>
              </a:rPr>
              <a:t>1/</a:t>
            </a:r>
            <a:endParaRPr lang="en-US" sz="2000" b="0" kern="0" dirty="0">
              <a:solidFill>
                <a:srgbClr val="FF0000"/>
              </a:solidFill>
              <a:sym typeface="Symbol"/>
            </a:endParaRPr>
          </a:p>
        </p:txBody>
      </p:sp>
    </p:spTree>
  </p:cSld>
  <p:clrMapOvr>
    <a:masterClrMapping/>
  </p:clrMapOvr>
  <p:transition advTm="2320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ubtitle 1"/>
          <p:cNvSpPr>
            <a:spLocks noGrp="1"/>
          </p:cNvSpPr>
          <p:nvPr>
            <p:ph type="subTitle" idx="1"/>
          </p:nvPr>
        </p:nvSpPr>
        <p:spPr>
          <a:xfrm>
            <a:off x="228600" y="228600"/>
            <a:ext cx="7200900" cy="609600"/>
          </a:xfrm>
        </p:spPr>
        <p:txBody>
          <a:bodyPr/>
          <a:lstStyle/>
          <a:p>
            <a:pPr algn="l"/>
            <a:r>
              <a:rPr lang="en-US" sz="3600" b="1" u="sng" smtClean="0"/>
              <a:t>Comments re the proof of THM1</a:t>
            </a:r>
          </a:p>
          <a:p>
            <a:pPr algn="l"/>
            <a:endParaRPr lang="en-US" sz="3600" smtClean="0"/>
          </a:p>
          <a:p>
            <a:pPr algn="l"/>
            <a:endParaRPr lang="en-US" sz="2400" smtClean="0"/>
          </a:p>
        </p:txBody>
      </p:sp>
      <p:sp>
        <p:nvSpPr>
          <p:cNvPr id="7" name="Subtitle 1"/>
          <p:cNvSpPr txBox="1">
            <a:spLocks/>
          </p:cNvSpPr>
          <p:nvPr/>
        </p:nvSpPr>
        <p:spPr bwMode="auto">
          <a:xfrm>
            <a:off x="914400" y="1066800"/>
            <a:ext cx="7620000" cy="1524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800">
                <a:solidFill>
                  <a:schemeClr val="tx1"/>
                </a:solidFill>
                <a:latin typeface="+mn-lt"/>
              </a:defRPr>
            </a:lvl2pPr>
            <a:lvl3pPr marL="9144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400">
                <a:solidFill>
                  <a:schemeClr val="tx1"/>
                </a:solidFill>
                <a:latin typeface="+mn-lt"/>
              </a:defRPr>
            </a:lvl3pPr>
            <a:lvl4pPr marL="13716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4pPr>
            <a:lvl5pPr marL="18288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5pPr>
            <a:lvl6pPr marL="22860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6pPr>
            <a:lvl7pPr marL="27432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7pPr>
            <a:lvl8pPr marL="32004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8pPr>
            <a:lvl9pPr marL="36576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algn="l">
              <a:defRPr/>
            </a:pPr>
            <a:r>
              <a:rPr lang="en-US" sz="2400" u="sng" kern="0" dirty="0" smtClean="0">
                <a:solidFill>
                  <a:srgbClr val="FF0000"/>
                </a:solidFill>
                <a:sym typeface="Symbol"/>
              </a:rPr>
              <a:t>THM 1:</a:t>
            </a:r>
            <a:r>
              <a:rPr lang="en-US" sz="2400" b="0" kern="0" dirty="0" smtClean="0">
                <a:solidFill>
                  <a:srgbClr val="FF0000"/>
                </a:solidFill>
                <a:sym typeface="Symbol"/>
              </a:rPr>
              <a:t> </a:t>
            </a:r>
            <a:r>
              <a:rPr lang="en-US" sz="2400" b="0" kern="0" dirty="0" smtClean="0">
                <a:sym typeface="Symbol"/>
              </a:rPr>
              <a:t>m-DS</a:t>
            </a:r>
            <a:r>
              <a:rPr lang="en-US" sz="2400" b="0" kern="0" baseline="-25000" dirty="0" smtClean="0">
                <a:sym typeface="Symbol"/>
              </a:rPr>
              <a:t></a:t>
            </a:r>
            <a:r>
              <a:rPr lang="en-US" sz="2400" b="0" kern="0" dirty="0" smtClean="0">
                <a:sym typeface="Symbol"/>
              </a:rPr>
              <a:t>() = (</a:t>
            </a:r>
            <a:r>
              <a:rPr lang="en-US" sz="2400" b="0" kern="0" dirty="0" err="1" smtClean="0">
                <a:sym typeface="Symbol"/>
              </a:rPr>
              <a:t>m∙PT</a:t>
            </a:r>
            <a:r>
              <a:rPr lang="en-US" sz="2400" b="0" kern="0" baseline="-25000" dirty="0" smtClean="0">
                <a:sym typeface="Symbol"/>
              </a:rPr>
              <a:t></a:t>
            </a:r>
            <a:r>
              <a:rPr lang="en-US" sz="2400" b="0" kern="0" dirty="0" smtClean="0">
                <a:sym typeface="Symbol"/>
              </a:rPr>
              <a:t>())</a:t>
            </a:r>
            <a:r>
              <a:rPr lang="en-US" sz="2400" b="0" kern="0" dirty="0" smtClean="0">
                <a:solidFill>
                  <a:srgbClr val="FF0000"/>
                </a:solidFill>
                <a:sym typeface="Symbol"/>
              </a:rPr>
              <a:t>.</a:t>
            </a:r>
          </a:p>
          <a:p>
            <a:pPr algn="l">
              <a:defRPr/>
            </a:pPr>
            <a:r>
              <a:rPr lang="en-US" sz="2000" b="0" kern="0" dirty="0" smtClean="0">
                <a:solidFill>
                  <a:schemeClr val="accent2"/>
                </a:solidFill>
                <a:sym typeface="Symbol"/>
              </a:rPr>
              <a:t>(</a:t>
            </a:r>
            <a:r>
              <a:rPr lang="en-US" sz="2000" kern="0" dirty="0" smtClean="0">
                <a:sym typeface="Symbol"/>
              </a:rPr>
              <a:t>m-DS</a:t>
            </a:r>
            <a:r>
              <a:rPr lang="en-US" sz="2000" kern="0" baseline="-25000" dirty="0" smtClean="0">
                <a:sym typeface="Symbol"/>
              </a:rPr>
              <a:t></a:t>
            </a:r>
            <a:r>
              <a:rPr lang="en-US" sz="2000" b="0" kern="0" dirty="0" smtClean="0">
                <a:solidFill>
                  <a:srgbClr val="FF0000"/>
                </a:solidFill>
                <a:sym typeface="Symbol"/>
              </a:rPr>
              <a:t> = </a:t>
            </a:r>
            <a:r>
              <a:rPr lang="en-US" sz="2000" b="0" kern="0" dirty="0" smtClean="0">
                <a:solidFill>
                  <a:schemeClr val="accent2"/>
                </a:solidFill>
                <a:sym typeface="Symbol"/>
              </a:rPr>
              <a:t>given </a:t>
            </a:r>
            <a:r>
              <a:rPr lang="en-US" sz="2000" b="0" kern="0" dirty="0">
                <a:solidFill>
                  <a:schemeClr val="accent2"/>
                </a:solidFill>
                <a:sym typeface="Symbol"/>
              </a:rPr>
              <a:t>a sequence of </a:t>
            </a:r>
            <a:r>
              <a:rPr lang="en-US" sz="2000" b="0" kern="0" dirty="0">
                <a:sym typeface="Symbol"/>
              </a:rPr>
              <a:t>m</a:t>
            </a:r>
            <a:r>
              <a:rPr lang="en-US" sz="2000" b="0" kern="0" dirty="0">
                <a:solidFill>
                  <a:schemeClr val="accent2"/>
                </a:solidFill>
                <a:sym typeface="Symbol"/>
              </a:rPr>
              <a:t> inputs, output a sequence of </a:t>
            </a:r>
            <a:r>
              <a:rPr lang="en-US" sz="2000" b="0" kern="0" dirty="0">
                <a:sym typeface="Symbol"/>
              </a:rPr>
              <a:t>m</a:t>
            </a:r>
            <a:r>
              <a:rPr lang="en-US" sz="2000" b="0" kern="0" dirty="0">
                <a:solidFill>
                  <a:schemeClr val="accent2"/>
                </a:solidFill>
                <a:sym typeface="Symbol"/>
              </a:rPr>
              <a:t> outputs such that, for every </a:t>
            </a:r>
            <a:r>
              <a:rPr lang="en-US" sz="2000" b="0" kern="0" dirty="0" err="1">
                <a:sym typeface="Symbol"/>
              </a:rPr>
              <a:t>i</a:t>
            </a:r>
            <a:r>
              <a:rPr lang="en-US" sz="2000" b="0" kern="0" dirty="0">
                <a:solidFill>
                  <a:schemeClr val="accent2"/>
                </a:solidFill>
                <a:sym typeface="Symbol"/>
              </a:rPr>
              <a:t>, if the </a:t>
            </a:r>
            <a:r>
              <a:rPr lang="en-US" sz="2000" b="0" kern="0" dirty="0" err="1">
                <a:sym typeface="Symbol"/>
              </a:rPr>
              <a:t>i</a:t>
            </a:r>
            <a:r>
              <a:rPr lang="en-US" sz="2000" b="0" kern="0" baseline="30000" dirty="0" err="1">
                <a:solidFill>
                  <a:schemeClr val="accent2"/>
                </a:solidFill>
                <a:sym typeface="Symbol"/>
              </a:rPr>
              <a:t>th</a:t>
            </a:r>
            <a:r>
              <a:rPr lang="en-US" sz="2000" b="0" kern="0" dirty="0">
                <a:solidFill>
                  <a:schemeClr val="accent2"/>
                </a:solidFill>
                <a:sym typeface="Symbol"/>
              </a:rPr>
              <a:t> input is in </a:t>
            </a:r>
            <a:r>
              <a:rPr lang="en-US" sz="2000" b="0" kern="0" dirty="0">
                <a:sym typeface="Symbol"/>
              </a:rPr>
              <a:t></a:t>
            </a:r>
            <a:r>
              <a:rPr lang="en-US" sz="2000" b="0" kern="0" dirty="0">
                <a:solidFill>
                  <a:schemeClr val="accent2"/>
                </a:solidFill>
                <a:sym typeface="Symbol"/>
              </a:rPr>
              <a:t> the </a:t>
            </a:r>
            <a:r>
              <a:rPr lang="en-US" sz="2000" b="0" kern="0" dirty="0" err="1">
                <a:sym typeface="Symbol"/>
              </a:rPr>
              <a:t>i</a:t>
            </a:r>
            <a:r>
              <a:rPr lang="en-US" sz="2000" b="0" kern="0" baseline="30000" dirty="0" err="1">
                <a:solidFill>
                  <a:schemeClr val="accent2"/>
                </a:solidFill>
                <a:sym typeface="Symbol"/>
              </a:rPr>
              <a:t>th</a:t>
            </a:r>
            <a:r>
              <a:rPr lang="en-US" sz="2000" b="0" kern="0" dirty="0">
                <a:solidFill>
                  <a:schemeClr val="accent2"/>
                </a:solidFill>
                <a:sym typeface="Symbol"/>
              </a:rPr>
              <a:t> output is 1 w.p.≥2/3, whereas if the input is </a:t>
            </a:r>
            <a:r>
              <a:rPr lang="en-US" sz="2000" b="0" kern="0" dirty="0">
                <a:sym typeface="Symbol"/>
              </a:rPr>
              <a:t></a:t>
            </a:r>
            <a:r>
              <a:rPr lang="en-US" sz="2000" b="0" kern="0" dirty="0">
                <a:solidFill>
                  <a:schemeClr val="accent2"/>
                </a:solidFill>
                <a:sym typeface="Symbol"/>
              </a:rPr>
              <a:t>-far from </a:t>
            </a:r>
            <a:r>
              <a:rPr lang="en-US" sz="2000" b="0" kern="0" dirty="0">
                <a:sym typeface="Symbol"/>
              </a:rPr>
              <a:t></a:t>
            </a:r>
            <a:r>
              <a:rPr lang="en-US" sz="2000" b="0" kern="0" dirty="0">
                <a:solidFill>
                  <a:schemeClr val="accent2"/>
                </a:solidFill>
                <a:sym typeface="Symbol"/>
              </a:rPr>
              <a:t> then the output is 1 </a:t>
            </a:r>
            <a:r>
              <a:rPr lang="en-US" sz="2000" b="0" kern="0" dirty="0" err="1">
                <a:solidFill>
                  <a:schemeClr val="accent2"/>
                </a:solidFill>
                <a:sym typeface="Symbol"/>
              </a:rPr>
              <a:t>w.p</a:t>
            </a:r>
            <a:r>
              <a:rPr lang="en-US" sz="2000" b="0" kern="0" dirty="0">
                <a:solidFill>
                  <a:schemeClr val="accent2"/>
                </a:solidFill>
                <a:sym typeface="Symbol"/>
              </a:rPr>
              <a:t>. ≥ </a:t>
            </a:r>
            <a:r>
              <a:rPr lang="en-US" sz="2000" b="0" kern="0" dirty="0" smtClean="0">
                <a:solidFill>
                  <a:schemeClr val="accent2"/>
                </a:solidFill>
                <a:sym typeface="Symbol"/>
              </a:rPr>
              <a:t>2/3.)</a:t>
            </a:r>
            <a:endParaRPr lang="en-US" sz="2000" b="0" kern="0" dirty="0">
              <a:solidFill>
                <a:schemeClr val="accent2"/>
              </a:solidFill>
              <a:sym typeface="Symbol"/>
            </a:endParaRPr>
          </a:p>
          <a:p>
            <a:pPr algn="l">
              <a:defRPr/>
            </a:pPr>
            <a:endParaRPr lang="en-US" sz="2400" b="0" kern="0" dirty="0" smtClean="0">
              <a:solidFill>
                <a:srgbClr val="FF0000"/>
              </a:solidFill>
              <a:sym typeface="Symbol"/>
            </a:endParaRPr>
          </a:p>
          <a:p>
            <a:pPr algn="l">
              <a:defRPr/>
            </a:pPr>
            <a:endParaRPr lang="en-US" sz="2400" b="0" kern="0" dirty="0" smtClean="0">
              <a:solidFill>
                <a:srgbClr val="FF0000"/>
              </a:solidFill>
              <a:sym typeface="Symbol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457200" y="2971800"/>
            <a:ext cx="8229600" cy="3477875"/>
          </a:xfrm>
          <a:prstGeom prst="rect">
            <a:avLst/>
          </a:prstGeom>
          <a:noFill/>
        </p:spPr>
        <p:txBody>
          <a:bodyPr rtlCol="1">
            <a:spAutoFit/>
          </a:bodyPr>
          <a:lstStyle/>
          <a:p>
            <a:pPr>
              <a:defRPr/>
            </a:pPr>
            <a:r>
              <a:rPr lang="en-US" dirty="0">
                <a:latin typeface="+mn-lt"/>
              </a:rPr>
              <a:t>Re the lower bound:</a:t>
            </a:r>
            <a:r>
              <a:rPr lang="en-US" dirty="0">
                <a:solidFill>
                  <a:srgbClr val="0070C0"/>
                </a:solidFill>
                <a:latin typeface="+mn-lt"/>
              </a:rPr>
              <a:t> In the model of query complexity, it is easy to decouple the execution of the multiple-instance procedure into a sequence of single-instance executions, and the only issue at hand is the possibly </a:t>
            </a:r>
            <a:r>
              <a:rPr lang="en-US" u="sng" dirty="0">
                <a:solidFill>
                  <a:srgbClr val="0070C0"/>
                </a:solidFill>
                <a:latin typeface="+mn-lt"/>
              </a:rPr>
              <a:t>uneven and adaptive</a:t>
            </a:r>
            <a:r>
              <a:rPr lang="en-US" dirty="0">
                <a:solidFill>
                  <a:srgbClr val="0070C0"/>
                </a:solidFill>
                <a:latin typeface="+mn-lt"/>
              </a:rPr>
              <a:t> allocation of resources among the executions.</a:t>
            </a:r>
          </a:p>
          <a:p>
            <a:pPr>
              <a:defRPr/>
            </a:pPr>
            <a:r>
              <a:rPr lang="en-US" dirty="0">
                <a:solidFill>
                  <a:srgbClr val="0070C0"/>
                </a:solidFill>
                <a:latin typeface="+mn-lt"/>
              </a:rPr>
              <a:t>We need to consider the allocation of resources w.r.t some distribution </a:t>
            </a:r>
            <a:br>
              <a:rPr lang="en-US" dirty="0">
                <a:solidFill>
                  <a:srgbClr val="0070C0"/>
                </a:solidFill>
                <a:latin typeface="+mn-lt"/>
              </a:rPr>
            </a:br>
            <a:r>
              <a:rPr lang="en-US" dirty="0">
                <a:solidFill>
                  <a:srgbClr val="0070C0"/>
                </a:solidFill>
                <a:latin typeface="+mn-lt"/>
              </a:rPr>
              <a:t>on instances; which one? </a:t>
            </a:r>
            <a:r>
              <a:rPr lang="en-US" dirty="0">
                <a:solidFill>
                  <a:srgbClr val="FF0000"/>
                </a:solidFill>
                <a:latin typeface="+mn-lt"/>
              </a:rPr>
              <a:t>The one provided by the MiniMax Principle!</a:t>
            </a:r>
          </a:p>
          <a:p>
            <a:pPr>
              <a:defRPr/>
            </a:pPr>
            <a:r>
              <a:rPr lang="en-US" dirty="0">
                <a:solidFill>
                  <a:srgbClr val="FF0000"/>
                </a:solidFill>
                <a:latin typeface="+mn-lt"/>
              </a:rPr>
              <a:t>The real contents of the MMP is </a:t>
            </a:r>
            <a:r>
              <a:rPr lang="en-US" u="sng" dirty="0">
                <a:solidFill>
                  <a:srgbClr val="FF0000"/>
                </a:solidFill>
                <a:latin typeface="+mn-lt"/>
              </a:rPr>
              <a:t>not</a:t>
            </a:r>
            <a:r>
              <a:rPr lang="en-US" dirty="0">
                <a:solidFill>
                  <a:srgbClr val="FF0000"/>
                </a:solidFill>
                <a:latin typeface="+mn-lt"/>
              </a:rPr>
              <a:t> that the worst-case performance </a:t>
            </a:r>
            <a:br>
              <a:rPr lang="en-US" dirty="0">
                <a:solidFill>
                  <a:srgbClr val="FF0000"/>
                </a:solidFill>
                <a:latin typeface="+mn-lt"/>
              </a:rPr>
            </a:br>
            <a:r>
              <a:rPr lang="en-US" dirty="0" smtClean="0">
                <a:solidFill>
                  <a:srgbClr val="FF0000"/>
                </a:solidFill>
                <a:latin typeface="+mn-lt"/>
              </a:rPr>
              <a:t>of each randomized algorithm </a:t>
            </a:r>
            <a:r>
              <a:rPr lang="en-US" dirty="0">
                <a:solidFill>
                  <a:srgbClr val="FF0000"/>
                </a:solidFill>
                <a:latin typeface="+mn-lt"/>
              </a:rPr>
              <a:t>is bounded by the average-case  </a:t>
            </a:r>
            <a:r>
              <a:rPr lang="en-US" dirty="0" smtClean="0">
                <a:solidFill>
                  <a:srgbClr val="FF0000"/>
                </a:solidFill>
                <a:latin typeface="+mn-lt"/>
              </a:rPr>
              <a:t>performance (of all deter’ algorithms) w.r.t some fixed input distribution, </a:t>
            </a:r>
            <a:br>
              <a:rPr lang="en-US" dirty="0" smtClean="0">
                <a:solidFill>
                  <a:srgbClr val="FF0000"/>
                </a:solidFill>
                <a:latin typeface="+mn-lt"/>
              </a:rPr>
            </a:br>
            <a:r>
              <a:rPr lang="en-US" dirty="0" smtClean="0">
                <a:solidFill>
                  <a:srgbClr val="FF0000"/>
                </a:solidFill>
                <a:latin typeface="+mn-lt"/>
              </a:rPr>
              <a:t>but </a:t>
            </a:r>
            <a:r>
              <a:rPr lang="en-US" u="sng" dirty="0">
                <a:solidFill>
                  <a:srgbClr val="FF0000"/>
                </a:solidFill>
                <a:latin typeface="+mn-lt"/>
              </a:rPr>
              <a:t>rather</a:t>
            </a:r>
            <a:r>
              <a:rPr lang="en-US" dirty="0">
                <a:solidFill>
                  <a:srgbClr val="FF0000"/>
                </a:solidFill>
                <a:latin typeface="+mn-lt"/>
              </a:rPr>
              <a:t> that this bound is tight!   </a:t>
            </a:r>
            <a:endParaRPr lang="he-IL" dirty="0">
              <a:solidFill>
                <a:srgbClr val="FF0000"/>
              </a:solidFill>
              <a:latin typeface="+mn-lt"/>
            </a:endParaRPr>
          </a:p>
        </p:txBody>
      </p:sp>
    </p:spTree>
  </p:cSld>
  <p:clrMapOvr>
    <a:masterClrMapping/>
  </p:clrMapOvr>
  <p:transition advTm="2320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ubtitle 1"/>
          <p:cNvSpPr>
            <a:spLocks noGrp="1"/>
          </p:cNvSpPr>
          <p:nvPr>
            <p:ph type="subTitle" idx="1"/>
          </p:nvPr>
        </p:nvSpPr>
        <p:spPr>
          <a:xfrm>
            <a:off x="228600" y="228600"/>
            <a:ext cx="7200900" cy="609600"/>
          </a:xfrm>
        </p:spPr>
        <p:txBody>
          <a:bodyPr/>
          <a:lstStyle/>
          <a:p>
            <a:pPr algn="l"/>
            <a:r>
              <a:rPr lang="en-US" sz="3600" b="1" u="sng" smtClean="0"/>
              <a:t>Comments re the proof of THM2</a:t>
            </a:r>
          </a:p>
          <a:p>
            <a:pPr algn="l"/>
            <a:endParaRPr lang="en-US" sz="3600" smtClean="0"/>
          </a:p>
          <a:p>
            <a:pPr algn="l"/>
            <a:endParaRPr lang="en-US" sz="2400" smtClean="0"/>
          </a:p>
        </p:txBody>
      </p:sp>
      <p:sp>
        <p:nvSpPr>
          <p:cNvPr id="7" name="Subtitle 1"/>
          <p:cNvSpPr txBox="1">
            <a:spLocks/>
          </p:cNvSpPr>
          <p:nvPr/>
        </p:nvSpPr>
        <p:spPr bwMode="auto">
          <a:xfrm>
            <a:off x="1524000" y="1066800"/>
            <a:ext cx="7010400" cy="1295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800">
                <a:solidFill>
                  <a:schemeClr val="tx1"/>
                </a:solidFill>
                <a:latin typeface="+mn-lt"/>
              </a:defRPr>
            </a:lvl2pPr>
            <a:lvl3pPr marL="9144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400">
                <a:solidFill>
                  <a:schemeClr val="tx1"/>
                </a:solidFill>
                <a:latin typeface="+mn-lt"/>
              </a:defRPr>
            </a:lvl3pPr>
            <a:lvl4pPr marL="13716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4pPr>
            <a:lvl5pPr marL="18288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5pPr>
            <a:lvl6pPr marL="22860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6pPr>
            <a:lvl7pPr marL="27432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7pPr>
            <a:lvl8pPr marL="32004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8pPr>
            <a:lvl9pPr marL="36576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algn="l">
              <a:defRPr/>
            </a:pPr>
            <a:r>
              <a:rPr lang="en-US" sz="2400" u="sng" kern="0" dirty="0" smtClean="0">
                <a:solidFill>
                  <a:srgbClr val="FF0000"/>
                </a:solidFill>
                <a:sym typeface="Symbol"/>
              </a:rPr>
              <a:t>THM 2:</a:t>
            </a:r>
            <a:r>
              <a:rPr lang="en-US" sz="2400" b="0" kern="0" dirty="0" smtClean="0">
                <a:solidFill>
                  <a:srgbClr val="FF0000"/>
                </a:solidFill>
                <a:sym typeface="Symbol"/>
              </a:rPr>
              <a:t> </a:t>
            </a:r>
            <a:r>
              <a:rPr lang="en-US" sz="2400" b="0" kern="0" dirty="0" smtClean="0">
                <a:sym typeface="Symbol"/>
              </a:rPr>
              <a:t>m-DP</a:t>
            </a:r>
            <a:r>
              <a:rPr lang="en-US" sz="2400" b="0" kern="0" baseline="-25000" dirty="0" smtClean="0">
                <a:sym typeface="Symbol"/>
              </a:rPr>
              <a:t></a:t>
            </a:r>
            <a:r>
              <a:rPr lang="en-US" sz="2400" b="0" kern="0" dirty="0" smtClean="0">
                <a:sym typeface="Symbol"/>
              </a:rPr>
              <a:t>() = (</a:t>
            </a:r>
            <a:r>
              <a:rPr lang="en-US" sz="2400" b="0" kern="0" dirty="0" err="1" smtClean="0">
                <a:sym typeface="Symbol"/>
              </a:rPr>
              <a:t>m∙PT</a:t>
            </a:r>
            <a:r>
              <a:rPr lang="en-US" sz="2400" b="0" kern="0" baseline="-25000" dirty="0" smtClean="0">
                <a:sym typeface="Symbol"/>
              </a:rPr>
              <a:t></a:t>
            </a:r>
            <a:r>
              <a:rPr lang="en-US" sz="2400" b="0" kern="0" dirty="0" smtClean="0">
                <a:sym typeface="Symbol"/>
              </a:rPr>
              <a:t>())</a:t>
            </a:r>
            <a:r>
              <a:rPr lang="en-US" sz="2400" b="0" kern="0" dirty="0" smtClean="0">
                <a:solidFill>
                  <a:srgbClr val="FF0000"/>
                </a:solidFill>
                <a:sym typeface="Symbol"/>
              </a:rPr>
              <a:t>.</a:t>
            </a:r>
          </a:p>
          <a:p>
            <a:pPr algn="l">
              <a:defRPr/>
            </a:pPr>
            <a:r>
              <a:rPr lang="en-US" sz="2000" b="0" kern="0" dirty="0" smtClean="0">
                <a:solidFill>
                  <a:schemeClr val="accent2"/>
                </a:solidFill>
                <a:sym typeface="Symbol"/>
              </a:rPr>
              <a:t>(</a:t>
            </a:r>
            <a:r>
              <a:rPr lang="en-US" sz="2000" kern="0" dirty="0" smtClean="0">
                <a:sym typeface="Symbol"/>
              </a:rPr>
              <a:t>m-DP</a:t>
            </a:r>
            <a:r>
              <a:rPr lang="en-US" sz="2000" kern="0" baseline="-25000" dirty="0" smtClean="0">
                <a:sym typeface="Symbol"/>
              </a:rPr>
              <a:t></a:t>
            </a:r>
            <a:r>
              <a:rPr lang="en-US" sz="2000" b="0" kern="0" dirty="0" smtClean="0">
                <a:solidFill>
                  <a:srgbClr val="FF0000"/>
                </a:solidFill>
                <a:sym typeface="Symbol"/>
              </a:rPr>
              <a:t> = </a:t>
            </a:r>
            <a:r>
              <a:rPr lang="en-US" sz="2000" b="0" kern="0" dirty="0" smtClean="0">
                <a:solidFill>
                  <a:schemeClr val="accent2"/>
                </a:solidFill>
                <a:sym typeface="Symbol"/>
              </a:rPr>
              <a:t>given </a:t>
            </a:r>
            <a:r>
              <a:rPr lang="en-US" sz="2000" b="0" kern="0" dirty="0">
                <a:solidFill>
                  <a:schemeClr val="accent2"/>
                </a:solidFill>
                <a:sym typeface="Symbol"/>
              </a:rPr>
              <a:t>a sequence of </a:t>
            </a:r>
            <a:r>
              <a:rPr lang="en-US" sz="2000" b="0" kern="0" dirty="0">
                <a:sym typeface="Symbol"/>
              </a:rPr>
              <a:t>m</a:t>
            </a:r>
            <a:r>
              <a:rPr lang="en-US" sz="2000" b="0" kern="0" dirty="0">
                <a:solidFill>
                  <a:schemeClr val="accent2"/>
                </a:solidFill>
                <a:sym typeface="Symbol"/>
              </a:rPr>
              <a:t> inputs, output 1 </a:t>
            </a:r>
            <a:r>
              <a:rPr lang="en-US" sz="2000" b="0" kern="0" dirty="0" err="1">
                <a:solidFill>
                  <a:schemeClr val="accent2"/>
                </a:solidFill>
                <a:sym typeface="Symbol"/>
              </a:rPr>
              <a:t>w.p</a:t>
            </a:r>
            <a:r>
              <a:rPr lang="en-US" sz="2000" b="0" kern="0" dirty="0">
                <a:solidFill>
                  <a:schemeClr val="accent2"/>
                </a:solidFill>
                <a:sym typeface="Symbol"/>
              </a:rPr>
              <a:t>. ≥2/3  if all inputs are  in </a:t>
            </a:r>
            <a:r>
              <a:rPr lang="en-US" sz="2000" b="0" kern="0" dirty="0">
                <a:sym typeface="Symbol"/>
              </a:rPr>
              <a:t></a:t>
            </a:r>
            <a:r>
              <a:rPr lang="en-US" sz="2000" b="0" kern="0" dirty="0">
                <a:solidFill>
                  <a:schemeClr val="accent2"/>
                </a:solidFill>
                <a:sym typeface="Symbol"/>
              </a:rPr>
              <a:t>, and 0 w.p.≥2/3 if some input is </a:t>
            </a:r>
            <a:r>
              <a:rPr lang="en-US" sz="2000" b="0" kern="0" dirty="0">
                <a:sym typeface="Symbol"/>
              </a:rPr>
              <a:t></a:t>
            </a:r>
            <a:r>
              <a:rPr lang="en-US" sz="2000" b="0" kern="0" dirty="0">
                <a:solidFill>
                  <a:schemeClr val="accent2"/>
                </a:solidFill>
                <a:sym typeface="Symbol"/>
              </a:rPr>
              <a:t>-far from </a:t>
            </a:r>
            <a:r>
              <a:rPr lang="en-US" sz="2000" b="0" kern="0" dirty="0">
                <a:sym typeface="Symbol"/>
              </a:rPr>
              <a:t></a:t>
            </a:r>
            <a:r>
              <a:rPr lang="en-US" sz="2000" b="0" kern="0" dirty="0" smtClean="0">
                <a:solidFill>
                  <a:schemeClr val="accent2"/>
                </a:solidFill>
                <a:sym typeface="Symbol"/>
              </a:rPr>
              <a:t>.)</a:t>
            </a:r>
          </a:p>
          <a:p>
            <a:pPr algn="l">
              <a:defRPr/>
            </a:pPr>
            <a:endParaRPr lang="en-US" sz="2400" b="0" kern="0" dirty="0" smtClean="0">
              <a:solidFill>
                <a:srgbClr val="FF0000"/>
              </a:solidFill>
              <a:sym typeface="Symbol"/>
            </a:endParaRPr>
          </a:p>
          <a:p>
            <a:pPr algn="l">
              <a:defRPr/>
            </a:pPr>
            <a:endParaRPr lang="en-US" sz="2400" b="0" kern="0" dirty="0" smtClean="0">
              <a:solidFill>
                <a:srgbClr val="FF0000"/>
              </a:solidFill>
              <a:sym typeface="Symbol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876300" y="4496454"/>
            <a:ext cx="7239000" cy="1938338"/>
          </a:xfrm>
          <a:prstGeom prst="rect">
            <a:avLst/>
          </a:prstGeom>
          <a:noFill/>
        </p:spPr>
        <p:txBody>
          <a:bodyPr rtlCol="1">
            <a:spAutoFit/>
          </a:bodyPr>
          <a:lstStyle/>
          <a:p>
            <a:pPr>
              <a:defRPr/>
            </a:pPr>
            <a:r>
              <a:rPr lang="en-US" sz="2400" dirty="0">
                <a:solidFill>
                  <a:srgbClr val="0070C0"/>
                </a:solidFill>
                <a:latin typeface="+mn-lt"/>
              </a:rPr>
              <a:t>In iteration </a:t>
            </a:r>
            <a:r>
              <a:rPr lang="en-US" sz="2400" dirty="0">
                <a:latin typeface="+mn-lt"/>
              </a:rPr>
              <a:t>j</a:t>
            </a:r>
            <a:r>
              <a:rPr lang="en-US" sz="2400" dirty="0">
                <a:solidFill>
                  <a:srgbClr val="0070C0"/>
                </a:solidFill>
                <a:latin typeface="+mn-lt"/>
              </a:rPr>
              <a:t>, run DS on the instances with index in </a:t>
            </a:r>
            <a:r>
              <a:rPr lang="en-US" sz="2400" dirty="0">
                <a:latin typeface="+mn-lt"/>
              </a:rPr>
              <a:t>I</a:t>
            </a:r>
            <a:r>
              <a:rPr lang="en-US" sz="2400" dirty="0">
                <a:solidFill>
                  <a:srgbClr val="0070C0"/>
                </a:solidFill>
                <a:latin typeface="+mn-lt"/>
              </a:rPr>
              <a:t>, </a:t>
            </a:r>
            <a:br>
              <a:rPr lang="en-US" sz="2400" dirty="0">
                <a:solidFill>
                  <a:srgbClr val="0070C0"/>
                </a:solidFill>
                <a:latin typeface="+mn-lt"/>
              </a:rPr>
            </a:br>
            <a:r>
              <a:rPr lang="en-US" sz="2400" dirty="0">
                <a:solidFill>
                  <a:srgbClr val="0070C0"/>
                </a:solidFill>
                <a:latin typeface="+mn-lt"/>
              </a:rPr>
              <a:t>with error parameter </a:t>
            </a:r>
            <a:r>
              <a:rPr lang="en-US" sz="2400" dirty="0" err="1">
                <a:latin typeface="+mn-lt"/>
              </a:rPr>
              <a:t>exp</a:t>
            </a:r>
            <a:r>
              <a:rPr lang="en-US" sz="2400" dirty="0">
                <a:latin typeface="+mn-lt"/>
              </a:rPr>
              <a:t>(-j)</a:t>
            </a:r>
            <a:r>
              <a:rPr lang="en-US" sz="2400" dirty="0">
                <a:solidFill>
                  <a:srgbClr val="0070C0"/>
                </a:solidFill>
                <a:latin typeface="+mn-lt"/>
              </a:rPr>
              <a:t>, </a:t>
            </a:r>
            <a:br>
              <a:rPr lang="en-US" sz="2400" dirty="0">
                <a:solidFill>
                  <a:srgbClr val="0070C0"/>
                </a:solidFill>
                <a:latin typeface="+mn-lt"/>
              </a:rPr>
            </a:br>
            <a:r>
              <a:rPr lang="en-US" sz="2400" dirty="0">
                <a:solidFill>
                  <a:srgbClr val="0070C0"/>
                </a:solidFill>
                <a:latin typeface="+mn-lt"/>
              </a:rPr>
              <a:t>and reset </a:t>
            </a:r>
            <a:r>
              <a:rPr lang="en-US" sz="2400" dirty="0">
                <a:latin typeface="+mn-lt"/>
              </a:rPr>
              <a:t>I</a:t>
            </a:r>
            <a:r>
              <a:rPr lang="en-US" sz="2400" dirty="0">
                <a:solidFill>
                  <a:srgbClr val="0070C0"/>
                </a:solidFill>
                <a:latin typeface="+mn-lt"/>
              </a:rPr>
              <a:t> to be the set of indices with output 0. </a:t>
            </a:r>
            <a:br>
              <a:rPr lang="en-US" sz="2400" dirty="0">
                <a:solidFill>
                  <a:srgbClr val="0070C0"/>
                </a:solidFill>
                <a:latin typeface="+mn-lt"/>
              </a:rPr>
            </a:br>
            <a:r>
              <a:rPr lang="en-US" sz="2400" dirty="0">
                <a:solidFill>
                  <a:srgbClr val="0070C0"/>
                </a:solidFill>
                <a:latin typeface="+mn-lt"/>
              </a:rPr>
              <a:t>If</a:t>
            </a:r>
            <a:r>
              <a:rPr lang="en-US" sz="2400" dirty="0">
                <a:latin typeface="+mn-lt"/>
              </a:rPr>
              <a:t> </a:t>
            </a:r>
            <a:r>
              <a:rPr lang="en-US" sz="2400" dirty="0">
                <a:latin typeface="Times New Roman"/>
              </a:rPr>
              <a:t>|I|&gt;m/2</a:t>
            </a:r>
            <a:r>
              <a:rPr lang="en-US" sz="2400" baseline="30000" dirty="0">
                <a:latin typeface="Times New Roman"/>
              </a:rPr>
              <a:t>j</a:t>
            </a:r>
            <a:r>
              <a:rPr lang="en-US" sz="2400" dirty="0">
                <a:solidFill>
                  <a:srgbClr val="0070C0"/>
                </a:solidFill>
                <a:latin typeface="+mn-lt"/>
              </a:rPr>
              <a:t>, then halt with output 0. </a:t>
            </a:r>
            <a:br>
              <a:rPr lang="en-US" sz="2400" dirty="0">
                <a:solidFill>
                  <a:srgbClr val="0070C0"/>
                </a:solidFill>
                <a:latin typeface="+mn-lt"/>
              </a:rPr>
            </a:br>
            <a:r>
              <a:rPr lang="en-US" sz="2400" dirty="0">
                <a:solidFill>
                  <a:srgbClr val="0070C0"/>
                </a:solidFill>
                <a:latin typeface="+mn-lt"/>
              </a:rPr>
              <a:t>If </a:t>
            </a:r>
            <a:r>
              <a:rPr lang="en-US" sz="2400" dirty="0">
                <a:latin typeface="+mn-lt"/>
              </a:rPr>
              <a:t>I</a:t>
            </a:r>
            <a:r>
              <a:rPr lang="en-US" sz="2400" dirty="0">
                <a:solidFill>
                  <a:srgbClr val="0070C0"/>
                </a:solidFill>
                <a:latin typeface="+mn-lt"/>
              </a:rPr>
              <a:t> is empty, halt with output 1.</a:t>
            </a:r>
            <a:r>
              <a:rPr lang="en-US" sz="2400" dirty="0">
                <a:solidFill>
                  <a:srgbClr val="FF0000"/>
                </a:solidFill>
                <a:latin typeface="+mn-lt"/>
              </a:rPr>
              <a:t> </a:t>
            </a:r>
            <a:endParaRPr lang="he-IL" sz="2400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28600" y="2667000"/>
            <a:ext cx="8534400" cy="1938992"/>
          </a:xfrm>
          <a:prstGeom prst="rect">
            <a:avLst/>
          </a:prstGeom>
          <a:noFill/>
        </p:spPr>
        <p:txBody>
          <a:bodyPr rtlCol="1">
            <a:spAutoFit/>
          </a:bodyPr>
          <a:lstStyle/>
          <a:p>
            <a:pPr>
              <a:defRPr/>
            </a:pPr>
            <a:r>
              <a:rPr lang="en-US" dirty="0">
                <a:latin typeface="+mn-lt"/>
              </a:rPr>
              <a:t>Re the upper bound:</a:t>
            </a:r>
            <a:r>
              <a:rPr lang="en-US" dirty="0">
                <a:solidFill>
                  <a:srgbClr val="0070C0"/>
                </a:solidFill>
                <a:latin typeface="+mn-lt"/>
              </a:rPr>
              <a:t> A straightforward reduction of DP to DS </a:t>
            </a:r>
            <a:br>
              <a:rPr lang="en-US" dirty="0">
                <a:solidFill>
                  <a:srgbClr val="0070C0"/>
                </a:solidFill>
                <a:latin typeface="+mn-lt"/>
              </a:rPr>
            </a:br>
            <a:r>
              <a:rPr lang="en-US" dirty="0">
                <a:solidFill>
                  <a:srgbClr val="0070C0"/>
                </a:solidFill>
                <a:latin typeface="+mn-lt"/>
              </a:rPr>
              <a:t>will require error reduction (and so we would lose a </a:t>
            </a:r>
            <a:r>
              <a:rPr lang="en-US" dirty="0">
                <a:latin typeface="+mn-lt"/>
                <a:sym typeface="Symbol"/>
              </a:rPr>
              <a:t>(log m) </a:t>
            </a:r>
            <a:r>
              <a:rPr lang="en-US" dirty="0">
                <a:solidFill>
                  <a:srgbClr val="0070C0"/>
                </a:solidFill>
                <a:latin typeface="+mn-lt"/>
                <a:sym typeface="Symbol"/>
              </a:rPr>
              <a:t>factor).</a:t>
            </a:r>
            <a:endParaRPr lang="en-US" dirty="0">
              <a:solidFill>
                <a:srgbClr val="0070C0"/>
              </a:solidFill>
              <a:latin typeface="+mn-lt"/>
            </a:endParaRPr>
          </a:p>
          <a:p>
            <a:pPr>
              <a:defRPr/>
            </a:pPr>
            <a:r>
              <a:rPr lang="en-US" dirty="0" smtClean="0">
                <a:solidFill>
                  <a:srgbClr val="FF0000"/>
                </a:solidFill>
                <a:latin typeface="+mn-lt"/>
              </a:rPr>
              <a:t>LEM [FPRU’94]:</a:t>
            </a:r>
            <a:r>
              <a:rPr lang="en-US" dirty="0" smtClean="0">
                <a:solidFill>
                  <a:srgbClr val="0070C0"/>
                </a:solidFill>
                <a:latin typeface="+mn-lt"/>
              </a:rPr>
              <a:t> </a:t>
            </a:r>
            <a:r>
              <a:rPr lang="en-US" dirty="0">
                <a:latin typeface="+mn-lt"/>
              </a:rPr>
              <a:t>m-DP</a:t>
            </a:r>
            <a:r>
              <a:rPr lang="en-US" dirty="0">
                <a:solidFill>
                  <a:srgbClr val="0070C0"/>
                </a:solidFill>
                <a:latin typeface="+mn-lt"/>
              </a:rPr>
              <a:t> can be reduced to </a:t>
            </a:r>
            <a:r>
              <a:rPr lang="en-US" dirty="0">
                <a:latin typeface="+mn-lt"/>
              </a:rPr>
              <a:t>O(j)</a:t>
            </a:r>
            <a:r>
              <a:rPr lang="en-US" dirty="0">
                <a:solidFill>
                  <a:srgbClr val="0070C0"/>
                </a:solidFill>
                <a:latin typeface="+mn-lt"/>
              </a:rPr>
              <a:t> instances of </a:t>
            </a:r>
            <a:r>
              <a:rPr lang="en-US" dirty="0">
                <a:latin typeface="+mn-lt"/>
              </a:rPr>
              <a:t>2</a:t>
            </a:r>
            <a:r>
              <a:rPr lang="en-US" baseline="30000" dirty="0">
                <a:latin typeface="+mn-lt"/>
              </a:rPr>
              <a:t>-(j-1)</a:t>
            </a:r>
            <a:r>
              <a:rPr lang="en-US" dirty="0">
                <a:latin typeface="+mn-lt"/>
              </a:rPr>
              <a:t>m</a:t>
            </a:r>
            <a:r>
              <a:rPr lang="en-US" dirty="0">
                <a:solidFill>
                  <a:srgbClr val="0070C0"/>
                </a:solidFill>
                <a:latin typeface="+mn-lt"/>
              </a:rPr>
              <a:t>-DS</a:t>
            </a:r>
            <a:r>
              <a:rPr lang="en-US">
                <a:solidFill>
                  <a:srgbClr val="0070C0"/>
                </a:solidFill>
                <a:latin typeface="+mn-lt"/>
              </a:rPr>
              <a:t>, </a:t>
            </a:r>
            <a:r>
              <a:rPr lang="en-US" smtClean="0">
                <a:solidFill>
                  <a:srgbClr val="0070C0"/>
                </a:solidFill>
                <a:latin typeface="+mn-lt"/>
              </a:rPr>
              <a:t/>
            </a:r>
            <a:br>
              <a:rPr lang="en-US" smtClean="0">
                <a:solidFill>
                  <a:srgbClr val="0070C0"/>
                </a:solidFill>
                <a:latin typeface="+mn-lt"/>
              </a:rPr>
            </a:br>
            <a:r>
              <a:rPr lang="en-US" smtClean="0">
                <a:solidFill>
                  <a:srgbClr val="0070C0"/>
                </a:solidFill>
                <a:latin typeface="+mn-lt"/>
              </a:rPr>
              <a:t>for </a:t>
            </a:r>
            <a:r>
              <a:rPr lang="en-US" dirty="0">
                <a:latin typeface="+mn-lt"/>
              </a:rPr>
              <a:t>j=1,…,log m</a:t>
            </a:r>
            <a:r>
              <a:rPr lang="en-US" dirty="0">
                <a:solidFill>
                  <a:srgbClr val="0070C0"/>
                </a:solidFill>
                <a:latin typeface="+mn-lt"/>
              </a:rPr>
              <a:t>.</a:t>
            </a:r>
          </a:p>
          <a:p>
            <a:pPr>
              <a:defRPr/>
            </a:pPr>
            <a:r>
              <a:rPr lang="en-US" dirty="0">
                <a:solidFill>
                  <a:srgbClr val="0070C0"/>
                </a:solidFill>
                <a:latin typeface="+mn-lt"/>
              </a:rPr>
              <a:t>Idea: Proceed in iterations, initializing </a:t>
            </a:r>
            <a:r>
              <a:rPr lang="en-US" dirty="0">
                <a:latin typeface="+mn-lt"/>
              </a:rPr>
              <a:t>I</a:t>
            </a:r>
            <a:r>
              <a:rPr lang="en-US" dirty="0">
                <a:solidFill>
                  <a:srgbClr val="0070C0"/>
                </a:solidFill>
                <a:latin typeface="+mn-lt"/>
              </a:rPr>
              <a:t> (the set of “far” </a:t>
            </a:r>
            <a:r>
              <a:rPr lang="en-US" dirty="0" smtClean="0">
                <a:solidFill>
                  <a:srgbClr val="0070C0"/>
                </a:solidFill>
                <a:latin typeface="+mn-lt"/>
              </a:rPr>
              <a:t>suspects</a:t>
            </a:r>
            <a:r>
              <a:rPr lang="en-US" dirty="0">
                <a:solidFill>
                  <a:srgbClr val="0070C0"/>
                </a:solidFill>
                <a:latin typeface="+mn-lt"/>
              </a:rPr>
              <a:t>) to </a:t>
            </a:r>
            <a:r>
              <a:rPr lang="en-US" dirty="0">
                <a:latin typeface="+mn-lt"/>
              </a:rPr>
              <a:t>[m]</a:t>
            </a:r>
            <a:r>
              <a:rPr lang="en-US" dirty="0">
                <a:solidFill>
                  <a:srgbClr val="0070C0"/>
                </a:solidFill>
                <a:latin typeface="+mn-lt"/>
              </a:rPr>
              <a:t>. </a:t>
            </a:r>
            <a:endParaRPr lang="he-IL" sz="2400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311900" y="5695890"/>
            <a:ext cx="2514600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1">
            <a:spAutoFit/>
          </a:bodyPr>
          <a:lstStyle/>
          <a:p>
            <a:r>
              <a:rPr lang="en-US" dirty="0" smtClean="0">
                <a:latin typeface="+mn-lt"/>
              </a:rPr>
              <a:t>Re the lower bound: </a:t>
            </a:r>
            <a:r>
              <a:rPr lang="en-US" dirty="0" smtClean="0">
                <a:solidFill>
                  <a:schemeClr val="accent2"/>
                </a:solidFill>
                <a:latin typeface="+mn-lt"/>
              </a:rPr>
              <a:t>Via an adaptation of the proof of THM1.</a:t>
            </a:r>
            <a:endParaRPr lang="he-IL" dirty="0">
              <a:solidFill>
                <a:schemeClr val="accent2"/>
              </a:solidFill>
              <a:latin typeface="+mn-lt"/>
            </a:endParaRPr>
          </a:p>
        </p:txBody>
      </p:sp>
    </p:spTree>
  </p:cSld>
  <p:clrMapOvr>
    <a:masterClrMapping/>
  </p:clrMapOvr>
  <p:transition advTm="2320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ubtitle 1"/>
          <p:cNvSpPr>
            <a:spLocks noGrp="1"/>
          </p:cNvSpPr>
          <p:nvPr>
            <p:ph type="subTitle" idx="1"/>
          </p:nvPr>
        </p:nvSpPr>
        <p:spPr>
          <a:xfrm>
            <a:off x="228600" y="228600"/>
            <a:ext cx="7200900" cy="609600"/>
          </a:xfrm>
        </p:spPr>
        <p:txBody>
          <a:bodyPr/>
          <a:lstStyle/>
          <a:p>
            <a:pPr algn="l"/>
            <a:r>
              <a:rPr lang="en-US" sz="3600" b="1" u="sng" dirty="0" smtClean="0"/>
              <a:t>Illustration for the proof of LEM</a:t>
            </a:r>
          </a:p>
          <a:p>
            <a:pPr algn="l"/>
            <a:endParaRPr lang="en-US" sz="3600" dirty="0" smtClean="0"/>
          </a:p>
          <a:p>
            <a:pPr algn="l"/>
            <a:endParaRPr lang="en-US" sz="2400" dirty="0" smtClean="0"/>
          </a:p>
        </p:txBody>
      </p:sp>
      <p:sp>
        <p:nvSpPr>
          <p:cNvPr id="2" name="TextBox 1"/>
          <p:cNvSpPr txBox="1"/>
          <p:nvPr/>
        </p:nvSpPr>
        <p:spPr>
          <a:xfrm>
            <a:off x="266700" y="5435263"/>
            <a:ext cx="8534400" cy="101566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>
              <a:defRPr/>
            </a:pPr>
            <a:r>
              <a:rPr lang="en-US" dirty="0">
                <a:solidFill>
                  <a:srgbClr val="0070C0"/>
                </a:solidFill>
                <a:latin typeface="+mn-lt"/>
              </a:rPr>
              <a:t>In iteration </a:t>
            </a:r>
            <a:r>
              <a:rPr lang="en-US" dirty="0">
                <a:latin typeface="+mn-lt"/>
              </a:rPr>
              <a:t>j</a:t>
            </a:r>
            <a:r>
              <a:rPr lang="en-US" dirty="0">
                <a:solidFill>
                  <a:srgbClr val="0070C0"/>
                </a:solidFill>
                <a:latin typeface="+mn-lt"/>
              </a:rPr>
              <a:t>, run DS on the instances with index in </a:t>
            </a:r>
            <a:r>
              <a:rPr lang="en-US" dirty="0">
                <a:latin typeface="+mn-lt"/>
              </a:rPr>
              <a:t>I</a:t>
            </a:r>
            <a:r>
              <a:rPr lang="en-US" dirty="0">
                <a:solidFill>
                  <a:srgbClr val="0070C0"/>
                </a:solidFill>
                <a:latin typeface="+mn-lt"/>
              </a:rPr>
              <a:t>, </a:t>
            </a:r>
            <a:r>
              <a:rPr lang="en-US" dirty="0" smtClean="0">
                <a:solidFill>
                  <a:srgbClr val="0070C0"/>
                </a:solidFill>
                <a:latin typeface="+mn-lt"/>
              </a:rPr>
              <a:t>with </a:t>
            </a:r>
            <a:r>
              <a:rPr lang="en-US" dirty="0">
                <a:solidFill>
                  <a:srgbClr val="0070C0"/>
                </a:solidFill>
                <a:latin typeface="+mn-lt"/>
              </a:rPr>
              <a:t>error parameter </a:t>
            </a:r>
            <a:r>
              <a:rPr lang="en-US" dirty="0" err="1">
                <a:latin typeface="+mn-lt"/>
              </a:rPr>
              <a:t>exp</a:t>
            </a:r>
            <a:r>
              <a:rPr lang="en-US" dirty="0">
                <a:latin typeface="+mn-lt"/>
              </a:rPr>
              <a:t>(-j)</a:t>
            </a:r>
            <a:r>
              <a:rPr lang="en-US" dirty="0">
                <a:solidFill>
                  <a:srgbClr val="0070C0"/>
                </a:solidFill>
                <a:latin typeface="+mn-lt"/>
              </a:rPr>
              <a:t>, </a:t>
            </a:r>
            <a:r>
              <a:rPr lang="en-US" dirty="0" smtClean="0">
                <a:solidFill>
                  <a:srgbClr val="0070C0"/>
                </a:solidFill>
                <a:latin typeface="+mn-lt"/>
              </a:rPr>
              <a:t>and </a:t>
            </a:r>
            <a:r>
              <a:rPr lang="en-US" dirty="0">
                <a:solidFill>
                  <a:srgbClr val="0070C0"/>
                </a:solidFill>
                <a:latin typeface="+mn-lt"/>
              </a:rPr>
              <a:t>reset </a:t>
            </a:r>
            <a:r>
              <a:rPr lang="en-US" dirty="0">
                <a:latin typeface="+mn-lt"/>
              </a:rPr>
              <a:t>I</a:t>
            </a:r>
            <a:r>
              <a:rPr lang="en-US" dirty="0">
                <a:solidFill>
                  <a:srgbClr val="0070C0"/>
                </a:solidFill>
                <a:latin typeface="+mn-lt"/>
              </a:rPr>
              <a:t> to be the set of indices with output 0. </a:t>
            </a:r>
            <a:r>
              <a:rPr lang="en-US" dirty="0" smtClean="0">
                <a:solidFill>
                  <a:srgbClr val="0070C0"/>
                </a:solidFill>
                <a:latin typeface="+mn-lt"/>
              </a:rPr>
              <a:t>If</a:t>
            </a:r>
            <a:r>
              <a:rPr lang="en-US" dirty="0" smtClean="0">
                <a:latin typeface="+mn-lt"/>
              </a:rPr>
              <a:t> </a:t>
            </a:r>
            <a:r>
              <a:rPr lang="en-US" dirty="0">
                <a:latin typeface="Times New Roman"/>
              </a:rPr>
              <a:t>|I|&gt;m/2</a:t>
            </a:r>
            <a:r>
              <a:rPr lang="en-US" baseline="30000" dirty="0">
                <a:latin typeface="Times New Roman"/>
              </a:rPr>
              <a:t>j</a:t>
            </a:r>
            <a:r>
              <a:rPr lang="en-US" dirty="0">
                <a:solidFill>
                  <a:srgbClr val="0070C0"/>
                </a:solidFill>
                <a:latin typeface="+mn-lt"/>
              </a:rPr>
              <a:t>, then halt with output 0. </a:t>
            </a:r>
            <a:r>
              <a:rPr lang="en-US" dirty="0" smtClean="0">
                <a:solidFill>
                  <a:srgbClr val="0070C0"/>
                </a:solidFill>
                <a:latin typeface="+mn-lt"/>
              </a:rPr>
              <a:t>If </a:t>
            </a:r>
            <a:r>
              <a:rPr lang="en-US" dirty="0">
                <a:latin typeface="+mn-lt"/>
              </a:rPr>
              <a:t>I</a:t>
            </a:r>
            <a:r>
              <a:rPr lang="en-US" dirty="0">
                <a:solidFill>
                  <a:srgbClr val="0070C0"/>
                </a:solidFill>
                <a:latin typeface="+mn-lt"/>
              </a:rPr>
              <a:t> is empty, halt with output 1.</a:t>
            </a:r>
            <a:r>
              <a:rPr lang="en-US" dirty="0">
                <a:solidFill>
                  <a:srgbClr val="FF0000"/>
                </a:solidFill>
                <a:latin typeface="+mn-lt"/>
              </a:rPr>
              <a:t> </a:t>
            </a:r>
            <a:endParaRPr lang="he-IL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66700" y="1060450"/>
            <a:ext cx="8534400" cy="86177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rtlCol="1">
            <a:spAutoFit/>
          </a:bodyPr>
          <a:lstStyle/>
          <a:p>
            <a:pPr>
              <a:defRPr/>
            </a:pPr>
            <a:r>
              <a:rPr lang="en-US" dirty="0" smtClean="0">
                <a:solidFill>
                  <a:srgbClr val="FF0000"/>
                </a:solidFill>
                <a:latin typeface="+mn-lt"/>
              </a:rPr>
              <a:t>LEM</a:t>
            </a:r>
            <a:r>
              <a:rPr lang="en-US" dirty="0">
                <a:solidFill>
                  <a:srgbClr val="FF0000"/>
                </a:solidFill>
                <a:latin typeface="+mn-lt"/>
              </a:rPr>
              <a:t>:</a:t>
            </a:r>
            <a:r>
              <a:rPr lang="en-US" dirty="0">
                <a:solidFill>
                  <a:srgbClr val="0070C0"/>
                </a:solidFill>
                <a:latin typeface="+mn-lt"/>
              </a:rPr>
              <a:t> </a:t>
            </a:r>
            <a:r>
              <a:rPr lang="en-US" dirty="0">
                <a:latin typeface="+mn-lt"/>
              </a:rPr>
              <a:t>m-DP</a:t>
            </a:r>
            <a:r>
              <a:rPr lang="en-US" dirty="0">
                <a:solidFill>
                  <a:srgbClr val="0070C0"/>
                </a:solidFill>
                <a:latin typeface="+mn-lt"/>
              </a:rPr>
              <a:t> can be reduced to </a:t>
            </a:r>
            <a:r>
              <a:rPr lang="en-US" dirty="0">
                <a:latin typeface="+mn-lt"/>
              </a:rPr>
              <a:t>O(j)</a:t>
            </a:r>
            <a:r>
              <a:rPr lang="en-US" dirty="0">
                <a:solidFill>
                  <a:srgbClr val="0070C0"/>
                </a:solidFill>
                <a:latin typeface="+mn-lt"/>
              </a:rPr>
              <a:t> instances of </a:t>
            </a:r>
            <a:r>
              <a:rPr lang="en-US" dirty="0">
                <a:latin typeface="+mn-lt"/>
              </a:rPr>
              <a:t>2</a:t>
            </a:r>
            <a:r>
              <a:rPr lang="en-US" baseline="30000" dirty="0">
                <a:latin typeface="+mn-lt"/>
              </a:rPr>
              <a:t>-(j-1)</a:t>
            </a:r>
            <a:r>
              <a:rPr lang="en-US" dirty="0">
                <a:latin typeface="+mn-lt"/>
              </a:rPr>
              <a:t>m</a:t>
            </a:r>
            <a:r>
              <a:rPr lang="en-US" dirty="0">
                <a:solidFill>
                  <a:srgbClr val="0070C0"/>
                </a:solidFill>
                <a:latin typeface="+mn-lt"/>
              </a:rPr>
              <a:t>-DS, for </a:t>
            </a:r>
            <a:r>
              <a:rPr lang="en-US" dirty="0">
                <a:latin typeface="+mn-lt"/>
              </a:rPr>
              <a:t>j=1,…,log m</a:t>
            </a:r>
            <a:r>
              <a:rPr lang="en-US" dirty="0">
                <a:solidFill>
                  <a:srgbClr val="0070C0"/>
                </a:solidFill>
                <a:latin typeface="+mn-lt"/>
              </a:rPr>
              <a:t>.</a:t>
            </a:r>
          </a:p>
          <a:p>
            <a:pPr>
              <a:defRPr/>
            </a:pPr>
            <a:r>
              <a:rPr lang="en-US" dirty="0">
                <a:solidFill>
                  <a:srgbClr val="0070C0"/>
                </a:solidFill>
                <a:latin typeface="+mn-lt"/>
              </a:rPr>
              <a:t>Idea: Proceed in iterations, initializing </a:t>
            </a:r>
            <a:r>
              <a:rPr lang="en-US" dirty="0">
                <a:latin typeface="+mn-lt"/>
              </a:rPr>
              <a:t>I</a:t>
            </a:r>
            <a:r>
              <a:rPr lang="en-US" dirty="0">
                <a:solidFill>
                  <a:srgbClr val="0070C0"/>
                </a:solidFill>
                <a:latin typeface="+mn-lt"/>
              </a:rPr>
              <a:t> (the set of “far” </a:t>
            </a:r>
            <a:r>
              <a:rPr lang="en-US" dirty="0" smtClean="0">
                <a:solidFill>
                  <a:srgbClr val="0070C0"/>
                </a:solidFill>
                <a:latin typeface="+mn-lt"/>
              </a:rPr>
              <a:t>suspects</a:t>
            </a:r>
            <a:r>
              <a:rPr lang="en-US" dirty="0">
                <a:solidFill>
                  <a:srgbClr val="0070C0"/>
                </a:solidFill>
                <a:latin typeface="+mn-lt"/>
              </a:rPr>
              <a:t>) to </a:t>
            </a:r>
            <a:r>
              <a:rPr lang="en-US" dirty="0">
                <a:latin typeface="+mn-lt"/>
              </a:rPr>
              <a:t>[m]</a:t>
            </a:r>
            <a:r>
              <a:rPr lang="en-US" dirty="0">
                <a:solidFill>
                  <a:srgbClr val="0070C0"/>
                </a:solidFill>
                <a:latin typeface="+mn-lt"/>
              </a:rPr>
              <a:t>. </a:t>
            </a:r>
            <a:endParaRPr lang="he-IL" sz="2400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62000" y="2416145"/>
            <a:ext cx="2438400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u="sng" dirty="0" smtClean="0">
                <a:latin typeface="+mn-lt"/>
              </a:rPr>
              <a:t>Case: All inputs in </a:t>
            </a:r>
            <a:r>
              <a:rPr lang="en-US" u="sng" dirty="0" smtClean="0">
                <a:sym typeface="Symbol"/>
              </a:rPr>
              <a:t></a:t>
            </a:r>
            <a:endParaRPr lang="he-IL" u="sng" dirty="0"/>
          </a:p>
        </p:txBody>
      </p:sp>
      <p:sp>
        <p:nvSpPr>
          <p:cNvPr id="8" name="TextBox 7"/>
          <p:cNvSpPr txBox="1"/>
          <p:nvPr/>
        </p:nvSpPr>
        <p:spPr>
          <a:xfrm>
            <a:off x="5105400" y="2416145"/>
            <a:ext cx="3276600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u="sng" dirty="0" smtClean="0">
                <a:latin typeface="+mn-lt"/>
              </a:rPr>
              <a:t>Case: </a:t>
            </a:r>
            <a:r>
              <a:rPr lang="en-US" u="sng" dirty="0" smtClean="0">
                <a:latin typeface="+mn-lt"/>
                <a:sym typeface="Symbol"/>
              </a:rPr>
              <a:t></a:t>
            </a:r>
            <a:r>
              <a:rPr lang="en-US" u="sng" dirty="0" smtClean="0">
                <a:latin typeface="+mn-lt"/>
              </a:rPr>
              <a:t> an input far from </a:t>
            </a:r>
            <a:r>
              <a:rPr lang="en-US" u="sng" dirty="0" smtClean="0">
                <a:sym typeface="Symbol"/>
              </a:rPr>
              <a:t></a:t>
            </a:r>
            <a:endParaRPr lang="he-IL" u="sng" dirty="0"/>
          </a:p>
        </p:txBody>
      </p:sp>
      <p:sp>
        <p:nvSpPr>
          <p:cNvPr id="4" name="Rectangle 3"/>
          <p:cNvSpPr/>
          <p:nvPr/>
        </p:nvSpPr>
        <p:spPr bwMode="auto">
          <a:xfrm>
            <a:off x="838200" y="3200400"/>
            <a:ext cx="2743200" cy="304800"/>
          </a:xfrm>
          <a:prstGeom prst="rect">
            <a:avLst/>
          </a:prstGeom>
          <a:noFill/>
          <a:ln>
            <a:solidFill>
              <a:schemeClr val="tx1"/>
            </a:solidFill>
          </a:ln>
          <a:effectLst/>
          <a:extLst/>
        </p:spPr>
        <p:txBody>
          <a:bodyPr vert="horz" wrap="square" lIns="91440" tIns="45720" rIns="91440" bIns="45720" numCol="1" rtlCol="1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he-IL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Freestyle Script" pitchFamily="66" charset="0"/>
            </a:endParaRPr>
          </a:p>
        </p:txBody>
      </p:sp>
      <p:cxnSp>
        <p:nvCxnSpPr>
          <p:cNvPr id="9" name="Straight Connector 8"/>
          <p:cNvCxnSpPr/>
          <p:nvPr/>
        </p:nvCxnSpPr>
        <p:spPr bwMode="auto">
          <a:xfrm>
            <a:off x="1143000" y="3200400"/>
            <a:ext cx="0" cy="304800"/>
          </a:xfrm>
          <a:prstGeom prst="line">
            <a:avLst/>
          </a:prstGeom>
          <a:noFill/>
          <a:ln w="12700" cap="sq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3" name="Straight Connector 12"/>
          <p:cNvCxnSpPr/>
          <p:nvPr/>
        </p:nvCxnSpPr>
        <p:spPr bwMode="auto">
          <a:xfrm>
            <a:off x="1447800" y="3200400"/>
            <a:ext cx="0" cy="304800"/>
          </a:xfrm>
          <a:prstGeom prst="line">
            <a:avLst/>
          </a:prstGeom>
          <a:noFill/>
          <a:ln w="12700" cap="sq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4" name="Straight Connector 13"/>
          <p:cNvCxnSpPr/>
          <p:nvPr/>
        </p:nvCxnSpPr>
        <p:spPr bwMode="auto">
          <a:xfrm>
            <a:off x="1752600" y="3200400"/>
            <a:ext cx="0" cy="304800"/>
          </a:xfrm>
          <a:prstGeom prst="line">
            <a:avLst/>
          </a:prstGeom>
          <a:noFill/>
          <a:ln w="12700" cap="sq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5" name="Straight Connector 14"/>
          <p:cNvCxnSpPr/>
          <p:nvPr/>
        </p:nvCxnSpPr>
        <p:spPr bwMode="auto">
          <a:xfrm>
            <a:off x="2070100" y="3200400"/>
            <a:ext cx="0" cy="304800"/>
          </a:xfrm>
          <a:prstGeom prst="line">
            <a:avLst/>
          </a:prstGeom>
          <a:noFill/>
          <a:ln w="12700" cap="sq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6" name="Straight Connector 15"/>
          <p:cNvCxnSpPr/>
          <p:nvPr/>
        </p:nvCxnSpPr>
        <p:spPr bwMode="auto">
          <a:xfrm>
            <a:off x="2362200" y="3200400"/>
            <a:ext cx="0" cy="304800"/>
          </a:xfrm>
          <a:prstGeom prst="line">
            <a:avLst/>
          </a:prstGeom>
          <a:noFill/>
          <a:ln w="12700" cap="sq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7" name="Straight Connector 16"/>
          <p:cNvCxnSpPr/>
          <p:nvPr/>
        </p:nvCxnSpPr>
        <p:spPr bwMode="auto">
          <a:xfrm>
            <a:off x="2667000" y="3200400"/>
            <a:ext cx="0" cy="304800"/>
          </a:xfrm>
          <a:prstGeom prst="line">
            <a:avLst/>
          </a:prstGeom>
          <a:noFill/>
          <a:ln w="12700" cap="sq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8" name="Straight Connector 17"/>
          <p:cNvCxnSpPr/>
          <p:nvPr/>
        </p:nvCxnSpPr>
        <p:spPr bwMode="auto">
          <a:xfrm>
            <a:off x="2971800" y="3200400"/>
            <a:ext cx="0" cy="304800"/>
          </a:xfrm>
          <a:prstGeom prst="line">
            <a:avLst/>
          </a:prstGeom>
          <a:noFill/>
          <a:ln w="12700" cap="sq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9" name="Straight Connector 18"/>
          <p:cNvCxnSpPr/>
          <p:nvPr/>
        </p:nvCxnSpPr>
        <p:spPr bwMode="auto">
          <a:xfrm>
            <a:off x="3276600" y="3200400"/>
            <a:ext cx="0" cy="304800"/>
          </a:xfrm>
          <a:prstGeom prst="line">
            <a:avLst/>
          </a:prstGeom>
          <a:noFill/>
          <a:ln w="12700" cap="sq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1" name="TextBox 10"/>
          <p:cNvSpPr txBox="1"/>
          <p:nvPr/>
        </p:nvSpPr>
        <p:spPr>
          <a:xfrm>
            <a:off x="2667000" y="3152745"/>
            <a:ext cx="304800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dirty="0" smtClean="0">
                <a:latin typeface="+mn-lt"/>
              </a:rPr>
              <a:t>0</a:t>
            </a:r>
            <a:endParaRPr lang="he-IL" dirty="0">
              <a:latin typeface="+mn-lt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1752600" y="3152745"/>
            <a:ext cx="304800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dirty="0" smtClean="0">
                <a:latin typeface="+mn-lt"/>
              </a:rPr>
              <a:t>1</a:t>
            </a:r>
            <a:endParaRPr lang="he-IL" dirty="0">
              <a:latin typeface="+mn-lt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2362200" y="3152745"/>
            <a:ext cx="304800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dirty="0">
                <a:latin typeface="+mn-lt"/>
              </a:rPr>
              <a:t>1</a:t>
            </a:r>
            <a:endParaRPr lang="he-IL" dirty="0">
              <a:latin typeface="+mn-lt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1447800" y="3152745"/>
            <a:ext cx="304800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dirty="0" smtClean="0">
                <a:latin typeface="+mn-lt"/>
              </a:rPr>
              <a:t>0</a:t>
            </a:r>
            <a:endParaRPr lang="he-IL" dirty="0">
              <a:latin typeface="+mn-lt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838200" y="3152745"/>
            <a:ext cx="304800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dirty="0">
                <a:latin typeface="+mn-lt"/>
              </a:rPr>
              <a:t>1</a:t>
            </a:r>
            <a:endParaRPr lang="he-IL" dirty="0">
              <a:latin typeface="+mn-lt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1143000" y="3152745"/>
            <a:ext cx="304800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dirty="0" smtClean="0">
                <a:latin typeface="+mn-lt"/>
              </a:rPr>
              <a:t>1</a:t>
            </a:r>
            <a:endParaRPr lang="he-IL" dirty="0">
              <a:latin typeface="+mn-lt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2070100" y="3152745"/>
            <a:ext cx="304800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dirty="0" smtClean="0">
                <a:latin typeface="+mn-lt"/>
              </a:rPr>
              <a:t>1</a:t>
            </a:r>
            <a:endParaRPr lang="he-IL" dirty="0">
              <a:latin typeface="+mn-lt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2971800" y="3152745"/>
            <a:ext cx="304800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dirty="0" smtClean="0">
                <a:latin typeface="+mn-lt"/>
              </a:rPr>
              <a:t>1</a:t>
            </a:r>
            <a:endParaRPr lang="he-IL" dirty="0">
              <a:latin typeface="+mn-lt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3276600" y="3152745"/>
            <a:ext cx="304800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dirty="0" smtClean="0">
                <a:latin typeface="+mn-lt"/>
              </a:rPr>
              <a:t>1</a:t>
            </a:r>
            <a:endParaRPr lang="he-IL" dirty="0">
              <a:latin typeface="+mn-lt"/>
            </a:endParaRPr>
          </a:p>
        </p:txBody>
      </p:sp>
      <p:sp>
        <p:nvSpPr>
          <p:cNvPr id="33" name="Rectangle 32"/>
          <p:cNvSpPr/>
          <p:nvPr/>
        </p:nvSpPr>
        <p:spPr bwMode="auto">
          <a:xfrm>
            <a:off x="5105400" y="3200400"/>
            <a:ext cx="2743200" cy="304800"/>
          </a:xfrm>
          <a:prstGeom prst="rect">
            <a:avLst/>
          </a:prstGeom>
          <a:noFill/>
          <a:ln>
            <a:solidFill>
              <a:schemeClr val="tx1"/>
            </a:solidFill>
          </a:ln>
          <a:effectLst/>
          <a:extLst/>
        </p:spPr>
        <p:txBody>
          <a:bodyPr vert="horz" wrap="square" lIns="91440" tIns="45720" rIns="91440" bIns="45720" numCol="1" rtlCol="1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he-IL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Freestyle Script" pitchFamily="66" charset="0"/>
            </a:endParaRPr>
          </a:p>
        </p:txBody>
      </p:sp>
      <p:cxnSp>
        <p:nvCxnSpPr>
          <p:cNvPr id="34" name="Straight Connector 33"/>
          <p:cNvCxnSpPr/>
          <p:nvPr/>
        </p:nvCxnSpPr>
        <p:spPr bwMode="auto">
          <a:xfrm>
            <a:off x="5410200" y="3200400"/>
            <a:ext cx="0" cy="304800"/>
          </a:xfrm>
          <a:prstGeom prst="line">
            <a:avLst/>
          </a:prstGeom>
          <a:noFill/>
          <a:ln w="12700" cap="sq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5" name="Straight Connector 34"/>
          <p:cNvCxnSpPr/>
          <p:nvPr/>
        </p:nvCxnSpPr>
        <p:spPr bwMode="auto">
          <a:xfrm>
            <a:off x="5715000" y="3200400"/>
            <a:ext cx="0" cy="304800"/>
          </a:xfrm>
          <a:prstGeom prst="line">
            <a:avLst/>
          </a:prstGeom>
          <a:noFill/>
          <a:ln w="12700" cap="sq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6" name="Straight Connector 35"/>
          <p:cNvCxnSpPr/>
          <p:nvPr/>
        </p:nvCxnSpPr>
        <p:spPr bwMode="auto">
          <a:xfrm>
            <a:off x="6019800" y="3200400"/>
            <a:ext cx="0" cy="304800"/>
          </a:xfrm>
          <a:prstGeom prst="line">
            <a:avLst/>
          </a:prstGeom>
          <a:noFill/>
          <a:ln w="12700" cap="sq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7" name="Straight Connector 36"/>
          <p:cNvCxnSpPr/>
          <p:nvPr/>
        </p:nvCxnSpPr>
        <p:spPr bwMode="auto">
          <a:xfrm>
            <a:off x="6337300" y="3200400"/>
            <a:ext cx="0" cy="304800"/>
          </a:xfrm>
          <a:prstGeom prst="line">
            <a:avLst/>
          </a:prstGeom>
          <a:noFill/>
          <a:ln w="12700" cap="sq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8" name="Straight Connector 37"/>
          <p:cNvCxnSpPr/>
          <p:nvPr/>
        </p:nvCxnSpPr>
        <p:spPr bwMode="auto">
          <a:xfrm>
            <a:off x="6629400" y="3200400"/>
            <a:ext cx="0" cy="304800"/>
          </a:xfrm>
          <a:prstGeom prst="line">
            <a:avLst/>
          </a:prstGeom>
          <a:noFill/>
          <a:ln w="12700" cap="sq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9" name="Straight Connector 38"/>
          <p:cNvCxnSpPr/>
          <p:nvPr/>
        </p:nvCxnSpPr>
        <p:spPr bwMode="auto">
          <a:xfrm>
            <a:off x="6934200" y="3200400"/>
            <a:ext cx="0" cy="304800"/>
          </a:xfrm>
          <a:prstGeom prst="line">
            <a:avLst/>
          </a:prstGeom>
          <a:noFill/>
          <a:ln w="12700" cap="sq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0" name="Straight Connector 39"/>
          <p:cNvCxnSpPr/>
          <p:nvPr/>
        </p:nvCxnSpPr>
        <p:spPr bwMode="auto">
          <a:xfrm>
            <a:off x="7239000" y="3200400"/>
            <a:ext cx="0" cy="304800"/>
          </a:xfrm>
          <a:prstGeom prst="line">
            <a:avLst/>
          </a:prstGeom>
          <a:noFill/>
          <a:ln w="12700" cap="sq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1" name="Straight Connector 40"/>
          <p:cNvCxnSpPr/>
          <p:nvPr/>
        </p:nvCxnSpPr>
        <p:spPr bwMode="auto">
          <a:xfrm>
            <a:off x="7543800" y="3200400"/>
            <a:ext cx="0" cy="304800"/>
          </a:xfrm>
          <a:prstGeom prst="line">
            <a:avLst/>
          </a:prstGeom>
          <a:noFill/>
          <a:ln w="12700" cap="sq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2" name="TextBox 41"/>
          <p:cNvSpPr txBox="1"/>
          <p:nvPr/>
        </p:nvSpPr>
        <p:spPr>
          <a:xfrm>
            <a:off x="6934200" y="3152745"/>
            <a:ext cx="304800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dirty="0" smtClean="0">
                <a:latin typeface="+mn-lt"/>
              </a:rPr>
              <a:t>0</a:t>
            </a:r>
            <a:endParaRPr lang="he-IL" dirty="0">
              <a:latin typeface="+mn-lt"/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6019800" y="3152745"/>
            <a:ext cx="304800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dirty="0" smtClean="0">
                <a:latin typeface="+mn-lt"/>
              </a:rPr>
              <a:t>1</a:t>
            </a:r>
            <a:endParaRPr lang="he-IL" dirty="0">
              <a:latin typeface="+mn-lt"/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6629400" y="3152745"/>
            <a:ext cx="304800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dirty="0" smtClean="0">
                <a:latin typeface="+mn-lt"/>
              </a:rPr>
              <a:t>0</a:t>
            </a:r>
            <a:endParaRPr lang="he-IL" dirty="0">
              <a:latin typeface="+mn-lt"/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5715000" y="3152745"/>
            <a:ext cx="304800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dirty="0" smtClean="0">
                <a:latin typeface="+mn-lt"/>
              </a:rPr>
              <a:t>0</a:t>
            </a:r>
            <a:endParaRPr lang="he-IL" dirty="0">
              <a:latin typeface="+mn-lt"/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5105400" y="3152745"/>
            <a:ext cx="304800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dirty="0">
                <a:latin typeface="+mn-lt"/>
              </a:rPr>
              <a:t>1</a:t>
            </a:r>
            <a:endParaRPr lang="he-IL" dirty="0">
              <a:latin typeface="+mn-lt"/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5410200" y="3152745"/>
            <a:ext cx="304800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dirty="0" smtClean="0">
                <a:latin typeface="+mn-lt"/>
              </a:rPr>
              <a:t>1</a:t>
            </a:r>
            <a:endParaRPr lang="he-IL" dirty="0">
              <a:latin typeface="+mn-lt"/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6337300" y="3152745"/>
            <a:ext cx="304800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dirty="0" smtClean="0">
                <a:latin typeface="+mn-lt"/>
              </a:rPr>
              <a:t>1</a:t>
            </a:r>
            <a:endParaRPr lang="he-IL" dirty="0">
              <a:latin typeface="+mn-lt"/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7239000" y="3152745"/>
            <a:ext cx="304800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dirty="0" smtClean="0">
                <a:latin typeface="+mn-lt"/>
              </a:rPr>
              <a:t>1</a:t>
            </a:r>
            <a:endParaRPr lang="he-IL" dirty="0">
              <a:latin typeface="+mn-lt"/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7543800" y="3152745"/>
            <a:ext cx="304800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dirty="0" smtClean="0">
                <a:latin typeface="+mn-lt"/>
              </a:rPr>
              <a:t>1</a:t>
            </a:r>
            <a:endParaRPr lang="he-IL" dirty="0">
              <a:latin typeface="+mn-lt"/>
            </a:endParaRPr>
          </a:p>
        </p:txBody>
      </p:sp>
      <p:grpSp>
        <p:nvGrpSpPr>
          <p:cNvPr id="70" name="Group 69"/>
          <p:cNvGrpSpPr/>
          <p:nvPr/>
        </p:nvGrpSpPr>
        <p:grpSpPr>
          <a:xfrm>
            <a:off x="850900" y="3899020"/>
            <a:ext cx="2743200" cy="400110"/>
            <a:chOff x="838200" y="3870355"/>
            <a:chExt cx="2743200" cy="400110"/>
          </a:xfrm>
        </p:grpSpPr>
        <p:sp>
          <p:nvSpPr>
            <p:cNvPr id="52" name="Rectangle 51"/>
            <p:cNvSpPr/>
            <p:nvPr/>
          </p:nvSpPr>
          <p:spPr bwMode="auto">
            <a:xfrm>
              <a:off x="838200" y="3918010"/>
              <a:ext cx="2743200" cy="3048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  <a:effectLst/>
            <a:extLst/>
          </p:spPr>
          <p:txBody>
            <a:bodyPr vert="horz" wrap="square" lIns="91440" tIns="45720" rIns="91440" bIns="45720" numCol="1" rtl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he-IL" sz="20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Freestyle Script" pitchFamily="66" charset="0"/>
              </a:endParaRPr>
            </a:p>
          </p:txBody>
        </p:sp>
        <p:cxnSp>
          <p:nvCxnSpPr>
            <p:cNvPr id="53" name="Straight Connector 52"/>
            <p:cNvCxnSpPr/>
            <p:nvPr/>
          </p:nvCxnSpPr>
          <p:spPr bwMode="auto">
            <a:xfrm>
              <a:off x="1143000" y="3918010"/>
              <a:ext cx="0" cy="304800"/>
            </a:xfrm>
            <a:prstGeom prst="line">
              <a:avLst/>
            </a:prstGeom>
            <a:noFill/>
            <a:ln w="12700" cap="sq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54" name="Straight Connector 53"/>
            <p:cNvCxnSpPr/>
            <p:nvPr/>
          </p:nvCxnSpPr>
          <p:spPr bwMode="auto">
            <a:xfrm>
              <a:off x="1447800" y="3918010"/>
              <a:ext cx="0" cy="304800"/>
            </a:xfrm>
            <a:prstGeom prst="line">
              <a:avLst/>
            </a:prstGeom>
            <a:noFill/>
            <a:ln w="12700" cap="sq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55" name="Straight Connector 54"/>
            <p:cNvCxnSpPr/>
            <p:nvPr/>
          </p:nvCxnSpPr>
          <p:spPr bwMode="auto">
            <a:xfrm>
              <a:off x="1752600" y="3918010"/>
              <a:ext cx="0" cy="304800"/>
            </a:xfrm>
            <a:prstGeom prst="line">
              <a:avLst/>
            </a:prstGeom>
            <a:noFill/>
            <a:ln w="12700" cap="sq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56" name="Straight Connector 55"/>
            <p:cNvCxnSpPr/>
            <p:nvPr/>
          </p:nvCxnSpPr>
          <p:spPr bwMode="auto">
            <a:xfrm>
              <a:off x="2070100" y="3918010"/>
              <a:ext cx="0" cy="304800"/>
            </a:xfrm>
            <a:prstGeom prst="line">
              <a:avLst/>
            </a:prstGeom>
            <a:noFill/>
            <a:ln w="12700" cap="sq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57" name="Straight Connector 56"/>
            <p:cNvCxnSpPr/>
            <p:nvPr/>
          </p:nvCxnSpPr>
          <p:spPr bwMode="auto">
            <a:xfrm>
              <a:off x="2362200" y="3918010"/>
              <a:ext cx="0" cy="304800"/>
            </a:xfrm>
            <a:prstGeom prst="line">
              <a:avLst/>
            </a:prstGeom>
            <a:noFill/>
            <a:ln w="12700" cap="sq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58" name="Straight Connector 57"/>
            <p:cNvCxnSpPr/>
            <p:nvPr/>
          </p:nvCxnSpPr>
          <p:spPr bwMode="auto">
            <a:xfrm>
              <a:off x="2667000" y="3918010"/>
              <a:ext cx="0" cy="304800"/>
            </a:xfrm>
            <a:prstGeom prst="line">
              <a:avLst/>
            </a:prstGeom>
            <a:noFill/>
            <a:ln w="12700" cap="sq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59" name="Straight Connector 58"/>
            <p:cNvCxnSpPr/>
            <p:nvPr/>
          </p:nvCxnSpPr>
          <p:spPr bwMode="auto">
            <a:xfrm>
              <a:off x="2971800" y="3918010"/>
              <a:ext cx="0" cy="304800"/>
            </a:xfrm>
            <a:prstGeom prst="line">
              <a:avLst/>
            </a:prstGeom>
            <a:noFill/>
            <a:ln w="12700" cap="sq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60" name="Straight Connector 59"/>
            <p:cNvCxnSpPr/>
            <p:nvPr/>
          </p:nvCxnSpPr>
          <p:spPr bwMode="auto">
            <a:xfrm>
              <a:off x="3276600" y="3918010"/>
              <a:ext cx="0" cy="304800"/>
            </a:xfrm>
            <a:prstGeom prst="line">
              <a:avLst/>
            </a:prstGeom>
            <a:noFill/>
            <a:ln w="12700" cap="sq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61" name="TextBox 60"/>
            <p:cNvSpPr txBox="1"/>
            <p:nvPr/>
          </p:nvSpPr>
          <p:spPr>
            <a:xfrm>
              <a:off x="2667000" y="3870355"/>
              <a:ext cx="304800" cy="40011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en-US" dirty="0">
                  <a:latin typeface="+mn-lt"/>
                </a:rPr>
                <a:t>1</a:t>
              </a:r>
              <a:endParaRPr lang="he-IL" dirty="0">
                <a:latin typeface="+mn-lt"/>
              </a:endParaRPr>
            </a:p>
          </p:txBody>
        </p:sp>
        <p:sp>
          <p:nvSpPr>
            <p:cNvPr id="64" name="TextBox 63"/>
            <p:cNvSpPr txBox="1"/>
            <p:nvPr/>
          </p:nvSpPr>
          <p:spPr>
            <a:xfrm>
              <a:off x="1447800" y="3870355"/>
              <a:ext cx="304800" cy="40011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en-US" dirty="0">
                  <a:latin typeface="+mn-lt"/>
                </a:rPr>
                <a:t>1</a:t>
              </a:r>
              <a:endParaRPr lang="he-IL" dirty="0">
                <a:latin typeface="+mn-lt"/>
              </a:endParaRPr>
            </a:p>
          </p:txBody>
        </p:sp>
      </p:grpSp>
      <p:sp>
        <p:nvSpPr>
          <p:cNvPr id="69" name="TextBox 68"/>
          <p:cNvSpPr txBox="1"/>
          <p:nvPr/>
        </p:nvSpPr>
        <p:spPr>
          <a:xfrm>
            <a:off x="6642100" y="2952690"/>
            <a:ext cx="304800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dirty="0">
                <a:latin typeface="+mn-lt"/>
              </a:rPr>
              <a:t>*</a:t>
            </a:r>
            <a:endParaRPr lang="he-IL" dirty="0">
              <a:latin typeface="+mn-lt"/>
            </a:endParaRPr>
          </a:p>
        </p:txBody>
      </p:sp>
      <p:grpSp>
        <p:nvGrpSpPr>
          <p:cNvPr id="71" name="Group 70"/>
          <p:cNvGrpSpPr/>
          <p:nvPr/>
        </p:nvGrpSpPr>
        <p:grpSpPr>
          <a:xfrm>
            <a:off x="5105400" y="3899020"/>
            <a:ext cx="2743200" cy="400110"/>
            <a:chOff x="5105400" y="4051420"/>
            <a:chExt cx="2743200" cy="400110"/>
          </a:xfrm>
        </p:grpSpPr>
        <p:sp>
          <p:nvSpPr>
            <p:cNvPr id="73" name="Rectangle 72"/>
            <p:cNvSpPr/>
            <p:nvPr/>
          </p:nvSpPr>
          <p:spPr bwMode="auto">
            <a:xfrm>
              <a:off x="5105400" y="4099075"/>
              <a:ext cx="2743200" cy="3048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  <a:effectLst/>
            <a:extLst/>
          </p:spPr>
          <p:txBody>
            <a:bodyPr vert="horz" wrap="square" lIns="91440" tIns="45720" rIns="91440" bIns="45720" numCol="1" rtl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he-IL" sz="20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Freestyle Script" pitchFamily="66" charset="0"/>
              </a:endParaRPr>
            </a:p>
          </p:txBody>
        </p:sp>
        <p:cxnSp>
          <p:nvCxnSpPr>
            <p:cNvPr id="74" name="Straight Connector 73"/>
            <p:cNvCxnSpPr/>
            <p:nvPr/>
          </p:nvCxnSpPr>
          <p:spPr bwMode="auto">
            <a:xfrm>
              <a:off x="5410200" y="4099075"/>
              <a:ext cx="0" cy="304800"/>
            </a:xfrm>
            <a:prstGeom prst="line">
              <a:avLst/>
            </a:prstGeom>
            <a:noFill/>
            <a:ln w="12700" cap="sq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75" name="Straight Connector 74"/>
            <p:cNvCxnSpPr/>
            <p:nvPr/>
          </p:nvCxnSpPr>
          <p:spPr bwMode="auto">
            <a:xfrm>
              <a:off x="5715000" y="4099075"/>
              <a:ext cx="0" cy="304800"/>
            </a:xfrm>
            <a:prstGeom prst="line">
              <a:avLst/>
            </a:prstGeom>
            <a:noFill/>
            <a:ln w="12700" cap="sq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76" name="Straight Connector 75"/>
            <p:cNvCxnSpPr/>
            <p:nvPr/>
          </p:nvCxnSpPr>
          <p:spPr bwMode="auto">
            <a:xfrm>
              <a:off x="6019800" y="4099075"/>
              <a:ext cx="0" cy="304800"/>
            </a:xfrm>
            <a:prstGeom prst="line">
              <a:avLst/>
            </a:prstGeom>
            <a:noFill/>
            <a:ln w="12700" cap="sq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77" name="Straight Connector 76"/>
            <p:cNvCxnSpPr/>
            <p:nvPr/>
          </p:nvCxnSpPr>
          <p:spPr bwMode="auto">
            <a:xfrm>
              <a:off x="6337300" y="4099075"/>
              <a:ext cx="0" cy="304800"/>
            </a:xfrm>
            <a:prstGeom prst="line">
              <a:avLst/>
            </a:prstGeom>
            <a:noFill/>
            <a:ln w="12700" cap="sq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78" name="Straight Connector 77"/>
            <p:cNvCxnSpPr/>
            <p:nvPr/>
          </p:nvCxnSpPr>
          <p:spPr bwMode="auto">
            <a:xfrm>
              <a:off x="6629400" y="4099075"/>
              <a:ext cx="0" cy="304800"/>
            </a:xfrm>
            <a:prstGeom prst="line">
              <a:avLst/>
            </a:prstGeom>
            <a:noFill/>
            <a:ln w="12700" cap="sq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79" name="Straight Connector 78"/>
            <p:cNvCxnSpPr/>
            <p:nvPr/>
          </p:nvCxnSpPr>
          <p:spPr bwMode="auto">
            <a:xfrm>
              <a:off x="6934200" y="4099075"/>
              <a:ext cx="0" cy="304800"/>
            </a:xfrm>
            <a:prstGeom prst="line">
              <a:avLst/>
            </a:prstGeom>
            <a:noFill/>
            <a:ln w="12700" cap="sq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80" name="Straight Connector 79"/>
            <p:cNvCxnSpPr/>
            <p:nvPr/>
          </p:nvCxnSpPr>
          <p:spPr bwMode="auto">
            <a:xfrm>
              <a:off x="7239000" y="4099075"/>
              <a:ext cx="0" cy="304800"/>
            </a:xfrm>
            <a:prstGeom prst="line">
              <a:avLst/>
            </a:prstGeom>
            <a:noFill/>
            <a:ln w="12700" cap="sq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81" name="Straight Connector 80"/>
            <p:cNvCxnSpPr/>
            <p:nvPr/>
          </p:nvCxnSpPr>
          <p:spPr bwMode="auto">
            <a:xfrm>
              <a:off x="7543800" y="4099075"/>
              <a:ext cx="0" cy="304800"/>
            </a:xfrm>
            <a:prstGeom prst="line">
              <a:avLst/>
            </a:prstGeom>
            <a:noFill/>
            <a:ln w="12700" cap="sq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82" name="TextBox 81"/>
            <p:cNvSpPr txBox="1"/>
            <p:nvPr/>
          </p:nvSpPr>
          <p:spPr>
            <a:xfrm>
              <a:off x="6934200" y="4051420"/>
              <a:ext cx="304800" cy="40011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en-US" dirty="0">
                  <a:latin typeface="+mn-lt"/>
                </a:rPr>
                <a:t>1</a:t>
              </a:r>
              <a:endParaRPr lang="he-IL" dirty="0">
                <a:latin typeface="+mn-lt"/>
              </a:endParaRPr>
            </a:p>
          </p:txBody>
        </p:sp>
        <p:sp>
          <p:nvSpPr>
            <p:cNvPr id="83" name="TextBox 82"/>
            <p:cNvSpPr txBox="1"/>
            <p:nvPr/>
          </p:nvSpPr>
          <p:spPr>
            <a:xfrm>
              <a:off x="5715000" y="4051420"/>
              <a:ext cx="304800" cy="40011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en-US" dirty="0">
                  <a:latin typeface="+mn-lt"/>
                </a:rPr>
                <a:t>1</a:t>
              </a:r>
              <a:endParaRPr lang="he-IL" dirty="0">
                <a:latin typeface="+mn-lt"/>
              </a:endParaRPr>
            </a:p>
          </p:txBody>
        </p:sp>
        <p:sp>
          <p:nvSpPr>
            <p:cNvPr id="84" name="TextBox 83"/>
            <p:cNvSpPr txBox="1"/>
            <p:nvPr/>
          </p:nvSpPr>
          <p:spPr>
            <a:xfrm>
              <a:off x="6642100" y="4051420"/>
              <a:ext cx="304800" cy="40011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en-US" dirty="0" smtClean="0">
                  <a:latin typeface="+mn-lt"/>
                </a:rPr>
                <a:t>0</a:t>
              </a:r>
              <a:endParaRPr lang="he-IL" dirty="0">
                <a:latin typeface="+mn-lt"/>
              </a:endParaRPr>
            </a:p>
          </p:txBody>
        </p:sp>
      </p:grpSp>
      <p:grpSp>
        <p:nvGrpSpPr>
          <p:cNvPr id="85" name="Group 84"/>
          <p:cNvGrpSpPr/>
          <p:nvPr/>
        </p:nvGrpSpPr>
        <p:grpSpPr>
          <a:xfrm>
            <a:off x="5118100" y="4648200"/>
            <a:ext cx="2743200" cy="400110"/>
            <a:chOff x="5105400" y="4800600"/>
            <a:chExt cx="2743200" cy="400110"/>
          </a:xfrm>
        </p:grpSpPr>
        <p:sp>
          <p:nvSpPr>
            <p:cNvPr id="87" name="Rectangle 86"/>
            <p:cNvSpPr/>
            <p:nvPr/>
          </p:nvSpPr>
          <p:spPr bwMode="auto">
            <a:xfrm>
              <a:off x="5105400" y="4848255"/>
              <a:ext cx="2743200" cy="3048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  <a:effectLst/>
            <a:extLst/>
          </p:spPr>
          <p:txBody>
            <a:bodyPr vert="horz" wrap="square" lIns="91440" tIns="45720" rIns="91440" bIns="45720" numCol="1" rtl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he-IL" sz="20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Freestyle Script" pitchFamily="66" charset="0"/>
              </a:endParaRPr>
            </a:p>
          </p:txBody>
        </p:sp>
        <p:cxnSp>
          <p:nvCxnSpPr>
            <p:cNvPr id="88" name="Straight Connector 87"/>
            <p:cNvCxnSpPr/>
            <p:nvPr/>
          </p:nvCxnSpPr>
          <p:spPr bwMode="auto">
            <a:xfrm>
              <a:off x="5410200" y="4848255"/>
              <a:ext cx="0" cy="304800"/>
            </a:xfrm>
            <a:prstGeom prst="line">
              <a:avLst/>
            </a:prstGeom>
            <a:noFill/>
            <a:ln w="12700" cap="sq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89" name="Straight Connector 88"/>
            <p:cNvCxnSpPr/>
            <p:nvPr/>
          </p:nvCxnSpPr>
          <p:spPr bwMode="auto">
            <a:xfrm>
              <a:off x="5715000" y="4848255"/>
              <a:ext cx="0" cy="304800"/>
            </a:xfrm>
            <a:prstGeom prst="line">
              <a:avLst/>
            </a:prstGeom>
            <a:noFill/>
            <a:ln w="12700" cap="sq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90" name="Straight Connector 89"/>
            <p:cNvCxnSpPr/>
            <p:nvPr/>
          </p:nvCxnSpPr>
          <p:spPr bwMode="auto">
            <a:xfrm>
              <a:off x="6019800" y="4848255"/>
              <a:ext cx="0" cy="304800"/>
            </a:xfrm>
            <a:prstGeom prst="line">
              <a:avLst/>
            </a:prstGeom>
            <a:noFill/>
            <a:ln w="12700" cap="sq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91" name="Straight Connector 90"/>
            <p:cNvCxnSpPr/>
            <p:nvPr/>
          </p:nvCxnSpPr>
          <p:spPr bwMode="auto">
            <a:xfrm>
              <a:off x="6337300" y="4848255"/>
              <a:ext cx="0" cy="304800"/>
            </a:xfrm>
            <a:prstGeom prst="line">
              <a:avLst/>
            </a:prstGeom>
            <a:noFill/>
            <a:ln w="12700" cap="sq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92" name="Straight Connector 91"/>
            <p:cNvCxnSpPr/>
            <p:nvPr/>
          </p:nvCxnSpPr>
          <p:spPr bwMode="auto">
            <a:xfrm>
              <a:off x="6629400" y="4848255"/>
              <a:ext cx="0" cy="304800"/>
            </a:xfrm>
            <a:prstGeom prst="line">
              <a:avLst/>
            </a:prstGeom>
            <a:noFill/>
            <a:ln w="12700" cap="sq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93" name="Straight Connector 92"/>
            <p:cNvCxnSpPr/>
            <p:nvPr/>
          </p:nvCxnSpPr>
          <p:spPr bwMode="auto">
            <a:xfrm>
              <a:off x="6934200" y="4848255"/>
              <a:ext cx="0" cy="304800"/>
            </a:xfrm>
            <a:prstGeom prst="line">
              <a:avLst/>
            </a:prstGeom>
            <a:noFill/>
            <a:ln w="12700" cap="sq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94" name="Straight Connector 93"/>
            <p:cNvCxnSpPr/>
            <p:nvPr/>
          </p:nvCxnSpPr>
          <p:spPr bwMode="auto">
            <a:xfrm>
              <a:off x="7239000" y="4848255"/>
              <a:ext cx="0" cy="304800"/>
            </a:xfrm>
            <a:prstGeom prst="line">
              <a:avLst/>
            </a:prstGeom>
            <a:noFill/>
            <a:ln w="12700" cap="sq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95" name="Straight Connector 94"/>
            <p:cNvCxnSpPr/>
            <p:nvPr/>
          </p:nvCxnSpPr>
          <p:spPr bwMode="auto">
            <a:xfrm>
              <a:off x="7543800" y="4848255"/>
              <a:ext cx="0" cy="304800"/>
            </a:xfrm>
            <a:prstGeom prst="line">
              <a:avLst/>
            </a:prstGeom>
            <a:noFill/>
            <a:ln w="12700" cap="sq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98" name="TextBox 97"/>
            <p:cNvSpPr txBox="1"/>
            <p:nvPr/>
          </p:nvSpPr>
          <p:spPr>
            <a:xfrm>
              <a:off x="6642100" y="4800600"/>
              <a:ext cx="304800" cy="40011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en-US" dirty="0" smtClean="0">
                  <a:latin typeface="+mn-lt"/>
                </a:rPr>
                <a:t>0</a:t>
              </a:r>
              <a:endParaRPr lang="he-IL" dirty="0">
                <a:latin typeface="+mn-lt"/>
              </a:endParaRPr>
            </a:p>
          </p:txBody>
        </p:sp>
      </p:grpSp>
      <p:sp>
        <p:nvSpPr>
          <p:cNvPr id="102" name="Rectangle 101"/>
          <p:cNvSpPr/>
          <p:nvPr/>
        </p:nvSpPr>
        <p:spPr bwMode="auto">
          <a:xfrm>
            <a:off x="825500" y="4695855"/>
            <a:ext cx="2743200" cy="304800"/>
          </a:xfrm>
          <a:prstGeom prst="rect">
            <a:avLst/>
          </a:prstGeom>
          <a:noFill/>
          <a:ln>
            <a:solidFill>
              <a:schemeClr val="tx1"/>
            </a:solidFill>
          </a:ln>
          <a:effectLst/>
          <a:extLst/>
        </p:spPr>
        <p:txBody>
          <a:bodyPr vert="horz" wrap="square" lIns="91440" tIns="45720" rIns="91440" bIns="45720" numCol="1" rtlCol="1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he-IL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Freestyle Script" pitchFamily="66" charset="0"/>
            </a:endParaRPr>
          </a:p>
        </p:txBody>
      </p:sp>
      <p:cxnSp>
        <p:nvCxnSpPr>
          <p:cNvPr id="103" name="Straight Connector 102"/>
          <p:cNvCxnSpPr/>
          <p:nvPr/>
        </p:nvCxnSpPr>
        <p:spPr bwMode="auto">
          <a:xfrm>
            <a:off x="1130300" y="4695855"/>
            <a:ext cx="0" cy="304800"/>
          </a:xfrm>
          <a:prstGeom prst="line">
            <a:avLst/>
          </a:prstGeom>
          <a:noFill/>
          <a:ln w="12700" cap="sq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04" name="Straight Connector 103"/>
          <p:cNvCxnSpPr/>
          <p:nvPr/>
        </p:nvCxnSpPr>
        <p:spPr bwMode="auto">
          <a:xfrm>
            <a:off x="1435100" y="4695855"/>
            <a:ext cx="0" cy="304800"/>
          </a:xfrm>
          <a:prstGeom prst="line">
            <a:avLst/>
          </a:prstGeom>
          <a:noFill/>
          <a:ln w="12700" cap="sq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05" name="Straight Connector 104"/>
          <p:cNvCxnSpPr/>
          <p:nvPr/>
        </p:nvCxnSpPr>
        <p:spPr bwMode="auto">
          <a:xfrm>
            <a:off x="1739900" y="4695855"/>
            <a:ext cx="0" cy="304800"/>
          </a:xfrm>
          <a:prstGeom prst="line">
            <a:avLst/>
          </a:prstGeom>
          <a:noFill/>
          <a:ln w="12700" cap="sq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06" name="Straight Connector 105"/>
          <p:cNvCxnSpPr/>
          <p:nvPr/>
        </p:nvCxnSpPr>
        <p:spPr bwMode="auto">
          <a:xfrm>
            <a:off x="2057400" y="4695855"/>
            <a:ext cx="0" cy="304800"/>
          </a:xfrm>
          <a:prstGeom prst="line">
            <a:avLst/>
          </a:prstGeom>
          <a:noFill/>
          <a:ln w="12700" cap="sq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07" name="Straight Connector 106"/>
          <p:cNvCxnSpPr/>
          <p:nvPr/>
        </p:nvCxnSpPr>
        <p:spPr bwMode="auto">
          <a:xfrm>
            <a:off x="2349500" y="4695855"/>
            <a:ext cx="0" cy="304800"/>
          </a:xfrm>
          <a:prstGeom prst="line">
            <a:avLst/>
          </a:prstGeom>
          <a:noFill/>
          <a:ln w="12700" cap="sq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08" name="Straight Connector 107"/>
          <p:cNvCxnSpPr/>
          <p:nvPr/>
        </p:nvCxnSpPr>
        <p:spPr bwMode="auto">
          <a:xfrm>
            <a:off x="2654300" y="4695855"/>
            <a:ext cx="0" cy="304800"/>
          </a:xfrm>
          <a:prstGeom prst="line">
            <a:avLst/>
          </a:prstGeom>
          <a:noFill/>
          <a:ln w="12700" cap="sq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09" name="Straight Connector 108"/>
          <p:cNvCxnSpPr/>
          <p:nvPr/>
        </p:nvCxnSpPr>
        <p:spPr bwMode="auto">
          <a:xfrm>
            <a:off x="2959100" y="4695855"/>
            <a:ext cx="0" cy="304800"/>
          </a:xfrm>
          <a:prstGeom prst="line">
            <a:avLst/>
          </a:prstGeom>
          <a:noFill/>
          <a:ln w="12700" cap="sq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10" name="Straight Connector 109"/>
          <p:cNvCxnSpPr/>
          <p:nvPr/>
        </p:nvCxnSpPr>
        <p:spPr bwMode="auto">
          <a:xfrm>
            <a:off x="3263900" y="4695855"/>
            <a:ext cx="0" cy="304800"/>
          </a:xfrm>
          <a:prstGeom prst="line">
            <a:avLst/>
          </a:prstGeom>
          <a:noFill/>
          <a:ln w="12700" cap="sq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4251022754"/>
      </p:ext>
    </p:extLst>
  </p:cSld>
  <p:clrMapOvr>
    <a:masterClrMapping/>
  </p:clrMapOvr>
  <p:transition advTm="2320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ubtitle 1"/>
          <p:cNvSpPr>
            <a:spLocks noGrp="1"/>
          </p:cNvSpPr>
          <p:nvPr>
            <p:ph type="subTitle" idx="1"/>
          </p:nvPr>
        </p:nvSpPr>
        <p:spPr>
          <a:xfrm>
            <a:off x="228600" y="228600"/>
            <a:ext cx="7200900" cy="609600"/>
          </a:xfrm>
        </p:spPr>
        <p:txBody>
          <a:bodyPr/>
          <a:lstStyle/>
          <a:p>
            <a:pPr algn="l"/>
            <a:r>
              <a:rPr lang="en-US" sz="3600" b="1" u="sng" smtClean="0"/>
              <a:t>Comments re the proof of THM3</a:t>
            </a:r>
          </a:p>
          <a:p>
            <a:pPr algn="l"/>
            <a:endParaRPr lang="en-US" sz="3600" smtClean="0"/>
          </a:p>
          <a:p>
            <a:pPr algn="l"/>
            <a:endParaRPr lang="en-US" sz="2400" smtClean="0"/>
          </a:p>
        </p:txBody>
      </p:sp>
      <p:sp>
        <p:nvSpPr>
          <p:cNvPr id="7" name="Subtitle 1"/>
          <p:cNvSpPr txBox="1">
            <a:spLocks/>
          </p:cNvSpPr>
          <p:nvPr/>
        </p:nvSpPr>
        <p:spPr bwMode="auto">
          <a:xfrm>
            <a:off x="1524000" y="1066800"/>
            <a:ext cx="7162800" cy="1905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800">
                <a:solidFill>
                  <a:schemeClr val="tx1"/>
                </a:solidFill>
                <a:latin typeface="+mn-lt"/>
              </a:defRPr>
            </a:lvl2pPr>
            <a:lvl3pPr marL="9144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400">
                <a:solidFill>
                  <a:schemeClr val="tx1"/>
                </a:solidFill>
                <a:latin typeface="+mn-lt"/>
              </a:defRPr>
            </a:lvl3pPr>
            <a:lvl4pPr marL="13716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4pPr>
            <a:lvl5pPr marL="18288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5pPr>
            <a:lvl6pPr marL="22860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6pPr>
            <a:lvl7pPr marL="27432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7pPr>
            <a:lvl8pPr marL="32004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8pPr>
            <a:lvl9pPr marL="36576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algn="l">
              <a:defRPr/>
            </a:pPr>
            <a:r>
              <a:rPr lang="en-US" sz="2400" u="sng" kern="0" dirty="0" smtClean="0">
                <a:solidFill>
                  <a:srgbClr val="FF0000"/>
                </a:solidFill>
                <a:sym typeface="Symbol"/>
              </a:rPr>
              <a:t>THM </a:t>
            </a:r>
            <a:r>
              <a:rPr lang="en-US" sz="2400" u="sng" kern="0" dirty="0">
                <a:solidFill>
                  <a:srgbClr val="FF0000"/>
                </a:solidFill>
                <a:sym typeface="Symbol"/>
              </a:rPr>
              <a:t>3:</a:t>
            </a:r>
            <a:r>
              <a:rPr lang="en-US" sz="2400" b="0" kern="0" dirty="0">
                <a:solidFill>
                  <a:srgbClr val="FF0000"/>
                </a:solidFill>
                <a:sym typeface="Symbol"/>
              </a:rPr>
              <a:t> Typically</a:t>
            </a:r>
            <a:r>
              <a:rPr lang="en-US" sz="2400" b="0" kern="0" baseline="30000">
                <a:solidFill>
                  <a:srgbClr val="FF0000"/>
                </a:solidFill>
                <a:sym typeface="Symbol"/>
              </a:rPr>
              <a:t>(*)</a:t>
            </a:r>
            <a:r>
              <a:rPr lang="en-US" sz="2400" b="0" kern="0">
                <a:solidFill>
                  <a:srgbClr val="FF0000"/>
                </a:solidFill>
                <a:sym typeface="Symbol"/>
              </a:rPr>
              <a:t>, </a:t>
            </a:r>
            <a:r>
              <a:rPr lang="en-US" sz="2400" b="0" kern="0" smtClean="0">
                <a:sym typeface="Symbol"/>
              </a:rPr>
              <a:t>m-CP</a:t>
            </a:r>
            <a:r>
              <a:rPr lang="en-US" sz="2400" b="0" kern="0" baseline="-25000" dirty="0">
                <a:sym typeface="Symbol"/>
              </a:rPr>
              <a:t></a:t>
            </a:r>
            <a:r>
              <a:rPr lang="en-US" sz="2400" b="0" kern="0" dirty="0">
                <a:sym typeface="Symbol"/>
              </a:rPr>
              <a:t>() = </a:t>
            </a:r>
            <a:r>
              <a:rPr lang="en-US" sz="2400" b="0" kern="0" dirty="0" smtClean="0">
                <a:sym typeface="Symbol"/>
              </a:rPr>
              <a:t>Õ(PT</a:t>
            </a:r>
            <a:r>
              <a:rPr lang="en-US" sz="2400" b="0" kern="0" baseline="-25000" dirty="0" smtClean="0">
                <a:sym typeface="Symbol"/>
              </a:rPr>
              <a:t></a:t>
            </a:r>
            <a:r>
              <a:rPr lang="en-US" sz="2400" b="0" kern="0" dirty="0">
                <a:sym typeface="Symbol"/>
              </a:rPr>
              <a:t>())</a:t>
            </a:r>
            <a:r>
              <a:rPr lang="en-US" sz="2400" b="0" kern="0" dirty="0">
                <a:solidFill>
                  <a:srgbClr val="FF0000"/>
                </a:solidFill>
                <a:sym typeface="Symbol"/>
              </a:rPr>
              <a:t>.</a:t>
            </a:r>
          </a:p>
          <a:p>
            <a:pPr algn="l">
              <a:defRPr/>
            </a:pPr>
            <a:r>
              <a:rPr lang="en-US" sz="2000" b="0" kern="0" dirty="0" smtClean="0">
                <a:solidFill>
                  <a:schemeClr val="accent2"/>
                </a:solidFill>
                <a:sym typeface="Symbol"/>
              </a:rPr>
              <a:t>(</a:t>
            </a:r>
            <a:r>
              <a:rPr lang="en-US" sz="2000" kern="0" dirty="0" smtClean="0">
                <a:sym typeface="Symbol"/>
              </a:rPr>
              <a:t>m-CP</a:t>
            </a:r>
            <a:r>
              <a:rPr lang="en-US" sz="2000" kern="0" baseline="-25000" dirty="0" smtClean="0">
                <a:sym typeface="Symbol"/>
              </a:rPr>
              <a:t></a:t>
            </a:r>
            <a:r>
              <a:rPr lang="en-US" sz="2000" b="0" kern="0" dirty="0" smtClean="0">
                <a:solidFill>
                  <a:srgbClr val="FF0000"/>
                </a:solidFill>
                <a:sym typeface="Symbol"/>
              </a:rPr>
              <a:t> = </a:t>
            </a:r>
            <a:r>
              <a:rPr lang="en-US" sz="2000" b="0" kern="0" dirty="0" smtClean="0">
                <a:solidFill>
                  <a:schemeClr val="accent2"/>
                </a:solidFill>
                <a:sym typeface="Symbol"/>
              </a:rPr>
              <a:t>given </a:t>
            </a:r>
            <a:r>
              <a:rPr lang="en-US" sz="2000" b="0" kern="0" dirty="0">
                <a:solidFill>
                  <a:schemeClr val="accent2"/>
                </a:solidFill>
                <a:sym typeface="Symbol"/>
              </a:rPr>
              <a:t>a sequence of </a:t>
            </a:r>
            <a:r>
              <a:rPr lang="en-US" sz="2000" b="0" kern="0" dirty="0">
                <a:sym typeface="Symbol"/>
              </a:rPr>
              <a:t>m</a:t>
            </a:r>
            <a:r>
              <a:rPr lang="en-US" sz="2000" b="0" kern="0" dirty="0">
                <a:solidFill>
                  <a:schemeClr val="accent2"/>
                </a:solidFill>
                <a:sym typeface="Symbol"/>
              </a:rPr>
              <a:t> inputs, </a:t>
            </a:r>
            <a:r>
              <a:rPr lang="en-US" sz="2000" b="0" kern="0" dirty="0" smtClean="0">
                <a:solidFill>
                  <a:schemeClr val="accent2"/>
                </a:solidFill>
                <a:sym typeface="Symbol"/>
              </a:rPr>
              <a:t>output </a:t>
            </a:r>
            <a:r>
              <a:rPr lang="en-US" sz="2000" b="0" kern="0" dirty="0">
                <a:solidFill>
                  <a:schemeClr val="accent2"/>
                </a:solidFill>
                <a:sym typeface="Symbol"/>
              </a:rPr>
              <a:t>1 </a:t>
            </a:r>
            <a:r>
              <a:rPr lang="en-US" sz="2000" b="0" kern="0" dirty="0" err="1">
                <a:solidFill>
                  <a:schemeClr val="accent2"/>
                </a:solidFill>
                <a:sym typeface="Symbol"/>
              </a:rPr>
              <a:t>w.p</a:t>
            </a:r>
            <a:r>
              <a:rPr lang="en-US" sz="2000" b="0" kern="0" dirty="0">
                <a:solidFill>
                  <a:schemeClr val="accent2"/>
                </a:solidFill>
                <a:sym typeface="Symbol"/>
              </a:rPr>
              <a:t>. ≥2/3  if all inputs are  in </a:t>
            </a:r>
            <a:r>
              <a:rPr lang="en-US" sz="2000" b="0" kern="0" dirty="0">
                <a:sym typeface="Symbol"/>
              </a:rPr>
              <a:t></a:t>
            </a:r>
            <a:r>
              <a:rPr lang="en-US" sz="2000" b="0" kern="0" dirty="0">
                <a:solidFill>
                  <a:schemeClr val="accent2"/>
                </a:solidFill>
                <a:sym typeface="Symbol"/>
              </a:rPr>
              <a:t>, and 0 w.p.≥2/3 if the average distance of the inputs from </a:t>
            </a:r>
            <a:r>
              <a:rPr lang="en-US" sz="2000" b="0" kern="0" dirty="0">
                <a:sym typeface="Symbol"/>
              </a:rPr>
              <a:t></a:t>
            </a:r>
            <a:r>
              <a:rPr lang="en-US" sz="2000" b="0" kern="0" dirty="0">
                <a:solidFill>
                  <a:schemeClr val="accent2"/>
                </a:solidFill>
                <a:sym typeface="Symbol"/>
              </a:rPr>
              <a:t> is at least </a:t>
            </a:r>
            <a:r>
              <a:rPr lang="en-US" sz="2000" b="0" kern="0" dirty="0">
                <a:sym typeface="Symbol"/>
              </a:rPr>
              <a:t></a:t>
            </a:r>
            <a:r>
              <a:rPr lang="en-US" sz="2000" b="0" kern="0" dirty="0" smtClean="0">
                <a:sym typeface="Symbol"/>
              </a:rPr>
              <a:t>.)</a:t>
            </a:r>
            <a:endParaRPr lang="en-US" sz="2000" b="0" kern="0" dirty="0">
              <a:sym typeface="Symbol"/>
            </a:endParaRPr>
          </a:p>
          <a:p>
            <a:pPr algn="l">
              <a:defRPr/>
            </a:pPr>
            <a:r>
              <a:rPr lang="en-US" sz="2000" b="0" kern="0" dirty="0">
                <a:solidFill>
                  <a:srgbClr val="FF0000"/>
                </a:solidFill>
                <a:sym typeface="Symbol"/>
              </a:rPr>
              <a:t>*) “Typically” </a:t>
            </a:r>
            <a:r>
              <a:rPr lang="en-US" sz="2000" b="0" kern="0" dirty="0" smtClean="0">
                <a:solidFill>
                  <a:srgbClr val="FF0000"/>
                </a:solidFill>
                <a:sym typeface="Symbol"/>
              </a:rPr>
              <a:t> =  </a:t>
            </a:r>
            <a:r>
              <a:rPr lang="en-US" sz="2000" b="0" kern="0" dirty="0" smtClean="0">
                <a:solidFill>
                  <a:schemeClr val="accent2"/>
                </a:solidFill>
                <a:sym typeface="Symbol"/>
              </a:rPr>
              <a:t>if</a:t>
            </a:r>
            <a:r>
              <a:rPr lang="en-US" sz="2000" b="0" kern="0" dirty="0" smtClean="0">
                <a:solidFill>
                  <a:srgbClr val="FF0000"/>
                </a:solidFill>
                <a:sym typeface="Symbol"/>
              </a:rPr>
              <a:t>  </a:t>
            </a:r>
            <a:r>
              <a:rPr lang="en-US" sz="2000" b="0" kern="0" dirty="0" smtClean="0">
                <a:sym typeface="Symbol"/>
              </a:rPr>
              <a:t>PT</a:t>
            </a:r>
            <a:r>
              <a:rPr lang="en-US" sz="2000" b="0" kern="0" baseline="-25000" dirty="0" smtClean="0">
                <a:sym typeface="Symbol"/>
              </a:rPr>
              <a:t></a:t>
            </a:r>
            <a:r>
              <a:rPr lang="en-US" sz="2000" b="0" kern="0" dirty="0">
                <a:sym typeface="Symbol"/>
              </a:rPr>
              <a:t>() </a:t>
            </a:r>
            <a:r>
              <a:rPr lang="en-US" sz="2000" b="0" kern="0" dirty="0">
                <a:solidFill>
                  <a:schemeClr val="accent2"/>
                </a:solidFill>
                <a:sym typeface="Symbol"/>
              </a:rPr>
              <a:t>increases at least linearly with </a:t>
            </a:r>
            <a:r>
              <a:rPr lang="en-US" sz="2000" b="0" kern="0" dirty="0">
                <a:sym typeface="Symbol"/>
              </a:rPr>
              <a:t>1/</a:t>
            </a:r>
            <a:endParaRPr lang="en-US" sz="2000" b="0" kern="0" dirty="0">
              <a:solidFill>
                <a:srgbClr val="FF0000"/>
              </a:solidFill>
              <a:sym typeface="Symbol"/>
            </a:endParaRPr>
          </a:p>
          <a:p>
            <a:pPr algn="l">
              <a:defRPr/>
            </a:pPr>
            <a:endParaRPr lang="en-US" sz="2400" b="0" kern="0" dirty="0" smtClean="0">
              <a:solidFill>
                <a:srgbClr val="FF0000"/>
              </a:solidFill>
              <a:sym typeface="Symbol"/>
            </a:endParaRPr>
          </a:p>
          <a:p>
            <a:pPr algn="l">
              <a:defRPr/>
            </a:pPr>
            <a:endParaRPr lang="en-US" sz="2400" b="0" kern="0" dirty="0" smtClean="0">
              <a:solidFill>
                <a:srgbClr val="FF0000"/>
              </a:solidFill>
              <a:sym typeface="Symbol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435100" y="5165725"/>
            <a:ext cx="7239000" cy="113823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rtlCol="1">
            <a:spAutoFit/>
          </a:bodyPr>
          <a:lstStyle/>
          <a:p>
            <a:pPr>
              <a:defRPr/>
            </a:pPr>
            <a:r>
              <a:rPr lang="en-US" sz="2400" dirty="0">
                <a:solidFill>
                  <a:srgbClr val="0070C0"/>
                </a:solidFill>
                <a:latin typeface="+mn-lt"/>
              </a:rPr>
              <a:t>Suppose </a:t>
            </a:r>
            <a:r>
              <a:rPr lang="en-US" sz="2400" dirty="0" err="1">
                <a:latin typeface="+mn-lt"/>
              </a:rPr>
              <a:t>E</a:t>
            </a:r>
            <a:r>
              <a:rPr lang="en-US" sz="2400" baseline="-25000" dirty="0" err="1">
                <a:latin typeface="+mn-lt"/>
              </a:rPr>
              <a:t>s</a:t>
            </a:r>
            <a:r>
              <a:rPr lang="en-US" sz="2400" dirty="0">
                <a:latin typeface="+mn-lt"/>
              </a:rPr>
              <a:t>[q(s)] &gt; </a:t>
            </a:r>
            <a:r>
              <a:rPr lang="en-US" sz="2400" dirty="0">
                <a:latin typeface="+mn-lt"/>
                <a:sym typeface="Symbol"/>
              </a:rPr>
              <a:t></a:t>
            </a:r>
            <a:r>
              <a:rPr lang="en-US" sz="2400" dirty="0">
                <a:solidFill>
                  <a:srgbClr val="0070C0"/>
                </a:solidFill>
                <a:latin typeface="+mn-lt"/>
                <a:sym typeface="Symbol"/>
              </a:rPr>
              <a:t>, for </a:t>
            </a:r>
            <a:r>
              <a:rPr lang="en-US" sz="2400" dirty="0">
                <a:latin typeface="+mn-lt"/>
                <a:sym typeface="Symbol"/>
              </a:rPr>
              <a:t>q:[N][0,1]</a:t>
            </a:r>
            <a:r>
              <a:rPr lang="en-US" sz="2400" dirty="0">
                <a:solidFill>
                  <a:srgbClr val="0070C0"/>
                </a:solidFill>
                <a:latin typeface="+mn-lt"/>
                <a:sym typeface="Symbol"/>
              </a:rPr>
              <a:t>.</a:t>
            </a:r>
            <a:br>
              <a:rPr lang="en-US" sz="2400" dirty="0">
                <a:solidFill>
                  <a:srgbClr val="0070C0"/>
                </a:solidFill>
                <a:latin typeface="+mn-lt"/>
                <a:sym typeface="Symbol"/>
              </a:rPr>
            </a:br>
            <a:r>
              <a:rPr lang="en-US" dirty="0">
                <a:solidFill>
                  <a:srgbClr val="0070C0"/>
                </a:solidFill>
                <a:latin typeface="+mn-lt"/>
                <a:sym typeface="Symbol"/>
              </a:rPr>
              <a:t>(Invested work is proportional to </a:t>
            </a:r>
            <a:r>
              <a:rPr lang="en-US" dirty="0">
                <a:latin typeface="+mn-lt"/>
                <a:sym typeface="Symbol"/>
              </a:rPr>
              <a:t>1/q(s)</a:t>
            </a:r>
            <a:r>
              <a:rPr lang="en-US" dirty="0">
                <a:solidFill>
                  <a:srgbClr val="0070C0"/>
                </a:solidFill>
                <a:latin typeface="+mn-lt"/>
                <a:sym typeface="Symbol"/>
              </a:rPr>
              <a:t>, unknown a priori.)</a:t>
            </a:r>
            <a:br>
              <a:rPr lang="en-US" dirty="0">
                <a:solidFill>
                  <a:srgbClr val="0070C0"/>
                </a:solidFill>
                <a:latin typeface="+mn-lt"/>
                <a:sym typeface="Symbol"/>
              </a:rPr>
            </a:br>
            <a:r>
              <a:rPr lang="en-US" sz="2400" dirty="0">
                <a:solidFill>
                  <a:srgbClr val="0070C0"/>
                </a:solidFill>
                <a:latin typeface="+mn-lt"/>
                <a:sym typeface="Symbol"/>
              </a:rPr>
              <a:t>Then, exists </a:t>
            </a:r>
            <a:r>
              <a:rPr lang="en-US" sz="2400" dirty="0">
                <a:latin typeface="+mn-lt"/>
                <a:sym typeface="Symbol"/>
              </a:rPr>
              <a:t>j[</a:t>
            </a:r>
            <a:r>
              <a:rPr lang="en-US" sz="2400" i="1" dirty="0">
                <a:latin typeface="+mn-lt"/>
                <a:sym typeface="Symbol"/>
              </a:rPr>
              <a:t>l</a:t>
            </a:r>
            <a:r>
              <a:rPr lang="en-US" sz="2400" dirty="0">
                <a:latin typeface="+mn-lt"/>
                <a:sym typeface="Symbol"/>
              </a:rPr>
              <a:t>]</a:t>
            </a:r>
            <a:r>
              <a:rPr lang="en-US" sz="2400" dirty="0">
                <a:solidFill>
                  <a:srgbClr val="0070C0"/>
                </a:solidFill>
                <a:latin typeface="+mn-lt"/>
                <a:sym typeface="Symbol"/>
              </a:rPr>
              <a:t> such that </a:t>
            </a:r>
            <a:r>
              <a:rPr lang="en-US" sz="2400" dirty="0" err="1">
                <a:latin typeface="+mn-lt"/>
                <a:sym typeface="Symbol"/>
              </a:rPr>
              <a:t>Prob</a:t>
            </a:r>
            <a:r>
              <a:rPr lang="en-US" sz="2400" baseline="-25000" dirty="0" err="1">
                <a:latin typeface="+mn-lt"/>
                <a:sym typeface="Symbol"/>
              </a:rPr>
              <a:t>s</a:t>
            </a:r>
            <a:r>
              <a:rPr lang="en-US" sz="2400" dirty="0">
                <a:latin typeface="+mn-lt"/>
                <a:sym typeface="Symbol"/>
              </a:rPr>
              <a:t>[q(s)&gt;2</a:t>
            </a:r>
            <a:r>
              <a:rPr lang="en-US" sz="2400" baseline="30000" dirty="0">
                <a:latin typeface="+mn-lt"/>
                <a:sym typeface="Symbol"/>
              </a:rPr>
              <a:t>-j</a:t>
            </a:r>
            <a:r>
              <a:rPr lang="en-US" sz="2400" dirty="0">
                <a:latin typeface="+mn-lt"/>
                <a:sym typeface="Symbol"/>
              </a:rPr>
              <a:t>] &gt; 2</a:t>
            </a:r>
            <a:r>
              <a:rPr lang="en-US" sz="2400" baseline="30000" dirty="0">
                <a:latin typeface="+mn-lt"/>
                <a:sym typeface="Symbol"/>
              </a:rPr>
              <a:t>j</a:t>
            </a:r>
            <a:r>
              <a:rPr lang="en-US" sz="2400" dirty="0">
                <a:latin typeface="+mn-lt"/>
                <a:sym typeface="Symbol"/>
              </a:rPr>
              <a:t>/4</a:t>
            </a:r>
            <a:r>
              <a:rPr lang="en-US" sz="2400" i="1" dirty="0">
                <a:latin typeface="+mn-lt"/>
                <a:sym typeface="Symbol"/>
              </a:rPr>
              <a:t>l</a:t>
            </a:r>
            <a:r>
              <a:rPr lang="en-US" sz="2400" dirty="0">
                <a:solidFill>
                  <a:srgbClr val="0070C0"/>
                </a:solidFill>
                <a:latin typeface="+mn-lt"/>
                <a:sym typeface="Symbol"/>
              </a:rPr>
              <a:t>.</a:t>
            </a:r>
            <a:endParaRPr lang="he-IL" sz="2400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33400" y="3124200"/>
            <a:ext cx="8382000" cy="178510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>
              <a:defRPr/>
            </a:pPr>
            <a:r>
              <a:rPr lang="en-US" dirty="0">
                <a:latin typeface="+mn-lt"/>
              </a:rPr>
              <a:t>Re the upper bound:</a:t>
            </a:r>
            <a:r>
              <a:rPr lang="en-US" dirty="0">
                <a:solidFill>
                  <a:srgbClr val="0070C0"/>
                </a:solidFill>
                <a:latin typeface="+mn-lt"/>
              </a:rPr>
              <a:t> A straightforward algorithm would sample </a:t>
            </a:r>
            <a:r>
              <a:rPr lang="en-US" dirty="0">
                <a:latin typeface="+mn-lt"/>
              </a:rPr>
              <a:t>O(1/</a:t>
            </a:r>
            <a:r>
              <a:rPr lang="en-US" dirty="0">
                <a:latin typeface="+mn-lt"/>
                <a:sym typeface="Symbol"/>
              </a:rPr>
              <a:t>)</a:t>
            </a:r>
            <a:r>
              <a:rPr lang="en-US" dirty="0">
                <a:solidFill>
                  <a:srgbClr val="0070C0"/>
                </a:solidFill>
                <a:latin typeface="+mn-lt"/>
                <a:sym typeface="Symbol"/>
              </a:rPr>
              <a:t> instances and run the </a:t>
            </a:r>
            <a:r>
              <a:rPr lang="en-US" dirty="0">
                <a:latin typeface="+mn-lt"/>
                <a:sym typeface="Symbol"/>
              </a:rPr>
              <a:t></a:t>
            </a:r>
            <a:r>
              <a:rPr lang="en-US" dirty="0">
                <a:solidFill>
                  <a:srgbClr val="0070C0"/>
                </a:solidFill>
                <a:latin typeface="+mn-lt"/>
                <a:sym typeface="Symbol"/>
              </a:rPr>
              <a:t>-tester for </a:t>
            </a:r>
            <a:r>
              <a:rPr lang="en-US" dirty="0">
                <a:latin typeface="+mn-lt"/>
                <a:sym typeface="Symbol"/>
              </a:rPr>
              <a:t></a:t>
            </a:r>
            <a:r>
              <a:rPr lang="en-US" dirty="0">
                <a:solidFill>
                  <a:srgbClr val="0070C0"/>
                </a:solidFill>
                <a:latin typeface="+mn-lt"/>
                <a:sym typeface="Symbol"/>
              </a:rPr>
              <a:t> on each of them. </a:t>
            </a:r>
            <a:r>
              <a:rPr lang="en-US" dirty="0" smtClean="0">
                <a:solidFill>
                  <a:srgbClr val="0070C0"/>
                </a:solidFill>
                <a:latin typeface="+mn-lt"/>
                <a:sym typeface="Symbol"/>
              </a:rPr>
              <a:t>Complexity </a:t>
            </a:r>
            <a:r>
              <a:rPr lang="en-US" dirty="0" smtClean="0">
                <a:latin typeface="+mn-lt"/>
                <a:sym typeface="Symbol"/>
              </a:rPr>
              <a:t>O(PT</a:t>
            </a:r>
            <a:r>
              <a:rPr lang="en-US" baseline="-25000" dirty="0" smtClean="0">
                <a:latin typeface="+mn-lt"/>
                <a:sym typeface="Symbol"/>
              </a:rPr>
              <a:t></a:t>
            </a:r>
            <a:r>
              <a:rPr lang="en-US" dirty="0">
                <a:latin typeface="+mn-lt"/>
                <a:sym typeface="Symbol"/>
              </a:rPr>
              <a:t>/)</a:t>
            </a:r>
            <a:r>
              <a:rPr lang="en-US" dirty="0">
                <a:solidFill>
                  <a:srgbClr val="0070C0"/>
                </a:solidFill>
                <a:latin typeface="+mn-lt"/>
                <a:sym typeface="Symbol"/>
              </a:rPr>
              <a:t>.</a:t>
            </a:r>
          </a:p>
          <a:p>
            <a:pPr>
              <a:defRPr/>
            </a:pPr>
            <a:r>
              <a:rPr lang="en-US" dirty="0">
                <a:solidFill>
                  <a:srgbClr val="0070C0"/>
                </a:solidFill>
                <a:latin typeface="+mn-lt"/>
                <a:sym typeface="Symbol"/>
              </a:rPr>
              <a:t>One can do better using </a:t>
            </a:r>
            <a:r>
              <a:rPr lang="en-US" dirty="0">
                <a:solidFill>
                  <a:srgbClr val="FF0000"/>
                </a:solidFill>
                <a:latin typeface="+mn-lt"/>
                <a:sym typeface="Symbol"/>
              </a:rPr>
              <a:t>Levin’s economical work investment strategy</a:t>
            </a:r>
            <a:r>
              <a:rPr lang="en-US" dirty="0">
                <a:solidFill>
                  <a:srgbClr val="0070C0"/>
                </a:solidFill>
                <a:latin typeface="+mn-lt"/>
                <a:sym typeface="Symbol"/>
              </a:rPr>
              <a:t>.</a:t>
            </a:r>
            <a:r>
              <a:rPr lang="en-US" dirty="0">
                <a:solidFill>
                  <a:srgbClr val="0070C0"/>
                </a:solidFill>
                <a:latin typeface="+mn-lt"/>
              </a:rPr>
              <a:t/>
            </a:r>
            <a:br>
              <a:rPr lang="en-US" dirty="0">
                <a:solidFill>
                  <a:srgbClr val="0070C0"/>
                </a:solidFill>
                <a:latin typeface="+mn-lt"/>
              </a:rPr>
            </a:br>
            <a:r>
              <a:rPr lang="en-US" dirty="0">
                <a:solidFill>
                  <a:srgbClr val="0070C0"/>
                </a:solidFill>
                <a:latin typeface="+mn-lt"/>
              </a:rPr>
              <a:t>Let </a:t>
            </a:r>
            <a:r>
              <a:rPr lang="en-US" i="1" dirty="0">
                <a:latin typeface="+mn-lt"/>
              </a:rPr>
              <a:t>l </a:t>
            </a:r>
            <a:r>
              <a:rPr lang="en-US" dirty="0">
                <a:latin typeface="+mn-lt"/>
              </a:rPr>
              <a:t>= </a:t>
            </a:r>
            <a:r>
              <a:rPr lang="en-US" dirty="0">
                <a:latin typeface="Times New Roman"/>
              </a:rPr>
              <a:t>log(2/</a:t>
            </a:r>
            <a:r>
              <a:rPr lang="en-US" dirty="0">
                <a:latin typeface="Times New Roman"/>
                <a:sym typeface="Symbol"/>
              </a:rPr>
              <a:t>)</a:t>
            </a:r>
            <a:r>
              <a:rPr lang="en-US" dirty="0">
                <a:solidFill>
                  <a:srgbClr val="0070C0"/>
                </a:solidFill>
                <a:latin typeface="Times New Roman"/>
                <a:sym typeface="Symbol"/>
              </a:rPr>
              <a:t>.</a:t>
            </a:r>
            <a:r>
              <a:rPr lang="en-US" dirty="0">
                <a:solidFill>
                  <a:srgbClr val="0070C0"/>
                </a:solidFill>
                <a:latin typeface="+mn-lt"/>
              </a:rPr>
              <a:t>  For </a:t>
            </a:r>
            <a:r>
              <a:rPr lang="en-US" dirty="0">
                <a:latin typeface="+mn-lt"/>
              </a:rPr>
              <a:t>j=1,…,</a:t>
            </a:r>
            <a:r>
              <a:rPr lang="en-US" i="1" dirty="0">
                <a:latin typeface="+mn-lt"/>
              </a:rPr>
              <a:t>l</a:t>
            </a:r>
            <a:r>
              <a:rPr lang="en-US" dirty="0">
                <a:solidFill>
                  <a:srgbClr val="0070C0"/>
                </a:solidFill>
                <a:latin typeface="+mn-lt"/>
                <a:sym typeface="Symbol"/>
              </a:rPr>
              <a:t>,  take a sample of </a:t>
            </a:r>
            <a:r>
              <a:rPr lang="en-US" dirty="0">
                <a:latin typeface="+mn-lt"/>
                <a:sym typeface="Symbol"/>
              </a:rPr>
              <a:t>O(</a:t>
            </a:r>
            <a:r>
              <a:rPr lang="en-US" i="1" dirty="0">
                <a:latin typeface="+mn-lt"/>
                <a:sym typeface="Symbol"/>
              </a:rPr>
              <a:t>l</a:t>
            </a:r>
            <a:r>
              <a:rPr lang="en-US" dirty="0">
                <a:latin typeface="+mn-lt"/>
                <a:sym typeface="Symbol"/>
              </a:rPr>
              <a:t>/2</a:t>
            </a:r>
            <a:r>
              <a:rPr lang="en-US" baseline="30000" dirty="0">
                <a:latin typeface="+mn-lt"/>
                <a:sym typeface="Symbol"/>
              </a:rPr>
              <a:t>j</a:t>
            </a:r>
            <a:r>
              <a:rPr lang="en-US" dirty="0">
                <a:latin typeface="+mn-lt"/>
                <a:sym typeface="Symbol"/>
              </a:rPr>
              <a:t>)</a:t>
            </a:r>
            <a:r>
              <a:rPr lang="en-US" dirty="0">
                <a:solidFill>
                  <a:srgbClr val="0070C0"/>
                </a:solidFill>
                <a:latin typeface="+mn-lt"/>
                <a:sym typeface="Symbol"/>
              </a:rPr>
              <a:t> instances and invoke a </a:t>
            </a:r>
            <a:r>
              <a:rPr lang="en-US" dirty="0">
                <a:latin typeface="+mn-lt"/>
                <a:sym typeface="Symbol"/>
              </a:rPr>
              <a:t>2</a:t>
            </a:r>
            <a:r>
              <a:rPr lang="en-US" baseline="30000" dirty="0">
                <a:latin typeface="+mn-lt"/>
                <a:sym typeface="Symbol"/>
              </a:rPr>
              <a:t>-j</a:t>
            </a:r>
            <a:r>
              <a:rPr lang="en-US" dirty="0">
                <a:solidFill>
                  <a:srgbClr val="0070C0"/>
                </a:solidFill>
                <a:latin typeface="+mn-lt"/>
                <a:sym typeface="Symbol"/>
              </a:rPr>
              <a:t>-tester on each.</a:t>
            </a:r>
            <a:endParaRPr lang="he-IL" sz="2400" dirty="0">
              <a:solidFill>
                <a:srgbClr val="FF0000"/>
              </a:solidFill>
              <a:latin typeface="+mn-lt"/>
            </a:endParaRPr>
          </a:p>
        </p:txBody>
      </p:sp>
    </p:spTree>
  </p:cSld>
  <p:clrMapOvr>
    <a:masterClrMapping/>
  </p:clrMapOvr>
  <p:transition advTm="2320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ank Presentation">
  <a:themeElements>
    <a:clrScheme name="Blank Presentation.po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Blank Presentation.pot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12700" cap="sq" cmpd="sng" algn="ctr">
              <a:solidFill>
                <a:schemeClr val="accent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20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Freestyle Script" pitchFamily="66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12700" cap="sq" cmpd="sng" algn="ctr">
              <a:solidFill>
                <a:schemeClr val="accent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20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Freestyle Script" pitchFamily="66" charset="0"/>
          </a:defRPr>
        </a:defPPr>
      </a:lstStyle>
    </a:lnDef>
  </a:objectDefaults>
  <a:extraClrSchemeLst>
    <a:extraClrScheme>
      <a:clrScheme name="Blank Presentation.po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.pot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.pot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.pot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.pot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.pot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.pot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Office\Templates\Blank Presentation.pot</Template>
  <TotalTime>11054</TotalTime>
  <Words>1509</Words>
  <Application>Microsoft Office PowerPoint</Application>
  <PresentationFormat>On-screen Show (4:3)</PresentationFormat>
  <Paragraphs>127</Paragraphs>
  <Slides>12</Slides>
  <Notes>12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Blank Presentation</vt:lpstr>
      <vt:lpstr>PowerPoint Presentation</vt:lpstr>
      <vt:lpstr>Property Testing: informal definition</vt:lpstr>
      <vt:lpstr>Property Testing: the standard (two-sided error) def’n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End</vt:lpstr>
      <vt:lpstr>Property Testing:  an illustration</vt:lpstr>
    </vt:vector>
  </TitlesOfParts>
  <Company>Tel Aviv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Testing of Clustering</dc:title>
  <dc:creator>danaron</dc:creator>
  <cp:lastModifiedBy>Dana Ron</cp:lastModifiedBy>
  <cp:revision>800</cp:revision>
  <cp:lastPrinted>2013-06-09T12:43:18Z</cp:lastPrinted>
  <dcterms:created xsi:type="dcterms:W3CDTF">2000-05-05T15:31:09Z</dcterms:created>
  <dcterms:modified xsi:type="dcterms:W3CDTF">2014-09-09T13:37:07Z</dcterms:modified>
</cp:coreProperties>
</file>