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5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42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1E2309-D784-4C55-92C7-2D1F37FEEFA0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D8D2FE-A9B5-48CA-B168-D0ED4EBF1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872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Indeed, a bad term, but can you suggest a better one?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8D2FE-A9B5-48CA-B168-D0ED4EBF12F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782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All I did was replace n by |V|.</a:t>
            </a:r>
            <a:r>
              <a:rPr lang="en-US" baseline="0" dirty="0" smtClean="0"/>
              <a:t>     If you replace n by V, then you don’t need the asterisk (*).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8D2FE-A9B5-48CA-B168-D0ED4EBF12F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504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definitional choice seems more consistent with the envisioned setting.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8D2FE-A9B5-48CA-B168-D0ED4EBF12F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7086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More about the</a:t>
            </a:r>
            <a:r>
              <a:rPr lang="en-US" baseline="0" dirty="0" smtClean="0"/>
              <a:t> insufficiency (e.g., Connectivity) – in the next talk.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8D2FE-A9B5-48CA-B168-D0ED4EBF12F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1596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BDG model can test CONN if also </a:t>
            </a:r>
            <a:r>
              <a:rPr lang="en-US" smtClean="0"/>
              <a:t>given either </a:t>
            </a:r>
            <a:r>
              <a:rPr lang="en-US" dirty="0" smtClean="0"/>
              <a:t>|V| or uniformly distributed samples in V.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8D2FE-A9B5-48CA-B168-D0ED4EBF12F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9225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“randomness” of our test = its probability space. Total query complexity ${|S|\choose2} = O(q^4)$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8D2FE-A9B5-48CA-B168-D0ED4EBF12F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7710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Almost</a:t>
            </a:r>
            <a:r>
              <a:rPr lang="en-US" baseline="0" dirty="0" smtClean="0"/>
              <a:t> the same, except for what is marked.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8D2FE-A9B5-48CA-B168-D0ED4EBF12F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3366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Standard testers by GGR and AFKS.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8D2FE-A9B5-48CA-B168-D0ED4EBF12F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030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C9DA8-31FE-41E6-9E65-CA6093C92313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3BC1-3257-4DE0-ADCE-31DBF5C46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41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C9DA8-31FE-41E6-9E65-CA6093C92313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3BC1-3257-4DE0-ADCE-31DBF5C46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347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C9DA8-31FE-41E6-9E65-CA6093C92313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3BC1-3257-4DE0-ADCE-31DBF5C46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390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C9DA8-31FE-41E6-9E65-CA6093C92313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3BC1-3257-4DE0-ADCE-31DBF5C46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693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C9DA8-31FE-41E6-9E65-CA6093C92313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3BC1-3257-4DE0-ADCE-31DBF5C46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603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C9DA8-31FE-41E6-9E65-CA6093C92313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3BC1-3257-4DE0-ADCE-31DBF5C46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132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C9DA8-31FE-41E6-9E65-CA6093C92313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3BC1-3257-4DE0-ADCE-31DBF5C46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216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C9DA8-31FE-41E6-9E65-CA6093C92313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3BC1-3257-4DE0-ADCE-31DBF5C46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076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C9DA8-31FE-41E6-9E65-CA6093C92313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3BC1-3257-4DE0-ADCE-31DBF5C46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099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C9DA8-31FE-41E6-9E65-CA6093C92313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3BC1-3257-4DE0-ADCE-31DBF5C46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856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C9DA8-31FE-41E6-9E65-CA6093C92313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3BC1-3257-4DE0-ADCE-31DBF5C46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866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C9DA8-31FE-41E6-9E65-CA6093C92313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03BC1-3257-4DE0-ADCE-31DBF5C46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340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sdom.weizmann.ac.il/~oded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wisdom.weizmann.ac.il/~oded/T/vdf.pptx" TargetMode="External"/><Relationship Id="rId4" Type="http://schemas.openxmlformats.org/officeDocument/2006/relationships/hyperlink" Target="http://www.wisdom.weizmann.ac.il/~oded/p_vdf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ertical Scroll 4"/>
          <p:cNvSpPr/>
          <p:nvPr/>
        </p:nvSpPr>
        <p:spPr>
          <a:xfrm>
            <a:off x="6642339" y="3295290"/>
            <a:ext cx="4894126" cy="3433313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6525" y="679546"/>
            <a:ext cx="10949940" cy="777241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Testing Graphs in </a:t>
            </a: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Vertex-Distribution-Free</a:t>
            </a:r>
            <a:r>
              <a:rPr lang="en-US" sz="4000" dirty="0" smtClean="0"/>
              <a:t> Models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15065"/>
            <a:ext cx="8706928" cy="124220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Oded </a:t>
            </a:r>
            <a:r>
              <a:rPr lang="en-US" sz="3200" dirty="0" err="1" smtClean="0"/>
              <a:t>Goldreich</a:t>
            </a:r>
            <a:endParaRPr lang="en-US" sz="3200" dirty="0" smtClean="0"/>
          </a:p>
          <a:p>
            <a:r>
              <a:rPr lang="en-US" sz="3200" dirty="0" smtClean="0"/>
              <a:t>Weizmann Institute of Science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7142670" y="3916392"/>
            <a:ext cx="408892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Offer: 100USD for an alternative </a:t>
            </a:r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</a:rPr>
              <a:t>name</a:t>
            </a:r>
            <a:r>
              <a:rPr lang="en-US" sz="3200" dirty="0" smtClean="0"/>
              <a:t> </a:t>
            </a:r>
            <a:br>
              <a:rPr lang="en-US" sz="3200" dirty="0" smtClean="0"/>
            </a:br>
            <a:r>
              <a:rPr lang="en-US" sz="3200" dirty="0" smtClean="0"/>
              <a:t>that is adopted by me. </a:t>
            </a:r>
            <a:br>
              <a:rPr lang="en-US" sz="3200" dirty="0" smtClean="0"/>
            </a:br>
            <a:r>
              <a:rPr lang="en-US" sz="2800" dirty="0" smtClean="0"/>
              <a:t>And I’ll be happy to pay.</a:t>
            </a:r>
          </a:p>
          <a:p>
            <a:r>
              <a:rPr lang="en-US" sz="2800" dirty="0" smtClean="0"/>
              <a:t>(Expires: July 14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, 2019.)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00119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Obtaining VDF testers for the dense graph model (general graph partition prop. and </a:t>
            </a:r>
            <a:r>
              <a:rPr lang="en-US" sz="4000" dirty="0" err="1" smtClean="0"/>
              <a:t>subgraph</a:t>
            </a:r>
            <a:r>
              <a:rPr lang="en-US" sz="4000" dirty="0" smtClean="0"/>
              <a:t> freeness)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790208" cy="3108683"/>
          </a:xfrm>
        </p:spPr>
        <p:txBody>
          <a:bodyPr>
            <a:normAutofit/>
          </a:bodyPr>
          <a:lstStyle/>
          <a:p>
            <a:r>
              <a:rPr lang="en-US" dirty="0" smtClean="0"/>
              <a:t>Tester: Invoke the standard tester T on the input graph G, while presenting possible repeated samples of a vertex as distinct vertices.</a:t>
            </a:r>
            <a:br>
              <a:rPr lang="en-US" dirty="0" smtClean="0"/>
            </a:br>
            <a:r>
              <a:rPr lang="en-US" sz="2400" dirty="0" smtClean="0"/>
              <a:t>(Vertices represented copies of the same vertex are not incident to one another.)</a:t>
            </a:r>
          </a:p>
          <a:p>
            <a:r>
              <a:rPr lang="en-US" dirty="0" smtClean="0"/>
              <a:t>Analysis: Mental experiment in which T is invoked on imaginary G’ </a:t>
            </a:r>
            <a:br>
              <a:rPr lang="en-US" dirty="0" smtClean="0"/>
            </a:br>
            <a:r>
              <a:rPr lang="en-US" dirty="0" smtClean="0"/>
              <a:t>that is obtained from G by a weighted blow-up, where a vertex v of weight D(v) is replaced by a cloud of size D(v)</a:t>
            </a:r>
            <a:r>
              <a:rPr lang="en-US" dirty="0" smtClean="0">
                <a:sym typeface="Symbol" panose="05050102010706020507" pitchFamily="18" charset="2"/>
              </a:rPr>
              <a:t>N.</a:t>
            </a:r>
            <a:br>
              <a:rPr lang="en-US" dirty="0" smtClean="0">
                <a:sym typeface="Symbol" panose="05050102010706020507" pitchFamily="18" charset="2"/>
              </a:rPr>
            </a:br>
            <a:r>
              <a:rPr lang="en-US" dirty="0" smtClean="0">
                <a:sym typeface="Symbol" panose="05050102010706020507" pitchFamily="18" charset="2"/>
              </a:rPr>
              <a:t>No problems with k-</a:t>
            </a:r>
            <a:r>
              <a:rPr lang="en-US" dirty="0" err="1" smtClean="0">
                <a:sym typeface="Symbol" panose="05050102010706020507" pitchFamily="18" charset="2"/>
              </a:rPr>
              <a:t>Colorability</a:t>
            </a:r>
            <a:r>
              <a:rPr lang="en-US" dirty="0" smtClean="0">
                <a:sym typeface="Symbol" panose="05050102010706020507" pitchFamily="18" charset="2"/>
              </a:rPr>
              <a:t> and triangle-freeness, but…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66158" y="4780419"/>
            <a:ext cx="442822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For general graph partition properties</a:t>
            </a:r>
            <a:r>
              <a:rPr lang="en-US" sz="2000" dirty="0" smtClean="0"/>
              <a:t>:</a:t>
            </a:r>
          </a:p>
          <a:p>
            <a:r>
              <a:rPr lang="en-US" sz="2000" dirty="0" smtClean="0"/>
              <a:t>If a vertex of G should appear in a clique (of the k-partition), then its copies should be connected by edges.</a:t>
            </a:r>
          </a:p>
          <a:p>
            <a:r>
              <a:rPr lang="en-US" sz="2000" dirty="0" smtClean="0"/>
              <a:t>Try all possibilities for “heavy” vertices.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6415177" y="4797670"/>
            <a:ext cx="471289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For general </a:t>
            </a:r>
            <a:r>
              <a:rPr lang="en-US" sz="2000" b="1" dirty="0" err="1" smtClean="0"/>
              <a:t>subgraph</a:t>
            </a:r>
            <a:r>
              <a:rPr lang="en-US" sz="2000" b="1" dirty="0" smtClean="0"/>
              <a:t> freeness</a:t>
            </a:r>
            <a:r>
              <a:rPr lang="en-US" sz="2000" dirty="0" smtClean="0"/>
              <a:t>:</a:t>
            </a:r>
          </a:p>
          <a:p>
            <a:r>
              <a:rPr lang="en-US" sz="2000" dirty="0" smtClean="0"/>
              <a:t>A forbidden copy of the </a:t>
            </a:r>
            <a:r>
              <a:rPr lang="en-US" sz="2000" dirty="0" err="1" smtClean="0"/>
              <a:t>subgraph</a:t>
            </a:r>
            <a:r>
              <a:rPr lang="en-US" sz="2000" dirty="0" smtClean="0"/>
              <a:t> in G </a:t>
            </a:r>
            <a:br>
              <a:rPr lang="en-US" sz="2000" dirty="0" smtClean="0"/>
            </a:br>
            <a:r>
              <a:rPr lang="en-US" sz="2000" dirty="0" smtClean="0"/>
              <a:t>may not contain copies of the same vertex.</a:t>
            </a:r>
          </a:p>
          <a:p>
            <a:r>
              <a:rPr lang="en-US" sz="2000" dirty="0" smtClean="0"/>
              <a:t>Use a generalization of </a:t>
            </a:r>
            <a:r>
              <a:rPr lang="en-US" sz="2000" dirty="0" err="1" smtClean="0"/>
              <a:t>subgraph</a:t>
            </a:r>
            <a:r>
              <a:rPr lang="en-US" sz="2000" dirty="0" smtClean="0"/>
              <a:t> freeness to edge colored graphs.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97456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8759" y="537565"/>
            <a:ext cx="2198298" cy="1153124"/>
          </a:xfrm>
        </p:spPr>
        <p:txBody>
          <a:bodyPr>
            <a:normAutofit fontScale="90000"/>
          </a:bodyPr>
          <a:lstStyle/>
          <a:p>
            <a:r>
              <a:rPr lang="en-US" sz="8000" dirty="0" smtClean="0"/>
              <a:t>END</a:t>
            </a:r>
            <a:endParaRPr lang="en-US" sz="8000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1161" y="365125"/>
            <a:ext cx="4371213" cy="6081688"/>
          </a:xfrm>
        </p:spPr>
      </p:pic>
      <p:sp>
        <p:nvSpPr>
          <p:cNvPr id="3" name="TextBox 2"/>
          <p:cNvSpPr txBox="1"/>
          <p:nvPr/>
        </p:nvSpPr>
        <p:spPr>
          <a:xfrm>
            <a:off x="227661" y="2103455"/>
            <a:ext cx="65512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Paper available from my homepage</a:t>
            </a:r>
          </a:p>
          <a:p>
            <a:r>
              <a:rPr lang="en-US" sz="2000" dirty="0">
                <a:hlinkClick r:id="rId3"/>
              </a:rPr>
              <a:t>http://www.wisdom.weizmann.ac.il/~oded</a:t>
            </a:r>
            <a:r>
              <a:rPr lang="en-US" sz="2000" dirty="0" smtClean="0">
                <a:hlinkClick r:id="rId3"/>
              </a:rPr>
              <a:t>/</a:t>
            </a:r>
            <a:endParaRPr lang="en-US" sz="2000" dirty="0" smtClean="0"/>
          </a:p>
          <a:p>
            <a:r>
              <a:rPr lang="en-US" sz="2000" dirty="0"/>
              <a:t>(see </a:t>
            </a:r>
            <a:r>
              <a:rPr lang="en-US" sz="2000" dirty="0">
                <a:hlinkClick r:id="rId4"/>
              </a:rPr>
              <a:t>http://www.wisdom.weizmann.ac.il/~</a:t>
            </a:r>
            <a:r>
              <a:rPr lang="en-US" sz="2000" dirty="0" smtClean="0">
                <a:hlinkClick r:id="rId4"/>
              </a:rPr>
              <a:t>oded/p_vdf.html</a:t>
            </a:r>
            <a:r>
              <a:rPr lang="en-US" sz="2000" dirty="0" smtClean="0"/>
              <a:t>)</a:t>
            </a:r>
          </a:p>
          <a:p>
            <a:r>
              <a:rPr lang="en-US" sz="2000" dirty="0"/>
              <a:t>Slides </a:t>
            </a:r>
            <a:r>
              <a:rPr lang="en-US" sz="2000" dirty="0" smtClean="0"/>
              <a:t>available at</a:t>
            </a:r>
          </a:p>
          <a:p>
            <a:r>
              <a:rPr lang="en-US" sz="2000" dirty="0" smtClean="0">
                <a:hlinkClick r:id="rId5"/>
              </a:rPr>
              <a:t>http</a:t>
            </a:r>
            <a:r>
              <a:rPr lang="en-US" sz="2000" dirty="0">
                <a:hlinkClick r:id="rId5"/>
              </a:rPr>
              <a:t>://www.wisdom.weizmann.ac.il/~</a:t>
            </a:r>
            <a:r>
              <a:rPr lang="en-US" sz="2000" dirty="0" smtClean="0">
                <a:hlinkClick r:id="rId5"/>
              </a:rPr>
              <a:t>oded/T/vdf.pptx</a:t>
            </a:r>
            <a:r>
              <a:rPr lang="en-US" sz="2000" dirty="0" smtClean="0"/>
              <a:t> </a:t>
            </a:r>
          </a:p>
        </p:txBody>
      </p:sp>
      <p:sp>
        <p:nvSpPr>
          <p:cNvPr id="5" name="Vertical Scroll 4"/>
          <p:cNvSpPr/>
          <p:nvPr/>
        </p:nvSpPr>
        <p:spPr>
          <a:xfrm>
            <a:off x="440644" y="4147436"/>
            <a:ext cx="6338284" cy="2299377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06916" y="4446265"/>
            <a:ext cx="5605737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Recall my offer: </a:t>
            </a:r>
            <a:br>
              <a:rPr lang="en-US" sz="3200" dirty="0" smtClean="0"/>
            </a:br>
            <a:r>
              <a:rPr lang="en-US" sz="3200" dirty="0" smtClean="0"/>
              <a:t>100USD for an alternative </a:t>
            </a:r>
            <a:r>
              <a:rPr lang="en-US" sz="3200" b="1" dirty="0" smtClean="0"/>
              <a:t>name</a:t>
            </a:r>
            <a:r>
              <a:rPr lang="en-US" sz="3200" dirty="0" smtClean="0"/>
              <a:t> that is adopted by me. </a:t>
            </a:r>
            <a:br>
              <a:rPr lang="en-US" sz="3200" dirty="0" smtClean="0"/>
            </a:br>
            <a:r>
              <a:rPr lang="en-US" sz="2800" dirty="0" smtClean="0"/>
              <a:t>(Expires: July 14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, 2019.)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0660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Property Testing </a:t>
            </a:r>
            <a:br>
              <a:rPr lang="en-US" dirty="0" smtClean="0"/>
            </a:br>
            <a:r>
              <a:rPr lang="en-US" dirty="0" smtClean="0"/>
              <a:t>   = </a:t>
            </a:r>
            <a:r>
              <a:rPr lang="en-US" dirty="0" err="1" smtClean="0"/>
              <a:t>Sublinear</a:t>
            </a:r>
            <a:r>
              <a:rPr lang="en-US" dirty="0" smtClean="0"/>
              <a:t> Time Approximate Decision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Sublinear</a:t>
            </a:r>
            <a:r>
              <a:rPr lang="en-US" dirty="0" smtClean="0"/>
              <a:t> time </a:t>
            </a:r>
            <a:r>
              <a:rPr lang="en-US" dirty="0" smtClean="0">
                <a:sym typeface="Symbol" panose="05050102010706020507" pitchFamily="18" charset="2"/>
              </a:rPr>
              <a:t> Direct access to the input (oracle)</a:t>
            </a:r>
          </a:p>
          <a:p>
            <a:r>
              <a:rPr lang="en-US" dirty="0" smtClean="0">
                <a:sym typeface="Symbol" panose="05050102010706020507" pitchFamily="18" charset="2"/>
              </a:rPr>
              <a:t>Approximate Decision  </a:t>
            </a:r>
            <a:br>
              <a:rPr lang="en-US" dirty="0" smtClean="0">
                <a:sym typeface="Symbol" panose="05050102010706020507" pitchFamily="18" charset="2"/>
              </a:rPr>
            </a:br>
            <a:r>
              <a:rPr lang="en-US" dirty="0" smtClean="0">
                <a:sym typeface="Symbol" panose="05050102010706020507" pitchFamily="18" charset="2"/>
              </a:rPr>
              <a:t>  = Distinguish objects in the set </a:t>
            </a:r>
            <a:br>
              <a:rPr lang="en-US" dirty="0" smtClean="0">
                <a:sym typeface="Symbol" panose="05050102010706020507" pitchFamily="18" charset="2"/>
              </a:rPr>
            </a:br>
            <a:r>
              <a:rPr lang="en-US" dirty="0" smtClean="0">
                <a:sym typeface="Symbol" panose="05050102010706020507" pitchFamily="18" charset="2"/>
              </a:rPr>
              <a:t>     from objects “far” from the set.</a:t>
            </a:r>
            <a:br>
              <a:rPr lang="en-US" dirty="0" smtClean="0">
                <a:sym typeface="Symbol" panose="05050102010706020507" pitchFamily="18" charset="2"/>
              </a:rPr>
            </a:br>
            <a:r>
              <a:rPr lang="en-US" dirty="0" smtClean="0">
                <a:sym typeface="Symbol" panose="05050102010706020507" pitchFamily="18" charset="2"/>
              </a:rPr>
              <a:t>       Distance between objects </a:t>
            </a:r>
            <a:br>
              <a:rPr lang="en-US" dirty="0" smtClean="0">
                <a:sym typeface="Symbol" panose="05050102010706020507" pitchFamily="18" charset="2"/>
              </a:rPr>
            </a:br>
            <a:r>
              <a:rPr lang="en-US" dirty="0" smtClean="0">
                <a:sym typeface="Symbol" panose="05050102010706020507" pitchFamily="18" charset="2"/>
              </a:rPr>
              <a:t>           (typically, relative Hamming distance)</a:t>
            </a:r>
            <a:br>
              <a:rPr lang="en-US" dirty="0" smtClean="0">
                <a:sym typeface="Symbol" panose="05050102010706020507" pitchFamily="18" charset="2"/>
              </a:rPr>
            </a:br>
            <a:r>
              <a:rPr lang="en-US" dirty="0" smtClean="0">
                <a:sym typeface="Symbol" panose="05050102010706020507" pitchFamily="18" charset="2"/>
              </a:rPr>
              <a:t>        + A proximity parameter</a:t>
            </a:r>
          </a:p>
          <a:p>
            <a:r>
              <a:rPr lang="en-US" dirty="0" smtClean="0"/>
              <a:t>Tester = </a:t>
            </a:r>
            <a:r>
              <a:rPr lang="en-US" dirty="0" err="1" smtClean="0"/>
              <a:t>sublinear</a:t>
            </a:r>
            <a:r>
              <a:rPr lang="en-US" dirty="0" smtClean="0"/>
              <a:t>-time approximate-decider.</a:t>
            </a:r>
            <a:br>
              <a:rPr lang="en-US" dirty="0" smtClean="0"/>
            </a:br>
            <a:r>
              <a:rPr lang="en-US" dirty="0" smtClean="0"/>
              <a:t>Often focus on its query complexity.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9466" y="2569495"/>
            <a:ext cx="3567684" cy="3407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328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6435"/>
          </a:xfrm>
        </p:spPr>
        <p:txBody>
          <a:bodyPr>
            <a:normAutofit/>
          </a:bodyPr>
          <a:lstStyle/>
          <a:p>
            <a:r>
              <a:rPr lang="en-US" sz="3200" u="sng" dirty="0" smtClean="0"/>
              <a:t>The standard models of Testing Graph Properties</a:t>
            </a:r>
            <a:endParaRPr lang="en-US" sz="32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317480" cy="1934845"/>
          </a:xfrm>
        </p:spPr>
        <p:txBody>
          <a:bodyPr/>
          <a:lstStyle/>
          <a:p>
            <a:r>
              <a:rPr lang="en-US" dirty="0" smtClean="0"/>
              <a:t>The vertex set is [n], and n is given as input to the tester.</a:t>
            </a:r>
          </a:p>
          <a:p>
            <a:r>
              <a:rPr lang="en-US" dirty="0" smtClean="0"/>
              <a:t>The tester is given oracle access to the graph.</a:t>
            </a:r>
          </a:p>
          <a:p>
            <a:r>
              <a:rPr lang="en-US" dirty="0" smtClean="0"/>
              <a:t>Distance between graphs </a:t>
            </a:r>
            <a:br>
              <a:rPr lang="en-US" dirty="0" smtClean="0"/>
            </a:br>
            <a:r>
              <a:rPr lang="en-US" dirty="0" smtClean="0"/>
              <a:t>      = (fractional) Hamming distance between corresponding oracles.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4072870"/>
            <a:ext cx="47396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The adjacency predicate (dense graph) model</a:t>
            </a:r>
          </a:p>
          <a:p>
            <a:r>
              <a:rPr lang="en-US" dirty="0"/>
              <a:t>g</a:t>
            </a:r>
            <a:r>
              <a:rPr lang="en-US" dirty="0" smtClean="0"/>
              <a:t>raph G=([n],E)   </a:t>
            </a:r>
            <a:r>
              <a:rPr lang="en-US" dirty="0" smtClean="0">
                <a:sym typeface="Symbol" panose="05050102010706020507" pitchFamily="18" charset="2"/>
              </a:rPr>
              <a:t></a:t>
            </a:r>
            <a:r>
              <a:rPr lang="en-US" dirty="0" smtClean="0"/>
              <a:t>   oracle  f:[n]</a:t>
            </a:r>
            <a:r>
              <a:rPr lang="en-US" dirty="0" smtClean="0">
                <a:sym typeface="Symbol" panose="05050102010706020507" pitchFamily="18" charset="2"/>
              </a:rPr>
              <a:t>[n]0,1</a:t>
            </a:r>
          </a:p>
          <a:p>
            <a:r>
              <a:rPr lang="en-US" dirty="0" err="1" smtClean="0">
                <a:sym typeface="Symbol" panose="05050102010706020507" pitchFamily="18" charset="2"/>
              </a:rPr>
              <a:t>Dist</a:t>
            </a:r>
            <a:r>
              <a:rPr lang="en-US" dirty="0" smtClean="0">
                <a:sym typeface="Symbol" panose="05050102010706020507" pitchFamily="18" charset="2"/>
              </a:rPr>
              <a:t>(G,G’)    =  |(</a:t>
            </a:r>
            <a:r>
              <a:rPr lang="en-US" dirty="0" err="1" smtClean="0">
                <a:sym typeface="Symbol" panose="05050102010706020507" pitchFamily="18" charset="2"/>
              </a:rPr>
              <a:t>u,v</a:t>
            </a:r>
            <a:r>
              <a:rPr lang="en-US" dirty="0" smtClean="0">
                <a:sym typeface="Symbol" panose="05050102010706020507" pitchFamily="18" charset="2"/>
              </a:rPr>
              <a:t>)[n][n]:f(</a:t>
            </a:r>
            <a:r>
              <a:rPr lang="en-US" dirty="0" err="1" smtClean="0">
                <a:sym typeface="Symbol" panose="05050102010706020507" pitchFamily="18" charset="2"/>
              </a:rPr>
              <a:t>u,v</a:t>
            </a:r>
            <a:r>
              <a:rPr lang="en-US" dirty="0" smtClean="0">
                <a:sym typeface="Symbol" panose="05050102010706020507" pitchFamily="18" charset="2"/>
              </a:rPr>
              <a:t>)f’(</a:t>
            </a:r>
            <a:r>
              <a:rPr lang="en-US" dirty="0" err="1" smtClean="0">
                <a:sym typeface="Symbol" panose="05050102010706020507" pitchFamily="18" charset="2"/>
              </a:rPr>
              <a:t>u,v</a:t>
            </a:r>
            <a:r>
              <a:rPr lang="en-US" dirty="0" smtClean="0">
                <a:sym typeface="Symbol" panose="05050102010706020507" pitchFamily="18" charset="2"/>
              </a:rPr>
              <a:t>)|/n</a:t>
            </a:r>
            <a:r>
              <a:rPr lang="en-US" baseline="30000" dirty="0" smtClean="0">
                <a:sym typeface="Symbol" panose="05050102010706020507" pitchFamily="18" charset="2"/>
              </a:rPr>
              <a:t>2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305550" y="4072871"/>
            <a:ext cx="50482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The incidence function (bounded-</a:t>
            </a:r>
            <a:r>
              <a:rPr lang="en-US" b="1" dirty="0" err="1" smtClean="0"/>
              <a:t>deg</a:t>
            </a:r>
            <a:r>
              <a:rPr lang="en-US" b="1" dirty="0" smtClean="0"/>
              <a:t> graph) model</a:t>
            </a:r>
          </a:p>
          <a:p>
            <a:r>
              <a:rPr lang="en-US" dirty="0"/>
              <a:t>g</a:t>
            </a:r>
            <a:r>
              <a:rPr lang="en-US" dirty="0" smtClean="0"/>
              <a:t>raph G=([n],E)   </a:t>
            </a:r>
            <a:r>
              <a:rPr lang="en-US" dirty="0" smtClean="0">
                <a:sym typeface="Symbol" panose="05050102010706020507" pitchFamily="18" charset="2"/>
              </a:rPr>
              <a:t></a:t>
            </a:r>
            <a:r>
              <a:rPr lang="en-US" dirty="0" smtClean="0"/>
              <a:t>   oracle  g:[n]</a:t>
            </a:r>
            <a:r>
              <a:rPr lang="en-US" dirty="0" smtClean="0">
                <a:sym typeface="Symbol" panose="05050102010706020507" pitchFamily="18" charset="2"/>
              </a:rPr>
              <a:t>[d][n]0</a:t>
            </a:r>
          </a:p>
          <a:p>
            <a:r>
              <a:rPr lang="en-US" dirty="0" err="1" smtClean="0">
                <a:sym typeface="Symbol" panose="05050102010706020507" pitchFamily="18" charset="2"/>
              </a:rPr>
              <a:t>Dist</a:t>
            </a:r>
            <a:r>
              <a:rPr lang="en-US" dirty="0" smtClean="0">
                <a:sym typeface="Symbol" panose="05050102010706020507" pitchFamily="18" charset="2"/>
              </a:rPr>
              <a:t>(G,G’)    =  |(</a:t>
            </a:r>
            <a:r>
              <a:rPr lang="en-US" dirty="0" err="1" smtClean="0">
                <a:sym typeface="Symbol" panose="05050102010706020507" pitchFamily="18" charset="2"/>
              </a:rPr>
              <a:t>v,i</a:t>
            </a:r>
            <a:r>
              <a:rPr lang="en-US" dirty="0" smtClean="0">
                <a:sym typeface="Symbol" panose="05050102010706020507" pitchFamily="18" charset="2"/>
              </a:rPr>
              <a:t>)[n][d]:g(</a:t>
            </a:r>
            <a:r>
              <a:rPr lang="en-US" dirty="0" err="1" smtClean="0">
                <a:sym typeface="Symbol" panose="05050102010706020507" pitchFamily="18" charset="2"/>
              </a:rPr>
              <a:t>v,i</a:t>
            </a:r>
            <a:r>
              <a:rPr lang="en-US" dirty="0" smtClean="0">
                <a:sym typeface="Symbol" panose="05050102010706020507" pitchFamily="18" charset="2"/>
              </a:rPr>
              <a:t>)g’(</a:t>
            </a:r>
            <a:r>
              <a:rPr lang="en-US" dirty="0" err="1" smtClean="0">
                <a:sym typeface="Symbol" panose="05050102010706020507" pitchFamily="18" charset="2"/>
              </a:rPr>
              <a:t>v,i</a:t>
            </a:r>
            <a:r>
              <a:rPr lang="en-US" dirty="0" smtClean="0">
                <a:sym typeface="Symbol" panose="05050102010706020507" pitchFamily="18" charset="2"/>
              </a:rPr>
              <a:t>)|/</a:t>
            </a:r>
            <a:r>
              <a:rPr lang="en-US" dirty="0" err="1" smtClean="0">
                <a:sym typeface="Symbol" panose="05050102010706020507" pitchFamily="18" charset="2"/>
              </a:rPr>
              <a:t>dn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880360" y="5313680"/>
            <a:ext cx="6431280" cy="1080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The vertex set is fully specified by n,</a:t>
            </a:r>
            <a:br>
              <a:rPr lang="en-US" dirty="0" smtClean="0"/>
            </a:br>
            <a:r>
              <a:rPr lang="en-US" dirty="0" smtClean="0"/>
              <a:t>and this allows for uniformly sampling it.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549890" y="5313680"/>
            <a:ext cx="93726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dirty="0" smtClean="0"/>
              <a:t> = the degree bound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057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>
            <a:off x="8846819" y="1448790"/>
            <a:ext cx="594063" cy="600971"/>
          </a:xfrm>
          <a:prstGeom prst="ellipse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680460" y="1358880"/>
            <a:ext cx="2183130" cy="664230"/>
          </a:xfrm>
          <a:prstGeom prst="ellipse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6435"/>
          </a:xfrm>
        </p:spPr>
        <p:txBody>
          <a:bodyPr>
            <a:normAutofit/>
          </a:bodyPr>
          <a:lstStyle/>
          <a:p>
            <a:r>
              <a:rPr lang="en-US" sz="3200" u="sng" dirty="0" smtClean="0"/>
              <a:t>“Make it more realistic”: Step 1 = arbitrary vertex set [G18]</a:t>
            </a:r>
            <a:endParaRPr lang="en-US" sz="32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5668"/>
            <a:ext cx="10217727" cy="203335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vertex set is an arbitrary set V, and the tester is given |V| </a:t>
            </a:r>
            <a:br>
              <a:rPr lang="en-US" dirty="0" smtClean="0"/>
            </a:br>
            <a:r>
              <a:rPr lang="en-US" dirty="0" smtClean="0"/>
              <a:t>as well as a device that samples V uniformly. </a:t>
            </a:r>
          </a:p>
          <a:p>
            <a:r>
              <a:rPr lang="en-US" dirty="0"/>
              <a:t>T</a:t>
            </a:r>
            <a:r>
              <a:rPr lang="en-US" dirty="0" smtClean="0"/>
              <a:t>he tester is (also) given oracle access to the graph (as before).</a:t>
            </a:r>
          </a:p>
          <a:p>
            <a:r>
              <a:rPr lang="en-US" dirty="0" smtClean="0"/>
              <a:t>Distance between graphs (as before)</a:t>
            </a:r>
            <a:br>
              <a:rPr lang="en-US" dirty="0" smtClean="0"/>
            </a:br>
            <a:r>
              <a:rPr lang="en-US" dirty="0" smtClean="0"/>
              <a:t>      = (fractional) Hamming distance between corresponding oracles.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4072870"/>
            <a:ext cx="47396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The adjacency predicate (dense graph) model</a:t>
            </a:r>
          </a:p>
          <a:p>
            <a:r>
              <a:rPr lang="en-US" dirty="0"/>
              <a:t>g</a:t>
            </a:r>
            <a:r>
              <a:rPr lang="en-US" dirty="0" smtClean="0"/>
              <a:t>raph G=(V,E)   </a:t>
            </a:r>
            <a:r>
              <a:rPr lang="en-US" dirty="0" smtClean="0">
                <a:sym typeface="Symbol" panose="05050102010706020507" pitchFamily="18" charset="2"/>
              </a:rPr>
              <a:t></a:t>
            </a:r>
            <a:r>
              <a:rPr lang="en-US" dirty="0" smtClean="0"/>
              <a:t>   oracle  f:V</a:t>
            </a:r>
            <a:r>
              <a:rPr lang="en-US" dirty="0" smtClean="0">
                <a:sym typeface="Symbol" panose="05050102010706020507" pitchFamily="18" charset="2"/>
              </a:rPr>
              <a:t>V0,1</a:t>
            </a:r>
          </a:p>
          <a:p>
            <a:r>
              <a:rPr lang="en-US" dirty="0" err="1" smtClean="0">
                <a:sym typeface="Symbol" panose="05050102010706020507" pitchFamily="18" charset="2"/>
              </a:rPr>
              <a:t>Dist</a:t>
            </a:r>
            <a:r>
              <a:rPr lang="en-US" dirty="0" smtClean="0">
                <a:sym typeface="Symbol" panose="05050102010706020507" pitchFamily="18" charset="2"/>
              </a:rPr>
              <a:t>(G,G’)    =  |(</a:t>
            </a:r>
            <a:r>
              <a:rPr lang="en-US" dirty="0" err="1" smtClean="0">
                <a:sym typeface="Symbol" panose="05050102010706020507" pitchFamily="18" charset="2"/>
              </a:rPr>
              <a:t>u,v</a:t>
            </a:r>
            <a:r>
              <a:rPr lang="en-US" dirty="0" smtClean="0">
                <a:sym typeface="Symbol" panose="05050102010706020507" pitchFamily="18" charset="2"/>
              </a:rPr>
              <a:t>)</a:t>
            </a:r>
            <a:r>
              <a:rPr lang="en-US" dirty="0" err="1">
                <a:sym typeface="Symbol" panose="05050102010706020507" pitchFamily="18" charset="2"/>
              </a:rPr>
              <a:t>V</a:t>
            </a:r>
            <a:r>
              <a:rPr lang="en-US" dirty="0" err="1" smtClean="0">
                <a:sym typeface="Symbol" panose="05050102010706020507" pitchFamily="18" charset="2"/>
              </a:rPr>
              <a:t></a:t>
            </a:r>
            <a:r>
              <a:rPr lang="en-US" dirty="0" err="1">
                <a:sym typeface="Symbol" panose="05050102010706020507" pitchFamily="18" charset="2"/>
              </a:rPr>
              <a:t>V</a:t>
            </a:r>
            <a:r>
              <a:rPr lang="en-US" dirty="0" err="1" smtClean="0">
                <a:sym typeface="Symbol" panose="05050102010706020507" pitchFamily="18" charset="2"/>
              </a:rPr>
              <a:t>:f</a:t>
            </a:r>
            <a:r>
              <a:rPr lang="en-US" dirty="0" smtClean="0">
                <a:sym typeface="Symbol" panose="05050102010706020507" pitchFamily="18" charset="2"/>
              </a:rPr>
              <a:t>(</a:t>
            </a:r>
            <a:r>
              <a:rPr lang="en-US" dirty="0" err="1" smtClean="0">
                <a:sym typeface="Symbol" panose="05050102010706020507" pitchFamily="18" charset="2"/>
              </a:rPr>
              <a:t>u,v</a:t>
            </a:r>
            <a:r>
              <a:rPr lang="en-US" dirty="0" smtClean="0">
                <a:sym typeface="Symbol" panose="05050102010706020507" pitchFamily="18" charset="2"/>
              </a:rPr>
              <a:t>)f’(</a:t>
            </a:r>
            <a:r>
              <a:rPr lang="en-US" dirty="0" err="1" smtClean="0">
                <a:sym typeface="Symbol" panose="05050102010706020507" pitchFamily="18" charset="2"/>
              </a:rPr>
              <a:t>u,v</a:t>
            </a:r>
            <a:r>
              <a:rPr lang="en-US" dirty="0" smtClean="0">
                <a:sym typeface="Symbol" panose="05050102010706020507" pitchFamily="18" charset="2"/>
              </a:rPr>
              <a:t>)|/|V|</a:t>
            </a:r>
            <a:r>
              <a:rPr lang="en-US" baseline="30000" dirty="0" smtClean="0">
                <a:sym typeface="Symbol" panose="05050102010706020507" pitchFamily="18" charset="2"/>
              </a:rPr>
              <a:t>2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305550" y="4072871"/>
            <a:ext cx="50482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The incidence function (bounded-</a:t>
            </a:r>
            <a:r>
              <a:rPr lang="en-US" b="1" dirty="0" err="1" smtClean="0"/>
              <a:t>deg</a:t>
            </a:r>
            <a:r>
              <a:rPr lang="en-US" b="1" dirty="0" smtClean="0"/>
              <a:t> graph) model</a:t>
            </a:r>
          </a:p>
          <a:p>
            <a:r>
              <a:rPr lang="en-US" dirty="0"/>
              <a:t>g</a:t>
            </a:r>
            <a:r>
              <a:rPr lang="en-US" dirty="0" smtClean="0"/>
              <a:t>raph G=(V,E)   </a:t>
            </a:r>
            <a:r>
              <a:rPr lang="en-US" dirty="0" smtClean="0">
                <a:sym typeface="Symbol" panose="05050102010706020507" pitchFamily="18" charset="2"/>
              </a:rPr>
              <a:t></a:t>
            </a:r>
            <a:r>
              <a:rPr lang="en-US" dirty="0" smtClean="0"/>
              <a:t>   oracle  g:V</a:t>
            </a:r>
            <a:r>
              <a:rPr lang="en-US" dirty="0" smtClean="0">
                <a:sym typeface="Symbol" panose="05050102010706020507" pitchFamily="18" charset="2"/>
              </a:rPr>
              <a:t>[d]</a:t>
            </a:r>
            <a:r>
              <a:rPr lang="en-US" dirty="0">
                <a:sym typeface="Symbol" panose="05050102010706020507" pitchFamily="18" charset="2"/>
              </a:rPr>
              <a:t>V</a:t>
            </a:r>
            <a:r>
              <a:rPr lang="en-US" dirty="0" smtClean="0">
                <a:sym typeface="Symbol" panose="05050102010706020507" pitchFamily="18" charset="2"/>
              </a:rPr>
              <a:t>0</a:t>
            </a:r>
          </a:p>
          <a:p>
            <a:r>
              <a:rPr lang="en-US" dirty="0" err="1" smtClean="0">
                <a:sym typeface="Symbol" panose="05050102010706020507" pitchFamily="18" charset="2"/>
              </a:rPr>
              <a:t>Dist</a:t>
            </a:r>
            <a:r>
              <a:rPr lang="en-US" dirty="0" smtClean="0">
                <a:sym typeface="Symbol" panose="05050102010706020507" pitchFamily="18" charset="2"/>
              </a:rPr>
              <a:t>(G,G’)    =  |(</a:t>
            </a:r>
            <a:r>
              <a:rPr lang="en-US" dirty="0" err="1" smtClean="0">
                <a:sym typeface="Symbol" panose="05050102010706020507" pitchFamily="18" charset="2"/>
              </a:rPr>
              <a:t>v,i</a:t>
            </a:r>
            <a:r>
              <a:rPr lang="en-US" dirty="0" smtClean="0">
                <a:sym typeface="Symbol" panose="05050102010706020507" pitchFamily="18" charset="2"/>
              </a:rPr>
              <a:t>)</a:t>
            </a:r>
            <a:r>
              <a:rPr lang="en-US" dirty="0">
                <a:sym typeface="Symbol" panose="05050102010706020507" pitchFamily="18" charset="2"/>
              </a:rPr>
              <a:t>V</a:t>
            </a:r>
            <a:r>
              <a:rPr lang="en-US" dirty="0" smtClean="0">
                <a:sym typeface="Symbol" panose="05050102010706020507" pitchFamily="18" charset="2"/>
              </a:rPr>
              <a:t>[d]:g(</a:t>
            </a:r>
            <a:r>
              <a:rPr lang="en-US" dirty="0" err="1" smtClean="0">
                <a:sym typeface="Symbol" panose="05050102010706020507" pitchFamily="18" charset="2"/>
              </a:rPr>
              <a:t>v,i</a:t>
            </a:r>
            <a:r>
              <a:rPr lang="en-US" dirty="0" smtClean="0">
                <a:sym typeface="Symbol" panose="05050102010706020507" pitchFamily="18" charset="2"/>
              </a:rPr>
              <a:t>)g’(</a:t>
            </a:r>
            <a:r>
              <a:rPr lang="en-US" dirty="0" err="1" smtClean="0">
                <a:sym typeface="Symbol" panose="05050102010706020507" pitchFamily="18" charset="2"/>
              </a:rPr>
              <a:t>v,i</a:t>
            </a:r>
            <a:r>
              <a:rPr lang="en-US" dirty="0" smtClean="0">
                <a:sym typeface="Symbol" panose="05050102010706020507" pitchFamily="18" charset="2"/>
              </a:rPr>
              <a:t>)|/</a:t>
            </a:r>
            <a:r>
              <a:rPr lang="en-US" dirty="0" err="1" smtClean="0">
                <a:sym typeface="Symbol" panose="05050102010706020507" pitchFamily="18" charset="2"/>
              </a:rPr>
              <a:t>d|V</a:t>
            </a:r>
            <a:r>
              <a:rPr lang="en-US" dirty="0" smtClean="0">
                <a:sym typeface="Symbol" panose="05050102010706020507" pitchFamily="18" charset="2"/>
              </a:rPr>
              <a:t>| 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394709" y="5303521"/>
            <a:ext cx="5904565" cy="1114532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100" dirty="0" smtClean="0"/>
              <a:t>All (standard model) testers</a:t>
            </a:r>
            <a:r>
              <a:rPr lang="en-US" sz="3100" baseline="30000" dirty="0" smtClean="0">
                <a:sym typeface="Symbol" panose="05050102010706020507" pitchFamily="18" charset="2"/>
              </a:rPr>
              <a:t>*</a:t>
            </a:r>
            <a:r>
              <a:rPr lang="en-US" sz="3100" dirty="0" smtClean="0">
                <a:sym typeface="Symbol" panose="05050102010706020507" pitchFamily="18" charset="2"/>
              </a:rPr>
              <a:t> </a:t>
            </a:r>
            <a:r>
              <a:rPr lang="en-US" sz="3100" dirty="0" smtClean="0"/>
              <a:t>  </a:t>
            </a:r>
            <a:br>
              <a:rPr lang="en-US" sz="3100" dirty="0" smtClean="0"/>
            </a:br>
            <a:r>
              <a:rPr lang="en-US" sz="3100" dirty="0" smtClean="0"/>
              <a:t>can be transformed to this model, </a:t>
            </a:r>
            <a:br>
              <a:rPr lang="en-US" sz="3100" dirty="0" smtClean="0"/>
            </a:br>
            <a:r>
              <a:rPr lang="en-US" sz="2300" dirty="0" smtClean="0"/>
              <a:t>since they only use their knowledge of V in order to determine |V</a:t>
            </a:r>
            <a:r>
              <a:rPr lang="en-US" sz="2300" smtClean="0"/>
              <a:t>| </a:t>
            </a:r>
            <a:br>
              <a:rPr lang="en-US" sz="2300" smtClean="0"/>
            </a:br>
            <a:r>
              <a:rPr lang="en-US" sz="2300" smtClean="0"/>
              <a:t>and </a:t>
            </a:r>
            <a:r>
              <a:rPr lang="en-US" sz="2300" dirty="0" smtClean="0"/>
              <a:t>to uniformly sample V.</a:t>
            </a:r>
          </a:p>
          <a:p>
            <a:pPr marL="0" indent="0">
              <a:buNone/>
            </a:pPr>
            <a:r>
              <a:rPr lang="en-US" sz="2300" dirty="0" smtClean="0"/>
              <a:t>*) That is, all I can think of…. And if you allow some overhead then actually all.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2788920" y="2224732"/>
            <a:ext cx="4274820" cy="0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666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7263442" y="1251892"/>
            <a:ext cx="3174520" cy="37848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7913370" y="4525245"/>
            <a:ext cx="3333750" cy="681380"/>
          </a:xfrm>
          <a:prstGeom prst="ellipse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2434590" y="4489065"/>
            <a:ext cx="3223260" cy="717560"/>
          </a:xfrm>
          <a:prstGeom prst="ellipse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68990" cy="780106"/>
          </a:xfrm>
        </p:spPr>
        <p:txBody>
          <a:bodyPr>
            <a:normAutofit fontScale="90000"/>
          </a:bodyPr>
          <a:lstStyle/>
          <a:p>
            <a:r>
              <a:rPr lang="en-US" sz="3200" u="sng" dirty="0" smtClean="0"/>
              <a:t>“Make it more realistic”: Step 2 = arbitrary distribution on the vertex set</a:t>
            </a:r>
            <a:endParaRPr lang="en-US" sz="32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1892"/>
            <a:ext cx="10408920" cy="2725748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The vertex set is an arbitrary set V, and for an </a:t>
            </a:r>
            <a:r>
              <a:rPr lang="en-US" b="1" dirty="0" smtClean="0"/>
              <a:t>arbitrary distribution </a:t>
            </a:r>
            <a:r>
              <a:rPr lang="en-US" dirty="0" smtClean="0"/>
              <a:t>D, </a:t>
            </a:r>
            <a:br>
              <a:rPr lang="en-US" dirty="0" smtClean="0"/>
            </a:br>
            <a:r>
              <a:rPr lang="en-US" dirty="0" smtClean="0"/>
              <a:t>the tester is given a device that samples V according to D. </a:t>
            </a:r>
            <a:br>
              <a:rPr lang="en-US" dirty="0" smtClean="0"/>
            </a:br>
            <a:r>
              <a:rPr lang="en-US" dirty="0" smtClean="0">
                <a:solidFill>
                  <a:srgbClr val="00B050"/>
                </a:solidFill>
              </a:rPr>
              <a:t>(Definitional choice: The tester is </a:t>
            </a:r>
            <a:r>
              <a:rPr lang="en-US" b="1" dirty="0" smtClean="0">
                <a:solidFill>
                  <a:srgbClr val="00B050"/>
                </a:solidFill>
              </a:rPr>
              <a:t>not</a:t>
            </a:r>
            <a:r>
              <a:rPr lang="en-US" dirty="0" smtClean="0">
                <a:solidFill>
                  <a:srgbClr val="00B050"/>
                </a:solidFill>
              </a:rPr>
              <a:t> given |V|.) </a:t>
            </a:r>
          </a:p>
          <a:p>
            <a:r>
              <a:rPr lang="en-US" dirty="0"/>
              <a:t>T</a:t>
            </a:r>
            <a:r>
              <a:rPr lang="en-US" dirty="0" smtClean="0"/>
              <a:t>he tester is (also) given oracle access to the graph (as before).</a:t>
            </a:r>
          </a:p>
          <a:p>
            <a:r>
              <a:rPr lang="en-US" dirty="0" smtClean="0"/>
              <a:t>Distance between graphs </a:t>
            </a:r>
            <a:br>
              <a:rPr lang="en-US" dirty="0" smtClean="0"/>
            </a:br>
            <a:r>
              <a:rPr lang="en-US" dirty="0" smtClean="0"/>
              <a:t>      = </a:t>
            </a:r>
            <a:r>
              <a:rPr lang="en-US" dirty="0"/>
              <a:t>D</a:t>
            </a:r>
            <a:r>
              <a:rPr lang="en-US" dirty="0" smtClean="0"/>
              <a:t>-induced weighted distance between corresponding oracles.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4084301"/>
            <a:ext cx="47053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The adjacency predicate (dense graph) model</a:t>
            </a:r>
          </a:p>
          <a:p>
            <a:r>
              <a:rPr lang="en-US" dirty="0"/>
              <a:t>g</a:t>
            </a:r>
            <a:r>
              <a:rPr lang="en-US" dirty="0" smtClean="0"/>
              <a:t>raph G=(V,E)   </a:t>
            </a:r>
            <a:r>
              <a:rPr lang="en-US" dirty="0" smtClean="0">
                <a:sym typeface="Symbol" panose="05050102010706020507" pitchFamily="18" charset="2"/>
              </a:rPr>
              <a:t></a:t>
            </a:r>
            <a:r>
              <a:rPr lang="en-US" dirty="0" smtClean="0"/>
              <a:t>   oracle  f:V</a:t>
            </a:r>
            <a:r>
              <a:rPr lang="en-US" dirty="0" smtClean="0">
                <a:sym typeface="Symbol" panose="05050102010706020507" pitchFamily="18" charset="2"/>
              </a:rPr>
              <a:t>V0,1</a:t>
            </a:r>
          </a:p>
          <a:p>
            <a:r>
              <a:rPr lang="en-US" sz="2400" dirty="0" err="1" smtClean="0">
                <a:sym typeface="Symbol" panose="05050102010706020507" pitchFamily="18" charset="2"/>
              </a:rPr>
              <a:t>Dist</a:t>
            </a:r>
            <a:r>
              <a:rPr lang="en-US" sz="2400" dirty="0" smtClean="0">
                <a:sym typeface="Symbol" panose="05050102010706020507" pitchFamily="18" charset="2"/>
              </a:rPr>
              <a:t>(G,G’)  =   </a:t>
            </a:r>
            <a:r>
              <a:rPr lang="en-US" sz="2400" dirty="0" err="1" smtClean="0">
                <a:sym typeface="Symbol" panose="05050102010706020507" pitchFamily="18" charset="2"/>
              </a:rPr>
              <a:t>Prob</a:t>
            </a:r>
            <a:r>
              <a:rPr lang="en-US" sz="2400" baseline="-25000" dirty="0" err="1" smtClean="0">
                <a:sym typeface="Symbol" panose="05050102010706020507" pitchFamily="18" charset="2"/>
              </a:rPr>
              <a:t>u,vD</a:t>
            </a:r>
            <a:r>
              <a:rPr lang="en-US" sz="2400" dirty="0" smtClean="0">
                <a:sym typeface="Symbol" panose="05050102010706020507" pitchFamily="18" charset="2"/>
              </a:rPr>
              <a:t>[f(</a:t>
            </a:r>
            <a:r>
              <a:rPr lang="en-US" sz="2400" dirty="0" err="1" smtClean="0">
                <a:sym typeface="Symbol" panose="05050102010706020507" pitchFamily="18" charset="2"/>
              </a:rPr>
              <a:t>u,v</a:t>
            </a:r>
            <a:r>
              <a:rPr lang="en-US" sz="2400" dirty="0" smtClean="0">
                <a:sym typeface="Symbol" panose="05050102010706020507" pitchFamily="18" charset="2"/>
              </a:rPr>
              <a:t>)f’(</a:t>
            </a:r>
            <a:r>
              <a:rPr lang="en-US" sz="2400" dirty="0" err="1" smtClean="0">
                <a:sym typeface="Symbol" panose="05050102010706020507" pitchFamily="18" charset="2"/>
              </a:rPr>
              <a:t>u,v</a:t>
            </a:r>
            <a:r>
              <a:rPr lang="en-US" sz="2400" dirty="0" smtClean="0">
                <a:sym typeface="Symbol" panose="05050102010706020507" pitchFamily="18" charset="2"/>
              </a:rPr>
              <a:t>)] 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198870" y="4084301"/>
            <a:ext cx="50482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The incidence function (bounded-</a:t>
            </a:r>
            <a:r>
              <a:rPr lang="en-US" b="1" dirty="0" err="1" smtClean="0"/>
              <a:t>deg</a:t>
            </a:r>
            <a:r>
              <a:rPr lang="en-US" b="1" dirty="0" smtClean="0"/>
              <a:t> graph) model</a:t>
            </a:r>
          </a:p>
          <a:p>
            <a:r>
              <a:rPr lang="en-US" dirty="0"/>
              <a:t>g</a:t>
            </a:r>
            <a:r>
              <a:rPr lang="en-US" dirty="0" smtClean="0"/>
              <a:t>raph G=(V,E)   </a:t>
            </a:r>
            <a:r>
              <a:rPr lang="en-US" dirty="0" smtClean="0">
                <a:sym typeface="Symbol" panose="05050102010706020507" pitchFamily="18" charset="2"/>
              </a:rPr>
              <a:t></a:t>
            </a:r>
            <a:r>
              <a:rPr lang="en-US" dirty="0" smtClean="0"/>
              <a:t>   oracle  g:V</a:t>
            </a:r>
            <a:r>
              <a:rPr lang="en-US" dirty="0" smtClean="0">
                <a:sym typeface="Symbol" panose="05050102010706020507" pitchFamily="18" charset="2"/>
              </a:rPr>
              <a:t>[d]</a:t>
            </a:r>
            <a:r>
              <a:rPr lang="en-US" dirty="0">
                <a:sym typeface="Symbol" panose="05050102010706020507" pitchFamily="18" charset="2"/>
              </a:rPr>
              <a:t>V</a:t>
            </a:r>
            <a:r>
              <a:rPr lang="en-US" dirty="0" smtClean="0">
                <a:sym typeface="Symbol" panose="05050102010706020507" pitchFamily="18" charset="2"/>
              </a:rPr>
              <a:t>0</a:t>
            </a:r>
          </a:p>
          <a:p>
            <a:r>
              <a:rPr lang="en-US" sz="2400" dirty="0" err="1" smtClean="0">
                <a:sym typeface="Symbol" panose="05050102010706020507" pitchFamily="18" charset="2"/>
              </a:rPr>
              <a:t>Dist</a:t>
            </a:r>
            <a:r>
              <a:rPr lang="en-US" sz="2400" dirty="0" smtClean="0">
                <a:sym typeface="Symbol" panose="05050102010706020507" pitchFamily="18" charset="2"/>
              </a:rPr>
              <a:t>(G,G’)    </a:t>
            </a:r>
            <a:r>
              <a:rPr lang="en-US" sz="2400" dirty="0">
                <a:sym typeface="Symbol" panose="05050102010706020507" pitchFamily="18" charset="2"/>
              </a:rPr>
              <a:t>=  </a:t>
            </a:r>
            <a:r>
              <a:rPr lang="en-US" sz="2400" dirty="0" err="1" smtClean="0">
                <a:sym typeface="Symbol" panose="05050102010706020507" pitchFamily="18" charset="2"/>
              </a:rPr>
              <a:t>Prob</a:t>
            </a:r>
            <a:r>
              <a:rPr lang="en-US" sz="2400" baseline="-25000" dirty="0" err="1" smtClean="0">
                <a:sym typeface="Symbol" panose="05050102010706020507" pitchFamily="18" charset="2"/>
              </a:rPr>
              <a:t>v</a:t>
            </a:r>
            <a:r>
              <a:rPr lang="en-US" sz="2400" baseline="-25000" dirty="0" err="1">
                <a:sym typeface="Symbol" panose="05050102010706020507" pitchFamily="18" charset="2"/>
              </a:rPr>
              <a:t></a:t>
            </a:r>
            <a:r>
              <a:rPr lang="en-US" sz="2400" baseline="-25000" dirty="0" err="1" smtClean="0">
                <a:sym typeface="Symbol" panose="05050102010706020507" pitchFamily="18" charset="2"/>
              </a:rPr>
              <a:t>D,i</a:t>
            </a:r>
            <a:r>
              <a:rPr lang="en-US" sz="2400" baseline="-25000" dirty="0" smtClean="0">
                <a:sym typeface="Symbol" panose="05050102010706020507" pitchFamily="18" charset="2"/>
              </a:rPr>
              <a:t>[d]</a:t>
            </a:r>
            <a:r>
              <a:rPr lang="en-US" sz="2400" dirty="0" smtClean="0">
                <a:sym typeface="Symbol" panose="05050102010706020507" pitchFamily="18" charset="2"/>
              </a:rPr>
              <a:t>[g(</a:t>
            </a:r>
            <a:r>
              <a:rPr lang="en-US" sz="2400" dirty="0" err="1" smtClean="0">
                <a:sym typeface="Symbol" panose="05050102010706020507" pitchFamily="18" charset="2"/>
              </a:rPr>
              <a:t>v,i</a:t>
            </a:r>
            <a:r>
              <a:rPr lang="en-US" sz="2400" dirty="0" smtClean="0">
                <a:sym typeface="Symbol" panose="05050102010706020507" pitchFamily="18" charset="2"/>
              </a:rPr>
              <a:t>)g’(</a:t>
            </a:r>
            <a:r>
              <a:rPr lang="en-US" sz="2400" dirty="0" err="1" smtClean="0">
                <a:sym typeface="Symbol" panose="05050102010706020507" pitchFamily="18" charset="2"/>
              </a:rPr>
              <a:t>v,i</a:t>
            </a:r>
            <a:r>
              <a:rPr lang="en-US" sz="2400" dirty="0" smtClean="0">
                <a:sym typeface="Symbol" panose="05050102010706020507" pitchFamily="18" charset="2"/>
              </a:rPr>
              <a:t>)] </a:t>
            </a:r>
            <a:endParaRPr lang="en-US" sz="2400" dirty="0"/>
          </a:p>
        </p:txBody>
      </p:sp>
      <p:sp>
        <p:nvSpPr>
          <p:cNvPr id="6" name="Cloud Callout 5"/>
          <p:cNvSpPr/>
          <p:nvPr/>
        </p:nvSpPr>
        <p:spPr>
          <a:xfrm>
            <a:off x="1188720" y="5206625"/>
            <a:ext cx="10184130" cy="1251325"/>
          </a:xfrm>
          <a:prstGeom prst="cloudCallo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331720" y="5554980"/>
            <a:ext cx="7646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graph exists explicitly in reality (e.g., physical, biological, digital)</a:t>
            </a:r>
          </a:p>
          <a:p>
            <a:r>
              <a:rPr lang="en-US" dirty="0" smtClean="0"/>
              <a:t>The graph is defined by an (adjacency or incidence) oracle that exists in reality.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406140" y="1611630"/>
            <a:ext cx="2251710" cy="18742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3615690" y="1978727"/>
            <a:ext cx="5107305" cy="20754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798320" y="3703012"/>
            <a:ext cx="3939540" cy="11738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6720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5" grpId="0" animBg="1"/>
      <p:bldP spid="4" grpId="0"/>
      <p:bldP spid="5" grpId="0"/>
      <p:bldP spid="6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results (1): The role of one-sided error.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9"/>
            <a:ext cx="10669438" cy="467560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Focus on “strong testability” = query complexity that depends only on the proximity parameter (obliviously of the graph and distribution).</a:t>
            </a:r>
          </a:p>
          <a:p>
            <a:r>
              <a:rPr lang="en-US" dirty="0" smtClean="0"/>
              <a:t>One-sided error tester: Always accepts graphs that have the property (i.e., no error here), and rejects </a:t>
            </a:r>
            <a:r>
              <a:rPr lang="en-US" dirty="0" err="1" smtClean="0"/>
              <a:t>w.h.p</a:t>
            </a:r>
            <a:r>
              <a:rPr lang="en-US" dirty="0" smtClean="0"/>
              <a:t>. graphs that are far from it. </a:t>
            </a:r>
          </a:p>
          <a:p>
            <a:r>
              <a:rPr lang="en-US" dirty="0" smtClean="0"/>
              <a:t>In both (dense and bounded-degree graph) VDF models, strong testability implies strong testability with one-sided error probability.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5"/>
                </a:solidFill>
              </a:rPr>
              <a:t> </a:t>
            </a:r>
            <a:r>
              <a:rPr lang="en-US" dirty="0" smtClean="0">
                <a:solidFill>
                  <a:schemeClr val="accent5"/>
                </a:solidFill>
              </a:rPr>
              <a:t>  In the dense model: query complexity is quadrupled.</a:t>
            </a:r>
            <a:br>
              <a:rPr lang="en-US" dirty="0" smtClean="0">
                <a:solidFill>
                  <a:schemeClr val="accent5"/>
                </a:solidFill>
              </a:rPr>
            </a:br>
            <a:r>
              <a:rPr lang="en-US" dirty="0" smtClean="0">
                <a:solidFill>
                  <a:schemeClr val="accent5"/>
                </a:solidFill>
              </a:rPr>
              <a:t>   In the BD model: query complexity is </a:t>
            </a:r>
            <a:r>
              <a:rPr lang="en-US" dirty="0" err="1" smtClean="0">
                <a:solidFill>
                  <a:schemeClr val="accent5"/>
                </a:solidFill>
              </a:rPr>
              <a:t>exponented</a:t>
            </a:r>
            <a:r>
              <a:rPr lang="en-US" dirty="0" smtClean="0">
                <a:solidFill>
                  <a:schemeClr val="accent5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5"/>
                </a:solidFill>
              </a:rPr>
              <a:t> </a:t>
            </a:r>
            <a:r>
              <a:rPr lang="en-US" dirty="0" smtClean="0">
                <a:solidFill>
                  <a:schemeClr val="accent5"/>
                </a:solidFill>
              </a:rPr>
              <a:t>  </a:t>
            </a:r>
            <a:r>
              <a:rPr lang="en-US" dirty="0" smtClean="0">
                <a:solidFill>
                  <a:srgbClr val="FF0000"/>
                </a:solidFill>
              </a:rPr>
              <a:t>Corollary: Only properties that are strongly testable with one-sided 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   error in the standard model, can be strongly tested in the VDF model. </a:t>
            </a:r>
            <a:endParaRPr lang="en-US" dirty="0" smtClean="0"/>
          </a:p>
          <a:p>
            <a:r>
              <a:rPr lang="en-US" dirty="0" smtClean="0"/>
              <a:t>In both cases, the necessary condition is not sufficient. 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6306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results (2): Some positive results.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626090" cy="43580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Focus on “strong testability” = query complexity that depends only on the proximity parameter (obliviously of the graph and distribution).</a:t>
            </a:r>
          </a:p>
          <a:p>
            <a:r>
              <a:rPr lang="en-US" b="1" dirty="0" smtClean="0"/>
              <a:t>In the dense graph model</a:t>
            </a:r>
            <a:r>
              <a:rPr lang="en-US" dirty="0" smtClean="0"/>
              <a:t>: Strong testability for two classes.</a:t>
            </a:r>
            <a:br>
              <a:rPr lang="en-US" dirty="0" smtClean="0"/>
            </a:br>
            <a:r>
              <a:rPr lang="en-US" dirty="0" smtClean="0"/>
              <a:t>1. General Graph Partition Prop’s that sat. the necessary condition.</a:t>
            </a:r>
            <a:br>
              <a:rPr lang="en-US" dirty="0" smtClean="0"/>
            </a:br>
            <a:r>
              <a:rPr lang="en-US" dirty="0" smtClean="0"/>
              <a:t>2. </a:t>
            </a:r>
            <a:r>
              <a:rPr lang="en-US" dirty="0" err="1" smtClean="0"/>
              <a:t>Subgraph</a:t>
            </a:r>
            <a:r>
              <a:rPr lang="en-US" dirty="0" smtClean="0"/>
              <a:t>-freeness properties.</a:t>
            </a:r>
            <a:br>
              <a:rPr lang="en-US" dirty="0" smtClean="0"/>
            </a:br>
            <a:r>
              <a:rPr lang="en-US" dirty="0" smtClean="0"/>
              <a:t>Via direct adaptation of the standards model testers of [GGR, AFKS]. </a:t>
            </a:r>
          </a:p>
          <a:p>
            <a:r>
              <a:rPr lang="en-US" b="1" dirty="0" smtClean="0"/>
              <a:t>In the bounded-degree graph model</a:t>
            </a:r>
            <a:r>
              <a:rPr lang="en-US" dirty="0" smtClean="0"/>
              <a:t>: Strong testability for a few properties (e.g., </a:t>
            </a:r>
            <a:r>
              <a:rPr lang="en-US" dirty="0" err="1" smtClean="0"/>
              <a:t>subgraph</a:t>
            </a:r>
            <a:r>
              <a:rPr lang="en-US" dirty="0" smtClean="0"/>
              <a:t>-freeness, degree-regularity, being </a:t>
            </a:r>
            <a:r>
              <a:rPr lang="en-US" dirty="0" err="1" smtClean="0"/>
              <a:t>Eulerian</a:t>
            </a:r>
            <a:r>
              <a:rPr lang="en-US" smtClean="0"/>
              <a:t>, </a:t>
            </a:r>
            <a:r>
              <a:rPr lang="en-US" smtClean="0"/>
              <a:t>containing </a:t>
            </a:r>
            <a:r>
              <a:rPr lang="en-US" smtClean="0"/>
              <a:t>no </a:t>
            </a:r>
            <a:r>
              <a:rPr lang="en-US" dirty="0" smtClean="0"/>
              <a:t>tree with k leaves). </a:t>
            </a:r>
          </a:p>
        </p:txBody>
      </p:sp>
    </p:spTree>
    <p:extLst>
      <p:ext uri="{BB962C8B-B14F-4D97-AF65-F5344CB8AC3E}">
        <p14:creationId xmlns:p14="http://schemas.microsoft.com/office/powerpoint/2010/main" val="42967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xplosion 2 11"/>
          <p:cNvSpPr/>
          <p:nvPr/>
        </p:nvSpPr>
        <p:spPr>
          <a:xfrm rot="890698">
            <a:off x="6983111" y="4484357"/>
            <a:ext cx="5076158" cy="1752623"/>
          </a:xfrm>
          <a:prstGeom prst="irregularSeal2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Horizontal Scroll 7"/>
          <p:cNvSpPr/>
          <p:nvPr/>
        </p:nvSpPr>
        <p:spPr>
          <a:xfrm>
            <a:off x="8023860" y="3302139"/>
            <a:ext cx="2640330" cy="1314450"/>
          </a:xfrm>
          <a:prstGeom prst="horizontalScroll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“Show something technical” (actually, why?)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36130" y="1574165"/>
            <a:ext cx="4697730" cy="1870849"/>
          </a:xfrm>
        </p:spPr>
        <p:txBody>
          <a:bodyPr>
            <a:normAutofit/>
          </a:bodyPr>
          <a:lstStyle/>
          <a:p>
            <a:r>
              <a:rPr lang="en-US" sz="1800" dirty="0" smtClean="0"/>
              <a:t>“strong </a:t>
            </a:r>
            <a:r>
              <a:rPr lang="en-US" sz="1800" dirty="0"/>
              <a:t>testability” = query complexity that depends only on the proximity parameter (obliviously of the graph and distribution).</a:t>
            </a:r>
          </a:p>
          <a:p>
            <a:r>
              <a:rPr lang="en-US" sz="1800" dirty="0"/>
              <a:t>One-sided error tester: Always accepts graphs that have the property (i.e., no error here), and rejects </a:t>
            </a:r>
            <a:r>
              <a:rPr lang="en-US" sz="1800" dirty="0" err="1"/>
              <a:t>w.h.p</a:t>
            </a:r>
            <a:r>
              <a:rPr lang="en-US" sz="1800" dirty="0"/>
              <a:t>. graphs that are far from it.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2930" y="1574165"/>
            <a:ext cx="63779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THM</a:t>
            </a:r>
            <a:r>
              <a:rPr lang="en-US" sz="2400" dirty="0"/>
              <a:t>: In both (</a:t>
            </a:r>
            <a:r>
              <a:rPr lang="en-US" sz="2400" b="1" dirty="0"/>
              <a:t>dense</a:t>
            </a:r>
            <a:r>
              <a:rPr lang="en-US" sz="2400" dirty="0"/>
              <a:t> and bounded-degree graph) VDF models, strong testability implies strong testability with one-sided error probability</a:t>
            </a:r>
            <a:r>
              <a:rPr lang="en-US" sz="2400" dirty="0" smtClean="0"/>
              <a:t>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60070" y="2899728"/>
            <a:ext cx="6400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PF (for dense model): Let T be a general tester </a:t>
            </a:r>
            <a:br>
              <a:rPr lang="en-US" sz="2400" dirty="0" smtClean="0"/>
            </a:br>
            <a:r>
              <a:rPr lang="en-US" sz="2400" dirty="0" smtClean="0"/>
              <a:t>of query complexity q for property </a:t>
            </a:r>
            <a:r>
              <a:rPr lang="en-US" sz="2400" dirty="0" smtClean="0">
                <a:sym typeface="Symbol" panose="05050102010706020507" pitchFamily="18" charset="2"/>
              </a:rPr>
              <a:t>. Then: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ym typeface="Symbol" panose="05050102010706020507" pitchFamily="18" charset="2"/>
              </a:rPr>
              <a:t>Take a sample of O(q</a:t>
            </a:r>
            <a:r>
              <a:rPr lang="en-US" sz="2400" baseline="30000" dirty="0" smtClean="0">
                <a:sym typeface="Symbol" panose="05050102010706020507" pitchFamily="18" charset="2"/>
              </a:rPr>
              <a:t>2</a:t>
            </a:r>
            <a:r>
              <a:rPr lang="en-US" sz="2400" dirty="0" smtClean="0">
                <a:sym typeface="Symbol" panose="05050102010706020507" pitchFamily="18" charset="2"/>
              </a:rPr>
              <a:t>) vertices, denoted S, </a:t>
            </a:r>
            <a:br>
              <a:rPr lang="en-US" sz="2400" dirty="0" smtClean="0">
                <a:sym typeface="Symbol" panose="05050102010706020507" pitchFamily="18" charset="2"/>
              </a:rPr>
            </a:br>
            <a:r>
              <a:rPr lang="en-US" sz="2400" dirty="0" smtClean="0">
                <a:sym typeface="Symbol" panose="05050102010706020507" pitchFamily="18" charset="2"/>
              </a:rPr>
              <a:t>from the distribution 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ym typeface="Symbol" panose="05050102010706020507" pitchFamily="18" charset="2"/>
              </a:rPr>
              <a:t>For each choice of 2q vertices from the sample, and random-tape for T, invoke T with that tape, and answer its queries using these vertices.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ym typeface="Symbol" panose="05050102010706020507" pitchFamily="18" charset="2"/>
              </a:rPr>
              <a:t>Decide according to the majority verdict. 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8277225" y="3502115"/>
            <a:ext cx="2240280" cy="925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Wlog</a:t>
            </a:r>
            <a:r>
              <a:rPr lang="en-US" dirty="0" smtClean="0"/>
              <a:t>, T queries the </a:t>
            </a:r>
            <a:r>
              <a:rPr lang="en-US" dirty="0" err="1" smtClean="0"/>
              <a:t>subgraph</a:t>
            </a:r>
            <a:r>
              <a:rPr lang="en-US" dirty="0" smtClean="0"/>
              <a:t> induced by 2q random vertices.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82930" y="5942217"/>
            <a:ext cx="114414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ym typeface="Symbol" panose="05050102010706020507" pitchFamily="18" charset="2"/>
              </a:rPr>
              <a:t>If G is in , then, </a:t>
            </a:r>
            <a:r>
              <a:rPr lang="en-US" sz="2400" b="1" dirty="0" smtClean="0">
                <a:sym typeface="Symbol" panose="05050102010706020507" pitchFamily="18" charset="2"/>
              </a:rPr>
              <a:t>for each S</a:t>
            </a:r>
            <a:r>
              <a:rPr lang="en-US" sz="2400" dirty="0" smtClean="0">
                <a:sym typeface="Symbol" panose="05050102010706020507" pitchFamily="18" charset="2"/>
              </a:rPr>
              <a:t>, tester T should accept </a:t>
            </a:r>
            <a:r>
              <a:rPr lang="en-US" sz="2400" dirty="0" err="1" smtClean="0">
                <a:sym typeface="Symbol" panose="05050102010706020507" pitchFamily="18" charset="2"/>
              </a:rPr>
              <a:t>whp</a:t>
            </a:r>
            <a:r>
              <a:rPr lang="en-US" sz="2400" dirty="0" smtClean="0">
                <a:sym typeface="Symbol" panose="05050102010706020507" pitchFamily="18" charset="2"/>
              </a:rPr>
              <a:t> on </a:t>
            </a:r>
            <a:r>
              <a:rPr lang="en-US" sz="2400" dirty="0" err="1" smtClean="0">
                <a:sym typeface="Symbol" panose="05050102010706020507" pitchFamily="18" charset="2"/>
              </a:rPr>
              <a:t>Unif</a:t>
            </a:r>
            <a:r>
              <a:rPr lang="en-US" sz="2400" dirty="0" smtClean="0">
                <a:sym typeface="Symbol" panose="05050102010706020507" pitchFamily="18" charset="2"/>
              </a:rPr>
              <a:t>(S).  </a:t>
            </a:r>
            <a:r>
              <a:rPr lang="en-US" sz="2400" dirty="0">
                <a:sym typeface="Symbol" panose="05050102010706020507" pitchFamily="18" charset="2"/>
              </a:rPr>
              <a:t>N</a:t>
            </a:r>
            <a:r>
              <a:rPr lang="en-US" sz="2400" dirty="0" smtClean="0">
                <a:sym typeface="Symbol" panose="05050102010706020507" pitchFamily="18" charset="2"/>
              </a:rPr>
              <a:t>o error on G.</a:t>
            </a:r>
          </a:p>
          <a:p>
            <a:r>
              <a:rPr lang="en-US" sz="2400" dirty="0" smtClean="0">
                <a:sym typeface="Symbol" panose="05050102010706020507" pitchFamily="18" charset="2"/>
              </a:rPr>
              <a:t>If G is far, then T should reject on D. A random 2q-subset of S behaves as a 2q-sample of D.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8023860" y="4886274"/>
            <a:ext cx="32118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N.B.: Our tester tosses no coins. Its “randomness” is due </a:t>
            </a:r>
            <a:br>
              <a:rPr lang="en-US" dirty="0" smtClean="0"/>
            </a:br>
            <a:r>
              <a:rPr lang="en-US" dirty="0" smtClean="0"/>
              <a:t>to the choice of 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702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8" grpId="0" animBg="1"/>
      <p:bldP spid="5" grpId="0"/>
      <p:bldP spid="6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2930" y="5878287"/>
            <a:ext cx="5022223" cy="43776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xplosion 2 11"/>
          <p:cNvSpPr/>
          <p:nvPr/>
        </p:nvSpPr>
        <p:spPr>
          <a:xfrm rot="890698">
            <a:off x="6946916" y="4933293"/>
            <a:ext cx="5076158" cy="1752623"/>
          </a:xfrm>
          <a:prstGeom prst="irregularSeal2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Horizontal Scroll 7"/>
          <p:cNvSpPr/>
          <p:nvPr/>
        </p:nvSpPr>
        <p:spPr>
          <a:xfrm>
            <a:off x="8000109" y="3207136"/>
            <a:ext cx="3708960" cy="1554869"/>
          </a:xfrm>
          <a:prstGeom prst="horizontalScroll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930" y="220051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Proving the Theorem </a:t>
            </a:r>
            <a:br>
              <a:rPr lang="en-US" dirty="0" smtClean="0"/>
            </a:br>
            <a:r>
              <a:rPr lang="en-US" dirty="0" smtClean="0"/>
              <a:t>in the bounded-degree graph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36130" y="1574165"/>
            <a:ext cx="4697730" cy="1870849"/>
          </a:xfrm>
        </p:spPr>
        <p:txBody>
          <a:bodyPr>
            <a:normAutofit/>
          </a:bodyPr>
          <a:lstStyle/>
          <a:p>
            <a:r>
              <a:rPr lang="en-US" sz="1800" dirty="0" smtClean="0"/>
              <a:t>“strong </a:t>
            </a:r>
            <a:r>
              <a:rPr lang="en-US" sz="1800" dirty="0"/>
              <a:t>testability” = query complexity that depends only on the proximity parameter (obliviously of the graph and distribution).</a:t>
            </a:r>
          </a:p>
          <a:p>
            <a:r>
              <a:rPr lang="en-US" sz="1800" dirty="0"/>
              <a:t>One-sided error tester: Always accepts graphs that have the property (i.e., no error here), and rejects </a:t>
            </a:r>
            <a:r>
              <a:rPr lang="en-US" sz="1800" dirty="0" err="1"/>
              <a:t>w.h.p</a:t>
            </a:r>
            <a:r>
              <a:rPr lang="en-US" sz="1800" dirty="0"/>
              <a:t>. graphs that are far from it.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2930" y="1574165"/>
            <a:ext cx="63779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THM</a:t>
            </a:r>
            <a:r>
              <a:rPr lang="en-US" sz="2400" dirty="0"/>
              <a:t>: In both (dense and </a:t>
            </a:r>
            <a:r>
              <a:rPr lang="en-US" sz="2400" b="1" dirty="0"/>
              <a:t>bounded-degree graph</a:t>
            </a:r>
            <a:r>
              <a:rPr lang="en-US" sz="2400" dirty="0"/>
              <a:t>) VDF models, strong testability implies strong testability with one-sided error probability</a:t>
            </a:r>
            <a:r>
              <a:rPr lang="en-US" sz="2400" dirty="0" smtClean="0"/>
              <a:t>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60070" y="2899728"/>
            <a:ext cx="6400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PF (for BDG model): Let T be a general tester </a:t>
            </a:r>
            <a:br>
              <a:rPr lang="en-US" sz="2400" dirty="0" smtClean="0"/>
            </a:br>
            <a:r>
              <a:rPr lang="en-US" sz="2400" dirty="0" smtClean="0"/>
              <a:t>of query complexity q for property </a:t>
            </a:r>
            <a:r>
              <a:rPr lang="en-US" sz="2400" dirty="0" smtClean="0">
                <a:sym typeface="Symbol" panose="05050102010706020507" pitchFamily="18" charset="2"/>
              </a:rPr>
              <a:t>. Then: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ym typeface="Symbol" panose="05050102010706020507" pitchFamily="18" charset="2"/>
              </a:rPr>
              <a:t>Take a sample of O(q</a:t>
            </a:r>
            <a:r>
              <a:rPr lang="en-US" sz="2400" baseline="30000" dirty="0" smtClean="0">
                <a:sym typeface="Symbol" panose="05050102010706020507" pitchFamily="18" charset="2"/>
              </a:rPr>
              <a:t>2</a:t>
            </a:r>
            <a:r>
              <a:rPr lang="en-US" sz="2400" dirty="0" smtClean="0">
                <a:sym typeface="Symbol" panose="05050102010706020507" pitchFamily="18" charset="2"/>
              </a:rPr>
              <a:t>) vertices, denoted S, </a:t>
            </a:r>
            <a:br>
              <a:rPr lang="en-US" sz="2400" dirty="0" smtClean="0">
                <a:sym typeface="Symbol" panose="05050102010706020507" pitchFamily="18" charset="2"/>
              </a:rPr>
            </a:br>
            <a:r>
              <a:rPr lang="en-US" sz="2400" dirty="0" smtClean="0">
                <a:sym typeface="Symbol" panose="05050102010706020507" pitchFamily="18" charset="2"/>
              </a:rPr>
              <a:t>from the distribution 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ym typeface="Symbol" panose="05050102010706020507" pitchFamily="18" charset="2"/>
              </a:rPr>
              <a:t>For each choice of q vertices from the sample, and random-tape for T, invoke T with that tape, and answer its queries using these vertices.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ym typeface="Symbol" panose="05050102010706020507" pitchFamily="18" charset="2"/>
              </a:rPr>
              <a:t>Decide according to the majority verdict. </a:t>
            </a:r>
          </a:p>
          <a:p>
            <a:r>
              <a:rPr lang="en-US" sz="2400" dirty="0" smtClean="0">
                <a:sym typeface="Symbol" panose="05050102010706020507" pitchFamily="18" charset="2"/>
              </a:rPr>
              <a:t>Query complexity: |S| </a:t>
            </a:r>
            <a:r>
              <a:rPr lang="en-US" sz="2400" dirty="0" err="1" smtClean="0">
                <a:sym typeface="Symbol" panose="05050102010706020507" pitchFamily="18" charset="2"/>
              </a:rPr>
              <a:t>exp</a:t>
            </a:r>
            <a:r>
              <a:rPr lang="en-US" sz="2400" dirty="0" smtClean="0">
                <a:sym typeface="Symbol" panose="05050102010706020507" pitchFamily="18" charset="2"/>
              </a:rPr>
              <a:t>(q) = </a:t>
            </a:r>
            <a:r>
              <a:rPr lang="en-US" sz="2400" dirty="0" err="1" smtClean="0">
                <a:sym typeface="Symbol" panose="05050102010706020507" pitchFamily="18" charset="2"/>
              </a:rPr>
              <a:t>exp</a:t>
            </a:r>
            <a:r>
              <a:rPr lang="en-US" sz="2400" dirty="0" smtClean="0">
                <a:sym typeface="Symbol" panose="05050102010706020507" pitchFamily="18" charset="2"/>
              </a:rPr>
              <a:t>(q).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8277224" y="3502115"/>
            <a:ext cx="3431845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/>
              <a:t>Wlog</a:t>
            </a:r>
            <a:r>
              <a:rPr lang="en-US" dirty="0" smtClean="0"/>
              <a:t>, T sample at most q vertices, and explore vertices at distance at most q from them.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886700" y="5288344"/>
            <a:ext cx="32118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N.B.: Our tester tosses no coins. Its “randomness” is due </a:t>
            </a:r>
            <a:br>
              <a:rPr lang="en-US" dirty="0" smtClean="0"/>
            </a:br>
            <a:r>
              <a:rPr lang="en-US" dirty="0" smtClean="0"/>
              <a:t>to the choice of S.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60070" y="6316048"/>
            <a:ext cx="43226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(In the dense graph model it was |S|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.)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8124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</TotalTime>
  <Words>1172</Words>
  <Application>Microsoft Office PowerPoint</Application>
  <PresentationFormat>Widescreen</PresentationFormat>
  <Paragraphs>112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Office Theme</vt:lpstr>
      <vt:lpstr>Testing Graphs in Vertex-Distribution-Free Models</vt:lpstr>
      <vt:lpstr>Property Testing     = Sublinear Time Approximate Decision</vt:lpstr>
      <vt:lpstr>The standard models of Testing Graph Properties</vt:lpstr>
      <vt:lpstr>“Make it more realistic”: Step 1 = arbitrary vertex set [G18]</vt:lpstr>
      <vt:lpstr>“Make it more realistic”: Step 2 = arbitrary distribution on the vertex set</vt:lpstr>
      <vt:lpstr>Our results (1): The role of one-sided error.</vt:lpstr>
      <vt:lpstr>Our results (2): Some positive results. </vt:lpstr>
      <vt:lpstr>“Show something technical” (actually, why?)</vt:lpstr>
      <vt:lpstr>Proving the Theorem  in the bounded-degree graph model</vt:lpstr>
      <vt:lpstr>Obtaining VDF testers for the dense graph model (general graph partition prop. and subgraph freeness)</vt:lpstr>
      <vt:lpstr>END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Graphs in Vertex-Distribution-Free Models</dc:title>
  <dc:creator>Oded</dc:creator>
  <cp:lastModifiedBy>Oded</cp:lastModifiedBy>
  <cp:revision>93</cp:revision>
  <dcterms:created xsi:type="dcterms:W3CDTF">2019-06-01T15:46:12Z</dcterms:created>
  <dcterms:modified xsi:type="dcterms:W3CDTF">2019-06-25T19:40:15Z</dcterms:modified>
</cp:coreProperties>
</file>