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1" r:id="rId5"/>
    <p:sldId id="268" r:id="rId6"/>
    <p:sldId id="266" r:id="rId7"/>
    <p:sldId id="269" r:id="rId8"/>
    <p:sldId id="279" r:id="rId9"/>
    <p:sldId id="289" r:id="rId10"/>
    <p:sldId id="288" r:id="rId11"/>
    <p:sldId id="281" r:id="rId12"/>
    <p:sldId id="284" r:id="rId13"/>
    <p:sldId id="285" r:id="rId14"/>
    <p:sldId id="286" r:id="rId15"/>
    <p:sldId id="271" r:id="rId16"/>
    <p:sldId id="287" r:id="rId17"/>
    <p:sldId id="273" r:id="rId18"/>
    <p:sldId id="277" r:id="rId19"/>
    <p:sldId id="280" r:id="rId20"/>
    <p:sldId id="283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76AFA"/>
    <a:srgbClr val="F0FC80"/>
    <a:srgbClr val="F59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99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86E7E-90B6-407E-A2F2-1C1623C7E04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8119-5D09-4CA2-B1CD-3468B39A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r>
              <a:rPr lang="en-US" dirty="0" smtClean="0"/>
              <a:t>Neural networks are powerful and flexible models that work well for many difficult learning tasks</a:t>
            </a:r>
          </a:p>
          <a:p>
            <a:pPr lvl="1" fontAlgn="base"/>
            <a:r>
              <a:rPr lang="en-US" dirty="0" smtClean="0"/>
              <a:t>Despite their success, neural networks are still hard to design</a:t>
            </a:r>
          </a:p>
          <a:p>
            <a:pPr lvl="1" fontAlgn="base"/>
            <a:r>
              <a:rPr lang="en-US" dirty="0" smtClean="0"/>
              <a:t>exhausting, time-consuming process</a:t>
            </a:r>
          </a:p>
          <a:p>
            <a:pPr lvl="1" fontAlgn="base"/>
            <a:r>
              <a:rPr lang="en-US" dirty="0" smtClean="0"/>
              <a:t>the vast amount of possible configurations requires expert knowledge to restrict the search</a:t>
            </a:r>
          </a:p>
          <a:p>
            <a:pPr lvl="1" fontAlgn="base"/>
            <a:endParaRPr lang="en-US" dirty="0" smtClean="0"/>
          </a:p>
          <a:p>
            <a:pPr lvl="1" fontAlgn="base"/>
            <a:endParaRPr lang="en-US" dirty="0" smtClean="0"/>
          </a:p>
          <a:p>
            <a:pPr lvl="1" fontAlgn="base"/>
            <a:r>
              <a:rPr lang="en-US" dirty="0" smtClean="0"/>
              <a:t>Therefore, a natural goal is to design optimization algorithms that automate this neural architecture 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we said before we can divide NAS algorithms according to 3 categories- search space, search strategy and performance estimation.</a:t>
            </a:r>
          </a:p>
          <a:p>
            <a:endParaRPr lang="en-US" dirty="0" smtClean="0"/>
          </a:p>
          <a:p>
            <a:r>
              <a:rPr lang="en-US" dirty="0" smtClean="0"/>
              <a:t>In this paper, the search space will be composed of decisions</a:t>
            </a:r>
            <a:r>
              <a:rPr lang="en-US" baseline="0" dirty="0" smtClean="0"/>
              <a:t> regarding filter height, width, number of filters, strides and skip connection, and the total amount of layers in the architecture, which results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case the system is a bit different from the general system description we just saw</a:t>
            </a:r>
          </a:p>
          <a:p>
            <a:r>
              <a:rPr lang="en-US" dirty="0" smtClean="0"/>
              <a:t>The controller is an RNN that produces architecture strings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a way we can say that besides the reward, the hole system is inside the controller.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controller samples an architecture – a child</a:t>
            </a:r>
          </a:p>
          <a:p>
            <a:r>
              <a:rPr lang="en-US" dirty="0" smtClean="0"/>
              <a:t>The child is trained</a:t>
            </a:r>
            <a:r>
              <a:rPr lang="en-US" baseline="0" dirty="0" smtClean="0"/>
              <a:t> for 50 epochs</a:t>
            </a:r>
          </a:p>
          <a:p>
            <a:r>
              <a:rPr lang="en-US" baseline="0" dirty="0" smtClean="0"/>
              <a:t>The reward will be the maximum validation accuracy of the last 5 epochs cubed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Validation -5000 examples randomly sampled from the training set. Training – 45000 examples.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controller RNN is a two layer LSTM with 35 hidden units on each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2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enable prediction of skip connections they add the anchor points.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anchor point is connected to all previous layers via sigmoid functions</a:t>
            </a:r>
          </a:p>
          <a:p>
            <a:r>
              <a:rPr lang="en-US" baseline="0" dirty="0" smtClean="0"/>
              <a:t>Each sigmoid is a function of the current hidden state and the previous hidden state of the controller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Hj</a:t>
            </a:r>
            <a:r>
              <a:rPr lang="en-US" baseline="0" dirty="0" smtClean="0"/>
              <a:t> – the hidden state of the controller at anchor point for the j-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layer</a:t>
            </a:r>
          </a:p>
          <a:p>
            <a:r>
              <a:rPr lang="en-US" baseline="0" dirty="0" err="1" smtClean="0"/>
              <a:t>V,Wprev,Wcurr</a:t>
            </a:r>
            <a:r>
              <a:rPr lang="en-US" baseline="0" dirty="0" smtClean="0"/>
              <a:t> – matrices. trainable parameters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than sample from these </a:t>
            </a:r>
            <a:r>
              <a:rPr lang="en-US" baseline="0" dirty="0" err="1" smtClean="0"/>
              <a:t>sigmoids</a:t>
            </a:r>
            <a:r>
              <a:rPr lang="en-US" baseline="0" dirty="0" smtClean="0"/>
              <a:t> to decide what previous layers to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0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CNN for CIFAR-10</a:t>
            </a:r>
          </a:p>
          <a:p>
            <a:r>
              <a:rPr lang="en-US" dirty="0" smtClean="0"/>
              <a:t>No strides, no pooling</a:t>
            </a:r>
          </a:p>
          <a:p>
            <a:r>
              <a:rPr lang="en-US" dirty="0" smtClean="0"/>
              <a:t>FH- filter height,  FW- filter width, N- number of filters</a:t>
            </a:r>
          </a:p>
          <a:p>
            <a:r>
              <a:rPr lang="en-US" dirty="0" smtClean="0"/>
              <a:t>Total of 15 layers</a:t>
            </a:r>
          </a:p>
          <a:p>
            <a:endParaRPr lang="en-US" dirty="0" smtClean="0"/>
          </a:p>
          <a:p>
            <a:r>
              <a:rPr lang="en-US" dirty="0" smtClean="0"/>
              <a:t>Important to note that for all experiments they start with a network of</a:t>
            </a:r>
            <a:r>
              <a:rPr lang="en-US" baseline="0" dirty="0" smtClean="0"/>
              <a:t> 6 layers and NAS controllers take it from there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notes:</a:t>
            </a:r>
          </a:p>
          <a:p>
            <a:r>
              <a:rPr lang="en-US" baseline="0" dirty="0" smtClean="0"/>
              <a:t>The skip connections are not residual connections. If one layer has many inputs they are concatenated in the depth </a:t>
            </a:r>
            <a:r>
              <a:rPr lang="en-US" baseline="0" dirty="0" err="1" smtClean="0"/>
              <a:t>dimention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relatively a lot of rectangular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3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results of a their best architectures compered to state of the art hand-crafted architectures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The architecture we saw last slide- it has a good balance between accuracy and depth. It is the shallowest and perhaps the most inexpensive among the top in the table.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 startAt="2"/>
            </a:pPr>
            <a:r>
              <a:rPr lang="en-US" baseline="0" dirty="0" smtClean="0"/>
              <a:t>Their top accuracy results – more filters means that they took the architecture designed by NAS and added 40 filters to each layer</a:t>
            </a:r>
          </a:p>
          <a:p>
            <a:pPr marL="228600" indent="-228600">
              <a:buAutoNum type="arabicPeriod" startAt="2"/>
            </a:pPr>
            <a:endParaRPr lang="en-US" baseline="0" dirty="0" smtClean="0"/>
          </a:p>
          <a:p>
            <a:pPr marL="228600" indent="-228600">
              <a:buAutoNum type="arabicPeriod" startAt="2"/>
            </a:pPr>
            <a:r>
              <a:rPr lang="en-US" baseline="0" dirty="0" err="1" smtClean="0"/>
              <a:t>denseNet</a:t>
            </a:r>
            <a:r>
              <a:rPr lang="en-US" baseline="0" dirty="0" smtClean="0"/>
              <a:t> state of the art result</a:t>
            </a:r>
          </a:p>
          <a:p>
            <a:pPr marL="228600" indent="-228600">
              <a:buAutoNum type="arabicPeriod" startAt="2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Before we continue to other works, there are a few important points to notice in this paper-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This method is not fully automated - </a:t>
            </a:r>
          </a:p>
          <a:p>
            <a:pPr marL="0" indent="0">
              <a:buNone/>
            </a:pPr>
            <a:r>
              <a:rPr lang="en-US" baseline="0" dirty="0" smtClean="0"/>
              <a:t>	Their architecture is not designed from scratch- they start with a 6 layer CNN and the controller takes it from there.</a:t>
            </a:r>
          </a:p>
          <a:p>
            <a:pPr marL="0" indent="0">
              <a:buNone/>
            </a:pPr>
            <a:r>
              <a:rPr lang="en-US" baseline="0" dirty="0" smtClean="0"/>
              <a:t>	in fact, this is an issue with the field of NAS, because all papers start with some hand-crafted model.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	They hand tune some hyper parameters like learning rate and batch normalization parameters etc. same goes for others- there is no fully automated 	architecture design yet.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This method is very expensive computation wise – they used 800 GPUs for almost a month of training!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2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Inefficient</a:t>
            </a:r>
          </a:p>
          <a:p>
            <a:r>
              <a:rPr lang="en-US" dirty="0" smtClean="0"/>
              <a:t>Definitely will be hard implement on larger dataset ImageNet</a:t>
            </a:r>
            <a:endParaRPr lang="he-IL" dirty="0" smtClean="0"/>
          </a:p>
          <a:p>
            <a:pPr marL="228600" indent="-228600">
              <a:buAutoNum type="arabicPeriod" startAt="2"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00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strategy and performance</a:t>
            </a:r>
            <a:r>
              <a:rPr lang="en-US" baseline="0" dirty="0" smtClean="0"/>
              <a:t> estimation</a:t>
            </a:r>
            <a:endParaRPr lang="en-US" dirty="0" smtClean="0"/>
          </a:p>
          <a:p>
            <a:r>
              <a:rPr lang="en-US" dirty="0" smtClean="0"/>
              <a:t>Reduce the search space size without</a:t>
            </a:r>
            <a:r>
              <a:rPr lang="en-US" baseline="0" dirty="0" smtClean="0"/>
              <a:t> a performance loss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424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Instead of searching in</a:t>
            </a:r>
            <a:r>
              <a:rPr lang="en-US" baseline="0" dirty="0" smtClean="0"/>
              <a:t> a huge search space of architectures we are searching in a much smaller search space of a cell architectures.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the cells</a:t>
            </a:r>
            <a:r>
              <a:rPr lang="en-US" baseline="0" dirty="0" smtClean="0"/>
              <a:t> to create complex and deeper net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7068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predicting a cell we need to predict B blocks.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35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categories methods for NAS according to three</a:t>
            </a:r>
            <a:r>
              <a:rPr lang="en-US" baseline="0" dirty="0" smtClean="0"/>
              <a:t> dimensions: search space, search strategy, and performance estimation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5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reinforcement learning rule and training from scratch</a:t>
            </a:r>
          </a:p>
          <a:p>
            <a:r>
              <a:rPr lang="en-US" dirty="0" smtClean="0"/>
              <a:t>Train</a:t>
            </a:r>
            <a:r>
              <a:rPr lang="en-US" baseline="0" dirty="0" smtClean="0"/>
              <a:t> on </a:t>
            </a:r>
            <a:r>
              <a:rPr lang="en-US" dirty="0" smtClean="0"/>
              <a:t>CIFAR -10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search is over, the top 250 architectures are then chosen to train until convergence on CIFAR-10 to determine the very best architecture.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600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Called </a:t>
            </a:r>
            <a:r>
              <a:rPr lang="en-US" dirty="0" err="1" smtClean="0"/>
              <a:t>NASNet</a:t>
            </a:r>
            <a:endParaRPr lang="en-US" dirty="0" smtClean="0"/>
          </a:p>
          <a:p>
            <a:r>
              <a:rPr lang="en-US" dirty="0" smtClean="0"/>
              <a:t>Built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conv</a:t>
            </a:r>
            <a:r>
              <a:rPr lang="en-US" baseline="0" dirty="0" smtClean="0"/>
              <a:t> network</a:t>
            </a:r>
          </a:p>
          <a:p>
            <a:r>
              <a:rPr lang="en-US" baseline="0" dirty="0" smtClean="0"/>
              <a:t>Train it (Id don’t think they use the previous weight)</a:t>
            </a:r>
          </a:p>
          <a:p>
            <a:r>
              <a:rPr lang="en-US" baseline="0" dirty="0" smtClean="0"/>
              <a:t>Every cell have it own parameters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20 layers for CIFAR</a:t>
            </a:r>
          </a:p>
          <a:p>
            <a:r>
              <a:rPr lang="en-US" dirty="0" smtClean="0"/>
              <a:t>Better the NAS</a:t>
            </a:r>
            <a:r>
              <a:rPr lang="en-US" baseline="0" dirty="0" smtClean="0"/>
              <a:t> and trained faster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6107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Called </a:t>
            </a:r>
            <a:r>
              <a:rPr lang="en-US" dirty="0" err="1" smtClean="0"/>
              <a:t>NASNet</a:t>
            </a:r>
            <a:endParaRPr lang="en-US" dirty="0" smtClean="0"/>
          </a:p>
          <a:p>
            <a:r>
              <a:rPr lang="en-US" dirty="0" smtClean="0"/>
              <a:t>Built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conv</a:t>
            </a:r>
            <a:r>
              <a:rPr lang="en-US" baseline="0" dirty="0" smtClean="0"/>
              <a:t> network</a:t>
            </a:r>
          </a:p>
          <a:p>
            <a:r>
              <a:rPr lang="en-US" baseline="0" dirty="0" smtClean="0"/>
              <a:t>Train it (Id don’t think they use the previous weight)</a:t>
            </a:r>
          </a:p>
          <a:p>
            <a:r>
              <a:rPr lang="en-US" baseline="0" dirty="0" smtClean="0"/>
              <a:t>Every cell have it own parameters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20 layers for CIFAR</a:t>
            </a:r>
          </a:p>
          <a:p>
            <a:r>
              <a:rPr lang="en-US" dirty="0" smtClean="0"/>
              <a:t>Better the NAS</a:t>
            </a:r>
            <a:r>
              <a:rPr lang="en-US" baseline="0" dirty="0" smtClean="0"/>
              <a:t> and trained faster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19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Don’t want to train the network from scratch</a:t>
            </a:r>
            <a:r>
              <a:rPr lang="en-US" baseline="0" dirty="0" smtClean="0"/>
              <a:t> at each iteration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635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036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nodes represents the local operations</a:t>
            </a:r>
          </a:p>
          <a:p>
            <a:pPr lvl="1"/>
            <a:r>
              <a:rPr lang="en-US" dirty="0" smtClean="0"/>
              <a:t>Where each operation, at each node, has a set of parameters!</a:t>
            </a:r>
          </a:p>
          <a:p>
            <a:pPr lvl="0"/>
            <a:r>
              <a:rPr lang="en-US" dirty="0" smtClean="0"/>
              <a:t>The edges represents the flow of information</a:t>
            </a:r>
          </a:p>
          <a:p>
            <a:pPr lvl="0"/>
            <a:r>
              <a:rPr lang="en-US" dirty="0" smtClean="0"/>
              <a:t>Node 1 and node 2 are treated as the outputs of the two previous cells</a:t>
            </a:r>
          </a:p>
          <a:p>
            <a:pPr lvl="0"/>
            <a:r>
              <a:rPr lang="en-US" dirty="0" smtClean="0"/>
              <a:t>Total of B+2 nodes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6178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Block consist of 2 entries and two</a:t>
            </a:r>
            <a:r>
              <a:rPr lang="en-US" baseline="0" dirty="0" smtClean="0"/>
              <a:t> operation (They just use </a:t>
            </a:r>
            <a:r>
              <a:rPr lang="en-US" dirty="0" smtClean="0"/>
              <a:t>element-wise addition</a:t>
            </a:r>
            <a:r>
              <a:rPr lang="en-US" baseline="0" dirty="0" smtClean="0"/>
              <a:t>)</a:t>
            </a:r>
          </a:p>
          <a:p>
            <a:pPr lvl="0"/>
            <a:endParaRPr lang="en-US" baseline="0" dirty="0" smtClean="0"/>
          </a:p>
          <a:p>
            <a:pPr lvl="0"/>
            <a:endParaRPr lang="en-US" baseline="0" dirty="0" smtClean="0"/>
          </a:p>
          <a:p>
            <a:pPr lvl="0"/>
            <a:endParaRPr lang="en-US" baseline="0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795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Train</a:t>
            </a:r>
            <a:r>
              <a:rPr lang="en-US" baseline="0" dirty="0" smtClean="0"/>
              <a:t> 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5050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F9769-70FA-4BEA-986A-F672CEA7C1A3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016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the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search- the most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basic approach.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these adaptive approaches differ in how they determine which architectures to evaluate, they all attempt to bias the search toward architectures that are more likely to perform well.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r>
              <a:rPr lang="en-US" baseline="0" dirty="0" smtClean="0"/>
              <a:t> from scratch – basic but time and resources consuming.</a:t>
            </a:r>
          </a:p>
          <a:p>
            <a:endParaRPr lang="en-US" dirty="0" smtClean="0"/>
          </a:p>
          <a:p>
            <a:r>
              <a:rPr lang="en-US" dirty="0" smtClean="0"/>
              <a:t>Lower fidelities- </a:t>
            </a:r>
            <a:r>
              <a:rPr lang="en-US" baseline="0" dirty="0" smtClean="0"/>
              <a:t>we will not go into this topic, but in one sentence – </a:t>
            </a:r>
            <a:r>
              <a:rPr lang="en-US" dirty="0" smtClean="0"/>
              <a:t>shorter training time, training on subset of</a:t>
            </a:r>
            <a:r>
              <a:rPr lang="en-US" baseline="0" dirty="0" smtClean="0"/>
              <a:t> the data, training on lower resolution images or training with less filters per layer. Problem – introduce bias between estimation and final performance. Typically underestimate.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Learning curve extrapolation – we will not go into this topic, but in one sentence – terminating those predicted to perform poorly to speed up the search process</a:t>
            </a:r>
          </a:p>
          <a:p>
            <a:endParaRPr lang="en-US" dirty="0" smtClean="0"/>
          </a:p>
          <a:p>
            <a:r>
              <a:rPr lang="en-US" dirty="0" smtClean="0"/>
              <a:t>Weights transferring</a:t>
            </a:r>
            <a:r>
              <a:rPr lang="en-US" baseline="0" dirty="0" smtClean="0"/>
              <a:t> – the basic concept is that if we have an architecture (the parent), we introduce  “mutations” like adding a layer or adding a skip connections. Each new network with a mutation is a child. Besides for the mutation, all the other weights of the child are the same as the parent so they can be transferred instead of training from scratch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One- shot – the basic concept is to treat all architectures as different subgraph of a </a:t>
            </a:r>
            <a:r>
              <a:rPr lang="en-US" baseline="0" dirty="0" err="1" smtClean="0"/>
              <a:t>supergraph</a:t>
            </a:r>
            <a:r>
              <a:rPr lang="en-US" baseline="0" dirty="0" smtClean="0"/>
              <a:t>, and share weights between architectures that have edges of the </a:t>
            </a:r>
            <a:r>
              <a:rPr lang="en-US" baseline="0" dirty="0" err="1" smtClean="0"/>
              <a:t>supergraph</a:t>
            </a:r>
            <a:r>
              <a:rPr lang="en-US" baseline="0" dirty="0" smtClean="0"/>
              <a:t> in common.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0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Reinforcement Learning flavor of the learning problem is strikingly similar to how humans and animals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effectively behave — experience the world, accumulate knowledge and use the learnings to handle novel situations.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large amount of theory behind RL lies under the assumption 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Reward Hypothesis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 in summary states that all goals and purposes of an agent can be explained by a single scalar called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reward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61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description consists of an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 interacts with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via its actions at discrete time steps and receives a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reward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transitions the agent into a new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is to maximize a long-term objective.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8119-5D09-4CA2-B1CD-3468B39AD0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6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3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7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3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CAD9D-6E62-41E7-B35C-0FD2844F57D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591A-4E0A-4746-86CE-DD1149C3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Neural Architecture Search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Dror</a:t>
            </a:r>
            <a:r>
              <a:rPr lang="en-US" dirty="0" smtClean="0"/>
              <a:t> Moran</a:t>
            </a:r>
          </a:p>
          <a:p>
            <a:r>
              <a:rPr lang="en-US" dirty="0" err="1" smtClean="0"/>
              <a:t>Maayan</a:t>
            </a:r>
            <a:r>
              <a:rPr lang="en-US" dirty="0" smtClean="0"/>
              <a:t> Tamari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696" y="2197291"/>
            <a:ext cx="101118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US" sz="4400" dirty="0" smtClean="0"/>
              <a:t>Neural Architecture Search Using Reinforcement Learning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70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95" y="479323"/>
            <a:ext cx="10570302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400" dirty="0" smtClean="0"/>
              <a:t>Reinforcement learning </a:t>
            </a:r>
          </a:p>
          <a:p>
            <a:pPr marL="457200" lvl="1" indent="0" fontAlgn="base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96948" y="956603"/>
            <a:ext cx="12857871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81" y="3152774"/>
            <a:ext cx="5979843" cy="3380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5" y="1447951"/>
            <a:ext cx="5543817" cy="29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95" y="479323"/>
            <a:ext cx="10570302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400" dirty="0" smtClean="0"/>
              <a:t>Reinforcement learning </a:t>
            </a:r>
          </a:p>
          <a:p>
            <a:pPr marL="457200" lvl="1" indent="0" fontAlgn="base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96948" y="956603"/>
            <a:ext cx="12857871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40" y="2043080"/>
            <a:ext cx="8323993" cy="3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196948" y="956603"/>
            <a:ext cx="12857871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62932"/>
            <a:ext cx="9663545" cy="97299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structure and connectivity of a neural network can be typically specified by a variable-length string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0295" y="479323"/>
            <a:ext cx="11423666" cy="827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base">
              <a:buNone/>
            </a:pPr>
            <a:r>
              <a:rPr lang="en-US" sz="4400" dirty="0"/>
              <a:t>Neural Architecture Search with Reinforcement Learning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838200" y="4305588"/>
            <a:ext cx="9663545" cy="9729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It is possible to use a recurrent network – a controller-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to generate such string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043052" y="3435925"/>
            <a:ext cx="1777219" cy="720439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866761" y="6506035"/>
            <a:ext cx="111416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000" dirty="0" smtClean="0"/>
              <a:t>Neural Architecture Search with Reinforcement Learning [B. </a:t>
            </a:r>
            <a:r>
              <a:rPr lang="en-US" sz="2000" dirty="0" err="1" smtClean="0"/>
              <a:t>Zoph</a:t>
            </a:r>
            <a:r>
              <a:rPr lang="en-US" sz="2000" dirty="0" smtClean="0"/>
              <a:t> , Q. V. Le, 2017]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35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843482" y="2483044"/>
            <a:ext cx="3460916" cy="3413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 Estimation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from Scratch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he-I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16602" y="2491265"/>
            <a:ext cx="3460916" cy="3413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Strategy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Reinforcement Learning</a:t>
            </a:r>
            <a:endParaRPr lang="en-US" sz="3200" dirty="0">
              <a:solidFill>
                <a:schemeClr val="tx1"/>
              </a:solidFill>
            </a:endParaRPr>
          </a:p>
          <a:p>
            <a:endParaRPr lang="he-I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162" y="2476025"/>
            <a:ext cx="3460916" cy="3413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solidFill>
                  <a:schemeClr val="tx1"/>
                </a:solidFill>
              </a:rPr>
              <a:t>Filter height </a:t>
            </a:r>
            <a:r>
              <a:rPr lang="en-US" dirty="0" smtClean="0">
                <a:solidFill>
                  <a:schemeClr val="tx1"/>
                </a:solidFill>
              </a:rPr>
              <a:t>      [</a:t>
            </a:r>
            <a:r>
              <a:rPr lang="en-US" dirty="0">
                <a:solidFill>
                  <a:schemeClr val="tx1"/>
                </a:solidFill>
              </a:rPr>
              <a:t>1, 3, 5, 7]</a:t>
            </a:r>
          </a:p>
          <a:p>
            <a:r>
              <a:rPr lang="en-US" dirty="0">
                <a:solidFill>
                  <a:schemeClr val="tx1"/>
                </a:solidFill>
              </a:rPr>
              <a:t>Filter </a:t>
            </a:r>
            <a:r>
              <a:rPr lang="en-US" dirty="0" smtClean="0">
                <a:solidFill>
                  <a:schemeClr val="tx1"/>
                </a:solidFill>
              </a:rPr>
              <a:t>width        [1</a:t>
            </a:r>
            <a:r>
              <a:rPr lang="en-US" dirty="0">
                <a:solidFill>
                  <a:schemeClr val="tx1"/>
                </a:solidFill>
              </a:rPr>
              <a:t>, 3, 5, 7]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Num.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filters   [24</a:t>
            </a:r>
            <a:r>
              <a:rPr lang="en-US" dirty="0">
                <a:solidFill>
                  <a:schemeClr val="tx1"/>
                </a:solidFill>
              </a:rPr>
              <a:t>, 36, 48, 64]</a:t>
            </a:r>
          </a:p>
          <a:p>
            <a:r>
              <a:rPr lang="en-US" dirty="0">
                <a:solidFill>
                  <a:schemeClr val="tx1"/>
                </a:solidFill>
              </a:rPr>
              <a:t>Strides	</a:t>
            </a:r>
            <a:r>
              <a:rPr lang="en-US" dirty="0" smtClean="0">
                <a:solidFill>
                  <a:schemeClr val="tx1"/>
                </a:solidFill>
              </a:rPr>
              <a:t>           [1</a:t>
            </a:r>
            <a:r>
              <a:rPr lang="en-US" dirty="0">
                <a:solidFill>
                  <a:schemeClr val="tx1"/>
                </a:solidFill>
              </a:rPr>
              <a:t>, 2, 3]</a:t>
            </a:r>
          </a:p>
          <a:p>
            <a:r>
              <a:rPr lang="en-US" dirty="0">
                <a:solidFill>
                  <a:schemeClr val="tx1"/>
                </a:solidFill>
              </a:rPr>
              <a:t>Skip connections</a:t>
            </a:r>
          </a:p>
          <a:p>
            <a:endParaRPr lang="he-I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66761" y="6506035"/>
            <a:ext cx="111416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000" dirty="0" smtClean="0"/>
              <a:t>Neural Architecture Search with Reinforcement Learning [B. </a:t>
            </a:r>
            <a:r>
              <a:rPr lang="en-US" sz="2000" dirty="0" err="1" smtClean="0"/>
              <a:t>Zoph</a:t>
            </a:r>
            <a:r>
              <a:rPr lang="en-US" sz="2000" dirty="0" smtClean="0"/>
              <a:t> , Q. V. Le, 2017]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926000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 Strategy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15277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36723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 Estimation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base">
              <a:buNone/>
            </a:pPr>
            <a:r>
              <a:rPr lang="en-US" sz="4400" dirty="0"/>
              <a:t>Neural Architecture Search with Reinforcement Learning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0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6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40" y="2390164"/>
            <a:ext cx="7586171" cy="3568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866761" y="6506035"/>
            <a:ext cx="111416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000" dirty="0" smtClean="0"/>
              <a:t>Neural Architecture Search with Reinforcement Learning [B. </a:t>
            </a:r>
            <a:r>
              <a:rPr lang="en-US" sz="2000" dirty="0" err="1" smtClean="0"/>
              <a:t>Zoph</a:t>
            </a:r>
            <a:r>
              <a:rPr lang="en-US" sz="2000" dirty="0" smtClean="0"/>
              <a:t> , Q. V. Le, 2017]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00" y="2390165"/>
            <a:ext cx="7530956" cy="34035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196948" y="1012872"/>
            <a:ext cx="12857871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360295" y="479323"/>
            <a:ext cx="11423666" cy="827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base">
              <a:buNone/>
            </a:pPr>
            <a:r>
              <a:rPr lang="en-US" sz="4400" dirty="0"/>
              <a:t>Neural Architecture Search with Reinforcement Learning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1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73342" y="2149824"/>
            <a:ext cx="935639" cy="2875792"/>
            <a:chOff x="-123098" y="1220183"/>
            <a:chExt cx="983427" cy="4639510"/>
          </a:xfrm>
        </p:grpSpPr>
        <p:cxnSp>
          <p:nvCxnSpPr>
            <p:cNvPr id="27" name="Curved Connector 26"/>
            <p:cNvCxnSpPr/>
            <p:nvPr/>
          </p:nvCxnSpPr>
          <p:spPr>
            <a:xfrm rot="16200000" flipH="1">
              <a:off x="-1579326" y="3420038"/>
              <a:ext cx="4087904" cy="791406"/>
            </a:xfrm>
            <a:prstGeom prst="curvedConnector3">
              <a:avLst>
                <a:gd name="adj1" fmla="val 113377"/>
              </a:avLst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>
              <a:off x="-123098" y="1220183"/>
              <a:ext cx="207260" cy="630941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7200" y="1478280"/>
            <a:ext cx="1564341" cy="3547335"/>
            <a:chOff x="609600" y="899160"/>
            <a:chExt cx="1564341" cy="3547335"/>
          </a:xfrm>
        </p:grpSpPr>
        <p:sp>
          <p:nvSpPr>
            <p:cNvPr id="3" name="Rectangle 2"/>
            <p:cNvSpPr/>
            <p:nvPr/>
          </p:nvSpPr>
          <p:spPr>
            <a:xfrm>
              <a:off x="792479" y="899160"/>
              <a:ext cx="1219201" cy="907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59224" y="2447366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9224" y="3729319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" name="Straight Arrow Connector 17"/>
            <p:cNvCxnSpPr>
              <a:stCxn id="14" idx="0"/>
              <a:endCxn id="13" idx="2"/>
            </p:cNvCxnSpPr>
            <p:nvPr/>
          </p:nvCxnSpPr>
          <p:spPr>
            <a:xfrm flipV="1">
              <a:off x="1371152" y="3164542"/>
              <a:ext cx="0" cy="5647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>
              <a:spLocks/>
            </p:cNvSpPr>
            <p:nvPr/>
          </p:nvSpPr>
          <p:spPr>
            <a:xfrm>
              <a:off x="667871" y="959858"/>
              <a:ext cx="150607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Number of Filters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1375186" y="182252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09600" y="2814020"/>
              <a:ext cx="349624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6577744" y="1478280"/>
            <a:ext cx="2042717" cy="3547335"/>
            <a:chOff x="131224" y="899160"/>
            <a:chExt cx="2042717" cy="3547335"/>
          </a:xfrm>
        </p:grpSpPr>
        <p:sp>
          <p:nvSpPr>
            <p:cNvPr id="173" name="Rectangle 172"/>
            <p:cNvSpPr/>
            <p:nvPr/>
          </p:nvSpPr>
          <p:spPr>
            <a:xfrm>
              <a:off x="761999" y="899160"/>
              <a:ext cx="1219201" cy="907228"/>
            </a:xfrm>
            <a:prstGeom prst="rect">
              <a:avLst/>
            </a:prstGeom>
            <a:solidFill>
              <a:srgbClr val="C76A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959224" y="2447366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959224" y="3729319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76" name="Straight Arrow Connector 175"/>
            <p:cNvCxnSpPr>
              <a:stCxn id="175" idx="0"/>
              <a:endCxn id="174" idx="2"/>
            </p:cNvCxnSpPr>
            <p:nvPr/>
          </p:nvCxnSpPr>
          <p:spPr>
            <a:xfrm flipV="1">
              <a:off x="1371152" y="3164542"/>
              <a:ext cx="0" cy="5647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>
              <a:spLocks/>
            </p:cNvSpPr>
            <p:nvPr/>
          </p:nvSpPr>
          <p:spPr>
            <a:xfrm>
              <a:off x="667871" y="959858"/>
              <a:ext cx="150607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Stride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Width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 flipV="1">
              <a:off x="1375186" y="182252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rot="5400000" flipV="1">
              <a:off x="545224" y="240002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rot="5400000" flipV="1">
              <a:off x="545224" y="366673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4916584" y="1478280"/>
            <a:ext cx="2042717" cy="3547335"/>
            <a:chOff x="131224" y="899160"/>
            <a:chExt cx="2042717" cy="3547335"/>
          </a:xfrm>
        </p:grpSpPr>
        <p:sp>
          <p:nvSpPr>
            <p:cNvPr id="182" name="Rectangle 181"/>
            <p:cNvSpPr/>
            <p:nvPr/>
          </p:nvSpPr>
          <p:spPr>
            <a:xfrm>
              <a:off x="792479" y="899160"/>
              <a:ext cx="1219201" cy="9072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59224" y="2447366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959224" y="3729319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5" name="Straight Arrow Connector 184"/>
            <p:cNvCxnSpPr>
              <a:stCxn id="184" idx="0"/>
              <a:endCxn id="183" idx="2"/>
            </p:cNvCxnSpPr>
            <p:nvPr/>
          </p:nvCxnSpPr>
          <p:spPr>
            <a:xfrm flipV="1">
              <a:off x="1371152" y="3164542"/>
              <a:ext cx="0" cy="5647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>
              <a:spLocks/>
            </p:cNvSpPr>
            <p:nvPr/>
          </p:nvSpPr>
          <p:spPr>
            <a:xfrm>
              <a:off x="667871" y="959858"/>
              <a:ext cx="150607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Stride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Height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cxnSp>
          <p:nvCxnSpPr>
            <p:cNvPr id="187" name="Straight Arrow Connector 186"/>
            <p:cNvCxnSpPr/>
            <p:nvPr/>
          </p:nvCxnSpPr>
          <p:spPr>
            <a:xfrm flipV="1">
              <a:off x="1375186" y="182252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rot="5400000" flipV="1">
              <a:off x="545224" y="240002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5400000" flipV="1">
              <a:off x="545224" y="366673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0" name="Group 189"/>
          <p:cNvGrpSpPr/>
          <p:nvPr/>
        </p:nvGrpSpPr>
        <p:grpSpPr>
          <a:xfrm>
            <a:off x="3301144" y="1478280"/>
            <a:ext cx="2042717" cy="3547335"/>
            <a:chOff x="131224" y="899160"/>
            <a:chExt cx="2042717" cy="3547335"/>
          </a:xfrm>
        </p:grpSpPr>
        <p:sp>
          <p:nvSpPr>
            <p:cNvPr id="191" name="Rectangle 190"/>
            <p:cNvSpPr/>
            <p:nvPr/>
          </p:nvSpPr>
          <p:spPr>
            <a:xfrm>
              <a:off x="792479" y="899160"/>
              <a:ext cx="1219201" cy="907228"/>
            </a:xfrm>
            <a:prstGeom prst="rect">
              <a:avLst/>
            </a:prstGeom>
            <a:solidFill>
              <a:srgbClr val="F0F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959224" y="2447366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959224" y="3729319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94" name="Straight Arrow Connector 193"/>
            <p:cNvCxnSpPr>
              <a:stCxn id="193" idx="0"/>
              <a:endCxn id="192" idx="2"/>
            </p:cNvCxnSpPr>
            <p:nvPr/>
          </p:nvCxnSpPr>
          <p:spPr>
            <a:xfrm flipV="1">
              <a:off x="1371152" y="3164542"/>
              <a:ext cx="0" cy="5647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>
              <a:spLocks/>
            </p:cNvSpPr>
            <p:nvPr/>
          </p:nvSpPr>
          <p:spPr>
            <a:xfrm>
              <a:off x="667871" y="959858"/>
              <a:ext cx="150607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Filter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Width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cxnSp>
          <p:nvCxnSpPr>
            <p:cNvPr id="196" name="Straight Arrow Connector 195"/>
            <p:cNvCxnSpPr/>
            <p:nvPr/>
          </p:nvCxnSpPr>
          <p:spPr>
            <a:xfrm flipV="1">
              <a:off x="1375186" y="182252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rot="5400000" flipV="1">
              <a:off x="545224" y="240002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rot="5400000" flipV="1">
              <a:off x="545224" y="366673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9808624" y="1478280"/>
            <a:ext cx="2042717" cy="3547335"/>
            <a:chOff x="131224" y="899160"/>
            <a:chExt cx="2042717" cy="3547335"/>
          </a:xfrm>
        </p:grpSpPr>
        <p:sp>
          <p:nvSpPr>
            <p:cNvPr id="200" name="Rectangle 199"/>
            <p:cNvSpPr/>
            <p:nvPr/>
          </p:nvSpPr>
          <p:spPr>
            <a:xfrm>
              <a:off x="792479" y="899160"/>
              <a:ext cx="1219201" cy="907228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959224" y="2447366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959224" y="3729319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03" name="Straight Arrow Connector 202"/>
            <p:cNvCxnSpPr>
              <a:stCxn id="202" idx="0"/>
              <a:endCxn id="201" idx="2"/>
            </p:cNvCxnSpPr>
            <p:nvPr/>
          </p:nvCxnSpPr>
          <p:spPr>
            <a:xfrm flipV="1">
              <a:off x="1371152" y="3164542"/>
              <a:ext cx="0" cy="5647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>
              <a:spLocks/>
            </p:cNvSpPr>
            <p:nvPr/>
          </p:nvSpPr>
          <p:spPr>
            <a:xfrm>
              <a:off x="667871" y="959858"/>
              <a:ext cx="150607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Filter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Height 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 flipV="1">
              <a:off x="1375186" y="182252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rot="5400000" flipV="1">
              <a:off x="545224" y="240002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rot="5400000" flipV="1">
              <a:off x="545224" y="366673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1639984" y="1478280"/>
            <a:ext cx="2042717" cy="3547335"/>
            <a:chOff x="131224" y="899160"/>
            <a:chExt cx="2042717" cy="3547335"/>
          </a:xfrm>
        </p:grpSpPr>
        <p:sp>
          <p:nvSpPr>
            <p:cNvPr id="209" name="Rectangle 208"/>
            <p:cNvSpPr/>
            <p:nvPr/>
          </p:nvSpPr>
          <p:spPr>
            <a:xfrm>
              <a:off x="792479" y="899160"/>
              <a:ext cx="1219201" cy="907228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959224" y="2447366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959224" y="3729319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12" name="Straight Arrow Connector 211"/>
            <p:cNvCxnSpPr>
              <a:stCxn id="211" idx="0"/>
              <a:endCxn id="210" idx="2"/>
            </p:cNvCxnSpPr>
            <p:nvPr/>
          </p:nvCxnSpPr>
          <p:spPr>
            <a:xfrm flipV="1">
              <a:off x="1371152" y="3164542"/>
              <a:ext cx="0" cy="5647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>
              <a:spLocks/>
            </p:cNvSpPr>
            <p:nvPr/>
          </p:nvSpPr>
          <p:spPr>
            <a:xfrm>
              <a:off x="667871" y="959858"/>
              <a:ext cx="150607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Filter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Height 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cxnSp>
          <p:nvCxnSpPr>
            <p:cNvPr id="214" name="Straight Arrow Connector 213"/>
            <p:cNvCxnSpPr/>
            <p:nvPr/>
          </p:nvCxnSpPr>
          <p:spPr>
            <a:xfrm flipV="1">
              <a:off x="1375186" y="182252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 flipV="1">
              <a:off x="545224" y="240002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 flipV="1">
              <a:off x="545224" y="366673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2590352" y="5452335"/>
            <a:ext cx="704132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" y="5452335"/>
            <a:ext cx="13711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rot="10800000">
            <a:off x="10332720" y="5452335"/>
            <a:ext cx="13711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" y="5521978"/>
            <a:ext cx="121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Layer N-1</a:t>
            </a:r>
            <a:endParaRPr lang="en-US" sz="2000" b="1" dirty="0"/>
          </a:p>
        </p:txBody>
      </p:sp>
      <p:sp>
        <p:nvSpPr>
          <p:cNvPr id="221" name="TextBox 220"/>
          <p:cNvSpPr txBox="1"/>
          <p:nvPr/>
        </p:nvSpPr>
        <p:spPr>
          <a:xfrm>
            <a:off x="5656280" y="5528393"/>
            <a:ext cx="111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Layer N</a:t>
            </a:r>
            <a:endParaRPr lang="en-US" sz="2000" b="1" dirty="0"/>
          </a:p>
        </p:txBody>
      </p:sp>
      <p:sp>
        <p:nvSpPr>
          <p:cNvPr id="222" name="TextBox 221"/>
          <p:cNvSpPr txBox="1"/>
          <p:nvPr/>
        </p:nvSpPr>
        <p:spPr>
          <a:xfrm>
            <a:off x="10756751" y="5516880"/>
            <a:ext cx="140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Layer N+1</a:t>
            </a:r>
            <a:endParaRPr lang="en-US" sz="2000" b="1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5181599" y="2149823"/>
            <a:ext cx="935639" cy="2875792"/>
            <a:chOff x="-123098" y="1220183"/>
            <a:chExt cx="983427" cy="4639510"/>
          </a:xfrm>
        </p:grpSpPr>
        <p:cxnSp>
          <p:nvCxnSpPr>
            <p:cNvPr id="224" name="Curved Connector 223"/>
            <p:cNvCxnSpPr/>
            <p:nvPr/>
          </p:nvCxnSpPr>
          <p:spPr>
            <a:xfrm rot="16200000" flipH="1">
              <a:off x="-1579326" y="3420038"/>
              <a:ext cx="4087904" cy="791406"/>
            </a:xfrm>
            <a:prstGeom prst="curvedConnector3">
              <a:avLst>
                <a:gd name="adj1" fmla="val 113377"/>
              </a:avLst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urved Connector 224"/>
            <p:cNvCxnSpPr/>
            <p:nvPr/>
          </p:nvCxnSpPr>
          <p:spPr>
            <a:xfrm>
              <a:off x="-123098" y="1220183"/>
              <a:ext cx="207260" cy="630941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518637" y="2149823"/>
            <a:ext cx="935639" cy="2875792"/>
            <a:chOff x="-123098" y="1220183"/>
            <a:chExt cx="983427" cy="4639510"/>
          </a:xfrm>
        </p:grpSpPr>
        <p:cxnSp>
          <p:nvCxnSpPr>
            <p:cNvPr id="227" name="Curved Connector 226"/>
            <p:cNvCxnSpPr/>
            <p:nvPr/>
          </p:nvCxnSpPr>
          <p:spPr>
            <a:xfrm rot="16200000" flipH="1">
              <a:off x="-1579326" y="3420038"/>
              <a:ext cx="4087904" cy="791406"/>
            </a:xfrm>
            <a:prstGeom prst="curvedConnector3">
              <a:avLst>
                <a:gd name="adj1" fmla="val 113377"/>
              </a:avLst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urved Connector 227"/>
            <p:cNvCxnSpPr/>
            <p:nvPr/>
          </p:nvCxnSpPr>
          <p:spPr>
            <a:xfrm>
              <a:off x="-123098" y="1220183"/>
              <a:ext cx="207260" cy="630941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8425871" y="2146238"/>
            <a:ext cx="935639" cy="2875792"/>
            <a:chOff x="-123098" y="1220183"/>
            <a:chExt cx="983427" cy="4639510"/>
          </a:xfrm>
        </p:grpSpPr>
        <p:cxnSp>
          <p:nvCxnSpPr>
            <p:cNvPr id="230" name="Curved Connector 229"/>
            <p:cNvCxnSpPr/>
            <p:nvPr/>
          </p:nvCxnSpPr>
          <p:spPr>
            <a:xfrm rot="16200000" flipH="1">
              <a:off x="-1579326" y="3420038"/>
              <a:ext cx="4087904" cy="791406"/>
            </a:xfrm>
            <a:prstGeom prst="curvedConnector3">
              <a:avLst>
                <a:gd name="adj1" fmla="val 113377"/>
              </a:avLst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urved Connector 230"/>
            <p:cNvCxnSpPr/>
            <p:nvPr/>
          </p:nvCxnSpPr>
          <p:spPr>
            <a:xfrm>
              <a:off x="-123098" y="1220183"/>
              <a:ext cx="207260" cy="630941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6795191" y="2143547"/>
            <a:ext cx="935639" cy="2875792"/>
            <a:chOff x="-123098" y="1220183"/>
            <a:chExt cx="983427" cy="4639510"/>
          </a:xfrm>
        </p:grpSpPr>
        <p:cxnSp>
          <p:nvCxnSpPr>
            <p:cNvPr id="233" name="Curved Connector 232"/>
            <p:cNvCxnSpPr/>
            <p:nvPr/>
          </p:nvCxnSpPr>
          <p:spPr>
            <a:xfrm rot="16200000" flipH="1">
              <a:off x="-1579326" y="3420038"/>
              <a:ext cx="4087904" cy="791406"/>
            </a:xfrm>
            <a:prstGeom prst="curvedConnector3">
              <a:avLst>
                <a:gd name="adj1" fmla="val 113377"/>
              </a:avLst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urved Connector 233"/>
            <p:cNvCxnSpPr/>
            <p:nvPr/>
          </p:nvCxnSpPr>
          <p:spPr>
            <a:xfrm>
              <a:off x="-123098" y="1220183"/>
              <a:ext cx="207260" cy="630941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10102942" y="2149823"/>
            <a:ext cx="935639" cy="2875792"/>
            <a:chOff x="-123098" y="1220183"/>
            <a:chExt cx="983427" cy="4639510"/>
          </a:xfrm>
        </p:grpSpPr>
        <p:cxnSp>
          <p:nvCxnSpPr>
            <p:cNvPr id="236" name="Curved Connector 235"/>
            <p:cNvCxnSpPr/>
            <p:nvPr/>
          </p:nvCxnSpPr>
          <p:spPr>
            <a:xfrm rot="16200000" flipH="1">
              <a:off x="-1579326" y="3420038"/>
              <a:ext cx="4087904" cy="791406"/>
            </a:xfrm>
            <a:prstGeom prst="curvedConnector3">
              <a:avLst>
                <a:gd name="adj1" fmla="val 113377"/>
              </a:avLst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urved Connector 236"/>
            <p:cNvCxnSpPr/>
            <p:nvPr/>
          </p:nvCxnSpPr>
          <p:spPr>
            <a:xfrm>
              <a:off x="-123098" y="1220183"/>
              <a:ext cx="207260" cy="630941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8223664" y="1478279"/>
            <a:ext cx="2042717" cy="3547335"/>
            <a:chOff x="131224" y="899160"/>
            <a:chExt cx="2042717" cy="3547335"/>
          </a:xfrm>
        </p:grpSpPr>
        <p:sp>
          <p:nvSpPr>
            <p:cNvPr id="239" name="Rectangle 238"/>
            <p:cNvSpPr/>
            <p:nvPr/>
          </p:nvSpPr>
          <p:spPr>
            <a:xfrm>
              <a:off x="792479" y="899160"/>
              <a:ext cx="1219201" cy="907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959224" y="2447366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959224" y="3729319"/>
              <a:ext cx="823856" cy="717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42" name="Straight Arrow Connector 241"/>
            <p:cNvCxnSpPr>
              <a:stCxn id="241" idx="0"/>
              <a:endCxn id="240" idx="2"/>
            </p:cNvCxnSpPr>
            <p:nvPr/>
          </p:nvCxnSpPr>
          <p:spPr>
            <a:xfrm flipV="1">
              <a:off x="1371152" y="3164542"/>
              <a:ext cx="0" cy="5647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3" name="TextBox 242"/>
            <p:cNvSpPr txBox="1">
              <a:spLocks/>
            </p:cNvSpPr>
            <p:nvPr/>
          </p:nvSpPr>
          <p:spPr>
            <a:xfrm>
              <a:off x="667871" y="959858"/>
              <a:ext cx="150607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Number of Filters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cxnSp>
          <p:nvCxnSpPr>
            <p:cNvPr id="244" name="Straight Arrow Connector 243"/>
            <p:cNvCxnSpPr/>
            <p:nvPr/>
          </p:nvCxnSpPr>
          <p:spPr>
            <a:xfrm flipV="1">
              <a:off x="1375186" y="182252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rot="5400000" flipV="1">
              <a:off x="545224" y="240002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rot="5400000" flipV="1">
              <a:off x="545224" y="366673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7" name="Straight Arrow Connector 246"/>
          <p:cNvCxnSpPr/>
          <p:nvPr/>
        </p:nvCxnSpPr>
        <p:spPr>
          <a:xfrm>
            <a:off x="457200" y="4658060"/>
            <a:ext cx="34962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11473371" y="3395238"/>
            <a:ext cx="34962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11458131" y="4660158"/>
            <a:ext cx="34962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0" name="Content Placeholder 2"/>
          <p:cNvSpPr>
            <a:spLocks noGrp="1"/>
          </p:cNvSpPr>
          <p:nvPr>
            <p:ph idx="1"/>
          </p:nvPr>
        </p:nvSpPr>
        <p:spPr>
          <a:xfrm>
            <a:off x="177415" y="535593"/>
            <a:ext cx="7292530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400" b="1" dirty="0" smtClean="0"/>
              <a:t>Using RNN as the Controller</a:t>
            </a:r>
            <a:endParaRPr lang="en-US" sz="2800" b="1" dirty="0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-196948" y="1012872"/>
            <a:ext cx="12857871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-866761" y="6506035"/>
            <a:ext cx="111416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000" dirty="0" smtClean="0"/>
              <a:t>Neural Architecture Search with Reinforcement </a:t>
            </a:r>
            <a:r>
              <a:rPr lang="en-US" sz="2000" dirty="0"/>
              <a:t>Learning [B. </a:t>
            </a:r>
            <a:r>
              <a:rPr lang="en-US" sz="2000" dirty="0" err="1"/>
              <a:t>Zoph</a:t>
            </a:r>
            <a:r>
              <a:rPr lang="en-US" sz="2000" dirty="0"/>
              <a:t> , Q. V. Le, 2017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10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1" grpId="0"/>
      <p:bldP spid="2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15" y="535593"/>
            <a:ext cx="7292530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400" b="1" dirty="0" smtClean="0"/>
              <a:t>Using RNN as the Controller</a:t>
            </a:r>
          </a:p>
          <a:p>
            <a:pPr marL="457200" lvl="1" indent="0" fontAlgn="base">
              <a:buNone/>
            </a:pP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4" y="1142140"/>
            <a:ext cx="10288086" cy="4217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7" y="5474398"/>
            <a:ext cx="10058400" cy="56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866761" y="6506035"/>
            <a:ext cx="111416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000" dirty="0" smtClean="0"/>
              <a:t>Neural Architecture Search with Reinforcement </a:t>
            </a:r>
            <a:r>
              <a:rPr lang="en-US" sz="2000" dirty="0"/>
              <a:t>Learning [B. </a:t>
            </a:r>
            <a:r>
              <a:rPr lang="en-US" sz="2000" dirty="0" err="1"/>
              <a:t>Zoph</a:t>
            </a:r>
            <a:r>
              <a:rPr lang="en-US" sz="2000" dirty="0"/>
              <a:t> , Q. V. Le, 2017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196948" y="1012872"/>
            <a:ext cx="12857871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82" y="504190"/>
            <a:ext cx="10035730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400" b="1" dirty="0" smtClean="0"/>
              <a:t>Results- CNN Architecture for CIFAR-10</a:t>
            </a:r>
          </a:p>
          <a:p>
            <a:pPr marL="457200" lvl="1" indent="0" fontAlgn="base">
              <a:buNone/>
            </a:pP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85172" y="-237943"/>
            <a:ext cx="5660205" cy="81448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866761" y="6506035"/>
            <a:ext cx="111416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000" dirty="0" smtClean="0"/>
              <a:t>Neural Architecture Search with Reinforcement Learning [</a:t>
            </a:r>
            <a:r>
              <a:rPr lang="en-US" sz="2000" dirty="0"/>
              <a:t>B. </a:t>
            </a:r>
            <a:r>
              <a:rPr lang="en-US" sz="2000" dirty="0" err="1"/>
              <a:t>Zoph</a:t>
            </a:r>
            <a:r>
              <a:rPr lang="en-US" sz="2000" dirty="0"/>
              <a:t> , Q. V. Le, 2017]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196948" y="1012872"/>
            <a:ext cx="12857871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1" y="521254"/>
            <a:ext cx="5671482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400" b="1" dirty="0" smtClean="0"/>
              <a:t>Results on CIFAR-10</a:t>
            </a:r>
          </a:p>
          <a:p>
            <a:pPr marL="457200" lvl="1" indent="0" fontAlgn="base">
              <a:buNone/>
            </a:pP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89" y="1292501"/>
            <a:ext cx="6883395" cy="51862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9860" y="6234872"/>
            <a:ext cx="6364312" cy="186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03800" y="5411232"/>
            <a:ext cx="6364312" cy="186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866761" y="6506035"/>
            <a:ext cx="111416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000" dirty="0" smtClean="0"/>
              <a:t>Neural Architecture Search with Reinforcement Learning [</a:t>
            </a:r>
            <a:r>
              <a:rPr lang="en-US" sz="2000" dirty="0"/>
              <a:t>B. </a:t>
            </a:r>
            <a:r>
              <a:rPr lang="en-US" sz="2000" dirty="0" err="1"/>
              <a:t>Zoph</a:t>
            </a:r>
            <a:r>
              <a:rPr lang="en-US" sz="2000" dirty="0"/>
              <a:t> , Q. V. Le, 2017]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2429" y="5686464"/>
            <a:ext cx="6364312" cy="186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-196948" y="1012872"/>
            <a:ext cx="12857871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5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Lecture Outline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Categories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with Reinforcement Learning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with Gradient Decent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31224" y="883658"/>
            <a:ext cx="2934706" cy="5042013"/>
            <a:chOff x="131224" y="883658"/>
            <a:chExt cx="2934706" cy="5042013"/>
          </a:xfrm>
        </p:grpSpPr>
        <p:sp>
          <p:nvSpPr>
            <p:cNvPr id="13" name="Rectangle 12"/>
            <p:cNvSpPr/>
            <p:nvPr/>
          </p:nvSpPr>
          <p:spPr>
            <a:xfrm>
              <a:off x="959224" y="2447365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9224" y="4491318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" name="Straight Arrow Connector 17"/>
            <p:cNvCxnSpPr>
              <a:stCxn id="14" idx="0"/>
              <a:endCxn id="13" idx="2"/>
            </p:cNvCxnSpPr>
            <p:nvPr/>
          </p:nvCxnSpPr>
          <p:spPr>
            <a:xfrm flipV="1">
              <a:off x="1420906" y="3881718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>
              <a:spLocks/>
            </p:cNvSpPr>
            <p:nvPr/>
          </p:nvSpPr>
          <p:spPr>
            <a:xfrm>
              <a:off x="667871" y="883658"/>
              <a:ext cx="1506070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/>
                <a:t>B</a:t>
              </a:r>
              <a:endParaRPr lang="he-IL" sz="5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1420906" y="183776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2173941" y="1345323"/>
              <a:ext cx="891989" cy="4580348"/>
              <a:chOff x="2173939" y="1345323"/>
              <a:chExt cx="1510555" cy="4580348"/>
            </a:xfrm>
          </p:grpSpPr>
          <p:cxnSp>
            <p:nvCxnSpPr>
              <p:cNvPr id="27" name="Curved Connector 26"/>
              <p:cNvCxnSpPr/>
              <p:nvPr/>
            </p:nvCxnSpPr>
            <p:spPr>
              <a:xfrm rot="16200000" flipH="1">
                <a:off x="970430" y="3211607"/>
                <a:ext cx="4087904" cy="1340224"/>
              </a:xfrm>
              <a:prstGeom prst="curvedConnector3">
                <a:avLst>
                  <a:gd name="adj1" fmla="val 113377"/>
                </a:avLst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urved Connector 43"/>
              <p:cNvCxnSpPr>
                <a:stCxn id="24" idx="3"/>
              </p:cNvCxnSpPr>
              <p:nvPr/>
            </p:nvCxnSpPr>
            <p:spPr>
              <a:xfrm>
                <a:off x="2173939" y="1345323"/>
                <a:ext cx="170329" cy="492442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/>
            <p:cNvCxnSpPr/>
            <p:nvPr/>
          </p:nvCxnSpPr>
          <p:spPr>
            <a:xfrm rot="5400000" flipV="1">
              <a:off x="545224" y="275054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V="1">
              <a:off x="545224" y="479449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882588" y="892986"/>
            <a:ext cx="2934706" cy="5042013"/>
            <a:chOff x="131224" y="883658"/>
            <a:chExt cx="2934706" cy="5042013"/>
          </a:xfrm>
        </p:grpSpPr>
        <p:sp>
          <p:nvSpPr>
            <p:cNvPr id="64" name="Rectangle 63"/>
            <p:cNvSpPr/>
            <p:nvPr/>
          </p:nvSpPr>
          <p:spPr>
            <a:xfrm>
              <a:off x="959224" y="2447365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59224" y="4491318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6" name="Straight Arrow Connector 65"/>
            <p:cNvCxnSpPr>
              <a:stCxn id="65" idx="0"/>
              <a:endCxn id="64" idx="2"/>
            </p:cNvCxnSpPr>
            <p:nvPr/>
          </p:nvCxnSpPr>
          <p:spPr>
            <a:xfrm flipV="1">
              <a:off x="1420906" y="3881718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67871" y="883658"/>
              <a:ext cx="1506070" cy="92333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/>
                <a:t>R</a:t>
              </a:r>
              <a:endParaRPr lang="he-IL" sz="5400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1420906" y="183776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2173941" y="1345323"/>
              <a:ext cx="891989" cy="4580348"/>
              <a:chOff x="2173939" y="1345323"/>
              <a:chExt cx="1510555" cy="4580348"/>
            </a:xfrm>
          </p:grpSpPr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970430" y="3211607"/>
                <a:ext cx="4087904" cy="1340224"/>
              </a:xfrm>
              <a:prstGeom prst="curvedConnector3">
                <a:avLst>
                  <a:gd name="adj1" fmla="val 113377"/>
                </a:avLst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>
                <a:stCxn id="67" idx="3"/>
              </p:cNvCxnSpPr>
              <p:nvPr/>
            </p:nvCxnSpPr>
            <p:spPr>
              <a:xfrm>
                <a:off x="2173939" y="1345323"/>
                <a:ext cx="170329" cy="492442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/>
            <p:nvPr/>
          </p:nvCxnSpPr>
          <p:spPr>
            <a:xfrm rot="5400000" flipV="1">
              <a:off x="545224" y="275054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 flipV="1">
              <a:off x="545224" y="479449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25879" y="892986"/>
            <a:ext cx="2934706" cy="5042013"/>
            <a:chOff x="131224" y="883658"/>
            <a:chExt cx="2934706" cy="5042013"/>
          </a:xfrm>
        </p:grpSpPr>
        <p:sp>
          <p:nvSpPr>
            <p:cNvPr id="75" name="Rectangle 74"/>
            <p:cNvSpPr/>
            <p:nvPr/>
          </p:nvSpPr>
          <p:spPr>
            <a:xfrm>
              <a:off x="959224" y="2447365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59224" y="4491318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7" name="Straight Arrow Connector 76"/>
            <p:cNvCxnSpPr>
              <a:stCxn id="76" idx="0"/>
              <a:endCxn id="75" idx="2"/>
            </p:cNvCxnSpPr>
            <p:nvPr/>
          </p:nvCxnSpPr>
          <p:spPr>
            <a:xfrm flipV="1">
              <a:off x="1420906" y="3881718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67871" y="883658"/>
              <a:ext cx="1506070" cy="9233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/>
                <a:t>E</a:t>
              </a:r>
              <a:endParaRPr lang="he-IL" sz="5400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1420906" y="183776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2173941" y="1345323"/>
              <a:ext cx="891989" cy="4580348"/>
              <a:chOff x="2173939" y="1345323"/>
              <a:chExt cx="1510555" cy="4580348"/>
            </a:xfrm>
          </p:grpSpPr>
          <p:cxnSp>
            <p:nvCxnSpPr>
              <p:cNvPr id="83" name="Curved Connector 82"/>
              <p:cNvCxnSpPr/>
              <p:nvPr/>
            </p:nvCxnSpPr>
            <p:spPr>
              <a:xfrm rot="16200000" flipH="1">
                <a:off x="970430" y="3211607"/>
                <a:ext cx="4087904" cy="1340224"/>
              </a:xfrm>
              <a:prstGeom prst="curvedConnector3">
                <a:avLst>
                  <a:gd name="adj1" fmla="val 113377"/>
                </a:avLst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/>
              <p:cNvCxnSpPr>
                <a:stCxn id="78" idx="3"/>
              </p:cNvCxnSpPr>
              <p:nvPr/>
            </p:nvCxnSpPr>
            <p:spPr>
              <a:xfrm>
                <a:off x="2173939" y="1345323"/>
                <a:ext cx="170329" cy="492442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/>
            <p:cNvCxnSpPr/>
            <p:nvPr/>
          </p:nvCxnSpPr>
          <p:spPr>
            <a:xfrm rot="5400000" flipV="1">
              <a:off x="545224" y="275054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V="1">
              <a:off x="545224" y="479449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378132" y="892986"/>
            <a:ext cx="2934706" cy="5042013"/>
            <a:chOff x="131224" y="883658"/>
            <a:chExt cx="2934706" cy="5042013"/>
          </a:xfrm>
        </p:grpSpPr>
        <p:sp>
          <p:nvSpPr>
            <p:cNvPr id="86" name="Rectangle 85"/>
            <p:cNvSpPr/>
            <p:nvPr/>
          </p:nvSpPr>
          <p:spPr>
            <a:xfrm>
              <a:off x="959224" y="2447365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9224" y="4491318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8" name="Straight Arrow Connector 87"/>
            <p:cNvCxnSpPr>
              <a:stCxn id="87" idx="0"/>
              <a:endCxn id="86" idx="2"/>
            </p:cNvCxnSpPr>
            <p:nvPr/>
          </p:nvCxnSpPr>
          <p:spPr>
            <a:xfrm flipV="1">
              <a:off x="1420906" y="3881718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67871" y="883658"/>
              <a:ext cx="1506070" cy="92333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/>
                <a:t>A</a:t>
              </a:r>
              <a:endParaRPr lang="he-IL" sz="5400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1420906" y="183776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2173941" y="1345323"/>
              <a:ext cx="891989" cy="4580348"/>
              <a:chOff x="2173939" y="1345323"/>
              <a:chExt cx="1510555" cy="4580348"/>
            </a:xfrm>
          </p:grpSpPr>
          <p:cxnSp>
            <p:nvCxnSpPr>
              <p:cNvPr id="94" name="Curved Connector 93"/>
              <p:cNvCxnSpPr/>
              <p:nvPr/>
            </p:nvCxnSpPr>
            <p:spPr>
              <a:xfrm rot="16200000" flipH="1">
                <a:off x="970430" y="3211607"/>
                <a:ext cx="4087904" cy="1340224"/>
              </a:xfrm>
              <a:prstGeom prst="curvedConnector3">
                <a:avLst>
                  <a:gd name="adj1" fmla="val 113377"/>
                </a:avLst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/>
              <p:cNvCxnSpPr>
                <a:stCxn id="89" idx="3"/>
              </p:cNvCxnSpPr>
              <p:nvPr/>
            </p:nvCxnSpPr>
            <p:spPr>
              <a:xfrm>
                <a:off x="2173939" y="1345323"/>
                <a:ext cx="170329" cy="492442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/>
            <p:cNvCxnSpPr/>
            <p:nvPr/>
          </p:nvCxnSpPr>
          <p:spPr>
            <a:xfrm rot="5400000" flipV="1">
              <a:off x="545224" y="275054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V="1">
              <a:off x="545224" y="479449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129495" y="892986"/>
            <a:ext cx="2934706" cy="5042013"/>
            <a:chOff x="131224" y="883658"/>
            <a:chExt cx="2934706" cy="5042013"/>
          </a:xfrm>
        </p:grpSpPr>
        <p:sp>
          <p:nvSpPr>
            <p:cNvPr id="97" name="Rectangle 96"/>
            <p:cNvSpPr/>
            <p:nvPr/>
          </p:nvSpPr>
          <p:spPr>
            <a:xfrm>
              <a:off x="959224" y="2447365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59224" y="4491318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9" name="Straight Arrow Connector 98"/>
            <p:cNvCxnSpPr>
              <a:stCxn id="98" idx="0"/>
              <a:endCxn id="97" idx="2"/>
            </p:cNvCxnSpPr>
            <p:nvPr/>
          </p:nvCxnSpPr>
          <p:spPr>
            <a:xfrm flipV="1">
              <a:off x="1420906" y="3881718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667871" y="883658"/>
              <a:ext cx="1506070" cy="92333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/>
                <a:t>K</a:t>
              </a:r>
              <a:endParaRPr lang="he-IL" sz="5400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1420906" y="183776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2173941" y="1345323"/>
              <a:ext cx="891989" cy="4580348"/>
              <a:chOff x="2173939" y="1345323"/>
              <a:chExt cx="1510555" cy="4580348"/>
            </a:xfrm>
          </p:grpSpPr>
          <p:cxnSp>
            <p:nvCxnSpPr>
              <p:cNvPr id="105" name="Curved Connector 104"/>
              <p:cNvCxnSpPr/>
              <p:nvPr/>
            </p:nvCxnSpPr>
            <p:spPr>
              <a:xfrm rot="16200000" flipH="1">
                <a:off x="970430" y="3211607"/>
                <a:ext cx="4087904" cy="1340224"/>
              </a:xfrm>
              <a:prstGeom prst="curvedConnector3">
                <a:avLst>
                  <a:gd name="adj1" fmla="val 113377"/>
                </a:avLst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urved Connector 105"/>
              <p:cNvCxnSpPr>
                <a:stCxn id="100" idx="3"/>
              </p:cNvCxnSpPr>
              <p:nvPr/>
            </p:nvCxnSpPr>
            <p:spPr>
              <a:xfrm>
                <a:off x="2173939" y="1345323"/>
                <a:ext cx="170329" cy="492442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Arrow Connector 102"/>
            <p:cNvCxnSpPr/>
            <p:nvPr/>
          </p:nvCxnSpPr>
          <p:spPr>
            <a:xfrm rot="5400000" flipV="1">
              <a:off x="545224" y="275054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 flipV="1">
              <a:off x="545224" y="479449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8880858" y="892986"/>
            <a:ext cx="2934706" cy="5042013"/>
            <a:chOff x="131224" y="883658"/>
            <a:chExt cx="2934706" cy="5042013"/>
          </a:xfrm>
        </p:grpSpPr>
        <p:sp>
          <p:nvSpPr>
            <p:cNvPr id="108" name="Rectangle 107"/>
            <p:cNvSpPr/>
            <p:nvPr/>
          </p:nvSpPr>
          <p:spPr>
            <a:xfrm>
              <a:off x="959224" y="2447365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959224" y="4491318"/>
              <a:ext cx="923364" cy="1434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0" name="Straight Arrow Connector 109"/>
            <p:cNvCxnSpPr>
              <a:stCxn id="109" idx="0"/>
              <a:endCxn id="108" idx="2"/>
            </p:cNvCxnSpPr>
            <p:nvPr/>
          </p:nvCxnSpPr>
          <p:spPr>
            <a:xfrm flipV="1">
              <a:off x="1420906" y="3881718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667871" y="883658"/>
              <a:ext cx="1506070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5400" dirty="0" smtClean="0"/>
                <a:t>!</a:t>
              </a:r>
              <a:endParaRPr lang="he-IL" sz="5400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1420906" y="1837765"/>
              <a:ext cx="0" cy="6096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2173941" y="1345323"/>
              <a:ext cx="891989" cy="4580348"/>
              <a:chOff x="2173939" y="1345323"/>
              <a:chExt cx="1510555" cy="4580348"/>
            </a:xfrm>
          </p:grpSpPr>
          <p:cxnSp>
            <p:nvCxnSpPr>
              <p:cNvPr id="116" name="Curved Connector 115"/>
              <p:cNvCxnSpPr/>
              <p:nvPr/>
            </p:nvCxnSpPr>
            <p:spPr>
              <a:xfrm rot="16200000" flipH="1">
                <a:off x="970430" y="3211607"/>
                <a:ext cx="4087904" cy="1340224"/>
              </a:xfrm>
              <a:prstGeom prst="curvedConnector3">
                <a:avLst>
                  <a:gd name="adj1" fmla="val 113377"/>
                </a:avLst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urved Connector 116"/>
              <p:cNvCxnSpPr>
                <a:stCxn id="111" idx="3"/>
              </p:cNvCxnSpPr>
              <p:nvPr/>
            </p:nvCxnSpPr>
            <p:spPr>
              <a:xfrm>
                <a:off x="2173939" y="1345323"/>
                <a:ext cx="170329" cy="492442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Arrow Connector 113"/>
            <p:cNvCxnSpPr/>
            <p:nvPr/>
          </p:nvCxnSpPr>
          <p:spPr>
            <a:xfrm rot="5400000" flipV="1">
              <a:off x="545224" y="2750541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5400000" flipV="1">
              <a:off x="545224" y="4794494"/>
              <a:ext cx="0" cy="828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30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1" y="521254"/>
            <a:ext cx="5671482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400" b="1" dirty="0" smtClean="0"/>
              <a:t>Results on CIFAR-10</a:t>
            </a:r>
          </a:p>
          <a:p>
            <a:pPr marL="457200" lvl="1" indent="0" fontAlgn="base">
              <a:buNone/>
            </a:pP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89" y="1292501"/>
            <a:ext cx="6883395" cy="51862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866761" y="6506035"/>
            <a:ext cx="1114168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000" dirty="0" smtClean="0"/>
              <a:t>Neural Architecture Search with Reinforcement Learning [</a:t>
            </a:r>
            <a:r>
              <a:rPr lang="en-US" sz="2000" dirty="0"/>
              <a:t>B. </a:t>
            </a:r>
            <a:r>
              <a:rPr lang="en-US" sz="2000" dirty="0" err="1"/>
              <a:t>Zoph</a:t>
            </a:r>
            <a:r>
              <a:rPr lang="en-US" sz="2000" dirty="0"/>
              <a:t> , Q. V. Le, 2017]</a:t>
            </a:r>
          </a:p>
        </p:txBody>
      </p:sp>
      <p:sp>
        <p:nvSpPr>
          <p:cNvPr id="10" name="TextBox 9"/>
          <p:cNvSpPr txBox="1"/>
          <p:nvPr/>
        </p:nvSpPr>
        <p:spPr>
          <a:xfrm rot="20433259">
            <a:off x="3785188" y="3562453"/>
            <a:ext cx="396499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800 GPUs, 28 days!</a:t>
            </a:r>
            <a:endParaRPr lang="he-I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Neural Architecture Search</a:t>
            </a:r>
            <a:endParaRPr lang="he-I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5277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6000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 Strategy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36723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 Estimation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a Convolutional Cell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514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Inspired by </a:t>
            </a:r>
            <a:r>
              <a:rPr lang="en-US" dirty="0" err="1" smtClean="0"/>
              <a:t>ResNet</a:t>
            </a:r>
            <a:endParaRPr lang="en-US" dirty="0" smtClean="0"/>
          </a:p>
          <a:p>
            <a:r>
              <a:rPr lang="en-US" dirty="0" smtClean="0"/>
              <a:t>The architecture is built from cells</a:t>
            </a:r>
          </a:p>
          <a:p>
            <a:r>
              <a:rPr lang="en-US" dirty="0" smtClean="0"/>
              <a:t>Search for the best cell</a:t>
            </a:r>
          </a:p>
          <a:p>
            <a:pPr lvl="1"/>
            <a:r>
              <a:rPr lang="en-US" dirty="0" smtClean="0"/>
              <a:t>Reduce the search space size</a:t>
            </a:r>
          </a:p>
          <a:p>
            <a:r>
              <a:rPr lang="en-US" dirty="0" smtClean="0"/>
              <a:t>Stack copies of the cell together </a:t>
            </a:r>
            <a:r>
              <a:rPr lang="en-US" dirty="0"/>
              <a:t>to </a:t>
            </a:r>
            <a:r>
              <a:rPr lang="en-US" dirty="0" smtClean="0"/>
              <a:t>design </a:t>
            </a:r>
            <a:r>
              <a:rPr lang="en-US" dirty="0"/>
              <a:t>a convolutional </a:t>
            </a:r>
            <a:r>
              <a:rPr lang="en-US" dirty="0" smtClean="0"/>
              <a:t>architecture</a:t>
            </a:r>
          </a:p>
          <a:p>
            <a:pPr lvl="1"/>
            <a:r>
              <a:rPr lang="en-US" dirty="0"/>
              <a:t>Can search for the cell using small dataset (e.g. CIFAR-10)</a:t>
            </a:r>
          </a:p>
          <a:p>
            <a:pPr lvl="1"/>
            <a:r>
              <a:rPr lang="en-US" dirty="0"/>
              <a:t>Use the cell to learn bigger datasets (e.g. ImageNet)</a:t>
            </a:r>
          </a:p>
          <a:p>
            <a:pPr lvl="1"/>
            <a:endParaRPr lang="en-US" dirty="0" smtClean="0"/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1928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Learning Transferable Architectures for Scalable Image Recognition [</a:t>
            </a:r>
            <a:r>
              <a:rPr lang="en-US" dirty="0" err="1" smtClean="0"/>
              <a:t>Zoph</a:t>
            </a:r>
            <a:r>
              <a:rPr lang="en-US" dirty="0" smtClean="0"/>
              <a:t> et al., 2018]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20" y="1577018"/>
            <a:ext cx="38862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3" r="-64187"/>
          <a:stretch/>
        </p:blipFill>
        <p:spPr>
          <a:xfrm>
            <a:off x="9437675" y="0"/>
            <a:ext cx="2985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a Convolutional </a:t>
            </a:r>
            <a:r>
              <a:rPr lang="en-US" dirty="0" smtClean="0"/>
              <a:t>Cell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467175" cy="4351338"/>
              </a:xfrm>
            </p:spPr>
            <p:txBody>
              <a:bodyPr/>
              <a:lstStyle/>
              <a:p>
                <a:r>
                  <a:rPr lang="en-US" dirty="0" smtClean="0"/>
                  <a:t>A cell is composed of B blocks</a:t>
                </a:r>
              </a:p>
              <a:p>
                <a:r>
                  <a:rPr lang="en-US" dirty="0" smtClean="0"/>
                  <a:t>Each block contains:</a:t>
                </a:r>
              </a:p>
              <a:p>
                <a:pPr lvl="1"/>
                <a:r>
                  <a:rPr lang="en-US" dirty="0" smtClean="0"/>
                  <a:t>Two operations for two hidden layers</a:t>
                </a:r>
              </a:p>
              <a:p>
                <a:pPr lvl="1"/>
                <a:r>
                  <a:rPr lang="en-US" dirty="0" smtClean="0"/>
                  <a:t>Method to combine the results</a:t>
                </a:r>
              </a:p>
              <a:p>
                <a:r>
                  <a:rPr lang="en-US" dirty="0" smtClean="0"/>
                  <a:t>The hidden </a:t>
                </a:r>
                <a:r>
                  <a:rPr lang="en-US" dirty="0"/>
                  <a:t>layers</a:t>
                </a:r>
                <a:r>
                  <a:rPr lang="en-US" dirty="0" smtClean="0"/>
                  <a:t> are</a:t>
                </a:r>
              </a:p>
              <a:p>
                <a:pPr lvl="1"/>
                <a:r>
                  <a:rPr lang="en-US" dirty="0" smtClean="0"/>
                  <a:t>The output of two </a:t>
                </a:r>
                <a:r>
                  <a:rPr lang="en-US" dirty="0"/>
                  <a:t>previous</a:t>
                </a:r>
                <a:r>
                  <a:rPr lang="en-US" dirty="0" smtClean="0"/>
                  <a:t> cells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Hidden states from the cell’s previous block.</a:t>
                </a:r>
              </a:p>
              <a:p>
                <a:r>
                  <a:rPr lang="en-US" dirty="0"/>
                  <a:t>Cell output </a:t>
                </a:r>
                <a:r>
                  <a:rPr lang="en-US" dirty="0" smtClean="0"/>
                  <a:t>is a concatenation of all the </a:t>
                </a:r>
                <a:r>
                  <a:rPr lang="en-US" dirty="0"/>
                  <a:t>unused hidden </a:t>
                </a:r>
                <a:r>
                  <a:rPr lang="en-US" dirty="0" smtClean="0"/>
                  <a:t>states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467175" cy="4351338"/>
              </a:xfrm>
              <a:blipFill>
                <a:blip r:embed="rId3"/>
                <a:stretch>
                  <a:fillRect l="-1471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75" y="1825625"/>
            <a:ext cx="3048425" cy="2924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92" y="1690688"/>
            <a:ext cx="3126990" cy="43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a Convolutional Cell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controller samples B blocks</a:t>
            </a:r>
          </a:p>
          <a:p>
            <a:r>
              <a:rPr lang="en-US" dirty="0" smtClean="0"/>
              <a:t> Training is done using reinforcement and network evaluation as suggested by NAS.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r="-18"/>
          <a:stretch/>
        </p:blipFill>
        <p:spPr>
          <a:xfrm>
            <a:off x="838200" y="3565246"/>
            <a:ext cx="8782530" cy="26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NASNet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8399" y="5295170"/>
            <a:ext cx="18467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Cell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58401" y="6233467"/>
            <a:ext cx="18467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Image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58390" y="4363198"/>
            <a:ext cx="18467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Cell</a:t>
            </a:r>
            <a:endParaRPr lang="he-IL" sz="2400" dirty="0"/>
          </a:p>
        </p:txBody>
      </p:sp>
      <p:cxnSp>
        <p:nvCxnSpPr>
          <p:cNvPr id="9" name="Straight Arrow Connector 8"/>
          <p:cNvCxnSpPr>
            <a:stCxn id="6" idx="0"/>
            <a:endCxn id="5" idx="2"/>
          </p:cNvCxnSpPr>
          <p:nvPr/>
        </p:nvCxnSpPr>
        <p:spPr>
          <a:xfrm flipH="1" flipV="1">
            <a:off x="3081764" y="5756835"/>
            <a:ext cx="2" cy="4766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081752" y="4824863"/>
            <a:ext cx="2" cy="4766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8396" y="2694201"/>
            <a:ext cx="18467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Cell</a:t>
            </a:r>
            <a:endParaRPr lang="he-IL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81755" y="2226323"/>
            <a:ext cx="2" cy="4766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58390" y="1765925"/>
            <a:ext cx="18467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Softmax</a:t>
            </a:r>
            <a:endParaRPr lang="he-IL" sz="24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081752" y="3334404"/>
            <a:ext cx="3" cy="89385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1492773" y="2694201"/>
            <a:ext cx="407870" cy="305388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890579" y="3969760"/>
            <a:ext cx="649941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N x</a:t>
            </a:r>
            <a:endParaRPr lang="he-IL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5"/>
          <a:stretch/>
        </p:blipFill>
        <p:spPr>
          <a:xfrm>
            <a:off x="4991249" y="2220475"/>
            <a:ext cx="6839905" cy="4041375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531762" y="1946521"/>
            <a:ext cx="3629374" cy="634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Performance on CIFAR-10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8093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3" grpId="0" animBg="1"/>
      <p:bldP spid="17" grpId="0" animBg="1"/>
      <p:bldP spid="18" grpId="0" animBg="1"/>
      <p:bldP spid="2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NASNet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8399" y="5295170"/>
            <a:ext cx="18467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Cell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58401" y="6233467"/>
            <a:ext cx="18467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Image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58390" y="4363198"/>
            <a:ext cx="18467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Cell</a:t>
            </a:r>
            <a:endParaRPr lang="he-IL" sz="2400" dirty="0"/>
          </a:p>
        </p:txBody>
      </p:sp>
      <p:cxnSp>
        <p:nvCxnSpPr>
          <p:cNvPr id="9" name="Straight Arrow Connector 8"/>
          <p:cNvCxnSpPr>
            <a:stCxn id="6" idx="0"/>
            <a:endCxn id="5" idx="2"/>
          </p:cNvCxnSpPr>
          <p:nvPr/>
        </p:nvCxnSpPr>
        <p:spPr>
          <a:xfrm flipH="1" flipV="1">
            <a:off x="3081764" y="5756835"/>
            <a:ext cx="2" cy="4766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081752" y="4824863"/>
            <a:ext cx="2" cy="4766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8396" y="2694201"/>
            <a:ext cx="18467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Cell</a:t>
            </a:r>
            <a:endParaRPr lang="he-IL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81755" y="2226323"/>
            <a:ext cx="2" cy="4766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58390" y="1765925"/>
            <a:ext cx="18467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Softmax</a:t>
            </a:r>
            <a:endParaRPr lang="he-IL" sz="24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081752" y="3334404"/>
            <a:ext cx="3" cy="89385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1492773" y="2694201"/>
            <a:ext cx="407870" cy="305388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890579" y="3969760"/>
            <a:ext cx="649941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N x</a:t>
            </a:r>
            <a:endParaRPr lang="he-IL" sz="2400" dirty="0"/>
          </a:p>
        </p:txBody>
      </p:sp>
      <p:sp>
        <p:nvSpPr>
          <p:cNvPr id="21" name="Content Placeholder 29"/>
          <p:cNvSpPr txBox="1">
            <a:spLocks/>
          </p:cNvSpPr>
          <p:nvPr/>
        </p:nvSpPr>
        <p:spPr>
          <a:xfrm>
            <a:off x="6107674" y="2286503"/>
            <a:ext cx="3742509" cy="482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/>
              <a:t>Performance on CIFAR-10</a:t>
            </a:r>
            <a:endParaRPr lang="he-IL" sz="2400" smtClean="0"/>
          </a:p>
          <a:p>
            <a:endParaRPr lang="he-IL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43" y="2618383"/>
            <a:ext cx="7041821" cy="3478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20433259">
            <a:off x="6289035" y="4347112"/>
            <a:ext cx="370783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500 GPUs, 4 days!</a:t>
            </a:r>
            <a:endParaRPr lang="he-I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Neural Architecture Search</a:t>
            </a:r>
            <a:endParaRPr lang="he-I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5277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6000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 Strategy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36723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 Estimation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2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</a:t>
            </a:r>
            <a:r>
              <a:rPr lang="en-US" dirty="0" smtClean="0"/>
              <a:t>NAS via </a:t>
            </a:r>
            <a:r>
              <a:rPr lang="en-US" dirty="0"/>
              <a:t>Parameter </a:t>
            </a:r>
            <a:r>
              <a:rPr lang="en-US" dirty="0" smtClean="0"/>
              <a:t>Sharing (ENAS)</a:t>
            </a:r>
            <a:endParaRPr lang="he-IL" dirty="0"/>
          </a:p>
        </p:txBody>
      </p:sp>
      <p:grpSp>
        <p:nvGrpSpPr>
          <p:cNvPr id="29" name="Group 28"/>
          <p:cNvGrpSpPr/>
          <p:nvPr/>
        </p:nvGrpSpPr>
        <p:grpSpPr>
          <a:xfrm>
            <a:off x="1236521" y="2799689"/>
            <a:ext cx="3621740" cy="2464371"/>
            <a:chOff x="4607860" y="2055620"/>
            <a:chExt cx="3621740" cy="2464371"/>
          </a:xfrm>
        </p:grpSpPr>
        <p:sp>
          <p:nvSpPr>
            <p:cNvPr id="5" name="TextBox 4"/>
            <p:cNvSpPr txBox="1"/>
            <p:nvPr/>
          </p:nvSpPr>
          <p:spPr>
            <a:xfrm>
              <a:off x="6642848" y="4150659"/>
              <a:ext cx="158675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dirty="0" smtClean="0">
                  <a:solidFill>
                    <a:schemeClr val="tx1"/>
                  </a:solidFill>
                </a:rPr>
                <a:t>idden layer B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2848" y="3460376"/>
              <a:ext cx="1586752" cy="369332"/>
            </a:xfrm>
            <a:prstGeom prst="rect">
              <a:avLst/>
            </a:prstGeom>
            <a:solidFill>
              <a:srgbClr val="FFFF00"/>
            </a:solidFill>
            <a:ln w="19050"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 x 3 </a:t>
              </a:r>
              <a:r>
                <a:rPr lang="en-US" dirty="0" err="1" smtClean="0">
                  <a:solidFill>
                    <a:schemeClr val="tx1"/>
                  </a:solidFill>
                </a:rPr>
                <a:t>conv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7860" y="4150659"/>
              <a:ext cx="158675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dirty="0" smtClean="0">
                  <a:solidFill>
                    <a:schemeClr val="tx1"/>
                  </a:solidFill>
                </a:rPr>
                <a:t>idden layer A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7860" y="3460376"/>
              <a:ext cx="1586752" cy="369332"/>
            </a:xfrm>
            <a:prstGeom prst="rect">
              <a:avLst/>
            </a:prstGeom>
            <a:solidFill>
              <a:srgbClr val="FFFF00"/>
            </a:solidFill>
            <a:ln w="19050"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 x 3 </a:t>
              </a:r>
              <a:r>
                <a:rPr lang="en-US" dirty="0" err="1" smtClean="0">
                  <a:solidFill>
                    <a:schemeClr val="tx1"/>
                  </a:solidFill>
                </a:rPr>
                <a:t>maxpool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5401236" y="3146612"/>
              <a:ext cx="434576" cy="313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6996846" y="3140352"/>
              <a:ext cx="434576" cy="313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08707" y="2745903"/>
              <a:ext cx="1821970" cy="369332"/>
            </a:xfrm>
            <a:prstGeom prst="rect">
              <a:avLst/>
            </a:prstGeom>
            <a:solidFill>
              <a:srgbClr val="00FF00"/>
            </a:solidFill>
            <a:ln w="19050"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dirty="0" smtClean="0">
                  <a:solidFill>
                    <a:schemeClr val="tx1"/>
                  </a:solidFill>
                </a:rPr>
                <a:t>dd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99425" y="2055620"/>
              <a:ext cx="183125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  <a:r>
                <a:rPr lang="en-US" dirty="0" smtClean="0">
                  <a:solidFill>
                    <a:schemeClr val="tx1"/>
                  </a:solidFill>
                </a:rPr>
                <a:t>ew hidden layer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4" idx="0"/>
              <a:endCxn id="16" idx="2"/>
            </p:cNvCxnSpPr>
            <p:nvPr/>
          </p:nvCxnSpPr>
          <p:spPr>
            <a:xfrm flipH="1" flipV="1">
              <a:off x="6415051" y="2424952"/>
              <a:ext cx="4641" cy="3209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0"/>
              <a:endCxn id="9" idx="2"/>
            </p:cNvCxnSpPr>
            <p:nvPr/>
          </p:nvCxnSpPr>
          <p:spPr>
            <a:xfrm flipV="1">
              <a:off x="5401236" y="3829708"/>
              <a:ext cx="0" cy="3209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0"/>
              <a:endCxn id="7" idx="2"/>
            </p:cNvCxnSpPr>
            <p:nvPr/>
          </p:nvCxnSpPr>
          <p:spPr>
            <a:xfrm flipV="1">
              <a:off x="7436224" y="3829708"/>
              <a:ext cx="0" cy="3209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261638" y="2035827"/>
            <a:ext cx="1564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 smtClean="0"/>
              <a:t>Block </a:t>
            </a:r>
            <a:r>
              <a:rPr lang="en-US" u="sng" dirty="0" err="1" smtClean="0"/>
              <a:t>i</a:t>
            </a:r>
            <a:r>
              <a:rPr lang="en-US" u="sng" dirty="0" smtClean="0"/>
              <a:t> in cell A</a:t>
            </a:r>
            <a:endParaRPr lang="he-IL" u="sng" dirty="0"/>
          </a:p>
        </p:txBody>
      </p:sp>
      <p:grpSp>
        <p:nvGrpSpPr>
          <p:cNvPr id="32" name="Group 31"/>
          <p:cNvGrpSpPr/>
          <p:nvPr/>
        </p:nvGrpSpPr>
        <p:grpSpPr>
          <a:xfrm>
            <a:off x="7126944" y="2799689"/>
            <a:ext cx="3621740" cy="2464371"/>
            <a:chOff x="4607860" y="2055620"/>
            <a:chExt cx="3621740" cy="2464371"/>
          </a:xfrm>
        </p:grpSpPr>
        <p:sp>
          <p:nvSpPr>
            <p:cNvPr id="33" name="TextBox 32"/>
            <p:cNvSpPr txBox="1"/>
            <p:nvPr/>
          </p:nvSpPr>
          <p:spPr>
            <a:xfrm>
              <a:off x="6642848" y="4150659"/>
              <a:ext cx="158675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dirty="0" smtClean="0">
                  <a:solidFill>
                    <a:schemeClr val="tx1"/>
                  </a:solidFill>
                </a:rPr>
                <a:t>idden layer A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42848" y="3460376"/>
              <a:ext cx="1586752" cy="369332"/>
            </a:xfrm>
            <a:prstGeom prst="rect">
              <a:avLst/>
            </a:prstGeom>
            <a:solidFill>
              <a:srgbClr val="FFFF00"/>
            </a:solidFill>
            <a:ln w="19050"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identity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7860" y="4150659"/>
              <a:ext cx="158675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dirty="0" smtClean="0">
                  <a:solidFill>
                    <a:schemeClr val="tx1"/>
                  </a:solidFill>
                </a:rPr>
                <a:t>idden layer B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07860" y="3460376"/>
              <a:ext cx="1586752" cy="369332"/>
            </a:xfrm>
            <a:prstGeom prst="rect">
              <a:avLst/>
            </a:prstGeom>
            <a:solidFill>
              <a:srgbClr val="FFFF00"/>
            </a:solidFill>
            <a:ln w="19050"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 x 3 </a:t>
              </a:r>
              <a:r>
                <a:rPr lang="en-US" dirty="0" err="1" smtClean="0">
                  <a:solidFill>
                    <a:schemeClr val="tx1"/>
                  </a:solidFill>
                </a:rPr>
                <a:t>conv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>
            <a:xfrm flipV="1">
              <a:off x="5401236" y="3146612"/>
              <a:ext cx="434576" cy="313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6996846" y="3140352"/>
              <a:ext cx="434576" cy="313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508707" y="2745903"/>
              <a:ext cx="1821970" cy="369332"/>
            </a:xfrm>
            <a:prstGeom prst="rect">
              <a:avLst/>
            </a:prstGeom>
            <a:solidFill>
              <a:srgbClr val="00FF00"/>
            </a:solidFill>
            <a:ln w="19050"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dirty="0" smtClean="0">
                  <a:solidFill>
                    <a:schemeClr val="tx1"/>
                  </a:solidFill>
                </a:rPr>
                <a:t>dd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99425" y="2055620"/>
              <a:ext cx="183125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  <a:r>
                <a:rPr lang="en-US" dirty="0" smtClean="0">
                  <a:solidFill>
                    <a:schemeClr val="tx1"/>
                  </a:solidFill>
                </a:rPr>
                <a:t>ew hidden layer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39" idx="0"/>
              <a:endCxn id="40" idx="2"/>
            </p:cNvCxnSpPr>
            <p:nvPr/>
          </p:nvCxnSpPr>
          <p:spPr>
            <a:xfrm flipH="1" flipV="1">
              <a:off x="6415051" y="2424952"/>
              <a:ext cx="4641" cy="3209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5" idx="0"/>
              <a:endCxn id="36" idx="2"/>
            </p:cNvCxnSpPr>
            <p:nvPr/>
          </p:nvCxnSpPr>
          <p:spPr>
            <a:xfrm flipV="1">
              <a:off x="5401236" y="3829708"/>
              <a:ext cx="0" cy="3209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3" idx="0"/>
              <a:endCxn id="34" idx="2"/>
            </p:cNvCxnSpPr>
            <p:nvPr/>
          </p:nvCxnSpPr>
          <p:spPr>
            <a:xfrm flipV="1">
              <a:off x="7436224" y="3829708"/>
              <a:ext cx="0" cy="3209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8151753" y="2035827"/>
            <a:ext cx="15814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 smtClean="0"/>
              <a:t>Block </a:t>
            </a:r>
            <a:r>
              <a:rPr lang="en-US" u="sng" dirty="0" err="1" smtClean="0"/>
              <a:t>i</a:t>
            </a:r>
            <a:r>
              <a:rPr lang="en-US" u="sng" dirty="0" smtClean="0"/>
              <a:t> in cell B</a:t>
            </a:r>
            <a:endParaRPr lang="he-IL" u="sng" dirty="0"/>
          </a:p>
        </p:txBody>
      </p:sp>
      <p:grpSp>
        <p:nvGrpSpPr>
          <p:cNvPr id="51" name="Group 50"/>
          <p:cNvGrpSpPr/>
          <p:nvPr/>
        </p:nvGrpSpPr>
        <p:grpSpPr>
          <a:xfrm>
            <a:off x="4993342" y="4041303"/>
            <a:ext cx="1954831" cy="369332"/>
            <a:chOff x="4966447" y="4041303"/>
            <a:chExt cx="1954831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966447" y="4389111"/>
              <a:ext cx="1945341" cy="0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966447" y="4041303"/>
              <a:ext cx="195483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Shared Parameters</a:t>
              </a:r>
              <a:endParaRPr lang="he-IL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0282" y="5799322"/>
            <a:ext cx="10811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Each operation at each block has a set of parameters!</a:t>
            </a:r>
            <a:endParaRPr lang="he-IL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6488668"/>
            <a:ext cx="76434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Efficient Neural Architecture Search via Parameter Sharing [Pham et al., </a:t>
            </a:r>
            <a:r>
              <a:rPr lang="en-US" dirty="0" smtClean="0"/>
              <a:t>2018)]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00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1653"/>
          </a:xfrm>
        </p:spPr>
        <p:txBody>
          <a:bodyPr/>
          <a:lstStyle/>
          <a:p>
            <a:pPr marL="457200" lvl="1" indent="0" fontAlgn="base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are:</a:t>
            </a:r>
          </a:p>
          <a:p>
            <a:pPr lvl="1" fontAlgn="base"/>
            <a:r>
              <a:rPr lang="en-US" sz="2800" dirty="0" smtClean="0"/>
              <a:t> </a:t>
            </a:r>
            <a:r>
              <a:rPr lang="en-US" sz="2800" dirty="0"/>
              <a:t>powerful and flexible </a:t>
            </a:r>
            <a:r>
              <a:rPr lang="en-US" sz="2800" dirty="0" smtClean="0"/>
              <a:t>models</a:t>
            </a:r>
          </a:p>
          <a:p>
            <a:pPr lvl="1" fontAlgn="base"/>
            <a:r>
              <a:rPr lang="en-US" sz="2800" dirty="0" smtClean="0"/>
              <a:t> work </a:t>
            </a:r>
            <a:r>
              <a:rPr lang="en-US" sz="2800" dirty="0"/>
              <a:t>well for many difficult learning tasks</a:t>
            </a:r>
          </a:p>
          <a:p>
            <a:pPr marL="457200" lvl="1" indent="0" fontAlgn="base">
              <a:buNone/>
            </a:pPr>
            <a:endParaRPr lang="en-US" sz="2800" dirty="0" smtClean="0"/>
          </a:p>
          <a:p>
            <a:pPr marL="457200" lvl="1" indent="0" fontAlgn="base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is: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800" dirty="0" smtClean="0"/>
              <a:t>Exhausting</a:t>
            </a:r>
          </a:p>
          <a:p>
            <a:pPr lvl="1" fontAlgn="base"/>
            <a:r>
              <a:rPr lang="en-US" sz="2800" dirty="0" smtClean="0"/>
              <a:t> </a:t>
            </a:r>
            <a:r>
              <a:rPr lang="en-US" sz="2800" dirty="0"/>
              <a:t>time-consuming process</a:t>
            </a:r>
          </a:p>
          <a:p>
            <a:pPr lvl="1" fontAlgn="base"/>
            <a:r>
              <a:rPr lang="en-US" sz="2800" dirty="0" smtClean="0"/>
              <a:t>vast </a:t>
            </a:r>
            <a:r>
              <a:rPr lang="en-US" sz="2800" dirty="0"/>
              <a:t>amount of possible </a:t>
            </a:r>
            <a:r>
              <a:rPr lang="en-US" sz="2800" dirty="0" smtClean="0"/>
              <a:t>configurations -  </a:t>
            </a:r>
            <a:r>
              <a:rPr lang="en-US" sz="2800" dirty="0"/>
              <a:t>requires </a:t>
            </a:r>
            <a:r>
              <a:rPr lang="en-US" sz="2800" dirty="0" smtClean="0"/>
              <a:t>expert knowledge </a:t>
            </a:r>
            <a:r>
              <a:rPr lang="en-US" dirty="0" smtClean="0"/>
              <a:t>to design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84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+mn-lt"/>
              </a:rPr>
              <a:t>Motivation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09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693" y="1825625"/>
            <a:ext cx="2617297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 </a:t>
            </a:r>
            <a:r>
              <a:rPr lang="en-US" dirty="0"/>
              <a:t>space as a Directed Acyclic Graph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1825625"/>
            <a:ext cx="71274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Node 1 and node 2 are treated as the outputs of the two previous </a:t>
            </a:r>
            <a:r>
              <a:rPr lang="en-US" dirty="0" smtClean="0"/>
              <a:t>cells</a:t>
            </a:r>
          </a:p>
          <a:p>
            <a:pPr lvl="0"/>
            <a:r>
              <a:rPr lang="en-US" dirty="0" smtClean="0"/>
              <a:t>The remaining </a:t>
            </a:r>
            <a:r>
              <a:rPr lang="en-US" dirty="0"/>
              <a:t>nodes represents the local operations</a:t>
            </a:r>
          </a:p>
          <a:p>
            <a:pPr lvl="1"/>
            <a:r>
              <a:rPr lang="en-US" dirty="0"/>
              <a:t>Where each operation, at each node, has a set of parameters!</a:t>
            </a:r>
          </a:p>
          <a:p>
            <a:r>
              <a:rPr lang="en-US" dirty="0"/>
              <a:t>Total of #Block + 2 </a:t>
            </a:r>
            <a:r>
              <a:rPr lang="en-US" dirty="0" smtClean="0"/>
              <a:t>nodes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edges represents the flow of information</a:t>
            </a:r>
          </a:p>
          <a:p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76341" y="5942568"/>
                <a:ext cx="622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341" y="5942568"/>
                <a:ext cx="622169" cy="369332"/>
              </a:xfrm>
              <a:prstGeom prst="rect">
                <a:avLst/>
              </a:prstGeom>
              <a:blipFill>
                <a:blip r:embed="rId4"/>
                <a:stretch>
                  <a:fillRect l="-14706" r="-8824"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16864" y="4696294"/>
                <a:ext cx="622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864" y="4696294"/>
                <a:ext cx="622169" cy="369332"/>
              </a:xfrm>
              <a:prstGeom prst="rect">
                <a:avLst/>
              </a:prstGeom>
              <a:blipFill>
                <a:blip r:embed="rId5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090089" y="1563286"/>
            <a:ext cx="14797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Operations of Block 1</a:t>
            </a:r>
            <a:endParaRPr lang="he-IL" sz="160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74994" y="1563285"/>
            <a:ext cx="14797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Operations of Block 2</a:t>
            </a:r>
            <a:endParaRPr lang="he-IL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 </a:t>
            </a:r>
            <a:r>
              <a:rPr lang="en-US" dirty="0"/>
              <a:t>space as a Directed Acyclic Graph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9" y="1300898"/>
            <a:ext cx="4325198" cy="555710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29" y="2088626"/>
            <a:ext cx="2617297" cy="43513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40" y="2088985"/>
            <a:ext cx="2656585" cy="4351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00177" y="6205569"/>
                <a:ext cx="622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177" y="6205569"/>
                <a:ext cx="622169" cy="369332"/>
              </a:xfrm>
              <a:prstGeom prst="rect">
                <a:avLst/>
              </a:prstGeom>
              <a:blipFill>
                <a:blip r:embed="rId6"/>
                <a:stretch>
                  <a:fillRect l="-15686" r="-8824" b="-180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40700" y="4959295"/>
                <a:ext cx="622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700" y="4959295"/>
                <a:ext cx="622169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13925" y="1826287"/>
            <a:ext cx="14797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Operations of Block 1</a:t>
            </a:r>
            <a:endParaRPr lang="he-IL" sz="16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8830" y="1826286"/>
            <a:ext cx="14797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Operations of Block 2</a:t>
            </a:r>
            <a:endParaRPr lang="he-IL" sz="1600" b="1" dirty="0">
              <a:solidFill>
                <a:schemeClr val="accent1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06375" y="3721435"/>
            <a:ext cx="4315095" cy="19910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cell architecture is defined by a subgraph!</a:t>
            </a:r>
            <a:endParaRPr lang="he-IL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86" y="2935009"/>
            <a:ext cx="524087" cy="5240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05" y="2389132"/>
            <a:ext cx="514422" cy="5239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33" y="2953812"/>
            <a:ext cx="524087" cy="5240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60" y="2411061"/>
            <a:ext cx="514422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space as a Directed Acyclic Graph</a:t>
            </a:r>
            <a:endParaRPr lang="he-I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34" y="2088626"/>
            <a:ext cx="261729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45" y="2088985"/>
            <a:ext cx="2656585" cy="4351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27082" y="6205569"/>
                <a:ext cx="622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082" y="6205569"/>
                <a:ext cx="622169" cy="369332"/>
              </a:xfrm>
              <a:prstGeom prst="rect">
                <a:avLst/>
              </a:prstGeom>
              <a:blipFill>
                <a:blip r:embed="rId4"/>
                <a:stretch>
                  <a:fillRect l="-14563" r="-7767" b="-180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67605" y="4959295"/>
                <a:ext cx="622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605" y="4959295"/>
                <a:ext cx="622169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840830" y="1826287"/>
            <a:ext cx="14797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Operations of Block 1</a:t>
            </a:r>
            <a:endParaRPr lang="he-IL" sz="16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735" y="1826286"/>
            <a:ext cx="14797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Operations of Block 2</a:t>
            </a:r>
            <a:endParaRPr lang="he-IL" sz="1600" b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90" y="2935009"/>
            <a:ext cx="524087" cy="524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48" y="2380049"/>
            <a:ext cx="514422" cy="523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09" y="2967486"/>
            <a:ext cx="524087" cy="5240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09" y="2410992"/>
            <a:ext cx="514422" cy="523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" y="2851780"/>
            <a:ext cx="7170779" cy="239376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187270" y="2380516"/>
            <a:ext cx="3319021" cy="55442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 ENAS controller </a:t>
            </a:r>
            <a:endParaRPr lang="he-IL" u="sng" dirty="0"/>
          </a:p>
        </p:txBody>
      </p:sp>
    </p:spTree>
    <p:extLst>
      <p:ext uri="{BB962C8B-B14F-4D97-AF65-F5344CB8AC3E}">
        <p14:creationId xmlns:p14="http://schemas.microsoft.com/office/powerpoint/2010/main" val="21565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NAS via Parameter Sharing (ENAS)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the shared parameters of the child models (</a:t>
            </a:r>
            <a:r>
              <a:rPr lang="el-GR" dirty="0"/>
              <a:t>ω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Training the controller parameters (</a:t>
            </a:r>
            <a:r>
              <a:rPr lang="el-GR" dirty="0" smtClean="0"/>
              <a:t>θ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Using reinforcement as shown before</a:t>
            </a:r>
          </a:p>
          <a:p>
            <a:pPr lvl="1"/>
            <a:r>
              <a:rPr lang="en-US" dirty="0" smtClean="0"/>
              <a:t>Can evaluate an architecture using the shared parameters!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66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0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3822" y="184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+mn-lt"/>
              </a:rPr>
              <a:t>Neural Architecture Search Categories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15277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26000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 Strategy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36723" y="2491264"/>
            <a:ext cx="2340000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 Estimation</a:t>
            </a:r>
            <a:endParaRPr lang="he-I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15" y="493391"/>
            <a:ext cx="5650174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800" b="1" dirty="0" smtClean="0"/>
              <a:t>The Search Space</a:t>
            </a:r>
          </a:p>
          <a:p>
            <a:pPr marL="457200" lvl="1" indent="0" fontAlgn="base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406911"/>
            <a:ext cx="469937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Layers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5257" y="1357719"/>
            <a:ext cx="1033931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3600" dirty="0" smtClean="0"/>
              <a:t>Defines which architectures can be represented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-218366" y="2188842"/>
            <a:ext cx="307074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Operations:</a:t>
            </a:r>
          </a:p>
          <a:p>
            <a:pPr lvl="2" fontAlgn="base"/>
            <a:r>
              <a:rPr lang="en-US" sz="2800" dirty="0" smtClean="0"/>
              <a:t>  Pooling</a:t>
            </a:r>
          </a:p>
          <a:p>
            <a:pPr lvl="2" fontAlgn="base"/>
            <a:r>
              <a:rPr lang="en-US" sz="2800" dirty="0" smtClean="0"/>
              <a:t>  Convolution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0073" y="2188841"/>
            <a:ext cx="4023812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Hyper-parameters:</a:t>
            </a:r>
          </a:p>
          <a:p>
            <a:pPr lvl="2" fontAlgn="base"/>
            <a:r>
              <a:rPr lang="en-US" sz="2800" dirty="0" smtClean="0"/>
              <a:t>  Number of filters</a:t>
            </a:r>
          </a:p>
          <a:p>
            <a:pPr lvl="2" fontAlgn="base"/>
            <a:r>
              <a:rPr lang="en-US" sz="2800" dirty="0" smtClean="0"/>
              <a:t>  Kernel size</a:t>
            </a:r>
          </a:p>
          <a:p>
            <a:pPr lvl="2" fontAlgn="base"/>
            <a:r>
              <a:rPr lang="en-US" sz="2800" dirty="0" smtClean="0"/>
              <a:t>  Strides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12421" y="2197935"/>
            <a:ext cx="4699379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functions:</a:t>
            </a:r>
          </a:p>
          <a:p>
            <a:pPr lvl="2" fontAlgn="base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/>
              <a:t>Relu</a:t>
            </a:r>
            <a:endParaRPr lang="en-US" sz="2800" dirty="0" smtClean="0"/>
          </a:p>
          <a:p>
            <a:pPr lvl="2" fontAlgn="base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/>
              <a:t>Tanh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4401" y="4429652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3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15" y="493394"/>
            <a:ext cx="5650174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800" b="1" dirty="0" smtClean="0"/>
              <a:t>The Search Strategy</a:t>
            </a:r>
          </a:p>
          <a:p>
            <a:pPr marL="457200" lvl="1" indent="0" fontAlgn="base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2557" y="1352040"/>
            <a:ext cx="1033931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3600" dirty="0" smtClean="0"/>
              <a:t>Details how to explore the search space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146405" y="2207687"/>
            <a:ext cx="5404520" cy="3323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2" fontAlgn="base">
              <a:lnSpc>
                <a:spcPct val="150000"/>
              </a:lnSpc>
            </a:pPr>
            <a:r>
              <a:rPr lang="en-US" sz="2800" dirty="0" smtClean="0"/>
              <a:t>Random Search</a:t>
            </a:r>
          </a:p>
          <a:p>
            <a:pPr lvl="2" fontAlgn="base">
              <a:lnSpc>
                <a:spcPct val="150000"/>
              </a:lnSpc>
            </a:pPr>
            <a:r>
              <a:rPr lang="en-US" sz="2800" dirty="0" smtClean="0"/>
              <a:t>Evolutionary Methods</a:t>
            </a:r>
          </a:p>
          <a:p>
            <a:pPr lvl="2" fontAlgn="base">
              <a:lnSpc>
                <a:spcPct val="150000"/>
              </a:lnSpc>
            </a:pPr>
            <a:r>
              <a:rPr lang="en-US" sz="2800" dirty="0" smtClean="0"/>
              <a:t>Bayesian Optimization</a:t>
            </a:r>
          </a:p>
          <a:p>
            <a:pPr lvl="2" fontAlgn="base">
              <a:lnSpc>
                <a:spcPct val="150000"/>
              </a:lnSpc>
            </a:pPr>
            <a:r>
              <a:rPr lang="en-US" sz="2800" dirty="0" smtClean="0"/>
              <a:t>Reinforcement Learning</a:t>
            </a:r>
          </a:p>
          <a:p>
            <a:pPr lvl="2" fontAlgn="base">
              <a:lnSpc>
                <a:spcPct val="150000"/>
              </a:lnSpc>
            </a:pPr>
            <a:r>
              <a:rPr lang="en-US" sz="2800" dirty="0" smtClean="0"/>
              <a:t>Gradient-Based Methods</a:t>
            </a:r>
          </a:p>
        </p:txBody>
      </p:sp>
    </p:spTree>
    <p:extLst>
      <p:ext uri="{BB962C8B-B14F-4D97-AF65-F5344CB8AC3E}">
        <p14:creationId xmlns:p14="http://schemas.microsoft.com/office/powerpoint/2010/main" val="22506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15" y="493385"/>
            <a:ext cx="8657096" cy="827519"/>
          </a:xfrm>
        </p:spPr>
        <p:txBody>
          <a:bodyPr>
            <a:noAutofit/>
          </a:bodyPr>
          <a:lstStyle/>
          <a:p>
            <a:pPr marL="457200" lvl="1" indent="0" fontAlgn="base">
              <a:buNone/>
            </a:pPr>
            <a:r>
              <a:rPr lang="en-US" sz="4800" b="1" dirty="0" smtClean="0"/>
              <a:t>Performance Estimation</a:t>
            </a:r>
          </a:p>
          <a:p>
            <a:pPr marL="457200" lvl="1" indent="0" fontAlgn="base">
              <a:buNone/>
            </a:pPr>
            <a:endParaRPr lang="en-US" sz="4800" b="1" dirty="0"/>
          </a:p>
        </p:txBody>
      </p:sp>
      <p:sp>
        <p:nvSpPr>
          <p:cNvPr id="16" name="Rectangle 15"/>
          <p:cNvSpPr/>
          <p:nvPr/>
        </p:nvSpPr>
        <p:spPr>
          <a:xfrm>
            <a:off x="-62558" y="1309827"/>
            <a:ext cx="111416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 fontAlgn="base"/>
            <a:r>
              <a:rPr lang="en-US" sz="3600" dirty="0" smtClean="0"/>
              <a:t>Methods to reduce the search computational burden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146405" y="2249890"/>
            <a:ext cx="8598096" cy="3323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2" fontAlgn="base">
              <a:lnSpc>
                <a:spcPct val="150000"/>
              </a:lnSpc>
            </a:pPr>
            <a:r>
              <a:rPr lang="en-US" sz="2800" dirty="0" smtClean="0"/>
              <a:t>Training each architecture from scratch</a:t>
            </a:r>
          </a:p>
          <a:p>
            <a:pPr lvl="2" fontAlgn="base">
              <a:lnSpc>
                <a:spcPct val="150000"/>
              </a:lnSpc>
            </a:pPr>
            <a:r>
              <a:rPr lang="en-US" sz="2800" dirty="0" smtClean="0"/>
              <a:t>Lower fidelities</a:t>
            </a:r>
          </a:p>
          <a:p>
            <a:pPr lvl="2" fontAlgn="base">
              <a:lnSpc>
                <a:spcPct val="150000"/>
              </a:lnSpc>
            </a:pPr>
            <a:r>
              <a:rPr lang="en-US" sz="2800" dirty="0" smtClean="0"/>
              <a:t>Learning curve extrapolation</a:t>
            </a:r>
          </a:p>
          <a:p>
            <a:pPr lvl="2" fontAlgn="base">
              <a:lnSpc>
                <a:spcPct val="150000"/>
              </a:lnSpc>
            </a:pPr>
            <a:r>
              <a:rPr lang="en-US" sz="2800" dirty="0" smtClean="0"/>
              <a:t>Weights transferring</a:t>
            </a:r>
          </a:p>
          <a:p>
            <a:pPr lvl="2" fontAlgn="base">
              <a:lnSpc>
                <a:spcPct val="150000"/>
              </a:lnSpc>
            </a:pPr>
            <a:r>
              <a:rPr lang="en-US" sz="2800" dirty="0" smtClean="0"/>
              <a:t>One-Shot architecture search </a:t>
            </a:r>
          </a:p>
        </p:txBody>
      </p:sp>
    </p:spTree>
    <p:extLst>
      <p:ext uri="{BB962C8B-B14F-4D97-AF65-F5344CB8AC3E}">
        <p14:creationId xmlns:p14="http://schemas.microsoft.com/office/powerpoint/2010/main" val="16678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696" y="2197291"/>
            <a:ext cx="101118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US" sz="4400" dirty="0" smtClean="0"/>
              <a:t>Neural Architecture Search Using Evolutionary Algorithms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70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1935</Words>
  <Application>Microsoft Office PowerPoint</Application>
  <PresentationFormat>Widescreen</PresentationFormat>
  <Paragraphs>353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Office Theme</vt:lpstr>
      <vt:lpstr>Neural Architecture Search</vt:lpstr>
      <vt:lpstr>Lecture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Architecture Search with Reinforcement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Architecture Search</vt:lpstr>
      <vt:lpstr>Searching for a Convolutional Cell</vt:lpstr>
      <vt:lpstr>Searching for a Convolutional Cell</vt:lpstr>
      <vt:lpstr>Searching for a Convolutional Cell</vt:lpstr>
      <vt:lpstr>NASNet</vt:lpstr>
      <vt:lpstr>NASNet</vt:lpstr>
      <vt:lpstr>Neural Architecture Search</vt:lpstr>
      <vt:lpstr>Efficient NAS via Parameter Sharing (ENAS)</vt:lpstr>
      <vt:lpstr>The search space as a Directed Acyclic Graph</vt:lpstr>
      <vt:lpstr>The search space as a Directed Acyclic Graph</vt:lpstr>
      <vt:lpstr>The search space as a Directed Acyclic Graph</vt:lpstr>
      <vt:lpstr>Efficient NAS via Parameter Sharing (ENAS)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Architecture Search</dc:title>
  <dc:creator>owner</dc:creator>
  <cp:lastModifiedBy>owner</cp:lastModifiedBy>
  <cp:revision>66</cp:revision>
  <dcterms:created xsi:type="dcterms:W3CDTF">2019-05-08T15:26:33Z</dcterms:created>
  <dcterms:modified xsi:type="dcterms:W3CDTF">2019-05-16T09:33:21Z</dcterms:modified>
</cp:coreProperties>
</file>