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6"/>
  </p:notesMasterIdLst>
  <p:sldIdLst>
    <p:sldId id="256" r:id="rId2"/>
    <p:sldId id="257" r:id="rId3"/>
    <p:sldId id="302" r:id="rId4"/>
    <p:sldId id="314" r:id="rId5"/>
    <p:sldId id="315" r:id="rId6"/>
    <p:sldId id="282" r:id="rId7"/>
    <p:sldId id="259" r:id="rId8"/>
    <p:sldId id="258" r:id="rId9"/>
    <p:sldId id="297" r:id="rId10"/>
    <p:sldId id="260" r:id="rId11"/>
    <p:sldId id="298" r:id="rId12"/>
    <p:sldId id="299" r:id="rId13"/>
    <p:sldId id="301" r:id="rId14"/>
    <p:sldId id="262" r:id="rId15"/>
    <p:sldId id="263" r:id="rId16"/>
    <p:sldId id="264" r:id="rId17"/>
    <p:sldId id="266" r:id="rId18"/>
    <p:sldId id="267" r:id="rId19"/>
    <p:sldId id="305" r:id="rId20"/>
    <p:sldId id="268" r:id="rId21"/>
    <p:sldId id="269" r:id="rId22"/>
    <p:sldId id="270" r:id="rId23"/>
    <p:sldId id="273" r:id="rId24"/>
    <p:sldId id="310" r:id="rId25"/>
    <p:sldId id="271" r:id="rId26"/>
    <p:sldId id="281" r:id="rId27"/>
    <p:sldId id="309" r:id="rId28"/>
    <p:sldId id="306" r:id="rId29"/>
    <p:sldId id="307" r:id="rId30"/>
    <p:sldId id="308" r:id="rId31"/>
    <p:sldId id="265" r:id="rId32"/>
    <p:sldId id="284" r:id="rId33"/>
    <p:sldId id="286" r:id="rId34"/>
    <p:sldId id="287" r:id="rId35"/>
    <p:sldId id="288" r:id="rId36"/>
    <p:sldId id="289" r:id="rId37"/>
    <p:sldId id="290" r:id="rId38"/>
    <p:sldId id="292" r:id="rId39"/>
    <p:sldId id="312" r:id="rId40"/>
    <p:sldId id="293" r:id="rId41"/>
    <p:sldId id="296" r:id="rId42"/>
    <p:sldId id="294" r:id="rId43"/>
    <p:sldId id="295" r:id="rId44"/>
    <p:sldId id="313"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7312" autoAdjust="0"/>
  </p:normalViewPr>
  <p:slideViewPr>
    <p:cSldViewPr snapToGrid="0">
      <p:cViewPr>
        <p:scale>
          <a:sx n="70" d="100"/>
          <a:sy n="70" d="100"/>
        </p:scale>
        <p:origin x="1166" y="1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826D2F-9318-4A8C-AF8B-1791AD2C65A3}" type="datetimeFigureOut">
              <a:rPr lang="en-US" smtClean="0"/>
              <a:t>5/29/2019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DB3749-452E-4272-9D53-B964671A66EB}" type="slidenum">
              <a:rPr lang="en-US" smtClean="0"/>
              <a:t>‹#›</a:t>
            </a:fld>
            <a:endParaRPr lang="en-US"/>
          </a:p>
        </p:txBody>
      </p:sp>
    </p:spTree>
    <p:extLst>
      <p:ext uri="{BB962C8B-B14F-4D97-AF65-F5344CB8AC3E}">
        <p14:creationId xmlns:p14="http://schemas.microsoft.com/office/powerpoint/2010/main" val="1357980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0DB3749-452E-4272-9D53-B964671A66EB}" type="slidenum">
              <a:rPr lang="en-US" smtClean="0"/>
              <a:t>2</a:t>
            </a:fld>
            <a:endParaRPr lang="en-US"/>
          </a:p>
        </p:txBody>
      </p:sp>
    </p:spTree>
    <p:extLst>
      <p:ext uri="{BB962C8B-B14F-4D97-AF65-F5344CB8AC3E}">
        <p14:creationId xmlns:p14="http://schemas.microsoft.com/office/powerpoint/2010/main" val="8057724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Network consists of two </a:t>
            </a:r>
            <a:r>
              <a:rPr lang="en-US" sz="1200" dirty="0" err="1"/>
              <a:t>vgg</a:t>
            </a:r>
            <a:r>
              <a:rPr lang="en-US" sz="1200" dirty="0"/>
              <a:t>-like networks, whose outputs are concatenated, then passed through 2 fully connected layers.</a:t>
            </a:r>
            <a:endParaRPr lang="en-US" dirty="0"/>
          </a:p>
        </p:txBody>
      </p:sp>
      <p:sp>
        <p:nvSpPr>
          <p:cNvPr id="4" name="Slide Number Placeholder 3"/>
          <p:cNvSpPr>
            <a:spLocks noGrp="1"/>
          </p:cNvSpPr>
          <p:nvPr>
            <p:ph type="sldNum" sz="quarter" idx="5"/>
          </p:nvPr>
        </p:nvSpPr>
        <p:spPr/>
        <p:txBody>
          <a:bodyPr/>
          <a:lstStyle/>
          <a:p>
            <a:fld id="{90DB3749-452E-4272-9D53-B964671A66EB}" type="slidenum">
              <a:rPr lang="en-US" smtClean="0"/>
              <a:t>16</a:t>
            </a:fld>
            <a:endParaRPr lang="en-US"/>
          </a:p>
        </p:txBody>
      </p:sp>
    </p:spTree>
    <p:extLst>
      <p:ext uri="{BB962C8B-B14F-4D97-AF65-F5344CB8AC3E}">
        <p14:creationId xmlns:p14="http://schemas.microsoft.com/office/powerpoint/2010/main" val="3489049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Fusion network: The two 512-D visual and audio features are concatenated into a 1024-D vector which is passed through the fusion network to produce a 2-way classification output, namely, whether the vision and audio correspond or not. It consists of two fully connected layers, with </a:t>
            </a:r>
            <a:r>
              <a:rPr lang="en-US" dirty="0" err="1"/>
              <a:t>ReLU</a:t>
            </a:r>
            <a:r>
              <a:rPr lang="en-US" dirty="0"/>
              <a:t> in between them, and the intermediate feature size of 128-D</a:t>
            </a:r>
          </a:p>
          <a:p>
            <a:endParaRPr lang="en-US" dirty="0"/>
          </a:p>
        </p:txBody>
      </p:sp>
      <p:sp>
        <p:nvSpPr>
          <p:cNvPr id="4" name="Slide Number Placeholder 3"/>
          <p:cNvSpPr>
            <a:spLocks noGrp="1"/>
          </p:cNvSpPr>
          <p:nvPr>
            <p:ph type="sldNum" sz="quarter" idx="5"/>
          </p:nvPr>
        </p:nvSpPr>
        <p:spPr/>
        <p:txBody>
          <a:bodyPr/>
          <a:lstStyle/>
          <a:p>
            <a:fld id="{90DB3749-452E-4272-9D53-B964671A66EB}" type="slidenum">
              <a:rPr lang="en-US" smtClean="0"/>
              <a:t>17</a:t>
            </a:fld>
            <a:endParaRPr lang="en-US"/>
          </a:p>
        </p:txBody>
      </p:sp>
    </p:spTree>
    <p:extLst>
      <p:ext uri="{BB962C8B-B14F-4D97-AF65-F5344CB8AC3E}">
        <p14:creationId xmlns:p14="http://schemas.microsoft.com/office/powerpoint/2010/main" val="12923363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contains YouTube videos manually annotated for human actions using Mechanical Turk, and cropped to 10 seconds around the action.</a:t>
            </a:r>
          </a:p>
          <a:p>
            <a:r>
              <a:rPr lang="en-US" dirty="0"/>
              <a:t>Although this dataset is fairly clean by construction, it still contains considerable noise</a:t>
            </a:r>
          </a:p>
          <a:p>
            <a:endParaRPr lang="en-US" dirty="0"/>
          </a:p>
          <a:p>
            <a:r>
              <a:rPr lang="en-US" sz="1200" b="1" dirty="0"/>
              <a:t>Kinetics dataset </a:t>
            </a:r>
            <a:r>
              <a:rPr lang="en-US" sz="1200" dirty="0"/>
              <a:t>- </a:t>
            </a:r>
            <a:r>
              <a:rPr lang="en-US" sz="1200" spc="-125" dirty="0" err="1">
                <a:latin typeface="Arial"/>
                <a:cs typeface="Arial"/>
              </a:rPr>
              <a:t>approx</a:t>
            </a:r>
            <a:r>
              <a:rPr lang="en-US" sz="1200" spc="-125" dirty="0">
                <a:latin typeface="Arial"/>
                <a:cs typeface="Arial"/>
              </a:rPr>
              <a:t> </a:t>
            </a:r>
            <a:r>
              <a:rPr lang="en-US" sz="1200" spc="-140" dirty="0">
                <a:latin typeface="Arial"/>
                <a:cs typeface="Arial"/>
              </a:rPr>
              <a:t>20k </a:t>
            </a:r>
            <a:r>
              <a:rPr lang="en-US" sz="1200" spc="-135" dirty="0">
                <a:latin typeface="Arial"/>
                <a:cs typeface="Arial"/>
              </a:rPr>
              <a:t>videos</a:t>
            </a:r>
            <a:r>
              <a:rPr lang="en-US" sz="1200" spc="-190" dirty="0">
                <a:latin typeface="Arial"/>
                <a:cs typeface="Arial"/>
              </a:rPr>
              <a:t> </a:t>
            </a:r>
            <a:r>
              <a:rPr lang="en-US" sz="1200" spc="15" dirty="0">
                <a:latin typeface="Arial"/>
                <a:cs typeface="Arial"/>
              </a:rPr>
              <a:t>with</a:t>
            </a:r>
            <a:r>
              <a:rPr lang="en-US" sz="1200" spc="-145" dirty="0">
                <a:latin typeface="Arial"/>
                <a:cs typeface="Arial"/>
              </a:rPr>
              <a:t> </a:t>
            </a:r>
            <a:r>
              <a:rPr lang="en-US" sz="1200" spc="-125" dirty="0">
                <a:latin typeface="Arial"/>
                <a:cs typeface="Arial"/>
              </a:rPr>
              <a:t>labels. </a:t>
            </a:r>
            <a:r>
              <a:rPr lang="en-US" sz="1200" spc="-195" dirty="0">
                <a:latin typeface="Arial"/>
                <a:cs typeface="Arial"/>
              </a:rPr>
              <a:t>Labels are </a:t>
            </a:r>
            <a:r>
              <a:rPr lang="en-US" sz="1200" spc="-170" dirty="0">
                <a:latin typeface="Arial"/>
                <a:cs typeface="Arial"/>
              </a:rPr>
              <a:t>used</a:t>
            </a:r>
            <a:r>
              <a:rPr lang="en-US" sz="1200" spc="-265" dirty="0">
                <a:latin typeface="Arial"/>
                <a:cs typeface="Arial"/>
              </a:rPr>
              <a:t> only </a:t>
            </a:r>
            <a:r>
              <a:rPr lang="en-US" sz="1200" spc="-10" dirty="0">
                <a:latin typeface="Arial"/>
                <a:cs typeface="Arial"/>
              </a:rPr>
              <a:t>for </a:t>
            </a:r>
            <a:r>
              <a:rPr lang="en-US" sz="1200" spc="-145" dirty="0">
                <a:latin typeface="Arial"/>
                <a:cs typeface="Arial"/>
              </a:rPr>
              <a:t>baselines. </a:t>
            </a:r>
          </a:p>
          <a:p>
            <a:r>
              <a:rPr lang="en-US" sz="1200" b="1" spc="-220" dirty="0">
                <a:latin typeface="Trebuchet MS"/>
                <a:cs typeface="Trebuchet MS"/>
              </a:rPr>
              <a:t>Flickr </a:t>
            </a:r>
            <a:r>
              <a:rPr lang="en-US" sz="1200" b="1" spc="-135" dirty="0">
                <a:latin typeface="Trebuchet MS"/>
                <a:cs typeface="Trebuchet MS"/>
              </a:rPr>
              <a:t>Dataset </a:t>
            </a:r>
            <a:r>
              <a:rPr lang="en-US" sz="1200" spc="-204" dirty="0">
                <a:latin typeface="Arial"/>
                <a:cs typeface="Arial"/>
              </a:rPr>
              <a:t>The </a:t>
            </a:r>
            <a:r>
              <a:rPr lang="en-US" sz="1200" spc="-30" dirty="0">
                <a:latin typeface="Arial"/>
                <a:cs typeface="Arial"/>
              </a:rPr>
              <a:t>first </a:t>
            </a:r>
            <a:r>
              <a:rPr lang="en-US" sz="1200" spc="-145" dirty="0">
                <a:latin typeface="Arial"/>
                <a:cs typeface="Arial"/>
              </a:rPr>
              <a:t>10 </a:t>
            </a:r>
            <a:r>
              <a:rPr lang="en-US" sz="1200" spc="-185" dirty="0">
                <a:latin typeface="Arial"/>
                <a:cs typeface="Arial"/>
              </a:rPr>
              <a:t>seconds </a:t>
            </a:r>
            <a:r>
              <a:rPr lang="en-US" sz="1200" spc="-5" dirty="0">
                <a:latin typeface="Arial"/>
                <a:cs typeface="Arial"/>
              </a:rPr>
              <a:t>of </a:t>
            </a:r>
            <a:r>
              <a:rPr lang="en-US" sz="1200" spc="-175" dirty="0">
                <a:latin typeface="Arial"/>
                <a:cs typeface="Arial"/>
              </a:rPr>
              <a:t>each </a:t>
            </a:r>
            <a:r>
              <a:rPr lang="en-US" sz="1200" spc="-5" dirty="0">
                <a:latin typeface="Arial"/>
                <a:cs typeface="Arial"/>
              </a:rPr>
              <a:t>of </a:t>
            </a:r>
            <a:r>
              <a:rPr lang="en-US" sz="1200" spc="-145" dirty="0">
                <a:latin typeface="Arial"/>
                <a:cs typeface="Arial"/>
              </a:rPr>
              <a:t>500k </a:t>
            </a:r>
            <a:r>
              <a:rPr lang="en-US" sz="1200" spc="-135" dirty="0">
                <a:latin typeface="Arial"/>
                <a:cs typeface="Arial"/>
              </a:rPr>
              <a:t>videos </a:t>
            </a:r>
            <a:r>
              <a:rPr lang="en-US" sz="1200" spc="-35" dirty="0">
                <a:latin typeface="Arial"/>
                <a:cs typeface="Arial"/>
              </a:rPr>
              <a:t>from</a:t>
            </a:r>
            <a:r>
              <a:rPr lang="en-US" sz="1200" spc="-480" dirty="0">
                <a:latin typeface="Arial"/>
                <a:cs typeface="Arial"/>
              </a:rPr>
              <a:t> </a:t>
            </a:r>
            <a:r>
              <a:rPr lang="en-US" sz="1200" spc="-155" dirty="0">
                <a:latin typeface="Arial"/>
                <a:cs typeface="Arial"/>
              </a:rPr>
              <a:t>Flickr.</a:t>
            </a:r>
            <a:endParaRPr lang="en-US" sz="1200" dirty="0">
              <a:latin typeface="Arial"/>
              <a:cs typeface="Arial"/>
            </a:endParaRPr>
          </a:p>
          <a:p>
            <a:pPr marL="0" indent="0">
              <a:buNone/>
            </a:pPr>
            <a:endParaRPr lang="en-US" sz="1200" b="1" dirty="0"/>
          </a:p>
          <a:p>
            <a:r>
              <a:rPr lang="en-US" sz="1200" b="1" dirty="0"/>
              <a:t>Sampling</a:t>
            </a:r>
            <a:r>
              <a:rPr lang="en-US" sz="1200" dirty="0"/>
              <a:t> –</a:t>
            </a:r>
          </a:p>
          <a:p>
            <a:pPr marL="241300" marR="30480">
              <a:lnSpc>
                <a:spcPts val="3020"/>
              </a:lnSpc>
              <a:buFont typeface="Liberation Sans"/>
              <a:buChar char="•"/>
              <a:tabLst>
                <a:tab pos="241300" algn="l"/>
              </a:tabLst>
            </a:pPr>
            <a:r>
              <a:rPr lang="en-US" sz="1200" b="1" dirty="0"/>
              <a:t>Corresponding pair</a:t>
            </a:r>
            <a:r>
              <a:rPr lang="en-US" sz="1200" dirty="0"/>
              <a:t>: </a:t>
            </a:r>
            <a:r>
              <a:rPr lang="en-US" spc="-110" dirty="0">
                <a:latin typeface="Arial"/>
                <a:cs typeface="Arial"/>
              </a:rPr>
              <a:t>pick </a:t>
            </a:r>
            <a:r>
              <a:rPr lang="en-US" spc="-220" dirty="0">
                <a:latin typeface="Arial"/>
                <a:cs typeface="Arial"/>
              </a:rPr>
              <a:t>a </a:t>
            </a:r>
            <a:r>
              <a:rPr lang="en-US" spc="-105" dirty="0">
                <a:latin typeface="Arial"/>
                <a:cs typeface="Arial"/>
              </a:rPr>
              <a:t>random </a:t>
            </a:r>
            <a:r>
              <a:rPr lang="en-US" spc="-140" dirty="0">
                <a:latin typeface="Arial"/>
                <a:cs typeface="Arial"/>
              </a:rPr>
              <a:t>1 </a:t>
            </a:r>
            <a:r>
              <a:rPr lang="en-US" spc="-165" dirty="0">
                <a:latin typeface="Arial"/>
                <a:cs typeface="Arial"/>
              </a:rPr>
              <a:t>second </a:t>
            </a:r>
            <a:r>
              <a:rPr lang="en-US" spc="-140" dirty="0">
                <a:latin typeface="Arial"/>
                <a:cs typeface="Arial"/>
              </a:rPr>
              <a:t>sound </a:t>
            </a:r>
            <a:r>
              <a:rPr lang="en-US" spc="-70" dirty="0">
                <a:latin typeface="Arial"/>
                <a:cs typeface="Arial"/>
              </a:rPr>
              <a:t>clip  </a:t>
            </a:r>
            <a:r>
              <a:rPr lang="en-US" spc="-35" dirty="0">
                <a:latin typeface="Arial"/>
                <a:cs typeface="Arial"/>
              </a:rPr>
              <a:t>from </a:t>
            </a:r>
            <a:r>
              <a:rPr lang="en-US" spc="-220" dirty="0">
                <a:latin typeface="Arial"/>
                <a:cs typeface="Arial"/>
              </a:rPr>
              <a:t>a </a:t>
            </a:r>
            <a:r>
              <a:rPr lang="en-US" spc="-105" dirty="0">
                <a:latin typeface="Arial"/>
                <a:cs typeface="Arial"/>
              </a:rPr>
              <a:t>random video, </a:t>
            </a:r>
            <a:r>
              <a:rPr lang="en-US" spc="-55" dirty="0">
                <a:latin typeface="Arial"/>
                <a:cs typeface="Arial"/>
              </a:rPr>
              <a:t>then </a:t>
            </a:r>
            <a:r>
              <a:rPr lang="en-US" spc="-120" dirty="0">
                <a:latin typeface="Arial"/>
                <a:cs typeface="Arial"/>
              </a:rPr>
              <a:t>select </a:t>
            </a:r>
            <a:r>
              <a:rPr lang="en-US" spc="-220" dirty="0">
                <a:latin typeface="Arial"/>
                <a:cs typeface="Arial"/>
              </a:rPr>
              <a:t>a </a:t>
            </a:r>
            <a:r>
              <a:rPr lang="en-US" spc="-105" dirty="0">
                <a:latin typeface="Arial"/>
                <a:cs typeface="Arial"/>
              </a:rPr>
              <a:t>random </a:t>
            </a:r>
            <a:r>
              <a:rPr lang="en-US" spc="-90" dirty="0">
                <a:latin typeface="Arial"/>
                <a:cs typeface="Arial"/>
              </a:rPr>
              <a:t>frame </a:t>
            </a:r>
            <a:r>
              <a:rPr lang="en-US" spc="-105" dirty="0">
                <a:latin typeface="Arial"/>
                <a:cs typeface="Arial"/>
              </a:rPr>
              <a:t>overlapping </a:t>
            </a:r>
            <a:r>
              <a:rPr lang="en-US" spc="-10" dirty="0">
                <a:latin typeface="Arial"/>
                <a:cs typeface="Arial"/>
              </a:rPr>
              <a:t>that</a:t>
            </a:r>
            <a:r>
              <a:rPr lang="en-US" spc="-420" dirty="0">
                <a:latin typeface="Arial"/>
                <a:cs typeface="Arial"/>
              </a:rPr>
              <a:t> </a:t>
            </a:r>
            <a:r>
              <a:rPr lang="en-US" spc="-140" dirty="0">
                <a:latin typeface="Arial"/>
                <a:cs typeface="Arial"/>
              </a:rPr>
              <a:t>1</a:t>
            </a:r>
            <a:r>
              <a:rPr lang="he-IL" spc="-140" dirty="0">
                <a:latin typeface="Arial"/>
                <a:cs typeface="Arial"/>
              </a:rPr>
              <a:t> </a:t>
            </a:r>
            <a:r>
              <a:rPr lang="en-US" spc="-155" dirty="0">
                <a:latin typeface="Arial"/>
                <a:cs typeface="Arial"/>
              </a:rPr>
              <a:t>second.</a:t>
            </a:r>
            <a:endParaRPr lang="en-US" sz="1200" dirty="0"/>
          </a:p>
          <a:p>
            <a:pPr marL="241300" marR="123189">
              <a:lnSpc>
                <a:spcPts val="3020"/>
              </a:lnSpc>
              <a:spcBef>
                <a:spcPts val="210"/>
              </a:spcBef>
              <a:buFont typeface="Liberation Sans"/>
              <a:buChar char="•"/>
              <a:tabLst>
                <a:tab pos="241300" algn="l"/>
              </a:tabLst>
            </a:pPr>
            <a:r>
              <a:rPr lang="en-US" sz="1200" b="1" dirty="0"/>
              <a:t>Non-Corresponding pair</a:t>
            </a:r>
            <a:r>
              <a:rPr lang="en-US" sz="1200" dirty="0"/>
              <a:t>: </a:t>
            </a:r>
            <a:r>
              <a:rPr lang="en-US" spc="-110" dirty="0">
                <a:latin typeface="Arial"/>
                <a:cs typeface="Arial"/>
              </a:rPr>
              <a:t>pick </a:t>
            </a:r>
            <a:r>
              <a:rPr lang="en-US" dirty="0">
                <a:latin typeface="Arial"/>
                <a:cs typeface="Arial"/>
              </a:rPr>
              <a:t>two </a:t>
            </a:r>
            <a:r>
              <a:rPr lang="en-US" spc="-105" dirty="0">
                <a:latin typeface="Arial"/>
                <a:cs typeface="Arial"/>
              </a:rPr>
              <a:t>random </a:t>
            </a:r>
            <a:r>
              <a:rPr lang="en-US" spc="-125" dirty="0">
                <a:latin typeface="Arial"/>
                <a:cs typeface="Arial"/>
              </a:rPr>
              <a:t>videos, </a:t>
            </a:r>
            <a:r>
              <a:rPr lang="en-US" spc="-130" dirty="0">
                <a:latin typeface="Arial"/>
                <a:cs typeface="Arial"/>
              </a:rPr>
              <a:t>and </a:t>
            </a:r>
            <a:r>
              <a:rPr lang="en-US" spc="-125" dirty="0">
                <a:latin typeface="Arial"/>
                <a:cs typeface="Arial"/>
              </a:rPr>
              <a:t>take </a:t>
            </a:r>
            <a:r>
              <a:rPr lang="en-US" spc="-220" dirty="0">
                <a:latin typeface="Arial"/>
                <a:cs typeface="Arial"/>
              </a:rPr>
              <a:t>a  </a:t>
            </a:r>
            <a:r>
              <a:rPr lang="en-US" spc="-105" dirty="0">
                <a:latin typeface="Arial"/>
                <a:cs typeface="Arial"/>
              </a:rPr>
              <a:t>random</a:t>
            </a:r>
            <a:r>
              <a:rPr lang="en-US" spc="-160" dirty="0">
                <a:latin typeface="Arial"/>
                <a:cs typeface="Arial"/>
              </a:rPr>
              <a:t> </a:t>
            </a:r>
            <a:r>
              <a:rPr lang="en-US" spc="-90" dirty="0">
                <a:latin typeface="Arial"/>
                <a:cs typeface="Arial"/>
              </a:rPr>
              <a:t>frame</a:t>
            </a:r>
            <a:r>
              <a:rPr lang="en-US" spc="-145" dirty="0">
                <a:latin typeface="Arial"/>
                <a:cs typeface="Arial"/>
              </a:rPr>
              <a:t> </a:t>
            </a:r>
            <a:r>
              <a:rPr lang="en-US" spc="-30" dirty="0">
                <a:latin typeface="Arial"/>
                <a:cs typeface="Arial"/>
              </a:rPr>
              <a:t>from</a:t>
            </a:r>
            <a:r>
              <a:rPr lang="en-US" spc="-145" dirty="0">
                <a:latin typeface="Arial"/>
                <a:cs typeface="Arial"/>
              </a:rPr>
              <a:t> </a:t>
            </a:r>
            <a:r>
              <a:rPr lang="en-US" spc="-120" dirty="0">
                <a:latin typeface="Arial"/>
                <a:cs typeface="Arial"/>
              </a:rPr>
              <a:t>one</a:t>
            </a:r>
            <a:r>
              <a:rPr lang="en-US" spc="-145" dirty="0">
                <a:latin typeface="Arial"/>
                <a:cs typeface="Arial"/>
              </a:rPr>
              <a:t> </a:t>
            </a:r>
            <a:r>
              <a:rPr lang="en-US" spc="-130" dirty="0">
                <a:latin typeface="Arial"/>
                <a:cs typeface="Arial"/>
              </a:rPr>
              <a:t>and</a:t>
            </a:r>
            <a:r>
              <a:rPr lang="en-US" spc="-150" dirty="0">
                <a:latin typeface="Arial"/>
                <a:cs typeface="Arial"/>
              </a:rPr>
              <a:t> </a:t>
            </a:r>
            <a:r>
              <a:rPr lang="en-US" spc="-220" dirty="0">
                <a:latin typeface="Arial"/>
                <a:cs typeface="Arial"/>
              </a:rPr>
              <a:t>a</a:t>
            </a:r>
            <a:r>
              <a:rPr lang="en-US" spc="-140" dirty="0">
                <a:latin typeface="Arial"/>
                <a:cs typeface="Arial"/>
              </a:rPr>
              <a:t> </a:t>
            </a:r>
            <a:r>
              <a:rPr lang="en-US" spc="-105" dirty="0">
                <a:latin typeface="Arial"/>
                <a:cs typeface="Arial"/>
              </a:rPr>
              <a:t>random</a:t>
            </a:r>
            <a:r>
              <a:rPr lang="en-US" spc="-145" dirty="0">
                <a:latin typeface="Arial"/>
                <a:cs typeface="Arial"/>
              </a:rPr>
              <a:t> </a:t>
            </a:r>
            <a:r>
              <a:rPr lang="en-US" spc="-95" dirty="0">
                <a:latin typeface="Arial"/>
                <a:cs typeface="Arial"/>
              </a:rPr>
              <a:t>audio</a:t>
            </a:r>
            <a:r>
              <a:rPr lang="en-US" spc="-150" dirty="0">
                <a:latin typeface="Arial"/>
                <a:cs typeface="Arial"/>
              </a:rPr>
              <a:t> </a:t>
            </a:r>
            <a:r>
              <a:rPr lang="en-US" spc="-75" dirty="0">
                <a:latin typeface="Arial"/>
                <a:cs typeface="Arial"/>
              </a:rPr>
              <a:t>clip</a:t>
            </a:r>
            <a:r>
              <a:rPr lang="en-US" spc="-150" dirty="0">
                <a:latin typeface="Arial"/>
                <a:cs typeface="Arial"/>
              </a:rPr>
              <a:t> </a:t>
            </a:r>
            <a:r>
              <a:rPr lang="en-US" spc="-30" dirty="0">
                <a:latin typeface="Arial"/>
                <a:cs typeface="Arial"/>
              </a:rPr>
              <a:t>from</a:t>
            </a:r>
            <a:r>
              <a:rPr lang="en-US" spc="-150" dirty="0">
                <a:latin typeface="Arial"/>
                <a:cs typeface="Arial"/>
              </a:rPr>
              <a:t> </a:t>
            </a:r>
            <a:r>
              <a:rPr lang="en-US" spc="-40" dirty="0">
                <a:latin typeface="Arial"/>
                <a:cs typeface="Arial"/>
              </a:rPr>
              <a:t>the</a:t>
            </a:r>
            <a:r>
              <a:rPr lang="en-US" spc="-140" dirty="0">
                <a:latin typeface="Arial"/>
                <a:cs typeface="Arial"/>
              </a:rPr>
              <a:t> </a:t>
            </a:r>
            <a:r>
              <a:rPr lang="en-US" spc="-90" dirty="0">
                <a:latin typeface="Arial"/>
                <a:cs typeface="Arial"/>
              </a:rPr>
              <a:t>other.</a:t>
            </a:r>
          </a:p>
          <a:p>
            <a:pPr marL="241300" marR="123189">
              <a:lnSpc>
                <a:spcPts val="3020"/>
              </a:lnSpc>
              <a:spcBef>
                <a:spcPts val="210"/>
              </a:spcBef>
              <a:buFont typeface="Liberation Sans"/>
              <a:buChar char="•"/>
              <a:tabLst>
                <a:tab pos="241300" algn="l"/>
              </a:tabLst>
            </a:pPr>
            <a:r>
              <a:rPr lang="en-US" spc="-170" dirty="0">
                <a:latin typeface="Arial"/>
                <a:cs typeface="Arial"/>
              </a:rPr>
              <a:t>Train </a:t>
            </a:r>
            <a:r>
              <a:rPr lang="en-US" spc="-90" dirty="0">
                <a:latin typeface="Arial"/>
                <a:cs typeface="Arial"/>
              </a:rPr>
              <a:t>on </a:t>
            </a:r>
            <a:r>
              <a:rPr lang="en-US" spc="-145" dirty="0">
                <a:latin typeface="Arial"/>
                <a:cs typeface="Arial"/>
              </a:rPr>
              <a:t>16 </a:t>
            </a:r>
            <a:r>
              <a:rPr lang="en-US" spc="-350" dirty="0">
                <a:latin typeface="Arial"/>
                <a:cs typeface="Arial"/>
              </a:rPr>
              <a:t>GPUs  </a:t>
            </a:r>
            <a:r>
              <a:rPr lang="en-US" spc="-10" dirty="0">
                <a:latin typeface="Arial"/>
                <a:cs typeface="Arial"/>
              </a:rPr>
              <a:t>for </a:t>
            </a:r>
            <a:r>
              <a:rPr lang="en-US" dirty="0">
                <a:latin typeface="Arial"/>
                <a:cs typeface="Arial"/>
              </a:rPr>
              <a:t>two </a:t>
            </a:r>
            <a:r>
              <a:rPr lang="en-US" spc="-215" dirty="0">
                <a:latin typeface="Arial"/>
                <a:cs typeface="Arial"/>
              </a:rPr>
              <a:t>days</a:t>
            </a:r>
            <a:r>
              <a:rPr lang="en-US" spc="-295" dirty="0">
                <a:latin typeface="Arial"/>
                <a:cs typeface="Arial"/>
              </a:rPr>
              <a:t> </a:t>
            </a:r>
            <a:r>
              <a:rPr lang="en-US" spc="-75" dirty="0">
                <a:latin typeface="Arial"/>
                <a:cs typeface="Arial"/>
              </a:rPr>
              <a:t>.</a:t>
            </a:r>
            <a:endParaRPr lang="en-US" dirty="0">
              <a:latin typeface="Arial"/>
              <a:cs typeface="Arial"/>
            </a:endParaRPr>
          </a:p>
          <a:p>
            <a:pPr marL="241300" marR="123189">
              <a:lnSpc>
                <a:spcPts val="3020"/>
              </a:lnSpc>
              <a:spcBef>
                <a:spcPts val="210"/>
              </a:spcBef>
              <a:buFont typeface="Liberation Sans"/>
              <a:buChar char="•"/>
              <a:tabLst>
                <a:tab pos="241300" algn="l"/>
              </a:tabLst>
            </a:pPr>
            <a:endParaRPr lang="en-US" dirty="0">
              <a:latin typeface="Arial"/>
              <a:cs typeface="Arial"/>
            </a:endParaRPr>
          </a:p>
          <a:p>
            <a:endParaRPr lang="en-US" sz="1200" dirty="0"/>
          </a:p>
          <a:p>
            <a:endParaRPr lang="en-US" dirty="0"/>
          </a:p>
        </p:txBody>
      </p:sp>
      <p:sp>
        <p:nvSpPr>
          <p:cNvPr id="4" name="Slide Number Placeholder 3"/>
          <p:cNvSpPr>
            <a:spLocks noGrp="1"/>
          </p:cNvSpPr>
          <p:nvPr>
            <p:ph type="sldNum" sz="quarter" idx="5"/>
          </p:nvPr>
        </p:nvSpPr>
        <p:spPr/>
        <p:txBody>
          <a:bodyPr/>
          <a:lstStyle/>
          <a:p>
            <a:fld id="{90DB3749-452E-4272-9D53-B964671A66EB}" type="slidenum">
              <a:rPr lang="en-US" smtClean="0"/>
              <a:t>18</a:t>
            </a:fld>
            <a:endParaRPr lang="en-US"/>
          </a:p>
        </p:txBody>
      </p:sp>
    </p:spTree>
    <p:extLst>
      <p:ext uri="{BB962C8B-B14F-4D97-AF65-F5344CB8AC3E}">
        <p14:creationId xmlns:p14="http://schemas.microsoft.com/office/powerpoint/2010/main" val="38349562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Test set accuracy on the AVC task for the L 3 -Net, and the two supervised baselines on the labelled Kinetics-Sounds dataset. The number of positives and negatives is the same, so chance gets 50%. All methods are trained on the training set of the respective datasets</a:t>
            </a:r>
          </a:p>
        </p:txBody>
      </p:sp>
      <p:sp>
        <p:nvSpPr>
          <p:cNvPr id="4" name="Slide Number Placeholder 3"/>
          <p:cNvSpPr>
            <a:spLocks noGrp="1"/>
          </p:cNvSpPr>
          <p:nvPr>
            <p:ph type="sldNum" sz="quarter" idx="5"/>
          </p:nvPr>
        </p:nvSpPr>
        <p:spPr/>
        <p:txBody>
          <a:bodyPr/>
          <a:lstStyle/>
          <a:p>
            <a:fld id="{90DB3749-452E-4272-9D53-B964671A66EB}" type="slidenum">
              <a:rPr lang="en-US" smtClean="0"/>
              <a:t>20</a:t>
            </a:fld>
            <a:endParaRPr lang="en-US"/>
          </a:p>
        </p:txBody>
      </p:sp>
    </p:spTree>
    <p:extLst>
      <p:ext uri="{BB962C8B-B14F-4D97-AF65-F5344CB8AC3E}">
        <p14:creationId xmlns:p14="http://schemas.microsoft.com/office/powerpoint/2010/main" val="4069251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t>
            </a:r>
          </a:p>
          <a:p>
            <a:r>
              <a:rPr lang="en-US" dirty="0"/>
              <a:t>computes the audio-video correspondence score as the similarity of class score distributions of the two networks, computed as the scalar product between the 34-D network </a:t>
            </a:r>
            <a:r>
              <a:rPr lang="en-US" dirty="0" err="1"/>
              <a:t>softmax</a:t>
            </a:r>
            <a:r>
              <a:rPr lang="en-US" dirty="0"/>
              <a:t> outputs, and decides that audio and video are in correspondence if the score is larger than a threshold.</a:t>
            </a:r>
          </a:p>
        </p:txBody>
      </p:sp>
      <p:sp>
        <p:nvSpPr>
          <p:cNvPr id="4" name="Slide Number Placeholder 3"/>
          <p:cNvSpPr>
            <a:spLocks noGrp="1"/>
          </p:cNvSpPr>
          <p:nvPr>
            <p:ph type="sldNum" sz="quarter" idx="5"/>
          </p:nvPr>
        </p:nvSpPr>
        <p:spPr/>
        <p:txBody>
          <a:bodyPr/>
          <a:lstStyle/>
          <a:p>
            <a:fld id="{90DB3749-452E-4272-9D53-B964671A66EB}" type="slidenum">
              <a:rPr lang="en-US" smtClean="0"/>
              <a:t>21</a:t>
            </a:fld>
            <a:endParaRPr lang="en-US"/>
          </a:p>
        </p:txBody>
      </p:sp>
    </p:spTree>
    <p:extLst>
      <p:ext uri="{BB962C8B-B14F-4D97-AF65-F5344CB8AC3E}">
        <p14:creationId xmlns:p14="http://schemas.microsoft.com/office/powerpoint/2010/main" val="30571568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0DB3749-452E-4272-9D53-B964671A66EB}" type="slidenum">
              <a:rPr lang="en-US" smtClean="0"/>
              <a:t>22</a:t>
            </a:fld>
            <a:endParaRPr lang="en-US"/>
          </a:p>
        </p:txBody>
      </p:sp>
    </p:spTree>
    <p:extLst>
      <p:ext uri="{BB962C8B-B14F-4D97-AF65-F5344CB8AC3E}">
        <p14:creationId xmlns:p14="http://schemas.microsoft.com/office/powerpoint/2010/main" val="35946510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follow the experimental setup of Zhang et al. [36] where features are extracted from 256 × 256 images and used to perform linear classification on ImageNet. As in [36], we take conv4 2 features after </a:t>
            </a:r>
            <a:r>
              <a:rPr lang="en-US" dirty="0" err="1"/>
              <a:t>ReLU</a:t>
            </a:r>
            <a:r>
              <a:rPr lang="en-US" dirty="0"/>
              <a:t> and perform max-pooling with equal kernel and stride sizes until feature dimensionality is below 10k; in our case this results in 4×4×512 = 8192-D features. A single fully connected layer is added to perform linear classification into the 1000 ImageNet classes. All the weights are frozen to their L 3 -Net-trained values, apart from the final classification layer which is trained with cross-entropy loss on the ImageNet training set.</a:t>
            </a:r>
          </a:p>
        </p:txBody>
      </p:sp>
      <p:sp>
        <p:nvSpPr>
          <p:cNvPr id="4" name="Slide Number Placeholder 3"/>
          <p:cNvSpPr>
            <a:spLocks noGrp="1"/>
          </p:cNvSpPr>
          <p:nvPr>
            <p:ph type="sldNum" sz="quarter" idx="5"/>
          </p:nvPr>
        </p:nvSpPr>
        <p:spPr/>
        <p:txBody>
          <a:bodyPr/>
          <a:lstStyle/>
          <a:p>
            <a:fld id="{90DB3749-452E-4272-9D53-B964671A66EB}" type="slidenum">
              <a:rPr lang="en-US" smtClean="0"/>
              <a:t>23</a:t>
            </a:fld>
            <a:endParaRPr lang="en-US"/>
          </a:p>
        </p:txBody>
      </p:sp>
    </p:spTree>
    <p:extLst>
      <p:ext uri="{BB962C8B-B14F-4D97-AF65-F5344CB8AC3E}">
        <p14:creationId xmlns:p14="http://schemas.microsoft.com/office/powerpoint/2010/main" val="28832045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 we convincingly beat the previous state-of-the-art, </a:t>
            </a:r>
            <a:r>
              <a:rPr lang="en-US" dirty="0" err="1"/>
              <a:t>SoundNet</a:t>
            </a:r>
            <a:r>
              <a:rPr lang="en-US" dirty="0"/>
              <a:t> [2], by 5.1% and 5% absolute. For ESC-50 we reduce the gap between the previous best result and the human performance by 2% while for DCASE we reduce the error by 4%</a:t>
            </a:r>
          </a:p>
        </p:txBody>
      </p:sp>
      <p:sp>
        <p:nvSpPr>
          <p:cNvPr id="4" name="Slide Number Placeholder 3"/>
          <p:cNvSpPr>
            <a:spLocks noGrp="1"/>
          </p:cNvSpPr>
          <p:nvPr>
            <p:ph type="sldNum" sz="quarter" idx="5"/>
          </p:nvPr>
        </p:nvSpPr>
        <p:spPr/>
        <p:txBody>
          <a:bodyPr/>
          <a:lstStyle/>
          <a:p>
            <a:fld id="{90DB3749-452E-4272-9D53-B964671A66EB}" type="slidenum">
              <a:rPr lang="en-US" smtClean="0"/>
              <a:t>25</a:t>
            </a:fld>
            <a:endParaRPr lang="en-US"/>
          </a:p>
        </p:txBody>
      </p:sp>
    </p:spTree>
    <p:extLst>
      <p:ext uri="{BB962C8B-B14F-4D97-AF65-F5344CB8AC3E}">
        <p14:creationId xmlns:p14="http://schemas.microsoft.com/office/powerpoint/2010/main" val="15374562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enforce feature alignment, the AVE-Net computes the correspondence score as a function of the Euclidean distance between the normalized visual and audio embeddings. This information bottleneck, the single scalar value that summarizes whether the image and the audio correspond, forces the two embeddings to be aligned.</a:t>
            </a:r>
          </a:p>
          <a:p>
            <a:r>
              <a:rPr lang="en-US" dirty="0"/>
              <a:t> Furthermore, the use of the Euclidean distance during training is crucial as it makes the features “aware” of the distance metric, therefore making them amenable to retrieval</a:t>
            </a:r>
          </a:p>
        </p:txBody>
      </p:sp>
      <p:sp>
        <p:nvSpPr>
          <p:cNvPr id="4" name="Slide Number Placeholder 3"/>
          <p:cNvSpPr>
            <a:spLocks noGrp="1"/>
          </p:cNvSpPr>
          <p:nvPr>
            <p:ph type="sldNum" sz="quarter" idx="5"/>
          </p:nvPr>
        </p:nvSpPr>
        <p:spPr/>
        <p:txBody>
          <a:bodyPr/>
          <a:lstStyle/>
          <a:p>
            <a:fld id="{90DB3749-452E-4272-9D53-B964671A66EB}" type="slidenum">
              <a:rPr lang="en-US" smtClean="0"/>
              <a:t>32</a:t>
            </a:fld>
            <a:endParaRPr lang="en-US"/>
          </a:p>
        </p:txBody>
      </p:sp>
    </p:spTree>
    <p:extLst>
      <p:ext uri="{BB962C8B-B14F-4D97-AF65-F5344CB8AC3E}">
        <p14:creationId xmlns:p14="http://schemas.microsoft.com/office/powerpoint/2010/main" val="21712575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two subnetworks produce a 128-D L2 normalized embedding for each of the modalities. The Euclidean distance between the two 128-D features is computed, and this single scalar is passed through a tiny FC, which scales and shifts the distance to calibrate it for the subsequent </a:t>
            </a:r>
            <a:r>
              <a:rPr lang="en-US" dirty="0" err="1"/>
              <a:t>softmax</a:t>
            </a:r>
            <a:r>
              <a:rPr lang="en-US" dirty="0"/>
              <a:t>. The bias of the FC essentially learns the threshold on the distance above which the two features are deemed not to correspond.  Also,</a:t>
            </a:r>
          </a:p>
          <a:p>
            <a:r>
              <a:rPr lang="en-US" dirty="0"/>
              <a:t>features are inadequate for cross-modal retrieval (as will be shown in the results of Section 3.1) as they are not aligned in any way – the fusion is performed by concatenating the features and the correspondence score is computed only after the fully connected layers. In contrast, the AVE-Net moves the fully connected layers into the vision and audio subnetworks and directly optimizes the features for cross-modal retrieval.</a:t>
            </a:r>
          </a:p>
        </p:txBody>
      </p:sp>
      <p:sp>
        <p:nvSpPr>
          <p:cNvPr id="4" name="Slide Number Placeholder 3"/>
          <p:cNvSpPr>
            <a:spLocks noGrp="1"/>
          </p:cNvSpPr>
          <p:nvPr>
            <p:ph type="sldNum" sz="quarter" idx="5"/>
          </p:nvPr>
        </p:nvSpPr>
        <p:spPr/>
        <p:txBody>
          <a:bodyPr/>
          <a:lstStyle/>
          <a:p>
            <a:fld id="{90DB3749-452E-4272-9D53-B964671A66EB}" type="slidenum">
              <a:rPr lang="en-US" smtClean="0"/>
              <a:t>33</a:t>
            </a:fld>
            <a:endParaRPr lang="en-US"/>
          </a:p>
        </p:txBody>
      </p:sp>
    </p:spTree>
    <p:extLst>
      <p:ext uri="{BB962C8B-B14F-4D97-AF65-F5344CB8AC3E}">
        <p14:creationId xmlns:p14="http://schemas.microsoft.com/office/powerpoint/2010/main" val="20864405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Self-supervision (or self-supervised learning) is a learning technique where the training data is autonomously (or "automatically") labelled.</a:t>
            </a:r>
          </a:p>
          <a:p>
            <a:r>
              <a:rPr lang="en-US" dirty="0"/>
              <a:t> It is still supervised learning, but the datasets do not need to be manually labelled by human, but they can e.g. be labelled by finding and exploiting the relations (or correlations) between different input signals (input coming e.g. from frame and audio signal).</a:t>
            </a:r>
          </a:p>
          <a:p>
            <a:endParaRPr lang="en-US" dirty="0"/>
          </a:p>
        </p:txBody>
      </p:sp>
      <p:sp>
        <p:nvSpPr>
          <p:cNvPr id="4" name="Slide Number Placeholder 3"/>
          <p:cNvSpPr>
            <a:spLocks noGrp="1"/>
          </p:cNvSpPr>
          <p:nvPr>
            <p:ph type="sldNum" sz="quarter" idx="5"/>
          </p:nvPr>
        </p:nvSpPr>
        <p:spPr/>
        <p:txBody>
          <a:bodyPr/>
          <a:lstStyle/>
          <a:p>
            <a:fld id="{90DB3749-452E-4272-9D53-B964671A66EB}" type="slidenum">
              <a:rPr lang="en-US" smtClean="0"/>
              <a:t>7</a:t>
            </a:fld>
            <a:endParaRPr lang="en-US"/>
          </a:p>
        </p:txBody>
      </p:sp>
    </p:spTree>
    <p:extLst>
      <p:ext uri="{BB962C8B-B14F-4D97-AF65-F5344CB8AC3E}">
        <p14:creationId xmlns:p14="http://schemas.microsoft.com/office/powerpoint/2010/main" val="28961736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mc:Choice xmlns:a14="http://schemas.microsoft.com/office/drawing/2010/main" Requires="a14">
          <p:sp>
            <p:nvSpPr>
              <p:cNvPr id="3" name="Notes Placeholder 2"/>
              <p:cNvSpPr>
                <a:spLocks noGrp="1"/>
              </p:cNvSpPr>
              <p:nvPr>
                <p:ph type="body" idx="1"/>
              </p:nvPr>
            </p:nvSpPr>
            <p:spPr/>
            <p:txBody>
              <a:bodyPr/>
              <a:lstStyle/>
              <a:p>
                <a:r>
                  <a:rPr lang="en-US" b="1" dirty="0"/>
                  <a:t>Trained on: </a:t>
                </a:r>
                <a:r>
                  <a:rPr lang="en-US" dirty="0" err="1"/>
                  <a:t>AudioSet</a:t>
                </a:r>
                <a:r>
                  <a:rPr lang="en-US" dirty="0"/>
                  <a:t>-Instruments train-</a:t>
                </a:r>
                <a:r>
                  <a:rPr lang="en-US" dirty="0" err="1"/>
                  <a:t>val</a:t>
                </a:r>
                <a:r>
                  <a:rPr lang="en-US" dirty="0"/>
                  <a:t> set</a:t>
                </a:r>
              </a:p>
              <a:p>
                <a:r>
                  <a:rPr lang="en-US" dirty="0"/>
                  <a:t>On the audio-visual correspondence task, AVE-Net achieves an accuracy of 81.9%, </a:t>
                </a:r>
                <a:r>
                  <a:rPr lang="en-US" b="1" dirty="0"/>
                  <a:t>beating</a:t>
                </a:r>
                <a:r>
                  <a:rPr lang="en-US" dirty="0"/>
                  <a:t> slightly the </a:t>
                </a:r>
                <a14:m>
                  <m:oMath xmlns:m="http://schemas.openxmlformats.org/officeDocument/2006/math">
                    <m:sSup>
                      <m:sSupPr>
                        <m:ctrlPr>
                          <a:rPr lang="en-US" i="1" dirty="0" smtClean="0">
                            <a:latin typeface="Cambria Math" panose="02040503050406030204" pitchFamily="18" charset="0"/>
                          </a:rPr>
                        </m:ctrlPr>
                      </m:sSupPr>
                      <m:e>
                        <m:r>
                          <a:rPr lang="en-US" b="0" i="1" dirty="0" smtClean="0">
                            <a:latin typeface="Cambria Math" panose="02040503050406030204" pitchFamily="18" charset="0"/>
                          </a:rPr>
                          <m:t>𝐿</m:t>
                        </m:r>
                      </m:e>
                      <m:sup>
                        <m:r>
                          <a:rPr lang="en-US" b="0" i="1" dirty="0" smtClean="0">
                            <a:latin typeface="Cambria Math" panose="02040503050406030204" pitchFamily="18" charset="0"/>
                          </a:rPr>
                          <m:t>3</m:t>
                        </m:r>
                      </m:sup>
                    </m:sSup>
                    <m:r>
                      <a:rPr lang="en-US" i="1" dirty="0" smtClean="0">
                        <a:latin typeface="Cambria Math" panose="02040503050406030204" pitchFamily="18" charset="0"/>
                      </a:rPr>
                      <m:t> </m:t>
                    </m:r>
                  </m:oMath>
                </a14:m>
                <a:r>
                  <a:rPr lang="en-US" dirty="0"/>
                  <a:t>-Net which gets 80.8%</a:t>
                </a:r>
              </a:p>
              <a:p>
                <a:r>
                  <a:rPr lang="en-US" b="1" dirty="0"/>
                  <a:t>Note: </a:t>
                </a:r>
                <a:r>
                  <a:rPr lang="en-US" dirty="0"/>
                  <a:t>AVC performance is not the ultimate goal since the task is only used as a proxy for learning good embeddings, so </a:t>
                </a:r>
                <a:r>
                  <a:rPr lang="en-US" b="1" dirty="0"/>
                  <a:t>the real test of interest here is the retrieval performance.</a:t>
                </a:r>
              </a:p>
              <a:p>
                <a:r>
                  <a:rPr lang="en-US" dirty="0"/>
                  <a:t>e.g. audio-to-image uses the audio embedding as the query vector to search the database of visual embeddings, answering the question “Which image could make this sound?</a:t>
                </a:r>
                <a:endParaRPr lang="en-US" b="1" dirty="0"/>
              </a:p>
              <a:p>
                <a:endParaRPr lang="en-US" dirty="0"/>
              </a:p>
            </p:txBody>
          </p:sp>
        </mc:Choice>
        <mc:Fallback>
          <p:sp>
            <p:nvSpPr>
              <p:cNvPr id="3" name="Notes Placeholder 2"/>
              <p:cNvSpPr>
                <a:spLocks noGrp="1"/>
              </p:cNvSpPr>
              <p:nvPr>
                <p:ph type="body" idx="1"/>
              </p:nvPr>
            </p:nvSpPr>
            <p:spPr/>
            <p:txBody>
              <a:bodyPr/>
              <a:lstStyle/>
              <a:p>
                <a:r>
                  <a:rPr lang="en-US" b="1" dirty="0"/>
                  <a:t>Trained on: </a:t>
                </a:r>
                <a:r>
                  <a:rPr lang="en-US" dirty="0" err="1"/>
                  <a:t>AudioSet</a:t>
                </a:r>
                <a:r>
                  <a:rPr lang="en-US" dirty="0"/>
                  <a:t>-Instruments train-</a:t>
                </a:r>
                <a:r>
                  <a:rPr lang="en-US" dirty="0" err="1"/>
                  <a:t>val</a:t>
                </a:r>
                <a:r>
                  <a:rPr lang="en-US" dirty="0"/>
                  <a:t> set</a:t>
                </a:r>
              </a:p>
              <a:p>
                <a:r>
                  <a:rPr lang="en-US" dirty="0"/>
                  <a:t>On the audio-visual correspondence task, AVE-Net achieves an accuracy of 81.9%, </a:t>
                </a:r>
                <a:r>
                  <a:rPr lang="en-US" b="1" dirty="0"/>
                  <a:t>beating</a:t>
                </a:r>
                <a:r>
                  <a:rPr lang="en-US" dirty="0"/>
                  <a:t> slightly the </a:t>
                </a:r>
                <a:r>
                  <a:rPr lang="en-US" b="0" i="0" dirty="0">
                    <a:latin typeface="Cambria Math" panose="02040503050406030204" pitchFamily="18" charset="0"/>
                  </a:rPr>
                  <a:t>𝐿^3 </a:t>
                </a:r>
                <a:r>
                  <a:rPr lang="en-US" i="0" dirty="0">
                    <a:latin typeface="Cambria Math" panose="02040503050406030204" pitchFamily="18" charset="0"/>
                  </a:rPr>
                  <a:t> </a:t>
                </a:r>
                <a:r>
                  <a:rPr lang="en-US" dirty="0"/>
                  <a:t>-Net which gets 80.8%</a:t>
                </a:r>
              </a:p>
              <a:p>
                <a:r>
                  <a:rPr lang="en-US" b="1" dirty="0"/>
                  <a:t>Note: </a:t>
                </a:r>
                <a:r>
                  <a:rPr lang="en-US" dirty="0"/>
                  <a:t>AVC performance is not the ultimate goal since the task is only used as a proxy for learning good embeddings, so </a:t>
                </a:r>
                <a:r>
                  <a:rPr lang="en-US" b="1" dirty="0"/>
                  <a:t>the real test of interest here is the retrieval performance.</a:t>
                </a:r>
              </a:p>
              <a:p>
                <a:r>
                  <a:rPr lang="en-US" dirty="0"/>
                  <a:t>e.g. audio-to-image uses the audio embedding as the query vector to search the database of visual embeddings, answering the question “Which image could make this sound?</a:t>
                </a:r>
                <a:endParaRPr lang="en-US" b="1" dirty="0"/>
              </a:p>
              <a:p>
                <a:endParaRPr lang="en-US" dirty="0"/>
              </a:p>
            </p:txBody>
          </p:sp>
        </mc:Fallback>
      </mc:AlternateContent>
      <p:sp>
        <p:nvSpPr>
          <p:cNvPr id="4" name="Slide Number Placeholder 3"/>
          <p:cNvSpPr>
            <a:spLocks noGrp="1"/>
          </p:cNvSpPr>
          <p:nvPr>
            <p:ph type="sldNum" sz="quarter" idx="5"/>
          </p:nvPr>
        </p:nvSpPr>
        <p:spPr/>
        <p:txBody>
          <a:bodyPr/>
          <a:lstStyle/>
          <a:p>
            <a:fld id="{90DB3749-452E-4272-9D53-B964671A66EB}" type="slidenum">
              <a:rPr lang="en-US" smtClean="0"/>
              <a:t>34</a:t>
            </a:fld>
            <a:endParaRPr lang="en-US"/>
          </a:p>
        </p:txBody>
      </p:sp>
    </p:spTree>
    <p:extLst>
      <p:ext uri="{BB962C8B-B14F-4D97-AF65-F5344CB8AC3E}">
        <p14:creationId xmlns:p14="http://schemas.microsoft.com/office/powerpoint/2010/main" val="4851417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nDCG@30 for all combinations of query-database modalities is shown in Table</a:t>
            </a:r>
          </a:p>
        </p:txBody>
      </p:sp>
      <p:sp>
        <p:nvSpPr>
          <p:cNvPr id="4" name="Slide Number Placeholder 3"/>
          <p:cNvSpPr>
            <a:spLocks noGrp="1"/>
          </p:cNvSpPr>
          <p:nvPr>
            <p:ph type="sldNum" sz="quarter" idx="5"/>
          </p:nvPr>
        </p:nvSpPr>
        <p:spPr/>
        <p:txBody>
          <a:bodyPr/>
          <a:lstStyle/>
          <a:p>
            <a:fld id="{90DB3749-452E-4272-9D53-B964671A66EB}" type="slidenum">
              <a:rPr lang="en-US" smtClean="0"/>
              <a:t>35</a:t>
            </a:fld>
            <a:endParaRPr lang="en-US"/>
          </a:p>
        </p:txBody>
      </p:sp>
    </p:spTree>
    <p:extLst>
      <p:ext uri="{BB962C8B-B14F-4D97-AF65-F5344CB8AC3E}">
        <p14:creationId xmlns:p14="http://schemas.microsoft.com/office/powerpoint/2010/main" val="40219774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mc:Choice xmlns:a14="http://schemas.microsoft.com/office/drawing/2010/main" Requires="a14">
          <p:sp>
            <p:nvSpPr>
              <p:cNvPr id="3" name="Notes Placeholder 2"/>
              <p:cNvSpPr>
                <a:spLocks noGrp="1"/>
              </p:cNvSpPr>
              <p:nvPr>
                <p:ph type="body" idx="1"/>
              </p:nvPr>
            </p:nvSpPr>
            <p:spPr/>
            <p:txBody>
              <a:bodyPr/>
              <a:lstStyle/>
              <a:p>
                <a:r>
                  <a:rPr lang="en-US" dirty="0"/>
                  <a:t>intra-modal retrieval works because of </a:t>
                </a:r>
                <a:r>
                  <a:rPr lang="en-US" b="1" dirty="0"/>
                  <a:t>transitivity</a:t>
                </a:r>
                <a:r>
                  <a:rPr lang="en-US" dirty="0"/>
                  <a:t> – an image of a violin </a:t>
                </a:r>
                <a:r>
                  <a:rPr lang="en-US" b="1" dirty="0"/>
                  <a:t>is close in feature space</a:t>
                </a:r>
                <a:r>
                  <a:rPr lang="en-US" dirty="0"/>
                  <a:t> to the sound of a violin, which is in turn close to other images of violins.</a:t>
                </a:r>
              </a:p>
              <a:p>
                <a:endParaRPr lang="en-US" dirty="0"/>
              </a:p>
              <a:p>
                <a:r>
                  <a:rPr lang="en-US" b="1" dirty="0"/>
                  <a:t>Note:</a:t>
                </a:r>
                <a:r>
                  <a:rPr lang="en-US" dirty="0"/>
                  <a:t> Despite learning essentially the same information on the same task and training data as the </a:t>
                </a:r>
                <a14:m>
                  <m:oMath xmlns:m="http://schemas.openxmlformats.org/officeDocument/2006/math">
                    <m:sSup>
                      <m:sSupPr>
                        <m:ctrlPr>
                          <a:rPr lang="en-US" i="1" dirty="0" smtClean="0">
                            <a:latin typeface="Cambria Math" panose="02040503050406030204" pitchFamily="18" charset="0"/>
                          </a:rPr>
                        </m:ctrlPr>
                      </m:sSupPr>
                      <m:e>
                        <m:r>
                          <a:rPr lang="en-US" b="0" i="1" dirty="0" smtClean="0">
                            <a:latin typeface="Cambria Math" panose="02040503050406030204" pitchFamily="18" charset="0"/>
                          </a:rPr>
                          <m:t>𝐿</m:t>
                        </m:r>
                      </m:e>
                      <m:sup>
                        <m:r>
                          <a:rPr lang="en-US" b="0" i="1" dirty="0" smtClean="0">
                            <a:latin typeface="Cambria Math" panose="02040503050406030204" pitchFamily="18" charset="0"/>
                          </a:rPr>
                          <m:t>3</m:t>
                        </m:r>
                      </m:sup>
                    </m:sSup>
                  </m:oMath>
                </a14:m>
                <a:r>
                  <a:rPr lang="en-US" dirty="0"/>
                  <a:t>-Net, </a:t>
                </a:r>
              </a:p>
              <a:p>
                <a:pPr marL="0" indent="0">
                  <a:buNone/>
                </a:pPr>
                <a:r>
                  <a:rPr lang="en-US" dirty="0"/>
                  <a:t>	The AVE-Net outperforms the </a:t>
                </a:r>
                <a14:m>
                  <m:oMath xmlns:m="http://schemas.openxmlformats.org/officeDocument/2006/math">
                    <m:sSup>
                      <m:sSupPr>
                        <m:ctrlPr>
                          <a:rPr lang="en-US" i="1" dirty="0">
                            <a:latin typeface="Cambria Math" panose="02040503050406030204" pitchFamily="18" charset="0"/>
                          </a:rPr>
                        </m:ctrlPr>
                      </m:sSupPr>
                      <m:e>
                        <m:r>
                          <a:rPr lang="en-US" i="1" dirty="0">
                            <a:latin typeface="Cambria Math" panose="02040503050406030204" pitchFamily="18" charset="0"/>
                          </a:rPr>
                          <m:t>𝐿</m:t>
                        </m:r>
                      </m:e>
                      <m:sup>
                        <m:r>
                          <a:rPr lang="en-US" i="1" dirty="0">
                            <a:latin typeface="Cambria Math" panose="02040503050406030204" pitchFamily="18" charset="0"/>
                          </a:rPr>
                          <m:t>3</m:t>
                        </m:r>
                      </m:sup>
                    </m:sSup>
                    <m:r>
                      <a:rPr lang="en-US" i="1" dirty="0">
                        <a:latin typeface="Cambria Math" panose="02040503050406030204" pitchFamily="18" charset="0"/>
                      </a:rPr>
                      <m:t> </m:t>
                    </m:r>
                  </m:oMath>
                </a14:m>
                <a:r>
                  <a:rPr lang="en-US" dirty="0"/>
                  <a:t>-Net because its </a:t>
                </a:r>
                <a:r>
                  <a:rPr lang="en-US" b="1" dirty="0"/>
                  <a:t>Euclidean distance is “aware”</a:t>
                </a:r>
                <a:r>
                  <a:rPr lang="en-US" dirty="0"/>
                  <a:t>, i.e. it has been designed and trained with retrieval in mind.</a:t>
                </a:r>
              </a:p>
              <a:p>
                <a:endParaRPr lang="en-US" dirty="0"/>
              </a:p>
            </p:txBody>
          </p:sp>
        </mc:Choice>
        <mc:Fallback>
          <p:sp>
            <p:nvSpPr>
              <p:cNvPr id="3" name="Notes Placeholder 2"/>
              <p:cNvSpPr>
                <a:spLocks noGrp="1"/>
              </p:cNvSpPr>
              <p:nvPr>
                <p:ph type="body" idx="1"/>
              </p:nvPr>
            </p:nvSpPr>
            <p:spPr/>
            <p:txBody>
              <a:bodyPr/>
              <a:lstStyle/>
              <a:p>
                <a:r>
                  <a:rPr lang="en-US" dirty="0"/>
                  <a:t>intra-modal retrieval works because of </a:t>
                </a:r>
                <a:r>
                  <a:rPr lang="en-US" b="1" dirty="0"/>
                  <a:t>transitivity</a:t>
                </a:r>
                <a:r>
                  <a:rPr lang="en-US" dirty="0"/>
                  <a:t> – an image of a violin </a:t>
                </a:r>
                <a:r>
                  <a:rPr lang="en-US" b="1" dirty="0"/>
                  <a:t>is close in feature space</a:t>
                </a:r>
                <a:r>
                  <a:rPr lang="en-US" dirty="0"/>
                  <a:t> to the sound of a violin, which is in turn close to other images of violins.</a:t>
                </a:r>
              </a:p>
              <a:p>
                <a:endParaRPr lang="en-US" dirty="0"/>
              </a:p>
              <a:p>
                <a:r>
                  <a:rPr lang="en-US" b="1" dirty="0"/>
                  <a:t>Note:</a:t>
                </a:r>
                <a:r>
                  <a:rPr lang="en-US" dirty="0"/>
                  <a:t> Despite learning essentially the same information on the same task and training data as the </a:t>
                </a:r>
                <a:r>
                  <a:rPr lang="en-US" b="0" i="0" dirty="0">
                    <a:latin typeface="Cambria Math" panose="02040503050406030204" pitchFamily="18" charset="0"/>
                  </a:rPr>
                  <a:t>𝐿^3</a:t>
                </a:r>
                <a:r>
                  <a:rPr lang="en-US" dirty="0"/>
                  <a:t>-Net, </a:t>
                </a:r>
              </a:p>
              <a:p>
                <a:pPr marL="0" indent="0">
                  <a:buNone/>
                </a:pPr>
                <a:r>
                  <a:rPr lang="en-US" dirty="0"/>
                  <a:t>	The AVE-Net outperforms the </a:t>
                </a:r>
                <a:r>
                  <a:rPr lang="en-US" i="0" dirty="0">
                    <a:latin typeface="Cambria Math" panose="02040503050406030204" pitchFamily="18" charset="0"/>
                  </a:rPr>
                  <a:t>𝐿^3  </a:t>
                </a:r>
                <a:r>
                  <a:rPr lang="en-US" dirty="0"/>
                  <a:t>-Net because its </a:t>
                </a:r>
                <a:r>
                  <a:rPr lang="en-US" b="1" dirty="0"/>
                  <a:t>Euclidean distance is “aware”</a:t>
                </a:r>
                <a:r>
                  <a:rPr lang="en-US" dirty="0"/>
                  <a:t>, i.e. it has been designed and trained with retrieval in mind.</a:t>
                </a:r>
              </a:p>
              <a:p>
                <a:endParaRPr lang="en-US" dirty="0"/>
              </a:p>
            </p:txBody>
          </p:sp>
        </mc:Fallback>
      </mc:AlternateContent>
      <p:sp>
        <p:nvSpPr>
          <p:cNvPr id="4" name="Slide Number Placeholder 3"/>
          <p:cNvSpPr>
            <a:spLocks noGrp="1"/>
          </p:cNvSpPr>
          <p:nvPr>
            <p:ph type="sldNum" sz="quarter" idx="5"/>
          </p:nvPr>
        </p:nvSpPr>
        <p:spPr/>
        <p:txBody>
          <a:bodyPr/>
          <a:lstStyle/>
          <a:p>
            <a:fld id="{90DB3749-452E-4272-9D53-B964671A66EB}" type="slidenum">
              <a:rPr lang="en-US" smtClean="0"/>
              <a:t>36</a:t>
            </a:fld>
            <a:endParaRPr lang="en-US"/>
          </a:p>
        </p:txBody>
      </p:sp>
    </p:spTree>
    <p:extLst>
      <p:ext uri="{BB962C8B-B14F-4D97-AF65-F5344CB8AC3E}">
        <p14:creationId xmlns:p14="http://schemas.microsoft.com/office/powerpoint/2010/main" val="37341713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column shows one query and retrieved results. Purely for visualization purposes, as it is hard to display sound, the frame of the video that is aligned with the sound is shown instead of the actual sound form. The sound icon or lack of it indicates the audio or vision modality, respectively. For example, the last column illustrates query by image into an audio database, thus answering the question “Which sounds are the most plausible for this query image?” Note that many audio retrieval items are indeed correct despite the fact that their corresponding frames are unrelated – e.g. the audio of the blue image with white text does contain drums – this is just an artefact of how noisy real-world YouTube videos are.</a:t>
            </a:r>
          </a:p>
        </p:txBody>
      </p:sp>
      <p:sp>
        <p:nvSpPr>
          <p:cNvPr id="4" name="Slide Number Placeholder 3"/>
          <p:cNvSpPr>
            <a:spLocks noGrp="1"/>
          </p:cNvSpPr>
          <p:nvPr>
            <p:ph type="sldNum" sz="quarter" idx="5"/>
          </p:nvPr>
        </p:nvSpPr>
        <p:spPr/>
        <p:txBody>
          <a:bodyPr/>
          <a:lstStyle/>
          <a:p>
            <a:fld id="{90DB3749-452E-4272-9D53-B964671A66EB}" type="slidenum">
              <a:rPr lang="en-US" smtClean="0"/>
              <a:t>37</a:t>
            </a:fld>
            <a:endParaRPr lang="en-US"/>
          </a:p>
        </p:txBody>
      </p:sp>
    </p:spTree>
    <p:extLst>
      <p:ext uri="{BB962C8B-B14F-4D97-AF65-F5344CB8AC3E}">
        <p14:creationId xmlns:p14="http://schemas.microsoft.com/office/powerpoint/2010/main" val="27150157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network is then trained in the same manner as for the AVC task, i.e. predicting whether the image and the audio correspond. For corresponding pairs, the method encourages one region to respond highly and therefore localize the object, while for mismatched pairs the maximal score should be low thus making the entire score map low, indicating, as desired, there is no object which makes the input sound. In essence, the audio representation forms a filter which “looks” for relevant image patches in a similar manner to an attention mechanism.</a:t>
            </a:r>
          </a:p>
        </p:txBody>
      </p:sp>
      <p:sp>
        <p:nvSpPr>
          <p:cNvPr id="4" name="Slide Number Placeholder 3"/>
          <p:cNvSpPr>
            <a:spLocks noGrp="1"/>
          </p:cNvSpPr>
          <p:nvPr>
            <p:ph type="sldNum" sz="quarter" idx="5"/>
          </p:nvPr>
        </p:nvSpPr>
        <p:spPr/>
        <p:txBody>
          <a:bodyPr/>
          <a:lstStyle/>
          <a:p>
            <a:fld id="{90DB3749-452E-4272-9D53-B964671A66EB}" type="slidenum">
              <a:rPr lang="en-US" smtClean="0"/>
              <a:t>38</a:t>
            </a:fld>
            <a:endParaRPr lang="en-US"/>
          </a:p>
        </p:txBody>
      </p:sp>
    </p:spTree>
    <p:extLst>
      <p:ext uri="{BB962C8B-B14F-4D97-AF65-F5344CB8AC3E}">
        <p14:creationId xmlns:p14="http://schemas.microsoft.com/office/powerpoint/2010/main" val="293732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essence, the audio representation forms a filter which “looks” for relevant image patches in a similar manner to an attention mechanism. </a:t>
            </a:r>
          </a:p>
          <a:p>
            <a:r>
              <a:rPr lang="en-US" dirty="0"/>
              <a:t>Our Audio-Visual Object Localization Network (AVOL-Net) is depicted in Figure 4. Compared to the AVE-Net (Figure 2c), the vision subnetwork does not pool conv4 2 features but keeps operating on the 14 × 14 resolution. To enable this, the two fully connected layers fc1 and fc2 of the vision subnetwork are converted to 1 × 1 convolutions conv5 and conv6. Feature normalization is removed to enable features to have a low response on background regions. Similarities between each of the 14 × 14 128-D visual descriptors and the single 128-D audio descriptor are computed via a scalar product, producing a 14 × 14 similarity score map. Similarly to the AVE-Net, the scores are calibrated using a tiny 1 × 1 convolution (fc3 converted to be “fully convolutional”), followed by a sigmoid which produces the localization output in the form of the </a:t>
            </a:r>
            <a:r>
              <a:rPr lang="en-US" dirty="0" err="1"/>
              <a:t>imageaudio</a:t>
            </a:r>
            <a:r>
              <a:rPr lang="en-US" dirty="0"/>
              <a:t> correspondence score for each spatial location. Max pooling over all spatial Objects that Sound 11 locations is performed to obtain the final correspondence score, which is then used for training on the AVC task using the logistic loss. </a:t>
            </a:r>
          </a:p>
        </p:txBody>
      </p:sp>
      <p:sp>
        <p:nvSpPr>
          <p:cNvPr id="4" name="Slide Number Placeholder 3"/>
          <p:cNvSpPr>
            <a:spLocks noGrp="1"/>
          </p:cNvSpPr>
          <p:nvPr>
            <p:ph type="sldNum" sz="quarter" idx="5"/>
          </p:nvPr>
        </p:nvSpPr>
        <p:spPr/>
        <p:txBody>
          <a:bodyPr/>
          <a:lstStyle/>
          <a:p>
            <a:fld id="{90DB3749-452E-4272-9D53-B964671A66EB}" type="slidenum">
              <a:rPr lang="en-US" smtClean="0"/>
              <a:t>40</a:t>
            </a:fld>
            <a:endParaRPr lang="en-US"/>
          </a:p>
        </p:txBody>
      </p:sp>
    </p:spTree>
    <p:extLst>
      <p:ext uri="{BB962C8B-B14F-4D97-AF65-F5344CB8AC3E}">
        <p14:creationId xmlns:p14="http://schemas.microsoft.com/office/powerpoint/2010/main" val="30383535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0DB3749-452E-4272-9D53-B964671A66EB}" type="slidenum">
              <a:rPr lang="en-US" smtClean="0"/>
              <a:t>41</a:t>
            </a:fld>
            <a:endParaRPr lang="en-US"/>
          </a:p>
        </p:txBody>
      </p:sp>
    </p:spTree>
    <p:extLst>
      <p:ext uri="{BB962C8B-B14F-4D97-AF65-F5344CB8AC3E}">
        <p14:creationId xmlns:p14="http://schemas.microsoft.com/office/powerpoint/2010/main" val="18022944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 6. What would make this sound? Similarly to Figure 5, the AVOL-Net localization output is shown given an input image frame and 1s of audio. However, here the frame and audio are mismatched. Each triplet of images shows the (left) input audio, (middle) input frame, and (right) localization output overlaid over the frame. Purely for visualization purposes, as it is hard to display sound, the frame of the video that is aligned with the sound is shown instead of the actual sound form (left). On the example of the first triplet: (left) flute sound illustrated by an image of a flute, (middle) image of a piano and a flute, (right) the flute from the middle image is highlighted as our network successfully answers the question “What in the piano-flute image would make a flute sound?” In each row the input frame is fixed while the input audio varies, showing that object localization does depend on the sound and therefore our system is not just detecting salient objects in the scene but is achieving the original goal – localizing the object that sounds. </a:t>
            </a:r>
          </a:p>
        </p:txBody>
      </p:sp>
      <p:sp>
        <p:nvSpPr>
          <p:cNvPr id="4" name="Slide Number Placeholder 3"/>
          <p:cNvSpPr>
            <a:spLocks noGrp="1"/>
          </p:cNvSpPr>
          <p:nvPr>
            <p:ph type="sldNum" sz="quarter" idx="5"/>
          </p:nvPr>
        </p:nvSpPr>
        <p:spPr/>
        <p:txBody>
          <a:bodyPr/>
          <a:lstStyle/>
          <a:p>
            <a:fld id="{90DB3749-452E-4272-9D53-B964671A66EB}" type="slidenum">
              <a:rPr lang="en-US" smtClean="0"/>
              <a:t>42</a:t>
            </a:fld>
            <a:endParaRPr lang="en-US"/>
          </a:p>
        </p:txBody>
      </p:sp>
    </p:spTree>
    <p:extLst>
      <p:ext uri="{BB962C8B-B14F-4D97-AF65-F5344CB8AC3E}">
        <p14:creationId xmlns:p14="http://schemas.microsoft.com/office/powerpoint/2010/main" val="34318959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Visual and audio events tend to occur together: </a:t>
            </a:r>
          </a:p>
          <a:p>
            <a:r>
              <a:rPr lang="en-US" sz="1200" dirty="0"/>
              <a:t>a wine glass shattering and the accompanying crash; </a:t>
            </a:r>
          </a:p>
          <a:p>
            <a:r>
              <a:rPr lang="en-US" sz="1200" dirty="0"/>
              <a:t>the roar of a motorcycle as it accelerates.</a:t>
            </a:r>
          </a:p>
          <a:p>
            <a:r>
              <a:rPr lang="en-US" sz="1200" dirty="0"/>
              <a:t>These visual and audio stimuli are concurrent because they share a common cause. </a:t>
            </a:r>
          </a:p>
          <a:p>
            <a:r>
              <a:rPr lang="en-US" sz="1200" b="1" dirty="0"/>
              <a:t>Our goal: </a:t>
            </a:r>
            <a:r>
              <a:rPr lang="en-US" sz="1200" dirty="0"/>
              <a:t>Understanding the relationship between visual events and their associated sounds is a fundamental way that we make sense of the world around us</a:t>
            </a:r>
          </a:p>
          <a:p>
            <a:endParaRPr lang="en-US" dirty="0"/>
          </a:p>
        </p:txBody>
      </p:sp>
      <p:sp>
        <p:nvSpPr>
          <p:cNvPr id="4" name="Slide Number Placeholder 3"/>
          <p:cNvSpPr>
            <a:spLocks noGrp="1"/>
          </p:cNvSpPr>
          <p:nvPr>
            <p:ph type="sldNum" sz="quarter" idx="5"/>
          </p:nvPr>
        </p:nvSpPr>
        <p:spPr/>
        <p:txBody>
          <a:bodyPr/>
          <a:lstStyle/>
          <a:p>
            <a:fld id="{90DB3749-452E-4272-9D53-B964671A66EB}" type="slidenum">
              <a:rPr lang="en-US" smtClean="0"/>
              <a:t>8</a:t>
            </a:fld>
            <a:endParaRPr lang="en-US"/>
          </a:p>
        </p:txBody>
      </p:sp>
    </p:spTree>
    <p:extLst>
      <p:ext uri="{BB962C8B-B14F-4D97-AF65-F5344CB8AC3E}">
        <p14:creationId xmlns:p14="http://schemas.microsoft.com/office/powerpoint/2010/main" val="33961818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explore that observation by asking: </a:t>
            </a:r>
          </a:p>
          <a:p>
            <a:r>
              <a:rPr lang="en-US" dirty="0"/>
              <a:t>What can be learnt by looking at and listening to a large number of </a:t>
            </a:r>
            <a:r>
              <a:rPr lang="en-US" b="1" dirty="0" err="1"/>
              <a:t>unlabelled</a:t>
            </a:r>
            <a:r>
              <a:rPr lang="en-US" b="1" dirty="0"/>
              <a:t> videos</a:t>
            </a:r>
            <a:r>
              <a:rPr lang="en-US" dirty="0"/>
              <a:t>? </a:t>
            </a:r>
          </a:p>
          <a:p>
            <a:r>
              <a:rPr lang="en-US" dirty="0"/>
              <a:t>By constructing an </a:t>
            </a:r>
            <a:r>
              <a:rPr lang="en-US" b="1" dirty="0"/>
              <a:t>audio-visual correspondence (AVC)</a:t>
            </a:r>
            <a:r>
              <a:rPr lang="en-US" dirty="0"/>
              <a:t> learning task that enables visual and audio networks to be jointly trained from scratch, we’ll see that…</a:t>
            </a:r>
          </a:p>
          <a:p>
            <a:endParaRPr lang="en-US" dirty="0"/>
          </a:p>
        </p:txBody>
      </p:sp>
      <p:sp>
        <p:nvSpPr>
          <p:cNvPr id="4" name="Slide Number Placeholder 3"/>
          <p:cNvSpPr>
            <a:spLocks noGrp="1"/>
          </p:cNvSpPr>
          <p:nvPr>
            <p:ph type="sldNum" sz="quarter" idx="5"/>
          </p:nvPr>
        </p:nvSpPr>
        <p:spPr/>
        <p:txBody>
          <a:bodyPr/>
          <a:lstStyle/>
          <a:p>
            <a:fld id="{90DB3749-452E-4272-9D53-B964671A66EB}" type="slidenum">
              <a:rPr lang="en-US" smtClean="0"/>
              <a:t>10</a:t>
            </a:fld>
            <a:endParaRPr lang="en-US"/>
          </a:p>
        </p:txBody>
      </p:sp>
    </p:spTree>
    <p:extLst>
      <p:ext uri="{BB962C8B-B14F-4D97-AF65-F5344CB8AC3E}">
        <p14:creationId xmlns:p14="http://schemas.microsoft.com/office/powerpoint/2010/main" val="29885363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latin typeface="+mn-lt"/>
                <a:ea typeface="+mn-ea"/>
                <a:cs typeface="+mn-cs"/>
              </a:rPr>
              <a:t>Given Visual input, what’s the related Audio output?</a:t>
            </a:r>
            <a:endParaRPr lang="en-US" dirty="0"/>
          </a:p>
        </p:txBody>
      </p:sp>
      <p:sp>
        <p:nvSpPr>
          <p:cNvPr id="4" name="Slide Number Placeholder 3"/>
          <p:cNvSpPr>
            <a:spLocks noGrp="1"/>
          </p:cNvSpPr>
          <p:nvPr>
            <p:ph type="sldNum" sz="quarter" idx="5"/>
          </p:nvPr>
        </p:nvSpPr>
        <p:spPr/>
        <p:txBody>
          <a:bodyPr/>
          <a:lstStyle/>
          <a:p>
            <a:fld id="{90DB3749-452E-4272-9D53-B964671A66EB}" type="slidenum">
              <a:rPr lang="en-US" smtClean="0"/>
              <a:t>11</a:t>
            </a:fld>
            <a:endParaRPr lang="en-US"/>
          </a:p>
        </p:txBody>
      </p:sp>
    </p:spTree>
    <p:extLst>
      <p:ext uri="{BB962C8B-B14F-4D97-AF65-F5344CB8AC3E}">
        <p14:creationId xmlns:p14="http://schemas.microsoft.com/office/powerpoint/2010/main" val="17047487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0DB3749-452E-4272-9D53-B964671A66EB}" type="slidenum">
              <a:rPr lang="en-US" smtClean="0"/>
              <a:t>12</a:t>
            </a:fld>
            <a:endParaRPr lang="en-US"/>
          </a:p>
        </p:txBody>
      </p:sp>
    </p:spTree>
    <p:extLst>
      <p:ext uri="{BB962C8B-B14F-4D97-AF65-F5344CB8AC3E}">
        <p14:creationId xmlns:p14="http://schemas.microsoft.com/office/powerpoint/2010/main" val="37288951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0DB3749-452E-4272-9D53-B964671A66EB}" type="slidenum">
              <a:rPr lang="en-US" smtClean="0"/>
              <a:t>13</a:t>
            </a:fld>
            <a:endParaRPr lang="en-US"/>
          </a:p>
        </p:txBody>
      </p:sp>
    </p:spTree>
    <p:extLst>
      <p:ext uri="{BB962C8B-B14F-4D97-AF65-F5344CB8AC3E}">
        <p14:creationId xmlns:p14="http://schemas.microsoft.com/office/powerpoint/2010/main" val="30223440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0DB3749-452E-4272-9D53-B964671A66EB}" type="slidenum">
              <a:rPr lang="en-US" smtClean="0"/>
              <a:t>14</a:t>
            </a:fld>
            <a:endParaRPr lang="en-US"/>
          </a:p>
        </p:txBody>
      </p:sp>
    </p:spTree>
    <p:extLst>
      <p:ext uri="{BB962C8B-B14F-4D97-AF65-F5344CB8AC3E}">
        <p14:creationId xmlns:p14="http://schemas.microsoft.com/office/powerpoint/2010/main" val="19233176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The AVC task is a </a:t>
            </a:r>
            <a:r>
              <a:rPr lang="en-US" sz="1200" b="1" dirty="0"/>
              <a:t>simple binary classification task</a:t>
            </a:r>
            <a:r>
              <a:rPr lang="en-US" sz="1200" dirty="0"/>
              <a:t>: given an example video frame and a short audio clip – decide whether they correspond to each other or not.</a:t>
            </a:r>
          </a:p>
          <a:p>
            <a:r>
              <a:rPr lang="en-US" sz="1200" dirty="0"/>
              <a:t>The corresponding (positive) pairs are the ones that are taken at the same time from the same video, while mismatched (negative) pairs are extracted from different videos.</a:t>
            </a:r>
          </a:p>
          <a:p>
            <a:pPr marL="0" indent="0" algn="ctr">
              <a:buNone/>
            </a:pPr>
            <a:r>
              <a:rPr lang="en-US" sz="1200" dirty="0"/>
              <a:t> </a:t>
            </a:r>
            <a:r>
              <a:rPr lang="en-US" sz="1200" b="1" dirty="0"/>
              <a:t>The only way for a system to solve this task is if it learns to detect various semantic concepts in both the visual and the audio domain</a:t>
            </a:r>
          </a:p>
          <a:p>
            <a:endParaRPr lang="en-US" dirty="0"/>
          </a:p>
        </p:txBody>
      </p:sp>
      <p:sp>
        <p:nvSpPr>
          <p:cNvPr id="4" name="Slide Number Placeholder 3"/>
          <p:cNvSpPr>
            <a:spLocks noGrp="1"/>
          </p:cNvSpPr>
          <p:nvPr>
            <p:ph type="sldNum" sz="quarter" idx="5"/>
          </p:nvPr>
        </p:nvSpPr>
        <p:spPr/>
        <p:txBody>
          <a:bodyPr/>
          <a:lstStyle/>
          <a:p>
            <a:fld id="{90DB3749-452E-4272-9D53-B964671A66EB}" type="slidenum">
              <a:rPr lang="en-US" smtClean="0"/>
              <a:t>15</a:t>
            </a:fld>
            <a:endParaRPr lang="en-US"/>
          </a:p>
        </p:txBody>
      </p:sp>
    </p:spTree>
    <p:extLst>
      <p:ext uri="{BB962C8B-B14F-4D97-AF65-F5344CB8AC3E}">
        <p14:creationId xmlns:p14="http://schemas.microsoft.com/office/powerpoint/2010/main" val="9729628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1DCE8-9474-4A74-A916-94BBCC9A4E3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E73CDC7-7DB4-4C98-B858-974DE1496B6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E883D22-A03C-452A-8CFF-B020CB18D8FA}"/>
              </a:ext>
            </a:extLst>
          </p:cNvPr>
          <p:cNvSpPr>
            <a:spLocks noGrp="1"/>
          </p:cNvSpPr>
          <p:nvPr>
            <p:ph type="dt" sz="half" idx="10"/>
          </p:nvPr>
        </p:nvSpPr>
        <p:spPr/>
        <p:txBody>
          <a:bodyPr/>
          <a:lstStyle/>
          <a:p>
            <a:fld id="{EFF9B3B4-501F-4E12-9A83-99ADCA964AFA}" type="datetimeFigureOut">
              <a:rPr lang="en-US" smtClean="0"/>
              <a:t>5/29/2019</a:t>
            </a:fld>
            <a:endParaRPr lang="en-US"/>
          </a:p>
        </p:txBody>
      </p:sp>
      <p:sp>
        <p:nvSpPr>
          <p:cNvPr id="5" name="Footer Placeholder 4">
            <a:extLst>
              <a:ext uri="{FF2B5EF4-FFF2-40B4-BE49-F238E27FC236}">
                <a16:creationId xmlns:a16="http://schemas.microsoft.com/office/drawing/2014/main" id="{93E19F2B-3865-45A7-B660-CACC532863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F9748B-A118-4843-8FF1-815AEB796E25}"/>
              </a:ext>
            </a:extLst>
          </p:cNvPr>
          <p:cNvSpPr>
            <a:spLocks noGrp="1"/>
          </p:cNvSpPr>
          <p:nvPr>
            <p:ph type="sldNum" sz="quarter" idx="12"/>
          </p:nvPr>
        </p:nvSpPr>
        <p:spPr/>
        <p:txBody>
          <a:bodyPr/>
          <a:lstStyle/>
          <a:p>
            <a:fld id="{8D36571E-5DF2-4E54-8285-A65CA2DA022A}" type="slidenum">
              <a:rPr lang="en-US" smtClean="0"/>
              <a:t>‹#›</a:t>
            </a:fld>
            <a:endParaRPr lang="en-US"/>
          </a:p>
        </p:txBody>
      </p:sp>
    </p:spTree>
    <p:extLst>
      <p:ext uri="{BB962C8B-B14F-4D97-AF65-F5344CB8AC3E}">
        <p14:creationId xmlns:p14="http://schemas.microsoft.com/office/powerpoint/2010/main" val="17908940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9C2CA-4413-43E2-BC7C-789E144D6EA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509AA34-E781-4558-BFEA-87964BE08E1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710B5C-DC06-42D6-A374-180F90F2C550}"/>
              </a:ext>
            </a:extLst>
          </p:cNvPr>
          <p:cNvSpPr>
            <a:spLocks noGrp="1"/>
          </p:cNvSpPr>
          <p:nvPr>
            <p:ph type="dt" sz="half" idx="10"/>
          </p:nvPr>
        </p:nvSpPr>
        <p:spPr/>
        <p:txBody>
          <a:bodyPr/>
          <a:lstStyle/>
          <a:p>
            <a:fld id="{EFF9B3B4-501F-4E12-9A83-99ADCA964AFA}" type="datetimeFigureOut">
              <a:rPr lang="en-US" smtClean="0"/>
              <a:t>5/29/2019</a:t>
            </a:fld>
            <a:endParaRPr lang="en-US"/>
          </a:p>
        </p:txBody>
      </p:sp>
      <p:sp>
        <p:nvSpPr>
          <p:cNvPr id="5" name="Footer Placeholder 4">
            <a:extLst>
              <a:ext uri="{FF2B5EF4-FFF2-40B4-BE49-F238E27FC236}">
                <a16:creationId xmlns:a16="http://schemas.microsoft.com/office/drawing/2014/main" id="{732D0E64-0A84-4FAF-976F-AD4269A8C7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4FFCE6-7E74-43A9-89AB-1F5E93F61B8D}"/>
              </a:ext>
            </a:extLst>
          </p:cNvPr>
          <p:cNvSpPr>
            <a:spLocks noGrp="1"/>
          </p:cNvSpPr>
          <p:nvPr>
            <p:ph type="sldNum" sz="quarter" idx="12"/>
          </p:nvPr>
        </p:nvSpPr>
        <p:spPr/>
        <p:txBody>
          <a:bodyPr/>
          <a:lstStyle/>
          <a:p>
            <a:fld id="{8D36571E-5DF2-4E54-8285-A65CA2DA022A}" type="slidenum">
              <a:rPr lang="en-US" smtClean="0"/>
              <a:t>‹#›</a:t>
            </a:fld>
            <a:endParaRPr lang="en-US"/>
          </a:p>
        </p:txBody>
      </p:sp>
    </p:spTree>
    <p:extLst>
      <p:ext uri="{BB962C8B-B14F-4D97-AF65-F5344CB8AC3E}">
        <p14:creationId xmlns:p14="http://schemas.microsoft.com/office/powerpoint/2010/main" val="26553983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74DF617-1519-4E00-A4B0-008585A4662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A1B27FC-4D96-4B11-B1BA-5916A3E87BF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5CA68D-CF95-434E-8C70-9F0810D73C16}"/>
              </a:ext>
            </a:extLst>
          </p:cNvPr>
          <p:cNvSpPr>
            <a:spLocks noGrp="1"/>
          </p:cNvSpPr>
          <p:nvPr>
            <p:ph type="dt" sz="half" idx="10"/>
          </p:nvPr>
        </p:nvSpPr>
        <p:spPr/>
        <p:txBody>
          <a:bodyPr/>
          <a:lstStyle/>
          <a:p>
            <a:fld id="{EFF9B3B4-501F-4E12-9A83-99ADCA964AFA}" type="datetimeFigureOut">
              <a:rPr lang="en-US" smtClean="0"/>
              <a:t>5/29/2019</a:t>
            </a:fld>
            <a:endParaRPr lang="en-US"/>
          </a:p>
        </p:txBody>
      </p:sp>
      <p:sp>
        <p:nvSpPr>
          <p:cNvPr id="5" name="Footer Placeholder 4">
            <a:extLst>
              <a:ext uri="{FF2B5EF4-FFF2-40B4-BE49-F238E27FC236}">
                <a16:creationId xmlns:a16="http://schemas.microsoft.com/office/drawing/2014/main" id="{827ADD00-F183-4E10-A21A-1470C2D581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A1CFDD-1E41-4C7E-A533-1D5FE764A611}"/>
              </a:ext>
            </a:extLst>
          </p:cNvPr>
          <p:cNvSpPr>
            <a:spLocks noGrp="1"/>
          </p:cNvSpPr>
          <p:nvPr>
            <p:ph type="sldNum" sz="quarter" idx="12"/>
          </p:nvPr>
        </p:nvSpPr>
        <p:spPr/>
        <p:txBody>
          <a:bodyPr/>
          <a:lstStyle/>
          <a:p>
            <a:fld id="{8D36571E-5DF2-4E54-8285-A65CA2DA022A}" type="slidenum">
              <a:rPr lang="en-US" smtClean="0"/>
              <a:t>‹#›</a:t>
            </a:fld>
            <a:endParaRPr lang="en-US"/>
          </a:p>
        </p:txBody>
      </p:sp>
    </p:spTree>
    <p:extLst>
      <p:ext uri="{BB962C8B-B14F-4D97-AF65-F5344CB8AC3E}">
        <p14:creationId xmlns:p14="http://schemas.microsoft.com/office/powerpoint/2010/main" val="21805577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B34D0-D9F2-43E0-8F5E-10BA4E19AC6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2ED49F1-138B-43D6-BDDD-A3BA96B39DB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CB9D7F-7F52-45E5-8E71-82DE09F29724}"/>
              </a:ext>
            </a:extLst>
          </p:cNvPr>
          <p:cNvSpPr>
            <a:spLocks noGrp="1"/>
          </p:cNvSpPr>
          <p:nvPr>
            <p:ph type="dt" sz="half" idx="10"/>
          </p:nvPr>
        </p:nvSpPr>
        <p:spPr/>
        <p:txBody>
          <a:bodyPr/>
          <a:lstStyle/>
          <a:p>
            <a:fld id="{EFF9B3B4-501F-4E12-9A83-99ADCA964AFA}" type="datetimeFigureOut">
              <a:rPr lang="en-US" smtClean="0"/>
              <a:t>5/29/2019</a:t>
            </a:fld>
            <a:endParaRPr lang="en-US"/>
          </a:p>
        </p:txBody>
      </p:sp>
      <p:sp>
        <p:nvSpPr>
          <p:cNvPr id="5" name="Footer Placeholder 4">
            <a:extLst>
              <a:ext uri="{FF2B5EF4-FFF2-40B4-BE49-F238E27FC236}">
                <a16:creationId xmlns:a16="http://schemas.microsoft.com/office/drawing/2014/main" id="{4EAE3AA4-F691-41F7-A544-CBCAA10CE6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21820D-45C4-4BF9-AC19-ED860FB17572}"/>
              </a:ext>
            </a:extLst>
          </p:cNvPr>
          <p:cNvSpPr>
            <a:spLocks noGrp="1"/>
          </p:cNvSpPr>
          <p:nvPr>
            <p:ph type="sldNum" sz="quarter" idx="12"/>
          </p:nvPr>
        </p:nvSpPr>
        <p:spPr/>
        <p:txBody>
          <a:bodyPr/>
          <a:lstStyle/>
          <a:p>
            <a:fld id="{8D36571E-5DF2-4E54-8285-A65CA2DA022A}" type="slidenum">
              <a:rPr lang="en-US" smtClean="0"/>
              <a:t>‹#›</a:t>
            </a:fld>
            <a:endParaRPr lang="en-US"/>
          </a:p>
        </p:txBody>
      </p:sp>
    </p:spTree>
    <p:extLst>
      <p:ext uri="{BB962C8B-B14F-4D97-AF65-F5344CB8AC3E}">
        <p14:creationId xmlns:p14="http://schemas.microsoft.com/office/powerpoint/2010/main" val="1102580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EA2956-B8BD-4191-8341-DC5F31F7BF6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9811D6D-2824-4814-A968-AFA857C0A73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91C4AB7-39DE-4325-9F82-7BE6E1C8F05C}"/>
              </a:ext>
            </a:extLst>
          </p:cNvPr>
          <p:cNvSpPr>
            <a:spLocks noGrp="1"/>
          </p:cNvSpPr>
          <p:nvPr>
            <p:ph type="dt" sz="half" idx="10"/>
          </p:nvPr>
        </p:nvSpPr>
        <p:spPr/>
        <p:txBody>
          <a:bodyPr/>
          <a:lstStyle/>
          <a:p>
            <a:fld id="{EFF9B3B4-501F-4E12-9A83-99ADCA964AFA}" type="datetimeFigureOut">
              <a:rPr lang="en-US" smtClean="0"/>
              <a:t>5/29/2019</a:t>
            </a:fld>
            <a:endParaRPr lang="en-US"/>
          </a:p>
        </p:txBody>
      </p:sp>
      <p:sp>
        <p:nvSpPr>
          <p:cNvPr id="5" name="Footer Placeholder 4">
            <a:extLst>
              <a:ext uri="{FF2B5EF4-FFF2-40B4-BE49-F238E27FC236}">
                <a16:creationId xmlns:a16="http://schemas.microsoft.com/office/drawing/2014/main" id="{4ACDA763-ED28-4598-B84D-6CF9948ADA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E73007-5B4E-45CF-9D05-A510DFCB9E19}"/>
              </a:ext>
            </a:extLst>
          </p:cNvPr>
          <p:cNvSpPr>
            <a:spLocks noGrp="1"/>
          </p:cNvSpPr>
          <p:nvPr>
            <p:ph type="sldNum" sz="quarter" idx="12"/>
          </p:nvPr>
        </p:nvSpPr>
        <p:spPr/>
        <p:txBody>
          <a:bodyPr/>
          <a:lstStyle/>
          <a:p>
            <a:fld id="{8D36571E-5DF2-4E54-8285-A65CA2DA022A}" type="slidenum">
              <a:rPr lang="en-US" smtClean="0"/>
              <a:t>‹#›</a:t>
            </a:fld>
            <a:endParaRPr lang="en-US"/>
          </a:p>
        </p:txBody>
      </p:sp>
    </p:spTree>
    <p:extLst>
      <p:ext uri="{BB962C8B-B14F-4D97-AF65-F5344CB8AC3E}">
        <p14:creationId xmlns:p14="http://schemas.microsoft.com/office/powerpoint/2010/main" val="9975264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A418E-FCF1-494B-A6B8-452AB0F665D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D467EF4-E11D-4C4A-B434-41E2B6004DD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2FB00E6-2D69-4E04-B179-8506B0453D9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A5DBFD4-5639-4571-83D3-E1DE58C60D73}"/>
              </a:ext>
            </a:extLst>
          </p:cNvPr>
          <p:cNvSpPr>
            <a:spLocks noGrp="1"/>
          </p:cNvSpPr>
          <p:nvPr>
            <p:ph type="dt" sz="half" idx="10"/>
          </p:nvPr>
        </p:nvSpPr>
        <p:spPr/>
        <p:txBody>
          <a:bodyPr/>
          <a:lstStyle/>
          <a:p>
            <a:fld id="{EFF9B3B4-501F-4E12-9A83-99ADCA964AFA}" type="datetimeFigureOut">
              <a:rPr lang="en-US" smtClean="0"/>
              <a:t>5/29/2019</a:t>
            </a:fld>
            <a:endParaRPr lang="en-US"/>
          </a:p>
        </p:txBody>
      </p:sp>
      <p:sp>
        <p:nvSpPr>
          <p:cNvPr id="6" name="Footer Placeholder 5">
            <a:extLst>
              <a:ext uri="{FF2B5EF4-FFF2-40B4-BE49-F238E27FC236}">
                <a16:creationId xmlns:a16="http://schemas.microsoft.com/office/drawing/2014/main" id="{0519C64E-D7FB-4CC4-98C5-CACB4E124D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B23EE01-7EA7-4C39-B1F2-EB3240B5595A}"/>
              </a:ext>
            </a:extLst>
          </p:cNvPr>
          <p:cNvSpPr>
            <a:spLocks noGrp="1"/>
          </p:cNvSpPr>
          <p:nvPr>
            <p:ph type="sldNum" sz="quarter" idx="12"/>
          </p:nvPr>
        </p:nvSpPr>
        <p:spPr/>
        <p:txBody>
          <a:bodyPr/>
          <a:lstStyle/>
          <a:p>
            <a:fld id="{8D36571E-5DF2-4E54-8285-A65CA2DA022A}" type="slidenum">
              <a:rPr lang="en-US" smtClean="0"/>
              <a:t>‹#›</a:t>
            </a:fld>
            <a:endParaRPr lang="en-US"/>
          </a:p>
        </p:txBody>
      </p:sp>
    </p:spTree>
    <p:extLst>
      <p:ext uri="{BB962C8B-B14F-4D97-AF65-F5344CB8AC3E}">
        <p14:creationId xmlns:p14="http://schemas.microsoft.com/office/powerpoint/2010/main" val="35649494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512160-55EF-4E2A-ADCB-BEF2756AF88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806087F-3BBE-4CF4-AA60-58511B34B2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8B75EE2-A0C2-4AB3-98E8-34C881C0A49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CAD50D6-A076-4245-9CAB-D20151E4337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9AD20BE-C7FF-4DDC-9B4B-63787AB890F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61656E0-45B3-47B0-A89D-780FB7B55628}"/>
              </a:ext>
            </a:extLst>
          </p:cNvPr>
          <p:cNvSpPr>
            <a:spLocks noGrp="1"/>
          </p:cNvSpPr>
          <p:nvPr>
            <p:ph type="dt" sz="half" idx="10"/>
          </p:nvPr>
        </p:nvSpPr>
        <p:spPr/>
        <p:txBody>
          <a:bodyPr/>
          <a:lstStyle/>
          <a:p>
            <a:fld id="{EFF9B3B4-501F-4E12-9A83-99ADCA964AFA}" type="datetimeFigureOut">
              <a:rPr lang="en-US" smtClean="0"/>
              <a:t>5/29/2019</a:t>
            </a:fld>
            <a:endParaRPr lang="en-US"/>
          </a:p>
        </p:txBody>
      </p:sp>
      <p:sp>
        <p:nvSpPr>
          <p:cNvPr id="8" name="Footer Placeholder 7">
            <a:extLst>
              <a:ext uri="{FF2B5EF4-FFF2-40B4-BE49-F238E27FC236}">
                <a16:creationId xmlns:a16="http://schemas.microsoft.com/office/drawing/2014/main" id="{BE64C57E-1C03-416A-AE04-53C99517FA5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9F10ABA-C555-46EB-BD5B-AE16507B799F}"/>
              </a:ext>
            </a:extLst>
          </p:cNvPr>
          <p:cNvSpPr>
            <a:spLocks noGrp="1"/>
          </p:cNvSpPr>
          <p:nvPr>
            <p:ph type="sldNum" sz="quarter" idx="12"/>
          </p:nvPr>
        </p:nvSpPr>
        <p:spPr/>
        <p:txBody>
          <a:bodyPr/>
          <a:lstStyle/>
          <a:p>
            <a:fld id="{8D36571E-5DF2-4E54-8285-A65CA2DA022A}" type="slidenum">
              <a:rPr lang="en-US" smtClean="0"/>
              <a:t>‹#›</a:t>
            </a:fld>
            <a:endParaRPr lang="en-US"/>
          </a:p>
        </p:txBody>
      </p:sp>
    </p:spTree>
    <p:extLst>
      <p:ext uri="{BB962C8B-B14F-4D97-AF65-F5344CB8AC3E}">
        <p14:creationId xmlns:p14="http://schemas.microsoft.com/office/powerpoint/2010/main" val="25265807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B7FE40-6207-4055-AFB6-943226191AF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2E5CC59-5D82-45CF-904E-04A1D2F14C0B}"/>
              </a:ext>
            </a:extLst>
          </p:cNvPr>
          <p:cNvSpPr>
            <a:spLocks noGrp="1"/>
          </p:cNvSpPr>
          <p:nvPr>
            <p:ph type="dt" sz="half" idx="10"/>
          </p:nvPr>
        </p:nvSpPr>
        <p:spPr/>
        <p:txBody>
          <a:bodyPr/>
          <a:lstStyle/>
          <a:p>
            <a:fld id="{EFF9B3B4-501F-4E12-9A83-99ADCA964AFA}" type="datetimeFigureOut">
              <a:rPr lang="en-US" smtClean="0"/>
              <a:t>5/29/2019</a:t>
            </a:fld>
            <a:endParaRPr lang="en-US"/>
          </a:p>
        </p:txBody>
      </p:sp>
      <p:sp>
        <p:nvSpPr>
          <p:cNvPr id="4" name="Footer Placeholder 3">
            <a:extLst>
              <a:ext uri="{FF2B5EF4-FFF2-40B4-BE49-F238E27FC236}">
                <a16:creationId xmlns:a16="http://schemas.microsoft.com/office/drawing/2014/main" id="{3AFF37F5-F682-4294-B259-563710FE3A1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6EEB226-0E28-4539-B23A-183C0FF3BAC2}"/>
              </a:ext>
            </a:extLst>
          </p:cNvPr>
          <p:cNvSpPr>
            <a:spLocks noGrp="1"/>
          </p:cNvSpPr>
          <p:nvPr>
            <p:ph type="sldNum" sz="quarter" idx="12"/>
          </p:nvPr>
        </p:nvSpPr>
        <p:spPr/>
        <p:txBody>
          <a:bodyPr/>
          <a:lstStyle/>
          <a:p>
            <a:fld id="{8D36571E-5DF2-4E54-8285-A65CA2DA022A}" type="slidenum">
              <a:rPr lang="en-US" smtClean="0"/>
              <a:t>‹#›</a:t>
            </a:fld>
            <a:endParaRPr lang="en-US"/>
          </a:p>
        </p:txBody>
      </p:sp>
    </p:spTree>
    <p:extLst>
      <p:ext uri="{BB962C8B-B14F-4D97-AF65-F5344CB8AC3E}">
        <p14:creationId xmlns:p14="http://schemas.microsoft.com/office/powerpoint/2010/main" val="13401209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D9F9D97-A3BF-4942-877D-5E064F6C6E3C}"/>
              </a:ext>
            </a:extLst>
          </p:cNvPr>
          <p:cNvSpPr>
            <a:spLocks noGrp="1"/>
          </p:cNvSpPr>
          <p:nvPr>
            <p:ph type="dt" sz="half" idx="10"/>
          </p:nvPr>
        </p:nvSpPr>
        <p:spPr/>
        <p:txBody>
          <a:bodyPr/>
          <a:lstStyle/>
          <a:p>
            <a:fld id="{EFF9B3B4-501F-4E12-9A83-99ADCA964AFA}" type="datetimeFigureOut">
              <a:rPr lang="en-US" smtClean="0"/>
              <a:t>5/29/2019</a:t>
            </a:fld>
            <a:endParaRPr lang="en-US"/>
          </a:p>
        </p:txBody>
      </p:sp>
      <p:sp>
        <p:nvSpPr>
          <p:cNvPr id="3" name="Footer Placeholder 2">
            <a:extLst>
              <a:ext uri="{FF2B5EF4-FFF2-40B4-BE49-F238E27FC236}">
                <a16:creationId xmlns:a16="http://schemas.microsoft.com/office/drawing/2014/main" id="{A931AA9A-DF43-4907-937C-E63523BB796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F270720-4095-4093-948F-23CCC9DD773D}"/>
              </a:ext>
            </a:extLst>
          </p:cNvPr>
          <p:cNvSpPr>
            <a:spLocks noGrp="1"/>
          </p:cNvSpPr>
          <p:nvPr>
            <p:ph type="sldNum" sz="quarter" idx="12"/>
          </p:nvPr>
        </p:nvSpPr>
        <p:spPr/>
        <p:txBody>
          <a:bodyPr/>
          <a:lstStyle/>
          <a:p>
            <a:fld id="{8D36571E-5DF2-4E54-8285-A65CA2DA022A}" type="slidenum">
              <a:rPr lang="en-US" smtClean="0"/>
              <a:t>‹#›</a:t>
            </a:fld>
            <a:endParaRPr lang="en-US"/>
          </a:p>
        </p:txBody>
      </p:sp>
    </p:spTree>
    <p:extLst>
      <p:ext uri="{BB962C8B-B14F-4D97-AF65-F5344CB8AC3E}">
        <p14:creationId xmlns:p14="http://schemas.microsoft.com/office/powerpoint/2010/main" val="38997595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326AE-C4AF-4564-A00C-031BED2EFC5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3F4A156-3D83-4695-A8AB-F43AA56079E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1CF16C2-F392-45B3-B56B-B8AA0238C6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098574B-69B1-448E-8749-F3B7C810C276}"/>
              </a:ext>
            </a:extLst>
          </p:cNvPr>
          <p:cNvSpPr>
            <a:spLocks noGrp="1"/>
          </p:cNvSpPr>
          <p:nvPr>
            <p:ph type="dt" sz="half" idx="10"/>
          </p:nvPr>
        </p:nvSpPr>
        <p:spPr/>
        <p:txBody>
          <a:bodyPr/>
          <a:lstStyle/>
          <a:p>
            <a:fld id="{EFF9B3B4-501F-4E12-9A83-99ADCA964AFA}" type="datetimeFigureOut">
              <a:rPr lang="en-US" smtClean="0"/>
              <a:t>5/29/2019</a:t>
            </a:fld>
            <a:endParaRPr lang="en-US"/>
          </a:p>
        </p:txBody>
      </p:sp>
      <p:sp>
        <p:nvSpPr>
          <p:cNvPr id="6" name="Footer Placeholder 5">
            <a:extLst>
              <a:ext uri="{FF2B5EF4-FFF2-40B4-BE49-F238E27FC236}">
                <a16:creationId xmlns:a16="http://schemas.microsoft.com/office/drawing/2014/main" id="{DE826806-801E-4E34-B10E-8A58CF52540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18FDA4-BE44-43C7-826C-148EC70B4B63}"/>
              </a:ext>
            </a:extLst>
          </p:cNvPr>
          <p:cNvSpPr>
            <a:spLocks noGrp="1"/>
          </p:cNvSpPr>
          <p:nvPr>
            <p:ph type="sldNum" sz="quarter" idx="12"/>
          </p:nvPr>
        </p:nvSpPr>
        <p:spPr/>
        <p:txBody>
          <a:bodyPr/>
          <a:lstStyle/>
          <a:p>
            <a:fld id="{8D36571E-5DF2-4E54-8285-A65CA2DA022A}" type="slidenum">
              <a:rPr lang="en-US" smtClean="0"/>
              <a:t>‹#›</a:t>
            </a:fld>
            <a:endParaRPr lang="en-US"/>
          </a:p>
        </p:txBody>
      </p:sp>
    </p:spTree>
    <p:extLst>
      <p:ext uri="{BB962C8B-B14F-4D97-AF65-F5344CB8AC3E}">
        <p14:creationId xmlns:p14="http://schemas.microsoft.com/office/powerpoint/2010/main" val="39635880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422617-77A9-40EE-9EC8-8E6952EE4C3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B1023F4-A32D-4B09-A897-192A6B95D1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E5C8B35-DF13-47B1-AC75-AD9EF81565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05438D4-CFD6-47B0-AB60-CFD5379DD99D}"/>
              </a:ext>
            </a:extLst>
          </p:cNvPr>
          <p:cNvSpPr>
            <a:spLocks noGrp="1"/>
          </p:cNvSpPr>
          <p:nvPr>
            <p:ph type="dt" sz="half" idx="10"/>
          </p:nvPr>
        </p:nvSpPr>
        <p:spPr/>
        <p:txBody>
          <a:bodyPr/>
          <a:lstStyle/>
          <a:p>
            <a:fld id="{EFF9B3B4-501F-4E12-9A83-99ADCA964AFA}" type="datetimeFigureOut">
              <a:rPr lang="en-US" smtClean="0"/>
              <a:t>5/29/2019</a:t>
            </a:fld>
            <a:endParaRPr lang="en-US"/>
          </a:p>
        </p:txBody>
      </p:sp>
      <p:sp>
        <p:nvSpPr>
          <p:cNvPr id="6" name="Footer Placeholder 5">
            <a:extLst>
              <a:ext uri="{FF2B5EF4-FFF2-40B4-BE49-F238E27FC236}">
                <a16:creationId xmlns:a16="http://schemas.microsoft.com/office/drawing/2014/main" id="{714AA748-73F5-4667-9009-772368E5BC2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57A1ED6-2F73-427D-BBF7-32961249414B}"/>
              </a:ext>
            </a:extLst>
          </p:cNvPr>
          <p:cNvSpPr>
            <a:spLocks noGrp="1"/>
          </p:cNvSpPr>
          <p:nvPr>
            <p:ph type="sldNum" sz="quarter" idx="12"/>
          </p:nvPr>
        </p:nvSpPr>
        <p:spPr/>
        <p:txBody>
          <a:bodyPr/>
          <a:lstStyle/>
          <a:p>
            <a:fld id="{8D36571E-5DF2-4E54-8285-A65CA2DA022A}" type="slidenum">
              <a:rPr lang="en-US" smtClean="0"/>
              <a:t>‹#›</a:t>
            </a:fld>
            <a:endParaRPr lang="en-US"/>
          </a:p>
        </p:txBody>
      </p:sp>
    </p:spTree>
    <p:extLst>
      <p:ext uri="{BB962C8B-B14F-4D97-AF65-F5344CB8AC3E}">
        <p14:creationId xmlns:p14="http://schemas.microsoft.com/office/powerpoint/2010/main" val="10663946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FB95635-0262-4D6C-8B06-BB82973CFC9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DB58835-C435-4D74-A010-F94AE6716F0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56E3E1-AB5C-44BE-B97B-502B7160DA3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F9B3B4-501F-4E12-9A83-99ADCA964AFA}" type="datetimeFigureOut">
              <a:rPr lang="en-US" smtClean="0"/>
              <a:t>5/29/2019</a:t>
            </a:fld>
            <a:endParaRPr lang="en-US"/>
          </a:p>
        </p:txBody>
      </p:sp>
      <p:sp>
        <p:nvSpPr>
          <p:cNvPr id="5" name="Footer Placeholder 4">
            <a:extLst>
              <a:ext uri="{FF2B5EF4-FFF2-40B4-BE49-F238E27FC236}">
                <a16:creationId xmlns:a16="http://schemas.microsoft.com/office/drawing/2014/main" id="{08C3A111-FCC4-47EA-A7D5-B3EC31AC47A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2B7957B-44E4-45EC-BC22-B4060779B1C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36571E-5DF2-4E54-8285-A65CA2DA022A}" type="slidenum">
              <a:rPr lang="en-US" smtClean="0"/>
              <a:t>‹#›</a:t>
            </a:fld>
            <a:endParaRPr lang="en-US"/>
          </a:p>
        </p:txBody>
      </p:sp>
    </p:spTree>
    <p:extLst>
      <p:ext uri="{BB962C8B-B14F-4D97-AF65-F5344CB8AC3E}">
        <p14:creationId xmlns:p14="http://schemas.microsoft.com/office/powerpoint/2010/main" val="90055488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2.xml"/><Relationship Id="rId1" Type="http://schemas.openxmlformats.org/officeDocument/2006/relationships/video" Target="https://www.youtube.com/embed/97SYJ4GRvd4?feature=oembed"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Layout" Target="../slideLayouts/slideLayout2.xml"/><Relationship Id="rId1" Type="http://schemas.openxmlformats.org/officeDocument/2006/relationships/video" Target="https://www.youtube.com/embed/kP9pUNnMD_E?feature=oembed"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slideLayout" Target="../slideLayouts/slideLayout2.xml"/><Relationship Id="rId1" Type="http://schemas.openxmlformats.org/officeDocument/2006/relationships/video" Target="https://www.youtube.com/embed/TFyohksFd48?feature=oembed" TargetMode="Externa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2.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video" Target="https://www.youtube.com/embed/2eVDLEQlKD0?feature=oembed"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video" Target="https://www.youtube.com/embed/rwCIRu_hAJ8?start=102&amp;feature=oembed"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41F74-268E-4EAC-A139-F06C2BC1335F}"/>
              </a:ext>
            </a:extLst>
          </p:cNvPr>
          <p:cNvSpPr>
            <a:spLocks noGrp="1"/>
          </p:cNvSpPr>
          <p:nvPr>
            <p:ph type="ctrTitle"/>
          </p:nvPr>
        </p:nvSpPr>
        <p:spPr/>
        <p:txBody>
          <a:bodyPr>
            <a:normAutofit/>
          </a:bodyPr>
          <a:lstStyle/>
          <a:p>
            <a:r>
              <a:rPr lang="en-US" b="1" dirty="0">
                <a:effectLst>
                  <a:outerShdw blurRad="38100" dist="38100" dir="2700000" algn="tl">
                    <a:srgbClr val="000000">
                      <a:alpha val="43137"/>
                    </a:srgbClr>
                  </a:outerShdw>
                </a:effectLst>
              </a:rPr>
              <a:t>SELF-SUPERVISED AUDIO-VISUAL CO-SEGMENTATION</a:t>
            </a:r>
          </a:p>
        </p:txBody>
      </p:sp>
      <p:sp>
        <p:nvSpPr>
          <p:cNvPr id="3" name="Subtitle 2">
            <a:extLst>
              <a:ext uri="{FF2B5EF4-FFF2-40B4-BE49-F238E27FC236}">
                <a16:creationId xmlns:a16="http://schemas.microsoft.com/office/drawing/2014/main" id="{DD550F5A-90C3-4312-B32A-A79B4714DE3A}"/>
              </a:ext>
            </a:extLst>
          </p:cNvPr>
          <p:cNvSpPr>
            <a:spLocks noGrp="1"/>
          </p:cNvSpPr>
          <p:nvPr>
            <p:ph type="subTitle" idx="1"/>
          </p:nvPr>
        </p:nvSpPr>
        <p:spPr>
          <a:xfrm>
            <a:off x="1869331" y="3770743"/>
            <a:ext cx="8149702" cy="1655762"/>
          </a:xfrm>
        </p:spPr>
        <p:txBody>
          <a:bodyPr>
            <a:normAutofit fontScale="70000" lnSpcReduction="20000"/>
          </a:bodyPr>
          <a:lstStyle/>
          <a:p>
            <a:r>
              <a:rPr lang="en-US" dirty="0"/>
              <a:t>Weizmann Institute of Science</a:t>
            </a:r>
          </a:p>
          <a:p>
            <a:r>
              <a:rPr lang="en-US" dirty="0"/>
              <a:t>Department of CS and Applied Math.</a:t>
            </a:r>
          </a:p>
          <a:p>
            <a:endParaRPr lang="en-US" dirty="0"/>
          </a:p>
          <a:p>
            <a:endParaRPr lang="en-US" dirty="0"/>
          </a:p>
          <a:p>
            <a:r>
              <a:rPr lang="en-US" sz="4100" dirty="0"/>
              <a:t>By: Ilan </a:t>
            </a:r>
            <a:r>
              <a:rPr lang="en-US" sz="4100" dirty="0" err="1"/>
              <a:t>Aizelman</a:t>
            </a:r>
            <a:r>
              <a:rPr lang="en-US" sz="4100" dirty="0"/>
              <a:t>,  </a:t>
            </a:r>
            <a:r>
              <a:rPr lang="en-US" sz="4100" dirty="0" err="1"/>
              <a:t>Natan</a:t>
            </a:r>
            <a:r>
              <a:rPr lang="en-US" sz="4100" dirty="0"/>
              <a:t> </a:t>
            </a:r>
            <a:r>
              <a:rPr lang="en-US" sz="4100" dirty="0" err="1"/>
              <a:t>Bibelnik</a:t>
            </a:r>
            <a:endParaRPr lang="en-US" sz="4100" dirty="0"/>
          </a:p>
          <a:p>
            <a:endParaRPr lang="en-US" dirty="0"/>
          </a:p>
        </p:txBody>
      </p:sp>
    </p:spTree>
    <p:extLst>
      <p:ext uri="{BB962C8B-B14F-4D97-AF65-F5344CB8AC3E}">
        <p14:creationId xmlns:p14="http://schemas.microsoft.com/office/powerpoint/2010/main" val="39820908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224C4-552D-4A04-9F50-81DA23E969AC}"/>
              </a:ext>
            </a:extLst>
          </p:cNvPr>
          <p:cNvSpPr>
            <a:spLocks noGrp="1"/>
          </p:cNvSpPr>
          <p:nvPr>
            <p:ph type="title"/>
          </p:nvPr>
        </p:nvSpPr>
        <p:spPr/>
        <p:txBody>
          <a:bodyPr/>
          <a:lstStyle/>
          <a:p>
            <a:r>
              <a:rPr lang="en-US" b="1" dirty="0"/>
              <a:t>What do we learn?</a:t>
            </a:r>
          </a:p>
        </p:txBody>
      </p:sp>
      <p:sp>
        <p:nvSpPr>
          <p:cNvPr id="3" name="Content Placeholder 2">
            <a:extLst>
              <a:ext uri="{FF2B5EF4-FFF2-40B4-BE49-F238E27FC236}">
                <a16:creationId xmlns:a16="http://schemas.microsoft.com/office/drawing/2014/main" id="{97B24233-5581-442A-9CAA-A3B3D2E130D4}"/>
              </a:ext>
            </a:extLst>
          </p:cNvPr>
          <p:cNvSpPr>
            <a:spLocks noGrp="1"/>
          </p:cNvSpPr>
          <p:nvPr>
            <p:ph idx="1"/>
          </p:nvPr>
        </p:nvSpPr>
        <p:spPr>
          <a:xfrm>
            <a:off x="838200" y="1597981"/>
            <a:ext cx="10515600" cy="4578982"/>
          </a:xfrm>
        </p:spPr>
        <p:txBody>
          <a:bodyPr/>
          <a:lstStyle/>
          <a:p>
            <a:r>
              <a:rPr lang="en-US" dirty="0"/>
              <a:t>What can be learnt by </a:t>
            </a:r>
            <a:r>
              <a:rPr lang="en-US" b="1" dirty="0" err="1"/>
              <a:t>unlabelled</a:t>
            </a:r>
            <a:r>
              <a:rPr lang="en-US" b="1" dirty="0"/>
              <a:t> videos</a:t>
            </a:r>
            <a:r>
              <a:rPr lang="en-US" dirty="0"/>
              <a:t>? </a:t>
            </a:r>
          </a:p>
          <a:p>
            <a:r>
              <a:rPr lang="en-US" dirty="0"/>
              <a:t>By constructing an </a:t>
            </a:r>
            <a:r>
              <a:rPr lang="en-US" b="1" dirty="0"/>
              <a:t>Audio-Visual Correspondence (AVC)</a:t>
            </a:r>
            <a:r>
              <a:rPr lang="en-US" dirty="0"/>
              <a:t> learning task that enables visual and audio networks to be jointly trained from scratch, we’ll see that…</a:t>
            </a:r>
          </a:p>
        </p:txBody>
      </p:sp>
    </p:spTree>
    <p:extLst>
      <p:ext uri="{BB962C8B-B14F-4D97-AF65-F5344CB8AC3E}">
        <p14:creationId xmlns:p14="http://schemas.microsoft.com/office/powerpoint/2010/main" val="1137275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3A04D96-BB40-4CBC-84B3-0AC1A4B23AD5}"/>
              </a:ext>
            </a:extLst>
          </p:cNvPr>
          <p:cNvSpPr txBox="1"/>
          <p:nvPr/>
        </p:nvSpPr>
        <p:spPr>
          <a:xfrm>
            <a:off x="4965430" y="629268"/>
            <a:ext cx="6586491" cy="1286160"/>
          </a:xfrm>
          <a:prstGeom prst="rect">
            <a:avLst/>
          </a:prstGeom>
        </p:spPr>
        <p:txBody>
          <a:bodyPr vert="horz" lIns="91440" tIns="45720" rIns="91440" bIns="45720" rtlCol="0" anchor="b">
            <a:normAutofit fontScale="70000" lnSpcReduction="20000"/>
          </a:bodyPr>
          <a:lstStyle/>
          <a:p>
            <a:pPr marL="742950" indent="-742950">
              <a:lnSpc>
                <a:spcPct val="90000"/>
              </a:lnSpc>
              <a:spcBef>
                <a:spcPct val="0"/>
              </a:spcBef>
              <a:spcAft>
                <a:spcPts val="600"/>
              </a:spcAft>
              <a:buAutoNum type="arabicPeriod"/>
            </a:pPr>
            <a:r>
              <a:rPr lang="en-US" sz="4100" dirty="0">
                <a:latin typeface="+mj-lt"/>
                <a:ea typeface="+mj-ea"/>
                <a:cs typeface="+mj-cs"/>
              </a:rPr>
              <a:t>Given Audio input, what’s the related Visual output?</a:t>
            </a:r>
          </a:p>
          <a:p>
            <a:pPr>
              <a:lnSpc>
                <a:spcPct val="90000"/>
              </a:lnSpc>
              <a:spcBef>
                <a:spcPct val="0"/>
              </a:spcBef>
              <a:spcAft>
                <a:spcPts val="600"/>
              </a:spcAft>
            </a:pPr>
            <a:r>
              <a:rPr lang="en-US" sz="4100" b="1" dirty="0">
                <a:ea typeface="+mj-ea"/>
                <a:cs typeface="+mj-cs"/>
              </a:rPr>
              <a:t>      Also Called: Cross/Intra-mode </a:t>
            </a:r>
            <a:r>
              <a:rPr lang="en-US" sz="4100" b="1" dirty="0" err="1">
                <a:ea typeface="+mj-ea"/>
                <a:cs typeface="+mj-cs"/>
              </a:rPr>
              <a:t>retriva</a:t>
            </a:r>
            <a:r>
              <a:rPr lang="en-US" sz="4100" b="1" dirty="0" err="1">
                <a:latin typeface="+mj-lt"/>
                <a:ea typeface="+mj-ea"/>
                <a:cs typeface="+mj-cs"/>
              </a:rPr>
              <a:t>l</a:t>
            </a:r>
            <a:endParaRPr lang="en-US" sz="4100" b="1" dirty="0">
              <a:latin typeface="+mj-lt"/>
              <a:ea typeface="+mj-ea"/>
              <a:cs typeface="+mj-cs"/>
            </a:endParaRPr>
          </a:p>
        </p:txBody>
      </p:sp>
      <p:sp>
        <p:nvSpPr>
          <p:cNvPr id="18" name="Content Placeholder 17">
            <a:extLst>
              <a:ext uri="{FF2B5EF4-FFF2-40B4-BE49-F238E27FC236}">
                <a16:creationId xmlns:a16="http://schemas.microsoft.com/office/drawing/2014/main" id="{EA44228C-7EED-425C-840B-EB301AFE7A03}"/>
              </a:ext>
            </a:extLst>
          </p:cNvPr>
          <p:cNvSpPr>
            <a:spLocks noGrp="1"/>
          </p:cNvSpPr>
          <p:nvPr>
            <p:ph idx="1"/>
          </p:nvPr>
        </p:nvSpPr>
        <p:spPr>
          <a:xfrm>
            <a:off x="4750905" y="2438400"/>
            <a:ext cx="7441096" cy="3785419"/>
          </a:xfrm>
        </p:spPr>
        <p:txBody>
          <a:bodyPr vert="horz" lIns="91440" tIns="45720" rIns="91440" bIns="45720" rtlCol="0">
            <a:normAutofit/>
          </a:bodyPr>
          <a:lstStyle/>
          <a:p>
            <a:r>
              <a:rPr lang="en-US" sz="2600" dirty="0"/>
              <a:t>Neural Network will learn useful semantic concepts</a:t>
            </a:r>
          </a:p>
        </p:txBody>
      </p:sp>
      <p:pic>
        <p:nvPicPr>
          <p:cNvPr id="7" name="Picture 6">
            <a:extLst>
              <a:ext uri="{FF2B5EF4-FFF2-40B4-BE49-F238E27FC236}">
                <a16:creationId xmlns:a16="http://schemas.microsoft.com/office/drawing/2014/main" id="{0245C0F5-53C1-43AC-8B0C-D0D8543DFAE4}"/>
              </a:ext>
            </a:extLst>
          </p:cNvPr>
          <p:cNvPicPr>
            <a:picLocks noChangeAspect="1"/>
          </p:cNvPicPr>
          <p:nvPr/>
        </p:nvPicPr>
        <p:blipFill>
          <a:blip r:embed="rId3"/>
          <a:stretch>
            <a:fillRect/>
          </a:stretch>
        </p:blipFill>
        <p:spPr>
          <a:xfrm>
            <a:off x="737179" y="2024062"/>
            <a:ext cx="2886075" cy="828675"/>
          </a:xfrm>
          <a:prstGeom prst="rect">
            <a:avLst/>
          </a:prstGeom>
        </p:spPr>
      </p:pic>
      <p:pic>
        <p:nvPicPr>
          <p:cNvPr id="8" name="Picture 7">
            <a:extLst>
              <a:ext uri="{FF2B5EF4-FFF2-40B4-BE49-F238E27FC236}">
                <a16:creationId xmlns:a16="http://schemas.microsoft.com/office/drawing/2014/main" id="{AD534C63-AFC9-4289-A78F-453E88D9B6CA}"/>
              </a:ext>
            </a:extLst>
          </p:cNvPr>
          <p:cNvPicPr>
            <a:picLocks noChangeAspect="1"/>
          </p:cNvPicPr>
          <p:nvPr/>
        </p:nvPicPr>
        <p:blipFill>
          <a:blip r:embed="rId4"/>
          <a:stretch>
            <a:fillRect/>
          </a:stretch>
        </p:blipFill>
        <p:spPr>
          <a:xfrm>
            <a:off x="730367" y="4331109"/>
            <a:ext cx="2828925" cy="2038350"/>
          </a:xfrm>
          <a:prstGeom prst="rect">
            <a:avLst/>
          </a:prstGeom>
        </p:spPr>
      </p:pic>
      <p:sp>
        <p:nvSpPr>
          <p:cNvPr id="10" name="TextBox 9">
            <a:extLst>
              <a:ext uri="{FF2B5EF4-FFF2-40B4-BE49-F238E27FC236}">
                <a16:creationId xmlns:a16="http://schemas.microsoft.com/office/drawing/2014/main" id="{BAE04894-848F-4955-B34A-CD8F7A4583B2}"/>
              </a:ext>
            </a:extLst>
          </p:cNvPr>
          <p:cNvSpPr txBox="1"/>
          <p:nvPr/>
        </p:nvSpPr>
        <p:spPr>
          <a:xfrm>
            <a:off x="1549539" y="551279"/>
            <a:ext cx="1163524" cy="584775"/>
          </a:xfrm>
          <a:prstGeom prst="rect">
            <a:avLst/>
          </a:prstGeom>
          <a:noFill/>
        </p:spPr>
        <p:txBody>
          <a:bodyPr wrap="none" rtlCol="0">
            <a:spAutoFit/>
          </a:bodyPr>
          <a:lstStyle/>
          <a:p>
            <a:r>
              <a:rPr lang="en-US" sz="3200" b="1" dirty="0"/>
              <a:t>Given</a:t>
            </a:r>
          </a:p>
        </p:txBody>
      </p:sp>
      <p:sp>
        <p:nvSpPr>
          <p:cNvPr id="12" name="Arrow: Down 11">
            <a:extLst>
              <a:ext uri="{FF2B5EF4-FFF2-40B4-BE49-F238E27FC236}">
                <a16:creationId xmlns:a16="http://schemas.microsoft.com/office/drawing/2014/main" id="{AEAF8A8E-CCD7-4B98-9722-1F2EA3182E82}"/>
              </a:ext>
            </a:extLst>
          </p:cNvPr>
          <p:cNvSpPr/>
          <p:nvPr/>
        </p:nvSpPr>
        <p:spPr>
          <a:xfrm>
            <a:off x="1916967" y="1167091"/>
            <a:ext cx="437322" cy="76379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E20D43F-BD84-43D2-920A-322640E94A1C}"/>
              </a:ext>
            </a:extLst>
          </p:cNvPr>
          <p:cNvSpPr txBox="1"/>
          <p:nvPr/>
        </p:nvSpPr>
        <p:spPr>
          <a:xfrm>
            <a:off x="1361700" y="2885187"/>
            <a:ext cx="1385507" cy="584775"/>
          </a:xfrm>
          <a:prstGeom prst="rect">
            <a:avLst/>
          </a:prstGeom>
          <a:noFill/>
        </p:spPr>
        <p:txBody>
          <a:bodyPr wrap="none" rtlCol="0">
            <a:spAutoFit/>
          </a:bodyPr>
          <a:lstStyle/>
          <a:p>
            <a:r>
              <a:rPr lang="en-US" sz="3200" b="1" dirty="0"/>
              <a:t>Predict</a:t>
            </a:r>
          </a:p>
        </p:txBody>
      </p:sp>
      <p:sp>
        <p:nvSpPr>
          <p:cNvPr id="19" name="Arrow: Down 18">
            <a:extLst>
              <a:ext uri="{FF2B5EF4-FFF2-40B4-BE49-F238E27FC236}">
                <a16:creationId xmlns:a16="http://schemas.microsoft.com/office/drawing/2014/main" id="{12400205-29E3-4072-89AA-93B409E6DBF7}"/>
              </a:ext>
            </a:extLst>
          </p:cNvPr>
          <p:cNvSpPr/>
          <p:nvPr/>
        </p:nvSpPr>
        <p:spPr>
          <a:xfrm>
            <a:off x="1835793" y="3502412"/>
            <a:ext cx="437322" cy="76379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8418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par>
                                <p:cTn id="11" presetID="16" presetClass="entr" presetSubtype="21"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down)">
                                      <p:cBhvr>
                                        <p:cTn id="18" dur="500"/>
                                        <p:tgtEl>
                                          <p:spTgt spid="14"/>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down)">
                                      <p:cBhvr>
                                        <p:cTn id="21" dur="500"/>
                                        <p:tgtEl>
                                          <p:spTgt spid="19"/>
                                        </p:tgtEl>
                                      </p:cBhvr>
                                    </p:animEffect>
                                  </p:childTnLst>
                                </p:cTn>
                              </p:par>
                              <p:par>
                                <p:cTn id="22" presetID="22" presetClass="entr" presetSubtype="4" fill="hold"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down)">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animBg="1"/>
      <p:bldP spid="14" grpId="0"/>
      <p:bldP spid="1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3A04D96-BB40-4CBC-84B3-0AC1A4B23AD5}"/>
              </a:ext>
            </a:extLst>
          </p:cNvPr>
          <p:cNvSpPr txBox="1"/>
          <p:nvPr/>
        </p:nvSpPr>
        <p:spPr>
          <a:xfrm>
            <a:off x="5750621" y="211825"/>
            <a:ext cx="4099057" cy="1286160"/>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100" b="1" dirty="0">
                <a:latin typeface="+mj-lt"/>
                <a:ea typeface="+mj-ea"/>
                <a:cs typeface="+mj-cs"/>
              </a:rPr>
              <a:t>2. Localization!</a:t>
            </a:r>
          </a:p>
        </p:txBody>
      </p:sp>
      <p:sp>
        <p:nvSpPr>
          <p:cNvPr id="18" name="Content Placeholder 17">
            <a:extLst>
              <a:ext uri="{FF2B5EF4-FFF2-40B4-BE49-F238E27FC236}">
                <a16:creationId xmlns:a16="http://schemas.microsoft.com/office/drawing/2014/main" id="{EA44228C-7EED-425C-840B-EB301AFE7A03}"/>
              </a:ext>
            </a:extLst>
          </p:cNvPr>
          <p:cNvSpPr>
            <a:spLocks noGrp="1"/>
          </p:cNvSpPr>
          <p:nvPr>
            <p:ph idx="1"/>
          </p:nvPr>
        </p:nvSpPr>
        <p:spPr>
          <a:xfrm>
            <a:off x="5381260" y="2428461"/>
            <a:ext cx="6586489" cy="3785419"/>
          </a:xfrm>
        </p:spPr>
        <p:txBody>
          <a:bodyPr vert="horz" lIns="91440" tIns="45720" rIns="91440" bIns="45720" rtlCol="0">
            <a:normAutofit/>
          </a:bodyPr>
          <a:lstStyle/>
          <a:p>
            <a:r>
              <a:rPr lang="en-US" sz="2600" dirty="0"/>
              <a:t>“Which sound fits well with this image?”</a:t>
            </a:r>
          </a:p>
          <a:p>
            <a:endParaRPr lang="en-US" sz="2600" dirty="0"/>
          </a:p>
        </p:txBody>
      </p:sp>
      <p:pic>
        <p:nvPicPr>
          <p:cNvPr id="2" name="Picture 1">
            <a:extLst>
              <a:ext uri="{FF2B5EF4-FFF2-40B4-BE49-F238E27FC236}">
                <a16:creationId xmlns:a16="http://schemas.microsoft.com/office/drawing/2014/main" id="{D01E1893-5314-45C4-AB91-A1847B84EF76}"/>
              </a:ext>
            </a:extLst>
          </p:cNvPr>
          <p:cNvPicPr>
            <a:picLocks noChangeAspect="1"/>
          </p:cNvPicPr>
          <p:nvPr/>
        </p:nvPicPr>
        <p:blipFill>
          <a:blip r:embed="rId3"/>
          <a:stretch>
            <a:fillRect/>
          </a:stretch>
        </p:blipFill>
        <p:spPr>
          <a:xfrm>
            <a:off x="224251" y="629268"/>
            <a:ext cx="4580779" cy="5692019"/>
          </a:xfrm>
          <a:prstGeom prst="rect">
            <a:avLst/>
          </a:prstGeom>
        </p:spPr>
      </p:pic>
    </p:spTree>
    <p:extLst>
      <p:ext uri="{BB962C8B-B14F-4D97-AF65-F5344CB8AC3E}">
        <p14:creationId xmlns:p14="http://schemas.microsoft.com/office/powerpoint/2010/main" val="181646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3A04D96-BB40-4CBC-84B3-0AC1A4B23AD5}"/>
              </a:ext>
            </a:extLst>
          </p:cNvPr>
          <p:cNvSpPr txBox="1"/>
          <p:nvPr/>
        </p:nvSpPr>
        <p:spPr>
          <a:xfrm>
            <a:off x="5368008" y="996203"/>
            <a:ext cx="4099057" cy="1286160"/>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100" b="1" dirty="0">
                <a:latin typeface="+mj-lt"/>
                <a:ea typeface="+mj-ea"/>
                <a:cs typeface="+mj-cs"/>
              </a:rPr>
              <a:t>3. Correlation</a:t>
            </a:r>
          </a:p>
        </p:txBody>
      </p:sp>
      <p:sp>
        <p:nvSpPr>
          <p:cNvPr id="18" name="Content Placeholder 17">
            <a:extLst>
              <a:ext uri="{FF2B5EF4-FFF2-40B4-BE49-F238E27FC236}">
                <a16:creationId xmlns:a16="http://schemas.microsoft.com/office/drawing/2014/main" id="{EA44228C-7EED-425C-840B-EB301AFE7A03}"/>
              </a:ext>
            </a:extLst>
          </p:cNvPr>
          <p:cNvSpPr>
            <a:spLocks noGrp="1"/>
          </p:cNvSpPr>
          <p:nvPr>
            <p:ph idx="1"/>
          </p:nvPr>
        </p:nvSpPr>
        <p:spPr>
          <a:xfrm>
            <a:off x="5381260" y="2387849"/>
            <a:ext cx="6586489" cy="3785419"/>
          </a:xfrm>
        </p:spPr>
        <p:txBody>
          <a:bodyPr vert="horz" lIns="91440" tIns="45720" rIns="91440" bIns="45720" rtlCol="0">
            <a:normAutofit/>
          </a:bodyPr>
          <a:lstStyle/>
          <a:p>
            <a:r>
              <a:rPr lang="en-US" sz="2600" dirty="0"/>
              <a:t>“Does the (Visual, Audio) pair correlated?”</a:t>
            </a:r>
          </a:p>
          <a:p>
            <a:endParaRPr lang="en-US" sz="2600" dirty="0"/>
          </a:p>
        </p:txBody>
      </p:sp>
      <p:pic>
        <p:nvPicPr>
          <p:cNvPr id="6" name="Content Placeholder 3">
            <a:extLst>
              <a:ext uri="{FF2B5EF4-FFF2-40B4-BE49-F238E27FC236}">
                <a16:creationId xmlns:a16="http://schemas.microsoft.com/office/drawing/2014/main" id="{26FFE7EA-DC40-4419-9BEC-1ACE3082279B}"/>
              </a:ext>
            </a:extLst>
          </p:cNvPr>
          <p:cNvPicPr>
            <a:picLocks noChangeAspect="1"/>
          </p:cNvPicPr>
          <p:nvPr/>
        </p:nvPicPr>
        <p:blipFill>
          <a:blip r:embed="rId3"/>
          <a:stretch>
            <a:fillRect/>
          </a:stretch>
        </p:blipFill>
        <p:spPr>
          <a:xfrm>
            <a:off x="224250" y="2024408"/>
            <a:ext cx="2366001" cy="4512302"/>
          </a:xfrm>
          <a:prstGeom prst="rect">
            <a:avLst/>
          </a:prstGeom>
        </p:spPr>
      </p:pic>
      <p:pic>
        <p:nvPicPr>
          <p:cNvPr id="3" name="Picture 2">
            <a:extLst>
              <a:ext uri="{FF2B5EF4-FFF2-40B4-BE49-F238E27FC236}">
                <a16:creationId xmlns:a16="http://schemas.microsoft.com/office/drawing/2014/main" id="{5DBB584C-D2B5-4AD6-A030-6CCC9B1D6FA1}"/>
              </a:ext>
            </a:extLst>
          </p:cNvPr>
          <p:cNvPicPr>
            <a:picLocks noChangeAspect="1"/>
          </p:cNvPicPr>
          <p:nvPr/>
        </p:nvPicPr>
        <p:blipFill>
          <a:blip r:embed="rId4"/>
          <a:stretch>
            <a:fillRect/>
          </a:stretch>
        </p:blipFill>
        <p:spPr>
          <a:xfrm>
            <a:off x="2605166" y="2024408"/>
            <a:ext cx="2362774" cy="4512302"/>
          </a:xfrm>
          <a:prstGeom prst="rect">
            <a:avLst/>
          </a:prstGeom>
        </p:spPr>
      </p:pic>
      <p:sp>
        <p:nvSpPr>
          <p:cNvPr id="9" name="Content Placeholder 17">
            <a:extLst>
              <a:ext uri="{FF2B5EF4-FFF2-40B4-BE49-F238E27FC236}">
                <a16:creationId xmlns:a16="http://schemas.microsoft.com/office/drawing/2014/main" id="{1D61DF00-A01C-490F-B4C4-FBF04FCB43FD}"/>
              </a:ext>
            </a:extLst>
          </p:cNvPr>
          <p:cNvSpPr txBox="1">
            <a:spLocks/>
          </p:cNvSpPr>
          <p:nvPr/>
        </p:nvSpPr>
        <p:spPr>
          <a:xfrm>
            <a:off x="5368008" y="3429000"/>
            <a:ext cx="3590461" cy="65790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600" b="1" dirty="0"/>
              <a:t>No: </a:t>
            </a:r>
            <a:r>
              <a:rPr lang="en-US" sz="3600" b="1" dirty="0">
                <a:solidFill>
                  <a:srgbClr val="FF0000"/>
                </a:solidFill>
              </a:rPr>
              <a:t>Negative</a:t>
            </a:r>
          </a:p>
          <a:p>
            <a:endParaRPr lang="en-US" sz="2600" dirty="0"/>
          </a:p>
        </p:txBody>
      </p:sp>
      <p:sp>
        <p:nvSpPr>
          <p:cNvPr id="10" name="Content Placeholder 17">
            <a:extLst>
              <a:ext uri="{FF2B5EF4-FFF2-40B4-BE49-F238E27FC236}">
                <a16:creationId xmlns:a16="http://schemas.microsoft.com/office/drawing/2014/main" id="{2018180E-3B96-433B-95C0-1FFFD91E6A21}"/>
              </a:ext>
            </a:extLst>
          </p:cNvPr>
          <p:cNvSpPr txBox="1">
            <a:spLocks/>
          </p:cNvSpPr>
          <p:nvPr/>
        </p:nvSpPr>
        <p:spPr>
          <a:xfrm>
            <a:off x="5381260" y="2860756"/>
            <a:ext cx="6586489" cy="64775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600" b="1" dirty="0"/>
              <a:t>Yes: </a:t>
            </a:r>
            <a:r>
              <a:rPr lang="en-US" sz="4000" b="1" dirty="0">
                <a:solidFill>
                  <a:schemeClr val="accent6"/>
                </a:solidFill>
              </a:rPr>
              <a:t>Positive</a:t>
            </a:r>
          </a:p>
          <a:p>
            <a:endParaRPr lang="en-US" sz="2600" dirty="0"/>
          </a:p>
        </p:txBody>
      </p:sp>
      <p:sp>
        <p:nvSpPr>
          <p:cNvPr id="7" name="TextBox 6">
            <a:extLst>
              <a:ext uri="{FF2B5EF4-FFF2-40B4-BE49-F238E27FC236}">
                <a16:creationId xmlns:a16="http://schemas.microsoft.com/office/drawing/2014/main" id="{52295AF5-727B-4B39-9A27-F06EE24B359F}"/>
              </a:ext>
            </a:extLst>
          </p:cNvPr>
          <p:cNvSpPr txBox="1"/>
          <p:nvPr/>
        </p:nvSpPr>
        <p:spPr>
          <a:xfrm>
            <a:off x="576470" y="387626"/>
            <a:ext cx="6510130" cy="646331"/>
          </a:xfrm>
          <a:prstGeom prst="rect">
            <a:avLst/>
          </a:prstGeom>
          <a:noFill/>
        </p:spPr>
        <p:txBody>
          <a:bodyPr wrap="square" rtlCol="0">
            <a:spAutoFit/>
          </a:bodyPr>
          <a:lstStyle/>
          <a:p>
            <a:r>
              <a:rPr lang="en-US" sz="3600" b="1" dirty="0"/>
              <a:t>Our main focus in this paper</a:t>
            </a:r>
          </a:p>
        </p:txBody>
      </p:sp>
    </p:spTree>
    <p:extLst>
      <p:ext uri="{BB962C8B-B14F-4D97-AF65-F5344CB8AC3E}">
        <p14:creationId xmlns:p14="http://schemas.microsoft.com/office/powerpoint/2010/main" val="1575341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17CF85-3CEF-4824-B8B0-C8B5CBD4DBDE}"/>
              </a:ext>
            </a:extLst>
          </p:cNvPr>
          <p:cNvSpPr>
            <a:spLocks noGrp="1"/>
          </p:cNvSpPr>
          <p:nvPr>
            <p:ph type="title"/>
          </p:nvPr>
        </p:nvSpPr>
        <p:spPr>
          <a:xfrm>
            <a:off x="605531" y="0"/>
            <a:ext cx="10515600" cy="1325563"/>
          </a:xfrm>
        </p:spPr>
        <p:txBody>
          <a:bodyPr/>
          <a:lstStyle/>
          <a:p>
            <a:r>
              <a:rPr lang="en-US" b="1" dirty="0"/>
              <a:t>High-level Overview</a:t>
            </a:r>
          </a:p>
        </p:txBody>
      </p:sp>
      <p:pic>
        <p:nvPicPr>
          <p:cNvPr id="4" name="Content Placeholder 3">
            <a:extLst>
              <a:ext uri="{FF2B5EF4-FFF2-40B4-BE49-F238E27FC236}">
                <a16:creationId xmlns:a16="http://schemas.microsoft.com/office/drawing/2014/main" id="{3A48DDEC-971C-4802-84B6-045B08888747}"/>
              </a:ext>
            </a:extLst>
          </p:cNvPr>
          <p:cNvPicPr>
            <a:picLocks noGrp="1" noChangeAspect="1"/>
          </p:cNvPicPr>
          <p:nvPr>
            <p:ph idx="1"/>
          </p:nvPr>
        </p:nvPicPr>
        <p:blipFill>
          <a:blip r:embed="rId3"/>
          <a:stretch>
            <a:fillRect/>
          </a:stretch>
        </p:blipFill>
        <p:spPr>
          <a:xfrm>
            <a:off x="703245" y="934279"/>
            <a:ext cx="10883223" cy="4549015"/>
          </a:xfrm>
          <a:prstGeom prst="rect">
            <a:avLst/>
          </a:prstGeom>
        </p:spPr>
      </p:pic>
      <p:sp>
        <p:nvSpPr>
          <p:cNvPr id="5" name="TextBox 4">
            <a:extLst>
              <a:ext uri="{FF2B5EF4-FFF2-40B4-BE49-F238E27FC236}">
                <a16:creationId xmlns:a16="http://schemas.microsoft.com/office/drawing/2014/main" id="{5695CBCE-883F-49D1-A278-E1AC9FEA6BF9}"/>
              </a:ext>
            </a:extLst>
          </p:cNvPr>
          <p:cNvSpPr txBox="1"/>
          <p:nvPr/>
        </p:nvSpPr>
        <p:spPr>
          <a:xfrm>
            <a:off x="605531" y="5340355"/>
            <a:ext cx="10883223" cy="1077218"/>
          </a:xfrm>
          <a:prstGeom prst="rect">
            <a:avLst/>
          </a:prstGeom>
          <a:noFill/>
        </p:spPr>
        <p:txBody>
          <a:bodyPr wrap="square" rtlCol="0">
            <a:spAutoFit/>
          </a:bodyPr>
          <a:lstStyle/>
          <a:p>
            <a:pPr algn="ctr"/>
            <a:r>
              <a:rPr lang="en-US" sz="3200" b="1" dirty="0"/>
              <a:t>The Network should learn to determine whether a pair of (video frame, short audio clip) correspond to each other or not.</a:t>
            </a:r>
          </a:p>
        </p:txBody>
      </p:sp>
      <p:sp>
        <p:nvSpPr>
          <p:cNvPr id="3" name="Rectangle 2">
            <a:extLst>
              <a:ext uri="{FF2B5EF4-FFF2-40B4-BE49-F238E27FC236}">
                <a16:creationId xmlns:a16="http://schemas.microsoft.com/office/drawing/2014/main" id="{152D1F31-DC15-4C1E-92EC-F301AE87D191}"/>
              </a:ext>
            </a:extLst>
          </p:cNvPr>
          <p:cNvSpPr/>
          <p:nvPr/>
        </p:nvSpPr>
        <p:spPr>
          <a:xfrm>
            <a:off x="3607905" y="1883223"/>
            <a:ext cx="2763078" cy="1325563"/>
          </a:xfrm>
          <a:prstGeom prst="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34C28AD3-71AF-4C56-B2F3-F6730E2C6E75}"/>
              </a:ext>
            </a:extLst>
          </p:cNvPr>
          <p:cNvSpPr/>
          <p:nvPr/>
        </p:nvSpPr>
        <p:spPr>
          <a:xfrm>
            <a:off x="3607905" y="3480283"/>
            <a:ext cx="2763078" cy="1325563"/>
          </a:xfrm>
          <a:prstGeom prst="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5394489-DE90-4C72-98FD-67DF7BD1651D}"/>
              </a:ext>
            </a:extLst>
          </p:cNvPr>
          <p:cNvSpPr/>
          <p:nvPr/>
        </p:nvSpPr>
        <p:spPr>
          <a:xfrm>
            <a:off x="7029399" y="2670177"/>
            <a:ext cx="2025148" cy="1325563"/>
          </a:xfrm>
          <a:prstGeom prst="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ED4F44F-0347-4EED-A013-67014BA02023}"/>
              </a:ext>
            </a:extLst>
          </p:cNvPr>
          <p:cNvSpPr/>
          <p:nvPr/>
        </p:nvSpPr>
        <p:spPr>
          <a:xfrm>
            <a:off x="9275643" y="2884871"/>
            <a:ext cx="2763078" cy="1325563"/>
          </a:xfrm>
          <a:prstGeom prst="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92883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Objects that Sound - fig1">
            <a:extLst>
              <a:ext uri="{FF2B5EF4-FFF2-40B4-BE49-F238E27FC236}">
                <a16:creationId xmlns:a16="http://schemas.microsoft.com/office/drawing/2014/main" id="{17753646-FC0F-4CFE-9968-0ACD4D273D39}"/>
              </a:ext>
            </a:extLst>
          </p:cNvPr>
          <p:cNvPicPr>
            <a:picLocks noGrp="1" noChangeAspect="1" noChangeArrowheads="1" noCro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78138" y="944217"/>
            <a:ext cx="10396407" cy="564492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4A444618-1D1D-453C-9DA0-9FC90AB9171F}"/>
              </a:ext>
            </a:extLst>
          </p:cNvPr>
          <p:cNvSpPr txBox="1"/>
          <p:nvPr/>
        </p:nvSpPr>
        <p:spPr>
          <a:xfrm>
            <a:off x="106016" y="268859"/>
            <a:ext cx="11795473" cy="830997"/>
          </a:xfrm>
          <a:prstGeom prst="rect">
            <a:avLst/>
          </a:prstGeom>
          <a:noFill/>
        </p:spPr>
        <p:txBody>
          <a:bodyPr wrap="none" rtlCol="0">
            <a:spAutoFit/>
          </a:bodyPr>
          <a:lstStyle/>
          <a:p>
            <a:r>
              <a:rPr lang="en-US" sz="2400" b="1" dirty="0"/>
              <a:t>The NN learns to detect various semantic concepts in both the visual and the audio domain</a:t>
            </a:r>
          </a:p>
          <a:p>
            <a:endParaRPr lang="en-US" sz="2400" dirty="0"/>
          </a:p>
        </p:txBody>
      </p:sp>
    </p:spTree>
    <p:extLst>
      <p:ext uri="{BB962C8B-B14F-4D97-AF65-F5344CB8AC3E}">
        <p14:creationId xmlns:p14="http://schemas.microsoft.com/office/powerpoint/2010/main" val="7324247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86D1A53-7FBE-4B19-82F0-F57028E36F0E}"/>
              </a:ext>
            </a:extLst>
          </p:cNvPr>
          <p:cNvPicPr>
            <a:picLocks noChangeAspect="1"/>
          </p:cNvPicPr>
          <p:nvPr/>
        </p:nvPicPr>
        <p:blipFill>
          <a:blip r:embed="rId3"/>
          <a:stretch>
            <a:fillRect/>
          </a:stretch>
        </p:blipFill>
        <p:spPr>
          <a:xfrm>
            <a:off x="-344500" y="0"/>
            <a:ext cx="4308863" cy="6858000"/>
          </a:xfrm>
          <a:prstGeom prst="rect">
            <a:avLst/>
          </a:prstGeom>
        </p:spPr>
      </p:pic>
      <p:pic>
        <p:nvPicPr>
          <p:cNvPr id="14" name="Picture 13">
            <a:extLst>
              <a:ext uri="{FF2B5EF4-FFF2-40B4-BE49-F238E27FC236}">
                <a16:creationId xmlns:a16="http://schemas.microsoft.com/office/drawing/2014/main" id="{7AFAA763-C678-4980-A9D8-A32A59CB6168}"/>
              </a:ext>
            </a:extLst>
          </p:cNvPr>
          <p:cNvPicPr>
            <a:picLocks noChangeAspect="1"/>
          </p:cNvPicPr>
          <p:nvPr/>
        </p:nvPicPr>
        <p:blipFill>
          <a:blip r:embed="rId4"/>
          <a:stretch>
            <a:fillRect/>
          </a:stretch>
        </p:blipFill>
        <p:spPr>
          <a:xfrm>
            <a:off x="-238558" y="6629400"/>
            <a:ext cx="1419225" cy="228600"/>
          </a:xfrm>
          <a:prstGeom prst="rect">
            <a:avLst/>
          </a:prstGeom>
        </p:spPr>
      </p:pic>
      <p:sp>
        <p:nvSpPr>
          <p:cNvPr id="3" name="TextBox 2">
            <a:extLst>
              <a:ext uri="{FF2B5EF4-FFF2-40B4-BE49-F238E27FC236}">
                <a16:creationId xmlns:a16="http://schemas.microsoft.com/office/drawing/2014/main" id="{8658FF3D-C20C-48FD-AA8D-1309BB256CBD}"/>
              </a:ext>
            </a:extLst>
          </p:cNvPr>
          <p:cNvSpPr txBox="1"/>
          <p:nvPr/>
        </p:nvSpPr>
        <p:spPr>
          <a:xfrm>
            <a:off x="4572358" y="1413063"/>
            <a:ext cx="7787640" cy="4031873"/>
          </a:xfrm>
          <a:prstGeom prst="rect">
            <a:avLst/>
          </a:prstGeom>
          <a:noFill/>
        </p:spPr>
        <p:txBody>
          <a:bodyPr wrap="square" rtlCol="0">
            <a:spAutoFit/>
          </a:bodyPr>
          <a:lstStyle/>
          <a:p>
            <a:r>
              <a:rPr lang="en-US" sz="3200" dirty="0"/>
              <a:t>• </a:t>
            </a:r>
            <a:r>
              <a:rPr lang="en-US" sz="3200" b="1" dirty="0"/>
              <a:t>Inputs:</a:t>
            </a:r>
          </a:p>
          <a:p>
            <a:pPr marL="914400" lvl="1" indent="-457200">
              <a:buFont typeface="Arial" panose="020B0604020202020204" pitchFamily="34" charset="0"/>
              <a:buChar char="•"/>
            </a:pPr>
            <a:r>
              <a:rPr lang="en-US" sz="3200" dirty="0"/>
              <a:t>Frame</a:t>
            </a:r>
          </a:p>
          <a:p>
            <a:pPr marL="914400" lvl="1" indent="-457200">
              <a:buFont typeface="Arial" panose="020B0604020202020204" pitchFamily="34" charset="0"/>
              <a:buChar char="•"/>
            </a:pPr>
            <a:r>
              <a:rPr lang="en-US" sz="3200" dirty="0"/>
              <a:t>One second audio clip</a:t>
            </a:r>
          </a:p>
          <a:p>
            <a:pPr marL="914400" lvl="1" indent="-457200">
              <a:buFont typeface="Arial" panose="020B0604020202020204" pitchFamily="34" charset="0"/>
              <a:buChar char="•"/>
            </a:pPr>
            <a:endParaRPr lang="en-US" sz="3200" dirty="0"/>
          </a:p>
          <a:p>
            <a:r>
              <a:rPr lang="en-US" sz="3200" dirty="0"/>
              <a:t>• </a:t>
            </a:r>
            <a:r>
              <a:rPr lang="en-US" sz="3200" b="1" dirty="0"/>
              <a:t>Output:</a:t>
            </a:r>
          </a:p>
          <a:p>
            <a:pPr marL="914400" lvl="1" indent="-457200">
              <a:buFont typeface="Arial" panose="020B0604020202020204" pitchFamily="34" charset="0"/>
              <a:buChar char="•"/>
            </a:pPr>
            <a:r>
              <a:rPr lang="en-US" sz="3200" dirty="0"/>
              <a:t>Predict if frame corresponds to audio clip</a:t>
            </a:r>
          </a:p>
          <a:p>
            <a:endParaRPr lang="en-US" sz="3200" dirty="0"/>
          </a:p>
        </p:txBody>
      </p:sp>
      <p:sp>
        <p:nvSpPr>
          <p:cNvPr id="11" name="Title 1">
            <a:extLst>
              <a:ext uri="{FF2B5EF4-FFF2-40B4-BE49-F238E27FC236}">
                <a16:creationId xmlns:a16="http://schemas.microsoft.com/office/drawing/2014/main" id="{87991CB5-E04D-441D-81C0-C85D02EF5A3D}"/>
              </a:ext>
            </a:extLst>
          </p:cNvPr>
          <p:cNvSpPr txBox="1">
            <a:spLocks/>
          </p:cNvSpPr>
          <p:nvPr/>
        </p:nvSpPr>
        <p:spPr>
          <a:xfrm>
            <a:off x="300536" y="-6167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t>Network Architecture</a:t>
            </a:r>
          </a:p>
        </p:txBody>
      </p:sp>
    </p:spTree>
    <p:extLst>
      <p:ext uri="{BB962C8B-B14F-4D97-AF65-F5344CB8AC3E}">
        <p14:creationId xmlns:p14="http://schemas.microsoft.com/office/powerpoint/2010/main" val="19835319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E3A4320-2B15-4548-B52C-BC91B3008C1A}"/>
              </a:ext>
            </a:extLst>
          </p:cNvPr>
          <p:cNvPicPr>
            <a:picLocks noChangeAspect="1"/>
          </p:cNvPicPr>
          <p:nvPr/>
        </p:nvPicPr>
        <p:blipFill>
          <a:blip r:embed="rId3"/>
          <a:stretch>
            <a:fillRect/>
          </a:stretch>
        </p:blipFill>
        <p:spPr>
          <a:xfrm>
            <a:off x="2167352" y="1216611"/>
            <a:ext cx="6387658" cy="5015224"/>
          </a:xfrm>
          <a:prstGeom prst="rect">
            <a:avLst/>
          </a:prstGeom>
        </p:spPr>
      </p:pic>
      <p:sp>
        <p:nvSpPr>
          <p:cNvPr id="2" name="Title 1">
            <a:extLst>
              <a:ext uri="{FF2B5EF4-FFF2-40B4-BE49-F238E27FC236}">
                <a16:creationId xmlns:a16="http://schemas.microsoft.com/office/drawing/2014/main" id="{4D0E7BDB-1AFF-405E-8563-11D34634EA57}"/>
              </a:ext>
            </a:extLst>
          </p:cNvPr>
          <p:cNvSpPr>
            <a:spLocks noGrp="1"/>
          </p:cNvSpPr>
          <p:nvPr>
            <p:ph type="title"/>
          </p:nvPr>
        </p:nvSpPr>
        <p:spPr>
          <a:xfrm>
            <a:off x="104670" y="254593"/>
            <a:ext cx="10515600" cy="1325563"/>
          </a:xfrm>
        </p:spPr>
        <p:txBody>
          <a:bodyPr/>
          <a:lstStyle/>
          <a:p>
            <a:r>
              <a:rPr lang="en-US" b="1" dirty="0"/>
              <a:t>Fusion network</a:t>
            </a:r>
          </a:p>
        </p:txBody>
      </p:sp>
      <p:sp>
        <p:nvSpPr>
          <p:cNvPr id="3" name="TextBox 2">
            <a:extLst>
              <a:ext uri="{FF2B5EF4-FFF2-40B4-BE49-F238E27FC236}">
                <a16:creationId xmlns:a16="http://schemas.microsoft.com/office/drawing/2014/main" id="{A77A6B18-3F08-44DB-86E8-0715E2F466B5}"/>
              </a:ext>
            </a:extLst>
          </p:cNvPr>
          <p:cNvSpPr txBox="1"/>
          <p:nvPr/>
        </p:nvSpPr>
        <p:spPr>
          <a:xfrm>
            <a:off x="8240212" y="1401417"/>
            <a:ext cx="3448205" cy="1015663"/>
          </a:xfrm>
          <a:prstGeom prst="rect">
            <a:avLst/>
          </a:prstGeom>
          <a:noFill/>
        </p:spPr>
        <p:txBody>
          <a:bodyPr wrap="square" rtlCol="0">
            <a:spAutoFit/>
          </a:bodyPr>
          <a:lstStyle/>
          <a:p>
            <a:pPr marL="342900" indent="-342900">
              <a:buFont typeface="Arial" panose="020B0604020202020204" pitchFamily="34" charset="0"/>
              <a:buChar char="•"/>
            </a:pPr>
            <a:r>
              <a:rPr lang="en-US" sz="2000" dirty="0"/>
              <a:t>Outputs are concatenated, </a:t>
            </a:r>
          </a:p>
          <a:p>
            <a:r>
              <a:rPr lang="en-US" sz="2000" dirty="0"/>
              <a:t>then passed through 2 fully connected layers.</a:t>
            </a:r>
          </a:p>
        </p:txBody>
      </p:sp>
    </p:spTree>
    <p:extLst>
      <p:ext uri="{BB962C8B-B14F-4D97-AF65-F5344CB8AC3E}">
        <p14:creationId xmlns:p14="http://schemas.microsoft.com/office/powerpoint/2010/main" val="31442959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5F755-9284-4186-B630-65766CACCB03}"/>
              </a:ext>
            </a:extLst>
          </p:cNvPr>
          <p:cNvSpPr>
            <a:spLocks noGrp="1"/>
          </p:cNvSpPr>
          <p:nvPr>
            <p:ph type="title"/>
          </p:nvPr>
        </p:nvSpPr>
        <p:spPr>
          <a:xfrm>
            <a:off x="612949" y="414564"/>
            <a:ext cx="10515600" cy="1137104"/>
          </a:xfrm>
        </p:spPr>
        <p:txBody>
          <a:bodyPr>
            <a:normAutofit fontScale="90000"/>
          </a:bodyPr>
          <a:lstStyle/>
          <a:p>
            <a:r>
              <a:rPr lang="en-US" b="1" dirty="0"/>
              <a:t>Implementation details </a:t>
            </a:r>
            <a:br>
              <a:rPr lang="en-US" b="1" dirty="0"/>
            </a:br>
            <a:r>
              <a:rPr lang="en-US" b="1" dirty="0"/>
              <a:t>   </a:t>
            </a:r>
          </a:p>
        </p:txBody>
      </p:sp>
      <p:sp>
        <p:nvSpPr>
          <p:cNvPr id="3" name="Content Placeholder 2">
            <a:extLst>
              <a:ext uri="{FF2B5EF4-FFF2-40B4-BE49-F238E27FC236}">
                <a16:creationId xmlns:a16="http://schemas.microsoft.com/office/drawing/2014/main" id="{19313DD2-C6B8-4DF7-B7D4-0EDF103A1693}"/>
              </a:ext>
            </a:extLst>
          </p:cNvPr>
          <p:cNvSpPr>
            <a:spLocks noGrp="1"/>
          </p:cNvSpPr>
          <p:nvPr>
            <p:ph idx="1"/>
          </p:nvPr>
        </p:nvSpPr>
        <p:spPr>
          <a:xfrm>
            <a:off x="612949" y="1551668"/>
            <a:ext cx="11364686" cy="4941207"/>
          </a:xfrm>
        </p:spPr>
        <p:txBody>
          <a:bodyPr>
            <a:normAutofit/>
          </a:bodyPr>
          <a:lstStyle/>
          <a:p>
            <a:pPr marL="0" indent="0">
              <a:buNone/>
            </a:pPr>
            <a:r>
              <a:rPr lang="en-US" sz="3200" dirty="0"/>
              <a:t>Training</a:t>
            </a:r>
            <a:endParaRPr lang="en-US" sz="3200" b="1" dirty="0"/>
          </a:p>
          <a:p>
            <a:r>
              <a:rPr lang="en-US" sz="3200" b="1" dirty="0"/>
              <a:t>Kinetics dataset </a:t>
            </a:r>
            <a:r>
              <a:rPr lang="en-US" sz="3200" dirty="0"/>
              <a:t>– (</a:t>
            </a:r>
            <a:r>
              <a:rPr lang="en-US" dirty="0"/>
              <a:t>human action classification)</a:t>
            </a:r>
            <a:endParaRPr lang="en-US" sz="3200" dirty="0"/>
          </a:p>
          <a:p>
            <a:pPr lvl="1"/>
            <a:r>
              <a:rPr lang="en-US" spc="-125" dirty="0" err="1">
                <a:cs typeface="Arial"/>
              </a:rPr>
              <a:t>approx</a:t>
            </a:r>
            <a:r>
              <a:rPr lang="en-US" spc="-125" dirty="0">
                <a:cs typeface="Arial"/>
              </a:rPr>
              <a:t> </a:t>
            </a:r>
            <a:r>
              <a:rPr lang="en-US" spc="-140" dirty="0">
                <a:cs typeface="Arial"/>
              </a:rPr>
              <a:t>20k </a:t>
            </a:r>
            <a:r>
              <a:rPr lang="en-US" spc="-135" dirty="0">
                <a:cs typeface="Arial"/>
              </a:rPr>
              <a:t>videos</a:t>
            </a:r>
            <a:r>
              <a:rPr lang="en-US" spc="-190" dirty="0">
                <a:cs typeface="Arial"/>
              </a:rPr>
              <a:t> </a:t>
            </a:r>
            <a:r>
              <a:rPr lang="en-US" spc="15" dirty="0">
                <a:cs typeface="Arial"/>
              </a:rPr>
              <a:t>with</a:t>
            </a:r>
            <a:r>
              <a:rPr lang="en-US" spc="-145" dirty="0">
                <a:cs typeface="Arial"/>
              </a:rPr>
              <a:t> </a:t>
            </a:r>
            <a:r>
              <a:rPr lang="en-US" spc="-125" dirty="0">
                <a:cs typeface="Arial"/>
              </a:rPr>
              <a:t>labels. </a:t>
            </a:r>
            <a:r>
              <a:rPr lang="en-US" spc="-195" dirty="0">
                <a:cs typeface="Arial"/>
              </a:rPr>
              <a:t>Labels are </a:t>
            </a:r>
            <a:r>
              <a:rPr lang="en-US" spc="-170" dirty="0">
                <a:cs typeface="Arial"/>
              </a:rPr>
              <a:t>used</a:t>
            </a:r>
            <a:r>
              <a:rPr lang="en-US" spc="-265" dirty="0">
                <a:cs typeface="Arial"/>
              </a:rPr>
              <a:t> only  </a:t>
            </a:r>
            <a:r>
              <a:rPr lang="en-US" spc="-10" dirty="0">
                <a:cs typeface="Arial"/>
              </a:rPr>
              <a:t>for </a:t>
            </a:r>
            <a:r>
              <a:rPr lang="en-US" spc="-145" dirty="0">
                <a:cs typeface="Arial"/>
              </a:rPr>
              <a:t>baselines. </a:t>
            </a:r>
          </a:p>
          <a:p>
            <a:r>
              <a:rPr lang="en-US" sz="3200" b="1" spc="-220" dirty="0">
                <a:cs typeface="Trebuchet MS"/>
              </a:rPr>
              <a:t>Flickr </a:t>
            </a:r>
            <a:r>
              <a:rPr lang="en-US" sz="3200" b="1" spc="-135" dirty="0">
                <a:cs typeface="Trebuchet MS"/>
              </a:rPr>
              <a:t>Dataset </a:t>
            </a:r>
            <a:r>
              <a:rPr lang="en-US" sz="3200" b="1" spc="-135" dirty="0">
                <a:latin typeface="Trebuchet MS"/>
                <a:cs typeface="Trebuchet MS"/>
              </a:rPr>
              <a:t>(</a:t>
            </a:r>
            <a:r>
              <a:rPr lang="en-US" dirty="0"/>
              <a:t>sentence-based image description)</a:t>
            </a:r>
            <a:endParaRPr lang="en-US" sz="3200" b="1" spc="-135" dirty="0">
              <a:latin typeface="Trebuchet MS"/>
              <a:cs typeface="Trebuchet MS"/>
            </a:endParaRPr>
          </a:p>
          <a:p>
            <a:pPr lvl="1"/>
            <a:r>
              <a:rPr lang="en-US" spc="-204" dirty="0">
                <a:cs typeface="Arial"/>
              </a:rPr>
              <a:t>The </a:t>
            </a:r>
            <a:r>
              <a:rPr lang="en-US" spc="-30" dirty="0">
                <a:cs typeface="Arial"/>
              </a:rPr>
              <a:t>first </a:t>
            </a:r>
            <a:r>
              <a:rPr lang="en-US" spc="-145" dirty="0">
                <a:cs typeface="Arial"/>
              </a:rPr>
              <a:t>10 </a:t>
            </a:r>
            <a:r>
              <a:rPr lang="en-US" spc="-185" dirty="0">
                <a:cs typeface="Arial"/>
              </a:rPr>
              <a:t>seconds </a:t>
            </a:r>
            <a:r>
              <a:rPr lang="en-US" spc="-5" dirty="0">
                <a:cs typeface="Arial"/>
              </a:rPr>
              <a:t>of </a:t>
            </a:r>
            <a:r>
              <a:rPr lang="en-US" spc="-175" dirty="0">
                <a:cs typeface="Arial"/>
              </a:rPr>
              <a:t>each </a:t>
            </a:r>
            <a:r>
              <a:rPr lang="en-US" spc="-5" dirty="0">
                <a:cs typeface="Arial"/>
              </a:rPr>
              <a:t>of </a:t>
            </a:r>
            <a:r>
              <a:rPr lang="en-US" spc="-145" dirty="0">
                <a:cs typeface="Arial"/>
              </a:rPr>
              <a:t>500k </a:t>
            </a:r>
            <a:r>
              <a:rPr lang="en-US" spc="-135" dirty="0">
                <a:cs typeface="Arial"/>
              </a:rPr>
              <a:t>videos </a:t>
            </a:r>
            <a:r>
              <a:rPr lang="en-US" spc="-35" dirty="0">
                <a:cs typeface="Arial"/>
              </a:rPr>
              <a:t>from</a:t>
            </a:r>
            <a:r>
              <a:rPr lang="en-US" spc="-480" dirty="0">
                <a:cs typeface="Arial"/>
              </a:rPr>
              <a:t> </a:t>
            </a:r>
            <a:r>
              <a:rPr lang="en-US" spc="-155" dirty="0">
                <a:cs typeface="Arial"/>
              </a:rPr>
              <a:t>Flickr.</a:t>
            </a:r>
            <a:endParaRPr lang="en-US" dirty="0">
              <a:cs typeface="Arial"/>
            </a:endParaRPr>
          </a:p>
          <a:p>
            <a:pPr marL="0" indent="0">
              <a:buNone/>
            </a:pPr>
            <a:endParaRPr lang="en-US" sz="3200" b="1" dirty="0"/>
          </a:p>
          <a:p>
            <a:pPr marL="241300" marR="123189">
              <a:lnSpc>
                <a:spcPts val="3020"/>
              </a:lnSpc>
              <a:spcBef>
                <a:spcPts val="210"/>
              </a:spcBef>
              <a:buFont typeface="Liberation Sans"/>
              <a:buChar char="•"/>
              <a:tabLst>
                <a:tab pos="241300" algn="l"/>
              </a:tabLst>
            </a:pPr>
            <a:endParaRPr lang="en-US" dirty="0">
              <a:latin typeface="Arial"/>
              <a:cs typeface="Arial"/>
            </a:endParaRPr>
          </a:p>
          <a:p>
            <a:endParaRPr lang="en-US" sz="3200" dirty="0"/>
          </a:p>
        </p:txBody>
      </p:sp>
    </p:spTree>
    <p:extLst>
      <p:ext uri="{BB962C8B-B14F-4D97-AF65-F5344CB8AC3E}">
        <p14:creationId xmlns:p14="http://schemas.microsoft.com/office/powerpoint/2010/main" val="748153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Content Placeholder 2">
            <a:extLst>
              <a:ext uri="{FF2B5EF4-FFF2-40B4-BE49-F238E27FC236}">
                <a16:creationId xmlns:a16="http://schemas.microsoft.com/office/drawing/2014/main" id="{08F1FEFF-4B54-403D-851A-623C2A61BD80}"/>
              </a:ext>
            </a:extLst>
          </p:cNvPr>
          <p:cNvSpPr txBox="1">
            <a:spLocks/>
          </p:cNvSpPr>
          <p:nvPr/>
        </p:nvSpPr>
        <p:spPr>
          <a:xfrm>
            <a:off x="659442" y="3562096"/>
            <a:ext cx="8984925" cy="263972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700" marR="30480" indent="0">
              <a:lnSpc>
                <a:spcPts val="3020"/>
              </a:lnSpc>
              <a:buFont typeface="Arial" panose="020B0604020202020204" pitchFamily="34" charset="0"/>
              <a:buNone/>
              <a:tabLst>
                <a:tab pos="241300" algn="l"/>
              </a:tabLst>
            </a:pPr>
            <a:endParaRPr lang="en-US" sz="2400" dirty="0"/>
          </a:p>
          <a:p>
            <a:pPr marL="241300" marR="123189">
              <a:lnSpc>
                <a:spcPts val="3020"/>
              </a:lnSpc>
              <a:spcBef>
                <a:spcPts val="210"/>
              </a:spcBef>
              <a:buFont typeface="Liberation Sans"/>
              <a:buChar char="•"/>
              <a:tabLst>
                <a:tab pos="241300" algn="l"/>
              </a:tabLst>
            </a:pPr>
            <a:r>
              <a:rPr lang="en-US" sz="2400" b="1" dirty="0"/>
              <a:t>Non-Corresponding pair(</a:t>
            </a:r>
            <a:r>
              <a:rPr lang="en-US" sz="2400" b="1" dirty="0" err="1"/>
              <a:t>Negtive</a:t>
            </a:r>
            <a:r>
              <a:rPr lang="en-US" sz="2400" b="1" dirty="0"/>
              <a:t>)</a:t>
            </a:r>
            <a:r>
              <a:rPr lang="en-US" sz="2400" dirty="0"/>
              <a:t>: </a:t>
            </a:r>
            <a:r>
              <a:rPr lang="en-US" sz="2300" spc="-110" dirty="0">
                <a:latin typeface="Arial"/>
                <a:cs typeface="Arial"/>
              </a:rPr>
              <a:t>pick </a:t>
            </a:r>
            <a:r>
              <a:rPr lang="en-US" sz="2300" dirty="0">
                <a:latin typeface="Arial"/>
                <a:cs typeface="Arial"/>
              </a:rPr>
              <a:t>two </a:t>
            </a:r>
            <a:r>
              <a:rPr lang="en-US" sz="2300" spc="-105" dirty="0">
                <a:latin typeface="Arial"/>
                <a:cs typeface="Arial"/>
              </a:rPr>
              <a:t>random </a:t>
            </a:r>
            <a:r>
              <a:rPr lang="en-US" sz="2300" spc="-125" dirty="0">
                <a:latin typeface="Arial"/>
                <a:cs typeface="Arial"/>
              </a:rPr>
              <a:t>videos, </a:t>
            </a:r>
            <a:r>
              <a:rPr lang="en-US" sz="2300" spc="-130" dirty="0">
                <a:latin typeface="Arial"/>
                <a:cs typeface="Arial"/>
              </a:rPr>
              <a:t>and </a:t>
            </a:r>
            <a:r>
              <a:rPr lang="en-US" sz="2300" spc="-125" dirty="0">
                <a:latin typeface="Arial"/>
                <a:cs typeface="Arial"/>
              </a:rPr>
              <a:t>take </a:t>
            </a:r>
            <a:r>
              <a:rPr lang="en-US" sz="2300" spc="-220" dirty="0">
                <a:latin typeface="Arial"/>
                <a:cs typeface="Arial"/>
              </a:rPr>
              <a:t>a </a:t>
            </a:r>
            <a:r>
              <a:rPr lang="en-US" sz="2300" spc="-105" dirty="0">
                <a:latin typeface="Arial"/>
                <a:cs typeface="Arial"/>
              </a:rPr>
              <a:t>random</a:t>
            </a:r>
            <a:r>
              <a:rPr lang="en-US" sz="2300" spc="-160" dirty="0">
                <a:latin typeface="Arial"/>
                <a:cs typeface="Arial"/>
              </a:rPr>
              <a:t> </a:t>
            </a:r>
            <a:r>
              <a:rPr lang="en-US" sz="2300" spc="-90" dirty="0">
                <a:latin typeface="Arial"/>
                <a:cs typeface="Arial"/>
              </a:rPr>
              <a:t>frame</a:t>
            </a:r>
            <a:r>
              <a:rPr lang="en-US" sz="2300" spc="-145" dirty="0">
                <a:latin typeface="Arial"/>
                <a:cs typeface="Arial"/>
              </a:rPr>
              <a:t> </a:t>
            </a:r>
            <a:r>
              <a:rPr lang="en-US" sz="2300" spc="-30" dirty="0">
                <a:latin typeface="Arial"/>
                <a:cs typeface="Arial"/>
              </a:rPr>
              <a:t>from</a:t>
            </a:r>
            <a:r>
              <a:rPr lang="en-US" sz="2300" spc="-145" dirty="0">
                <a:latin typeface="Arial"/>
                <a:cs typeface="Arial"/>
              </a:rPr>
              <a:t> </a:t>
            </a:r>
            <a:r>
              <a:rPr lang="en-US" sz="2300" spc="-120" dirty="0">
                <a:latin typeface="Arial"/>
                <a:cs typeface="Arial"/>
              </a:rPr>
              <a:t>one</a:t>
            </a:r>
            <a:r>
              <a:rPr lang="en-US" sz="2300" spc="-145" dirty="0">
                <a:latin typeface="Arial"/>
                <a:cs typeface="Arial"/>
              </a:rPr>
              <a:t> </a:t>
            </a:r>
            <a:r>
              <a:rPr lang="en-US" sz="2300" spc="-130" dirty="0">
                <a:latin typeface="Arial"/>
                <a:cs typeface="Arial"/>
              </a:rPr>
              <a:t>and</a:t>
            </a:r>
            <a:r>
              <a:rPr lang="en-US" sz="2300" spc="-150" dirty="0">
                <a:latin typeface="Arial"/>
                <a:cs typeface="Arial"/>
              </a:rPr>
              <a:t> </a:t>
            </a:r>
            <a:r>
              <a:rPr lang="en-US" sz="2300" spc="-220" dirty="0">
                <a:latin typeface="Arial"/>
                <a:cs typeface="Arial"/>
              </a:rPr>
              <a:t>a</a:t>
            </a:r>
            <a:r>
              <a:rPr lang="en-US" sz="2300" spc="-140" dirty="0">
                <a:latin typeface="Arial"/>
                <a:cs typeface="Arial"/>
              </a:rPr>
              <a:t> </a:t>
            </a:r>
            <a:r>
              <a:rPr lang="en-US" sz="2300" spc="-105" dirty="0">
                <a:latin typeface="Arial"/>
                <a:cs typeface="Arial"/>
              </a:rPr>
              <a:t>random</a:t>
            </a:r>
            <a:r>
              <a:rPr lang="en-US" sz="2300" spc="-145" dirty="0">
                <a:latin typeface="Arial"/>
                <a:cs typeface="Arial"/>
              </a:rPr>
              <a:t> </a:t>
            </a:r>
            <a:r>
              <a:rPr lang="en-US" sz="2300" spc="-95" dirty="0">
                <a:latin typeface="Arial"/>
                <a:cs typeface="Arial"/>
              </a:rPr>
              <a:t>audio</a:t>
            </a:r>
            <a:r>
              <a:rPr lang="en-US" sz="2300" spc="-150" dirty="0">
                <a:latin typeface="Arial"/>
                <a:cs typeface="Arial"/>
              </a:rPr>
              <a:t> </a:t>
            </a:r>
            <a:r>
              <a:rPr lang="en-US" sz="2300" spc="-75" dirty="0">
                <a:latin typeface="Arial"/>
                <a:cs typeface="Arial"/>
              </a:rPr>
              <a:t>clip</a:t>
            </a:r>
            <a:r>
              <a:rPr lang="en-US" sz="2300" spc="-150" dirty="0">
                <a:latin typeface="Arial"/>
                <a:cs typeface="Arial"/>
              </a:rPr>
              <a:t> </a:t>
            </a:r>
            <a:r>
              <a:rPr lang="en-US" sz="2300" spc="-30" dirty="0">
                <a:latin typeface="Arial"/>
                <a:cs typeface="Arial"/>
              </a:rPr>
              <a:t>from</a:t>
            </a:r>
            <a:r>
              <a:rPr lang="en-US" sz="2300" spc="-150" dirty="0">
                <a:latin typeface="Arial"/>
                <a:cs typeface="Arial"/>
              </a:rPr>
              <a:t> </a:t>
            </a:r>
            <a:r>
              <a:rPr lang="en-US" sz="2300" spc="-40" dirty="0">
                <a:latin typeface="Arial"/>
                <a:cs typeface="Arial"/>
              </a:rPr>
              <a:t>the</a:t>
            </a:r>
            <a:r>
              <a:rPr lang="en-US" sz="2300" spc="-140" dirty="0">
                <a:latin typeface="Arial"/>
                <a:cs typeface="Arial"/>
              </a:rPr>
              <a:t> </a:t>
            </a:r>
            <a:r>
              <a:rPr lang="en-US" sz="2300" spc="-90" dirty="0">
                <a:latin typeface="Arial"/>
                <a:cs typeface="Arial"/>
              </a:rPr>
              <a:t>other.</a:t>
            </a:r>
          </a:p>
          <a:p>
            <a:pPr marL="241300" marR="123189">
              <a:lnSpc>
                <a:spcPts val="3020"/>
              </a:lnSpc>
              <a:spcBef>
                <a:spcPts val="210"/>
              </a:spcBef>
              <a:buFont typeface="Liberation Sans"/>
              <a:buChar char="•"/>
              <a:tabLst>
                <a:tab pos="241300" algn="l"/>
              </a:tabLst>
            </a:pPr>
            <a:endParaRPr lang="en-US" sz="2400" spc="-90" dirty="0">
              <a:latin typeface="Arial"/>
              <a:cs typeface="Arial"/>
            </a:endParaRPr>
          </a:p>
          <a:p>
            <a:pPr marL="241300" marR="123189">
              <a:lnSpc>
                <a:spcPts val="3020"/>
              </a:lnSpc>
              <a:spcBef>
                <a:spcPts val="210"/>
              </a:spcBef>
              <a:buFont typeface="Liberation Sans"/>
              <a:buChar char="•"/>
              <a:tabLst>
                <a:tab pos="241300" algn="l"/>
              </a:tabLst>
            </a:pPr>
            <a:endParaRPr lang="en-US" sz="2400" spc="-90" dirty="0">
              <a:latin typeface="Arial"/>
              <a:cs typeface="Arial"/>
            </a:endParaRPr>
          </a:p>
          <a:p>
            <a:pPr marL="241300" marR="123189">
              <a:lnSpc>
                <a:spcPts val="3020"/>
              </a:lnSpc>
              <a:spcBef>
                <a:spcPts val="210"/>
              </a:spcBef>
              <a:buFont typeface="Liberation Sans"/>
              <a:buChar char="•"/>
              <a:tabLst>
                <a:tab pos="241300" algn="l"/>
              </a:tabLst>
            </a:pPr>
            <a:r>
              <a:rPr lang="en-US" sz="2400" spc="-170" dirty="0">
                <a:latin typeface="Arial"/>
                <a:cs typeface="Arial"/>
              </a:rPr>
              <a:t>Train </a:t>
            </a:r>
            <a:r>
              <a:rPr lang="en-US" sz="2400" spc="-90" dirty="0">
                <a:latin typeface="Arial"/>
                <a:cs typeface="Arial"/>
              </a:rPr>
              <a:t>on </a:t>
            </a:r>
            <a:r>
              <a:rPr lang="en-US" sz="2400" spc="-145" dirty="0">
                <a:latin typeface="Arial"/>
                <a:cs typeface="Arial"/>
              </a:rPr>
              <a:t>16 </a:t>
            </a:r>
            <a:r>
              <a:rPr lang="en-US" sz="2400" spc="-350" dirty="0">
                <a:latin typeface="Arial"/>
                <a:cs typeface="Arial"/>
              </a:rPr>
              <a:t>G P U s  </a:t>
            </a:r>
            <a:r>
              <a:rPr lang="en-US" sz="2400" spc="-10" dirty="0">
                <a:latin typeface="Arial"/>
                <a:cs typeface="Arial"/>
              </a:rPr>
              <a:t>for </a:t>
            </a:r>
            <a:r>
              <a:rPr lang="en-US" sz="2400" dirty="0">
                <a:latin typeface="Arial"/>
                <a:cs typeface="Arial"/>
              </a:rPr>
              <a:t>two </a:t>
            </a:r>
            <a:r>
              <a:rPr lang="en-US" sz="2400" spc="-215" dirty="0">
                <a:latin typeface="Arial"/>
                <a:cs typeface="Arial"/>
              </a:rPr>
              <a:t>days</a:t>
            </a:r>
            <a:r>
              <a:rPr lang="en-US" sz="2400" spc="-295" dirty="0">
                <a:latin typeface="Arial"/>
                <a:cs typeface="Arial"/>
              </a:rPr>
              <a:t> </a:t>
            </a:r>
            <a:r>
              <a:rPr lang="en-US" sz="2400" spc="-75" dirty="0">
                <a:latin typeface="Arial"/>
                <a:cs typeface="Arial"/>
              </a:rPr>
              <a:t>.</a:t>
            </a:r>
            <a:endParaRPr lang="en-US" sz="2400" dirty="0">
              <a:latin typeface="Arial"/>
              <a:cs typeface="Arial"/>
            </a:endParaRPr>
          </a:p>
          <a:p>
            <a:endParaRPr lang="en-US" sz="2400" dirty="0"/>
          </a:p>
        </p:txBody>
      </p:sp>
      <p:sp>
        <p:nvSpPr>
          <p:cNvPr id="2" name="Title 1">
            <a:extLst>
              <a:ext uri="{FF2B5EF4-FFF2-40B4-BE49-F238E27FC236}">
                <a16:creationId xmlns:a16="http://schemas.microsoft.com/office/drawing/2014/main" id="{B6B2DFA4-14AB-4A43-8153-C9AA7363378D}"/>
              </a:ext>
            </a:extLst>
          </p:cNvPr>
          <p:cNvSpPr>
            <a:spLocks noGrp="1"/>
          </p:cNvSpPr>
          <p:nvPr>
            <p:ph type="title"/>
          </p:nvPr>
        </p:nvSpPr>
        <p:spPr/>
        <p:txBody>
          <a:bodyPr/>
          <a:lstStyle/>
          <a:p>
            <a:r>
              <a:rPr lang="en-US" b="1" dirty="0"/>
              <a:t>Sampling</a:t>
            </a:r>
            <a:endParaRPr lang="en-US" dirty="0"/>
          </a:p>
        </p:txBody>
      </p:sp>
      <p:sp>
        <p:nvSpPr>
          <p:cNvPr id="3" name="Content Placeholder 2">
            <a:extLst>
              <a:ext uri="{FF2B5EF4-FFF2-40B4-BE49-F238E27FC236}">
                <a16:creationId xmlns:a16="http://schemas.microsoft.com/office/drawing/2014/main" id="{31A6AA5E-1068-4472-BD40-46CB1120894F}"/>
              </a:ext>
            </a:extLst>
          </p:cNvPr>
          <p:cNvSpPr>
            <a:spLocks noGrp="1"/>
          </p:cNvSpPr>
          <p:nvPr>
            <p:ph idx="1"/>
          </p:nvPr>
        </p:nvSpPr>
        <p:spPr>
          <a:xfrm>
            <a:off x="728869" y="1815684"/>
            <a:ext cx="9071113" cy="1079927"/>
          </a:xfrm>
        </p:spPr>
        <p:txBody>
          <a:bodyPr>
            <a:normAutofit/>
          </a:bodyPr>
          <a:lstStyle/>
          <a:p>
            <a:pPr marL="241300" marR="30480">
              <a:lnSpc>
                <a:spcPts val="3020"/>
              </a:lnSpc>
              <a:buFont typeface="Liberation Sans"/>
              <a:buChar char="•"/>
              <a:tabLst>
                <a:tab pos="241300" algn="l"/>
              </a:tabLst>
            </a:pPr>
            <a:r>
              <a:rPr lang="en-US" sz="2400" b="1" dirty="0"/>
              <a:t>Corresponding pair</a:t>
            </a:r>
            <a:r>
              <a:rPr lang="en-US" sz="2400" dirty="0"/>
              <a:t>: </a:t>
            </a:r>
            <a:r>
              <a:rPr lang="en-US" sz="2400" spc="-110" dirty="0">
                <a:latin typeface="Arial"/>
                <a:cs typeface="Arial"/>
              </a:rPr>
              <a:t>pick </a:t>
            </a:r>
            <a:r>
              <a:rPr lang="en-US" sz="2400" spc="-220" dirty="0">
                <a:latin typeface="Arial"/>
                <a:cs typeface="Arial"/>
              </a:rPr>
              <a:t>a </a:t>
            </a:r>
            <a:r>
              <a:rPr lang="en-US" sz="2400" spc="-105" dirty="0">
                <a:latin typeface="Arial"/>
                <a:cs typeface="Arial"/>
              </a:rPr>
              <a:t>random </a:t>
            </a:r>
            <a:r>
              <a:rPr lang="en-US" sz="2400" b="1" spc="-140" dirty="0">
                <a:latin typeface="Arial"/>
                <a:cs typeface="Arial"/>
              </a:rPr>
              <a:t>1 </a:t>
            </a:r>
            <a:r>
              <a:rPr lang="en-US" sz="2400" b="1" spc="-165" dirty="0">
                <a:latin typeface="Arial"/>
                <a:cs typeface="Arial"/>
              </a:rPr>
              <a:t>second </a:t>
            </a:r>
            <a:r>
              <a:rPr lang="en-US" sz="2400" b="1" spc="-140" dirty="0">
                <a:latin typeface="Arial"/>
                <a:cs typeface="Arial"/>
              </a:rPr>
              <a:t>sound </a:t>
            </a:r>
            <a:r>
              <a:rPr lang="en-US" sz="2400" b="1" spc="-70" dirty="0">
                <a:latin typeface="Arial"/>
                <a:cs typeface="Arial"/>
              </a:rPr>
              <a:t>clip </a:t>
            </a:r>
            <a:r>
              <a:rPr lang="en-US" sz="2400" spc="-35" dirty="0">
                <a:latin typeface="Arial"/>
                <a:cs typeface="Arial"/>
              </a:rPr>
              <a:t>from </a:t>
            </a:r>
            <a:r>
              <a:rPr lang="en-US" sz="2400" spc="-220" dirty="0">
                <a:latin typeface="Arial"/>
                <a:cs typeface="Arial"/>
              </a:rPr>
              <a:t>a </a:t>
            </a:r>
            <a:r>
              <a:rPr lang="en-US" sz="2400" spc="-105" dirty="0">
                <a:latin typeface="Arial"/>
                <a:cs typeface="Arial"/>
              </a:rPr>
              <a:t>random video, </a:t>
            </a:r>
            <a:r>
              <a:rPr lang="en-US" sz="2400" spc="-55" dirty="0">
                <a:latin typeface="Arial"/>
                <a:cs typeface="Arial"/>
              </a:rPr>
              <a:t>then </a:t>
            </a:r>
            <a:r>
              <a:rPr lang="en-US" sz="2400" spc="-120" dirty="0">
                <a:latin typeface="Arial"/>
                <a:cs typeface="Arial"/>
              </a:rPr>
              <a:t>select </a:t>
            </a:r>
            <a:r>
              <a:rPr lang="en-US" sz="2400" spc="-220" dirty="0">
                <a:latin typeface="Arial"/>
                <a:cs typeface="Arial"/>
              </a:rPr>
              <a:t>a </a:t>
            </a:r>
            <a:r>
              <a:rPr lang="en-US" sz="2400" spc="-105" dirty="0">
                <a:latin typeface="Arial"/>
                <a:cs typeface="Arial"/>
              </a:rPr>
              <a:t>random </a:t>
            </a:r>
            <a:r>
              <a:rPr lang="en-US" sz="2400" spc="-90" dirty="0">
                <a:latin typeface="Arial"/>
                <a:cs typeface="Arial"/>
              </a:rPr>
              <a:t>frame </a:t>
            </a:r>
            <a:r>
              <a:rPr lang="en-US" sz="2400" spc="-105" dirty="0">
                <a:latin typeface="Arial"/>
                <a:cs typeface="Arial"/>
              </a:rPr>
              <a:t>overlapping </a:t>
            </a:r>
            <a:r>
              <a:rPr lang="en-US" sz="2400" spc="-10" dirty="0">
                <a:latin typeface="Arial"/>
                <a:cs typeface="Arial"/>
              </a:rPr>
              <a:t>that</a:t>
            </a:r>
            <a:r>
              <a:rPr lang="en-US" sz="2400" spc="-420" dirty="0">
                <a:latin typeface="Arial"/>
                <a:cs typeface="Arial"/>
              </a:rPr>
              <a:t> </a:t>
            </a:r>
            <a:r>
              <a:rPr lang="en-US" sz="2400" spc="-140" dirty="0">
                <a:latin typeface="Arial"/>
                <a:cs typeface="Arial"/>
              </a:rPr>
              <a:t>1</a:t>
            </a:r>
            <a:r>
              <a:rPr lang="he-IL" sz="2400" spc="-140" dirty="0">
                <a:latin typeface="Arial"/>
                <a:cs typeface="Arial"/>
              </a:rPr>
              <a:t> </a:t>
            </a:r>
            <a:r>
              <a:rPr lang="en-US" sz="2400" spc="-155" dirty="0">
                <a:latin typeface="Arial"/>
                <a:cs typeface="Arial"/>
              </a:rPr>
              <a:t>second.</a:t>
            </a:r>
          </a:p>
          <a:p>
            <a:pPr marL="241300" marR="30480">
              <a:lnSpc>
                <a:spcPts val="3020"/>
              </a:lnSpc>
              <a:buFont typeface="Liberation Sans"/>
              <a:buChar char="•"/>
              <a:tabLst>
                <a:tab pos="241300" algn="l"/>
              </a:tabLst>
            </a:pPr>
            <a:endParaRPr lang="en-US" sz="2400" dirty="0"/>
          </a:p>
          <a:p>
            <a:pPr marL="12700" marR="30480" indent="0">
              <a:lnSpc>
                <a:spcPts val="3020"/>
              </a:lnSpc>
              <a:buNone/>
              <a:tabLst>
                <a:tab pos="241300" algn="l"/>
              </a:tabLst>
            </a:pPr>
            <a:endParaRPr lang="en-US" sz="2400" dirty="0"/>
          </a:p>
          <a:p>
            <a:pPr marL="12700" marR="30480" indent="0">
              <a:lnSpc>
                <a:spcPts val="3020"/>
              </a:lnSpc>
              <a:buNone/>
              <a:tabLst>
                <a:tab pos="241300" algn="l"/>
              </a:tabLst>
            </a:pPr>
            <a:endParaRPr lang="en-US" sz="2400" dirty="0"/>
          </a:p>
          <a:p>
            <a:endParaRPr lang="en-US" sz="2400" dirty="0"/>
          </a:p>
        </p:txBody>
      </p:sp>
      <p:pic>
        <p:nvPicPr>
          <p:cNvPr id="4" name="Content Placeholder 3">
            <a:extLst>
              <a:ext uri="{FF2B5EF4-FFF2-40B4-BE49-F238E27FC236}">
                <a16:creationId xmlns:a16="http://schemas.microsoft.com/office/drawing/2014/main" id="{A16A6A74-16AE-425C-9DD2-80A571EA0A01}"/>
              </a:ext>
            </a:extLst>
          </p:cNvPr>
          <p:cNvPicPr>
            <a:picLocks noChangeAspect="1"/>
          </p:cNvPicPr>
          <p:nvPr/>
        </p:nvPicPr>
        <p:blipFill>
          <a:blip r:embed="rId2"/>
          <a:stretch>
            <a:fillRect/>
          </a:stretch>
        </p:blipFill>
        <p:spPr>
          <a:xfrm>
            <a:off x="10465468" y="89556"/>
            <a:ext cx="1580758" cy="3014731"/>
          </a:xfrm>
          <a:prstGeom prst="rect">
            <a:avLst/>
          </a:prstGeom>
        </p:spPr>
      </p:pic>
      <p:cxnSp>
        <p:nvCxnSpPr>
          <p:cNvPr id="13" name="Straight Arrow Connector 12">
            <a:extLst>
              <a:ext uri="{FF2B5EF4-FFF2-40B4-BE49-F238E27FC236}">
                <a16:creationId xmlns:a16="http://schemas.microsoft.com/office/drawing/2014/main" id="{2CBB690A-214E-4042-9F51-B441643799F0}"/>
              </a:ext>
            </a:extLst>
          </p:cNvPr>
          <p:cNvCxnSpPr>
            <a:cxnSpLocks/>
          </p:cNvCxnSpPr>
          <p:nvPr/>
        </p:nvCxnSpPr>
        <p:spPr>
          <a:xfrm>
            <a:off x="7315200" y="3680793"/>
            <a:ext cx="2484782"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pic>
        <p:nvPicPr>
          <p:cNvPr id="19" name="Picture 18">
            <a:extLst>
              <a:ext uri="{FF2B5EF4-FFF2-40B4-BE49-F238E27FC236}">
                <a16:creationId xmlns:a16="http://schemas.microsoft.com/office/drawing/2014/main" id="{9D941064-1179-49B8-9574-C0A9459C313A}"/>
              </a:ext>
            </a:extLst>
          </p:cNvPr>
          <p:cNvPicPr>
            <a:picLocks noChangeAspect="1"/>
          </p:cNvPicPr>
          <p:nvPr/>
        </p:nvPicPr>
        <p:blipFill>
          <a:blip r:embed="rId3"/>
          <a:stretch>
            <a:fillRect/>
          </a:stretch>
        </p:blipFill>
        <p:spPr>
          <a:xfrm>
            <a:off x="10379750" y="3379856"/>
            <a:ext cx="1691145" cy="3229661"/>
          </a:xfrm>
          <a:prstGeom prst="rect">
            <a:avLst/>
          </a:prstGeom>
        </p:spPr>
      </p:pic>
      <p:sp>
        <p:nvSpPr>
          <p:cNvPr id="20" name="Rectangle 19">
            <a:extLst>
              <a:ext uri="{FF2B5EF4-FFF2-40B4-BE49-F238E27FC236}">
                <a16:creationId xmlns:a16="http://schemas.microsoft.com/office/drawing/2014/main" id="{2CA13145-621C-4093-A666-F51F37BA492D}"/>
              </a:ext>
            </a:extLst>
          </p:cNvPr>
          <p:cNvSpPr/>
          <p:nvPr/>
        </p:nvSpPr>
        <p:spPr>
          <a:xfrm>
            <a:off x="5416826" y="1808922"/>
            <a:ext cx="2604049" cy="41742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Arrow Connector 23">
            <a:extLst>
              <a:ext uri="{FF2B5EF4-FFF2-40B4-BE49-F238E27FC236}">
                <a16:creationId xmlns:a16="http://schemas.microsoft.com/office/drawing/2014/main" id="{A1EF3204-EEFF-4575-B911-BF492C3AEA52}"/>
              </a:ext>
            </a:extLst>
          </p:cNvPr>
          <p:cNvCxnSpPr>
            <a:cxnSpLocks/>
          </p:cNvCxnSpPr>
          <p:nvPr/>
        </p:nvCxnSpPr>
        <p:spPr>
          <a:xfrm>
            <a:off x="6900197" y="1207939"/>
            <a:ext cx="2740760" cy="23323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1" name="Left Brace 30">
            <a:extLst>
              <a:ext uri="{FF2B5EF4-FFF2-40B4-BE49-F238E27FC236}">
                <a16:creationId xmlns:a16="http://schemas.microsoft.com/office/drawing/2014/main" id="{A9C9CB3C-ECF0-4A38-870A-0E86749A76E7}"/>
              </a:ext>
            </a:extLst>
          </p:cNvPr>
          <p:cNvSpPr/>
          <p:nvPr/>
        </p:nvSpPr>
        <p:spPr>
          <a:xfrm>
            <a:off x="10157354" y="268628"/>
            <a:ext cx="222395" cy="2713111"/>
          </a:xfrm>
          <a:prstGeom prst="lef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 name="TextBox 37">
            <a:extLst>
              <a:ext uri="{FF2B5EF4-FFF2-40B4-BE49-F238E27FC236}">
                <a16:creationId xmlns:a16="http://schemas.microsoft.com/office/drawing/2014/main" id="{EB43B65E-2ED5-4E47-B6C4-4B1443B2EACF}"/>
              </a:ext>
            </a:extLst>
          </p:cNvPr>
          <p:cNvSpPr txBox="1"/>
          <p:nvPr/>
        </p:nvSpPr>
        <p:spPr>
          <a:xfrm>
            <a:off x="6096000" y="3480738"/>
            <a:ext cx="992579" cy="400110"/>
          </a:xfrm>
          <a:prstGeom prst="rect">
            <a:avLst/>
          </a:prstGeom>
          <a:noFill/>
        </p:spPr>
        <p:txBody>
          <a:bodyPr wrap="none" rtlCol="0">
            <a:spAutoFit/>
          </a:bodyPr>
          <a:lstStyle/>
          <a:p>
            <a:r>
              <a:rPr lang="en-US" sz="2000" b="1" dirty="0">
                <a:solidFill>
                  <a:srgbClr val="0070C0"/>
                </a:solidFill>
              </a:rPr>
              <a:t>Video 1</a:t>
            </a:r>
          </a:p>
        </p:txBody>
      </p:sp>
      <p:sp>
        <p:nvSpPr>
          <p:cNvPr id="39" name="Left Brace 38">
            <a:extLst>
              <a:ext uri="{FF2B5EF4-FFF2-40B4-BE49-F238E27FC236}">
                <a16:creationId xmlns:a16="http://schemas.microsoft.com/office/drawing/2014/main" id="{D09A303E-65D9-4135-907D-47319BF68845}"/>
              </a:ext>
            </a:extLst>
          </p:cNvPr>
          <p:cNvSpPr/>
          <p:nvPr/>
        </p:nvSpPr>
        <p:spPr>
          <a:xfrm>
            <a:off x="9869557" y="3429000"/>
            <a:ext cx="398995" cy="1739339"/>
          </a:xfrm>
          <a:prstGeom prst="leftBrace">
            <a:avLst>
              <a:gd name="adj1" fmla="val 8333"/>
              <a:gd name="adj2" fmla="val 50572"/>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40" name="Straight Arrow Connector 39">
            <a:extLst>
              <a:ext uri="{FF2B5EF4-FFF2-40B4-BE49-F238E27FC236}">
                <a16:creationId xmlns:a16="http://schemas.microsoft.com/office/drawing/2014/main" id="{3DB9DFFA-BFCE-4941-BC77-61FD868AA23F}"/>
              </a:ext>
            </a:extLst>
          </p:cNvPr>
          <p:cNvCxnSpPr>
            <a:cxnSpLocks/>
          </p:cNvCxnSpPr>
          <p:nvPr/>
        </p:nvCxnSpPr>
        <p:spPr>
          <a:xfrm>
            <a:off x="7007087" y="6001771"/>
            <a:ext cx="2484782"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AB7B9CF7-7565-4371-B6C7-10C03252BBC5}"/>
              </a:ext>
            </a:extLst>
          </p:cNvPr>
          <p:cNvSpPr txBox="1"/>
          <p:nvPr/>
        </p:nvSpPr>
        <p:spPr>
          <a:xfrm>
            <a:off x="5845311" y="5801716"/>
            <a:ext cx="992579" cy="400110"/>
          </a:xfrm>
          <a:prstGeom prst="rect">
            <a:avLst/>
          </a:prstGeom>
          <a:noFill/>
        </p:spPr>
        <p:txBody>
          <a:bodyPr wrap="none" rtlCol="0">
            <a:spAutoFit/>
          </a:bodyPr>
          <a:lstStyle/>
          <a:p>
            <a:r>
              <a:rPr lang="en-US" sz="2000" b="1" dirty="0">
                <a:solidFill>
                  <a:srgbClr val="0070C0"/>
                </a:solidFill>
              </a:rPr>
              <a:t>Video 2</a:t>
            </a:r>
          </a:p>
        </p:txBody>
      </p:sp>
      <p:sp>
        <p:nvSpPr>
          <p:cNvPr id="42" name="Left Brace 41">
            <a:extLst>
              <a:ext uri="{FF2B5EF4-FFF2-40B4-BE49-F238E27FC236}">
                <a16:creationId xmlns:a16="http://schemas.microsoft.com/office/drawing/2014/main" id="{CE78D70C-4044-4B3D-A1C2-513AA2FA8FFD}"/>
              </a:ext>
            </a:extLst>
          </p:cNvPr>
          <p:cNvSpPr/>
          <p:nvPr/>
        </p:nvSpPr>
        <p:spPr>
          <a:xfrm>
            <a:off x="9869557" y="5414383"/>
            <a:ext cx="398995" cy="1174989"/>
          </a:xfrm>
          <a:prstGeom prst="leftBrace">
            <a:avLst>
              <a:gd name="adj1" fmla="val 8333"/>
              <a:gd name="adj2" fmla="val 50572"/>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TextBox 50">
            <a:extLst>
              <a:ext uri="{FF2B5EF4-FFF2-40B4-BE49-F238E27FC236}">
                <a16:creationId xmlns:a16="http://schemas.microsoft.com/office/drawing/2014/main" id="{B2C8C561-D92E-4BFF-B8C4-04BDABD68044}"/>
              </a:ext>
            </a:extLst>
          </p:cNvPr>
          <p:cNvSpPr txBox="1"/>
          <p:nvPr/>
        </p:nvSpPr>
        <p:spPr>
          <a:xfrm>
            <a:off x="5952320" y="997061"/>
            <a:ext cx="909223" cy="369332"/>
          </a:xfrm>
          <a:prstGeom prst="rect">
            <a:avLst/>
          </a:prstGeom>
          <a:noFill/>
        </p:spPr>
        <p:txBody>
          <a:bodyPr wrap="none" rtlCol="0">
            <a:spAutoFit/>
          </a:bodyPr>
          <a:lstStyle/>
          <a:p>
            <a:r>
              <a:rPr lang="en-US" b="1" dirty="0">
                <a:solidFill>
                  <a:srgbClr val="FF0000"/>
                </a:solidFill>
              </a:rPr>
              <a:t>Video 1</a:t>
            </a:r>
          </a:p>
        </p:txBody>
      </p:sp>
    </p:spTree>
    <p:extLst>
      <p:ext uri="{BB962C8B-B14F-4D97-AF65-F5344CB8AC3E}">
        <p14:creationId xmlns:p14="http://schemas.microsoft.com/office/powerpoint/2010/main" val="4266888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additive="base">
                                        <p:cTn id="23" dur="500" fill="hold"/>
                                        <p:tgtEl>
                                          <p:spTgt spid="41"/>
                                        </p:tgtEl>
                                        <p:attrNameLst>
                                          <p:attrName>ppt_x</p:attrName>
                                        </p:attrNameLst>
                                      </p:cBhvr>
                                      <p:tavLst>
                                        <p:tav tm="0">
                                          <p:val>
                                            <p:strVal val="#ppt_x"/>
                                          </p:val>
                                        </p:tav>
                                        <p:tav tm="100000">
                                          <p:val>
                                            <p:strVal val="#ppt_x"/>
                                          </p:val>
                                        </p:tav>
                                      </p:tavLst>
                                    </p:anim>
                                    <p:anim calcmode="lin" valueType="num">
                                      <p:cBhvr additive="base">
                                        <p:cTn id="24" dur="500" fill="hold"/>
                                        <p:tgtEl>
                                          <p:spTgt spid="4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additive="base">
                                        <p:cTn id="27" dur="500" fill="hold"/>
                                        <p:tgtEl>
                                          <p:spTgt spid="40"/>
                                        </p:tgtEl>
                                        <p:attrNameLst>
                                          <p:attrName>ppt_x</p:attrName>
                                        </p:attrNameLst>
                                      </p:cBhvr>
                                      <p:tavLst>
                                        <p:tav tm="0">
                                          <p:val>
                                            <p:strVal val="#ppt_x"/>
                                          </p:val>
                                        </p:tav>
                                        <p:tav tm="100000">
                                          <p:val>
                                            <p:strVal val="#ppt_x"/>
                                          </p:val>
                                        </p:tav>
                                      </p:tavLst>
                                    </p:anim>
                                    <p:anim calcmode="lin" valueType="num">
                                      <p:cBhvr additive="base">
                                        <p:cTn id="28" dur="500" fill="hold"/>
                                        <p:tgtEl>
                                          <p:spTgt spid="4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additive="base">
                                        <p:cTn id="31" dur="500" fill="hold"/>
                                        <p:tgtEl>
                                          <p:spTgt spid="38"/>
                                        </p:tgtEl>
                                        <p:attrNameLst>
                                          <p:attrName>ppt_x</p:attrName>
                                        </p:attrNameLst>
                                      </p:cBhvr>
                                      <p:tavLst>
                                        <p:tav tm="0">
                                          <p:val>
                                            <p:strVal val="#ppt_x"/>
                                          </p:val>
                                        </p:tav>
                                        <p:tav tm="100000">
                                          <p:val>
                                            <p:strVal val="#ppt_x"/>
                                          </p:val>
                                        </p:tav>
                                      </p:tavLst>
                                    </p:anim>
                                    <p:anim calcmode="lin" valueType="num">
                                      <p:cBhvr additive="base">
                                        <p:cTn id="32" dur="500" fill="hold"/>
                                        <p:tgtEl>
                                          <p:spTgt spid="38"/>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500" fill="hold"/>
                                        <p:tgtEl>
                                          <p:spTgt spid="13"/>
                                        </p:tgtEl>
                                        <p:attrNameLst>
                                          <p:attrName>ppt_x</p:attrName>
                                        </p:attrNameLst>
                                      </p:cBhvr>
                                      <p:tavLst>
                                        <p:tav tm="0">
                                          <p:val>
                                            <p:strVal val="#ppt_x"/>
                                          </p:val>
                                        </p:tav>
                                        <p:tav tm="100000">
                                          <p:val>
                                            <p:strVal val="#ppt_x"/>
                                          </p:val>
                                        </p:tav>
                                      </p:tavLst>
                                    </p:anim>
                                    <p:anim calcmode="lin" valueType="num">
                                      <p:cBhvr additive="base">
                                        <p:cTn id="36" dur="500" fill="hold"/>
                                        <p:tgtEl>
                                          <p:spTgt spid="1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additive="base">
                                        <p:cTn id="43" dur="500" fill="hold"/>
                                        <p:tgtEl>
                                          <p:spTgt spid="42"/>
                                        </p:tgtEl>
                                        <p:attrNameLst>
                                          <p:attrName>ppt_x</p:attrName>
                                        </p:attrNameLst>
                                      </p:cBhvr>
                                      <p:tavLst>
                                        <p:tav tm="0">
                                          <p:val>
                                            <p:strVal val="#ppt_x"/>
                                          </p:val>
                                        </p:tav>
                                        <p:tav tm="100000">
                                          <p:val>
                                            <p:strVal val="#ppt_x"/>
                                          </p:val>
                                        </p:tav>
                                      </p:tavLst>
                                    </p:anim>
                                    <p:anim calcmode="lin" valueType="num">
                                      <p:cBhvr additive="base">
                                        <p:cTn id="44" dur="500" fill="hold"/>
                                        <p:tgtEl>
                                          <p:spTgt spid="42"/>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19"/>
                                        </p:tgtEl>
                                        <p:attrNameLst>
                                          <p:attrName>style.visibility</p:attrName>
                                        </p:attrNameLst>
                                      </p:cBhvr>
                                      <p:to>
                                        <p:strVal val="visible"/>
                                      </p:to>
                                    </p:set>
                                    <p:anim calcmode="lin" valueType="num">
                                      <p:cBhvr additive="base">
                                        <p:cTn id="47" dur="500" fill="hold"/>
                                        <p:tgtEl>
                                          <p:spTgt spid="19"/>
                                        </p:tgtEl>
                                        <p:attrNameLst>
                                          <p:attrName>ppt_x</p:attrName>
                                        </p:attrNameLst>
                                      </p:cBhvr>
                                      <p:tavLst>
                                        <p:tav tm="0">
                                          <p:val>
                                            <p:strVal val="#ppt_x"/>
                                          </p:val>
                                        </p:tav>
                                        <p:tav tm="100000">
                                          <p:val>
                                            <p:strVal val="#ppt_x"/>
                                          </p:val>
                                        </p:tav>
                                      </p:tavLst>
                                    </p:anim>
                                    <p:anim calcmode="lin" valueType="num">
                                      <p:cBhvr additive="base">
                                        <p:cTn id="4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20" grpId="0" animBg="1"/>
      <p:bldP spid="31" grpId="0" animBg="1"/>
      <p:bldP spid="38" grpId="0"/>
      <p:bldP spid="39" grpId="0" animBg="1"/>
      <p:bldP spid="41" grpId="0"/>
      <p:bldP spid="42" grpId="0" animBg="1"/>
      <p:bldP spid="5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79699-3AFB-47DD-8022-8150279E1BBD}"/>
              </a:ext>
            </a:extLst>
          </p:cNvPr>
          <p:cNvSpPr>
            <a:spLocks noGrp="1"/>
          </p:cNvSpPr>
          <p:nvPr>
            <p:ph type="title"/>
          </p:nvPr>
        </p:nvSpPr>
        <p:spPr/>
        <p:txBody>
          <a:bodyPr/>
          <a:lstStyle/>
          <a:p>
            <a:r>
              <a:rPr lang="en-US" b="1" dirty="0"/>
              <a:t>Outline</a:t>
            </a:r>
          </a:p>
        </p:txBody>
      </p:sp>
      <p:sp>
        <p:nvSpPr>
          <p:cNvPr id="3" name="Content Placeholder 2">
            <a:extLst>
              <a:ext uri="{FF2B5EF4-FFF2-40B4-BE49-F238E27FC236}">
                <a16:creationId xmlns:a16="http://schemas.microsoft.com/office/drawing/2014/main" id="{DC000090-CFAC-447C-810F-92A38DE4A537}"/>
              </a:ext>
            </a:extLst>
          </p:cNvPr>
          <p:cNvSpPr>
            <a:spLocks noGrp="1"/>
          </p:cNvSpPr>
          <p:nvPr>
            <p:ph idx="1"/>
          </p:nvPr>
        </p:nvSpPr>
        <p:spPr>
          <a:xfrm>
            <a:off x="838200" y="1565910"/>
            <a:ext cx="10515600" cy="4476116"/>
          </a:xfrm>
        </p:spPr>
        <p:txBody>
          <a:bodyPr>
            <a:normAutofit/>
          </a:bodyPr>
          <a:lstStyle/>
          <a:p>
            <a:pPr marL="0" indent="0">
              <a:buNone/>
            </a:pPr>
            <a:r>
              <a:rPr lang="en-US" b="1" dirty="0"/>
              <a:t>Part 1</a:t>
            </a:r>
          </a:p>
          <a:p>
            <a:r>
              <a:rPr lang="en-US" sz="2400" b="1" dirty="0"/>
              <a:t>Look, Listen and Learn </a:t>
            </a:r>
            <a:r>
              <a:rPr lang="en-US" sz="2400" dirty="0"/>
              <a:t>by Relja </a:t>
            </a:r>
            <a:r>
              <a:rPr lang="en-US" sz="2400" dirty="0" err="1"/>
              <a:t>Arandjelovic</a:t>
            </a:r>
            <a:r>
              <a:rPr lang="en-US" sz="2400" dirty="0"/>
              <a:t>´ and Andrew Zisserman</a:t>
            </a:r>
          </a:p>
          <a:p>
            <a:r>
              <a:rPr lang="en-US" sz="2400" b="1" dirty="0"/>
              <a:t>Objects that Sound </a:t>
            </a:r>
            <a:r>
              <a:rPr lang="en-US" sz="2400" dirty="0"/>
              <a:t>by Relja </a:t>
            </a:r>
            <a:r>
              <a:rPr lang="en-US" sz="2400" dirty="0" err="1"/>
              <a:t>Arandjelovic</a:t>
            </a:r>
            <a:r>
              <a:rPr lang="en-US" sz="2400" dirty="0"/>
              <a:t>´ and Andrew Zisserman</a:t>
            </a:r>
          </a:p>
          <a:p>
            <a:pPr marL="0" indent="0">
              <a:buNone/>
            </a:pPr>
            <a:r>
              <a:rPr lang="en-US" b="1" dirty="0"/>
              <a:t>Part 2</a:t>
            </a:r>
          </a:p>
          <a:p>
            <a:r>
              <a:rPr lang="en-US" sz="2400" b="1" dirty="0"/>
              <a:t>Learning to Lip Read from watching videos </a:t>
            </a:r>
            <a:r>
              <a:rPr lang="en-US" sz="2400" dirty="0"/>
              <a:t>by Joon Son Chung and Andrew Zisserman</a:t>
            </a:r>
          </a:p>
          <a:p>
            <a:r>
              <a:rPr lang="en-US" sz="2400" b="1" dirty="0"/>
              <a:t>Dip Reading sentences in the wild </a:t>
            </a:r>
            <a:r>
              <a:rPr lang="en-US" sz="2400" dirty="0"/>
              <a:t>by Joon Son Chung</a:t>
            </a:r>
            <a:endParaRPr lang="en-US" sz="2400" b="1" dirty="0"/>
          </a:p>
        </p:txBody>
      </p:sp>
    </p:spTree>
    <p:extLst>
      <p:ext uri="{BB962C8B-B14F-4D97-AF65-F5344CB8AC3E}">
        <p14:creationId xmlns:p14="http://schemas.microsoft.com/office/powerpoint/2010/main" val="29010667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9B2FB8-04AF-40A7-A287-15B0D09C8666}"/>
              </a:ext>
            </a:extLst>
          </p:cNvPr>
          <p:cNvSpPr>
            <a:spLocks noGrp="1"/>
          </p:cNvSpPr>
          <p:nvPr>
            <p:ph type="title"/>
          </p:nvPr>
        </p:nvSpPr>
        <p:spPr>
          <a:xfrm>
            <a:off x="633046" y="365125"/>
            <a:ext cx="11475218" cy="1325563"/>
          </a:xfrm>
        </p:spPr>
        <p:txBody>
          <a:bodyPr>
            <a:normAutofit/>
          </a:bodyPr>
          <a:lstStyle/>
          <a:p>
            <a:r>
              <a:rPr lang="en-US" sz="4000" dirty="0"/>
              <a:t>Evaluation results of: </a:t>
            </a:r>
            <a:r>
              <a:rPr lang="en-US" sz="4000" b="1" dirty="0"/>
              <a:t>AVC Task</a:t>
            </a:r>
          </a:p>
        </p:txBody>
      </p:sp>
      <p:pic>
        <p:nvPicPr>
          <p:cNvPr id="4" name="Content Placeholder 3">
            <a:extLst>
              <a:ext uri="{FF2B5EF4-FFF2-40B4-BE49-F238E27FC236}">
                <a16:creationId xmlns:a16="http://schemas.microsoft.com/office/drawing/2014/main" id="{C4B079A2-2F7E-48EC-9019-047127B9277A}"/>
              </a:ext>
            </a:extLst>
          </p:cNvPr>
          <p:cNvPicPr>
            <a:picLocks noGrp="1" noChangeAspect="1"/>
          </p:cNvPicPr>
          <p:nvPr>
            <p:ph idx="1"/>
          </p:nvPr>
        </p:nvPicPr>
        <p:blipFill>
          <a:blip r:embed="rId3"/>
          <a:stretch>
            <a:fillRect/>
          </a:stretch>
        </p:blipFill>
        <p:spPr>
          <a:xfrm>
            <a:off x="2251616" y="3458370"/>
            <a:ext cx="4933950" cy="1085850"/>
          </a:xfrm>
          <a:prstGeom prst="rect">
            <a:avLst/>
          </a:prstGeom>
        </p:spPr>
      </p:pic>
      <p:sp>
        <p:nvSpPr>
          <p:cNvPr id="5" name="Rectangle 4">
            <a:extLst>
              <a:ext uri="{FF2B5EF4-FFF2-40B4-BE49-F238E27FC236}">
                <a16:creationId xmlns:a16="http://schemas.microsoft.com/office/drawing/2014/main" id="{9C9EA025-B0A2-4C79-8F4A-483EEC876779}"/>
              </a:ext>
            </a:extLst>
          </p:cNvPr>
          <p:cNvSpPr/>
          <p:nvPr/>
        </p:nvSpPr>
        <p:spPr>
          <a:xfrm>
            <a:off x="2251616" y="4263888"/>
            <a:ext cx="4540940" cy="280332"/>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9C235456-652F-4E02-9BE0-3190F7A170C8}"/>
              </a:ext>
            </a:extLst>
          </p:cNvPr>
          <p:cNvSpPr txBox="1"/>
          <p:nvPr/>
        </p:nvSpPr>
        <p:spPr>
          <a:xfrm>
            <a:off x="863321" y="1429431"/>
            <a:ext cx="6683496" cy="584775"/>
          </a:xfrm>
          <a:prstGeom prst="rect">
            <a:avLst/>
          </a:prstGeom>
          <a:noFill/>
        </p:spPr>
        <p:txBody>
          <a:bodyPr wrap="none" rtlCol="0">
            <a:spAutoFit/>
          </a:bodyPr>
          <a:lstStyle/>
          <a:p>
            <a:r>
              <a:rPr lang="en-US" sz="3200" dirty="0"/>
              <a:t>We evaluate the results on 3 baselines:</a:t>
            </a:r>
          </a:p>
        </p:txBody>
      </p:sp>
      <p:pic>
        <p:nvPicPr>
          <p:cNvPr id="4098" name="Picture 2" descr="×ª××¦××ª ×ª××× × ×¢×××¨ âªwe wonâ¬â">
            <a:extLst>
              <a:ext uri="{FF2B5EF4-FFF2-40B4-BE49-F238E27FC236}">
                <a16:creationId xmlns:a16="http://schemas.microsoft.com/office/drawing/2014/main" id="{31354C80-6319-4B29-BEAD-1078411C929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27042" y="2398574"/>
            <a:ext cx="3781222" cy="4459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8875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nodeType="clickEffect">
                                  <p:stCondLst>
                                    <p:cond delay="0"/>
                                  </p:stCondLst>
                                  <p:childTnLst>
                                    <p:set>
                                      <p:cBhvr>
                                        <p:cTn id="12" dur="1" fill="hold">
                                          <p:stCondLst>
                                            <p:cond delay="0"/>
                                          </p:stCondLst>
                                        </p:cTn>
                                        <p:tgtEl>
                                          <p:spTgt spid="4098"/>
                                        </p:tgtEl>
                                        <p:attrNameLst>
                                          <p:attrName>style.visibility</p:attrName>
                                        </p:attrNameLst>
                                      </p:cBhvr>
                                      <p:to>
                                        <p:strVal val="visible"/>
                                      </p:to>
                                    </p:set>
                                    <p:animEffect transition="in" filter="wipe(down)">
                                      <p:cBhvr>
                                        <p:cTn id="13" dur="580">
                                          <p:stCondLst>
                                            <p:cond delay="0"/>
                                          </p:stCondLst>
                                        </p:cTn>
                                        <p:tgtEl>
                                          <p:spTgt spid="4098"/>
                                        </p:tgtEl>
                                      </p:cBhvr>
                                    </p:animEffect>
                                    <p:anim calcmode="lin" valueType="num">
                                      <p:cBhvr>
                                        <p:cTn id="14" dur="1822" tmFilter="0,0; 0.14,0.36; 0.43,0.73; 0.71,0.91; 1.0,1.0">
                                          <p:stCondLst>
                                            <p:cond delay="0"/>
                                          </p:stCondLst>
                                        </p:cTn>
                                        <p:tgtEl>
                                          <p:spTgt spid="4098"/>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4098"/>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4098"/>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4098"/>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4098"/>
                                        </p:tgtEl>
                                        <p:attrNameLst>
                                          <p:attrName>ppt_y</p:attrName>
                                        </p:attrNameLst>
                                      </p:cBhvr>
                                      <p:tavLst>
                                        <p:tav tm="0" fmla="#ppt_y-sin(pi*$)/81">
                                          <p:val>
                                            <p:fltVal val="0"/>
                                          </p:val>
                                        </p:tav>
                                        <p:tav tm="100000">
                                          <p:val>
                                            <p:fltVal val="1"/>
                                          </p:val>
                                        </p:tav>
                                      </p:tavLst>
                                    </p:anim>
                                    <p:animScale>
                                      <p:cBhvr>
                                        <p:cTn id="19" dur="26">
                                          <p:stCondLst>
                                            <p:cond delay="650"/>
                                          </p:stCondLst>
                                        </p:cTn>
                                        <p:tgtEl>
                                          <p:spTgt spid="4098"/>
                                        </p:tgtEl>
                                      </p:cBhvr>
                                      <p:to x="100000" y="60000"/>
                                    </p:animScale>
                                    <p:animScale>
                                      <p:cBhvr>
                                        <p:cTn id="20" dur="166" decel="50000">
                                          <p:stCondLst>
                                            <p:cond delay="676"/>
                                          </p:stCondLst>
                                        </p:cTn>
                                        <p:tgtEl>
                                          <p:spTgt spid="4098"/>
                                        </p:tgtEl>
                                      </p:cBhvr>
                                      <p:to x="100000" y="100000"/>
                                    </p:animScale>
                                    <p:animScale>
                                      <p:cBhvr>
                                        <p:cTn id="21" dur="26">
                                          <p:stCondLst>
                                            <p:cond delay="1312"/>
                                          </p:stCondLst>
                                        </p:cTn>
                                        <p:tgtEl>
                                          <p:spTgt spid="4098"/>
                                        </p:tgtEl>
                                      </p:cBhvr>
                                      <p:to x="100000" y="80000"/>
                                    </p:animScale>
                                    <p:animScale>
                                      <p:cBhvr>
                                        <p:cTn id="22" dur="166" decel="50000">
                                          <p:stCondLst>
                                            <p:cond delay="1338"/>
                                          </p:stCondLst>
                                        </p:cTn>
                                        <p:tgtEl>
                                          <p:spTgt spid="4098"/>
                                        </p:tgtEl>
                                      </p:cBhvr>
                                      <p:to x="100000" y="100000"/>
                                    </p:animScale>
                                    <p:animScale>
                                      <p:cBhvr>
                                        <p:cTn id="23" dur="26">
                                          <p:stCondLst>
                                            <p:cond delay="1642"/>
                                          </p:stCondLst>
                                        </p:cTn>
                                        <p:tgtEl>
                                          <p:spTgt spid="4098"/>
                                        </p:tgtEl>
                                      </p:cBhvr>
                                      <p:to x="100000" y="90000"/>
                                    </p:animScale>
                                    <p:animScale>
                                      <p:cBhvr>
                                        <p:cTn id="24" dur="166" decel="50000">
                                          <p:stCondLst>
                                            <p:cond delay="1668"/>
                                          </p:stCondLst>
                                        </p:cTn>
                                        <p:tgtEl>
                                          <p:spTgt spid="4098"/>
                                        </p:tgtEl>
                                      </p:cBhvr>
                                      <p:to x="100000" y="100000"/>
                                    </p:animScale>
                                    <p:animScale>
                                      <p:cBhvr>
                                        <p:cTn id="25" dur="26">
                                          <p:stCondLst>
                                            <p:cond delay="1808"/>
                                          </p:stCondLst>
                                        </p:cTn>
                                        <p:tgtEl>
                                          <p:spTgt spid="4098"/>
                                        </p:tgtEl>
                                      </p:cBhvr>
                                      <p:to x="100000" y="95000"/>
                                    </p:animScale>
                                    <p:animScale>
                                      <p:cBhvr>
                                        <p:cTn id="26" dur="166" decel="50000">
                                          <p:stCondLst>
                                            <p:cond delay="1834"/>
                                          </p:stCondLst>
                                        </p:cTn>
                                        <p:tgtEl>
                                          <p:spTgt spid="409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03F7AE-CB14-4A56-A9F0-39C0C3D8590C}"/>
              </a:ext>
            </a:extLst>
          </p:cNvPr>
          <p:cNvSpPr>
            <a:spLocks noGrp="1"/>
          </p:cNvSpPr>
          <p:nvPr>
            <p:ph type="title"/>
          </p:nvPr>
        </p:nvSpPr>
        <p:spPr>
          <a:xfrm>
            <a:off x="838200" y="365125"/>
            <a:ext cx="10896600" cy="1325563"/>
          </a:xfrm>
        </p:spPr>
        <p:txBody>
          <a:bodyPr/>
          <a:lstStyle/>
          <a:p>
            <a:r>
              <a:rPr lang="en-US" b="1" dirty="0"/>
              <a:t>Supervised direct </a:t>
            </a:r>
            <a:r>
              <a:rPr lang="en-US" dirty="0"/>
              <a:t>baseline (supervised learning)</a:t>
            </a:r>
          </a:p>
        </p:txBody>
      </p:sp>
      <p:sp>
        <p:nvSpPr>
          <p:cNvPr id="3" name="Content Placeholder 2">
            <a:extLst>
              <a:ext uri="{FF2B5EF4-FFF2-40B4-BE49-F238E27FC236}">
                <a16:creationId xmlns:a16="http://schemas.microsoft.com/office/drawing/2014/main" id="{3500A90A-0F28-48E5-8105-DC7D6B91E760}"/>
              </a:ext>
            </a:extLst>
          </p:cNvPr>
          <p:cNvSpPr>
            <a:spLocks noGrp="1"/>
          </p:cNvSpPr>
          <p:nvPr>
            <p:ph idx="1"/>
          </p:nvPr>
        </p:nvSpPr>
        <p:spPr>
          <a:xfrm>
            <a:off x="87086" y="1690688"/>
            <a:ext cx="11450934" cy="4351338"/>
          </a:xfrm>
        </p:spPr>
        <p:txBody>
          <a:bodyPr>
            <a:normAutofit/>
          </a:bodyPr>
          <a:lstStyle/>
          <a:p>
            <a:pPr marL="971550" lvl="1" indent="-514350">
              <a:buFont typeface="+mj-lt"/>
              <a:buAutoNum type="arabicPeriod"/>
            </a:pPr>
            <a:r>
              <a:rPr lang="en-US" sz="3200" dirty="0"/>
              <a:t>Same networks (Visual and Audio) – supervised train</a:t>
            </a:r>
          </a:p>
          <a:p>
            <a:pPr marL="971550" lvl="1" indent="-514350">
              <a:buFont typeface="+mj-lt"/>
              <a:buAutoNum type="arabicPeriod"/>
            </a:pPr>
            <a:r>
              <a:rPr lang="en-US" sz="3200" dirty="0"/>
              <a:t>Modified FC layers - output to 34 action classes.</a:t>
            </a:r>
          </a:p>
          <a:p>
            <a:pPr marL="971550" lvl="1" indent="-514350">
              <a:buFont typeface="+mj-lt"/>
              <a:buAutoNum type="arabicPeriod"/>
            </a:pPr>
            <a:r>
              <a:rPr lang="en-US" sz="3200" b="1" dirty="0"/>
              <a:t>Finally, correspondence score is</a:t>
            </a:r>
            <a:r>
              <a:rPr lang="en-US" sz="3200" dirty="0"/>
              <a:t> </a:t>
            </a:r>
            <a:r>
              <a:rPr lang="en-US" sz="3200" b="1" dirty="0"/>
              <a:t>computed</a:t>
            </a:r>
            <a:r>
              <a:rPr lang="en-US" sz="3200" dirty="0"/>
              <a:t> as the similarity of class score distributions of the two networks.</a:t>
            </a:r>
          </a:p>
        </p:txBody>
      </p:sp>
      <p:pic>
        <p:nvPicPr>
          <p:cNvPr id="5" name="Picture 4">
            <a:extLst>
              <a:ext uri="{FF2B5EF4-FFF2-40B4-BE49-F238E27FC236}">
                <a16:creationId xmlns:a16="http://schemas.microsoft.com/office/drawing/2014/main" id="{6715B562-CFF0-4B5E-BCDE-711E54437E18}"/>
              </a:ext>
            </a:extLst>
          </p:cNvPr>
          <p:cNvPicPr>
            <a:picLocks noChangeAspect="1"/>
          </p:cNvPicPr>
          <p:nvPr/>
        </p:nvPicPr>
        <p:blipFill>
          <a:blip r:embed="rId3"/>
          <a:stretch>
            <a:fillRect/>
          </a:stretch>
        </p:blipFill>
        <p:spPr>
          <a:xfrm>
            <a:off x="2647426" y="4169791"/>
            <a:ext cx="6490196" cy="997521"/>
          </a:xfrm>
          <a:prstGeom prst="rect">
            <a:avLst/>
          </a:prstGeom>
        </p:spPr>
      </p:pic>
      <p:sp>
        <p:nvSpPr>
          <p:cNvPr id="4" name="Rectangle 3">
            <a:extLst>
              <a:ext uri="{FF2B5EF4-FFF2-40B4-BE49-F238E27FC236}">
                <a16:creationId xmlns:a16="http://schemas.microsoft.com/office/drawing/2014/main" id="{FA5B7B51-0DF9-46E2-8CB5-FB533BECCEFF}"/>
              </a:ext>
            </a:extLst>
          </p:cNvPr>
          <p:cNvSpPr/>
          <p:nvPr/>
        </p:nvSpPr>
        <p:spPr>
          <a:xfrm>
            <a:off x="2754086" y="4539343"/>
            <a:ext cx="5823857" cy="31568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74531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43350-E05C-46E3-8A56-C15ACAEAFCEA}"/>
              </a:ext>
            </a:extLst>
          </p:cNvPr>
          <p:cNvSpPr>
            <a:spLocks noGrp="1"/>
          </p:cNvSpPr>
          <p:nvPr>
            <p:ph type="title"/>
          </p:nvPr>
        </p:nvSpPr>
        <p:spPr/>
        <p:txBody>
          <a:bodyPr/>
          <a:lstStyle/>
          <a:p>
            <a:r>
              <a:rPr lang="en-US" b="1" dirty="0"/>
              <a:t>Pre-training </a:t>
            </a:r>
            <a:r>
              <a:rPr lang="en-US" dirty="0"/>
              <a:t>baseline</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0980F930-B61A-4651-8D39-81C4D113A2D0}"/>
                  </a:ext>
                </a:extLst>
              </p:cNvPr>
              <p:cNvSpPr>
                <a:spLocks noGrp="1"/>
              </p:cNvSpPr>
              <p:nvPr>
                <p:ph idx="1"/>
              </p:nvPr>
            </p:nvSpPr>
            <p:spPr/>
            <p:txBody>
              <a:bodyPr>
                <a:normAutofit/>
              </a:bodyPr>
              <a:lstStyle/>
              <a:p>
                <a:pPr marL="971550" lvl="1" indent="-514350">
                  <a:buFont typeface="+mj-lt"/>
                  <a:buAutoNum type="arabicPeriod"/>
                </a:pPr>
                <a:r>
                  <a:rPr lang="en-US" sz="3400" dirty="0"/>
                  <a:t>Extract Visual and Audio trained features</a:t>
                </a:r>
              </a:p>
              <a:p>
                <a:pPr marL="971550" lvl="1" indent="-514350">
                  <a:buFont typeface="+mj-lt"/>
                  <a:buAutoNum type="arabicPeriod"/>
                </a:pPr>
                <a:r>
                  <a:rPr lang="en-US" sz="3400" dirty="0"/>
                  <a:t>Concatenate both features into original </a:t>
                </a:r>
                <a14:m>
                  <m:oMath xmlns:m="http://schemas.openxmlformats.org/officeDocument/2006/math">
                    <m:sSup>
                      <m:sSupPr>
                        <m:ctrlPr>
                          <a:rPr lang="en-US" sz="3400" i="1" dirty="0" smtClean="0">
                            <a:latin typeface="Cambria Math" panose="02040503050406030204" pitchFamily="18" charset="0"/>
                          </a:rPr>
                        </m:ctrlPr>
                      </m:sSupPr>
                      <m:e>
                        <m:r>
                          <a:rPr lang="en-US" sz="3400" b="0" i="1" dirty="0" smtClean="0">
                            <a:latin typeface="Cambria Math" panose="02040503050406030204" pitchFamily="18" charset="0"/>
                          </a:rPr>
                          <m:t>𝐿</m:t>
                        </m:r>
                      </m:e>
                      <m:sup>
                        <m:r>
                          <a:rPr lang="en-US" sz="3400" b="0" i="1" dirty="0" smtClean="0">
                            <a:latin typeface="Cambria Math" panose="02040503050406030204" pitchFamily="18" charset="0"/>
                          </a:rPr>
                          <m:t>3</m:t>
                        </m:r>
                      </m:sup>
                    </m:sSup>
                  </m:oMath>
                </a14:m>
                <a:r>
                  <a:rPr lang="en-US" sz="3400" dirty="0"/>
                  <a:t> Network</a:t>
                </a:r>
              </a:p>
              <a:p>
                <a:pPr marL="971550" lvl="1" indent="-514350">
                  <a:buFont typeface="+mj-lt"/>
                  <a:buAutoNum type="arabicPeriod"/>
                </a:pPr>
                <a:r>
                  <a:rPr lang="en-US" sz="3400" b="1" dirty="0"/>
                  <a:t>Freeze weights and train only FC layers on AVC task</a:t>
                </a:r>
                <a:endParaRPr lang="en-US" sz="3400" dirty="0"/>
              </a:p>
              <a:p>
                <a:endParaRPr lang="en-US" dirty="0"/>
              </a:p>
            </p:txBody>
          </p:sp>
        </mc:Choice>
        <mc:Fallback>
          <p:sp>
            <p:nvSpPr>
              <p:cNvPr id="3" name="Content Placeholder 2">
                <a:extLst>
                  <a:ext uri="{FF2B5EF4-FFF2-40B4-BE49-F238E27FC236}">
                    <a16:creationId xmlns:a16="http://schemas.microsoft.com/office/drawing/2014/main" id="{0980F930-B61A-4651-8D39-81C4D113A2D0}"/>
                  </a:ext>
                </a:extLst>
              </p:cNvPr>
              <p:cNvSpPr>
                <a:spLocks noGrp="1" noRot="1" noChangeAspect="1" noMove="1" noResize="1" noEditPoints="1" noAdjustHandles="1" noChangeArrowheads="1" noChangeShapeType="1" noTextEdit="1"/>
              </p:cNvSpPr>
              <p:nvPr>
                <p:ph idx="1"/>
              </p:nvPr>
            </p:nvSpPr>
            <p:spPr>
              <a:blipFill>
                <a:blip r:embed="rId3"/>
                <a:stretch>
                  <a:fillRect t="-3361"/>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124F82CF-DC0A-4FFD-8313-3A527222FF27}"/>
              </a:ext>
            </a:extLst>
          </p:cNvPr>
          <p:cNvPicPr>
            <a:picLocks noChangeAspect="1"/>
          </p:cNvPicPr>
          <p:nvPr/>
        </p:nvPicPr>
        <p:blipFill>
          <a:blip r:embed="rId4"/>
          <a:stretch>
            <a:fillRect/>
          </a:stretch>
        </p:blipFill>
        <p:spPr>
          <a:xfrm>
            <a:off x="2547257" y="4001294"/>
            <a:ext cx="6836229" cy="975699"/>
          </a:xfrm>
          <a:prstGeom prst="rect">
            <a:avLst/>
          </a:prstGeom>
        </p:spPr>
      </p:pic>
    </p:spTree>
    <p:extLst>
      <p:ext uri="{BB962C8B-B14F-4D97-AF65-F5344CB8AC3E}">
        <p14:creationId xmlns:p14="http://schemas.microsoft.com/office/powerpoint/2010/main" val="31619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46EE9D2-F8D1-4197-8775-12034EC51D07}"/>
              </a:ext>
            </a:extLst>
          </p:cNvPr>
          <p:cNvPicPr>
            <a:picLocks noChangeAspect="1"/>
          </p:cNvPicPr>
          <p:nvPr/>
        </p:nvPicPr>
        <p:blipFill>
          <a:blip r:embed="rId3"/>
          <a:stretch>
            <a:fillRect/>
          </a:stretch>
        </p:blipFill>
        <p:spPr>
          <a:xfrm>
            <a:off x="2458750" y="3088280"/>
            <a:ext cx="5706684" cy="3617085"/>
          </a:xfrm>
          <a:prstGeom prst="rect">
            <a:avLst/>
          </a:prstGeom>
        </p:spPr>
      </p:pic>
      <p:sp>
        <p:nvSpPr>
          <p:cNvPr id="2" name="Title 1">
            <a:extLst>
              <a:ext uri="{FF2B5EF4-FFF2-40B4-BE49-F238E27FC236}">
                <a16:creationId xmlns:a16="http://schemas.microsoft.com/office/drawing/2014/main" id="{EE689463-62CF-4F96-A877-8C07F1D82CE0}"/>
              </a:ext>
            </a:extLst>
          </p:cNvPr>
          <p:cNvSpPr>
            <a:spLocks noGrp="1"/>
          </p:cNvSpPr>
          <p:nvPr>
            <p:ph type="title"/>
          </p:nvPr>
        </p:nvSpPr>
        <p:spPr>
          <a:xfrm>
            <a:off x="106220" y="191362"/>
            <a:ext cx="9906000" cy="439858"/>
          </a:xfrm>
        </p:spPr>
        <p:txBody>
          <a:bodyPr>
            <a:normAutofit fontScale="90000"/>
          </a:bodyPr>
          <a:lstStyle/>
          <a:p>
            <a:r>
              <a:rPr lang="en-US" b="1" dirty="0"/>
              <a:t>Visual features evaluation independently </a:t>
            </a:r>
          </a:p>
        </p:txBody>
      </p:sp>
      <p:sp>
        <p:nvSpPr>
          <p:cNvPr id="3" name="Content Placeholder 2">
            <a:extLst>
              <a:ext uri="{FF2B5EF4-FFF2-40B4-BE49-F238E27FC236}">
                <a16:creationId xmlns:a16="http://schemas.microsoft.com/office/drawing/2014/main" id="{58277804-208A-4DB6-A23D-BEDF2BF347D6}"/>
              </a:ext>
            </a:extLst>
          </p:cNvPr>
          <p:cNvSpPr>
            <a:spLocks noGrp="1"/>
          </p:cNvSpPr>
          <p:nvPr>
            <p:ph idx="1"/>
          </p:nvPr>
        </p:nvSpPr>
        <p:spPr>
          <a:xfrm>
            <a:off x="838200" y="716232"/>
            <a:ext cx="10515600" cy="4351338"/>
          </a:xfrm>
        </p:spPr>
        <p:txBody>
          <a:bodyPr>
            <a:normAutofit/>
          </a:bodyPr>
          <a:lstStyle/>
          <a:p>
            <a:r>
              <a:rPr lang="en-US" sz="2400" dirty="0"/>
              <a:t>Trained on </a:t>
            </a:r>
            <a:r>
              <a:rPr lang="en-US" sz="2400" b="1" dirty="0"/>
              <a:t>Flickr-</a:t>
            </a:r>
            <a:r>
              <a:rPr lang="en-US" sz="2400" b="1" dirty="0" err="1"/>
              <a:t>SoundNet</a:t>
            </a:r>
            <a:r>
              <a:rPr lang="en-US" sz="2400" dirty="0"/>
              <a:t>, evaluated on ImageNet.</a:t>
            </a:r>
          </a:p>
          <a:p>
            <a:r>
              <a:rPr lang="en-US" sz="2400" dirty="0"/>
              <a:t>The methods below use self-supervised learning.</a:t>
            </a:r>
          </a:p>
          <a:p>
            <a:r>
              <a:rPr lang="en-US" sz="2400" dirty="0"/>
              <a:t>Also, other self-supervised methods trained on </a:t>
            </a:r>
            <a:r>
              <a:rPr lang="en-US" sz="2400" dirty="0" err="1"/>
              <a:t>imagenet</a:t>
            </a:r>
            <a:r>
              <a:rPr lang="en-US" sz="2400" dirty="0"/>
              <a:t>. </a:t>
            </a:r>
            <a:endParaRPr lang="en-US" sz="2000" dirty="0"/>
          </a:p>
        </p:txBody>
      </p:sp>
      <p:sp>
        <p:nvSpPr>
          <p:cNvPr id="6" name="Rectangle 5">
            <a:extLst>
              <a:ext uri="{FF2B5EF4-FFF2-40B4-BE49-F238E27FC236}">
                <a16:creationId xmlns:a16="http://schemas.microsoft.com/office/drawing/2014/main" id="{CB66FF14-D983-4C54-87C7-B003056CED88}"/>
              </a:ext>
            </a:extLst>
          </p:cNvPr>
          <p:cNvSpPr/>
          <p:nvPr/>
        </p:nvSpPr>
        <p:spPr>
          <a:xfrm>
            <a:off x="2655143" y="5935440"/>
            <a:ext cx="4862945" cy="434975"/>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a:extLst>
              <a:ext uri="{FF2B5EF4-FFF2-40B4-BE49-F238E27FC236}">
                <a16:creationId xmlns:a16="http://schemas.microsoft.com/office/drawing/2014/main" id="{B8956543-C2B7-4273-AD51-BAA181986FCD}"/>
              </a:ext>
            </a:extLst>
          </p:cNvPr>
          <p:cNvCxnSpPr>
            <a:cxnSpLocks/>
          </p:cNvCxnSpPr>
          <p:nvPr/>
        </p:nvCxnSpPr>
        <p:spPr>
          <a:xfrm flipH="1">
            <a:off x="7820892" y="5408112"/>
            <a:ext cx="146304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E9E912F2-C7B9-459A-9293-147A8C1D4708}"/>
              </a:ext>
            </a:extLst>
          </p:cNvPr>
          <p:cNvCxnSpPr>
            <a:cxnSpLocks/>
          </p:cNvCxnSpPr>
          <p:nvPr/>
        </p:nvCxnSpPr>
        <p:spPr>
          <a:xfrm flipH="1" flipV="1">
            <a:off x="7820892" y="5722746"/>
            <a:ext cx="1463041" cy="9943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B2088686-58A6-411B-ABBF-81B75069F821}"/>
              </a:ext>
            </a:extLst>
          </p:cNvPr>
          <p:cNvCxnSpPr>
            <a:cxnSpLocks/>
            <a:stCxn id="16" idx="1"/>
          </p:cNvCxnSpPr>
          <p:nvPr/>
        </p:nvCxnSpPr>
        <p:spPr>
          <a:xfrm flipH="1" flipV="1">
            <a:off x="7851373" y="6294121"/>
            <a:ext cx="1538938" cy="15258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9731A8C4-56E1-4B87-95F2-08BDCAB9422D}"/>
              </a:ext>
            </a:extLst>
          </p:cNvPr>
          <p:cNvCxnSpPr>
            <a:cxnSpLocks/>
          </p:cNvCxnSpPr>
          <p:nvPr/>
        </p:nvCxnSpPr>
        <p:spPr>
          <a:xfrm flipH="1">
            <a:off x="7820892" y="3779520"/>
            <a:ext cx="146304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09F59F79-8589-4F51-84C5-F1A4E84F8E14}"/>
              </a:ext>
            </a:extLst>
          </p:cNvPr>
          <p:cNvSpPr txBox="1"/>
          <p:nvPr/>
        </p:nvSpPr>
        <p:spPr>
          <a:xfrm>
            <a:off x="9469089" y="3456354"/>
            <a:ext cx="2584041" cy="830997"/>
          </a:xfrm>
          <a:prstGeom prst="rect">
            <a:avLst/>
          </a:prstGeom>
          <a:noFill/>
        </p:spPr>
        <p:txBody>
          <a:bodyPr wrap="none" rtlCol="0">
            <a:spAutoFit/>
          </a:bodyPr>
          <a:lstStyle/>
          <a:p>
            <a:r>
              <a:rPr lang="en-US" sz="2400" b="1" dirty="0"/>
              <a:t>Random </a:t>
            </a:r>
            <a:r>
              <a:rPr lang="en-US" sz="2400" b="1" dirty="0" err="1"/>
              <a:t>Alexnet</a:t>
            </a:r>
            <a:endParaRPr lang="en-US" sz="2400" b="1" dirty="0"/>
          </a:p>
          <a:p>
            <a:r>
              <a:rPr lang="en-US" sz="2400" b="1" dirty="0"/>
              <a:t> + trained classifier</a:t>
            </a:r>
          </a:p>
        </p:txBody>
      </p:sp>
      <p:sp>
        <p:nvSpPr>
          <p:cNvPr id="14" name="TextBox 13">
            <a:extLst>
              <a:ext uri="{FF2B5EF4-FFF2-40B4-BE49-F238E27FC236}">
                <a16:creationId xmlns:a16="http://schemas.microsoft.com/office/drawing/2014/main" id="{19E87E9D-1445-456F-9BA6-8E0A350D14C4}"/>
              </a:ext>
            </a:extLst>
          </p:cNvPr>
          <p:cNvSpPr txBox="1"/>
          <p:nvPr/>
        </p:nvSpPr>
        <p:spPr>
          <a:xfrm>
            <a:off x="9283932" y="5177280"/>
            <a:ext cx="1718356" cy="461665"/>
          </a:xfrm>
          <a:prstGeom prst="rect">
            <a:avLst/>
          </a:prstGeom>
          <a:noFill/>
        </p:spPr>
        <p:txBody>
          <a:bodyPr wrap="none" rtlCol="0">
            <a:spAutoFit/>
          </a:bodyPr>
          <a:lstStyle/>
          <a:p>
            <a:r>
              <a:rPr lang="en-US" sz="2400" b="1" dirty="0"/>
              <a:t>Colorization</a:t>
            </a:r>
          </a:p>
        </p:txBody>
      </p:sp>
      <p:sp>
        <p:nvSpPr>
          <p:cNvPr id="15" name="TextBox 14">
            <a:extLst>
              <a:ext uri="{FF2B5EF4-FFF2-40B4-BE49-F238E27FC236}">
                <a16:creationId xmlns:a16="http://schemas.microsoft.com/office/drawing/2014/main" id="{0AB2B6DB-6F51-4D16-A091-5EBE473F3D9D}"/>
              </a:ext>
            </a:extLst>
          </p:cNvPr>
          <p:cNvSpPr txBox="1"/>
          <p:nvPr/>
        </p:nvSpPr>
        <p:spPr>
          <a:xfrm>
            <a:off x="9370263" y="5591352"/>
            <a:ext cx="1010982" cy="461665"/>
          </a:xfrm>
          <a:prstGeom prst="rect">
            <a:avLst/>
          </a:prstGeom>
          <a:noFill/>
        </p:spPr>
        <p:txBody>
          <a:bodyPr wrap="none" rtlCol="0">
            <a:spAutoFit/>
          </a:bodyPr>
          <a:lstStyle/>
          <a:p>
            <a:r>
              <a:rPr lang="en-US" sz="2400" b="1" dirty="0"/>
              <a:t>Jigsaw</a:t>
            </a:r>
          </a:p>
        </p:txBody>
      </p:sp>
      <p:sp>
        <p:nvSpPr>
          <p:cNvPr id="16" name="TextBox 15">
            <a:extLst>
              <a:ext uri="{FF2B5EF4-FFF2-40B4-BE49-F238E27FC236}">
                <a16:creationId xmlns:a16="http://schemas.microsoft.com/office/drawing/2014/main" id="{5BC4635D-DBC1-4A3E-A3D0-9F836E9AD2C2}"/>
              </a:ext>
            </a:extLst>
          </p:cNvPr>
          <p:cNvSpPr txBox="1"/>
          <p:nvPr/>
        </p:nvSpPr>
        <p:spPr>
          <a:xfrm>
            <a:off x="9390311" y="6031210"/>
            <a:ext cx="2662819" cy="830997"/>
          </a:xfrm>
          <a:prstGeom prst="rect">
            <a:avLst/>
          </a:prstGeom>
          <a:noFill/>
        </p:spPr>
        <p:txBody>
          <a:bodyPr wrap="square" rtlCol="0">
            <a:spAutoFit/>
          </a:bodyPr>
          <a:lstStyle/>
          <a:p>
            <a:r>
              <a:rPr lang="en-US" sz="2400" b="1" dirty="0"/>
              <a:t>Audio-Visual </a:t>
            </a:r>
          </a:p>
          <a:p>
            <a:r>
              <a:rPr lang="en-US" sz="2400" b="1" dirty="0"/>
              <a:t>Correspondence</a:t>
            </a:r>
          </a:p>
        </p:txBody>
      </p:sp>
    </p:spTree>
    <p:extLst>
      <p:ext uri="{BB962C8B-B14F-4D97-AF65-F5344CB8AC3E}">
        <p14:creationId xmlns:p14="http://schemas.microsoft.com/office/powerpoint/2010/main" val="3150919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par>
                                <p:cTn id="21" presetID="10"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par>
                                <p:cTn id="24" presetID="10" presetClass="entr" presetSubtype="0" fill="hold"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500"/>
                                        <p:tgtEl>
                                          <p:spTgt spid="14"/>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par>
                                <p:cTn id="33" presetID="10" presetClass="entr" presetSubtype="0" fill="hold" nodeType="with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fade">
                                      <p:cBhvr>
                                        <p:cTn id="38" dur="500"/>
                                        <p:tgtEl>
                                          <p:spTgt spid="16"/>
                                        </p:tgtEl>
                                      </p:cBhvr>
                                    </p:animEffect>
                                  </p:childTnLst>
                                </p:cTn>
                              </p:par>
                              <p:par>
                                <p:cTn id="39" presetID="10" presetClass="entr" presetSubtype="0" fill="hold"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C26AC-B252-4729-8D38-34863A7B68B8}"/>
              </a:ext>
            </a:extLst>
          </p:cNvPr>
          <p:cNvSpPr>
            <a:spLocks noGrp="1"/>
          </p:cNvSpPr>
          <p:nvPr>
            <p:ph type="title"/>
          </p:nvPr>
        </p:nvSpPr>
        <p:spPr/>
        <p:txBody>
          <a:bodyPr/>
          <a:lstStyle/>
          <a:p>
            <a:r>
              <a:rPr lang="en-US" dirty="0"/>
              <a:t>Audio features </a:t>
            </a:r>
            <a:r>
              <a:rPr lang="en-US" b="1" dirty="0"/>
              <a:t>evaluation independently</a:t>
            </a:r>
            <a:r>
              <a:rPr lang="en-US" dirty="0"/>
              <a:t> </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22E9B35A-7578-490F-8EAB-B3BDCAE827E9}"/>
                  </a:ext>
                </a:extLst>
              </p:cNvPr>
              <p:cNvSpPr>
                <a:spLocks noGrp="1"/>
              </p:cNvSpPr>
              <p:nvPr>
                <p:ph idx="1"/>
              </p:nvPr>
            </p:nvSpPr>
            <p:spPr/>
            <p:txBody>
              <a:bodyPr/>
              <a:lstStyle/>
              <a:p>
                <a:r>
                  <a:rPr lang="en-US" dirty="0"/>
                  <a:t>the </a:t>
                </a:r>
                <a14:m>
                  <m:oMath xmlns:m="http://schemas.openxmlformats.org/officeDocument/2006/math">
                    <m:sSup>
                      <m:sSupPr>
                        <m:ctrlPr>
                          <a:rPr lang="en-US" i="1" dirty="0">
                            <a:latin typeface="Cambria Math" panose="02040503050406030204" pitchFamily="18" charset="0"/>
                          </a:rPr>
                        </m:ctrlPr>
                      </m:sSupPr>
                      <m:e>
                        <m:r>
                          <a:rPr lang="en-US" i="1" dirty="0">
                            <a:latin typeface="Cambria Math" panose="02040503050406030204" pitchFamily="18" charset="0"/>
                          </a:rPr>
                          <m:t>𝐿</m:t>
                        </m:r>
                      </m:e>
                      <m:sup>
                        <m:r>
                          <a:rPr lang="en-US" i="1" dirty="0">
                            <a:latin typeface="Cambria Math" panose="02040503050406030204" pitchFamily="18" charset="0"/>
                          </a:rPr>
                          <m:t>3</m:t>
                        </m:r>
                      </m:sup>
                    </m:sSup>
                  </m:oMath>
                </a14:m>
                <a:r>
                  <a:rPr lang="en-US" dirty="0"/>
                  <a:t>-Net audio subnetwork trained also on </a:t>
                </a:r>
                <a:r>
                  <a:rPr lang="en-US" b="1" dirty="0"/>
                  <a:t>Flickr-</a:t>
                </a:r>
                <a:r>
                  <a:rPr lang="en-US" b="1" dirty="0" err="1"/>
                  <a:t>SoundNet</a:t>
                </a:r>
                <a:r>
                  <a:rPr lang="en-US" dirty="0"/>
                  <a:t> is used to extract features from 1 second audio clips.</a:t>
                </a:r>
              </a:p>
              <a:p>
                <a:r>
                  <a:rPr lang="en-US" dirty="0"/>
                  <a:t>Effectiveness of these features is evaluated on two standard sound classification benchmarks: </a:t>
                </a:r>
                <a:r>
                  <a:rPr lang="en-US" b="1" dirty="0"/>
                  <a:t>ESC-50 </a:t>
                </a:r>
                <a:r>
                  <a:rPr lang="en-US" dirty="0"/>
                  <a:t>(Environmental audio recordings) and </a:t>
                </a:r>
                <a:r>
                  <a:rPr lang="en-US" b="1" dirty="0"/>
                  <a:t>DCASE</a:t>
                </a:r>
                <a:r>
                  <a:rPr lang="en-US" dirty="0"/>
                  <a:t> (Acoustic scene classification)</a:t>
                </a:r>
              </a:p>
            </p:txBody>
          </p:sp>
        </mc:Choice>
        <mc:Fallback>
          <p:sp>
            <p:nvSpPr>
              <p:cNvPr id="3" name="Content Placeholder 2">
                <a:extLst>
                  <a:ext uri="{FF2B5EF4-FFF2-40B4-BE49-F238E27FC236}">
                    <a16:creationId xmlns:a16="http://schemas.microsoft.com/office/drawing/2014/main" id="{22E9B35A-7578-490F-8EAB-B3BDCAE827E9}"/>
                  </a:ext>
                </a:extLst>
              </p:cNvPr>
              <p:cNvSpPr>
                <a:spLocks noGrp="1" noRot="1" noChangeAspect="1" noMove="1" noResize="1" noEditPoints="1" noAdjustHandles="1" noChangeArrowheads="1" noChangeShapeType="1" noTextEdit="1"/>
              </p:cNvSpPr>
              <p:nvPr>
                <p:ph idx="1"/>
              </p:nvPr>
            </p:nvSpPr>
            <p:spPr>
              <a:blipFill>
                <a:blip r:embed="rId2"/>
                <a:stretch>
                  <a:fillRect l="-1043" t="-2241" r="-696"/>
                </a:stretch>
              </a:blipFill>
            </p:spPr>
            <p:txBody>
              <a:bodyPr/>
              <a:lstStyle/>
              <a:p>
                <a:r>
                  <a:rPr lang="en-US">
                    <a:noFill/>
                  </a:rPr>
                  <a:t> </a:t>
                </a:r>
              </a:p>
            </p:txBody>
          </p:sp>
        </mc:Fallback>
      </mc:AlternateContent>
    </p:spTree>
    <p:extLst>
      <p:ext uri="{BB962C8B-B14F-4D97-AF65-F5344CB8AC3E}">
        <p14:creationId xmlns:p14="http://schemas.microsoft.com/office/powerpoint/2010/main" val="2038732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F038E23-ED85-4630-912C-A1D8B3DBE4E3}"/>
              </a:ext>
            </a:extLst>
          </p:cNvPr>
          <p:cNvPicPr>
            <a:picLocks noChangeAspect="1"/>
          </p:cNvPicPr>
          <p:nvPr/>
        </p:nvPicPr>
        <p:blipFill>
          <a:blip r:embed="rId3"/>
          <a:stretch>
            <a:fillRect/>
          </a:stretch>
        </p:blipFill>
        <p:spPr>
          <a:xfrm>
            <a:off x="2443102" y="3556448"/>
            <a:ext cx="6483184" cy="3241592"/>
          </a:xfrm>
          <a:prstGeom prst="rect">
            <a:avLst/>
          </a:prstGeom>
        </p:spPr>
      </p:pic>
      <p:sp>
        <p:nvSpPr>
          <p:cNvPr id="2" name="Title 1">
            <a:extLst>
              <a:ext uri="{FF2B5EF4-FFF2-40B4-BE49-F238E27FC236}">
                <a16:creationId xmlns:a16="http://schemas.microsoft.com/office/drawing/2014/main" id="{2533A224-CF53-4545-B703-ADFD849C590B}"/>
              </a:ext>
            </a:extLst>
          </p:cNvPr>
          <p:cNvSpPr>
            <a:spLocks noGrp="1"/>
          </p:cNvSpPr>
          <p:nvPr>
            <p:ph type="title"/>
          </p:nvPr>
        </p:nvSpPr>
        <p:spPr>
          <a:xfrm>
            <a:off x="345251" y="-67788"/>
            <a:ext cx="10515600" cy="1325563"/>
          </a:xfrm>
        </p:spPr>
        <p:txBody>
          <a:bodyPr/>
          <a:lstStyle/>
          <a:p>
            <a:r>
              <a:rPr lang="en-US" b="1" dirty="0"/>
              <a:t>Audio features evaluation independently</a:t>
            </a:r>
          </a:p>
        </p:txBody>
      </p:sp>
      <p:sp>
        <p:nvSpPr>
          <p:cNvPr id="3" name="Content Placeholder 2">
            <a:extLst>
              <a:ext uri="{FF2B5EF4-FFF2-40B4-BE49-F238E27FC236}">
                <a16:creationId xmlns:a16="http://schemas.microsoft.com/office/drawing/2014/main" id="{0047445B-44D0-400E-A999-0BCAE6A196E4}"/>
              </a:ext>
            </a:extLst>
          </p:cNvPr>
          <p:cNvSpPr>
            <a:spLocks noGrp="1"/>
          </p:cNvSpPr>
          <p:nvPr>
            <p:ph idx="1"/>
          </p:nvPr>
        </p:nvSpPr>
        <p:spPr>
          <a:xfrm>
            <a:off x="624840" y="988982"/>
            <a:ext cx="11403874" cy="4351338"/>
          </a:xfrm>
        </p:spPr>
        <p:txBody>
          <a:bodyPr/>
          <a:lstStyle/>
          <a:p>
            <a:r>
              <a:rPr lang="en-US" dirty="0"/>
              <a:t>Apply audio subnetwork to ESC-50 and DCASE, two sound classification datasets. </a:t>
            </a:r>
          </a:p>
          <a:p>
            <a:r>
              <a:rPr lang="en-US" sz="2700" dirty="0"/>
              <a:t>Break into 1-second clips, features are obtained by max pooling the last conv layer, pre-processed with z-score normalization, and at test time evaluated with a multi-class SVM on the output. </a:t>
            </a:r>
          </a:p>
          <a:p>
            <a:r>
              <a:rPr lang="en-US" sz="2600" dirty="0"/>
              <a:t>Compare with other self-supervised classification methods, and with </a:t>
            </a:r>
            <a:r>
              <a:rPr lang="en-US" sz="2600" dirty="0" err="1"/>
              <a:t>Soundnet</a:t>
            </a:r>
            <a:endParaRPr lang="en-US" sz="2600" b="1" dirty="0"/>
          </a:p>
        </p:txBody>
      </p:sp>
      <p:sp>
        <p:nvSpPr>
          <p:cNvPr id="5" name="Rectangle 4">
            <a:extLst>
              <a:ext uri="{FF2B5EF4-FFF2-40B4-BE49-F238E27FC236}">
                <a16:creationId xmlns:a16="http://schemas.microsoft.com/office/drawing/2014/main" id="{17FFCA6E-539D-43C1-87FF-57D4D6286F96}"/>
              </a:ext>
            </a:extLst>
          </p:cNvPr>
          <p:cNvSpPr/>
          <p:nvPr/>
        </p:nvSpPr>
        <p:spPr>
          <a:xfrm>
            <a:off x="3410914" y="3701143"/>
            <a:ext cx="1466892" cy="440872"/>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2D4CCFC-1B89-4542-BBB2-2BA0D1921722}"/>
              </a:ext>
            </a:extLst>
          </p:cNvPr>
          <p:cNvSpPr/>
          <p:nvPr/>
        </p:nvSpPr>
        <p:spPr>
          <a:xfrm>
            <a:off x="6773595" y="3701143"/>
            <a:ext cx="1466892" cy="37782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04544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35444-DCB9-442A-8A85-3B6901C50620}"/>
              </a:ext>
            </a:extLst>
          </p:cNvPr>
          <p:cNvSpPr>
            <a:spLocks noGrp="1"/>
          </p:cNvSpPr>
          <p:nvPr>
            <p:ph type="title"/>
          </p:nvPr>
        </p:nvSpPr>
        <p:spPr>
          <a:xfrm>
            <a:off x="838200" y="214399"/>
            <a:ext cx="10515600" cy="1325563"/>
          </a:xfrm>
        </p:spPr>
        <p:txBody>
          <a:bodyPr/>
          <a:lstStyle/>
          <a:p>
            <a:pPr algn="ctr"/>
            <a:r>
              <a:rPr lang="en-US" b="1" dirty="0"/>
              <a:t>Paper 2: Objects that Sound </a:t>
            </a:r>
            <a:br>
              <a:rPr lang="en-US" b="1" dirty="0"/>
            </a:br>
            <a:r>
              <a:rPr lang="en-US" sz="2400" dirty="0"/>
              <a:t>by Relja </a:t>
            </a:r>
            <a:r>
              <a:rPr lang="en-US" sz="2400" dirty="0" err="1"/>
              <a:t>Arandjelovic</a:t>
            </a:r>
            <a:r>
              <a:rPr lang="en-US" sz="2400" dirty="0"/>
              <a:t>´ and Andrew Zisserman</a:t>
            </a:r>
            <a:endParaRPr lang="en-US" sz="2400" b="1" dirty="0"/>
          </a:p>
        </p:txBody>
      </p:sp>
      <p:sp>
        <p:nvSpPr>
          <p:cNvPr id="3" name="Content Placeholder 2">
            <a:extLst>
              <a:ext uri="{FF2B5EF4-FFF2-40B4-BE49-F238E27FC236}">
                <a16:creationId xmlns:a16="http://schemas.microsoft.com/office/drawing/2014/main" id="{F1EB0B32-71A1-4743-BA51-ED03BEB70DE3}"/>
              </a:ext>
            </a:extLst>
          </p:cNvPr>
          <p:cNvSpPr>
            <a:spLocks noGrp="1"/>
          </p:cNvSpPr>
          <p:nvPr>
            <p:ph idx="1"/>
          </p:nvPr>
        </p:nvSpPr>
        <p:spPr>
          <a:xfrm>
            <a:off x="838199" y="1539962"/>
            <a:ext cx="10667163" cy="5182385"/>
          </a:xfrm>
        </p:spPr>
        <p:txBody>
          <a:bodyPr>
            <a:normAutofit/>
          </a:bodyPr>
          <a:lstStyle/>
          <a:p>
            <a:pPr marL="0" indent="0">
              <a:buNone/>
            </a:pPr>
            <a:r>
              <a:rPr lang="en-US" sz="2400" b="1" dirty="0"/>
              <a:t>Objectives:</a:t>
            </a:r>
          </a:p>
          <a:p>
            <a:pPr marL="514350" indent="-514350">
              <a:buFont typeface="+mj-lt"/>
              <a:buAutoNum type="arabicPeriod"/>
            </a:pPr>
            <a:r>
              <a:rPr lang="en-US" sz="2400" dirty="0"/>
              <a:t>networks that can embed audio and visual inputs into a common space that is suitable for cross-modal and intra-modal retrieval. </a:t>
            </a:r>
            <a:r>
              <a:rPr lang="en-US" sz="2400" b="1" dirty="0"/>
              <a:t>(new)</a:t>
            </a:r>
          </a:p>
          <a:p>
            <a:pPr marL="514350" indent="-514350">
              <a:buFont typeface="+mj-lt"/>
              <a:buAutoNum type="arabicPeriod"/>
            </a:pPr>
            <a:r>
              <a:rPr lang="en-US" sz="2400" dirty="0"/>
              <a:t>a network that can </a:t>
            </a:r>
            <a:r>
              <a:rPr lang="en-US" sz="2400" b="1" dirty="0"/>
              <a:t>localize</a:t>
            </a:r>
            <a:r>
              <a:rPr lang="en-US" sz="2400" dirty="0"/>
              <a:t> the object that sounds in an image, given the audio signal. </a:t>
            </a:r>
            <a:r>
              <a:rPr lang="en-US" sz="2400" b="1" dirty="0"/>
              <a:t>(new)</a:t>
            </a:r>
            <a:endParaRPr lang="en-US" sz="2400" dirty="0"/>
          </a:p>
          <a:p>
            <a:pPr marL="0" indent="0">
              <a:buNone/>
            </a:pPr>
            <a:endParaRPr lang="en-US" sz="2400" dirty="0"/>
          </a:p>
        </p:txBody>
      </p:sp>
    </p:spTree>
    <p:extLst>
      <p:ext uri="{BB962C8B-B14F-4D97-AF65-F5344CB8AC3E}">
        <p14:creationId xmlns:p14="http://schemas.microsoft.com/office/powerpoint/2010/main" val="1402212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3FBAB6-5ADE-46C8-BFC3-A39FCCDA5DD1}"/>
              </a:ext>
            </a:extLst>
          </p:cNvPr>
          <p:cNvSpPr>
            <a:spLocks noGrp="1"/>
          </p:cNvSpPr>
          <p:nvPr>
            <p:ph type="title"/>
          </p:nvPr>
        </p:nvSpPr>
        <p:spPr>
          <a:xfrm>
            <a:off x="838200" y="0"/>
            <a:ext cx="10515600" cy="1325563"/>
          </a:xfrm>
        </p:spPr>
        <p:txBody>
          <a:bodyPr/>
          <a:lstStyle/>
          <a:p>
            <a:r>
              <a:rPr lang="en-US" dirty="0"/>
              <a:t>But.. How??</a:t>
            </a:r>
          </a:p>
        </p:txBody>
      </p:sp>
      <p:sp>
        <p:nvSpPr>
          <p:cNvPr id="3" name="Content Placeholder 2">
            <a:extLst>
              <a:ext uri="{FF2B5EF4-FFF2-40B4-BE49-F238E27FC236}">
                <a16:creationId xmlns:a16="http://schemas.microsoft.com/office/drawing/2014/main" id="{9DA84F3C-9E41-4E85-BB26-D11E8EB7BD7B}"/>
              </a:ext>
            </a:extLst>
          </p:cNvPr>
          <p:cNvSpPr>
            <a:spLocks noGrp="1"/>
          </p:cNvSpPr>
          <p:nvPr>
            <p:ph idx="1"/>
          </p:nvPr>
        </p:nvSpPr>
        <p:spPr>
          <a:xfrm>
            <a:off x="838200" y="1108981"/>
            <a:ext cx="10515600" cy="5413375"/>
          </a:xfrm>
        </p:spPr>
        <p:txBody>
          <a:bodyPr/>
          <a:lstStyle/>
          <a:p>
            <a:pPr marL="0" indent="0" algn="ctr">
              <a:buNone/>
            </a:pPr>
            <a:r>
              <a:rPr lang="en-US" sz="3600" dirty="0"/>
              <a:t>Same way as before</a:t>
            </a:r>
          </a:p>
          <a:p>
            <a:pPr marL="0" indent="0" algn="ctr">
              <a:buNone/>
            </a:pPr>
            <a:endParaRPr lang="en-US" sz="3600" dirty="0"/>
          </a:p>
          <a:p>
            <a:endParaRPr lang="en-US" dirty="0"/>
          </a:p>
          <a:p>
            <a:r>
              <a:rPr lang="en-US" dirty="0"/>
              <a:t>We achieve both of these objectives by training from </a:t>
            </a:r>
            <a:r>
              <a:rPr lang="en-US" dirty="0" err="1"/>
              <a:t>unlabelled</a:t>
            </a:r>
            <a:r>
              <a:rPr lang="en-US" dirty="0"/>
              <a:t> video </a:t>
            </a:r>
            <a:r>
              <a:rPr lang="en-US" b="1" dirty="0"/>
              <a:t>using only </a:t>
            </a:r>
            <a:r>
              <a:rPr lang="en-US" dirty="0"/>
              <a:t>audio-visual correspondence (AVC) as the </a:t>
            </a:r>
            <a:r>
              <a:rPr lang="en-US" u="sng" dirty="0"/>
              <a:t>objective function</a:t>
            </a:r>
            <a:r>
              <a:rPr lang="en-US" dirty="0"/>
              <a:t>.  </a:t>
            </a:r>
          </a:p>
          <a:p>
            <a:endParaRPr lang="en-US" dirty="0"/>
          </a:p>
          <a:p>
            <a:pPr marL="0" indent="0" algn="ctr">
              <a:buNone/>
            </a:pPr>
            <a:endParaRPr lang="en-US" dirty="0"/>
          </a:p>
          <a:p>
            <a:pPr marL="0" indent="0" algn="ctr">
              <a:buNone/>
            </a:pPr>
            <a:r>
              <a:rPr lang="en-US" dirty="0"/>
              <a:t>But… different Architecture</a:t>
            </a:r>
          </a:p>
        </p:txBody>
      </p:sp>
      <p:sp>
        <p:nvSpPr>
          <p:cNvPr id="4" name="Arrow: Down 3">
            <a:extLst>
              <a:ext uri="{FF2B5EF4-FFF2-40B4-BE49-F238E27FC236}">
                <a16:creationId xmlns:a16="http://schemas.microsoft.com/office/drawing/2014/main" id="{EFCF2124-1B18-47F3-895F-D391CCD96144}"/>
              </a:ext>
            </a:extLst>
          </p:cNvPr>
          <p:cNvSpPr/>
          <p:nvPr/>
        </p:nvSpPr>
        <p:spPr>
          <a:xfrm>
            <a:off x="5431971" y="1874951"/>
            <a:ext cx="947057" cy="914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Down 6">
            <a:extLst>
              <a:ext uri="{FF2B5EF4-FFF2-40B4-BE49-F238E27FC236}">
                <a16:creationId xmlns:a16="http://schemas.microsoft.com/office/drawing/2014/main" id="{EBE8F0D9-02FE-4A06-AE20-2F5FA4C8E207}"/>
              </a:ext>
            </a:extLst>
          </p:cNvPr>
          <p:cNvSpPr/>
          <p:nvPr/>
        </p:nvSpPr>
        <p:spPr>
          <a:xfrm>
            <a:off x="5431971" y="4068650"/>
            <a:ext cx="947057" cy="914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52109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00"/>
                                        <p:tgtEl>
                                          <p:spTgt spid="3">
                                            <p:txEl>
                                              <p:pRg st="3" end="3"/>
                                            </p:txEl>
                                          </p:spTgt>
                                        </p:tgtEl>
                                      </p:cBhvr>
                                    </p:animEffect>
                                    <p:anim calcmode="lin" valueType="num">
                                      <p:cBhvr>
                                        <p:cTn id="1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 calcmode="lin" valueType="num">
                                      <p:cBhvr additive="base">
                                        <p:cTn id="28"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edia 3" title="Objects that Sound: image-to-audio retrieval">
            <a:hlinkClick r:id="" action="ppaction://media"/>
            <a:extLst>
              <a:ext uri="{FF2B5EF4-FFF2-40B4-BE49-F238E27FC236}">
                <a16:creationId xmlns:a16="http://schemas.microsoft.com/office/drawing/2014/main" id="{5CB73A78-750F-4A30-9880-4CADE23A1924}"/>
              </a:ext>
            </a:extLst>
          </p:cNvPr>
          <p:cNvPicPr>
            <a:picLocks noRot="1" noChangeAspect="1"/>
          </p:cNvPicPr>
          <p:nvPr>
            <a:videoFile r:link="rId1"/>
          </p:nvPr>
        </p:nvPicPr>
        <p:blipFill>
          <a:blip r:embed="rId3"/>
          <a:stretch>
            <a:fillRect/>
          </a:stretch>
        </p:blipFill>
        <p:spPr>
          <a:xfrm>
            <a:off x="2024743" y="1696810"/>
            <a:ext cx="8382000" cy="4714875"/>
          </a:xfrm>
          <a:prstGeom prst="rect">
            <a:avLst/>
          </a:prstGeom>
        </p:spPr>
      </p:pic>
      <p:sp>
        <p:nvSpPr>
          <p:cNvPr id="5" name="TextBox 4">
            <a:extLst>
              <a:ext uri="{FF2B5EF4-FFF2-40B4-BE49-F238E27FC236}">
                <a16:creationId xmlns:a16="http://schemas.microsoft.com/office/drawing/2014/main" id="{99C155D7-8F68-4390-9A83-04F61F243FE5}"/>
              </a:ext>
            </a:extLst>
          </p:cNvPr>
          <p:cNvSpPr txBox="1"/>
          <p:nvPr/>
        </p:nvSpPr>
        <p:spPr>
          <a:xfrm>
            <a:off x="2516397" y="859971"/>
            <a:ext cx="6683048" cy="584775"/>
          </a:xfrm>
          <a:prstGeom prst="rect">
            <a:avLst/>
          </a:prstGeom>
          <a:noFill/>
        </p:spPr>
        <p:txBody>
          <a:bodyPr wrap="none" rtlCol="0">
            <a:spAutoFit/>
          </a:bodyPr>
          <a:lstStyle/>
          <a:p>
            <a:r>
              <a:rPr lang="en-US" sz="3200" dirty="0"/>
              <a:t>cross-mode retrieval </a:t>
            </a:r>
            <a:r>
              <a:rPr lang="he-IL" sz="3200" b="1" dirty="0"/>
              <a:t>)</a:t>
            </a:r>
            <a:r>
              <a:rPr lang="en-US" sz="3200" b="1" dirty="0"/>
              <a:t>Image-to-Sound)</a:t>
            </a:r>
          </a:p>
        </p:txBody>
      </p:sp>
    </p:spTree>
    <p:extLst>
      <p:ext uri="{BB962C8B-B14F-4D97-AF65-F5344CB8AC3E}">
        <p14:creationId xmlns:p14="http://schemas.microsoft.com/office/powerpoint/2010/main" val="35665965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edia 3" title="Objects that Sound: audio-to-image retrieval">
            <a:hlinkClick r:id="" action="ppaction://media"/>
            <a:extLst>
              <a:ext uri="{FF2B5EF4-FFF2-40B4-BE49-F238E27FC236}">
                <a16:creationId xmlns:a16="http://schemas.microsoft.com/office/drawing/2014/main" id="{A029FAB2-2B1C-4CFC-BA3E-67CA7ECE5056}"/>
              </a:ext>
            </a:extLst>
          </p:cNvPr>
          <p:cNvPicPr>
            <a:picLocks noGrp="1" noRot="1" noChangeAspect="1"/>
          </p:cNvPicPr>
          <p:nvPr>
            <p:ph idx="1"/>
            <a:videoFile r:link="rId1"/>
          </p:nvPr>
        </p:nvPicPr>
        <p:blipFill>
          <a:blip r:embed="rId3"/>
          <a:stretch>
            <a:fillRect/>
          </a:stretch>
        </p:blipFill>
        <p:spPr>
          <a:xfrm>
            <a:off x="2228850" y="1825625"/>
            <a:ext cx="7735888" cy="4351338"/>
          </a:xfrm>
          <a:prstGeom prst="rect">
            <a:avLst/>
          </a:prstGeom>
        </p:spPr>
      </p:pic>
      <p:sp>
        <p:nvSpPr>
          <p:cNvPr id="6" name="Title 5">
            <a:extLst>
              <a:ext uri="{FF2B5EF4-FFF2-40B4-BE49-F238E27FC236}">
                <a16:creationId xmlns:a16="http://schemas.microsoft.com/office/drawing/2014/main" id="{26A76B8C-0E1B-4E1E-82BD-0C7CDF0ADEA7}"/>
              </a:ext>
            </a:extLst>
          </p:cNvPr>
          <p:cNvSpPr txBox="1">
            <a:spLocks noGrp="1"/>
          </p:cNvSpPr>
          <p:nvPr>
            <p:ph type="title"/>
          </p:nvPr>
        </p:nvSpPr>
        <p:spPr>
          <a:xfrm>
            <a:off x="2477285" y="956084"/>
            <a:ext cx="6683048" cy="535531"/>
          </a:xfrm>
          <a:prstGeom prst="rect">
            <a:avLst/>
          </a:prstGeom>
          <a:noFill/>
        </p:spPr>
        <p:txBody>
          <a:bodyPr wrap="none" rtlCol="0">
            <a:spAutoFit/>
          </a:bodyPr>
          <a:lstStyle/>
          <a:p>
            <a:pPr algn="ctr"/>
            <a:r>
              <a:rPr lang="en-US" sz="3200" dirty="0">
                <a:latin typeface="+mn-lt"/>
              </a:rPr>
              <a:t>cross-mode retrieval </a:t>
            </a:r>
            <a:r>
              <a:rPr lang="he-IL" sz="3200" b="1" dirty="0">
                <a:latin typeface="+mn-lt"/>
              </a:rPr>
              <a:t>)</a:t>
            </a:r>
            <a:r>
              <a:rPr lang="en-US" sz="3200" b="1" dirty="0">
                <a:latin typeface="+mn-lt"/>
              </a:rPr>
              <a:t>Sound-to-Image)</a:t>
            </a:r>
          </a:p>
        </p:txBody>
      </p:sp>
    </p:spTree>
    <p:extLst>
      <p:ext uri="{BB962C8B-B14F-4D97-AF65-F5344CB8AC3E}">
        <p14:creationId xmlns:p14="http://schemas.microsoft.com/office/powerpoint/2010/main" val="36962456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72E89-B29C-47F3-98F9-A3F32AD3540C}"/>
              </a:ext>
            </a:extLst>
          </p:cNvPr>
          <p:cNvSpPr>
            <a:spLocks noGrp="1"/>
          </p:cNvSpPr>
          <p:nvPr>
            <p:ph type="title"/>
          </p:nvPr>
        </p:nvSpPr>
        <p:spPr/>
        <p:txBody>
          <a:bodyPr/>
          <a:lstStyle/>
          <a:p>
            <a:r>
              <a:rPr lang="en-US" b="1" dirty="0"/>
              <a:t>Before we begin</a:t>
            </a:r>
          </a:p>
        </p:txBody>
      </p:sp>
      <p:sp>
        <p:nvSpPr>
          <p:cNvPr id="3" name="Content Placeholder 2">
            <a:extLst>
              <a:ext uri="{FF2B5EF4-FFF2-40B4-BE49-F238E27FC236}">
                <a16:creationId xmlns:a16="http://schemas.microsoft.com/office/drawing/2014/main" id="{1A90C3FB-E9CC-49FD-A767-462262B82AFD}"/>
              </a:ext>
            </a:extLst>
          </p:cNvPr>
          <p:cNvSpPr>
            <a:spLocks noGrp="1"/>
          </p:cNvSpPr>
          <p:nvPr>
            <p:ph idx="1"/>
          </p:nvPr>
        </p:nvSpPr>
        <p:spPr>
          <a:xfrm>
            <a:off x="838200" y="1477755"/>
            <a:ext cx="10515600" cy="4351338"/>
          </a:xfrm>
        </p:spPr>
        <p:txBody>
          <a:bodyPr>
            <a:normAutofit/>
          </a:bodyPr>
          <a:lstStyle/>
          <a:p>
            <a:pPr marL="0" indent="0">
              <a:buNone/>
            </a:pPr>
            <a:r>
              <a:rPr lang="en-US" dirty="0"/>
              <a:t>There are many papers that..</a:t>
            </a:r>
          </a:p>
          <a:p>
            <a:pPr marL="0" indent="0">
              <a:buNone/>
            </a:pPr>
            <a:endParaRPr lang="en-US" dirty="0"/>
          </a:p>
          <a:p>
            <a:pPr marL="0" indent="0" algn="ctr">
              <a:buNone/>
            </a:pPr>
            <a:r>
              <a:rPr lang="en-US" sz="3600" dirty="0"/>
              <a:t>Were published almost in the same time,</a:t>
            </a:r>
          </a:p>
          <a:p>
            <a:pPr marL="0" indent="0" algn="ctr">
              <a:buNone/>
            </a:pPr>
            <a:r>
              <a:rPr lang="en-US" sz="3600" dirty="0"/>
              <a:t>and are very similar</a:t>
            </a:r>
          </a:p>
        </p:txBody>
      </p:sp>
      <p:sp>
        <p:nvSpPr>
          <p:cNvPr id="6" name="Arrow: Down 5">
            <a:extLst>
              <a:ext uri="{FF2B5EF4-FFF2-40B4-BE49-F238E27FC236}">
                <a16:creationId xmlns:a16="http://schemas.microsoft.com/office/drawing/2014/main" id="{9CBFDB3F-7ABF-4BD6-9ED0-73E3515D303C}"/>
              </a:ext>
            </a:extLst>
          </p:cNvPr>
          <p:cNvSpPr/>
          <p:nvPr/>
        </p:nvSpPr>
        <p:spPr>
          <a:xfrm>
            <a:off x="5148470" y="4202458"/>
            <a:ext cx="1719470" cy="235557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3444453"/>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12521-E477-4E90-9A23-83B0DC6DFFCC}"/>
              </a:ext>
            </a:extLst>
          </p:cNvPr>
          <p:cNvSpPr>
            <a:spLocks noGrp="1"/>
          </p:cNvSpPr>
          <p:nvPr>
            <p:ph type="title"/>
          </p:nvPr>
        </p:nvSpPr>
        <p:spPr/>
        <p:txBody>
          <a:bodyPr/>
          <a:lstStyle/>
          <a:p>
            <a:pPr algn="ctr"/>
            <a:r>
              <a:rPr lang="en-US" b="1" dirty="0"/>
              <a:t>Localization</a:t>
            </a:r>
          </a:p>
        </p:txBody>
      </p:sp>
      <p:pic>
        <p:nvPicPr>
          <p:cNvPr id="4" name="Online Media 3" title="Objects that Sound">
            <a:hlinkClick r:id="" action="ppaction://media"/>
            <a:extLst>
              <a:ext uri="{FF2B5EF4-FFF2-40B4-BE49-F238E27FC236}">
                <a16:creationId xmlns:a16="http://schemas.microsoft.com/office/drawing/2014/main" id="{DC1CA89C-66A5-469F-BA97-8752936084F6}"/>
              </a:ext>
            </a:extLst>
          </p:cNvPr>
          <p:cNvPicPr>
            <a:picLocks noGrp="1" noRot="1" noChangeAspect="1"/>
          </p:cNvPicPr>
          <p:nvPr>
            <p:ph idx="1"/>
            <a:videoFile r:link="rId1"/>
          </p:nvPr>
        </p:nvPicPr>
        <p:blipFill>
          <a:blip r:embed="rId3"/>
          <a:stretch>
            <a:fillRect/>
          </a:stretch>
        </p:blipFill>
        <p:spPr>
          <a:xfrm>
            <a:off x="1793421" y="1491343"/>
            <a:ext cx="9207206" cy="5178936"/>
          </a:xfrm>
          <a:prstGeom prst="rect">
            <a:avLst/>
          </a:prstGeom>
        </p:spPr>
      </p:pic>
    </p:spTree>
    <p:extLst>
      <p:ext uri="{BB962C8B-B14F-4D97-AF65-F5344CB8AC3E}">
        <p14:creationId xmlns:p14="http://schemas.microsoft.com/office/powerpoint/2010/main" val="12539109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2E6FF-6071-409F-AF57-B3A4F5A930DD}"/>
              </a:ext>
            </a:extLst>
          </p:cNvPr>
          <p:cNvSpPr>
            <a:spLocks noGrp="1"/>
          </p:cNvSpPr>
          <p:nvPr>
            <p:ph type="title"/>
          </p:nvPr>
        </p:nvSpPr>
        <p:spPr>
          <a:xfrm>
            <a:off x="838200" y="1"/>
            <a:ext cx="8360229" cy="1284513"/>
          </a:xfrm>
        </p:spPr>
        <p:txBody>
          <a:bodyPr/>
          <a:lstStyle/>
          <a:p>
            <a:r>
              <a:rPr lang="en-US" b="1" dirty="0"/>
              <a:t>AVE-NET</a:t>
            </a:r>
          </a:p>
        </p:txBody>
      </p:sp>
      <p:pic>
        <p:nvPicPr>
          <p:cNvPr id="4" name="Content Placeholder 3">
            <a:extLst>
              <a:ext uri="{FF2B5EF4-FFF2-40B4-BE49-F238E27FC236}">
                <a16:creationId xmlns:a16="http://schemas.microsoft.com/office/drawing/2014/main" id="{0D05EE7D-0F12-462A-94A0-9294B4E67834}"/>
              </a:ext>
            </a:extLst>
          </p:cNvPr>
          <p:cNvPicPr>
            <a:picLocks noGrp="1" noChangeAspect="1"/>
          </p:cNvPicPr>
          <p:nvPr>
            <p:ph idx="1"/>
          </p:nvPr>
        </p:nvPicPr>
        <p:blipFill>
          <a:blip r:embed="rId2"/>
          <a:stretch>
            <a:fillRect/>
          </a:stretch>
        </p:blipFill>
        <p:spPr>
          <a:xfrm>
            <a:off x="378977" y="981693"/>
            <a:ext cx="10278137" cy="5262229"/>
          </a:xfrm>
          <a:prstGeom prst="rect">
            <a:avLst/>
          </a:prstGeom>
        </p:spPr>
      </p:pic>
    </p:spTree>
    <p:extLst>
      <p:ext uri="{BB962C8B-B14F-4D97-AF65-F5344CB8AC3E}">
        <p14:creationId xmlns:p14="http://schemas.microsoft.com/office/powerpoint/2010/main" val="16113754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7737CDA4-54FE-47C1-AA2A-D8F6A0CC2786}"/>
              </a:ext>
            </a:extLst>
          </p:cNvPr>
          <p:cNvPicPr>
            <a:picLocks noGrp="1" noChangeAspect="1"/>
          </p:cNvPicPr>
          <p:nvPr>
            <p:ph idx="1"/>
          </p:nvPr>
        </p:nvPicPr>
        <p:blipFill>
          <a:blip r:embed="rId3"/>
          <a:stretch>
            <a:fillRect/>
          </a:stretch>
        </p:blipFill>
        <p:spPr>
          <a:xfrm>
            <a:off x="6096000" y="437514"/>
            <a:ext cx="4356113" cy="6226629"/>
          </a:xfrm>
          <a:prstGeom prst="rect">
            <a:avLst/>
          </a:prstGeom>
        </p:spPr>
      </p:pic>
      <p:sp>
        <p:nvSpPr>
          <p:cNvPr id="5" name="TextBox 4">
            <a:extLst>
              <a:ext uri="{FF2B5EF4-FFF2-40B4-BE49-F238E27FC236}">
                <a16:creationId xmlns:a16="http://schemas.microsoft.com/office/drawing/2014/main" id="{5352EAF7-E7CE-4E60-8376-0910E3DEDCD0}"/>
              </a:ext>
            </a:extLst>
          </p:cNvPr>
          <p:cNvSpPr txBox="1"/>
          <p:nvPr/>
        </p:nvSpPr>
        <p:spPr>
          <a:xfrm>
            <a:off x="691164" y="437514"/>
            <a:ext cx="4773358" cy="707886"/>
          </a:xfrm>
          <a:prstGeom prst="rect">
            <a:avLst/>
          </a:prstGeom>
          <a:noFill/>
        </p:spPr>
        <p:txBody>
          <a:bodyPr wrap="none" rtlCol="0">
            <a:spAutoFit/>
          </a:bodyPr>
          <a:lstStyle/>
          <a:p>
            <a:r>
              <a:rPr lang="en-US" sz="4000" b="1" dirty="0"/>
              <a:t>AVE-NET Architecture</a:t>
            </a:r>
          </a:p>
        </p:txBody>
      </p:sp>
      <p:sp>
        <p:nvSpPr>
          <p:cNvPr id="6" name="TextBox 5">
            <a:extLst>
              <a:ext uri="{FF2B5EF4-FFF2-40B4-BE49-F238E27FC236}">
                <a16:creationId xmlns:a16="http://schemas.microsoft.com/office/drawing/2014/main" id="{FFBEB9AF-F439-416A-83A9-A9023B8EEC08}"/>
              </a:ext>
            </a:extLst>
          </p:cNvPr>
          <p:cNvSpPr txBox="1"/>
          <p:nvPr/>
        </p:nvSpPr>
        <p:spPr>
          <a:xfrm>
            <a:off x="324532" y="2719831"/>
            <a:ext cx="4356113" cy="830997"/>
          </a:xfrm>
          <a:prstGeom prst="rect">
            <a:avLst/>
          </a:prstGeom>
          <a:noFill/>
        </p:spPr>
        <p:txBody>
          <a:bodyPr wrap="square" rtlCol="0">
            <a:spAutoFit/>
          </a:bodyPr>
          <a:lstStyle/>
          <a:p>
            <a:r>
              <a:rPr lang="en-US" sz="2400" b="1" dirty="0"/>
              <a:t>This part is the same as previous architecture</a:t>
            </a:r>
          </a:p>
        </p:txBody>
      </p:sp>
      <p:sp>
        <p:nvSpPr>
          <p:cNvPr id="7" name="Left Brace 6">
            <a:extLst>
              <a:ext uri="{FF2B5EF4-FFF2-40B4-BE49-F238E27FC236}">
                <a16:creationId xmlns:a16="http://schemas.microsoft.com/office/drawing/2014/main" id="{5767918C-528A-4E5B-9A52-64D69E454836}"/>
              </a:ext>
            </a:extLst>
          </p:cNvPr>
          <p:cNvSpPr/>
          <p:nvPr/>
        </p:nvSpPr>
        <p:spPr>
          <a:xfrm>
            <a:off x="5856514" y="1055914"/>
            <a:ext cx="620486" cy="3690257"/>
          </a:xfrm>
          <a:prstGeom prst="lef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Arrow: Right 7">
            <a:extLst>
              <a:ext uri="{FF2B5EF4-FFF2-40B4-BE49-F238E27FC236}">
                <a16:creationId xmlns:a16="http://schemas.microsoft.com/office/drawing/2014/main" id="{01D3501D-8EA8-49FC-A490-6BFF4EDCFEE3}"/>
              </a:ext>
            </a:extLst>
          </p:cNvPr>
          <p:cNvSpPr/>
          <p:nvPr/>
        </p:nvSpPr>
        <p:spPr>
          <a:xfrm>
            <a:off x="4756898" y="2719831"/>
            <a:ext cx="631478" cy="4245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2663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4A34330-948B-4D60-8C07-EDE3A015ECAF}"/>
              </a:ext>
            </a:extLst>
          </p:cNvPr>
          <p:cNvPicPr>
            <a:picLocks noChangeAspect="1"/>
          </p:cNvPicPr>
          <p:nvPr/>
        </p:nvPicPr>
        <p:blipFill>
          <a:blip r:embed="rId3"/>
          <a:stretch>
            <a:fillRect/>
          </a:stretch>
        </p:blipFill>
        <p:spPr>
          <a:xfrm>
            <a:off x="4143037" y="707572"/>
            <a:ext cx="5685905" cy="5791200"/>
          </a:xfrm>
          <a:prstGeom prst="rect">
            <a:avLst/>
          </a:prstGeom>
        </p:spPr>
      </p:pic>
      <p:cxnSp>
        <p:nvCxnSpPr>
          <p:cNvPr id="5" name="Straight Arrow Connector 4">
            <a:extLst>
              <a:ext uri="{FF2B5EF4-FFF2-40B4-BE49-F238E27FC236}">
                <a16:creationId xmlns:a16="http://schemas.microsoft.com/office/drawing/2014/main" id="{C69F79DB-6E30-4681-B173-3CB92AFDA9FA}"/>
              </a:ext>
            </a:extLst>
          </p:cNvPr>
          <p:cNvCxnSpPr>
            <a:cxnSpLocks/>
          </p:cNvCxnSpPr>
          <p:nvPr/>
        </p:nvCxnSpPr>
        <p:spPr>
          <a:xfrm>
            <a:off x="2929704" y="1103217"/>
            <a:ext cx="1915886" cy="70757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6C271062-F1FF-463E-B985-267876444F38}"/>
              </a:ext>
            </a:extLst>
          </p:cNvPr>
          <p:cNvSpPr txBox="1"/>
          <p:nvPr/>
        </p:nvSpPr>
        <p:spPr>
          <a:xfrm>
            <a:off x="791157" y="641552"/>
            <a:ext cx="2841099" cy="461665"/>
          </a:xfrm>
          <a:prstGeom prst="rect">
            <a:avLst/>
          </a:prstGeom>
          <a:noFill/>
        </p:spPr>
        <p:txBody>
          <a:bodyPr wrap="square" rtlCol="0">
            <a:spAutoFit/>
          </a:bodyPr>
          <a:lstStyle/>
          <a:p>
            <a:r>
              <a:rPr lang="en-US" sz="2400" dirty="0"/>
              <a:t>To Enforce Alignment</a:t>
            </a:r>
          </a:p>
        </p:txBody>
      </p:sp>
      <p:sp>
        <p:nvSpPr>
          <p:cNvPr id="9" name="Rectangle 8">
            <a:extLst>
              <a:ext uri="{FF2B5EF4-FFF2-40B4-BE49-F238E27FC236}">
                <a16:creationId xmlns:a16="http://schemas.microsoft.com/office/drawing/2014/main" id="{0E089C7A-E065-4AB5-AB25-CCC7A05F669B}"/>
              </a:ext>
            </a:extLst>
          </p:cNvPr>
          <p:cNvSpPr/>
          <p:nvPr/>
        </p:nvSpPr>
        <p:spPr>
          <a:xfrm>
            <a:off x="4845590" y="1687286"/>
            <a:ext cx="1359267" cy="326572"/>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a:extLst>
              <a:ext uri="{FF2B5EF4-FFF2-40B4-BE49-F238E27FC236}">
                <a16:creationId xmlns:a16="http://schemas.microsoft.com/office/drawing/2014/main" id="{FEEC2964-CD0A-4014-8EDA-C16B1FEBBEDE}"/>
              </a:ext>
            </a:extLst>
          </p:cNvPr>
          <p:cNvCxnSpPr>
            <a:cxnSpLocks/>
          </p:cNvCxnSpPr>
          <p:nvPr/>
        </p:nvCxnSpPr>
        <p:spPr>
          <a:xfrm flipV="1">
            <a:off x="2667000" y="2939143"/>
            <a:ext cx="1476037" cy="91440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706AE62F-31D5-45B3-8224-36789173C91C}"/>
              </a:ext>
            </a:extLst>
          </p:cNvPr>
          <p:cNvSpPr/>
          <p:nvPr/>
        </p:nvSpPr>
        <p:spPr>
          <a:xfrm>
            <a:off x="4295860" y="2463930"/>
            <a:ext cx="1136112" cy="653143"/>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CC2B9B11-3F16-4C58-8419-964464497C49}"/>
              </a:ext>
            </a:extLst>
          </p:cNvPr>
          <p:cNvSpPr txBox="1"/>
          <p:nvPr/>
        </p:nvSpPr>
        <p:spPr>
          <a:xfrm>
            <a:off x="567504" y="3975828"/>
            <a:ext cx="3341914" cy="1200329"/>
          </a:xfrm>
          <a:prstGeom prst="rect">
            <a:avLst/>
          </a:prstGeom>
          <a:noFill/>
        </p:spPr>
        <p:txBody>
          <a:bodyPr wrap="square" rtlCol="0">
            <a:spAutoFit/>
          </a:bodyPr>
          <a:lstStyle/>
          <a:p>
            <a:r>
              <a:rPr lang="en-US" sz="2400" dirty="0"/>
              <a:t>Directly Optimizes the features for </a:t>
            </a:r>
            <a:r>
              <a:rPr lang="en-US" sz="2400" b="1" dirty="0"/>
              <a:t>cross-modal retrieval</a:t>
            </a:r>
          </a:p>
        </p:txBody>
      </p:sp>
    </p:spTree>
    <p:extLst>
      <p:ext uri="{BB962C8B-B14F-4D97-AF65-F5344CB8AC3E}">
        <p14:creationId xmlns:p14="http://schemas.microsoft.com/office/powerpoint/2010/main" val="3242295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2" grpId="0" animBg="1"/>
      <p:bldP spid="1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352C92-378D-49BA-983E-DEA9A23B0AB1}"/>
              </a:ext>
            </a:extLst>
          </p:cNvPr>
          <p:cNvSpPr>
            <a:spLocks noGrp="1"/>
          </p:cNvSpPr>
          <p:nvPr>
            <p:ph type="title"/>
          </p:nvPr>
        </p:nvSpPr>
        <p:spPr>
          <a:xfrm>
            <a:off x="674915" y="0"/>
            <a:ext cx="10515600" cy="1325563"/>
          </a:xfrm>
        </p:spPr>
        <p:txBody>
          <a:bodyPr/>
          <a:lstStyle/>
          <a:p>
            <a:r>
              <a:rPr lang="en-US" b="1" dirty="0"/>
              <a:t>Evaluation and results</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A1E011BB-2CEC-4B06-9A1A-6A3D4E6E67B9}"/>
                  </a:ext>
                </a:extLst>
              </p:cNvPr>
              <p:cNvSpPr>
                <a:spLocks noGrp="1"/>
              </p:cNvSpPr>
              <p:nvPr>
                <p:ph idx="1"/>
              </p:nvPr>
            </p:nvSpPr>
            <p:spPr>
              <a:xfrm>
                <a:off x="838200" y="1325563"/>
                <a:ext cx="10515600" cy="4737779"/>
              </a:xfrm>
            </p:spPr>
            <p:txBody>
              <a:bodyPr>
                <a:normAutofit/>
              </a:bodyPr>
              <a:lstStyle/>
              <a:p>
                <a:pPr marL="0" indent="0" algn="ctr">
                  <a:buNone/>
                </a:pPr>
                <a:r>
                  <a:rPr lang="en-US" b="1" dirty="0"/>
                  <a:t>Trained on: </a:t>
                </a:r>
                <a:r>
                  <a:rPr lang="en-US" dirty="0" err="1"/>
                  <a:t>AudioSet</a:t>
                </a:r>
                <a:r>
                  <a:rPr lang="en-US" dirty="0"/>
                  <a:t>-Instruments train-</a:t>
                </a:r>
                <a:r>
                  <a:rPr lang="en-US" dirty="0" err="1"/>
                  <a:t>val</a:t>
                </a:r>
                <a:r>
                  <a:rPr lang="en-US" dirty="0"/>
                  <a:t> set</a:t>
                </a:r>
              </a:p>
              <a:p>
                <a:pPr marL="0" indent="0" algn="ctr">
                  <a:buNone/>
                </a:pPr>
                <a:r>
                  <a:rPr lang="en-US" dirty="0"/>
                  <a:t>Task: </a:t>
                </a:r>
                <a:r>
                  <a:rPr lang="en-US" b="1" dirty="0"/>
                  <a:t>AVC</a:t>
                </a:r>
              </a:p>
              <a:p>
                <a:pPr marL="0" indent="0" algn="ctr">
                  <a:buNone/>
                </a:pPr>
                <a:endParaRPr lang="en-US" dirty="0"/>
              </a:p>
              <a:p>
                <a:pPr marL="0" indent="0" algn="ctr">
                  <a:buNone/>
                </a:pPr>
                <a:r>
                  <a:rPr lang="en-US" dirty="0"/>
                  <a:t>AVE-NET: </a:t>
                </a:r>
                <a:r>
                  <a:rPr lang="en-US" b="1" dirty="0"/>
                  <a:t>81.9%</a:t>
                </a:r>
              </a:p>
              <a:p>
                <a:pPr marL="0" indent="0" algn="ctr">
                  <a:buNone/>
                </a:pPr>
                <a:r>
                  <a:rPr lang="en-US" dirty="0"/>
                  <a:t>  </a:t>
                </a:r>
                <a14:m>
                  <m:oMath xmlns:m="http://schemas.openxmlformats.org/officeDocument/2006/math">
                    <m:sSup>
                      <m:sSupPr>
                        <m:ctrlPr>
                          <a:rPr lang="en-US" i="1" dirty="0" smtClean="0">
                            <a:latin typeface="Cambria Math" panose="02040503050406030204" pitchFamily="18" charset="0"/>
                          </a:rPr>
                        </m:ctrlPr>
                      </m:sSupPr>
                      <m:e>
                        <m:r>
                          <a:rPr lang="en-US" b="0" i="1" dirty="0" smtClean="0">
                            <a:latin typeface="Cambria Math" panose="02040503050406030204" pitchFamily="18" charset="0"/>
                          </a:rPr>
                          <m:t>𝐿</m:t>
                        </m:r>
                      </m:e>
                      <m:sup>
                        <m:r>
                          <a:rPr lang="en-US" b="0" i="1" dirty="0" smtClean="0">
                            <a:latin typeface="Cambria Math" panose="02040503050406030204" pitchFamily="18" charset="0"/>
                          </a:rPr>
                          <m:t>3</m:t>
                        </m:r>
                      </m:sup>
                    </m:sSup>
                    <m:r>
                      <a:rPr lang="en-US" i="1" dirty="0" smtClean="0">
                        <a:latin typeface="Cambria Math" panose="02040503050406030204" pitchFamily="18" charset="0"/>
                      </a:rPr>
                      <m:t> </m:t>
                    </m:r>
                  </m:oMath>
                </a14:m>
                <a:r>
                  <a:rPr lang="en-US" dirty="0"/>
                  <a:t>-Net: </a:t>
                </a:r>
                <a:r>
                  <a:rPr lang="en-US" b="1" dirty="0"/>
                  <a:t>80.8%</a:t>
                </a:r>
              </a:p>
              <a:p>
                <a:pPr marL="0" indent="0" algn="ctr">
                  <a:buNone/>
                </a:pPr>
                <a:endParaRPr lang="en-US" b="1" dirty="0"/>
              </a:p>
              <a:p>
                <a:pPr marL="0" indent="0" algn="ctr">
                  <a:buNone/>
                </a:pPr>
                <a:r>
                  <a:rPr lang="en-US" b="1" dirty="0"/>
                  <a:t>AVE-NET</a:t>
                </a:r>
                <a:r>
                  <a:rPr lang="en-US" dirty="0"/>
                  <a:t> won in the AVC task</a:t>
                </a:r>
                <a:r>
                  <a:rPr lang="en-US" b="1" dirty="0"/>
                  <a:t> BUT….</a:t>
                </a:r>
              </a:p>
              <a:p>
                <a:pPr marL="0" indent="0" algn="ctr">
                  <a:buNone/>
                </a:pPr>
                <a:endParaRPr lang="en-US" dirty="0"/>
              </a:p>
              <a:p>
                <a:pPr marL="0" indent="0" algn="ctr">
                  <a:buNone/>
                </a:pPr>
                <a:r>
                  <a:rPr lang="en-US" b="1" dirty="0"/>
                  <a:t>The REAL test of interest here is the retrieval performance.</a:t>
                </a:r>
              </a:p>
            </p:txBody>
          </p:sp>
        </mc:Choice>
        <mc:Fallback>
          <p:sp>
            <p:nvSpPr>
              <p:cNvPr id="3" name="Content Placeholder 2">
                <a:extLst>
                  <a:ext uri="{FF2B5EF4-FFF2-40B4-BE49-F238E27FC236}">
                    <a16:creationId xmlns:a16="http://schemas.microsoft.com/office/drawing/2014/main" id="{A1E011BB-2CEC-4B06-9A1A-6A3D4E6E67B9}"/>
                  </a:ext>
                </a:extLst>
              </p:cNvPr>
              <p:cNvSpPr>
                <a:spLocks noGrp="1" noRot="1" noChangeAspect="1" noMove="1" noResize="1" noEditPoints="1" noAdjustHandles="1" noChangeArrowheads="1" noChangeShapeType="1" noTextEdit="1"/>
              </p:cNvSpPr>
              <p:nvPr>
                <p:ph idx="1"/>
              </p:nvPr>
            </p:nvSpPr>
            <p:spPr>
              <a:xfrm>
                <a:off x="838200" y="1325563"/>
                <a:ext cx="10515600" cy="4737779"/>
              </a:xfrm>
              <a:blipFill>
                <a:blip r:embed="rId3"/>
                <a:stretch>
                  <a:fillRect t="-2057"/>
                </a:stretch>
              </a:blipFill>
            </p:spPr>
            <p:txBody>
              <a:bodyPr/>
              <a:lstStyle/>
              <a:p>
                <a:r>
                  <a:rPr lang="en-US">
                    <a:noFill/>
                  </a:rPr>
                  <a:t> </a:t>
                </a:r>
              </a:p>
            </p:txBody>
          </p:sp>
        </mc:Fallback>
      </mc:AlternateContent>
      <p:sp>
        <p:nvSpPr>
          <p:cNvPr id="4" name="Arrow: Down 3">
            <a:extLst>
              <a:ext uri="{FF2B5EF4-FFF2-40B4-BE49-F238E27FC236}">
                <a16:creationId xmlns:a16="http://schemas.microsoft.com/office/drawing/2014/main" id="{7DC2F1CB-5764-4C0D-9BE8-640DE8D18DA5}"/>
              </a:ext>
            </a:extLst>
          </p:cNvPr>
          <p:cNvSpPr/>
          <p:nvPr/>
        </p:nvSpPr>
        <p:spPr>
          <a:xfrm>
            <a:off x="5932715" y="2333340"/>
            <a:ext cx="484632" cy="54048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Down 4">
            <a:extLst>
              <a:ext uri="{FF2B5EF4-FFF2-40B4-BE49-F238E27FC236}">
                <a16:creationId xmlns:a16="http://schemas.microsoft.com/office/drawing/2014/main" id="{146C36CD-5EFF-475F-A85C-DE58B7D08C62}"/>
              </a:ext>
            </a:extLst>
          </p:cNvPr>
          <p:cNvSpPr/>
          <p:nvPr/>
        </p:nvSpPr>
        <p:spPr>
          <a:xfrm>
            <a:off x="5932715" y="3881603"/>
            <a:ext cx="484632" cy="54048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Down 5">
            <a:extLst>
              <a:ext uri="{FF2B5EF4-FFF2-40B4-BE49-F238E27FC236}">
                <a16:creationId xmlns:a16="http://schemas.microsoft.com/office/drawing/2014/main" id="{304B195C-FC02-4296-B88C-23454A7D0386}"/>
              </a:ext>
            </a:extLst>
          </p:cNvPr>
          <p:cNvSpPr/>
          <p:nvPr/>
        </p:nvSpPr>
        <p:spPr>
          <a:xfrm>
            <a:off x="5932715" y="4955096"/>
            <a:ext cx="484632" cy="54048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09355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 calcmode="lin" valueType="num">
                                      <p:cBhvr additive="base">
                                        <p:cTn id="32"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9E9BF-5E59-491F-8A6D-85A50F0C0C4E}"/>
              </a:ext>
            </a:extLst>
          </p:cNvPr>
          <p:cNvSpPr>
            <a:spLocks noGrp="1"/>
          </p:cNvSpPr>
          <p:nvPr>
            <p:ph type="title"/>
          </p:nvPr>
        </p:nvSpPr>
        <p:spPr>
          <a:xfrm>
            <a:off x="306805" y="204704"/>
            <a:ext cx="11578389" cy="1325563"/>
          </a:xfrm>
        </p:spPr>
        <p:txBody>
          <a:bodyPr/>
          <a:lstStyle/>
          <a:p>
            <a:r>
              <a:rPr lang="en-US" b="1"/>
              <a:t>Evaluation of Cross-modal and intra-modal retrieval</a:t>
            </a:r>
            <a:endParaRPr lang="en-US" b="1" dirty="0"/>
          </a:p>
        </p:txBody>
      </p:sp>
      <p:sp>
        <p:nvSpPr>
          <p:cNvPr id="3" name="Content Placeholder 2">
            <a:extLst>
              <a:ext uri="{FF2B5EF4-FFF2-40B4-BE49-F238E27FC236}">
                <a16:creationId xmlns:a16="http://schemas.microsoft.com/office/drawing/2014/main" id="{C3D0A8C8-C9C7-473E-9DC4-99E982FDCFD5}"/>
              </a:ext>
            </a:extLst>
          </p:cNvPr>
          <p:cNvSpPr>
            <a:spLocks noGrp="1"/>
          </p:cNvSpPr>
          <p:nvPr>
            <p:ph idx="1"/>
          </p:nvPr>
        </p:nvSpPr>
        <p:spPr>
          <a:xfrm>
            <a:off x="838199" y="1253331"/>
            <a:ext cx="10515600" cy="4351338"/>
          </a:xfrm>
        </p:spPr>
        <p:txBody>
          <a:bodyPr/>
          <a:lstStyle/>
          <a:p>
            <a:r>
              <a:rPr lang="en-US" dirty="0"/>
              <a:t>The performance of a retrieval system is assessed using a standard measure – </a:t>
            </a:r>
            <a:r>
              <a:rPr lang="en-US" b="1" dirty="0"/>
              <a:t>the normalized discounted cumulative gain (</a:t>
            </a:r>
            <a:r>
              <a:rPr lang="en-US" b="1" dirty="0" err="1"/>
              <a:t>nDCG</a:t>
            </a:r>
            <a:r>
              <a:rPr lang="en-US" b="1" dirty="0"/>
              <a:t>). </a:t>
            </a:r>
            <a:r>
              <a:rPr lang="en-US" dirty="0"/>
              <a:t>It measures the quality of the ranked list of the top k retrieved items.</a:t>
            </a:r>
          </a:p>
          <a:p>
            <a:endParaRPr lang="en-US" dirty="0"/>
          </a:p>
        </p:txBody>
      </p:sp>
      <p:pic>
        <p:nvPicPr>
          <p:cNvPr id="4" name="Picture 3">
            <a:extLst>
              <a:ext uri="{FF2B5EF4-FFF2-40B4-BE49-F238E27FC236}">
                <a16:creationId xmlns:a16="http://schemas.microsoft.com/office/drawing/2014/main" id="{28BA8C07-9A6B-49D7-888F-D01D9625BE8C}"/>
              </a:ext>
            </a:extLst>
          </p:cNvPr>
          <p:cNvPicPr>
            <a:picLocks noChangeAspect="1"/>
          </p:cNvPicPr>
          <p:nvPr/>
        </p:nvPicPr>
        <p:blipFill>
          <a:blip r:embed="rId3"/>
          <a:stretch>
            <a:fillRect/>
          </a:stretch>
        </p:blipFill>
        <p:spPr>
          <a:xfrm>
            <a:off x="1763908" y="2665980"/>
            <a:ext cx="8490434" cy="2513457"/>
          </a:xfrm>
          <a:prstGeom prst="rect">
            <a:avLst/>
          </a:prstGeom>
        </p:spPr>
      </p:pic>
      <p:sp>
        <p:nvSpPr>
          <p:cNvPr id="5" name="TextBox 4">
            <a:extLst>
              <a:ext uri="{FF2B5EF4-FFF2-40B4-BE49-F238E27FC236}">
                <a16:creationId xmlns:a16="http://schemas.microsoft.com/office/drawing/2014/main" id="{D72483B4-A5CE-4385-AE0B-3CE2A60F5A36}"/>
              </a:ext>
            </a:extLst>
          </p:cNvPr>
          <p:cNvSpPr txBox="1"/>
          <p:nvPr/>
        </p:nvSpPr>
        <p:spPr>
          <a:xfrm>
            <a:off x="490280" y="5703440"/>
            <a:ext cx="4434646" cy="400110"/>
          </a:xfrm>
          <a:prstGeom prst="rect">
            <a:avLst/>
          </a:prstGeom>
          <a:noFill/>
        </p:spPr>
        <p:txBody>
          <a:bodyPr wrap="square" rtlCol="0">
            <a:spAutoFit/>
          </a:bodyPr>
          <a:lstStyle/>
          <a:p>
            <a:r>
              <a:rPr lang="en-US" sz="2000" b="1" dirty="0"/>
              <a:t>Cross-modal and intra-modal retrieval.</a:t>
            </a:r>
          </a:p>
        </p:txBody>
      </p:sp>
      <p:sp>
        <p:nvSpPr>
          <p:cNvPr id="6" name="TextBox 5">
            <a:extLst>
              <a:ext uri="{FF2B5EF4-FFF2-40B4-BE49-F238E27FC236}">
                <a16:creationId xmlns:a16="http://schemas.microsoft.com/office/drawing/2014/main" id="{84B05DBB-1ED6-4BDD-A34E-7C832A63C914}"/>
              </a:ext>
            </a:extLst>
          </p:cNvPr>
          <p:cNvSpPr txBox="1"/>
          <p:nvPr/>
        </p:nvSpPr>
        <p:spPr>
          <a:xfrm>
            <a:off x="490280" y="6071755"/>
            <a:ext cx="4434646" cy="369332"/>
          </a:xfrm>
          <a:prstGeom prst="rect">
            <a:avLst/>
          </a:prstGeom>
          <a:noFill/>
        </p:spPr>
        <p:txBody>
          <a:bodyPr wrap="square" rtlCol="0">
            <a:spAutoFit/>
          </a:bodyPr>
          <a:lstStyle/>
          <a:p>
            <a:r>
              <a:rPr lang="en-US" b="1" dirty="0"/>
              <a:t>Test set: </a:t>
            </a:r>
            <a:r>
              <a:rPr lang="en-US" b="1" dirty="0" err="1"/>
              <a:t>AudioSet</a:t>
            </a:r>
            <a:r>
              <a:rPr lang="en-US" b="1" dirty="0"/>
              <a:t>-Instruments</a:t>
            </a:r>
          </a:p>
        </p:txBody>
      </p:sp>
      <p:sp>
        <p:nvSpPr>
          <p:cNvPr id="8" name="Rectangle 7">
            <a:extLst>
              <a:ext uri="{FF2B5EF4-FFF2-40B4-BE49-F238E27FC236}">
                <a16:creationId xmlns:a16="http://schemas.microsoft.com/office/drawing/2014/main" id="{88B8964C-29F1-428B-BF69-F8CC611EC593}"/>
              </a:ext>
            </a:extLst>
          </p:cNvPr>
          <p:cNvSpPr/>
          <p:nvPr/>
        </p:nvSpPr>
        <p:spPr>
          <a:xfrm>
            <a:off x="6193971" y="2665980"/>
            <a:ext cx="794658" cy="238499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884A3DD-4D1C-4477-B3A8-2ED00A54BBF7}"/>
              </a:ext>
            </a:extLst>
          </p:cNvPr>
          <p:cNvSpPr/>
          <p:nvPr/>
        </p:nvSpPr>
        <p:spPr>
          <a:xfrm>
            <a:off x="7086597" y="2665980"/>
            <a:ext cx="892629" cy="238499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8426761-FE1C-4367-B731-2FC4F5046C6F}"/>
              </a:ext>
            </a:extLst>
          </p:cNvPr>
          <p:cNvSpPr/>
          <p:nvPr/>
        </p:nvSpPr>
        <p:spPr>
          <a:xfrm>
            <a:off x="8077195" y="2655096"/>
            <a:ext cx="892629" cy="238499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6AD5D6A-02C6-43C9-BB9A-4C1C0499F273}"/>
              </a:ext>
            </a:extLst>
          </p:cNvPr>
          <p:cNvSpPr/>
          <p:nvPr/>
        </p:nvSpPr>
        <p:spPr>
          <a:xfrm>
            <a:off x="9067796" y="2655096"/>
            <a:ext cx="1121230" cy="238499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94089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58E8EF-6D99-4C8C-AFA8-113986FD8330}"/>
              </a:ext>
            </a:extLst>
          </p:cNvPr>
          <p:cNvSpPr>
            <a:spLocks noGrp="1"/>
          </p:cNvSpPr>
          <p:nvPr>
            <p:ph type="title"/>
          </p:nvPr>
        </p:nvSpPr>
        <p:spPr/>
        <p:txBody>
          <a:bodyPr/>
          <a:lstStyle/>
          <a:p>
            <a:r>
              <a:rPr lang="en-US" dirty="0"/>
              <a:t>Why intra-model works?	</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D92F25D8-F463-4963-A055-1C3B186BCAC9}"/>
                  </a:ext>
                </a:extLst>
              </p:cNvPr>
              <p:cNvSpPr>
                <a:spLocks noGrp="1"/>
              </p:cNvSpPr>
              <p:nvPr>
                <p:ph idx="1"/>
              </p:nvPr>
            </p:nvSpPr>
            <p:spPr/>
            <p:txBody>
              <a:bodyPr/>
              <a:lstStyle/>
              <a:p>
                <a:pPr marL="0" indent="0" algn="ctr">
                  <a:buNone/>
                </a:pPr>
                <a:r>
                  <a:rPr lang="en-US" b="1" dirty="0"/>
                  <a:t>Transitivity: </a:t>
                </a:r>
                <a:r>
                  <a:rPr lang="en-US" dirty="0"/>
                  <a:t>An image of a violin </a:t>
                </a:r>
                <a:r>
                  <a:rPr lang="en-US" b="1" dirty="0"/>
                  <a:t>is close in feature space</a:t>
                </a:r>
                <a:r>
                  <a:rPr lang="en-US" dirty="0"/>
                  <a:t> to the sound of a violin, which is in turn close to other images of violins.</a:t>
                </a:r>
              </a:p>
              <a:p>
                <a:pPr marL="0" indent="0" algn="ctr">
                  <a:buNone/>
                </a:pPr>
                <a:endParaRPr lang="en-US" dirty="0"/>
              </a:p>
              <a:p>
                <a:pPr marL="0" indent="0" algn="ctr">
                  <a:buNone/>
                </a:pPr>
                <a:r>
                  <a:rPr lang="en-US" dirty="0"/>
                  <a:t>The AVE-Net outperforms the </a:t>
                </a:r>
                <a14:m>
                  <m:oMath xmlns:m="http://schemas.openxmlformats.org/officeDocument/2006/math">
                    <m:sSup>
                      <m:sSupPr>
                        <m:ctrlPr>
                          <a:rPr lang="en-US" i="1" dirty="0">
                            <a:latin typeface="Cambria Math" panose="02040503050406030204" pitchFamily="18" charset="0"/>
                          </a:rPr>
                        </m:ctrlPr>
                      </m:sSupPr>
                      <m:e>
                        <m:r>
                          <a:rPr lang="en-US" i="1" dirty="0">
                            <a:latin typeface="Cambria Math" panose="02040503050406030204" pitchFamily="18" charset="0"/>
                          </a:rPr>
                          <m:t>𝐿</m:t>
                        </m:r>
                      </m:e>
                      <m:sup>
                        <m:r>
                          <a:rPr lang="en-US" i="1" dirty="0">
                            <a:latin typeface="Cambria Math" panose="02040503050406030204" pitchFamily="18" charset="0"/>
                          </a:rPr>
                          <m:t>3</m:t>
                        </m:r>
                      </m:sup>
                    </m:sSup>
                    <m:r>
                      <a:rPr lang="en-US" i="1" dirty="0">
                        <a:latin typeface="Cambria Math" panose="02040503050406030204" pitchFamily="18" charset="0"/>
                      </a:rPr>
                      <m:t> </m:t>
                    </m:r>
                  </m:oMath>
                </a14:m>
                <a:r>
                  <a:rPr lang="en-US" dirty="0"/>
                  <a:t>-Net because its </a:t>
                </a:r>
                <a:r>
                  <a:rPr lang="en-US" b="1" dirty="0"/>
                  <a:t>Euclidean distance is “aware”</a:t>
                </a:r>
                <a:r>
                  <a:rPr lang="en-US" dirty="0"/>
                  <a:t>, i.e. it has been designed and trained with retrieval in mind.</a:t>
                </a:r>
              </a:p>
              <a:p>
                <a:pPr marL="0" indent="0" algn="ctr">
                  <a:buNone/>
                </a:pPr>
                <a:endParaRPr lang="en-US" dirty="0"/>
              </a:p>
              <a:p>
                <a:pPr marL="0" indent="0">
                  <a:buNone/>
                </a:pPr>
                <a:endParaRPr lang="en-US" dirty="0"/>
              </a:p>
            </p:txBody>
          </p:sp>
        </mc:Choice>
        <mc:Fallback>
          <p:sp>
            <p:nvSpPr>
              <p:cNvPr id="3" name="Content Placeholder 2">
                <a:extLst>
                  <a:ext uri="{FF2B5EF4-FFF2-40B4-BE49-F238E27FC236}">
                    <a16:creationId xmlns:a16="http://schemas.microsoft.com/office/drawing/2014/main" id="{D92F25D8-F463-4963-A055-1C3B186BCAC9}"/>
                  </a:ext>
                </a:extLst>
              </p:cNvPr>
              <p:cNvSpPr>
                <a:spLocks noGrp="1" noRot="1" noChangeAspect="1" noMove="1" noResize="1" noEditPoints="1" noAdjustHandles="1" noChangeArrowheads="1" noChangeShapeType="1" noTextEdit="1"/>
              </p:cNvSpPr>
              <p:nvPr>
                <p:ph idx="1"/>
              </p:nvPr>
            </p:nvSpPr>
            <p:spPr>
              <a:blipFill>
                <a:blip r:embed="rId3"/>
                <a:stretch>
                  <a:fillRect l="-696" t="-2241" r="-1391"/>
                </a:stretch>
              </a:blipFill>
            </p:spPr>
            <p:txBody>
              <a:bodyPr/>
              <a:lstStyle/>
              <a:p>
                <a:r>
                  <a:rPr lang="en-US">
                    <a:noFill/>
                  </a:rPr>
                  <a:t> </a:t>
                </a:r>
              </a:p>
            </p:txBody>
          </p:sp>
        </mc:Fallback>
      </mc:AlternateContent>
    </p:spTree>
    <p:extLst>
      <p:ext uri="{BB962C8B-B14F-4D97-AF65-F5344CB8AC3E}">
        <p14:creationId xmlns:p14="http://schemas.microsoft.com/office/powerpoint/2010/main" val="166512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9393B-785E-48FC-8A10-C7125265C398}"/>
              </a:ext>
            </a:extLst>
          </p:cNvPr>
          <p:cNvSpPr>
            <a:spLocks noGrp="1"/>
          </p:cNvSpPr>
          <p:nvPr>
            <p:ph type="title"/>
          </p:nvPr>
        </p:nvSpPr>
        <p:spPr>
          <a:xfrm>
            <a:off x="838200" y="0"/>
            <a:ext cx="10515600" cy="1325563"/>
          </a:xfrm>
        </p:spPr>
        <p:txBody>
          <a:bodyPr/>
          <a:lstStyle/>
          <a:p>
            <a:r>
              <a:rPr lang="en-US" dirty="0"/>
              <a:t>Cross-modal and intra-modal retrieval</a:t>
            </a:r>
          </a:p>
        </p:txBody>
      </p:sp>
      <p:pic>
        <p:nvPicPr>
          <p:cNvPr id="4" name="Content Placeholder 3">
            <a:extLst>
              <a:ext uri="{FF2B5EF4-FFF2-40B4-BE49-F238E27FC236}">
                <a16:creationId xmlns:a16="http://schemas.microsoft.com/office/drawing/2014/main" id="{B61BAD2C-C0EC-4497-A206-F4B3E7A73DDE}"/>
              </a:ext>
            </a:extLst>
          </p:cNvPr>
          <p:cNvPicPr>
            <a:picLocks noGrp="1" noChangeAspect="1"/>
          </p:cNvPicPr>
          <p:nvPr>
            <p:ph idx="1"/>
          </p:nvPr>
        </p:nvPicPr>
        <p:blipFill>
          <a:blip r:embed="rId3"/>
          <a:stretch>
            <a:fillRect/>
          </a:stretch>
        </p:blipFill>
        <p:spPr>
          <a:xfrm>
            <a:off x="2058238" y="1325563"/>
            <a:ext cx="7336134" cy="5099299"/>
          </a:xfrm>
          <a:prstGeom prst="rect">
            <a:avLst/>
          </a:prstGeom>
        </p:spPr>
      </p:pic>
    </p:spTree>
    <p:extLst>
      <p:ext uri="{BB962C8B-B14F-4D97-AF65-F5344CB8AC3E}">
        <p14:creationId xmlns:p14="http://schemas.microsoft.com/office/powerpoint/2010/main" val="16544598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2B7246-F156-4841-B337-9F3E7AA87F87}"/>
              </a:ext>
            </a:extLst>
          </p:cNvPr>
          <p:cNvSpPr>
            <a:spLocks noGrp="1"/>
          </p:cNvSpPr>
          <p:nvPr>
            <p:ph type="title"/>
          </p:nvPr>
        </p:nvSpPr>
        <p:spPr/>
        <p:txBody>
          <a:bodyPr/>
          <a:lstStyle/>
          <a:p>
            <a:r>
              <a:rPr lang="en-US" b="1" dirty="0"/>
              <a:t>Localizing objects that sound</a:t>
            </a:r>
          </a:p>
        </p:txBody>
      </p:sp>
      <p:sp>
        <p:nvSpPr>
          <p:cNvPr id="3" name="Content Placeholder 2">
            <a:extLst>
              <a:ext uri="{FF2B5EF4-FFF2-40B4-BE49-F238E27FC236}">
                <a16:creationId xmlns:a16="http://schemas.microsoft.com/office/drawing/2014/main" id="{88FE9447-1B44-4C13-BF32-3FFD59606FBE}"/>
              </a:ext>
            </a:extLst>
          </p:cNvPr>
          <p:cNvSpPr>
            <a:spLocks noGrp="1"/>
          </p:cNvSpPr>
          <p:nvPr>
            <p:ph idx="1"/>
          </p:nvPr>
        </p:nvSpPr>
        <p:spPr/>
        <p:txBody>
          <a:bodyPr>
            <a:normAutofit/>
          </a:bodyPr>
          <a:lstStyle/>
          <a:p>
            <a:r>
              <a:rPr lang="en-US" b="1" dirty="0"/>
              <a:t>Goal </a:t>
            </a:r>
            <a:r>
              <a:rPr lang="en-US" dirty="0"/>
              <a:t>in sound localization is to find regions of the image which explain the sound.</a:t>
            </a:r>
          </a:p>
          <a:p>
            <a:r>
              <a:rPr lang="en-US" dirty="0"/>
              <a:t>We formulate the problem in the Multiple Instance Learning (MIL) framework.</a:t>
            </a:r>
          </a:p>
          <a:p>
            <a:r>
              <a:rPr lang="en-US" dirty="0"/>
              <a:t>Namely, local region-level image descriptors are extracted on a spatial grid and a similarity score is computed between the audio embedding and each of the vision descriptors.</a:t>
            </a:r>
          </a:p>
        </p:txBody>
      </p:sp>
    </p:spTree>
    <p:extLst>
      <p:ext uri="{BB962C8B-B14F-4D97-AF65-F5344CB8AC3E}">
        <p14:creationId xmlns:p14="http://schemas.microsoft.com/office/powerpoint/2010/main" val="1349707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411ECE-F5DE-4EC3-9755-BFFA345BF74D}"/>
              </a:ext>
            </a:extLst>
          </p:cNvPr>
          <p:cNvSpPr>
            <a:spLocks noGrp="1"/>
          </p:cNvSpPr>
          <p:nvPr>
            <p:ph type="title"/>
          </p:nvPr>
        </p:nvSpPr>
        <p:spPr/>
        <p:txBody>
          <a:bodyPr>
            <a:normAutofit/>
          </a:bodyPr>
          <a:lstStyle/>
          <a:p>
            <a:r>
              <a:rPr lang="en-US" sz="4000" b="1" dirty="0"/>
              <a:t>Audio-Visual Object Localization (AVOL-Net)</a:t>
            </a:r>
            <a:br>
              <a:rPr lang="en-US" sz="4000" b="1" dirty="0"/>
            </a:br>
            <a:endParaRPr lang="en-US" sz="4000" dirty="0"/>
          </a:p>
        </p:txBody>
      </p:sp>
      <p:pic>
        <p:nvPicPr>
          <p:cNvPr id="5122" name="Picture 2" descr="Objects that sound - fig3 - Audio-Visual Object Localisation Network (AVOL-Net)">
            <a:extLst>
              <a:ext uri="{FF2B5EF4-FFF2-40B4-BE49-F238E27FC236}">
                <a16:creationId xmlns:a16="http://schemas.microsoft.com/office/drawing/2014/main" id="{F8DA45A3-32B2-4D12-9F1D-1F614766FB26}"/>
              </a:ext>
            </a:extLst>
          </p:cNvPr>
          <p:cNvPicPr>
            <a:picLocks noGrp="1" noChangeAspect="1" noChangeArrowheads="1" noCro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405249" y="1042877"/>
            <a:ext cx="4236522" cy="544999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94F81973-8DB6-48A3-9469-9AF3A6D622B5}"/>
              </a:ext>
            </a:extLst>
          </p:cNvPr>
          <p:cNvSpPr/>
          <p:nvPr/>
        </p:nvSpPr>
        <p:spPr>
          <a:xfrm>
            <a:off x="5900057" y="3679371"/>
            <a:ext cx="1480457" cy="620486"/>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34C48D0-EFDB-4395-9DD8-4A731FF64FA0}"/>
              </a:ext>
            </a:extLst>
          </p:cNvPr>
          <p:cNvSpPr/>
          <p:nvPr/>
        </p:nvSpPr>
        <p:spPr>
          <a:xfrm>
            <a:off x="3405249" y="3592286"/>
            <a:ext cx="2233551" cy="816427"/>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ED0047CD-2279-4F00-848E-039B344C81FF}"/>
              </a:ext>
            </a:extLst>
          </p:cNvPr>
          <p:cNvSpPr/>
          <p:nvPr/>
        </p:nvSpPr>
        <p:spPr>
          <a:xfrm>
            <a:off x="4543795" y="3047999"/>
            <a:ext cx="2122714" cy="457201"/>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Right 10">
            <a:extLst>
              <a:ext uri="{FF2B5EF4-FFF2-40B4-BE49-F238E27FC236}">
                <a16:creationId xmlns:a16="http://schemas.microsoft.com/office/drawing/2014/main" id="{E484D154-9AC0-4ECD-BA89-B0FD8DC337C9}"/>
              </a:ext>
            </a:extLst>
          </p:cNvPr>
          <p:cNvSpPr/>
          <p:nvPr/>
        </p:nvSpPr>
        <p:spPr>
          <a:xfrm rot="10800000">
            <a:off x="7903027" y="3679371"/>
            <a:ext cx="805543" cy="62048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BA121DE-9BBA-4339-9067-C1D1DA13F405}"/>
              </a:ext>
            </a:extLst>
          </p:cNvPr>
          <p:cNvSpPr txBox="1"/>
          <p:nvPr/>
        </p:nvSpPr>
        <p:spPr>
          <a:xfrm>
            <a:off x="8871854" y="3738889"/>
            <a:ext cx="2091791" cy="523220"/>
          </a:xfrm>
          <a:prstGeom prst="rect">
            <a:avLst/>
          </a:prstGeom>
          <a:noFill/>
        </p:spPr>
        <p:txBody>
          <a:bodyPr wrap="none" rtlCol="0">
            <a:spAutoFit/>
          </a:bodyPr>
          <a:lstStyle/>
          <a:p>
            <a:r>
              <a:rPr lang="en-US" sz="2800" b="1" dirty="0"/>
              <a:t>128-D vector</a:t>
            </a:r>
          </a:p>
        </p:txBody>
      </p:sp>
      <p:sp>
        <p:nvSpPr>
          <p:cNvPr id="13" name="Arrow: Right 12">
            <a:extLst>
              <a:ext uri="{FF2B5EF4-FFF2-40B4-BE49-F238E27FC236}">
                <a16:creationId xmlns:a16="http://schemas.microsoft.com/office/drawing/2014/main" id="{70E486C1-DC9C-472C-A594-F28FDD5B46AE}"/>
              </a:ext>
            </a:extLst>
          </p:cNvPr>
          <p:cNvSpPr/>
          <p:nvPr/>
        </p:nvSpPr>
        <p:spPr>
          <a:xfrm>
            <a:off x="2373086" y="3767876"/>
            <a:ext cx="770906" cy="53198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45349314-1135-4B73-8710-37CE8E262C12}"/>
              </a:ext>
            </a:extLst>
          </p:cNvPr>
          <p:cNvSpPr txBox="1"/>
          <p:nvPr/>
        </p:nvSpPr>
        <p:spPr>
          <a:xfrm>
            <a:off x="258331" y="3767876"/>
            <a:ext cx="2169184" cy="830997"/>
          </a:xfrm>
          <a:prstGeom prst="rect">
            <a:avLst/>
          </a:prstGeom>
          <a:noFill/>
        </p:spPr>
        <p:txBody>
          <a:bodyPr wrap="none" rtlCol="0">
            <a:spAutoFit/>
          </a:bodyPr>
          <a:lstStyle/>
          <a:p>
            <a:r>
              <a:rPr lang="en-US" sz="2400" b="1" dirty="0"/>
              <a:t>14x14x128 Grid</a:t>
            </a:r>
          </a:p>
          <a:p>
            <a:endParaRPr lang="en-US" sz="2400" dirty="0"/>
          </a:p>
        </p:txBody>
      </p:sp>
      <p:sp>
        <p:nvSpPr>
          <p:cNvPr id="17" name="Arrow: Right 16">
            <a:extLst>
              <a:ext uri="{FF2B5EF4-FFF2-40B4-BE49-F238E27FC236}">
                <a16:creationId xmlns:a16="http://schemas.microsoft.com/office/drawing/2014/main" id="{EE9A3FAF-12DF-4402-8AA7-B9D73B9BDFE0}"/>
              </a:ext>
            </a:extLst>
          </p:cNvPr>
          <p:cNvSpPr/>
          <p:nvPr/>
        </p:nvSpPr>
        <p:spPr>
          <a:xfrm rot="10800000">
            <a:off x="7323858" y="2966356"/>
            <a:ext cx="805543" cy="62048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A745C461-6DA0-4EB2-A6B2-7FB332D1C1D3}"/>
              </a:ext>
            </a:extLst>
          </p:cNvPr>
          <p:cNvSpPr txBox="1"/>
          <p:nvPr/>
        </p:nvSpPr>
        <p:spPr>
          <a:xfrm>
            <a:off x="8216990" y="3059668"/>
            <a:ext cx="1016625" cy="461665"/>
          </a:xfrm>
          <a:prstGeom prst="rect">
            <a:avLst/>
          </a:prstGeom>
          <a:noFill/>
        </p:spPr>
        <p:txBody>
          <a:bodyPr wrap="none" rtlCol="0">
            <a:spAutoFit/>
          </a:bodyPr>
          <a:lstStyle/>
          <a:p>
            <a:r>
              <a:rPr lang="en-US" sz="2400" b="1" dirty="0"/>
              <a:t>14x14 </a:t>
            </a:r>
          </a:p>
        </p:txBody>
      </p:sp>
    </p:spTree>
    <p:extLst>
      <p:ext uri="{BB962C8B-B14F-4D97-AF65-F5344CB8AC3E}">
        <p14:creationId xmlns:p14="http://schemas.microsoft.com/office/powerpoint/2010/main" val="932373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500"/>
                                        <p:tgtEl>
                                          <p:spTgt spid="16"/>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P spid="11" grpId="0" animBg="1"/>
      <p:bldP spid="12" grpId="0"/>
      <p:bldP spid="13" grpId="0" animBg="1"/>
      <p:bldP spid="14" grpId="0"/>
      <p:bldP spid="17" grpId="0" animBg="1"/>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91A77B-0396-4DA6-B073-ECA5DE9EC50A}"/>
              </a:ext>
            </a:extLst>
          </p:cNvPr>
          <p:cNvSpPr>
            <a:spLocks noGrp="1"/>
          </p:cNvSpPr>
          <p:nvPr>
            <p:ph type="title"/>
          </p:nvPr>
        </p:nvSpPr>
        <p:spPr/>
        <p:txBody>
          <a:bodyPr/>
          <a:lstStyle/>
          <a:p>
            <a:r>
              <a:rPr lang="en-US" dirty="0"/>
              <a:t>The Sound of Pixels (Sept 2018)</a:t>
            </a:r>
          </a:p>
        </p:txBody>
      </p:sp>
      <p:pic>
        <p:nvPicPr>
          <p:cNvPr id="8" name="Online Media 7" title="Editing Music in Videos Using AI">
            <a:hlinkClick r:id="" action="ppaction://media"/>
            <a:extLst>
              <a:ext uri="{FF2B5EF4-FFF2-40B4-BE49-F238E27FC236}">
                <a16:creationId xmlns:a16="http://schemas.microsoft.com/office/drawing/2014/main" id="{6C5EEA3C-0E34-4264-BF03-6740E9432B47}"/>
              </a:ext>
            </a:extLst>
          </p:cNvPr>
          <p:cNvPicPr>
            <a:picLocks noGrp="1" noRot="1" noChangeAspect="1"/>
          </p:cNvPicPr>
          <p:nvPr>
            <p:ph idx="1"/>
            <a:videoFile r:link="rId1"/>
          </p:nvPr>
        </p:nvPicPr>
        <p:blipFill>
          <a:blip r:embed="rId3"/>
          <a:stretch>
            <a:fillRect/>
          </a:stretch>
        </p:blipFill>
        <p:spPr>
          <a:xfrm>
            <a:off x="1488622" y="1433685"/>
            <a:ext cx="8994321" cy="5059190"/>
          </a:xfrm>
          <a:prstGeom prst="rect">
            <a:avLst/>
          </a:prstGeom>
        </p:spPr>
      </p:pic>
    </p:spTree>
    <p:extLst>
      <p:ext uri="{BB962C8B-B14F-4D97-AF65-F5344CB8AC3E}">
        <p14:creationId xmlns:p14="http://schemas.microsoft.com/office/powerpoint/2010/main" val="8523425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C622C102-F8F6-4BBB-96D1-5B5E908BD723}"/>
              </a:ext>
            </a:extLst>
          </p:cNvPr>
          <p:cNvPicPr>
            <a:picLocks noGrp="1" noChangeAspect="1"/>
          </p:cNvPicPr>
          <p:nvPr>
            <p:ph idx="1"/>
          </p:nvPr>
        </p:nvPicPr>
        <p:blipFill>
          <a:blip r:embed="rId3"/>
          <a:stretch>
            <a:fillRect/>
          </a:stretch>
        </p:blipFill>
        <p:spPr>
          <a:xfrm>
            <a:off x="5549325" y="-42688"/>
            <a:ext cx="5284473" cy="6900688"/>
          </a:xfrm>
          <a:prstGeom prst="rect">
            <a:avLst/>
          </a:prstGeom>
        </p:spPr>
      </p:pic>
      <p:sp>
        <p:nvSpPr>
          <p:cNvPr id="3" name="Rectangle 2">
            <a:extLst>
              <a:ext uri="{FF2B5EF4-FFF2-40B4-BE49-F238E27FC236}">
                <a16:creationId xmlns:a16="http://schemas.microsoft.com/office/drawing/2014/main" id="{AC9863F6-DFF8-4918-BB6B-7DF4AE5F7E2C}"/>
              </a:ext>
            </a:extLst>
          </p:cNvPr>
          <p:cNvSpPr/>
          <p:nvPr/>
        </p:nvSpPr>
        <p:spPr>
          <a:xfrm>
            <a:off x="6629400" y="3200400"/>
            <a:ext cx="1426029" cy="9144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a:extLst>
              <a:ext uri="{FF2B5EF4-FFF2-40B4-BE49-F238E27FC236}">
                <a16:creationId xmlns:a16="http://schemas.microsoft.com/office/drawing/2014/main" id="{6A3B5C21-46D9-451B-B64F-68531DF40A0B}"/>
              </a:ext>
            </a:extLst>
          </p:cNvPr>
          <p:cNvCxnSpPr>
            <a:cxnSpLocks/>
          </p:cNvCxnSpPr>
          <p:nvPr/>
        </p:nvCxnSpPr>
        <p:spPr>
          <a:xfrm>
            <a:off x="4212771" y="3657600"/>
            <a:ext cx="1924383"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D3853370-1E18-4F31-A853-3AAB185C4179}"/>
              </a:ext>
            </a:extLst>
          </p:cNvPr>
          <p:cNvSpPr txBox="1"/>
          <p:nvPr/>
        </p:nvSpPr>
        <p:spPr>
          <a:xfrm>
            <a:off x="178960" y="3457545"/>
            <a:ext cx="4033811" cy="400110"/>
          </a:xfrm>
          <a:prstGeom prst="rect">
            <a:avLst/>
          </a:prstGeom>
          <a:noFill/>
        </p:spPr>
        <p:txBody>
          <a:bodyPr wrap="square" rtlCol="0">
            <a:spAutoFit/>
          </a:bodyPr>
          <a:lstStyle/>
          <a:p>
            <a:r>
              <a:rPr lang="en-US" sz="2000" b="1" dirty="0"/>
              <a:t>FC1 &amp; FC2 converted to conv5 conv6</a:t>
            </a:r>
          </a:p>
        </p:txBody>
      </p:sp>
      <p:sp>
        <p:nvSpPr>
          <p:cNvPr id="9" name="Rectangle 8">
            <a:extLst>
              <a:ext uri="{FF2B5EF4-FFF2-40B4-BE49-F238E27FC236}">
                <a16:creationId xmlns:a16="http://schemas.microsoft.com/office/drawing/2014/main" id="{D838E198-4CBD-4F98-A09A-07C54069C064}"/>
              </a:ext>
            </a:extLst>
          </p:cNvPr>
          <p:cNvSpPr/>
          <p:nvPr/>
        </p:nvSpPr>
        <p:spPr>
          <a:xfrm>
            <a:off x="7424057" y="1774373"/>
            <a:ext cx="1458686" cy="446309"/>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7D5A75A0-1154-498C-8CFD-BB15CB919DBB}"/>
              </a:ext>
            </a:extLst>
          </p:cNvPr>
          <p:cNvSpPr txBox="1"/>
          <p:nvPr/>
        </p:nvSpPr>
        <p:spPr>
          <a:xfrm>
            <a:off x="108856" y="1692258"/>
            <a:ext cx="8207829" cy="707886"/>
          </a:xfrm>
          <a:prstGeom prst="rect">
            <a:avLst/>
          </a:prstGeom>
          <a:noFill/>
        </p:spPr>
        <p:txBody>
          <a:bodyPr wrap="square" rtlCol="0">
            <a:spAutoFit/>
          </a:bodyPr>
          <a:lstStyle/>
          <a:p>
            <a:r>
              <a:rPr lang="en-US" sz="2000" b="1" dirty="0"/>
              <a:t>produces the localization output in the form of the </a:t>
            </a:r>
            <a:r>
              <a:rPr lang="en-US" sz="2000" b="1" dirty="0" err="1"/>
              <a:t>avc</a:t>
            </a:r>
            <a:r>
              <a:rPr lang="en-US" sz="2000" b="1" dirty="0"/>
              <a:t> score</a:t>
            </a:r>
          </a:p>
          <a:p>
            <a:r>
              <a:rPr lang="en-US" sz="2000" b="1" dirty="0"/>
              <a:t>	 for each spatial location</a:t>
            </a:r>
          </a:p>
        </p:txBody>
      </p:sp>
      <p:cxnSp>
        <p:nvCxnSpPr>
          <p:cNvPr id="12" name="Straight Arrow Connector 11">
            <a:extLst>
              <a:ext uri="{FF2B5EF4-FFF2-40B4-BE49-F238E27FC236}">
                <a16:creationId xmlns:a16="http://schemas.microsoft.com/office/drawing/2014/main" id="{BC6D0F8C-1682-4CEF-B0FA-A75190584314}"/>
              </a:ext>
            </a:extLst>
          </p:cNvPr>
          <p:cNvCxnSpPr>
            <a:cxnSpLocks/>
          </p:cNvCxnSpPr>
          <p:nvPr/>
        </p:nvCxnSpPr>
        <p:spPr>
          <a:xfrm>
            <a:off x="6711043" y="1926772"/>
            <a:ext cx="59871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6C3299A0-95CB-4ABC-A4A7-122F90C0DBEA}"/>
              </a:ext>
            </a:extLst>
          </p:cNvPr>
          <p:cNvSpPr/>
          <p:nvPr/>
        </p:nvSpPr>
        <p:spPr>
          <a:xfrm>
            <a:off x="7347857" y="2220682"/>
            <a:ext cx="1572986" cy="413974"/>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a:extLst>
              <a:ext uri="{FF2B5EF4-FFF2-40B4-BE49-F238E27FC236}">
                <a16:creationId xmlns:a16="http://schemas.microsoft.com/office/drawing/2014/main" id="{4F759E57-311C-46FE-903B-7AF3FD68208D}"/>
              </a:ext>
            </a:extLst>
          </p:cNvPr>
          <p:cNvCxnSpPr>
            <a:cxnSpLocks/>
          </p:cNvCxnSpPr>
          <p:nvPr/>
        </p:nvCxnSpPr>
        <p:spPr>
          <a:xfrm>
            <a:off x="6711043" y="2395012"/>
            <a:ext cx="59871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CEE46BB8-F460-4EB5-A1E4-50B131CB63AC}"/>
              </a:ext>
            </a:extLst>
          </p:cNvPr>
          <p:cNvSpPr txBox="1"/>
          <p:nvPr/>
        </p:nvSpPr>
        <p:spPr>
          <a:xfrm>
            <a:off x="4436328" y="2202340"/>
            <a:ext cx="2260875" cy="369332"/>
          </a:xfrm>
          <a:prstGeom prst="rect">
            <a:avLst/>
          </a:prstGeom>
          <a:noFill/>
        </p:spPr>
        <p:txBody>
          <a:bodyPr wrap="none" rtlCol="0">
            <a:spAutoFit/>
          </a:bodyPr>
          <a:lstStyle/>
          <a:p>
            <a:r>
              <a:rPr lang="en-US" b="1" dirty="0"/>
              <a:t>FC to Conv calibration</a:t>
            </a:r>
          </a:p>
        </p:txBody>
      </p:sp>
    </p:spTree>
    <p:extLst>
      <p:ext uri="{BB962C8B-B14F-4D97-AF65-F5344CB8AC3E}">
        <p14:creationId xmlns:p14="http://schemas.microsoft.com/office/powerpoint/2010/main" val="1003076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par>
                                <p:cTn id="19" presetID="10"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par>
                                <p:cTn id="30" presetID="10" presetClass="entr" presetSubtype="0" fill="hold"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p:bldP spid="9" grpId="0" animBg="1"/>
      <p:bldP spid="10" grpId="0"/>
      <p:bldP spid="14" grpId="0" animBg="1"/>
      <p:bldP spid="16"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0B226-68BF-46A5-BB45-6D5449EAB2F3}"/>
              </a:ext>
            </a:extLst>
          </p:cNvPr>
          <p:cNvSpPr>
            <a:spLocks noGrp="1"/>
          </p:cNvSpPr>
          <p:nvPr>
            <p:ph type="title"/>
          </p:nvPr>
        </p:nvSpPr>
        <p:spPr>
          <a:xfrm>
            <a:off x="90169" y="50801"/>
            <a:ext cx="11546659" cy="1046480"/>
          </a:xfrm>
        </p:spPr>
        <p:txBody>
          <a:bodyPr>
            <a:normAutofit fontScale="90000"/>
          </a:bodyPr>
          <a:lstStyle/>
          <a:p>
            <a:r>
              <a:rPr lang="en-US" dirty="0"/>
              <a:t>Localization of objects – mask overlay over the frame </a:t>
            </a:r>
          </a:p>
        </p:txBody>
      </p:sp>
      <p:pic>
        <p:nvPicPr>
          <p:cNvPr id="4" name="Content Placeholder 3">
            <a:extLst>
              <a:ext uri="{FF2B5EF4-FFF2-40B4-BE49-F238E27FC236}">
                <a16:creationId xmlns:a16="http://schemas.microsoft.com/office/drawing/2014/main" id="{C993389D-458B-4E34-92C5-E4C25935082D}"/>
              </a:ext>
            </a:extLst>
          </p:cNvPr>
          <p:cNvPicPr>
            <a:picLocks noGrp="1" noChangeAspect="1"/>
          </p:cNvPicPr>
          <p:nvPr>
            <p:ph idx="1"/>
          </p:nvPr>
        </p:nvPicPr>
        <p:blipFill>
          <a:blip r:embed="rId3"/>
          <a:stretch>
            <a:fillRect/>
          </a:stretch>
        </p:blipFill>
        <p:spPr>
          <a:xfrm>
            <a:off x="2868038" y="1247238"/>
            <a:ext cx="6769453" cy="5153562"/>
          </a:xfrm>
          <a:prstGeom prst="rect">
            <a:avLst/>
          </a:prstGeom>
        </p:spPr>
      </p:pic>
    </p:spTree>
    <p:extLst>
      <p:ext uri="{BB962C8B-B14F-4D97-AF65-F5344CB8AC3E}">
        <p14:creationId xmlns:p14="http://schemas.microsoft.com/office/powerpoint/2010/main" val="297808584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E3F2E-573C-4F60-B9F5-295A2E5843F3}"/>
              </a:ext>
            </a:extLst>
          </p:cNvPr>
          <p:cNvSpPr>
            <a:spLocks noGrp="1"/>
          </p:cNvSpPr>
          <p:nvPr>
            <p:ph type="title"/>
          </p:nvPr>
        </p:nvSpPr>
        <p:spPr>
          <a:xfrm>
            <a:off x="706120" y="74929"/>
            <a:ext cx="10977880" cy="1325563"/>
          </a:xfrm>
        </p:spPr>
        <p:txBody>
          <a:bodyPr>
            <a:normAutofit/>
          </a:bodyPr>
          <a:lstStyle/>
          <a:p>
            <a:pPr algn="ctr"/>
            <a:r>
              <a:rPr lang="en-US" sz="4000" b="1" dirty="0"/>
              <a:t>Hypothesis: the network detects only salient objects</a:t>
            </a:r>
          </a:p>
        </p:txBody>
      </p:sp>
      <p:pic>
        <p:nvPicPr>
          <p:cNvPr id="4" name="Content Placeholder 3">
            <a:extLst>
              <a:ext uri="{FF2B5EF4-FFF2-40B4-BE49-F238E27FC236}">
                <a16:creationId xmlns:a16="http://schemas.microsoft.com/office/drawing/2014/main" id="{BE9EF768-6A06-4A51-AC08-DC38AEAA8B6A}"/>
              </a:ext>
            </a:extLst>
          </p:cNvPr>
          <p:cNvPicPr>
            <a:picLocks noGrp="1" noChangeAspect="1"/>
          </p:cNvPicPr>
          <p:nvPr>
            <p:ph idx="1"/>
          </p:nvPr>
        </p:nvPicPr>
        <p:blipFill>
          <a:blip r:embed="rId3"/>
          <a:stretch>
            <a:fillRect/>
          </a:stretch>
        </p:blipFill>
        <p:spPr>
          <a:xfrm>
            <a:off x="199864" y="1400492"/>
            <a:ext cx="11990391" cy="4342289"/>
          </a:xfrm>
          <a:prstGeom prst="rect">
            <a:avLst/>
          </a:prstGeom>
        </p:spPr>
      </p:pic>
      <p:pic>
        <p:nvPicPr>
          <p:cNvPr id="5" name="Picture 4">
            <a:extLst>
              <a:ext uri="{FF2B5EF4-FFF2-40B4-BE49-F238E27FC236}">
                <a16:creationId xmlns:a16="http://schemas.microsoft.com/office/drawing/2014/main" id="{80DAF0C6-92D9-4B9C-861E-19F17C71F34E}"/>
              </a:ext>
            </a:extLst>
          </p:cNvPr>
          <p:cNvPicPr>
            <a:picLocks noChangeAspect="1"/>
          </p:cNvPicPr>
          <p:nvPr/>
        </p:nvPicPr>
        <p:blipFill>
          <a:blip r:embed="rId4"/>
          <a:stretch>
            <a:fillRect/>
          </a:stretch>
        </p:blipFill>
        <p:spPr>
          <a:xfrm>
            <a:off x="3587568" y="5742781"/>
            <a:ext cx="4495800" cy="495300"/>
          </a:xfrm>
          <a:prstGeom prst="rect">
            <a:avLst/>
          </a:prstGeom>
        </p:spPr>
      </p:pic>
      <p:sp>
        <p:nvSpPr>
          <p:cNvPr id="3" name="TextBox 2">
            <a:extLst>
              <a:ext uri="{FF2B5EF4-FFF2-40B4-BE49-F238E27FC236}">
                <a16:creationId xmlns:a16="http://schemas.microsoft.com/office/drawing/2014/main" id="{7DA5F6CE-56C0-4A47-B4B4-EE02592C4536}"/>
              </a:ext>
            </a:extLst>
          </p:cNvPr>
          <p:cNvSpPr txBox="1"/>
          <p:nvPr/>
        </p:nvSpPr>
        <p:spPr>
          <a:xfrm>
            <a:off x="0" y="1115219"/>
            <a:ext cx="5738879" cy="369332"/>
          </a:xfrm>
          <a:prstGeom prst="rect">
            <a:avLst/>
          </a:prstGeom>
          <a:noFill/>
        </p:spPr>
        <p:txBody>
          <a:bodyPr wrap="none" rtlCol="0">
            <a:spAutoFit/>
          </a:bodyPr>
          <a:lstStyle/>
          <a:p>
            <a:r>
              <a:rPr lang="en-US" dirty="0"/>
              <a:t>What in the piano-flute image would make a flute sound?” </a:t>
            </a:r>
          </a:p>
        </p:txBody>
      </p:sp>
      <p:sp>
        <p:nvSpPr>
          <p:cNvPr id="6" name="Rectangle 5">
            <a:extLst>
              <a:ext uri="{FF2B5EF4-FFF2-40B4-BE49-F238E27FC236}">
                <a16:creationId xmlns:a16="http://schemas.microsoft.com/office/drawing/2014/main" id="{0C8561EB-8E53-4300-8588-53D28F3BB92F}"/>
              </a:ext>
            </a:extLst>
          </p:cNvPr>
          <p:cNvSpPr/>
          <p:nvPr/>
        </p:nvSpPr>
        <p:spPr>
          <a:xfrm>
            <a:off x="76200" y="1115219"/>
            <a:ext cx="5590867" cy="419667"/>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28906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F9A2DB-E81B-4211-B457-AD2672424491}"/>
              </a:ext>
            </a:extLst>
          </p:cNvPr>
          <p:cNvSpPr>
            <a:spLocks noGrp="1"/>
          </p:cNvSpPr>
          <p:nvPr>
            <p:ph type="title"/>
          </p:nvPr>
        </p:nvSpPr>
        <p:spPr/>
        <p:txBody>
          <a:bodyPr/>
          <a:lstStyle/>
          <a:p>
            <a:r>
              <a:rPr lang="en-US" b="1" dirty="0"/>
              <a:t>Conclusions</a:t>
            </a:r>
          </a:p>
        </p:txBody>
      </p:sp>
      <p:sp>
        <p:nvSpPr>
          <p:cNvPr id="3" name="Content Placeholder 2">
            <a:extLst>
              <a:ext uri="{FF2B5EF4-FFF2-40B4-BE49-F238E27FC236}">
                <a16:creationId xmlns:a16="http://schemas.microsoft.com/office/drawing/2014/main" id="{85AECED8-2286-4A41-8A76-697C68E1DD8A}"/>
              </a:ext>
            </a:extLst>
          </p:cNvPr>
          <p:cNvSpPr>
            <a:spLocks noGrp="1"/>
          </p:cNvSpPr>
          <p:nvPr>
            <p:ph idx="1"/>
          </p:nvPr>
        </p:nvSpPr>
        <p:spPr>
          <a:xfrm>
            <a:off x="838200" y="1574800"/>
            <a:ext cx="10515600" cy="4826000"/>
          </a:xfrm>
        </p:spPr>
        <p:txBody>
          <a:bodyPr/>
          <a:lstStyle/>
          <a:p>
            <a:r>
              <a:rPr lang="en-US" dirty="0"/>
              <a:t>We have seen that the unsupervised audio-visual correspondence task enables, with appropriate network design, two entirely new functionalities to be learnt: </a:t>
            </a:r>
          </a:p>
          <a:p>
            <a:pPr marL="971550" lvl="1" indent="-514350">
              <a:buFont typeface="+mj-lt"/>
              <a:buAutoNum type="arabicPeriod"/>
            </a:pPr>
            <a:r>
              <a:rPr lang="en-US" sz="2800" b="1" dirty="0"/>
              <a:t>cross-modal retrieval.</a:t>
            </a:r>
          </a:p>
          <a:p>
            <a:pPr marL="971550" lvl="1" indent="-514350">
              <a:buFont typeface="+mj-lt"/>
              <a:buAutoNum type="arabicPeriod"/>
            </a:pPr>
            <a:r>
              <a:rPr lang="en-US" sz="2800" b="1" dirty="0"/>
              <a:t>and semantic based localization of objects that sound. </a:t>
            </a:r>
          </a:p>
          <a:p>
            <a:pPr marL="457200" lvl="1" indent="0">
              <a:buNone/>
            </a:pPr>
            <a:endParaRPr lang="en-US" dirty="0"/>
          </a:p>
          <a:p>
            <a:r>
              <a:rPr lang="en-US" dirty="0"/>
              <a:t>The AVE-Net was shown to perform cross-modal retrieval even better than supervised baselines</a:t>
            </a:r>
          </a:p>
          <a:p>
            <a:r>
              <a:rPr lang="en-US" dirty="0"/>
              <a:t> The AVOL-Net exhibits impressive object localization capabilities. </a:t>
            </a:r>
          </a:p>
        </p:txBody>
      </p:sp>
    </p:spTree>
    <p:extLst>
      <p:ext uri="{BB962C8B-B14F-4D97-AF65-F5344CB8AC3E}">
        <p14:creationId xmlns:p14="http://schemas.microsoft.com/office/powerpoint/2010/main" val="1988170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anim calcmode="lin" valueType="num">
                                      <p:cBhvr>
                                        <p:cTn id="1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barn(inVertical)">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1000"/>
                                        <p:tgtEl>
                                          <p:spTgt spid="3">
                                            <p:txEl>
                                              <p:pRg st="5" end="5"/>
                                            </p:txEl>
                                          </p:spTgt>
                                        </p:tgtEl>
                                      </p:cBhvr>
                                    </p:animEffect>
                                    <p:anim calcmode="lin" valueType="num">
                                      <p:cBhvr>
                                        <p:cTn id="2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descr="A close up of a logo&#10;&#10;Description automatically generated">
            <a:extLst>
              <a:ext uri="{FF2B5EF4-FFF2-40B4-BE49-F238E27FC236}">
                <a16:creationId xmlns:a16="http://schemas.microsoft.com/office/drawing/2014/main" id="{C27841DA-5A68-406E-8638-B33D9EF30BB9}"/>
              </a:ext>
            </a:extLst>
          </p:cNvPr>
          <p:cNvPicPr>
            <a:picLocks noGrp="1" noChangeAspect="1"/>
          </p:cNvPicPr>
          <p:nvPr>
            <p:ph idx="1"/>
          </p:nvPr>
        </p:nvPicPr>
        <p:blipFill>
          <a:blip r:embed="rId2"/>
          <a:stretch>
            <a:fillRect/>
          </a:stretch>
        </p:blipFill>
        <p:spPr>
          <a:xfrm>
            <a:off x="2688620" y="643466"/>
            <a:ext cx="6814760" cy="5571067"/>
          </a:xfrm>
          <a:prstGeom prst="rect">
            <a:avLst/>
          </a:prstGeom>
        </p:spPr>
      </p:pic>
    </p:spTree>
    <p:extLst>
      <p:ext uri="{BB962C8B-B14F-4D97-AF65-F5344CB8AC3E}">
        <p14:creationId xmlns:p14="http://schemas.microsoft.com/office/powerpoint/2010/main" val="2113243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5D670A-7954-4C7C-9F77-19EC93430FDF}"/>
              </a:ext>
            </a:extLst>
          </p:cNvPr>
          <p:cNvSpPr>
            <a:spLocks noGrp="1"/>
          </p:cNvSpPr>
          <p:nvPr>
            <p:ph type="title"/>
          </p:nvPr>
        </p:nvSpPr>
        <p:spPr>
          <a:xfrm>
            <a:off x="849084" y="497794"/>
            <a:ext cx="11604171" cy="1325563"/>
          </a:xfrm>
        </p:spPr>
        <p:txBody>
          <a:bodyPr>
            <a:normAutofit fontScale="90000"/>
          </a:bodyPr>
          <a:lstStyle/>
          <a:p>
            <a:r>
              <a:rPr lang="en-US" dirty="0"/>
              <a:t>Audio-Visual Scene Analysis with Self-Supervised Multisensory Features (OCT 2018)</a:t>
            </a:r>
            <a:br>
              <a:rPr lang="en-US" dirty="0"/>
            </a:br>
            <a:endParaRPr lang="en-US" dirty="0"/>
          </a:p>
        </p:txBody>
      </p:sp>
      <p:pic>
        <p:nvPicPr>
          <p:cNvPr id="4" name="Online Media 3" title="Audio-Visual Scene Analysis with Self-Supervised Multisensory Features">
            <a:hlinkClick r:id="" action="ppaction://media"/>
            <a:extLst>
              <a:ext uri="{FF2B5EF4-FFF2-40B4-BE49-F238E27FC236}">
                <a16:creationId xmlns:a16="http://schemas.microsoft.com/office/drawing/2014/main" id="{7260C009-37C8-4D7D-8D18-365760B09E1B}"/>
              </a:ext>
            </a:extLst>
          </p:cNvPr>
          <p:cNvPicPr>
            <a:picLocks noRot="1" noChangeAspect="1"/>
          </p:cNvPicPr>
          <p:nvPr>
            <a:videoFile r:link="rId1"/>
          </p:nvPr>
        </p:nvPicPr>
        <p:blipFill>
          <a:blip r:embed="rId3"/>
          <a:stretch>
            <a:fillRect/>
          </a:stretch>
        </p:blipFill>
        <p:spPr>
          <a:xfrm>
            <a:off x="1621972" y="1572306"/>
            <a:ext cx="8948056" cy="5033281"/>
          </a:xfrm>
          <a:prstGeom prst="rect">
            <a:avLst/>
          </a:prstGeom>
        </p:spPr>
      </p:pic>
    </p:spTree>
    <p:extLst>
      <p:ext uri="{BB962C8B-B14F-4D97-AF65-F5344CB8AC3E}">
        <p14:creationId xmlns:p14="http://schemas.microsoft.com/office/powerpoint/2010/main" val="30170035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CD918-B0AA-4976-B285-5095E1E26270}"/>
              </a:ext>
            </a:extLst>
          </p:cNvPr>
          <p:cNvSpPr>
            <a:spLocks noGrp="1"/>
          </p:cNvSpPr>
          <p:nvPr>
            <p:ph type="title"/>
          </p:nvPr>
        </p:nvSpPr>
        <p:spPr>
          <a:xfrm>
            <a:off x="274320" y="914400"/>
            <a:ext cx="11082997" cy="3337560"/>
          </a:xfrm>
        </p:spPr>
        <p:txBody>
          <a:bodyPr>
            <a:noAutofit/>
          </a:bodyPr>
          <a:lstStyle/>
          <a:p>
            <a:pPr algn="ctr"/>
            <a:r>
              <a:rPr lang="en-US" sz="8000" b="1" dirty="0"/>
              <a:t>Look, Listen and Learn</a:t>
            </a:r>
            <a:br>
              <a:rPr lang="en-US" sz="6000" b="1" dirty="0"/>
            </a:br>
            <a:br>
              <a:rPr lang="en-US" sz="6000" dirty="0"/>
            </a:br>
            <a:endParaRPr lang="en-US" sz="6600" dirty="0"/>
          </a:p>
        </p:txBody>
      </p:sp>
      <p:sp>
        <p:nvSpPr>
          <p:cNvPr id="3" name="TextBox 2">
            <a:extLst>
              <a:ext uri="{FF2B5EF4-FFF2-40B4-BE49-F238E27FC236}">
                <a16:creationId xmlns:a16="http://schemas.microsoft.com/office/drawing/2014/main" id="{D3064924-AB4D-42F3-A883-F381DD2B5455}"/>
              </a:ext>
            </a:extLst>
          </p:cNvPr>
          <p:cNvSpPr txBox="1"/>
          <p:nvPr/>
        </p:nvSpPr>
        <p:spPr>
          <a:xfrm>
            <a:off x="1120140" y="2331720"/>
            <a:ext cx="9612630" cy="707886"/>
          </a:xfrm>
          <a:prstGeom prst="rect">
            <a:avLst/>
          </a:prstGeom>
          <a:noFill/>
        </p:spPr>
        <p:txBody>
          <a:bodyPr wrap="square" rtlCol="0">
            <a:spAutoFit/>
          </a:bodyPr>
          <a:lstStyle/>
          <a:p>
            <a:r>
              <a:rPr lang="en-US" sz="4000" dirty="0"/>
              <a:t>by Relja </a:t>
            </a:r>
            <a:r>
              <a:rPr lang="en-US" sz="4000" dirty="0" err="1"/>
              <a:t>Arandjelovic</a:t>
            </a:r>
            <a:r>
              <a:rPr lang="en-US" sz="4000" dirty="0"/>
              <a:t>´ and Andrew Zisserman</a:t>
            </a:r>
          </a:p>
        </p:txBody>
      </p:sp>
    </p:spTree>
    <p:extLst>
      <p:ext uri="{BB962C8B-B14F-4D97-AF65-F5344CB8AC3E}">
        <p14:creationId xmlns:p14="http://schemas.microsoft.com/office/powerpoint/2010/main" val="38110645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63C48-2C06-4A4A-88F6-AB9ABFC5C0FB}"/>
              </a:ext>
            </a:extLst>
          </p:cNvPr>
          <p:cNvSpPr>
            <a:spLocks noGrp="1"/>
          </p:cNvSpPr>
          <p:nvPr>
            <p:ph type="title"/>
          </p:nvPr>
        </p:nvSpPr>
        <p:spPr>
          <a:xfrm>
            <a:off x="838199" y="365125"/>
            <a:ext cx="11092543" cy="1325563"/>
          </a:xfrm>
        </p:spPr>
        <p:txBody>
          <a:bodyPr>
            <a:normAutofit/>
          </a:bodyPr>
          <a:lstStyle/>
          <a:p>
            <a:r>
              <a:rPr lang="en-US" sz="4000" b="1" dirty="0"/>
              <a:t>Motivation: </a:t>
            </a:r>
            <a:r>
              <a:rPr lang="en-US" sz="4000" dirty="0"/>
              <a:t>they use self-supervised learning</a:t>
            </a:r>
          </a:p>
        </p:txBody>
      </p:sp>
      <p:sp>
        <p:nvSpPr>
          <p:cNvPr id="3" name="Content Placeholder 2">
            <a:extLst>
              <a:ext uri="{FF2B5EF4-FFF2-40B4-BE49-F238E27FC236}">
                <a16:creationId xmlns:a16="http://schemas.microsoft.com/office/drawing/2014/main" id="{EBAEC486-176E-43C3-8668-EC11042D30AF}"/>
              </a:ext>
            </a:extLst>
          </p:cNvPr>
          <p:cNvSpPr>
            <a:spLocks noGrp="1"/>
          </p:cNvSpPr>
          <p:nvPr>
            <p:ph idx="1"/>
          </p:nvPr>
        </p:nvSpPr>
        <p:spPr>
          <a:xfrm>
            <a:off x="838200" y="1701166"/>
            <a:ext cx="10515600" cy="4351338"/>
          </a:xfrm>
        </p:spPr>
        <p:txBody>
          <a:bodyPr>
            <a:normAutofit/>
          </a:bodyPr>
          <a:lstStyle/>
          <a:p>
            <a:r>
              <a:rPr lang="en-US" sz="3600" dirty="0"/>
              <a:t>Unsupervised learning</a:t>
            </a:r>
          </a:p>
          <a:p>
            <a:r>
              <a:rPr lang="en-US" sz="3600" dirty="0"/>
              <a:t>The datasets do not need to be manually labelled.</a:t>
            </a:r>
          </a:p>
          <a:p>
            <a:r>
              <a:rPr lang="en-US" sz="3600" dirty="0"/>
              <a:t>Training data is automatically labelled.</a:t>
            </a:r>
          </a:p>
          <a:p>
            <a:r>
              <a:rPr lang="en-US" sz="3600" b="1" dirty="0"/>
              <a:t>Goal: </a:t>
            </a:r>
            <a:r>
              <a:rPr lang="en-US" sz="3600" dirty="0"/>
              <a:t>finding correlation between inputs</a:t>
            </a:r>
          </a:p>
        </p:txBody>
      </p:sp>
    </p:spTree>
    <p:extLst>
      <p:ext uri="{BB962C8B-B14F-4D97-AF65-F5344CB8AC3E}">
        <p14:creationId xmlns:p14="http://schemas.microsoft.com/office/powerpoint/2010/main" val="853137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1B686B-2B10-40FC-967E-A7C0124CFED8}"/>
              </a:ext>
            </a:extLst>
          </p:cNvPr>
          <p:cNvSpPr>
            <a:spLocks noGrp="1"/>
          </p:cNvSpPr>
          <p:nvPr>
            <p:ph type="title"/>
          </p:nvPr>
        </p:nvSpPr>
        <p:spPr>
          <a:xfrm>
            <a:off x="838200" y="193040"/>
            <a:ext cx="10515600" cy="1325563"/>
          </a:xfrm>
        </p:spPr>
        <p:txBody>
          <a:bodyPr/>
          <a:lstStyle/>
          <a:p>
            <a:r>
              <a:rPr lang="en-US" b="1" dirty="0"/>
              <a:t>Main focus: Visual and Audio events</a:t>
            </a:r>
          </a:p>
        </p:txBody>
      </p:sp>
      <p:sp>
        <p:nvSpPr>
          <p:cNvPr id="3" name="Content Placeholder 2">
            <a:extLst>
              <a:ext uri="{FF2B5EF4-FFF2-40B4-BE49-F238E27FC236}">
                <a16:creationId xmlns:a16="http://schemas.microsoft.com/office/drawing/2014/main" id="{0D192964-7CD4-4589-8C47-723B5766682A}"/>
              </a:ext>
            </a:extLst>
          </p:cNvPr>
          <p:cNvSpPr>
            <a:spLocks noGrp="1"/>
          </p:cNvSpPr>
          <p:nvPr>
            <p:ph idx="1"/>
          </p:nvPr>
        </p:nvSpPr>
        <p:spPr>
          <a:xfrm>
            <a:off x="758190" y="1254129"/>
            <a:ext cx="10843260" cy="5033006"/>
          </a:xfrm>
        </p:spPr>
        <p:txBody>
          <a:bodyPr>
            <a:noAutofit/>
          </a:bodyPr>
          <a:lstStyle/>
          <a:p>
            <a:r>
              <a:rPr lang="en-US" sz="3600" dirty="0"/>
              <a:t>Visual and audio events tend to occur together: </a:t>
            </a:r>
          </a:p>
          <a:p>
            <a:r>
              <a:rPr lang="en-US" sz="3600" dirty="0"/>
              <a:t>Baby crying..</a:t>
            </a:r>
          </a:p>
        </p:txBody>
      </p:sp>
    </p:spTree>
    <p:extLst>
      <p:ext uri="{BB962C8B-B14F-4D97-AF65-F5344CB8AC3E}">
        <p14:creationId xmlns:p14="http://schemas.microsoft.com/office/powerpoint/2010/main" val="2380083352"/>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2BBAEA-0C7C-44CA-B3B8-2186BC25300F}"/>
              </a:ext>
            </a:extLst>
          </p:cNvPr>
          <p:cNvSpPr>
            <a:spLocks noGrp="1"/>
          </p:cNvSpPr>
          <p:nvPr>
            <p:ph type="title"/>
          </p:nvPr>
        </p:nvSpPr>
        <p:spPr/>
        <p:txBody>
          <a:bodyPr/>
          <a:lstStyle/>
          <a:p>
            <a:endParaRPr lang="en-US"/>
          </a:p>
        </p:txBody>
      </p:sp>
      <p:pic>
        <p:nvPicPr>
          <p:cNvPr id="4" name="Picture 2" descr="×ª××¦××ª ×ª××× × ×¢×××¨ âªbaby cryingâ¬â">
            <a:extLst>
              <a:ext uri="{FF2B5EF4-FFF2-40B4-BE49-F238E27FC236}">
                <a16:creationId xmlns:a16="http://schemas.microsoft.com/office/drawing/2014/main" id="{4B33166B-CC2F-4B2E-9B22-DCB903A4C1D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190891"/>
            <a:ext cx="10338972" cy="64762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04431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1319</TotalTime>
  <Words>3046</Words>
  <Application>Microsoft Office PowerPoint</Application>
  <PresentationFormat>Widescreen</PresentationFormat>
  <Paragraphs>242</Paragraphs>
  <Slides>44</Slides>
  <Notes>27</Notes>
  <HiddenSlides>0</HiddenSlides>
  <MMClips>5</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44</vt:i4>
      </vt:variant>
    </vt:vector>
  </HeadingPairs>
  <TitlesOfParts>
    <vt:vector size="51" baseType="lpstr">
      <vt:lpstr>Arial</vt:lpstr>
      <vt:lpstr>Calibri</vt:lpstr>
      <vt:lpstr>Calibri Light</vt:lpstr>
      <vt:lpstr>Cambria Math</vt:lpstr>
      <vt:lpstr>Liberation Sans</vt:lpstr>
      <vt:lpstr>Trebuchet MS</vt:lpstr>
      <vt:lpstr>Office Theme</vt:lpstr>
      <vt:lpstr>SELF-SUPERVISED AUDIO-VISUAL CO-SEGMENTATION</vt:lpstr>
      <vt:lpstr>Outline</vt:lpstr>
      <vt:lpstr>Before we begin</vt:lpstr>
      <vt:lpstr>The Sound of Pixels (Sept 2018)</vt:lpstr>
      <vt:lpstr>Audio-Visual Scene Analysis with Self-Supervised Multisensory Features (OCT 2018) </vt:lpstr>
      <vt:lpstr>Look, Listen and Learn  </vt:lpstr>
      <vt:lpstr>Motivation: they use self-supervised learning</vt:lpstr>
      <vt:lpstr>Main focus: Visual and Audio events</vt:lpstr>
      <vt:lpstr>PowerPoint Presentation</vt:lpstr>
      <vt:lpstr>What do we learn?</vt:lpstr>
      <vt:lpstr>PowerPoint Presentation</vt:lpstr>
      <vt:lpstr>PowerPoint Presentation</vt:lpstr>
      <vt:lpstr>PowerPoint Presentation</vt:lpstr>
      <vt:lpstr>High-level Overview</vt:lpstr>
      <vt:lpstr>PowerPoint Presentation</vt:lpstr>
      <vt:lpstr>PowerPoint Presentation</vt:lpstr>
      <vt:lpstr>Fusion network</vt:lpstr>
      <vt:lpstr>Implementation details     </vt:lpstr>
      <vt:lpstr>Sampling</vt:lpstr>
      <vt:lpstr>Evaluation results of: AVC Task</vt:lpstr>
      <vt:lpstr>Supervised direct baseline (supervised learning)</vt:lpstr>
      <vt:lpstr>Pre-training baseline</vt:lpstr>
      <vt:lpstr>Visual features evaluation independently </vt:lpstr>
      <vt:lpstr>Audio features evaluation independently </vt:lpstr>
      <vt:lpstr>Audio features evaluation independently</vt:lpstr>
      <vt:lpstr>Paper 2: Objects that Sound  by Relja Arandjelovic´ and Andrew Zisserman</vt:lpstr>
      <vt:lpstr>But.. How??</vt:lpstr>
      <vt:lpstr>PowerPoint Presentation</vt:lpstr>
      <vt:lpstr>cross-mode retrieval )Sound-to-Image)</vt:lpstr>
      <vt:lpstr>Localization</vt:lpstr>
      <vt:lpstr>AVE-NET</vt:lpstr>
      <vt:lpstr>PowerPoint Presentation</vt:lpstr>
      <vt:lpstr>PowerPoint Presentation</vt:lpstr>
      <vt:lpstr>Evaluation and results</vt:lpstr>
      <vt:lpstr>Evaluation of Cross-modal and intra-modal retrieval</vt:lpstr>
      <vt:lpstr>Why intra-model works? </vt:lpstr>
      <vt:lpstr>Cross-modal and intra-modal retrieval</vt:lpstr>
      <vt:lpstr>Localizing objects that sound</vt:lpstr>
      <vt:lpstr>Audio-Visual Object Localization (AVOL-Net) </vt:lpstr>
      <vt:lpstr>PowerPoint Presentation</vt:lpstr>
      <vt:lpstr>Localization of objects – mask overlay over the frame </vt:lpstr>
      <vt:lpstr>Hypothesis: the network detects only salient objects</vt:lpstr>
      <vt:lpstr>Conclusions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SELF-SUPERVISED AUDIO-VISUAL CO-SEGMENTATION</dc:title>
  <dc:creator>ilan rtyrt</dc:creator>
  <cp:lastModifiedBy>ilan rtyrt</cp:lastModifiedBy>
  <cp:revision>69</cp:revision>
  <dcterms:created xsi:type="dcterms:W3CDTF">2019-06-01T12:24:43Z</dcterms:created>
  <dcterms:modified xsi:type="dcterms:W3CDTF">2019-06-02T10:24:22Z</dcterms:modified>
</cp:coreProperties>
</file>