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/>
    <p:restoredTop sz="84837"/>
  </p:normalViewPr>
  <p:slideViewPr>
    <p:cSldViewPr snapToGrid="0" snapToObjects="1">
      <p:cViewPr varScale="1">
        <p:scale>
          <a:sx n="98" d="100"/>
          <a:sy n="98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B5923-5514-4840-91F3-34BCA027BE5C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4C4F-417D-0A47-AD92-46E0217F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9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complexity the most famous question is the P vs NP question, which is “the” lower bound question. Find a problem in NP that you can show is not in P.</a:t>
            </a:r>
          </a:p>
          <a:p>
            <a:r>
              <a:rPr lang="en-US" dirty="0"/>
              <a:t>There are many other such questions in restricted models, and this is one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Fast Fourier Transform (exercise?)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/>
              <a:t>050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translates messages to encodings = “E is an encoding”</a:t>
            </a:r>
          </a:p>
          <a:p>
            <a:r>
              <a:rPr lang="en-US" dirty="0"/>
              <a:t>Hope – can recover from some noise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Decode by searching for nearest codeword</a:t>
            </a:r>
          </a:p>
          <a:p>
            <a:r>
              <a:rPr lang="en-US" dirty="0"/>
              <a:t>If few errors occurred, and green points far apart – can uniquely recover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can a randomized algorithm be stripped of its randomness?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can a randomized algorithm be stripped of its randomness?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“strip”, each vertex has a “unique” left </a:t>
            </a:r>
            <a:r>
              <a:rPr lang="en-US" dirty="0" err="1"/>
              <a:t>nbr</a:t>
            </a:r>
            <a:r>
              <a:rPr lang="en-US" dirty="0"/>
              <a:t>, and </a:t>
            </a:r>
            <a:r>
              <a:rPr lang="en-US"/>
              <a:t>few boundary </a:t>
            </a:r>
            <a:r>
              <a:rPr lang="en-US" dirty="0"/>
              <a:t>up/down ones. But not more. Certainly not times d/2.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C4F-417D-0A47-AD92-46E0217F31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C6AF-48D2-E44A-86BC-11FF8A44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687DC-6BB7-284C-88C2-8AD566556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70D55-5210-6040-812B-74F78F22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9E18-354F-4248-9A1B-8AE1CBF9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322F-069D-604D-9348-609B12FA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8E09-E8FF-A348-9426-01A98AA0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94168-6A38-2D43-96D1-5C6912A18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DEA42-6D78-AC45-BDB4-BB272AF9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AE0D7-F733-2349-AC9B-48C165A0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829C-0058-ED43-8A9D-BA7A7205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0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3BCED-6DA8-E242-8B44-F559A7C96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4ED0F-163E-3647-A15B-9B433D74F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5344-7375-A34D-91C1-1760209F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D1250-8743-D240-8F97-59240D4B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443BE-0DAF-4942-BF2A-76925B3E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C465-E7F7-3D47-AFCF-FDD432CA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8B722-65F5-D747-956B-26DA484B6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8631-CAF5-ED48-AC09-1E697F79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4B13B-7211-8E40-BF26-E52304A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6335-8CE4-C146-977B-D5944D8B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5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5073-E9E4-A248-B78C-C3D9A6ED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8F31B-ED5A-9640-B5CE-A9FF55C03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AC024-CFCD-2B4E-8316-8CB7F6A8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04C3-5FB0-B54B-8773-3BF958A5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F572-B6CB-6641-9973-C7DCE028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B927-2496-C34E-9983-FF8AF3FA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86D6-4787-2345-A766-94D8334AA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3EF0A-BD39-0F47-A066-3E3B6560B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911D5-D21A-C24E-925D-4C78FCE5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EF881-6C52-CC4D-A04B-45AB06F6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DF12-7F50-B844-9DF3-C0EFC900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ABC3-0C1D-5741-9104-F1DD4A34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9F4D8-BD90-FA4F-9EB3-B1DA283F1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1D2BB-0C27-E647-8E61-900A5ED76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5DBC0-A8CB-534E-AA2A-DC22DDA45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DD33F-AF6B-2543-A581-2BAA7221B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EB7B8-F14C-214E-A97D-C9F6944B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E04DD-1147-6C4B-8CAE-7E7F5B19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64EDE-11C5-4A42-A32A-20BDBDB2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5A74-D945-8A48-A445-5D9FB59A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8ADFF-931A-FE41-AB4B-1DFEE3C1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38AEB-BC92-B34F-BF1B-214AFD68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27222-9B67-264A-AA9E-987769D6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7AE86-B1ED-1940-BD1D-A0B4380E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BD96-A45C-E443-A1FA-E4BE768A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1FE6F-DEC9-5244-901D-78FB47CB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6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58B8-193F-B144-B6DE-7505DAF1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C603-B94F-A743-BD99-C14CA400D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A6069-AE04-3C4D-BD06-FFA698DEE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AFBE5-74D5-A04B-AEA4-3614008C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61E3E-2900-CB45-9DB0-4A85AAF0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93BD0-1F8E-C644-99A3-DE026FBE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1AD9-5A01-884D-83A5-1B83C5E3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DB8DD-88A8-294A-B8CF-72EB559BC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CCC21-95BE-6B4C-8B8B-90D2458E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BEFFA-8563-1D4B-9587-ADC69988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EFDA4-11AF-5749-8DBB-1FFA5791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9A440-6D73-1245-BBBC-946096CD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D970A-38A3-C240-B28B-1C9DAF0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E0A8F-DFE0-8247-B578-E393FE799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A7E7B-962D-AB4E-A58A-BC6E224A0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0A2C-CAD5-184C-8E4B-1492F2E644F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7A452-60D5-8045-B121-2B56BA316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1AE75-5242-C94D-8C8A-89ABE39F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A146-94CE-ED47-9C69-5062214F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huji.ac.il/~nati/PAPERS/expander_survey.pdf" TargetMode="External"/><Relationship Id="rId2" Type="http://schemas.openxmlformats.org/officeDocument/2006/relationships/hyperlink" Target="http://www.wisdom.weizmann.ac.il/~dinuri/courses/20-expanders/index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9B1A-0E71-A149-A848-E89152210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Expander graphs and their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FB451-F86B-9F4F-BE83-B5C087E99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337859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6ECE8-4A5C-C447-BAF6-702DBE90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3" y="4761827"/>
            <a:ext cx="8233062" cy="1550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81447-D0B5-764B-AD7B-9607FEFA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II</a:t>
            </a:r>
            <a:r>
              <a:rPr lang="en-US" dirty="0"/>
              <a:t> Error Correcting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E777-9ABE-D944-97C3-1DD879C3F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Shannon 1948 “A mathematical theory of communication”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BE766-D2D1-ED48-82BB-2B7A91EC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7" y="2347839"/>
            <a:ext cx="7634516" cy="22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8ADD0-D490-1A4F-8DCB-9B70B5F5A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6" y="449942"/>
            <a:ext cx="6656200" cy="552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484424-5F82-474F-A9B6-3ED7849E78FE}"/>
                  </a:ext>
                </a:extLst>
              </p:cNvPr>
              <p:cNvSpPr txBox="1"/>
              <p:nvPr/>
            </p:nvSpPr>
            <p:spPr>
              <a:xfrm>
                <a:off x="7544099" y="539059"/>
                <a:ext cx="4441370" cy="538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Bob can decode by searching for nearest codeword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noise is moderate, and green points far apart – can uniquely recover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relative distance </a:t>
                </a:r>
                <a:r>
                  <a:rPr lang="en-US" sz="2400" dirty="0"/>
                  <a:t>of E is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rate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A code family is </a:t>
                </a:r>
                <a:r>
                  <a:rPr lang="en-US" sz="2400" b="1" dirty="0"/>
                  <a:t>good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484424-5F82-474F-A9B6-3ED7849E7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099" y="539059"/>
                <a:ext cx="4441370" cy="5380832"/>
              </a:xfrm>
              <a:prstGeom prst="rect">
                <a:avLst/>
              </a:prstGeom>
              <a:blipFill>
                <a:blip r:embed="rId4"/>
                <a:stretch>
                  <a:fillRect l="-1994" t="-706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CE290B2-DE57-CD4C-901D-73D975642269}"/>
              </a:ext>
            </a:extLst>
          </p:cNvPr>
          <p:cNvSpPr txBox="1"/>
          <p:nvPr/>
        </p:nvSpPr>
        <p:spPr>
          <a:xfrm>
            <a:off x="693830" y="6071447"/>
            <a:ext cx="9720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Are there good codes with efficient encoding / decoding?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5CF052-7961-7548-9E7C-AAFF2315B4EB}"/>
                  </a:ext>
                </a:extLst>
              </p:cNvPr>
              <p:cNvSpPr txBox="1"/>
              <p:nvPr/>
            </p:nvSpPr>
            <p:spPr>
              <a:xfrm>
                <a:off x="2607853" y="163187"/>
                <a:ext cx="243502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5CF052-7961-7548-9E7C-AAFF2315B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853" y="163187"/>
                <a:ext cx="2435026" cy="375872"/>
              </a:xfrm>
              <a:prstGeom prst="rect">
                <a:avLst/>
              </a:prstGeom>
              <a:blipFill>
                <a:blip r:embed="rId5"/>
                <a:stretch>
                  <a:fillRect l="-207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0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1447-D0B5-764B-AD7B-9607FEFA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III</a:t>
            </a:r>
            <a:r>
              <a:rPr lang="en-US" dirty="0"/>
              <a:t> Error reduction in randomized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E777-9ABE-D944-97C3-1DD879C3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01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Randomized algorithms are sometimes simpler, and more powerful, than deterministic ones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 primality testing: given a number x, is it a prime number?</a:t>
            </a:r>
          </a:p>
          <a:p>
            <a:pPr marL="0" indent="0">
              <a:buNone/>
            </a:pPr>
            <a:r>
              <a:rPr lang="en-US" dirty="0"/>
              <a:t>Rabin-Miller and </a:t>
            </a:r>
            <a:r>
              <a:rPr lang="en-US" dirty="0" err="1"/>
              <a:t>Solovay</a:t>
            </a:r>
            <a:r>
              <a:rPr lang="en-US" dirty="0"/>
              <a:t> Strassen gave </a:t>
            </a:r>
            <a:r>
              <a:rPr lang="en-US" i="1" dirty="0"/>
              <a:t>randomized</a:t>
            </a:r>
            <a:r>
              <a:rPr lang="en-US" dirty="0"/>
              <a:t> algorithms for this problem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A(</a:t>
            </a:r>
            <a:r>
              <a:rPr lang="en-US" dirty="0" err="1"/>
              <a:t>x,r</a:t>
            </a:r>
            <a:r>
              <a:rPr lang="en-US" dirty="0"/>
              <a:t>) is a (one-sided) randomized algorithm if for every input x, </a:t>
            </a:r>
          </a:p>
          <a:p>
            <a:r>
              <a:rPr lang="en-US" dirty="0"/>
              <a:t>If x is prime, </a:t>
            </a:r>
            <a:r>
              <a:rPr lang="en-US" dirty="0" err="1"/>
              <a:t>Pr</a:t>
            </a:r>
            <a:r>
              <a:rPr lang="en-US" baseline="-25000" dirty="0" err="1"/>
              <a:t>r</a:t>
            </a:r>
            <a:r>
              <a:rPr lang="en-US" dirty="0"/>
              <a:t>[A(</a:t>
            </a:r>
            <a:r>
              <a:rPr lang="en-US" dirty="0" err="1"/>
              <a:t>x,r</a:t>
            </a:r>
            <a:r>
              <a:rPr lang="en-US" dirty="0"/>
              <a:t>)=yes] = 1</a:t>
            </a:r>
          </a:p>
          <a:p>
            <a:r>
              <a:rPr lang="en-US" dirty="0"/>
              <a:t>If x is not prime, </a:t>
            </a:r>
            <a:r>
              <a:rPr lang="en-US" dirty="0" err="1"/>
              <a:t>Pr</a:t>
            </a:r>
            <a:r>
              <a:rPr lang="en-US" baseline="-25000" dirty="0" err="1"/>
              <a:t>r</a:t>
            </a:r>
            <a:r>
              <a:rPr lang="en-US" dirty="0"/>
              <a:t>[A(</a:t>
            </a:r>
            <a:r>
              <a:rPr lang="en-US" dirty="0" err="1"/>
              <a:t>x,r</a:t>
            </a:r>
            <a:r>
              <a:rPr lang="en-US" dirty="0"/>
              <a:t>)=yes] &lt; </a:t>
            </a:r>
            <a:r>
              <a:rPr lang="en-US" b="1" dirty="0">
                <a:solidFill>
                  <a:srgbClr val="FF0000"/>
                </a:solidFill>
              </a:rPr>
              <a:t>½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Can the </a:t>
            </a:r>
            <a:r>
              <a:rPr lang="en-US" dirty="0">
                <a:solidFill>
                  <a:srgbClr val="FF0000"/>
                </a:solidFill>
              </a:rPr>
              <a:t>½ error </a:t>
            </a:r>
            <a:r>
              <a:rPr lang="en-US" dirty="0"/>
              <a:t>be decreased?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1447-D0B5-764B-AD7B-9607FEFA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III</a:t>
            </a:r>
            <a:r>
              <a:rPr lang="en-US" dirty="0"/>
              <a:t> Error reduction in randomized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E777-9ABE-D944-97C3-1DD879C3F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decrease the error below ½, run the algorithm several times with fresh random strings r</a:t>
            </a:r>
            <a:r>
              <a:rPr lang="en-US" baseline="-25000" dirty="0"/>
              <a:t>1</a:t>
            </a:r>
            <a:r>
              <a:rPr lang="en-US" dirty="0"/>
              <a:t>,r</a:t>
            </a:r>
            <a:r>
              <a:rPr lang="en-US" baseline="-25000" dirty="0"/>
              <a:t>2</a:t>
            </a:r>
            <a:r>
              <a:rPr lang="en-US" dirty="0"/>
              <a:t>,…,r</a:t>
            </a:r>
            <a:r>
              <a:rPr lang="en-US" baseline="-25000" dirty="0"/>
              <a:t>t</a:t>
            </a:r>
            <a:r>
              <a:rPr lang="en-US" dirty="0"/>
              <a:t>.</a:t>
            </a:r>
          </a:p>
          <a:p>
            <a:r>
              <a:rPr lang="en-US" dirty="0"/>
              <a:t>If x is prime, Pr</a:t>
            </a:r>
            <a:r>
              <a:rPr lang="en-US" baseline="-25000" dirty="0"/>
              <a:t>r1,r2,…,</a:t>
            </a:r>
            <a:r>
              <a:rPr lang="en-US" baseline="-25000" dirty="0" err="1"/>
              <a:t>rt</a:t>
            </a:r>
            <a:r>
              <a:rPr lang="en-US" dirty="0"/>
              <a:t>[A(x,r</a:t>
            </a:r>
            <a:r>
              <a:rPr lang="en-US" baseline="-25000" dirty="0"/>
              <a:t>1</a:t>
            </a:r>
            <a:r>
              <a:rPr lang="en-US" dirty="0"/>
              <a:t>)=A(x,r</a:t>
            </a:r>
            <a:r>
              <a:rPr lang="en-US" baseline="-25000" dirty="0"/>
              <a:t>2</a:t>
            </a:r>
            <a:r>
              <a:rPr lang="en-US" dirty="0"/>
              <a:t>)=…=A(</a:t>
            </a:r>
            <a:r>
              <a:rPr lang="en-US" dirty="0" err="1"/>
              <a:t>x,r</a:t>
            </a:r>
            <a:r>
              <a:rPr lang="en-US" baseline="-25000" dirty="0" err="1"/>
              <a:t>t</a:t>
            </a:r>
            <a:r>
              <a:rPr lang="en-US" dirty="0"/>
              <a:t>)=yes] = 1</a:t>
            </a:r>
          </a:p>
          <a:p>
            <a:r>
              <a:rPr lang="en-US" dirty="0"/>
              <a:t>If x is not prime, Pr</a:t>
            </a:r>
            <a:r>
              <a:rPr lang="en-US" baseline="-25000" dirty="0"/>
              <a:t>r1,r2,…,</a:t>
            </a:r>
            <a:r>
              <a:rPr lang="en-US" baseline="-25000" dirty="0" err="1"/>
              <a:t>rt</a:t>
            </a:r>
            <a:r>
              <a:rPr lang="en-US" dirty="0"/>
              <a:t>[A(x,r</a:t>
            </a:r>
            <a:r>
              <a:rPr lang="en-US" baseline="-25000" dirty="0"/>
              <a:t>1</a:t>
            </a:r>
            <a:r>
              <a:rPr lang="en-US" dirty="0"/>
              <a:t>)=A(x,r</a:t>
            </a:r>
            <a:r>
              <a:rPr lang="en-US" baseline="-25000" dirty="0"/>
              <a:t>2</a:t>
            </a:r>
            <a:r>
              <a:rPr lang="en-US" dirty="0"/>
              <a:t>)=…=A(</a:t>
            </a:r>
            <a:r>
              <a:rPr lang="en-US" dirty="0" err="1"/>
              <a:t>x,r</a:t>
            </a:r>
            <a:r>
              <a:rPr lang="en-US" baseline="-25000" dirty="0" err="1"/>
              <a:t>t</a:t>
            </a:r>
            <a:r>
              <a:rPr lang="en-US" dirty="0"/>
              <a:t>)=yes] &lt; 1/2</a:t>
            </a:r>
            <a:r>
              <a:rPr lang="en-US" baseline="30000" dirty="0"/>
              <a:t>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this be done without using more random bits?</a:t>
            </a:r>
          </a:p>
        </p:txBody>
      </p:sp>
    </p:spTree>
    <p:extLst>
      <p:ext uri="{BB962C8B-B14F-4D97-AF65-F5344CB8AC3E}">
        <p14:creationId xmlns:p14="http://schemas.microsoft.com/office/powerpoint/2010/main" val="10603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E24A-A5EB-3E4B-9841-F089A37B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”magical”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64B0-E314-5B4A-B1E7-18F60711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E1954-6DC5-D64F-BAC3-88DC97F3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791700" cy="287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A5DBD-56B5-4145-8994-F203B923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982" y="3481622"/>
            <a:ext cx="2784345" cy="33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7857-ECD9-0941-A102-DE78C384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is this a magical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EDFD-4B32-EB40-BF6F-F4CD339E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81240-9997-A740-AE79-029D6DE01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85" y="1372394"/>
            <a:ext cx="7467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F8CB-26C2-0241-A765-3C125E70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E57E-F834-904B-AA2A-2CF7E7EA3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CF4CF-3611-E345-8F53-3091B827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86" y="589756"/>
            <a:ext cx="9563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3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2D58-9CF7-1D49-8B2D-7ADC0576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733D-D4E9-784C-A3DD-E39D480D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7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346E-2678-A44C-B71E-DF5B1248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7850-7892-904B-824A-7C2441019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1: show a lower bound on the number of linear transformations, and prove that most such require circuits with almost quadratic number of gates</a:t>
            </a:r>
          </a:p>
          <a:p>
            <a:endParaRPr lang="en-US" dirty="0"/>
          </a:p>
          <a:p>
            <a:r>
              <a:rPr lang="en-US" dirty="0"/>
              <a:t>Exercise 2: show that if A is super regular then it is an adjacency matrix of a graph that is a super concentrator</a:t>
            </a:r>
          </a:p>
          <a:p>
            <a:endParaRPr lang="en-US" dirty="0"/>
          </a:p>
          <a:p>
            <a:r>
              <a:rPr lang="en-US" dirty="0"/>
              <a:t>Exercise 3: show a greedy (non-algorithmic) construction of a code with positive rate and distance: enumerate all messages, and place their encoding in the large space in a greedy manner</a:t>
            </a:r>
          </a:p>
        </p:txBody>
      </p:sp>
    </p:spTree>
    <p:extLst>
      <p:ext uri="{BB962C8B-B14F-4D97-AF65-F5344CB8AC3E}">
        <p14:creationId xmlns:p14="http://schemas.microsoft.com/office/powerpoint/2010/main" val="175687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DB49-0D61-FF4E-8953-443F487D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CB7D-EDC0-B545-AF3C-ED1BB481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Course website: </a:t>
            </a:r>
            <a:r>
              <a:rPr lang="en-US" dirty="0">
                <a:hlinkClick r:id="rId2"/>
              </a:rPr>
              <a:t>http://www.wisdom.weizmann.ac.il/~dinuri/courses/20-expanders/index.htm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Main manuscript: </a:t>
            </a:r>
            <a:r>
              <a:rPr lang="en-US" dirty="0">
                <a:hlinkClick r:id="rId3"/>
              </a:rPr>
              <a:t>https://www.cs.huji.ac.il/~nati/PAPERS/expander_survey.pdf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8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6BE6-0D3B-0A4B-B131-E64FEA49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FD078-9497-9548-9FEA-BFDD42D0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Fundamental way to describe relations between pairs</a:t>
            </a:r>
          </a:p>
          <a:p>
            <a:pPr lvl="1"/>
            <a:r>
              <a:rPr lang="en-US" dirty="0"/>
              <a:t>Natural: relations between people, proteins, particles</a:t>
            </a:r>
          </a:p>
          <a:p>
            <a:pPr lvl="1"/>
            <a:r>
              <a:rPr lang="en-US" dirty="0"/>
              <a:t>Artificial: Communication network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Combinatorics: this is the most basic object</a:t>
            </a:r>
          </a:p>
          <a:p>
            <a:pPr lvl="1"/>
            <a:r>
              <a:rPr lang="en-US" dirty="0"/>
              <a:t>Algebra: Cayley graphs describe relation of group elements</a:t>
            </a:r>
          </a:p>
          <a:p>
            <a:pPr lvl="1"/>
            <a:r>
              <a:rPr lang="en-US" dirty="0"/>
              <a:t>Geometry: natural “shortest-path” metric</a:t>
            </a:r>
          </a:p>
          <a:p>
            <a:pPr lvl="1"/>
            <a:r>
              <a:rPr lang="en-US" dirty="0"/>
              <a:t>Topology</a:t>
            </a:r>
          </a:p>
          <a:p>
            <a:pPr lvl="1"/>
            <a:r>
              <a:rPr lang="en-US" dirty="0"/>
              <a:t>Probability: Convergence of Markov chains</a:t>
            </a:r>
          </a:p>
          <a:p>
            <a:pPr lvl="1"/>
            <a:endParaRPr lang="en-US" dirty="0"/>
          </a:p>
          <a:p>
            <a:r>
              <a:rPr lang="en-US" dirty="0"/>
              <a:t>Which properties of graphs are universally important?</a:t>
            </a:r>
          </a:p>
        </p:txBody>
      </p:sp>
    </p:spTree>
    <p:extLst>
      <p:ext uri="{BB962C8B-B14F-4D97-AF65-F5344CB8AC3E}">
        <p14:creationId xmlns:p14="http://schemas.microsoft.com/office/powerpoint/2010/main" val="14757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FBF6-6BFD-3243-A258-BEDCC3E2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Expansion of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49C9-9A24-C54E-A4A0-7738C28F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defined in the 1970’s by </a:t>
            </a:r>
            <a:r>
              <a:rPr lang="en-US" dirty="0" err="1"/>
              <a:t>Pinsker</a:t>
            </a:r>
            <a:endParaRPr lang="en-US" dirty="0"/>
          </a:p>
          <a:p>
            <a:r>
              <a:rPr lang="en-US" dirty="0"/>
              <a:t>Definition can be given in 3 languages</a:t>
            </a:r>
          </a:p>
          <a:p>
            <a:pPr lvl="1"/>
            <a:r>
              <a:rPr lang="en-US" dirty="0" err="1"/>
              <a:t>Combinatorially</a:t>
            </a:r>
            <a:endParaRPr lang="en-US" dirty="0"/>
          </a:p>
          <a:p>
            <a:pPr lvl="1"/>
            <a:r>
              <a:rPr lang="en-US" dirty="0"/>
              <a:t>Probabilistically</a:t>
            </a:r>
          </a:p>
          <a:p>
            <a:pPr lvl="1"/>
            <a:r>
              <a:rPr lang="en-US" dirty="0"/>
              <a:t>Algebraically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B33EE-9AAB-844F-8C87-367170A85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9" t="9239" r="13522" b="29338"/>
          <a:stretch/>
        </p:blipFill>
        <p:spPr>
          <a:xfrm>
            <a:off x="6881249" y="1428575"/>
            <a:ext cx="4633994" cy="38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2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75A0-148E-2C4A-8F86-39F40BAF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motivating problems: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C963-83E5-004E-A73E-443642F8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759"/>
            <a:ext cx="10515600" cy="39762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Hardness results for linear transformations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Construction of good error correcting codes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Deterministic error amplification for RP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(the class of randomized polynomial time algorithms with one-sided error)</a:t>
            </a:r>
          </a:p>
        </p:txBody>
      </p:sp>
    </p:spTree>
    <p:extLst>
      <p:ext uri="{BB962C8B-B14F-4D97-AF65-F5344CB8AC3E}">
        <p14:creationId xmlns:p14="http://schemas.microsoft.com/office/powerpoint/2010/main" val="12170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F53B-3A6E-024A-A600-C772A809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 for linear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23FF-7201-2C40-AC12-DDA21839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325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Valiant’s</a:t>
            </a:r>
            <a:r>
              <a:rPr lang="en-US" dirty="0"/>
              <a:t> problem (1976) – a classical lower bound problem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27BC98-E907-9044-B3F2-A7EA4CC34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659806"/>
            <a:ext cx="1033780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4466B8-CE44-EB43-A81F-305E1E850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266" y="3885474"/>
            <a:ext cx="4030668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F53B-3A6E-024A-A600-C772A809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I </a:t>
            </a:r>
            <a:r>
              <a:rPr lang="en-US" dirty="0"/>
              <a:t>Hardness for linear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23FF-7201-2C40-AC12-DDA21839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325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Valiant’s</a:t>
            </a:r>
            <a:r>
              <a:rPr lang="en-US" dirty="0"/>
              <a:t> problem (1976) – a classical lower bound problem 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41C8A-CA85-5048-979D-DBA20A8F554D}"/>
              </a:ext>
            </a:extLst>
          </p:cNvPr>
          <p:cNvSpPr txBox="1">
            <a:spLocks/>
          </p:cNvSpPr>
          <p:nvPr/>
        </p:nvSpPr>
        <p:spPr>
          <a:xfrm>
            <a:off x="838200" y="4385560"/>
            <a:ext cx="10515600" cy="61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Implementing matrix-vector multiplication takes n</a:t>
            </a:r>
            <a:r>
              <a:rPr lang="en-US" baseline="30000" dirty="0"/>
              <a:t>2 </a:t>
            </a:r>
            <a:r>
              <a:rPr lang="en-US" dirty="0"/>
              <a:t>gates</a:t>
            </a:r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27BC98-E907-9044-B3F2-A7EA4CC34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659806"/>
            <a:ext cx="10337800" cy="1409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BA61799-25A4-6B4B-BDAB-30128B78E9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74065"/>
                <a:ext cx="10991850" cy="6132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Counting = = &gt; most linear transformations require many gates,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BA61799-25A4-6B4B-BDAB-30128B78E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74065"/>
                <a:ext cx="10991850" cy="613257"/>
              </a:xfrm>
              <a:prstGeom prst="rect">
                <a:avLst/>
              </a:prstGeom>
              <a:blipFill>
                <a:blip r:embed="rId5"/>
                <a:stretch>
                  <a:fillRect l="-1038" t="-14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449B76-E4B0-4F49-A49F-E89667E77652}"/>
              </a:ext>
            </a:extLst>
          </p:cNvPr>
          <p:cNvSpPr txBox="1">
            <a:spLocks/>
          </p:cNvSpPr>
          <p:nvPr/>
        </p:nvSpPr>
        <p:spPr>
          <a:xfrm>
            <a:off x="838200" y="5962570"/>
            <a:ext cx="10515600" cy="61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Lower bound goal: find an </a:t>
            </a:r>
            <a:r>
              <a:rPr lang="en-US" b="1" dirty="0"/>
              <a:t>explicit</a:t>
            </a:r>
            <a:r>
              <a:rPr lang="en-US" dirty="0"/>
              <a:t> transformation with such complexity</a:t>
            </a:r>
          </a:p>
        </p:txBody>
      </p:sp>
    </p:spTree>
    <p:extLst>
      <p:ext uri="{BB962C8B-B14F-4D97-AF65-F5344CB8AC3E}">
        <p14:creationId xmlns:p14="http://schemas.microsoft.com/office/powerpoint/2010/main" val="26387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B21A-450B-B741-9599-2F137A49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 concentrators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BB3BF-9C9B-EE49-98DA-C139A540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2631736"/>
            <a:ext cx="110236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82756-F6C9-254F-A55E-964312F8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18936"/>
            <a:ext cx="98425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36711A-9FA7-8E43-B724-DA5291C9E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0" y="4143947"/>
            <a:ext cx="4744357" cy="2512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F7F030-DCBC-1A48-8D13-3FCF11F0F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643" y="4143947"/>
            <a:ext cx="2701471" cy="24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25FC-18C4-9248-8835-0AAB96D0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8969-3F97-BE42-B923-C47ED24A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Valiant conjectured that a super concentrator must have many edges, super-linear</a:t>
            </a:r>
          </a:p>
          <a:p>
            <a:r>
              <a:rPr lang="en-US" dirty="0"/>
              <a:t>He later proved that that’s not true! Expanders imply sparse super-concentrators</a:t>
            </a:r>
          </a:p>
        </p:txBody>
      </p:sp>
    </p:spTree>
    <p:extLst>
      <p:ext uri="{BB962C8B-B14F-4D97-AF65-F5344CB8AC3E}">
        <p14:creationId xmlns:p14="http://schemas.microsoft.com/office/powerpoint/2010/main" val="74658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814</Words>
  <Application>Microsoft Macintosh PowerPoint</Application>
  <PresentationFormat>Widescreen</PresentationFormat>
  <Paragraphs>100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</vt:lpstr>
      <vt:lpstr>Office Theme</vt:lpstr>
      <vt:lpstr>Expander graphs and their applications</vt:lpstr>
      <vt:lpstr>Course materials</vt:lpstr>
      <vt:lpstr>Graphs</vt:lpstr>
      <vt:lpstr>Expansion of graphs</vt:lpstr>
      <vt:lpstr>Three motivating problems: </vt:lpstr>
      <vt:lpstr>Hardness for linear transformations</vt:lpstr>
      <vt:lpstr>I Hardness for linear transformations</vt:lpstr>
      <vt:lpstr>Super concentrators</vt:lpstr>
      <vt:lpstr>PowerPoint Presentation</vt:lpstr>
      <vt:lpstr>II Error Correcting Codes</vt:lpstr>
      <vt:lpstr>PowerPoint Presentation</vt:lpstr>
      <vt:lpstr>III Error reduction in randomized algorithms</vt:lpstr>
      <vt:lpstr>III Error reduction in randomized algorithms</vt:lpstr>
      <vt:lpstr>”magical” graphs</vt:lpstr>
      <vt:lpstr>For example, is this a magical graph?</vt:lpstr>
      <vt:lpstr>PowerPoint Presentation</vt:lpstr>
      <vt:lpstr>THE END</vt:lpstr>
      <vt:lpstr>Exercise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Expander graphs and their applications</dc:title>
  <dc:creator>Microsoft Office User</dc:creator>
  <cp:lastModifiedBy>Microsoft Office User</cp:lastModifiedBy>
  <cp:revision>28</cp:revision>
  <dcterms:created xsi:type="dcterms:W3CDTF">2020-10-23T14:34:48Z</dcterms:created>
  <dcterms:modified xsi:type="dcterms:W3CDTF">2020-11-02T06:47:28Z</dcterms:modified>
</cp:coreProperties>
</file>