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</p:sldMasterIdLst>
  <p:notesMasterIdLst>
    <p:notesMasterId r:id="rId35"/>
  </p:notesMasterIdLst>
  <p:sldIdLst>
    <p:sldId id="446" r:id="rId3"/>
    <p:sldId id="451" r:id="rId4"/>
    <p:sldId id="483" r:id="rId5"/>
    <p:sldId id="452" r:id="rId6"/>
    <p:sldId id="453" r:id="rId7"/>
    <p:sldId id="454" r:id="rId8"/>
    <p:sldId id="455" r:id="rId9"/>
    <p:sldId id="457" r:id="rId10"/>
    <p:sldId id="458" r:id="rId11"/>
    <p:sldId id="480" r:id="rId12"/>
    <p:sldId id="479" r:id="rId13"/>
    <p:sldId id="459" r:id="rId14"/>
    <p:sldId id="478" r:id="rId15"/>
    <p:sldId id="473" r:id="rId16"/>
    <p:sldId id="482" r:id="rId17"/>
    <p:sldId id="474" r:id="rId18"/>
    <p:sldId id="464" r:id="rId19"/>
    <p:sldId id="465" r:id="rId20"/>
    <p:sldId id="466" r:id="rId21"/>
    <p:sldId id="467" r:id="rId22"/>
    <p:sldId id="472" r:id="rId23"/>
    <p:sldId id="468" r:id="rId24"/>
    <p:sldId id="469" r:id="rId25"/>
    <p:sldId id="470" r:id="rId26"/>
    <p:sldId id="471" r:id="rId27"/>
    <p:sldId id="481" r:id="rId28"/>
    <p:sldId id="460" r:id="rId29"/>
    <p:sldId id="462" r:id="rId30"/>
    <p:sldId id="463" r:id="rId31"/>
    <p:sldId id="475" r:id="rId32"/>
    <p:sldId id="476" r:id="rId33"/>
    <p:sldId id="47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ylon Yogev" initials="EY" lastIdx="1" clrIdx="0">
    <p:extLst>
      <p:ext uri="{19B8F6BF-5375-455C-9EA6-DF929625EA0E}">
        <p15:presenceInfo xmlns:p15="http://schemas.microsoft.com/office/powerpoint/2012/main" userId="S::t-elyony@microsoft.com::5f0ba831-1d05-471e-b75a-22d8fc309a63" providerId="AD"/>
      </p:ext>
    </p:extLst>
  </p:cmAuthor>
  <p:cmAuthor id="2" name="Eylon Yogev" initials="EY [2]" lastIdx="1" clrIdx="1">
    <p:extLst>
      <p:ext uri="{19B8F6BF-5375-455C-9EA6-DF929625EA0E}">
        <p15:presenceInfo xmlns:p15="http://schemas.microsoft.com/office/powerpoint/2012/main" userId="Eylon Yog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BB3"/>
    <a:srgbClr val="E6E6E6"/>
    <a:srgbClr val="D7E5E5"/>
    <a:srgbClr val="3399FF"/>
    <a:srgbClr val="33CCFF"/>
    <a:srgbClr val="9CBEBD"/>
    <a:srgbClr val="5DD5FF"/>
    <a:srgbClr val="00B0F0"/>
    <a:srgbClr val="B4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3434" autoAdjust="0"/>
  </p:normalViewPr>
  <p:slideViewPr>
    <p:cSldViewPr snapToGrid="0">
      <p:cViewPr varScale="1">
        <p:scale>
          <a:sx n="66" d="100"/>
          <a:sy n="66" d="100"/>
        </p:scale>
        <p:origin x="687" y="48"/>
      </p:cViewPr>
      <p:guideLst/>
    </p:cSldViewPr>
  </p:slideViewPr>
  <p:outlineViewPr>
    <p:cViewPr>
      <p:scale>
        <a:sx n="33" d="100"/>
        <a:sy n="33" d="100"/>
      </p:scale>
      <p:origin x="0" y="-81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E6739E-F509-4621-83B1-5C6E0AC87FF2}" type="datetimeFigureOut">
              <a:rPr lang="he-IL" smtClean="0"/>
              <a:t>כ"ה/טבת/תש"פ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AADB1724-7ECF-4269-AF54-EE6FBD22D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806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F295-1BE1-456D-92F8-CCF4E9F3D5FF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FF295-1BE1-456D-92F8-CCF4E9F3D5FF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4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58270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14D7-ACD6-42D8-B603-4D0721EE6B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7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F77A-9AAE-4B90-8E8E-BE97902B79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5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2CB1-D1E4-4320-BABD-8553F41A8E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9AD2-22B2-455F-A8CF-28E9BA2625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FA58-9C4B-4DA5-9AA9-23814AF87D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99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1DB3-0206-4050-A977-0FE7C69953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63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7E61F-3EBF-4FF9-8670-2CAC06D484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E58D9-22F8-4DB4-86D6-2B8A18C7D8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0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3168D-9C6E-4C7B-827D-0DFFA3250A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E8E6A-1FC1-4001-B5C5-FF705BD63B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35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053C-2382-4EDC-8D82-07069C224A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9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  <p:sldLayoutId id="2147483662" r:id="rId12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7E6EE4A-BABD-453D-BE52-AF8E076E4B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80E932-A610-4110-93FB-E72CDE69E5B3}"/>
              </a:ext>
            </a:extLst>
          </p:cNvPr>
          <p:cNvSpPr txBox="1">
            <a:spLocks/>
          </p:cNvSpPr>
          <p:nvPr/>
        </p:nvSpPr>
        <p:spPr>
          <a:xfrm>
            <a:off x="777636" y="460769"/>
            <a:ext cx="10508776" cy="1463040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0070C0"/>
                </a:solidFill>
              </a:rPr>
              <a:t>Instance Complexity </a:t>
            </a:r>
            <a:r>
              <a:rPr lang="en-US" sz="5400" dirty="0"/>
              <a:t>and </a:t>
            </a:r>
            <a:r>
              <a:rPr lang="en-US" sz="5400" dirty="0">
                <a:solidFill>
                  <a:srgbClr val="C00000"/>
                </a:solidFill>
              </a:rPr>
              <a:t>Unlabeled Certificates</a:t>
            </a:r>
            <a:r>
              <a:rPr lang="en-US" sz="5400" dirty="0"/>
              <a:t> in the 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Decision Tree Model</a:t>
            </a:r>
            <a:endParaRPr lang="he-IL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197CF4-C25F-4DBB-A101-5ACD529B45DA}"/>
              </a:ext>
            </a:extLst>
          </p:cNvPr>
          <p:cNvSpPr txBox="1">
            <a:spLocks/>
          </p:cNvSpPr>
          <p:nvPr/>
        </p:nvSpPr>
        <p:spPr>
          <a:xfrm>
            <a:off x="264773" y="1489727"/>
            <a:ext cx="11534502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600" b="1" dirty="0" err="1" smtClean="0">
                <a:solidFill>
                  <a:srgbClr val="002060"/>
                </a:solidFill>
              </a:rPr>
              <a:t>Tomer</a:t>
            </a:r>
            <a:r>
              <a:rPr lang="en-US" sz="3600" b="1" dirty="0" smtClean="0">
                <a:solidFill>
                  <a:srgbClr val="002060"/>
                </a:solidFill>
              </a:rPr>
              <a:t> Grossman        </a:t>
            </a:r>
            <a:r>
              <a:rPr lang="en-US" sz="3600" b="1" dirty="0" err="1" smtClean="0">
                <a:solidFill>
                  <a:srgbClr val="002060"/>
                </a:solidFill>
              </a:rPr>
              <a:t>Ilan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Komargodski</a:t>
            </a:r>
            <a:r>
              <a:rPr lang="en-US" sz="3600" b="1" dirty="0" smtClean="0">
                <a:solidFill>
                  <a:srgbClr val="002060"/>
                </a:solidFill>
              </a:rPr>
              <a:t>       Moni </a:t>
            </a:r>
            <a:r>
              <a:rPr lang="en-US" sz="3600" b="1" dirty="0" err="1" smtClean="0">
                <a:solidFill>
                  <a:srgbClr val="002060"/>
                </a:solidFill>
              </a:rPr>
              <a:t>Naor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0FDB7D-749E-4C0E-BE2A-231C9E1B193A}"/>
              </a:ext>
            </a:extLst>
          </p:cNvPr>
          <p:cNvSpPr txBox="1">
            <a:spLocks/>
          </p:cNvSpPr>
          <p:nvPr/>
        </p:nvSpPr>
        <p:spPr>
          <a:xfrm>
            <a:off x="0" y="6269056"/>
            <a:ext cx="11350171" cy="58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2400" b="1" dirty="0" smtClean="0"/>
              <a:t>IRIF</a:t>
            </a:r>
            <a:r>
              <a:rPr lang="en-US" sz="2400" dirty="0" smtClean="0"/>
              <a:t>, Paris, Jan 23</a:t>
            </a:r>
            <a:r>
              <a:rPr lang="en-US" sz="2400" baseline="30000" dirty="0" smtClean="0"/>
              <a:t>rd</a:t>
            </a:r>
            <a:r>
              <a:rPr lang="en-US" sz="2400" dirty="0"/>
              <a:t>  2020  Algorithms and </a:t>
            </a:r>
            <a:r>
              <a:rPr lang="en-US" sz="2400" dirty="0" smtClean="0"/>
              <a:t>Discrete Structures Seminar</a:t>
            </a:r>
            <a:endParaRPr lang="en-US" sz="2400" dirty="0"/>
          </a:p>
        </p:txBody>
      </p:sp>
      <p:pic>
        <p:nvPicPr>
          <p:cNvPr id="11" name="Picture 10" descr="tr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784" y="3924943"/>
            <a:ext cx="1720922" cy="13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942" y="3461659"/>
            <a:ext cx="1457325" cy="1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1743" r="51047" b="1082"/>
          <a:stretch/>
        </p:blipFill>
        <p:spPr>
          <a:xfrm>
            <a:off x="1515789" y="3461659"/>
            <a:ext cx="1424590" cy="19206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556600"/>
            <a:ext cx="253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Weizmann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Institute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74265" y="2556600"/>
            <a:ext cx="193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NTT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00B050"/>
                </a:solidFill>
                <a:sym typeface="Wingdings" panose="05000000000000000000" pitchFamily="2" charset="2"/>
              </a:rPr>
              <a:t>Huji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52494" y="2556600"/>
            <a:ext cx="253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Weizmann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Institute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3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IL" dirty="0" smtClean="0">
                <a:solidFill>
                  <a:srgbClr val="9C3C43"/>
                </a:solidFill>
              </a:rPr>
              <a:t>…</a:t>
            </a:r>
            <a:r>
              <a:rPr lang="en-US" dirty="0" smtClean="0">
                <a:solidFill>
                  <a:srgbClr val="9C3C43"/>
                </a:solidFill>
              </a:rPr>
              <a:t>The </a:t>
            </a:r>
            <a:r>
              <a:rPr lang="en-US" dirty="0">
                <a:solidFill>
                  <a:srgbClr val="9C3C43"/>
                </a:solidFill>
              </a:rPr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617643" cy="4023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No two vertices in the crowd have the same neighborhood when restricted to the leaves of the tree"/>
          <p:cNvSpPr txBox="1"/>
          <p:nvPr/>
        </p:nvSpPr>
        <p:spPr>
          <a:xfrm>
            <a:off x="6550932" y="3812896"/>
            <a:ext cx="630010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9C3C43"/>
                </a:solidFill>
              </a:defRPr>
            </a:lvl1pPr>
          </a:lstStyle>
          <a:p>
            <a:endParaRPr dirty="0"/>
          </a:p>
        </p:txBody>
      </p:sp>
      <p:sp>
        <p:nvSpPr>
          <p:cNvPr id="5" name="Graph has a binary tree with   leaves where each right child has an intermediate child"/>
          <p:cNvSpPr txBox="1"/>
          <p:nvPr/>
        </p:nvSpPr>
        <p:spPr>
          <a:xfrm>
            <a:off x="5425682" y="1948916"/>
            <a:ext cx="6715192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300"/>
            </a:pPr>
            <a:r>
              <a:rPr lang="en-US" sz="2800" dirty="0" smtClean="0"/>
              <a:t>Add</a:t>
            </a:r>
            <a:r>
              <a:rPr lang="en-US" sz="2800" b="1" dirty="0" smtClean="0"/>
              <a:t> </a:t>
            </a:r>
            <a:r>
              <a:rPr lang="en-US" sz="2800" b="1" dirty="0"/>
              <a:t>two additional </a:t>
            </a:r>
            <a:r>
              <a:rPr lang="en-US" sz="2800" b="1" dirty="0" smtClean="0"/>
              <a:t>nodes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T</a:t>
            </a:r>
            <a:r>
              <a:rPr lang="en-US" sz="2800" baseline="-25000" dirty="0" smtClean="0">
                <a:solidFill>
                  <a:srgbClr val="0033CC"/>
                </a:solidFill>
                <a:latin typeface="Comic Sans MS"/>
              </a:rPr>
              <a:t>1</a:t>
            </a:r>
            <a:r>
              <a:rPr lang="en-US" sz="2800" b="1" dirty="0" smtClean="0"/>
              <a:t> </a:t>
            </a:r>
            <a:r>
              <a:rPr lang="en-US" sz="2800" b="1" dirty="0"/>
              <a:t>and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T</a:t>
            </a:r>
            <a:r>
              <a:rPr lang="en-US" sz="2800" baseline="-25000" dirty="0" smtClean="0">
                <a:solidFill>
                  <a:srgbClr val="0033CC"/>
                </a:solidFill>
                <a:latin typeface="Comic Sans MS"/>
              </a:rPr>
              <a:t>2</a:t>
            </a:r>
            <a:r>
              <a:rPr lang="en-US" sz="2800" b="1" dirty="0" smtClean="0"/>
              <a:t>         </a:t>
            </a:r>
            <a:r>
              <a:rPr lang="en-US" sz="2800" dirty="0" smtClean="0"/>
              <a:t>connected just to P</a:t>
            </a:r>
            <a:endParaRPr lang="en-US" sz="2800" dirty="0"/>
          </a:p>
          <a:p>
            <a:pPr>
              <a:defRPr sz="3300"/>
            </a:pPr>
            <a:r>
              <a:rPr lang="en-US" sz="2800" b="1" dirty="0" smtClean="0"/>
              <a:t> Add </a:t>
            </a:r>
            <a:r>
              <a:rPr lang="en-US" sz="2800" dirty="0" smtClean="0"/>
              <a:t>node B connected to </a:t>
            </a:r>
            <a:r>
              <a:rPr lang="en-US" sz="2800" b="1" dirty="0" smtClean="0"/>
              <a:t>all</a:t>
            </a:r>
            <a:r>
              <a:rPr lang="en-US" sz="2800" dirty="0" smtClean="0"/>
              <a:t> nodes,      except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33CC"/>
                </a:solidFill>
                <a:latin typeface="Comic Sans MS" pitchFamily="66" charset="0"/>
              </a:rPr>
              <a:t>T</a:t>
            </a:r>
            <a:r>
              <a:rPr lang="en-US" sz="2800" baseline="-25000" dirty="0" smtClean="0">
                <a:solidFill>
                  <a:srgbClr val="0033CC"/>
                </a:solidFill>
                <a:latin typeface="Comic Sans MS"/>
              </a:rPr>
              <a:t>1</a:t>
            </a:r>
            <a:r>
              <a:rPr lang="en-US" sz="2800" b="1" dirty="0" smtClean="0"/>
              <a:t> </a:t>
            </a:r>
            <a:r>
              <a:rPr lang="en-US" sz="2800" b="1" dirty="0"/>
              <a:t>and </a:t>
            </a:r>
            <a:r>
              <a:rPr lang="en-US" sz="2800" dirty="0">
                <a:solidFill>
                  <a:srgbClr val="0033CC"/>
                </a:solidFill>
                <a:latin typeface="Comic Sans MS" pitchFamily="66" charset="0"/>
              </a:rPr>
              <a:t>T</a:t>
            </a:r>
            <a:r>
              <a:rPr lang="en-US" sz="2800" baseline="-25000" dirty="0">
                <a:solidFill>
                  <a:srgbClr val="0033CC"/>
                </a:solidFill>
                <a:latin typeface="Comic Sans MS"/>
              </a:rPr>
              <a:t>2</a:t>
            </a:r>
            <a:r>
              <a:rPr lang="en-US" sz="2800" b="1" dirty="0" smtClean="0"/>
              <a:t>.</a:t>
            </a:r>
          </a:p>
        </p:txBody>
      </p:sp>
      <p:sp>
        <p:nvSpPr>
          <p:cNvPr id="116" name="Oval 115"/>
          <p:cNvSpPr/>
          <p:nvPr/>
        </p:nvSpPr>
        <p:spPr>
          <a:xfrm>
            <a:off x="786450" y="5433056"/>
            <a:ext cx="3253947" cy="12851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071553" y="6098667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990072" y="624282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630072" y="5600278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556688" y="5542612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1432294" y="606282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2" name="Straight Connector 121"/>
          <p:cNvCxnSpPr>
            <a:stCxn id="120" idx="6"/>
            <a:endCxn id="119" idx="2"/>
          </p:cNvCxnSpPr>
          <p:nvPr/>
        </p:nvCxnSpPr>
        <p:spPr>
          <a:xfrm>
            <a:off x="1916688" y="5722612"/>
            <a:ext cx="713384" cy="5766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3" name="Straight Connector 122"/>
          <p:cNvCxnSpPr>
            <a:stCxn id="121" idx="0"/>
            <a:endCxn id="120" idx="4"/>
          </p:cNvCxnSpPr>
          <p:nvPr/>
        </p:nvCxnSpPr>
        <p:spPr>
          <a:xfrm flipV="1">
            <a:off x="1612294" y="5902612"/>
            <a:ext cx="124394" cy="1602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4" name="Straight Connector 123"/>
          <p:cNvCxnSpPr>
            <a:stCxn id="120" idx="5"/>
            <a:endCxn id="117" idx="1"/>
          </p:cNvCxnSpPr>
          <p:nvPr/>
        </p:nvCxnSpPr>
        <p:spPr>
          <a:xfrm>
            <a:off x="1863967" y="5849891"/>
            <a:ext cx="260307" cy="30149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5" name="Straight Connector 124"/>
          <p:cNvCxnSpPr>
            <a:stCxn id="117" idx="7"/>
            <a:endCxn id="119" idx="3"/>
          </p:cNvCxnSpPr>
          <p:nvPr/>
        </p:nvCxnSpPr>
        <p:spPr>
          <a:xfrm flipV="1">
            <a:off x="2378832" y="5907557"/>
            <a:ext cx="303961" cy="24383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6" name="Straight Connector 125"/>
          <p:cNvCxnSpPr>
            <a:endCxn id="118" idx="2"/>
          </p:cNvCxnSpPr>
          <p:nvPr/>
        </p:nvCxnSpPr>
        <p:spPr>
          <a:xfrm>
            <a:off x="2431553" y="6313665"/>
            <a:ext cx="558519" cy="10916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7" name="Straight Connector 126"/>
          <p:cNvCxnSpPr>
            <a:stCxn id="118" idx="0"/>
            <a:endCxn id="119" idx="5"/>
          </p:cNvCxnSpPr>
          <p:nvPr/>
        </p:nvCxnSpPr>
        <p:spPr>
          <a:xfrm flipH="1" flipV="1">
            <a:off x="2937351" y="5907557"/>
            <a:ext cx="232721" cy="3352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8" name="Straight Connector 127"/>
          <p:cNvCxnSpPr>
            <a:stCxn id="121" idx="7"/>
            <a:endCxn id="119" idx="2"/>
          </p:cNvCxnSpPr>
          <p:nvPr/>
        </p:nvCxnSpPr>
        <p:spPr>
          <a:xfrm flipV="1">
            <a:off x="1739573" y="5780278"/>
            <a:ext cx="890499" cy="3352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9" name="Oval 128"/>
          <p:cNvSpPr/>
          <p:nvPr/>
        </p:nvSpPr>
        <p:spPr>
          <a:xfrm>
            <a:off x="1156341" y="4461172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1936470" y="4470447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643271" y="4466944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3350072" y="4470447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3" name="Straight Connector 132"/>
          <p:cNvCxnSpPr>
            <a:endCxn id="120" idx="0"/>
          </p:cNvCxnSpPr>
          <p:nvPr/>
        </p:nvCxnSpPr>
        <p:spPr>
          <a:xfrm>
            <a:off x="1317799" y="4821172"/>
            <a:ext cx="418889" cy="72144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cxnSp>
        <p:nvCxnSpPr>
          <p:cNvPr id="134" name="Straight Connector 133"/>
          <p:cNvCxnSpPr>
            <a:stCxn id="130" idx="4"/>
            <a:endCxn id="120" idx="0"/>
          </p:cNvCxnSpPr>
          <p:nvPr/>
        </p:nvCxnSpPr>
        <p:spPr>
          <a:xfrm flipH="1">
            <a:off x="1736688" y="4830447"/>
            <a:ext cx="379782" cy="712165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cxnSp>
        <p:nvCxnSpPr>
          <p:cNvPr id="135" name="Straight Connector 134"/>
          <p:cNvCxnSpPr>
            <a:stCxn id="129" idx="4"/>
            <a:endCxn id="119" idx="0"/>
          </p:cNvCxnSpPr>
          <p:nvPr/>
        </p:nvCxnSpPr>
        <p:spPr>
          <a:xfrm>
            <a:off x="1336341" y="4821172"/>
            <a:ext cx="1473731" cy="7791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cxnSp>
        <p:nvCxnSpPr>
          <p:cNvPr id="136" name="Straight Connector 135"/>
          <p:cNvCxnSpPr>
            <a:stCxn id="132" idx="4"/>
            <a:endCxn id="119" idx="0"/>
          </p:cNvCxnSpPr>
          <p:nvPr/>
        </p:nvCxnSpPr>
        <p:spPr>
          <a:xfrm flipH="1">
            <a:off x="2810072" y="4830447"/>
            <a:ext cx="720000" cy="76983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cxnSp>
        <p:nvCxnSpPr>
          <p:cNvPr id="137" name="Straight Connector 136"/>
          <p:cNvCxnSpPr>
            <a:stCxn id="130" idx="4"/>
            <a:endCxn id="119" idx="0"/>
          </p:cNvCxnSpPr>
          <p:nvPr/>
        </p:nvCxnSpPr>
        <p:spPr>
          <a:xfrm>
            <a:off x="2116470" y="4830447"/>
            <a:ext cx="693602" cy="76983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sp>
        <p:nvSpPr>
          <p:cNvPr id="138" name="Oval 137"/>
          <p:cNvSpPr/>
          <p:nvPr/>
        </p:nvSpPr>
        <p:spPr>
          <a:xfrm>
            <a:off x="1526721" y="3635600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990072" y="3635600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3319642" y="4132681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1904120" y="4135082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698256" y="3364256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225873" y="2867820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4" name="Straight Connector 143"/>
          <p:cNvCxnSpPr>
            <a:stCxn id="138" idx="0"/>
          </p:cNvCxnSpPr>
          <p:nvPr/>
        </p:nvCxnSpPr>
        <p:spPr>
          <a:xfrm flipV="1">
            <a:off x="1706721" y="3186210"/>
            <a:ext cx="569533" cy="44939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5" name="Straight Connector 144"/>
          <p:cNvCxnSpPr>
            <a:stCxn id="129" idx="0"/>
          </p:cNvCxnSpPr>
          <p:nvPr/>
        </p:nvCxnSpPr>
        <p:spPr>
          <a:xfrm flipV="1">
            <a:off x="1336341" y="3965953"/>
            <a:ext cx="275953" cy="49521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6" name="Straight Connector 145"/>
          <p:cNvCxnSpPr>
            <a:stCxn id="141" idx="0"/>
            <a:endCxn id="138" idx="5"/>
          </p:cNvCxnSpPr>
          <p:nvPr/>
        </p:nvCxnSpPr>
        <p:spPr>
          <a:xfrm flipH="1" flipV="1">
            <a:off x="1834000" y="3942879"/>
            <a:ext cx="160120" cy="19220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7" name="Straight Connector 146"/>
          <p:cNvCxnSpPr>
            <a:stCxn id="130" idx="0"/>
          </p:cNvCxnSpPr>
          <p:nvPr/>
        </p:nvCxnSpPr>
        <p:spPr>
          <a:xfrm flipH="1" flipV="1">
            <a:off x="2032423" y="4302879"/>
            <a:ext cx="84047" cy="167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8" name="Straight Connector 147"/>
          <p:cNvCxnSpPr>
            <a:stCxn id="142" idx="1"/>
            <a:endCxn id="143" idx="5"/>
          </p:cNvCxnSpPr>
          <p:nvPr/>
        </p:nvCxnSpPr>
        <p:spPr>
          <a:xfrm flipH="1" flipV="1">
            <a:off x="2533152" y="3175099"/>
            <a:ext cx="191464" cy="2155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9" name="Straight Connector 148"/>
          <p:cNvCxnSpPr>
            <a:stCxn id="140" idx="0"/>
          </p:cNvCxnSpPr>
          <p:nvPr/>
        </p:nvCxnSpPr>
        <p:spPr>
          <a:xfrm flipH="1" flipV="1">
            <a:off x="3269660" y="3984299"/>
            <a:ext cx="139982" cy="14838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0" name="Straight Connector 149"/>
          <p:cNvCxnSpPr>
            <a:stCxn id="139" idx="1"/>
            <a:endCxn id="142" idx="5"/>
          </p:cNvCxnSpPr>
          <p:nvPr/>
        </p:nvCxnSpPr>
        <p:spPr>
          <a:xfrm flipH="1" flipV="1">
            <a:off x="2851896" y="3517896"/>
            <a:ext cx="190897" cy="17042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1" name="Straight Connector 150"/>
          <p:cNvCxnSpPr>
            <a:stCxn id="131" idx="0"/>
          </p:cNvCxnSpPr>
          <p:nvPr/>
        </p:nvCxnSpPr>
        <p:spPr>
          <a:xfrm flipV="1">
            <a:off x="2823271" y="3925097"/>
            <a:ext cx="219522" cy="54184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2" name="Straight Connector 151"/>
          <p:cNvCxnSpPr>
            <a:stCxn id="132" idx="0"/>
          </p:cNvCxnSpPr>
          <p:nvPr/>
        </p:nvCxnSpPr>
        <p:spPr>
          <a:xfrm flipH="1" flipV="1">
            <a:off x="3437351" y="4302879"/>
            <a:ext cx="92721" cy="167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5" name="Oval 154"/>
          <p:cNvSpPr/>
          <p:nvPr/>
        </p:nvSpPr>
        <p:spPr>
          <a:xfrm>
            <a:off x="66623" y="299509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570684" y="2111531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3022507" y="2425866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168396" y="3655923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473257" y="3635600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0" name="Straight Connector 159"/>
          <p:cNvCxnSpPr>
            <a:stCxn id="138" idx="6"/>
            <a:endCxn id="158" idx="2"/>
          </p:cNvCxnSpPr>
          <p:nvPr/>
        </p:nvCxnSpPr>
        <p:spPr>
          <a:xfrm flipV="1">
            <a:off x="1886721" y="3745923"/>
            <a:ext cx="281675" cy="696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1" name="Straight Connector 160"/>
          <p:cNvCxnSpPr>
            <a:stCxn id="159" idx="7"/>
            <a:endCxn id="142" idx="3"/>
          </p:cNvCxnSpPr>
          <p:nvPr/>
        </p:nvCxnSpPr>
        <p:spPr>
          <a:xfrm flipV="1">
            <a:off x="2626897" y="3517896"/>
            <a:ext cx="97719" cy="14406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2" name="Straight Connector 161"/>
          <p:cNvCxnSpPr>
            <a:endCxn id="142" idx="3"/>
          </p:cNvCxnSpPr>
          <p:nvPr/>
        </p:nvCxnSpPr>
        <p:spPr>
          <a:xfrm flipV="1">
            <a:off x="2300548" y="3517896"/>
            <a:ext cx="424068" cy="1507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2241302" y="2863153"/>
            <a:ext cx="3032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400" rtl="1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</a:t>
            </a:r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587342" y="2102245"/>
            <a:ext cx="3706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400" rtl="1"/>
            <a:r>
              <a:rPr lang="en-US" dirty="0">
                <a:solidFill>
                  <a:srgbClr val="0033CC"/>
                </a:solidFill>
              </a:rPr>
              <a:t>T</a:t>
            </a:r>
            <a:r>
              <a:rPr lang="en-US" baseline="-25000" dirty="0">
                <a:solidFill>
                  <a:srgbClr val="0033CC"/>
                </a:solidFill>
              </a:rPr>
              <a:t>1</a:t>
            </a:r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066737" y="2439421"/>
            <a:ext cx="3706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400" rtl="1"/>
            <a:r>
              <a:rPr lang="en-US" dirty="0" smtClean="0">
                <a:solidFill>
                  <a:srgbClr val="0033CC"/>
                </a:solidFill>
              </a:rPr>
              <a:t>T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 flipH="1">
            <a:off x="141185" y="2995098"/>
            <a:ext cx="232641" cy="366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67" name="Straight Connector 166"/>
          <p:cNvCxnSpPr>
            <a:endCxn id="155" idx="6"/>
          </p:cNvCxnSpPr>
          <p:nvPr/>
        </p:nvCxnSpPr>
        <p:spPr>
          <a:xfrm flipH="1">
            <a:off x="426623" y="2947598"/>
            <a:ext cx="1773397" cy="22750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8" name="Straight Connector 167"/>
          <p:cNvCxnSpPr>
            <a:stCxn id="143" idx="0"/>
            <a:endCxn id="164" idx="2"/>
          </p:cNvCxnSpPr>
          <p:nvPr/>
        </p:nvCxnSpPr>
        <p:spPr>
          <a:xfrm flipV="1">
            <a:off x="2405873" y="2471577"/>
            <a:ext cx="366776" cy="39624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9" name="Straight Connector 168"/>
          <p:cNvCxnSpPr>
            <a:stCxn id="163" idx="0"/>
            <a:endCxn id="165" idx="1"/>
          </p:cNvCxnSpPr>
          <p:nvPr/>
        </p:nvCxnSpPr>
        <p:spPr>
          <a:xfrm flipV="1">
            <a:off x="2392947" y="2624087"/>
            <a:ext cx="673790" cy="23906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2" name="Straight Connector 171"/>
          <p:cNvCxnSpPr>
            <a:stCxn id="129" idx="1"/>
            <a:endCxn id="155" idx="5"/>
          </p:cNvCxnSpPr>
          <p:nvPr/>
        </p:nvCxnSpPr>
        <p:spPr>
          <a:xfrm flipH="1" flipV="1">
            <a:off x="373902" y="3302378"/>
            <a:ext cx="835160" cy="121151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5" name="Straight Connector 174"/>
          <p:cNvCxnSpPr>
            <a:endCxn id="166" idx="2"/>
          </p:cNvCxnSpPr>
          <p:nvPr/>
        </p:nvCxnSpPr>
        <p:spPr>
          <a:xfrm flipH="1" flipV="1">
            <a:off x="257505" y="3362089"/>
            <a:ext cx="766623" cy="230419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81" name="TextBox 180"/>
          <p:cNvSpPr txBox="1"/>
          <p:nvPr/>
        </p:nvSpPr>
        <p:spPr>
          <a:xfrm>
            <a:off x="4188887" y="5580526"/>
            <a:ext cx="3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Crowd</a:t>
            </a:r>
            <a:r>
              <a:rPr lang="en-US" sz="2400" dirty="0" smtClean="0"/>
              <a:t>: </a:t>
            </a:r>
            <a:r>
              <a:rPr lang="en-US" sz="2400" b="1" dirty="0" smtClean="0"/>
              <a:t>all</a:t>
            </a:r>
            <a:r>
              <a:rPr lang="en-US" sz="2400" dirty="0" smtClean="0"/>
              <a:t> vertices must have degree at least  </a:t>
            </a:r>
            <a:r>
              <a:rPr lang="en-US" sz="2400" dirty="0" smtClean="0">
                <a:latin typeface="Comic Sans MS" panose="030F0702030302020204" pitchFamily="66" charset="0"/>
              </a:rPr>
              <a:t>log n</a:t>
            </a:r>
            <a:r>
              <a:rPr lang="en-US" sz="2400" dirty="0" smtClean="0"/>
              <a:t> among themselves</a:t>
            </a:r>
            <a:endParaRPr lang="en-US" sz="2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4092266" y="4382277"/>
            <a:ext cx="3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two vertices in the </a:t>
            </a:r>
            <a:r>
              <a:rPr lang="en-US" sz="2400" dirty="0">
                <a:solidFill>
                  <a:srgbClr val="0070C0"/>
                </a:solidFill>
              </a:rPr>
              <a:t>Crowd</a:t>
            </a:r>
            <a:r>
              <a:rPr lang="en-US" sz="2400" dirty="0" smtClean="0"/>
              <a:t> should have same neighborhood in the </a:t>
            </a:r>
            <a:r>
              <a:rPr lang="en-US" sz="2400" dirty="0" smtClean="0">
                <a:solidFill>
                  <a:srgbClr val="FFC000"/>
                </a:solidFill>
              </a:rPr>
              <a:t>leaves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7510072" y="4034153"/>
            <a:ext cx="45451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 sz="3300"/>
            </a:pPr>
            <a:r>
              <a:rPr lang="en-US" sz="2400" b="1" dirty="0">
                <a:solidFill>
                  <a:srgbClr val="C00000"/>
                </a:solidFill>
              </a:rPr>
              <a:t>Additional condition</a:t>
            </a:r>
            <a:r>
              <a:rPr lang="en-US" sz="2400" dirty="0">
                <a:solidFill>
                  <a:srgbClr val="C00000"/>
                </a:solidFill>
              </a:rPr>
              <a:t>: No leaf </a:t>
            </a:r>
            <a:r>
              <a:rPr lang="en-US" sz="2400" dirty="0" smtClean="0">
                <a:solidFill>
                  <a:srgbClr val="C00000"/>
                </a:solidFill>
              </a:rPr>
              <a:t>has </a:t>
            </a:r>
            <a:r>
              <a:rPr lang="en-US" sz="2400" dirty="0">
                <a:solidFill>
                  <a:srgbClr val="C00000"/>
                </a:solidFill>
              </a:rPr>
              <a:t>degree five or less.</a:t>
            </a:r>
          </a:p>
          <a:p>
            <a:pPr>
              <a:defRPr sz="3300"/>
            </a:pPr>
            <a:endParaRPr lang="en-US" sz="2400" dirty="0">
              <a:solidFill>
                <a:srgbClr val="C00000"/>
              </a:solidFill>
            </a:endParaRPr>
          </a:p>
          <a:p>
            <a:pPr lvl="1">
              <a:defRPr sz="3300"/>
            </a:pPr>
            <a:r>
              <a:rPr lang="en-US" sz="2400" b="1" dirty="0">
                <a:solidFill>
                  <a:srgbClr val="C00000"/>
                </a:solidFill>
              </a:rPr>
              <a:t>Special nodes</a:t>
            </a:r>
            <a:r>
              <a:rPr lang="en-US" sz="2400" dirty="0">
                <a:solidFill>
                  <a:srgbClr val="C00000"/>
                </a:solidFill>
              </a:rPr>
              <a:t>: degree 1, 2, 5 and n-3 </a:t>
            </a:r>
            <a:endParaRPr lang="en-US" sz="2400" dirty="0"/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3853012" y="2812006"/>
            <a:ext cx="0" cy="2082562"/>
          </a:xfrm>
          <a:prstGeom prst="straightConnector1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85" name="TextBox 184"/>
          <p:cNvSpPr txBox="1"/>
          <p:nvPr/>
        </p:nvSpPr>
        <p:spPr>
          <a:xfrm>
            <a:off x="3724068" y="3476444"/>
            <a:ext cx="1207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log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log n</a:t>
            </a:r>
            <a:endParaRPr lang="he-IL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57" grpId="0" animBg="1"/>
      <p:bldP spid="164" grpId="0"/>
      <p:bldP spid="165" grpId="0"/>
      <p:bldP spid="1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val 105"/>
          <p:cNvSpPr/>
          <p:nvPr/>
        </p:nvSpPr>
        <p:spPr>
          <a:xfrm>
            <a:off x="8243468" y="2036735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" descr="A Scorpion Graph">
            <a:extLst>
              <a:ext uri="{FF2B5EF4-FFF2-40B4-BE49-F238E27FC236}">
                <a16:creationId xmlns:a16="http://schemas.microsoft.com/office/drawing/2014/main" id="{E250E10C-7590-4D26-B651-406E2C46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03" y="1485197"/>
            <a:ext cx="3581400" cy="22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The Algorithm with the Unlabeled Certificate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221685" y="4819844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4142" y="2084832"/>
                <a:ext cx="10580043" cy="4591739"/>
              </a:xfrm>
            </p:spPr>
            <p:txBody>
              <a:bodyPr>
                <a:normAutofit fontScale="92500" lnSpcReduction="10000"/>
              </a:bodyPr>
              <a:lstStyle/>
              <a:p>
                <a:pPr rtl="0"/>
                <a:r>
                  <a:rPr lang="en-US" sz="3500" dirty="0" smtClean="0"/>
                  <a:t>First phase: find </a:t>
                </a:r>
                <a:r>
                  <a:rPr lang="en-US" sz="3500" dirty="0"/>
                  <a:t>either </a:t>
                </a:r>
                <a:r>
                  <a:rPr lang="en-US" sz="3500" dirty="0" smtClean="0">
                    <a:solidFill>
                      <a:srgbClr val="0033CC"/>
                    </a:solidFill>
                    <a:latin typeface="Comic Sans MS" pitchFamily="66" charset="0"/>
                  </a:rPr>
                  <a:t>T</a:t>
                </a:r>
                <a:r>
                  <a:rPr lang="en-US" sz="3500" baseline="-25000" dirty="0" smtClean="0">
                    <a:solidFill>
                      <a:srgbClr val="0033CC"/>
                    </a:solidFill>
                    <a:latin typeface="Comic Sans MS"/>
                  </a:rPr>
                  <a:t>1</a:t>
                </a:r>
                <a:r>
                  <a:rPr lang="en-US" sz="3600" dirty="0" smtClean="0"/>
                  <a:t>, </a:t>
                </a:r>
                <a:r>
                  <a:rPr lang="en-US" sz="3500" dirty="0" smtClean="0">
                    <a:solidFill>
                      <a:srgbClr val="0033CC"/>
                    </a:solidFill>
                    <a:latin typeface="Comic Sans MS" pitchFamily="66" charset="0"/>
                  </a:rPr>
                  <a:t>T</a:t>
                </a:r>
                <a:r>
                  <a:rPr lang="en-US" sz="3500" baseline="-25000" dirty="0" smtClean="0">
                    <a:solidFill>
                      <a:srgbClr val="0033CC"/>
                    </a:solidFill>
                    <a:latin typeface="Comic Sans MS"/>
                  </a:rPr>
                  <a:t>2</a:t>
                </a:r>
                <a:r>
                  <a:rPr lang="en-US" sz="3600" dirty="0" smtClean="0"/>
                  <a:t> </a:t>
                </a:r>
                <a:r>
                  <a:rPr lang="en-US" sz="3500" dirty="0"/>
                  <a:t>or</a:t>
                </a:r>
                <a:r>
                  <a:rPr lang="en-US" sz="3600" dirty="0"/>
                  <a:t> </a:t>
                </a:r>
                <a:r>
                  <a:rPr lang="en-US" sz="3500" i="1" dirty="0" smtClean="0"/>
                  <a:t>B</a:t>
                </a:r>
              </a:p>
              <a:p>
                <a:pPr lvl="1" rtl="0"/>
                <a:r>
                  <a:rPr lang="en-US" sz="3200" dirty="0" smtClean="0"/>
                  <a:t>Afterwards: </a:t>
                </a:r>
                <a:r>
                  <a:rPr lang="en-US" sz="3200" dirty="0"/>
                  <a:t>in </a:t>
                </a:r>
                <a:r>
                  <a:rPr lang="en-US" sz="3200" i="1" dirty="0"/>
                  <a:t>O</a:t>
                </a:r>
                <a:r>
                  <a:rPr lang="en-US" sz="3200" dirty="0"/>
                  <a:t>(</a:t>
                </a:r>
                <a:r>
                  <a:rPr lang="en-US" sz="3200" i="1" dirty="0"/>
                  <a:t>n</a:t>
                </a:r>
                <a:r>
                  <a:rPr lang="en-US" sz="3200" dirty="0" smtClean="0"/>
                  <a:t>) queries, also </a:t>
                </a:r>
                <a:r>
                  <a:rPr lang="en-US" sz="3200" dirty="0"/>
                  <a:t>find </a:t>
                </a:r>
                <a:r>
                  <a:rPr lang="en-US" sz="3200" i="1" dirty="0"/>
                  <a:t>P</a:t>
                </a:r>
                <a:r>
                  <a:rPr lang="en-US" sz="3200" dirty="0"/>
                  <a:t>. </a:t>
                </a:r>
                <a:endParaRPr lang="en-US" sz="3200" dirty="0" smtClean="0"/>
              </a:p>
              <a:p>
                <a:pPr rtl="0"/>
                <a:r>
                  <a:rPr lang="en-US" sz="3600" b="1" dirty="0" smtClean="0"/>
                  <a:t>Idea</a:t>
                </a:r>
                <a:r>
                  <a:rPr lang="en-US" sz="3600" dirty="0" smtClean="0"/>
                  <a:t>: scorpion graph</a:t>
                </a:r>
              </a:p>
              <a:p>
                <a:pPr lvl="1" rtl="0"/>
                <a:r>
                  <a:rPr lang="en-US" sz="3000" dirty="0" smtClean="0"/>
                  <a:t>Pick arbitrary vertex </a:t>
                </a:r>
                <a:r>
                  <a:rPr lang="en-US" sz="3000" i="1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u</a:t>
                </a:r>
                <a:r>
                  <a:rPr lang="en-US" sz="3000" dirty="0" smtClean="0"/>
                  <a:t> and query all </a:t>
                </a:r>
                <a:r>
                  <a:rPr lang="en-US" sz="3000" dirty="0"/>
                  <a:t>of its neighbors. </a:t>
                </a:r>
                <a:endParaRPr lang="en-US" sz="3000" dirty="0" smtClean="0"/>
              </a:p>
              <a:p>
                <a:pPr lvl="1" rtl="0"/>
                <a:r>
                  <a:rPr lang="en-US" sz="3000" dirty="0" smtClean="0"/>
                  <a:t>If </a:t>
                </a:r>
                <a:r>
                  <a:rPr lang="en-US" sz="3000" dirty="0" err="1" smtClean="0"/>
                  <a:t>deg</a:t>
                </a:r>
                <a:r>
                  <a:rPr lang="en-US" sz="3000" dirty="0" smtClean="0"/>
                  <a:t>(</a:t>
                </a:r>
                <a:r>
                  <a:rPr lang="en-US" sz="3000" i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u</a:t>
                </a:r>
                <a:r>
                  <a:rPr lang="en-US" sz="3000" dirty="0" smtClean="0"/>
                  <a:t>) </a:t>
                </a:r>
                <a14:m>
                  <m:oMath xmlns:m="http://schemas.openxmlformats.org/officeDocument/2006/math">
                    <m:r>
                      <a:rPr lang="en-IL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000" dirty="0"/>
                  <a:t> {1</a:t>
                </a:r>
                <a:r>
                  <a:rPr lang="en-US" sz="3000" i="1" dirty="0"/>
                  <a:t>, </a:t>
                </a:r>
                <a:r>
                  <a:rPr lang="en-US" sz="3000" dirty="0"/>
                  <a:t>5</a:t>
                </a:r>
                <a:r>
                  <a:rPr lang="en-US" sz="3000" i="1" dirty="0"/>
                  <a:t>, n</a:t>
                </a:r>
                <a:r>
                  <a:rPr lang="en-US" sz="3000" dirty="0"/>
                  <a:t>−3</a:t>
                </a:r>
                <a:r>
                  <a:rPr lang="en-US" sz="3000" dirty="0" smtClean="0"/>
                  <a:t>}: </a:t>
                </a:r>
                <a:r>
                  <a:rPr lang="en-US" sz="3000" b="1" dirty="0" smtClean="0"/>
                  <a:t>done</a:t>
                </a:r>
                <a:r>
                  <a:rPr lang="en-US" sz="3000" b="1" dirty="0"/>
                  <a:t>!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A</a:t>
                </a:r>
                <a:r>
                  <a:rPr lang="en-US" sz="3000" dirty="0" smtClean="0"/>
                  <a:t>s </a:t>
                </a:r>
                <a:r>
                  <a:rPr lang="en-US" sz="3000" i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u</a:t>
                </a:r>
                <a:r>
                  <a:rPr lang="en-US" sz="3000" i="1" dirty="0" smtClean="0"/>
                  <a:t> </a:t>
                </a:r>
                <a:r>
                  <a:rPr lang="en-US" sz="3000" dirty="0"/>
                  <a:t>must be </a:t>
                </a:r>
                <a:r>
                  <a:rPr lang="en-US" sz="3000" dirty="0">
                    <a:solidFill>
                      <a:srgbClr val="0033CC"/>
                    </a:solidFill>
                    <a:latin typeface="Comic Sans MS" pitchFamily="66" charset="0"/>
                  </a:rPr>
                  <a:t>T</a:t>
                </a:r>
                <a:r>
                  <a:rPr lang="en-US" sz="3000" dirty="0" smtClean="0"/>
                  <a:t>, </a:t>
                </a:r>
                <a:r>
                  <a:rPr lang="en-US" sz="3000" i="1" dirty="0"/>
                  <a:t>P </a:t>
                </a:r>
                <a:r>
                  <a:rPr lang="en-US" sz="3000" dirty="0"/>
                  <a:t>(</a:t>
                </a:r>
                <a:r>
                  <a:rPr lang="en-US" sz="3000" dirty="0" smtClean="0"/>
                  <a:t>or one </a:t>
                </a:r>
                <a:r>
                  <a:rPr lang="en-US" sz="3000" dirty="0"/>
                  <a:t>of </a:t>
                </a:r>
                <a:r>
                  <a:rPr lang="en-US" sz="3000" i="1" dirty="0"/>
                  <a:t>P</a:t>
                </a:r>
                <a:r>
                  <a:rPr lang="en-US" sz="3000" dirty="0"/>
                  <a:t>’s immediate children) or </a:t>
                </a:r>
                <a:r>
                  <a:rPr lang="en-US" sz="3000" i="1" dirty="0"/>
                  <a:t>B </a:t>
                </a:r>
                <a:r>
                  <a:rPr lang="en-US" sz="3000" dirty="0"/>
                  <a:t>respectively. </a:t>
                </a:r>
                <a:endParaRPr lang="en-US" sz="3000" dirty="0" smtClean="0"/>
              </a:p>
              <a:p>
                <a:pPr rtl="0"/>
                <a:r>
                  <a:rPr lang="en-US" sz="2900" dirty="0" smtClean="0"/>
                  <a:t>Assume </a:t>
                </a:r>
                <a:r>
                  <a:rPr lang="en-US" sz="2900" dirty="0" err="1" smtClean="0"/>
                  <a:t>deg</a:t>
                </a:r>
                <a:r>
                  <a:rPr lang="en-US" sz="2900" dirty="0" smtClean="0"/>
                  <a:t>(</a:t>
                </a:r>
                <a:r>
                  <a:rPr lang="en-US" sz="3200" i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u</a:t>
                </a:r>
                <a:r>
                  <a:rPr lang="en-US" sz="2900" dirty="0" smtClean="0"/>
                  <a:t>) not </a:t>
                </a:r>
                <a14:m>
                  <m:oMath xmlns:m="http://schemas.openxmlformats.org/officeDocument/2006/math">
                    <m:r>
                      <a:rPr lang="en-IL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900" dirty="0" smtClean="0"/>
                  <a:t> </a:t>
                </a:r>
                <a:r>
                  <a:rPr lang="en-US" sz="2900" dirty="0"/>
                  <a:t>{1</a:t>
                </a:r>
                <a:r>
                  <a:rPr lang="en-US" sz="2900" i="1" dirty="0"/>
                  <a:t>, </a:t>
                </a:r>
                <a:r>
                  <a:rPr lang="en-US" sz="2900" dirty="0"/>
                  <a:t>5</a:t>
                </a:r>
                <a:r>
                  <a:rPr lang="en-US" sz="2900" i="1" dirty="0"/>
                  <a:t>, n </a:t>
                </a:r>
                <a:r>
                  <a:rPr lang="en-US" sz="2900" dirty="0"/>
                  <a:t>− 3</a:t>
                </a:r>
                <a:r>
                  <a:rPr lang="en-US" sz="2900" i="1" dirty="0"/>
                  <a:t>, n </a:t>
                </a:r>
                <a:r>
                  <a:rPr lang="en-US" sz="2900" dirty="0"/>
                  <a:t>− 2</a:t>
                </a:r>
                <a:r>
                  <a:rPr lang="en-US" sz="2900" i="1" dirty="0"/>
                  <a:t>, n </a:t>
                </a:r>
                <a:r>
                  <a:rPr lang="en-US" sz="2900" dirty="0"/>
                  <a:t>− 1}. </a:t>
                </a:r>
                <a:r>
                  <a:rPr lang="en-US" sz="2900" dirty="0" smtClean="0"/>
                  <a:t> </a:t>
                </a:r>
              </a:p>
              <a:p>
                <a:pPr lvl="1" rtl="0"/>
                <a:r>
                  <a:rPr lang="en-US" sz="2600" dirty="0" smtClean="0"/>
                  <a:t>Let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itchFamily="66" charset="0"/>
                  </a:rPr>
                  <a:t>N</a:t>
                </a:r>
                <a:r>
                  <a:rPr lang="en-US" sz="2600" baseline="-25000" dirty="0" smtClean="0">
                    <a:solidFill>
                      <a:srgbClr val="0033CC"/>
                    </a:solidFill>
                    <a:latin typeface="Comic Sans MS"/>
                  </a:rPr>
                  <a:t>0</a:t>
                </a:r>
                <a:r>
                  <a:rPr lang="en-US" sz="2600" dirty="0" smtClean="0"/>
                  <a:t> be the </a:t>
                </a:r>
                <a:r>
                  <a:rPr lang="en-US" sz="2600" dirty="0"/>
                  <a:t>set </a:t>
                </a:r>
                <a:r>
                  <a:rPr lang="en-US" sz="2600" dirty="0" smtClean="0"/>
                  <a:t>of </a:t>
                </a:r>
                <a:r>
                  <a:rPr lang="en-US" sz="2800" i="1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u</a:t>
                </a:r>
                <a:r>
                  <a:rPr lang="en-US" sz="2600" dirty="0" smtClean="0"/>
                  <a:t>’s neighbors and </a:t>
                </a:r>
                <a:r>
                  <a:rPr lang="en-US" sz="2600" dirty="0" smtClean="0">
                    <a:solidFill>
                      <a:srgbClr val="0033CC"/>
                    </a:solidFill>
                    <a:latin typeface="Comic Sans MS" pitchFamily="66" charset="0"/>
                  </a:rPr>
                  <a:t>N</a:t>
                </a:r>
                <a:r>
                  <a:rPr lang="en-US" sz="2600" baseline="-25000" dirty="0" smtClean="0">
                    <a:solidFill>
                      <a:srgbClr val="0033CC"/>
                    </a:solidFill>
                    <a:latin typeface="Comic Sans MS"/>
                  </a:rPr>
                  <a:t>1</a:t>
                </a:r>
                <a:r>
                  <a:rPr lang="en-US" sz="2600" dirty="0" smtClean="0"/>
                  <a:t> the set of non-neighbors.  </a:t>
                </a:r>
              </a:p>
              <a:p>
                <a:pPr rtl="0"/>
                <a:r>
                  <a:rPr lang="en-US" sz="2900" b="1" dirty="0" smtClean="0"/>
                  <a:t>Claim</a:t>
                </a:r>
                <a:r>
                  <a:rPr lang="en-US" sz="2900" dirty="0" smtClean="0"/>
                  <a:t>: </a:t>
                </a:r>
                <a:r>
                  <a:rPr lang="en-US" sz="2900" i="1" dirty="0" smtClean="0"/>
                  <a:t>B </a:t>
                </a:r>
                <a14:m>
                  <m:oMath xmlns:m="http://schemas.openxmlformats.org/officeDocument/2006/math">
                    <m:r>
                      <a:rPr lang="en-IL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900" dirty="0" smtClean="0"/>
                  <a:t> 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N</a:t>
                </a:r>
                <a:r>
                  <a:rPr lang="en-US" sz="2800" baseline="-25000" dirty="0">
                    <a:solidFill>
                      <a:srgbClr val="0033CC"/>
                    </a:solidFill>
                    <a:latin typeface="Comic Sans MS"/>
                  </a:rPr>
                  <a:t>0</a:t>
                </a:r>
                <a:r>
                  <a:rPr lang="en-US" sz="2900" dirty="0" smtClean="0"/>
                  <a:t> </a:t>
                </a:r>
                <a:r>
                  <a:rPr lang="en-US" sz="2900" dirty="0"/>
                  <a:t>and </a:t>
                </a:r>
                <a:r>
                  <a:rPr lang="en-US" sz="3000" dirty="0">
                    <a:solidFill>
                      <a:srgbClr val="0033CC"/>
                    </a:solidFill>
                    <a:latin typeface="Comic Sans MS" pitchFamily="66" charset="0"/>
                  </a:rPr>
                  <a:t>T</a:t>
                </a:r>
                <a:r>
                  <a:rPr lang="en-US" sz="3000" baseline="-25000" dirty="0">
                    <a:solidFill>
                      <a:srgbClr val="0033CC"/>
                    </a:solidFill>
                    <a:latin typeface="Comic Sans MS"/>
                  </a:rPr>
                  <a:t>1</a:t>
                </a:r>
                <a:r>
                  <a:rPr lang="en-US" sz="3000" dirty="0"/>
                  <a:t>, </a:t>
                </a:r>
                <a:r>
                  <a:rPr lang="en-US" sz="3000" dirty="0">
                    <a:solidFill>
                      <a:srgbClr val="0033CC"/>
                    </a:solidFill>
                    <a:latin typeface="Comic Sans MS" pitchFamily="66" charset="0"/>
                  </a:rPr>
                  <a:t>T</a:t>
                </a:r>
                <a:r>
                  <a:rPr lang="en-US" sz="3000" baseline="-25000" dirty="0">
                    <a:solidFill>
                      <a:srgbClr val="0033CC"/>
                    </a:solidFill>
                    <a:latin typeface="Comic Sans MS"/>
                  </a:rPr>
                  <a:t>2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IL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900" dirty="0" smtClean="0"/>
                  <a:t>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Comic Sans MS" pitchFamily="66" charset="0"/>
                  </a:rPr>
                  <a:t>N</a:t>
                </a:r>
                <a:r>
                  <a:rPr lang="en-US" sz="2800" baseline="-25000" dirty="0" smtClean="0">
                    <a:solidFill>
                      <a:srgbClr val="0033CC"/>
                    </a:solidFill>
                    <a:latin typeface="Comic Sans MS"/>
                  </a:rPr>
                  <a:t>1</a:t>
                </a:r>
                <a:r>
                  <a:rPr lang="en-US" sz="2900" dirty="0" smtClean="0"/>
                  <a:t>. </a:t>
                </a:r>
                <a:r>
                  <a:rPr lang="en-US" sz="2900" b="1" dirty="0" smtClean="0"/>
                  <a:t>Furthermore</a:t>
                </a:r>
                <a:r>
                  <a:rPr lang="en-US" sz="2900" dirty="0" smtClean="0"/>
                  <a:t> </a:t>
                </a:r>
                <a:r>
                  <a:rPr lang="en-US" sz="2900" i="1" dirty="0"/>
                  <a:t>P </a:t>
                </a:r>
                <a14:m>
                  <m:oMath xmlns:m="http://schemas.openxmlformats.org/officeDocument/2006/math">
                    <m:r>
                      <a:rPr lang="en-IL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N</a:t>
                </a:r>
                <a:r>
                  <a:rPr lang="en-US" sz="2800" baseline="-25000" dirty="0">
                    <a:solidFill>
                      <a:srgbClr val="0033CC"/>
                    </a:solidFill>
                    <a:latin typeface="Comic Sans MS"/>
                  </a:rPr>
                  <a:t>1</a:t>
                </a:r>
                <a:r>
                  <a:rPr lang="en-US" sz="2900" dirty="0" smtClean="0"/>
                  <a:t> </a:t>
                </a:r>
              </a:p>
              <a:p>
                <a:pPr lvl="1" rtl="0"/>
                <a:r>
                  <a:rPr lang="en-US" sz="2600" dirty="0" smtClean="0"/>
                  <a:t>Since </a:t>
                </a:r>
                <a:r>
                  <a:rPr lang="en-US" sz="2600" dirty="0"/>
                  <a:t>all of </a:t>
                </a:r>
                <a:r>
                  <a:rPr lang="en-US" sz="2600" i="1" dirty="0"/>
                  <a:t>P</a:t>
                </a:r>
                <a:r>
                  <a:rPr lang="en-US" sz="2600" dirty="0"/>
                  <a:t>’s neighbors have degree 1</a:t>
                </a:r>
                <a:r>
                  <a:rPr lang="en-US" sz="2600" i="1" dirty="0"/>
                  <a:t>, </a:t>
                </a:r>
                <a:r>
                  <a:rPr lang="en-US" sz="2600" dirty="0"/>
                  <a:t>5 or </a:t>
                </a:r>
                <a:r>
                  <a:rPr lang="en-US" sz="2600" i="1" dirty="0"/>
                  <a:t>n </a:t>
                </a:r>
                <a:r>
                  <a:rPr lang="en-US" sz="2600" dirty="0"/>
                  <a:t>− 3. </a:t>
                </a:r>
                <a:endParaRPr lang="en-US" sz="2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142" y="2084832"/>
                <a:ext cx="10580043" cy="4591739"/>
              </a:xfrm>
              <a:blipFill>
                <a:blip r:embed="rId3"/>
                <a:stretch>
                  <a:fillRect l="-922" t="-3851" b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endCxn id="11" idx="4"/>
          </p:cNvCxnSpPr>
          <p:nvPr/>
        </p:nvCxnSpPr>
        <p:spPr>
          <a:xfrm>
            <a:off x="10389114" y="4899126"/>
            <a:ext cx="1136301" cy="2902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278672" y="4158342"/>
            <a:ext cx="493485" cy="103106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64161" y="5471884"/>
            <a:ext cx="493485" cy="103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11" idx="1"/>
          </p:cNvCxnSpPr>
          <p:nvPr/>
        </p:nvCxnSpPr>
        <p:spPr>
          <a:xfrm flipV="1">
            <a:off x="10374195" y="4309339"/>
            <a:ext cx="976746" cy="5089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289962" y="4563828"/>
            <a:ext cx="50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N</a:t>
            </a:r>
            <a:r>
              <a:rPr lang="en-US" baseline="-25000" dirty="0">
                <a:solidFill>
                  <a:srgbClr val="0033CC"/>
                </a:solidFill>
                <a:latin typeface="Comic Sans MS"/>
              </a:rPr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333507" y="5746740"/>
            <a:ext cx="50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N</a:t>
            </a:r>
            <a:r>
              <a:rPr lang="en-US" baseline="-25000" dirty="0" smtClean="0">
                <a:solidFill>
                  <a:srgbClr val="0033CC"/>
                </a:solidFill>
                <a:latin typeface="Comic Sans MS"/>
              </a:rPr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45974" y="5059180"/>
            <a:ext cx="36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B0F0"/>
                </a:solidFill>
                <a:latin typeface="Comic Sans MS" panose="030F0702030302020204" pitchFamily="66" charset="0"/>
              </a:rPr>
              <a:t>u</a:t>
            </a:r>
            <a:endParaRPr lang="en-US" sz="2400" dirty="0"/>
          </a:p>
        </p:txBody>
      </p:sp>
      <p:sp>
        <p:nvSpPr>
          <p:cNvPr id="72" name="Oval 71"/>
          <p:cNvSpPr/>
          <p:nvPr/>
        </p:nvSpPr>
        <p:spPr>
          <a:xfrm>
            <a:off x="9352669" y="3488583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0132798" y="3497858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0839599" y="3494355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1546400" y="3497858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723049" y="2663011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1186400" y="2663011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515970" y="3160092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10100448" y="3162493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0894584" y="2391667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422201" y="1895231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2" name="Straight Connector 81"/>
          <p:cNvCxnSpPr>
            <a:stCxn id="76" idx="0"/>
          </p:cNvCxnSpPr>
          <p:nvPr/>
        </p:nvCxnSpPr>
        <p:spPr>
          <a:xfrm flipV="1">
            <a:off x="9903049" y="2213621"/>
            <a:ext cx="569533" cy="44939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3" name="Straight Connector 82"/>
          <p:cNvCxnSpPr>
            <a:stCxn id="72" idx="0"/>
          </p:cNvCxnSpPr>
          <p:nvPr/>
        </p:nvCxnSpPr>
        <p:spPr>
          <a:xfrm flipV="1">
            <a:off x="9532669" y="2993364"/>
            <a:ext cx="275953" cy="49521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4" name="Straight Connector 83"/>
          <p:cNvCxnSpPr>
            <a:stCxn id="79" idx="0"/>
            <a:endCxn id="76" idx="5"/>
          </p:cNvCxnSpPr>
          <p:nvPr/>
        </p:nvCxnSpPr>
        <p:spPr>
          <a:xfrm flipH="1" flipV="1">
            <a:off x="10030328" y="2970290"/>
            <a:ext cx="160120" cy="19220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5" name="Straight Connector 84"/>
          <p:cNvCxnSpPr>
            <a:stCxn id="73" idx="0"/>
          </p:cNvCxnSpPr>
          <p:nvPr/>
        </p:nvCxnSpPr>
        <p:spPr>
          <a:xfrm flipH="1" flipV="1">
            <a:off x="10228751" y="3330290"/>
            <a:ext cx="84047" cy="167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6" name="Straight Connector 85"/>
          <p:cNvCxnSpPr>
            <a:stCxn id="80" idx="1"/>
            <a:endCxn id="81" idx="5"/>
          </p:cNvCxnSpPr>
          <p:nvPr/>
        </p:nvCxnSpPr>
        <p:spPr>
          <a:xfrm flipH="1" flipV="1">
            <a:off x="10729480" y="2202510"/>
            <a:ext cx="191464" cy="2155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7" name="Straight Connector 86"/>
          <p:cNvCxnSpPr>
            <a:stCxn id="78" idx="0"/>
          </p:cNvCxnSpPr>
          <p:nvPr/>
        </p:nvCxnSpPr>
        <p:spPr>
          <a:xfrm flipH="1" flipV="1">
            <a:off x="11465988" y="3011710"/>
            <a:ext cx="139982" cy="14838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8" name="Straight Connector 87"/>
          <p:cNvCxnSpPr>
            <a:stCxn id="77" idx="1"/>
            <a:endCxn id="80" idx="5"/>
          </p:cNvCxnSpPr>
          <p:nvPr/>
        </p:nvCxnSpPr>
        <p:spPr>
          <a:xfrm flipH="1" flipV="1">
            <a:off x="11048224" y="2545307"/>
            <a:ext cx="190897" cy="17042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89" name="Straight Connector 88"/>
          <p:cNvCxnSpPr>
            <a:stCxn id="74" idx="0"/>
          </p:cNvCxnSpPr>
          <p:nvPr/>
        </p:nvCxnSpPr>
        <p:spPr>
          <a:xfrm flipV="1">
            <a:off x="11019599" y="2952508"/>
            <a:ext cx="219522" cy="54184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0" name="Straight Connector 89"/>
          <p:cNvCxnSpPr>
            <a:stCxn id="75" idx="0"/>
          </p:cNvCxnSpPr>
          <p:nvPr/>
        </p:nvCxnSpPr>
        <p:spPr>
          <a:xfrm flipH="1" flipV="1">
            <a:off x="11633679" y="3330290"/>
            <a:ext cx="92721" cy="167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1" name="Oval 90"/>
          <p:cNvSpPr/>
          <p:nvPr/>
        </p:nvSpPr>
        <p:spPr>
          <a:xfrm>
            <a:off x="10767012" y="1138942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11218835" y="1453277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0364724" y="2683334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10669585" y="2663011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5" name="Straight Connector 94"/>
          <p:cNvCxnSpPr>
            <a:stCxn id="76" idx="6"/>
            <a:endCxn id="93" idx="2"/>
          </p:cNvCxnSpPr>
          <p:nvPr/>
        </p:nvCxnSpPr>
        <p:spPr>
          <a:xfrm flipV="1">
            <a:off x="10083049" y="2773334"/>
            <a:ext cx="281675" cy="696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6" name="Straight Connector 95"/>
          <p:cNvCxnSpPr>
            <a:stCxn id="94" idx="7"/>
            <a:endCxn id="80" idx="3"/>
          </p:cNvCxnSpPr>
          <p:nvPr/>
        </p:nvCxnSpPr>
        <p:spPr>
          <a:xfrm flipV="1">
            <a:off x="10823225" y="2545307"/>
            <a:ext cx="97719" cy="14406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7" name="Straight Connector 96"/>
          <p:cNvCxnSpPr>
            <a:endCxn id="80" idx="3"/>
          </p:cNvCxnSpPr>
          <p:nvPr/>
        </p:nvCxnSpPr>
        <p:spPr>
          <a:xfrm flipV="1">
            <a:off x="10496876" y="2545307"/>
            <a:ext cx="424068" cy="1507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10437630" y="1890564"/>
            <a:ext cx="3032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400" rtl="1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</a:t>
            </a:r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762830" y="1129656"/>
            <a:ext cx="3914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400" rtl="1"/>
            <a:r>
              <a:rPr lang="en-US" sz="2000" dirty="0">
                <a:solidFill>
                  <a:srgbClr val="0033CC"/>
                </a:solidFill>
              </a:rPr>
              <a:t>T</a:t>
            </a:r>
            <a:r>
              <a:rPr lang="en-US" sz="2000" baseline="-25000" dirty="0">
                <a:solidFill>
                  <a:srgbClr val="0033CC"/>
                </a:solidFill>
              </a:rPr>
              <a:t>1</a:t>
            </a:r>
            <a:endParaRPr lang="he-IL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219783" y="1466832"/>
            <a:ext cx="3914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T</a:t>
            </a:r>
            <a:r>
              <a:rPr lang="en-US" sz="2000" baseline="-25000" dirty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 flipH="1">
            <a:off x="8337513" y="2022509"/>
            <a:ext cx="232641" cy="366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8622951" y="1975009"/>
            <a:ext cx="1773397" cy="22750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3" name="Straight Connector 102"/>
          <p:cNvCxnSpPr>
            <a:stCxn id="81" idx="0"/>
            <a:endCxn id="99" idx="2"/>
          </p:cNvCxnSpPr>
          <p:nvPr/>
        </p:nvCxnSpPr>
        <p:spPr>
          <a:xfrm flipV="1">
            <a:off x="10602201" y="1529766"/>
            <a:ext cx="356356" cy="36546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4" name="Straight Connector 103"/>
          <p:cNvCxnSpPr>
            <a:stCxn id="98" idx="0"/>
            <a:endCxn id="100" idx="1"/>
          </p:cNvCxnSpPr>
          <p:nvPr/>
        </p:nvCxnSpPr>
        <p:spPr>
          <a:xfrm flipV="1">
            <a:off x="10589275" y="1666887"/>
            <a:ext cx="630508" cy="2236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5" name="Straight Connector 104"/>
          <p:cNvCxnSpPr>
            <a:stCxn id="72" idx="1"/>
          </p:cNvCxnSpPr>
          <p:nvPr/>
        </p:nvCxnSpPr>
        <p:spPr>
          <a:xfrm flipH="1" flipV="1">
            <a:off x="8570230" y="2329789"/>
            <a:ext cx="835160" cy="121151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" name="Rounded Rectangular Callout 5"/>
          <p:cNvSpPr/>
          <p:nvPr/>
        </p:nvSpPr>
        <p:spPr>
          <a:xfrm>
            <a:off x="8904819" y="109442"/>
            <a:ext cx="2606084" cy="780296"/>
          </a:xfrm>
          <a:prstGeom prst="wedgeRoundRectCallout">
            <a:avLst>
              <a:gd name="adj1" fmla="val -5795"/>
              <a:gd name="adj2" fmla="val 12928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Best, van </a:t>
            </a:r>
            <a:r>
              <a:rPr lang="en-US" sz="2000" dirty="0" err="1">
                <a:solidFill>
                  <a:schemeClr val="tx1"/>
                </a:solidFill>
              </a:rPr>
              <a:t>Emde</a:t>
            </a:r>
            <a:r>
              <a:rPr lang="en-US" sz="2000" dirty="0">
                <a:solidFill>
                  <a:schemeClr val="tx1"/>
                </a:solidFill>
              </a:rPr>
              <a:t> Boas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Lenstra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4" grpId="0" animBg="1"/>
      <p:bldP spid="11" grpId="0" animBg="1"/>
      <p:bldP spid="18" grpId="0" animBg="1"/>
      <p:bldP spid="23" grpId="0"/>
      <p:bldP spid="24" grpId="0"/>
      <p:bldP spid="5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91" grpId="0" animBg="1"/>
      <p:bldP spid="92" grpId="0" animBg="1"/>
      <p:bldP spid="93" grpId="0" animBg="1"/>
      <p:bldP spid="94" grpId="0" animBg="1"/>
      <p:bldP spid="98" grpId="0"/>
      <p:bldP spid="99" grpId="0"/>
      <p:bldP spid="100" grpId="0"/>
      <p:bldP spid="101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900" y="376297"/>
            <a:ext cx="9720072" cy="1499616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Algorithm: Finding 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86450" y="5433056"/>
            <a:ext cx="3253947" cy="12851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71553" y="6098667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90072" y="624282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30072" y="5600278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56688" y="5542612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32294" y="606282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>
            <a:stCxn id="10" idx="6"/>
            <a:endCxn id="9" idx="2"/>
          </p:cNvCxnSpPr>
          <p:nvPr/>
        </p:nvCxnSpPr>
        <p:spPr>
          <a:xfrm>
            <a:off x="1916688" y="5722612"/>
            <a:ext cx="713384" cy="5766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>
            <a:stCxn id="11" idx="0"/>
            <a:endCxn id="10" idx="4"/>
          </p:cNvCxnSpPr>
          <p:nvPr/>
        </p:nvCxnSpPr>
        <p:spPr>
          <a:xfrm flipV="1">
            <a:off x="1612294" y="5902612"/>
            <a:ext cx="124394" cy="1602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>
            <a:stCxn id="10" idx="5"/>
            <a:endCxn id="7" idx="1"/>
          </p:cNvCxnSpPr>
          <p:nvPr/>
        </p:nvCxnSpPr>
        <p:spPr>
          <a:xfrm>
            <a:off x="1863967" y="5849891"/>
            <a:ext cx="260307" cy="30149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>
            <a:stCxn id="7" idx="7"/>
            <a:endCxn id="9" idx="3"/>
          </p:cNvCxnSpPr>
          <p:nvPr/>
        </p:nvCxnSpPr>
        <p:spPr>
          <a:xfrm flipV="1">
            <a:off x="2378832" y="5907557"/>
            <a:ext cx="303961" cy="24383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>
            <a:endCxn id="8" idx="2"/>
          </p:cNvCxnSpPr>
          <p:nvPr/>
        </p:nvCxnSpPr>
        <p:spPr>
          <a:xfrm>
            <a:off x="2431553" y="6313665"/>
            <a:ext cx="558519" cy="10916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>
            <a:stCxn id="8" idx="0"/>
            <a:endCxn id="9" idx="5"/>
          </p:cNvCxnSpPr>
          <p:nvPr/>
        </p:nvCxnSpPr>
        <p:spPr>
          <a:xfrm flipH="1" flipV="1">
            <a:off x="2937351" y="5907557"/>
            <a:ext cx="232721" cy="3352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/>
          <p:cNvCxnSpPr>
            <a:stCxn id="11" idx="7"/>
            <a:endCxn id="9" idx="2"/>
          </p:cNvCxnSpPr>
          <p:nvPr/>
        </p:nvCxnSpPr>
        <p:spPr>
          <a:xfrm flipV="1">
            <a:off x="1739573" y="5780278"/>
            <a:ext cx="890499" cy="3352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" name="Oval 18"/>
          <p:cNvSpPr/>
          <p:nvPr/>
        </p:nvSpPr>
        <p:spPr>
          <a:xfrm>
            <a:off x="1156341" y="4461172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36470" y="4470447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43271" y="4466944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50072" y="4470447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>
            <a:endCxn id="10" idx="0"/>
          </p:cNvCxnSpPr>
          <p:nvPr/>
        </p:nvCxnSpPr>
        <p:spPr>
          <a:xfrm>
            <a:off x="1317799" y="4821172"/>
            <a:ext cx="418889" cy="72144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cxnSp>
        <p:nvCxnSpPr>
          <p:cNvPr id="24" name="Straight Connector 23"/>
          <p:cNvCxnSpPr>
            <a:stCxn id="20" idx="4"/>
            <a:endCxn id="10" idx="0"/>
          </p:cNvCxnSpPr>
          <p:nvPr/>
        </p:nvCxnSpPr>
        <p:spPr>
          <a:xfrm flipH="1">
            <a:off x="1736688" y="4830447"/>
            <a:ext cx="379782" cy="712165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cxnSp>
        <p:nvCxnSpPr>
          <p:cNvPr id="25" name="Straight Connector 24"/>
          <p:cNvCxnSpPr>
            <a:stCxn id="19" idx="4"/>
            <a:endCxn id="9" idx="0"/>
          </p:cNvCxnSpPr>
          <p:nvPr/>
        </p:nvCxnSpPr>
        <p:spPr>
          <a:xfrm>
            <a:off x="1336341" y="4821172"/>
            <a:ext cx="1473731" cy="7791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cxnSp>
        <p:nvCxnSpPr>
          <p:cNvPr id="26" name="Straight Connector 25"/>
          <p:cNvCxnSpPr>
            <a:stCxn id="22" idx="4"/>
            <a:endCxn id="9" idx="0"/>
          </p:cNvCxnSpPr>
          <p:nvPr/>
        </p:nvCxnSpPr>
        <p:spPr>
          <a:xfrm flipH="1">
            <a:off x="2810072" y="4830447"/>
            <a:ext cx="720000" cy="76983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cxnSp>
        <p:nvCxnSpPr>
          <p:cNvPr id="27" name="Straight Connector 26"/>
          <p:cNvCxnSpPr>
            <a:stCxn id="20" idx="4"/>
            <a:endCxn id="9" idx="0"/>
          </p:cNvCxnSpPr>
          <p:nvPr/>
        </p:nvCxnSpPr>
        <p:spPr>
          <a:xfrm>
            <a:off x="2116470" y="4830447"/>
            <a:ext cx="693602" cy="76983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sp>
        <p:nvSpPr>
          <p:cNvPr id="28" name="Oval 27"/>
          <p:cNvSpPr/>
          <p:nvPr/>
        </p:nvSpPr>
        <p:spPr>
          <a:xfrm>
            <a:off x="1526721" y="3635600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90072" y="3635600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319642" y="4132681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04120" y="4135082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98256" y="3364256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225873" y="2867820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>
            <a:stCxn id="28" idx="0"/>
          </p:cNvCxnSpPr>
          <p:nvPr/>
        </p:nvCxnSpPr>
        <p:spPr>
          <a:xfrm flipV="1">
            <a:off x="1706721" y="3186210"/>
            <a:ext cx="569533" cy="44939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5" name="Straight Connector 34"/>
          <p:cNvCxnSpPr>
            <a:stCxn id="19" idx="0"/>
          </p:cNvCxnSpPr>
          <p:nvPr/>
        </p:nvCxnSpPr>
        <p:spPr>
          <a:xfrm flipV="1">
            <a:off x="1336341" y="3965953"/>
            <a:ext cx="275953" cy="49521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/>
          <p:cNvCxnSpPr>
            <a:stCxn id="31" idx="0"/>
            <a:endCxn id="28" idx="5"/>
          </p:cNvCxnSpPr>
          <p:nvPr/>
        </p:nvCxnSpPr>
        <p:spPr>
          <a:xfrm flipH="1" flipV="1">
            <a:off x="1834000" y="3942879"/>
            <a:ext cx="160120" cy="19220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7" name="Straight Connector 36"/>
          <p:cNvCxnSpPr>
            <a:stCxn id="20" idx="0"/>
          </p:cNvCxnSpPr>
          <p:nvPr/>
        </p:nvCxnSpPr>
        <p:spPr>
          <a:xfrm flipH="1" flipV="1">
            <a:off x="2032423" y="4302879"/>
            <a:ext cx="84047" cy="167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8" name="Straight Connector 37"/>
          <p:cNvCxnSpPr>
            <a:stCxn id="32" idx="1"/>
            <a:endCxn id="33" idx="5"/>
          </p:cNvCxnSpPr>
          <p:nvPr/>
        </p:nvCxnSpPr>
        <p:spPr>
          <a:xfrm flipH="1" flipV="1">
            <a:off x="2533152" y="3175099"/>
            <a:ext cx="191464" cy="2155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9" name="Straight Connector 38"/>
          <p:cNvCxnSpPr>
            <a:stCxn id="30" idx="0"/>
          </p:cNvCxnSpPr>
          <p:nvPr/>
        </p:nvCxnSpPr>
        <p:spPr>
          <a:xfrm flipH="1" flipV="1">
            <a:off x="3269660" y="3984299"/>
            <a:ext cx="139982" cy="14838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" name="Straight Connector 39"/>
          <p:cNvCxnSpPr>
            <a:stCxn id="29" idx="1"/>
            <a:endCxn id="32" idx="5"/>
          </p:cNvCxnSpPr>
          <p:nvPr/>
        </p:nvCxnSpPr>
        <p:spPr>
          <a:xfrm flipH="1" flipV="1">
            <a:off x="2851896" y="3517896"/>
            <a:ext cx="190897" cy="17042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" name="Straight Connector 40"/>
          <p:cNvCxnSpPr>
            <a:stCxn id="21" idx="0"/>
          </p:cNvCxnSpPr>
          <p:nvPr/>
        </p:nvCxnSpPr>
        <p:spPr>
          <a:xfrm flipV="1">
            <a:off x="2823271" y="3925097"/>
            <a:ext cx="219522" cy="54184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2" name="Straight Connector 41"/>
          <p:cNvCxnSpPr>
            <a:stCxn id="22" idx="0"/>
          </p:cNvCxnSpPr>
          <p:nvPr/>
        </p:nvCxnSpPr>
        <p:spPr>
          <a:xfrm flipH="1" flipV="1">
            <a:off x="3437351" y="4302879"/>
            <a:ext cx="92721" cy="167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3" name="Oval 42"/>
          <p:cNvSpPr/>
          <p:nvPr/>
        </p:nvSpPr>
        <p:spPr>
          <a:xfrm>
            <a:off x="66623" y="299509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70684" y="2111531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022507" y="2425866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168396" y="3655923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473257" y="3635600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>
            <a:stCxn id="28" idx="6"/>
            <a:endCxn id="46" idx="2"/>
          </p:cNvCxnSpPr>
          <p:nvPr/>
        </p:nvCxnSpPr>
        <p:spPr>
          <a:xfrm flipV="1">
            <a:off x="1886721" y="3745923"/>
            <a:ext cx="281675" cy="696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9" name="Straight Connector 48"/>
          <p:cNvCxnSpPr>
            <a:stCxn id="47" idx="7"/>
            <a:endCxn id="32" idx="3"/>
          </p:cNvCxnSpPr>
          <p:nvPr/>
        </p:nvCxnSpPr>
        <p:spPr>
          <a:xfrm flipV="1">
            <a:off x="2626897" y="3517896"/>
            <a:ext cx="97719" cy="14406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0" name="Straight Connector 49"/>
          <p:cNvCxnSpPr>
            <a:endCxn id="32" idx="3"/>
          </p:cNvCxnSpPr>
          <p:nvPr/>
        </p:nvCxnSpPr>
        <p:spPr>
          <a:xfrm flipV="1">
            <a:off x="2300548" y="3517896"/>
            <a:ext cx="424068" cy="1507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2241302" y="2863153"/>
            <a:ext cx="3032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400" rtl="1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</a:t>
            </a:r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66502" y="2102245"/>
            <a:ext cx="3914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400" rtl="1"/>
            <a:r>
              <a:rPr lang="en-US" sz="2000" dirty="0">
                <a:solidFill>
                  <a:srgbClr val="0033CC"/>
                </a:solidFill>
              </a:rPr>
              <a:t>T</a:t>
            </a:r>
            <a:r>
              <a:rPr lang="en-US" sz="2000" baseline="-25000" dirty="0">
                <a:solidFill>
                  <a:srgbClr val="0033CC"/>
                </a:solidFill>
              </a:rPr>
              <a:t>1</a:t>
            </a:r>
            <a:endParaRPr lang="he-IL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23455" y="2439421"/>
            <a:ext cx="3914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T</a:t>
            </a:r>
            <a:r>
              <a:rPr lang="en-US" sz="2000" baseline="-25000" dirty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 flipH="1">
            <a:off x="141184" y="2995098"/>
            <a:ext cx="272053" cy="366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55" name="Straight Connector 54"/>
          <p:cNvCxnSpPr>
            <a:endCxn id="43" idx="6"/>
          </p:cNvCxnSpPr>
          <p:nvPr/>
        </p:nvCxnSpPr>
        <p:spPr>
          <a:xfrm flipH="1">
            <a:off x="426623" y="2947598"/>
            <a:ext cx="1773397" cy="22750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6" name="Straight Connector 55"/>
          <p:cNvCxnSpPr>
            <a:stCxn id="33" idx="0"/>
          </p:cNvCxnSpPr>
          <p:nvPr/>
        </p:nvCxnSpPr>
        <p:spPr>
          <a:xfrm flipV="1">
            <a:off x="2405873" y="2439421"/>
            <a:ext cx="237398" cy="42839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7" name="Straight Connector 56"/>
          <p:cNvCxnSpPr>
            <a:stCxn id="51" idx="0"/>
            <a:endCxn id="53" idx="1"/>
          </p:cNvCxnSpPr>
          <p:nvPr/>
        </p:nvCxnSpPr>
        <p:spPr>
          <a:xfrm flipV="1">
            <a:off x="2392947" y="2639476"/>
            <a:ext cx="630508" cy="2236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" name="Straight Connector 57"/>
          <p:cNvCxnSpPr>
            <a:stCxn id="19" idx="1"/>
            <a:endCxn id="43" idx="5"/>
          </p:cNvCxnSpPr>
          <p:nvPr/>
        </p:nvCxnSpPr>
        <p:spPr>
          <a:xfrm flipH="1" flipV="1">
            <a:off x="373902" y="3302378"/>
            <a:ext cx="835160" cy="121151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9" name="Straight Connector 58"/>
          <p:cNvCxnSpPr>
            <a:endCxn id="54" idx="2"/>
          </p:cNvCxnSpPr>
          <p:nvPr/>
        </p:nvCxnSpPr>
        <p:spPr>
          <a:xfrm flipH="1" flipV="1">
            <a:off x="277210" y="3362089"/>
            <a:ext cx="746920" cy="230419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4188887" y="5580526"/>
            <a:ext cx="3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Crowd</a:t>
            </a:r>
            <a:r>
              <a:rPr lang="en-US" sz="2400" dirty="0" smtClean="0"/>
              <a:t>: all vertices must have degree at least  </a:t>
            </a:r>
            <a:r>
              <a:rPr lang="en-US" sz="2400" dirty="0" smtClean="0">
                <a:latin typeface="Comic Sans MS" panose="030F0702030302020204" pitchFamily="66" charset="0"/>
              </a:rPr>
              <a:t>log n</a:t>
            </a:r>
            <a:r>
              <a:rPr lang="en-US" sz="2400" dirty="0" smtClean="0"/>
              <a:t> among themselves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4092266" y="4382277"/>
            <a:ext cx="3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two vertices in the </a:t>
            </a:r>
            <a:r>
              <a:rPr lang="en-US" sz="2400" dirty="0">
                <a:solidFill>
                  <a:srgbClr val="0070C0"/>
                </a:solidFill>
              </a:rPr>
              <a:t>Crowd</a:t>
            </a:r>
            <a:r>
              <a:rPr lang="en-US" sz="2400" dirty="0" smtClean="0"/>
              <a:t> have same neighborhood in the </a:t>
            </a:r>
            <a:r>
              <a:rPr lang="en-US" sz="2400" dirty="0" smtClean="0">
                <a:solidFill>
                  <a:srgbClr val="FFC000"/>
                </a:solidFill>
              </a:rPr>
              <a:t>leaves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9346101" y="3953598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Oval 64"/>
          <p:cNvSpPr/>
          <p:nvPr/>
        </p:nvSpPr>
        <p:spPr>
          <a:xfrm>
            <a:off x="9346101" y="3207935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Oval 65"/>
          <p:cNvSpPr/>
          <p:nvPr/>
        </p:nvSpPr>
        <p:spPr>
          <a:xfrm>
            <a:off x="9346101" y="5561097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Oval 66"/>
          <p:cNvSpPr/>
          <p:nvPr/>
        </p:nvSpPr>
        <p:spPr>
          <a:xfrm>
            <a:off x="9346101" y="4713273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Oval 67"/>
          <p:cNvSpPr/>
          <p:nvPr/>
        </p:nvSpPr>
        <p:spPr>
          <a:xfrm>
            <a:off x="9346101" y="2512901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Oval 68"/>
          <p:cNvSpPr/>
          <p:nvPr/>
        </p:nvSpPr>
        <p:spPr>
          <a:xfrm>
            <a:off x="11299309" y="3953598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Oval 69"/>
          <p:cNvSpPr/>
          <p:nvPr/>
        </p:nvSpPr>
        <p:spPr>
          <a:xfrm>
            <a:off x="11269329" y="3207935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Oval 70"/>
          <p:cNvSpPr/>
          <p:nvPr/>
        </p:nvSpPr>
        <p:spPr>
          <a:xfrm>
            <a:off x="11299309" y="5561097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Oval 71"/>
          <p:cNvSpPr/>
          <p:nvPr/>
        </p:nvSpPr>
        <p:spPr>
          <a:xfrm>
            <a:off x="11299309" y="4713273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Oval 72"/>
          <p:cNvSpPr/>
          <p:nvPr/>
        </p:nvSpPr>
        <p:spPr>
          <a:xfrm>
            <a:off x="11224359" y="2512901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TextBox 73"/>
          <p:cNvSpPr txBox="1"/>
          <p:nvPr/>
        </p:nvSpPr>
        <p:spPr>
          <a:xfrm>
            <a:off x="9396400" y="2511734"/>
            <a:ext cx="3097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B</a:t>
            </a:r>
            <a:endParaRPr lang="he-IL" dirty="0"/>
          </a:p>
        </p:txBody>
      </p:sp>
      <p:sp>
        <p:nvSpPr>
          <p:cNvPr id="75" name="TextBox 74"/>
          <p:cNvSpPr txBox="1"/>
          <p:nvPr/>
        </p:nvSpPr>
        <p:spPr>
          <a:xfrm>
            <a:off x="9275071" y="4713273"/>
            <a:ext cx="3914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v</a:t>
            </a:r>
            <a:r>
              <a:rPr lang="en-US" sz="2000" baseline="-25000" dirty="0">
                <a:solidFill>
                  <a:srgbClr val="7030A0"/>
                </a:solidFill>
              </a:rPr>
              <a:t>1</a:t>
            </a:r>
            <a:endParaRPr lang="he-IL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11220263" y="2524705"/>
            <a:ext cx="3706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</a:t>
            </a:r>
            <a:r>
              <a:rPr lang="en-US" baseline="-25000" dirty="0" smtClean="0">
                <a:solidFill>
                  <a:srgbClr val="0033CC"/>
                </a:solidFill>
              </a:rPr>
              <a:t>1</a:t>
            </a:r>
            <a:endParaRPr lang="en-US" baseline="-25000" dirty="0">
              <a:solidFill>
                <a:srgbClr val="0033CC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222814" y="3228521"/>
            <a:ext cx="3706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</a:t>
            </a:r>
            <a:r>
              <a:rPr lang="en-US" baseline="-25000" dirty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349608" y="3953598"/>
            <a:ext cx="3097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P</a:t>
            </a:r>
            <a:endParaRPr lang="he-IL" dirty="0"/>
          </a:p>
        </p:txBody>
      </p:sp>
      <p:sp>
        <p:nvSpPr>
          <p:cNvPr id="79" name="TextBox 78"/>
          <p:cNvSpPr txBox="1"/>
          <p:nvPr/>
        </p:nvSpPr>
        <p:spPr>
          <a:xfrm>
            <a:off x="11213608" y="5542714"/>
            <a:ext cx="39145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v</a:t>
            </a:r>
            <a:r>
              <a:rPr lang="en-US" sz="2000" baseline="-25000" dirty="0">
                <a:solidFill>
                  <a:srgbClr val="00B050"/>
                </a:solidFill>
              </a:rPr>
              <a:t>2</a:t>
            </a:r>
            <a:endParaRPr lang="he-IL" sz="2000" dirty="0"/>
          </a:p>
        </p:txBody>
      </p:sp>
      <p:cxnSp>
        <p:nvCxnSpPr>
          <p:cNvPr id="80" name="Straight Connector 79"/>
          <p:cNvCxnSpPr>
            <a:stCxn id="74" idx="3"/>
            <a:endCxn id="69" idx="2"/>
          </p:cNvCxnSpPr>
          <p:nvPr/>
        </p:nvCxnSpPr>
        <p:spPr>
          <a:xfrm>
            <a:off x="9706101" y="2696400"/>
            <a:ext cx="1593208" cy="1437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72" idx="1"/>
          </p:cNvCxnSpPr>
          <p:nvPr/>
        </p:nvCxnSpPr>
        <p:spPr>
          <a:xfrm>
            <a:off x="9706101" y="2709371"/>
            <a:ext cx="1645929" cy="2056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4" idx="3"/>
            <a:endCxn id="79" idx="0"/>
          </p:cNvCxnSpPr>
          <p:nvPr/>
        </p:nvCxnSpPr>
        <p:spPr>
          <a:xfrm>
            <a:off x="9706101" y="2696400"/>
            <a:ext cx="1703234" cy="2846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704012" y="4921416"/>
            <a:ext cx="1643507" cy="8211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0233697" y="4937689"/>
            <a:ext cx="29206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?</a:t>
            </a:r>
            <a:endParaRPr lang="he-IL" dirty="0"/>
          </a:p>
        </p:txBody>
      </p:sp>
      <p:sp>
        <p:nvSpPr>
          <p:cNvPr id="85" name="TextBox 84"/>
          <p:cNvSpPr txBox="1"/>
          <p:nvPr/>
        </p:nvSpPr>
        <p:spPr>
          <a:xfrm>
            <a:off x="3934772" y="1699930"/>
            <a:ext cx="4627235" cy="243143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Pick arbitrary vertex </a:t>
            </a:r>
            <a:r>
              <a:rPr lang="en-US" sz="2800" i="1" dirty="0">
                <a:solidFill>
                  <a:srgbClr val="00B0F0"/>
                </a:solidFill>
                <a:latin typeface="Comic Sans MS" panose="030F0702030302020204" pitchFamily="66" charset="0"/>
              </a:rPr>
              <a:t>u</a:t>
            </a:r>
            <a:endParaRPr lang="en-US" sz="3000" i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US" sz="2400" dirty="0" smtClean="0"/>
              <a:t>Assume </a:t>
            </a:r>
            <a:r>
              <a:rPr lang="en-US" sz="2400" dirty="0" err="1" smtClean="0"/>
              <a:t>deg</a:t>
            </a:r>
            <a:r>
              <a:rPr lang="en-US" sz="2400" dirty="0" smtClean="0"/>
              <a:t>(</a:t>
            </a:r>
            <a:r>
              <a:rPr lang="en-US" sz="2800" i="1" dirty="0">
                <a:solidFill>
                  <a:srgbClr val="00B0F0"/>
                </a:solidFill>
                <a:latin typeface="Comic Sans MS" panose="030F0702030302020204" pitchFamily="66" charset="0"/>
              </a:rPr>
              <a:t>u</a:t>
            </a:r>
            <a:r>
              <a:rPr lang="en-US" sz="2400" dirty="0" smtClean="0"/>
              <a:t>)</a:t>
            </a:r>
            <a:r>
              <a:rPr lang="en-IL" sz="2400" dirty="0" smtClean="0"/>
              <a:t>≠</a:t>
            </a:r>
            <a:r>
              <a:rPr lang="en-US" sz="2400" dirty="0" smtClean="0"/>
              <a:t>{1,5,n-3}</a:t>
            </a:r>
          </a:p>
          <a:p>
            <a:r>
              <a:rPr lang="en-US" sz="2400" dirty="0" smtClean="0"/>
              <a:t>If (</a:t>
            </a:r>
            <a:r>
              <a:rPr lang="en-US" sz="2400" dirty="0" smtClean="0">
                <a:solidFill>
                  <a:srgbClr val="7030A0"/>
                </a:solidFill>
              </a:rPr>
              <a:t>v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>
                <a:solidFill>
                  <a:srgbClr val="7030A0"/>
                </a:solidFill>
              </a:rPr>
              <a:t>,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v</a:t>
            </a:r>
            <a:r>
              <a:rPr lang="en-US" sz="2400" baseline="-25000" dirty="0" smtClean="0">
                <a:solidFill>
                  <a:srgbClr val="00B050"/>
                </a:solidFill>
              </a:rPr>
              <a:t>2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is an edge: </a:t>
            </a:r>
            <a:r>
              <a:rPr lang="en-US" sz="2400" dirty="0">
                <a:solidFill>
                  <a:srgbClr val="00B050"/>
                </a:solidFill>
              </a:rPr>
              <a:t>v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r>
              <a:rPr lang="en-US" sz="2400" dirty="0" smtClean="0"/>
              <a:t> </a:t>
            </a:r>
            <a:r>
              <a:rPr lang="en-US" sz="2400" b="1" dirty="0" smtClean="0"/>
              <a:t>cannot</a:t>
            </a:r>
            <a:r>
              <a:rPr lang="en-US" sz="2400" dirty="0" smtClean="0"/>
              <a:t> be </a:t>
            </a:r>
            <a:r>
              <a:rPr lang="en-US" sz="2400" dirty="0">
                <a:solidFill>
                  <a:srgbClr val="0033CC"/>
                </a:solidFill>
              </a:rPr>
              <a:t>T</a:t>
            </a:r>
            <a:r>
              <a:rPr lang="en-US" sz="2400" baseline="-25000" dirty="0">
                <a:solidFill>
                  <a:srgbClr val="0033CC"/>
                </a:solidFill>
              </a:rPr>
              <a:t>1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0033CC"/>
                </a:solidFill>
              </a:rPr>
              <a:t>T</a:t>
            </a:r>
            <a:r>
              <a:rPr lang="en-US" sz="2400" baseline="-25000" dirty="0" smtClean="0">
                <a:solidFill>
                  <a:srgbClr val="0033CC"/>
                </a:solidFill>
              </a:rPr>
              <a:t>2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7030A0"/>
                </a:solidFill>
              </a:rPr>
              <a:t>v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>
                <a:solidFill>
                  <a:srgbClr val="00B050"/>
                </a:solidFill>
              </a:rPr>
              <a:t>v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r>
              <a:rPr lang="en-US" sz="2400" dirty="0"/>
              <a:t>)</a:t>
            </a:r>
            <a:r>
              <a:rPr lang="en-US" sz="2400" dirty="0" smtClean="0"/>
              <a:t> is not an edge: </a:t>
            </a:r>
            <a:r>
              <a:rPr lang="en-US" sz="2400" dirty="0" smtClean="0">
                <a:solidFill>
                  <a:srgbClr val="7030A0"/>
                </a:solidFill>
              </a:rPr>
              <a:t>v</a:t>
            </a:r>
            <a:r>
              <a:rPr lang="en-US" sz="2400" baseline="-25000" dirty="0" smtClean="0">
                <a:solidFill>
                  <a:srgbClr val="7030A0"/>
                </a:solidFill>
              </a:rPr>
              <a:t>1</a:t>
            </a:r>
            <a:r>
              <a:rPr lang="en-US" sz="2400" dirty="0" smtClean="0"/>
              <a:t> </a:t>
            </a:r>
            <a:r>
              <a:rPr lang="en-US" sz="2400" b="1" dirty="0" smtClean="0"/>
              <a:t>cannot</a:t>
            </a:r>
            <a:r>
              <a:rPr lang="en-US" sz="2400" dirty="0" smtClean="0"/>
              <a:t> be B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9379803" y="6151388"/>
            <a:ext cx="64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  <a:latin typeface="Comic Sans MS" pitchFamily="66" charset="0"/>
              </a:rPr>
              <a:t>N</a:t>
            </a:r>
            <a:r>
              <a:rPr lang="en-US" sz="2000" baseline="-25000" dirty="0">
                <a:solidFill>
                  <a:srgbClr val="0033CC"/>
                </a:solidFill>
                <a:latin typeface="Comic Sans MS"/>
              </a:rPr>
              <a:t>0</a:t>
            </a:r>
            <a:endParaRPr lang="en-US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11308536" y="6206353"/>
            <a:ext cx="64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  <a:latin typeface="Comic Sans MS" pitchFamily="66" charset="0"/>
              </a:rPr>
              <a:t>N</a:t>
            </a:r>
            <a:r>
              <a:rPr lang="en-US" sz="2000" baseline="-25000" dirty="0" smtClean="0">
                <a:solidFill>
                  <a:srgbClr val="0033CC"/>
                </a:solidFill>
                <a:latin typeface="Comic Sans MS"/>
              </a:rPr>
              <a:t>1</a:t>
            </a:r>
            <a:endParaRPr lang="en-US" sz="2000" dirty="0"/>
          </a:p>
        </p:txBody>
      </p:sp>
      <p:sp>
        <p:nvSpPr>
          <p:cNvPr id="88" name="Rectangle 87"/>
          <p:cNvSpPr/>
          <p:nvPr/>
        </p:nvSpPr>
        <p:spPr>
          <a:xfrm>
            <a:off x="10350259" y="1284272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  <a:latin typeface="Comic Sans MS" panose="030F0702030302020204" pitchFamily="66" charset="0"/>
              </a:rPr>
              <a:t>u</a:t>
            </a:r>
            <a:endParaRPr lang="en-US" sz="3200" dirty="0"/>
          </a:p>
        </p:txBody>
      </p:sp>
      <p:cxnSp>
        <p:nvCxnSpPr>
          <p:cNvPr id="62" name="Straight Arrow Connector 61"/>
          <p:cNvCxnSpPr>
            <a:endCxn id="63" idx="0"/>
          </p:cNvCxnSpPr>
          <p:nvPr/>
        </p:nvCxnSpPr>
        <p:spPr>
          <a:xfrm flipH="1">
            <a:off x="9529976" y="1869047"/>
            <a:ext cx="873198" cy="4126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9146707" y="2281695"/>
            <a:ext cx="766537" cy="3924658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1067944" y="2261710"/>
            <a:ext cx="766537" cy="3924658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8367486" y="375356"/>
            <a:ext cx="1866211" cy="9599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Candidates for</a:t>
            </a:r>
            <a:r>
              <a:rPr lang="en-US" sz="2000" dirty="0" smtClean="0"/>
              <a:t> B</a:t>
            </a:r>
            <a:endParaRPr lang="en-US" sz="2000" dirty="0"/>
          </a:p>
        </p:txBody>
      </p:sp>
      <p:sp>
        <p:nvSpPr>
          <p:cNvPr id="89" name="Horizontal Scroll 88"/>
          <p:cNvSpPr/>
          <p:nvPr/>
        </p:nvSpPr>
        <p:spPr>
          <a:xfrm>
            <a:off x="10377708" y="295532"/>
            <a:ext cx="1866211" cy="95995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Candidates for </a:t>
            </a:r>
            <a:r>
              <a:rPr lang="en-US" sz="2000" dirty="0">
                <a:solidFill>
                  <a:srgbClr val="0033CC"/>
                </a:solidFill>
              </a:rPr>
              <a:t>T</a:t>
            </a:r>
            <a:r>
              <a:rPr lang="en-US" sz="2000" baseline="-25000" dirty="0">
                <a:solidFill>
                  <a:srgbClr val="0033CC"/>
                </a:solidFill>
              </a:rPr>
              <a:t>1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or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T</a:t>
            </a:r>
            <a:r>
              <a:rPr lang="en-US" sz="2000" baseline="-25000" dirty="0" smtClean="0">
                <a:solidFill>
                  <a:srgbClr val="0033CC"/>
                </a:solidFill>
              </a:rPr>
              <a:t>2</a:t>
            </a:r>
            <a:endParaRPr lang="en-US" sz="2000" baseline="-25000" dirty="0">
              <a:solidFill>
                <a:srgbClr val="0033CC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994120" y="72570"/>
            <a:ext cx="3492280" cy="704672"/>
          </a:xfrm>
          <a:prstGeom prst="wedgeRoundRectCallout">
            <a:avLst>
              <a:gd name="adj1" fmla="val 50028"/>
              <a:gd name="adj2" fmla="val 68726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 not need the certificate!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4" grpId="0"/>
      <p:bldP spid="85" grpId="0" animBg="1"/>
      <p:bldP spid="86" grpId="0"/>
      <p:bldP spid="87" grpId="0"/>
      <p:bldP spid="88" grpId="0"/>
      <p:bldP spid="63" grpId="0" animBg="1"/>
      <p:bldP spid="90" grpId="0" animBg="1"/>
      <p:bldP spid="4" grpId="0" animBg="1"/>
      <p:bldP spid="89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Construction: Finding </a:t>
            </a:r>
            <a:r>
              <a:rPr lang="en-US" dirty="0" smtClean="0">
                <a:solidFill>
                  <a:srgbClr val="C00000"/>
                </a:solidFill>
              </a:rPr>
              <a:t>the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58" y="2286000"/>
            <a:ext cx="9720071" cy="4023360"/>
          </a:xfrm>
        </p:spPr>
        <p:txBody>
          <a:bodyPr>
            <a:normAutofit lnSpcReduction="10000"/>
          </a:bodyPr>
          <a:lstStyle/>
          <a:p>
            <a:pPr rtl="0"/>
            <a:r>
              <a:rPr lang="en-US" sz="2400" dirty="0" smtClean="0"/>
              <a:t>After finding P</a:t>
            </a:r>
            <a:r>
              <a:rPr lang="en-US" sz="2400" b="1" dirty="0" smtClean="0"/>
              <a:t>: full tree can be recovered</a:t>
            </a:r>
            <a:r>
              <a:rPr lang="en-US" sz="2400" dirty="0" smtClean="0"/>
              <a:t>.</a:t>
            </a:r>
          </a:p>
          <a:p>
            <a:pPr rtl="0"/>
            <a:endParaRPr lang="en-US" sz="2400" dirty="0"/>
          </a:p>
          <a:p>
            <a:pPr rtl="0"/>
            <a:r>
              <a:rPr lang="en-US" sz="2600" dirty="0" smtClean="0"/>
              <a:t>Given the leaves: can find the mapping between nodes in </a:t>
            </a:r>
          </a:p>
          <a:p>
            <a:pPr rtl="0"/>
            <a:r>
              <a:rPr lang="en-US" sz="2600" dirty="0" smtClean="0"/>
              <a:t>the crowd and the nodes in the graph. </a:t>
            </a:r>
          </a:p>
          <a:p>
            <a:pPr lvl="1" rtl="0"/>
            <a:r>
              <a:rPr lang="en-US" sz="2600" dirty="0" smtClean="0"/>
              <a:t>Can check the min degree</a:t>
            </a:r>
            <a:r>
              <a:rPr lang="en-US" sz="2000" dirty="0" smtClean="0"/>
              <a:t>. </a:t>
            </a:r>
          </a:p>
          <a:p>
            <a:pPr rtl="0"/>
            <a:r>
              <a:rPr lang="en-US" sz="2400" dirty="0" smtClean="0"/>
              <a:t>Total:</a:t>
            </a:r>
            <a:endParaRPr lang="en-US" sz="2400" dirty="0"/>
          </a:p>
          <a:p>
            <a:pPr lvl="1" rtl="0"/>
            <a:r>
              <a:rPr lang="en-US" sz="2400" dirty="0" smtClean="0"/>
              <a:t>Finding P: O(n) queries</a:t>
            </a:r>
          </a:p>
          <a:p>
            <a:pPr lvl="1" rtl="0"/>
            <a:r>
              <a:rPr lang="en-US" sz="2400" dirty="0" smtClean="0"/>
              <a:t>Finding the tree: O(n log n) queries</a:t>
            </a:r>
          </a:p>
          <a:p>
            <a:pPr lvl="1" rtl="0"/>
            <a:r>
              <a:rPr lang="en-US" sz="2400" dirty="0" smtClean="0"/>
              <a:t>Finding the mapping O(n log n) queries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8602674" y="5395478"/>
            <a:ext cx="3253947" cy="12851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887777" y="606108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06296" y="6205251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446296" y="5562700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372912" y="5505034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48518" y="6025251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stCxn id="8" idx="6"/>
            <a:endCxn id="7" idx="2"/>
          </p:cNvCxnSpPr>
          <p:nvPr/>
        </p:nvCxnSpPr>
        <p:spPr>
          <a:xfrm>
            <a:off x="9732912" y="5685034"/>
            <a:ext cx="713384" cy="5766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/>
          <p:cNvCxnSpPr>
            <a:stCxn id="9" idx="0"/>
            <a:endCxn id="8" idx="4"/>
          </p:cNvCxnSpPr>
          <p:nvPr/>
        </p:nvCxnSpPr>
        <p:spPr>
          <a:xfrm flipV="1">
            <a:off x="9428518" y="5865034"/>
            <a:ext cx="124394" cy="1602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/>
          <p:cNvCxnSpPr>
            <a:stCxn id="8" idx="5"/>
            <a:endCxn id="5" idx="1"/>
          </p:cNvCxnSpPr>
          <p:nvPr/>
        </p:nvCxnSpPr>
        <p:spPr>
          <a:xfrm>
            <a:off x="9680191" y="5812313"/>
            <a:ext cx="260307" cy="30149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>
            <a:stCxn id="5" idx="7"/>
            <a:endCxn id="7" idx="3"/>
          </p:cNvCxnSpPr>
          <p:nvPr/>
        </p:nvCxnSpPr>
        <p:spPr>
          <a:xfrm flipV="1">
            <a:off x="10195056" y="5869979"/>
            <a:ext cx="303961" cy="24383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>
            <a:endCxn id="6" idx="2"/>
          </p:cNvCxnSpPr>
          <p:nvPr/>
        </p:nvCxnSpPr>
        <p:spPr>
          <a:xfrm>
            <a:off x="10247777" y="6276087"/>
            <a:ext cx="558519" cy="10916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>
            <a:stCxn id="6" idx="0"/>
            <a:endCxn id="7" idx="5"/>
          </p:cNvCxnSpPr>
          <p:nvPr/>
        </p:nvCxnSpPr>
        <p:spPr>
          <a:xfrm flipH="1" flipV="1">
            <a:off x="10753575" y="5869979"/>
            <a:ext cx="232721" cy="3352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>
            <a:stCxn id="9" idx="7"/>
            <a:endCxn id="7" idx="2"/>
          </p:cNvCxnSpPr>
          <p:nvPr/>
        </p:nvCxnSpPr>
        <p:spPr>
          <a:xfrm flipV="1">
            <a:off x="9555797" y="5742700"/>
            <a:ext cx="890499" cy="3352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" name="Oval 16"/>
          <p:cNvSpPr/>
          <p:nvPr/>
        </p:nvSpPr>
        <p:spPr>
          <a:xfrm>
            <a:off x="8972565" y="4423594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52694" y="443286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459495" y="4429366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166296" y="443286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endCxn id="8" idx="0"/>
          </p:cNvCxnSpPr>
          <p:nvPr/>
        </p:nvCxnSpPr>
        <p:spPr>
          <a:xfrm>
            <a:off x="9134023" y="4783594"/>
            <a:ext cx="418889" cy="72144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cxnSp>
        <p:nvCxnSpPr>
          <p:cNvPr id="22" name="Straight Connector 21"/>
          <p:cNvCxnSpPr>
            <a:stCxn id="18" idx="4"/>
            <a:endCxn id="8" idx="0"/>
          </p:cNvCxnSpPr>
          <p:nvPr/>
        </p:nvCxnSpPr>
        <p:spPr>
          <a:xfrm flipH="1">
            <a:off x="9552912" y="4792869"/>
            <a:ext cx="379782" cy="712165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cxnSp>
        <p:nvCxnSpPr>
          <p:cNvPr id="23" name="Straight Connector 22"/>
          <p:cNvCxnSpPr>
            <a:stCxn id="17" idx="4"/>
            <a:endCxn id="7" idx="0"/>
          </p:cNvCxnSpPr>
          <p:nvPr/>
        </p:nvCxnSpPr>
        <p:spPr>
          <a:xfrm>
            <a:off x="9152565" y="4783594"/>
            <a:ext cx="1473731" cy="7791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cxnSp>
        <p:nvCxnSpPr>
          <p:cNvPr id="24" name="Straight Connector 23"/>
          <p:cNvCxnSpPr>
            <a:stCxn id="20" idx="4"/>
            <a:endCxn id="7" idx="0"/>
          </p:cNvCxnSpPr>
          <p:nvPr/>
        </p:nvCxnSpPr>
        <p:spPr>
          <a:xfrm flipH="1">
            <a:off x="10626296" y="4792869"/>
            <a:ext cx="720000" cy="76983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cxnSp>
        <p:nvCxnSpPr>
          <p:cNvPr id="25" name="Straight Connector 24"/>
          <p:cNvCxnSpPr>
            <a:stCxn id="18" idx="4"/>
            <a:endCxn id="7" idx="0"/>
          </p:cNvCxnSpPr>
          <p:nvPr/>
        </p:nvCxnSpPr>
        <p:spPr>
          <a:xfrm>
            <a:off x="9932694" y="4792869"/>
            <a:ext cx="693602" cy="76983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sp>
        <p:nvSpPr>
          <p:cNvPr id="26" name="Oval 25"/>
          <p:cNvSpPr/>
          <p:nvPr/>
        </p:nvSpPr>
        <p:spPr>
          <a:xfrm>
            <a:off x="9342945" y="3598022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806296" y="3598022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135866" y="4095103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720344" y="4097504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514480" y="3326678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042097" y="2830242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>
            <a:stCxn id="26" idx="0"/>
          </p:cNvCxnSpPr>
          <p:nvPr/>
        </p:nvCxnSpPr>
        <p:spPr>
          <a:xfrm flipV="1">
            <a:off x="9522945" y="3148632"/>
            <a:ext cx="569533" cy="44939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3" name="Straight Connector 32"/>
          <p:cNvCxnSpPr>
            <a:stCxn id="17" idx="0"/>
          </p:cNvCxnSpPr>
          <p:nvPr/>
        </p:nvCxnSpPr>
        <p:spPr>
          <a:xfrm flipV="1">
            <a:off x="9152565" y="3928375"/>
            <a:ext cx="275953" cy="49521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" name="Straight Connector 33"/>
          <p:cNvCxnSpPr>
            <a:stCxn id="29" idx="0"/>
            <a:endCxn id="26" idx="5"/>
          </p:cNvCxnSpPr>
          <p:nvPr/>
        </p:nvCxnSpPr>
        <p:spPr>
          <a:xfrm flipH="1" flipV="1">
            <a:off x="9650224" y="3905301"/>
            <a:ext cx="160120" cy="19220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5" name="Straight Connector 34"/>
          <p:cNvCxnSpPr>
            <a:stCxn id="18" idx="0"/>
          </p:cNvCxnSpPr>
          <p:nvPr/>
        </p:nvCxnSpPr>
        <p:spPr>
          <a:xfrm flipH="1" flipV="1">
            <a:off x="9848647" y="4265301"/>
            <a:ext cx="84047" cy="167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/>
          <p:cNvCxnSpPr>
            <a:stCxn id="30" idx="1"/>
            <a:endCxn id="31" idx="5"/>
          </p:cNvCxnSpPr>
          <p:nvPr/>
        </p:nvCxnSpPr>
        <p:spPr>
          <a:xfrm flipH="1" flipV="1">
            <a:off x="10349376" y="3137521"/>
            <a:ext cx="191464" cy="2155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7" name="Straight Connector 36"/>
          <p:cNvCxnSpPr>
            <a:stCxn id="28" idx="0"/>
          </p:cNvCxnSpPr>
          <p:nvPr/>
        </p:nvCxnSpPr>
        <p:spPr>
          <a:xfrm flipH="1" flipV="1">
            <a:off x="11085884" y="3946721"/>
            <a:ext cx="139982" cy="14838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8" name="Straight Connector 37"/>
          <p:cNvCxnSpPr>
            <a:stCxn id="27" idx="1"/>
            <a:endCxn id="30" idx="5"/>
          </p:cNvCxnSpPr>
          <p:nvPr/>
        </p:nvCxnSpPr>
        <p:spPr>
          <a:xfrm flipH="1" flipV="1">
            <a:off x="10668120" y="3480318"/>
            <a:ext cx="190897" cy="17042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9" name="Straight Connector 38"/>
          <p:cNvCxnSpPr>
            <a:stCxn id="19" idx="0"/>
          </p:cNvCxnSpPr>
          <p:nvPr/>
        </p:nvCxnSpPr>
        <p:spPr>
          <a:xfrm flipV="1">
            <a:off x="10639495" y="3887519"/>
            <a:ext cx="219522" cy="54184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" name="Straight Connector 39"/>
          <p:cNvCxnSpPr>
            <a:stCxn id="20" idx="0"/>
          </p:cNvCxnSpPr>
          <p:nvPr/>
        </p:nvCxnSpPr>
        <p:spPr>
          <a:xfrm flipH="1" flipV="1">
            <a:off x="11253575" y="4265301"/>
            <a:ext cx="92721" cy="167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1" name="Oval 40"/>
          <p:cNvSpPr/>
          <p:nvPr/>
        </p:nvSpPr>
        <p:spPr>
          <a:xfrm>
            <a:off x="9984620" y="3618345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289481" y="3598022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>
            <a:stCxn id="26" idx="6"/>
            <a:endCxn id="41" idx="2"/>
          </p:cNvCxnSpPr>
          <p:nvPr/>
        </p:nvCxnSpPr>
        <p:spPr>
          <a:xfrm flipV="1">
            <a:off x="9702945" y="3708345"/>
            <a:ext cx="281675" cy="6967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4" name="Straight Connector 43"/>
          <p:cNvCxnSpPr>
            <a:stCxn id="42" idx="7"/>
            <a:endCxn id="30" idx="3"/>
          </p:cNvCxnSpPr>
          <p:nvPr/>
        </p:nvCxnSpPr>
        <p:spPr>
          <a:xfrm flipV="1">
            <a:off x="10443121" y="3480318"/>
            <a:ext cx="97719" cy="14406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5" name="Straight Connector 44"/>
          <p:cNvCxnSpPr>
            <a:endCxn id="30" idx="3"/>
          </p:cNvCxnSpPr>
          <p:nvPr/>
        </p:nvCxnSpPr>
        <p:spPr>
          <a:xfrm flipV="1">
            <a:off x="10116772" y="3480318"/>
            <a:ext cx="424068" cy="15079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0057526" y="2825575"/>
            <a:ext cx="3032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914400" rtl="1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</a:t>
            </a:r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882493" y="2887094"/>
            <a:ext cx="0" cy="2082562"/>
          </a:xfrm>
          <a:prstGeom prst="straightConnector1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381650" y="3940898"/>
            <a:ext cx="1207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log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log n</a:t>
            </a:r>
            <a:endParaRPr lang="he-IL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Worst Case Analysis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645" y="1854288"/>
            <a:ext cx="11105611" cy="4525963"/>
          </a:xfrm>
        </p:spPr>
        <p:txBody>
          <a:bodyPr/>
          <a:lstStyle/>
          <a:p>
            <a:pPr marL="0" indent="0" rtl="0">
              <a:buNone/>
            </a:pPr>
            <a:r>
              <a:rPr lang="en-US" sz="2800" dirty="0"/>
              <a:t>Worst case analysis of algorithms is the </a:t>
            </a:r>
            <a:r>
              <a:rPr lang="en-US" sz="2800" b="1" dirty="0"/>
              <a:t>hallmark of theoretical computer science</a:t>
            </a:r>
            <a:endParaRPr lang="en-US" sz="2800" dirty="0"/>
          </a:p>
          <a:p>
            <a:pPr rtl="0"/>
            <a:r>
              <a:rPr lang="en-US" sz="2800" dirty="0"/>
              <a:t>For a given algorithm </a:t>
            </a:r>
            <a:r>
              <a:rPr lang="en-US" altLang="en-US" sz="2800" dirty="0">
                <a:solidFill>
                  <a:schemeClr val="hlink"/>
                </a:solidFill>
                <a:latin typeface="Comic Sans MS" pitchFamily="66" charset="0"/>
              </a:rPr>
              <a:t>A</a:t>
            </a:r>
            <a:r>
              <a:rPr lang="en-US" sz="2800" dirty="0"/>
              <a:t> find an input </a:t>
            </a:r>
            <a:r>
              <a:rPr lang="en-US" altLang="en-US" sz="2800" dirty="0">
                <a:solidFill>
                  <a:schemeClr val="hlink"/>
                </a:solidFill>
                <a:latin typeface="Comic Sans MS" pitchFamily="66" charset="0"/>
              </a:rPr>
              <a:t>D </a:t>
            </a:r>
            <a:r>
              <a:rPr lang="en-US" sz="2800" dirty="0"/>
              <a:t>on which </a:t>
            </a:r>
            <a:r>
              <a:rPr lang="en-US" altLang="en-US" sz="2800" dirty="0">
                <a:solidFill>
                  <a:schemeClr val="hlink"/>
                </a:solidFill>
                <a:latin typeface="Comic Sans MS" pitchFamily="66" charset="0"/>
              </a:rPr>
              <a:t>A</a:t>
            </a:r>
            <a:r>
              <a:rPr lang="en-US" sz="2800" dirty="0"/>
              <a:t> has the worst performance</a:t>
            </a:r>
          </a:p>
          <a:p>
            <a:pPr lvl="1" rtl="0"/>
            <a:r>
              <a:rPr lang="en-US" sz="2800" dirty="0"/>
              <a:t>Evaluate the algorithm based on this value</a:t>
            </a:r>
          </a:p>
          <a:p>
            <a:pPr rtl="0"/>
            <a:r>
              <a:rPr lang="en-US" sz="2800" b="1" dirty="0"/>
              <a:t>But is it meaningful?</a:t>
            </a:r>
          </a:p>
          <a:p>
            <a:pPr rtl="0"/>
            <a:r>
              <a:rPr lang="en-US" sz="2800" b="1" dirty="0"/>
              <a:t>Yes – sometimes!</a:t>
            </a:r>
          </a:p>
          <a:p>
            <a:pPr rtl="0"/>
            <a:endParaRPr lang="en-US" b="1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7003140" y="4177964"/>
            <a:ext cx="3628571" cy="1079836"/>
          </a:xfrm>
          <a:prstGeom prst="wedgeRoundRectCallout">
            <a:avLst>
              <a:gd name="adj1" fmla="val -38582"/>
              <a:gd name="adj2" fmla="val -13764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cs typeface="Arial" charset="0"/>
              </a:rPr>
              <a:t>Prefer algorithms with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cs typeface="Arial" charset="0"/>
              </a:rPr>
              <a:t> </a:t>
            </a:r>
            <a:r>
              <a:rPr lang="en-US" sz="2800" b="1" dirty="0">
                <a:cs typeface="Arial" charset="0"/>
              </a:rPr>
              <a:t>small worst case value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84628" y="5174343"/>
            <a:ext cx="1663700" cy="1627188"/>
            <a:chOff x="462" y="1849"/>
            <a:chExt cx="1454" cy="1373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 rot="1406501" flipH="1">
              <a:off x="462" y="2437"/>
              <a:ext cx="781" cy="614"/>
              <a:chOff x="3783" y="932"/>
              <a:chExt cx="1110" cy="728"/>
            </a:xfrm>
          </p:grpSpPr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823" y="1063"/>
                <a:ext cx="993" cy="597"/>
              </a:xfrm>
              <a:custGeom>
                <a:avLst/>
                <a:gdLst>
                  <a:gd name="T0" fmla="*/ 118 w 993"/>
                  <a:gd name="T1" fmla="*/ 432 h 597"/>
                  <a:gd name="T2" fmla="*/ 161 w 993"/>
                  <a:gd name="T3" fmla="*/ 484 h 597"/>
                  <a:gd name="T4" fmla="*/ 209 w 993"/>
                  <a:gd name="T5" fmla="*/ 513 h 597"/>
                  <a:gd name="T6" fmla="*/ 268 w 993"/>
                  <a:gd name="T7" fmla="*/ 517 h 597"/>
                  <a:gd name="T8" fmla="*/ 337 w 993"/>
                  <a:gd name="T9" fmla="*/ 509 h 597"/>
                  <a:gd name="T10" fmla="*/ 356 w 993"/>
                  <a:gd name="T11" fmla="*/ 502 h 597"/>
                  <a:gd name="T12" fmla="*/ 381 w 993"/>
                  <a:gd name="T13" fmla="*/ 484 h 597"/>
                  <a:gd name="T14" fmla="*/ 403 w 993"/>
                  <a:gd name="T15" fmla="*/ 458 h 597"/>
                  <a:gd name="T16" fmla="*/ 421 w 993"/>
                  <a:gd name="T17" fmla="*/ 407 h 597"/>
                  <a:gd name="T18" fmla="*/ 432 w 993"/>
                  <a:gd name="T19" fmla="*/ 333 h 597"/>
                  <a:gd name="T20" fmla="*/ 440 w 993"/>
                  <a:gd name="T21" fmla="*/ 264 h 597"/>
                  <a:gd name="T22" fmla="*/ 454 w 993"/>
                  <a:gd name="T23" fmla="*/ 202 h 597"/>
                  <a:gd name="T24" fmla="*/ 476 w 993"/>
                  <a:gd name="T25" fmla="*/ 154 h 597"/>
                  <a:gd name="T26" fmla="*/ 513 w 993"/>
                  <a:gd name="T27" fmla="*/ 117 h 597"/>
                  <a:gd name="T28" fmla="*/ 564 w 993"/>
                  <a:gd name="T29" fmla="*/ 85 h 597"/>
                  <a:gd name="T30" fmla="*/ 605 w 993"/>
                  <a:gd name="T31" fmla="*/ 70 h 597"/>
                  <a:gd name="T32" fmla="*/ 718 w 993"/>
                  <a:gd name="T33" fmla="*/ 37 h 597"/>
                  <a:gd name="T34" fmla="*/ 788 w 993"/>
                  <a:gd name="T35" fmla="*/ 19 h 597"/>
                  <a:gd name="T36" fmla="*/ 857 w 993"/>
                  <a:gd name="T37" fmla="*/ 4 h 597"/>
                  <a:gd name="T38" fmla="*/ 927 w 993"/>
                  <a:gd name="T39" fmla="*/ 4 h 597"/>
                  <a:gd name="T40" fmla="*/ 993 w 993"/>
                  <a:gd name="T41" fmla="*/ 30 h 597"/>
                  <a:gd name="T42" fmla="*/ 967 w 993"/>
                  <a:gd name="T43" fmla="*/ 52 h 597"/>
                  <a:gd name="T44" fmla="*/ 905 w 993"/>
                  <a:gd name="T45" fmla="*/ 77 h 597"/>
                  <a:gd name="T46" fmla="*/ 799 w 993"/>
                  <a:gd name="T47" fmla="*/ 99 h 597"/>
                  <a:gd name="T48" fmla="*/ 733 w 993"/>
                  <a:gd name="T49" fmla="*/ 110 h 597"/>
                  <a:gd name="T50" fmla="*/ 638 w 993"/>
                  <a:gd name="T51" fmla="*/ 143 h 597"/>
                  <a:gd name="T52" fmla="*/ 550 w 993"/>
                  <a:gd name="T53" fmla="*/ 187 h 597"/>
                  <a:gd name="T54" fmla="*/ 542 w 993"/>
                  <a:gd name="T55" fmla="*/ 191 h 597"/>
                  <a:gd name="T56" fmla="*/ 539 w 993"/>
                  <a:gd name="T57" fmla="*/ 198 h 597"/>
                  <a:gd name="T58" fmla="*/ 524 w 993"/>
                  <a:gd name="T59" fmla="*/ 246 h 597"/>
                  <a:gd name="T60" fmla="*/ 509 w 993"/>
                  <a:gd name="T61" fmla="*/ 359 h 597"/>
                  <a:gd name="T62" fmla="*/ 495 w 993"/>
                  <a:gd name="T63" fmla="*/ 447 h 597"/>
                  <a:gd name="T64" fmla="*/ 476 w 993"/>
                  <a:gd name="T65" fmla="*/ 498 h 597"/>
                  <a:gd name="T66" fmla="*/ 447 w 993"/>
                  <a:gd name="T67" fmla="*/ 538 h 597"/>
                  <a:gd name="T68" fmla="*/ 407 w 993"/>
                  <a:gd name="T69" fmla="*/ 571 h 597"/>
                  <a:gd name="T70" fmla="*/ 378 w 993"/>
                  <a:gd name="T71" fmla="*/ 582 h 597"/>
                  <a:gd name="T72" fmla="*/ 286 w 993"/>
                  <a:gd name="T73" fmla="*/ 597 h 597"/>
                  <a:gd name="T74" fmla="*/ 253 w 993"/>
                  <a:gd name="T75" fmla="*/ 597 h 597"/>
                  <a:gd name="T76" fmla="*/ 194 w 993"/>
                  <a:gd name="T77" fmla="*/ 590 h 597"/>
                  <a:gd name="T78" fmla="*/ 143 w 993"/>
                  <a:gd name="T79" fmla="*/ 571 h 597"/>
                  <a:gd name="T80" fmla="*/ 103 w 993"/>
                  <a:gd name="T81" fmla="*/ 542 h 597"/>
                  <a:gd name="T82" fmla="*/ 70 w 993"/>
                  <a:gd name="T83" fmla="*/ 502 h 597"/>
                  <a:gd name="T84" fmla="*/ 30 w 993"/>
                  <a:gd name="T85" fmla="*/ 425 h 597"/>
                  <a:gd name="T86" fmla="*/ 0 w 993"/>
                  <a:gd name="T87" fmla="*/ 312 h 597"/>
                  <a:gd name="T88" fmla="*/ 77 w 993"/>
                  <a:gd name="T89" fmla="*/ 293 h 597"/>
                  <a:gd name="T90" fmla="*/ 92 w 993"/>
                  <a:gd name="T91" fmla="*/ 363 h 597"/>
                  <a:gd name="T92" fmla="*/ 118 w 993"/>
                  <a:gd name="T93" fmla="*/ 432 h 59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3"/>
                  <a:gd name="T142" fmla="*/ 0 h 597"/>
                  <a:gd name="T143" fmla="*/ 993 w 993"/>
                  <a:gd name="T144" fmla="*/ 597 h 59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3" h="597">
                    <a:moveTo>
                      <a:pt x="118" y="432"/>
                    </a:moveTo>
                    <a:lnTo>
                      <a:pt x="118" y="432"/>
                    </a:lnTo>
                    <a:lnTo>
                      <a:pt x="140" y="462"/>
                    </a:lnTo>
                    <a:lnTo>
                      <a:pt x="161" y="484"/>
                    </a:lnTo>
                    <a:lnTo>
                      <a:pt x="183" y="502"/>
                    </a:lnTo>
                    <a:lnTo>
                      <a:pt x="209" y="513"/>
                    </a:lnTo>
                    <a:lnTo>
                      <a:pt x="238" y="517"/>
                    </a:lnTo>
                    <a:lnTo>
                      <a:pt x="268" y="517"/>
                    </a:lnTo>
                    <a:lnTo>
                      <a:pt x="301" y="517"/>
                    </a:lnTo>
                    <a:lnTo>
                      <a:pt x="337" y="509"/>
                    </a:lnTo>
                    <a:lnTo>
                      <a:pt x="356" y="502"/>
                    </a:lnTo>
                    <a:lnTo>
                      <a:pt x="370" y="495"/>
                    </a:lnTo>
                    <a:lnTo>
                      <a:pt x="381" y="484"/>
                    </a:lnTo>
                    <a:lnTo>
                      <a:pt x="392" y="473"/>
                    </a:lnTo>
                    <a:lnTo>
                      <a:pt x="403" y="458"/>
                    </a:lnTo>
                    <a:lnTo>
                      <a:pt x="411" y="443"/>
                    </a:lnTo>
                    <a:lnTo>
                      <a:pt x="421" y="407"/>
                    </a:lnTo>
                    <a:lnTo>
                      <a:pt x="429" y="370"/>
                    </a:lnTo>
                    <a:lnTo>
                      <a:pt x="432" y="333"/>
                    </a:lnTo>
                    <a:lnTo>
                      <a:pt x="440" y="264"/>
                    </a:lnTo>
                    <a:lnTo>
                      <a:pt x="447" y="231"/>
                    </a:lnTo>
                    <a:lnTo>
                      <a:pt x="454" y="202"/>
                    </a:lnTo>
                    <a:lnTo>
                      <a:pt x="465" y="176"/>
                    </a:lnTo>
                    <a:lnTo>
                      <a:pt x="476" y="154"/>
                    </a:lnTo>
                    <a:lnTo>
                      <a:pt x="495" y="136"/>
                    </a:lnTo>
                    <a:lnTo>
                      <a:pt x="513" y="117"/>
                    </a:lnTo>
                    <a:lnTo>
                      <a:pt x="535" y="99"/>
                    </a:lnTo>
                    <a:lnTo>
                      <a:pt x="564" y="85"/>
                    </a:lnTo>
                    <a:lnTo>
                      <a:pt x="605" y="70"/>
                    </a:lnTo>
                    <a:lnTo>
                      <a:pt x="641" y="59"/>
                    </a:lnTo>
                    <a:lnTo>
                      <a:pt x="718" y="37"/>
                    </a:lnTo>
                    <a:lnTo>
                      <a:pt x="788" y="19"/>
                    </a:lnTo>
                    <a:lnTo>
                      <a:pt x="821" y="11"/>
                    </a:lnTo>
                    <a:lnTo>
                      <a:pt x="857" y="4"/>
                    </a:lnTo>
                    <a:lnTo>
                      <a:pt x="894" y="0"/>
                    </a:lnTo>
                    <a:lnTo>
                      <a:pt x="927" y="4"/>
                    </a:lnTo>
                    <a:lnTo>
                      <a:pt x="963" y="15"/>
                    </a:lnTo>
                    <a:lnTo>
                      <a:pt x="993" y="30"/>
                    </a:lnTo>
                    <a:lnTo>
                      <a:pt x="967" y="52"/>
                    </a:lnTo>
                    <a:lnTo>
                      <a:pt x="938" y="66"/>
                    </a:lnTo>
                    <a:lnTo>
                      <a:pt x="905" y="77"/>
                    </a:lnTo>
                    <a:lnTo>
                      <a:pt x="868" y="85"/>
                    </a:lnTo>
                    <a:lnTo>
                      <a:pt x="799" y="99"/>
                    </a:lnTo>
                    <a:lnTo>
                      <a:pt x="733" y="110"/>
                    </a:lnTo>
                    <a:lnTo>
                      <a:pt x="685" y="128"/>
                    </a:lnTo>
                    <a:lnTo>
                      <a:pt x="638" y="143"/>
                    </a:lnTo>
                    <a:lnTo>
                      <a:pt x="594" y="165"/>
                    </a:lnTo>
                    <a:lnTo>
                      <a:pt x="550" y="187"/>
                    </a:lnTo>
                    <a:lnTo>
                      <a:pt x="542" y="191"/>
                    </a:lnTo>
                    <a:lnTo>
                      <a:pt x="539" y="198"/>
                    </a:lnTo>
                    <a:lnTo>
                      <a:pt x="531" y="220"/>
                    </a:lnTo>
                    <a:lnTo>
                      <a:pt x="524" y="246"/>
                    </a:lnTo>
                    <a:lnTo>
                      <a:pt x="517" y="301"/>
                    </a:lnTo>
                    <a:lnTo>
                      <a:pt x="509" y="359"/>
                    </a:lnTo>
                    <a:lnTo>
                      <a:pt x="502" y="418"/>
                    </a:lnTo>
                    <a:lnTo>
                      <a:pt x="495" y="447"/>
                    </a:lnTo>
                    <a:lnTo>
                      <a:pt x="487" y="473"/>
                    </a:lnTo>
                    <a:lnTo>
                      <a:pt x="476" y="498"/>
                    </a:lnTo>
                    <a:lnTo>
                      <a:pt x="465" y="520"/>
                    </a:lnTo>
                    <a:lnTo>
                      <a:pt x="447" y="538"/>
                    </a:lnTo>
                    <a:lnTo>
                      <a:pt x="429" y="557"/>
                    </a:lnTo>
                    <a:lnTo>
                      <a:pt x="407" y="571"/>
                    </a:lnTo>
                    <a:lnTo>
                      <a:pt x="378" y="582"/>
                    </a:lnTo>
                    <a:lnTo>
                      <a:pt x="334" y="590"/>
                    </a:lnTo>
                    <a:lnTo>
                      <a:pt x="286" y="597"/>
                    </a:lnTo>
                    <a:lnTo>
                      <a:pt x="253" y="597"/>
                    </a:lnTo>
                    <a:lnTo>
                      <a:pt x="224" y="597"/>
                    </a:lnTo>
                    <a:lnTo>
                      <a:pt x="194" y="590"/>
                    </a:lnTo>
                    <a:lnTo>
                      <a:pt x="169" y="582"/>
                    </a:lnTo>
                    <a:lnTo>
                      <a:pt x="143" y="571"/>
                    </a:lnTo>
                    <a:lnTo>
                      <a:pt x="121" y="557"/>
                    </a:lnTo>
                    <a:lnTo>
                      <a:pt x="103" y="542"/>
                    </a:lnTo>
                    <a:lnTo>
                      <a:pt x="85" y="520"/>
                    </a:lnTo>
                    <a:lnTo>
                      <a:pt x="70" y="502"/>
                    </a:lnTo>
                    <a:lnTo>
                      <a:pt x="55" y="476"/>
                    </a:lnTo>
                    <a:lnTo>
                      <a:pt x="30" y="425"/>
                    </a:lnTo>
                    <a:lnTo>
                      <a:pt x="11" y="370"/>
                    </a:lnTo>
                    <a:lnTo>
                      <a:pt x="0" y="312"/>
                    </a:lnTo>
                    <a:lnTo>
                      <a:pt x="77" y="293"/>
                    </a:lnTo>
                    <a:lnTo>
                      <a:pt x="85" y="330"/>
                    </a:lnTo>
                    <a:lnTo>
                      <a:pt x="92" y="363"/>
                    </a:lnTo>
                    <a:lnTo>
                      <a:pt x="103" y="399"/>
                    </a:lnTo>
                    <a:lnTo>
                      <a:pt x="118" y="4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3838" y="1078"/>
                <a:ext cx="974" cy="571"/>
              </a:xfrm>
              <a:custGeom>
                <a:avLst/>
                <a:gdLst>
                  <a:gd name="T0" fmla="*/ 84 w 974"/>
                  <a:gd name="T1" fmla="*/ 410 h 571"/>
                  <a:gd name="T2" fmla="*/ 114 w 974"/>
                  <a:gd name="T3" fmla="*/ 454 h 571"/>
                  <a:gd name="T4" fmla="*/ 146 w 974"/>
                  <a:gd name="T5" fmla="*/ 491 h 571"/>
                  <a:gd name="T6" fmla="*/ 187 w 974"/>
                  <a:gd name="T7" fmla="*/ 512 h 571"/>
                  <a:gd name="T8" fmla="*/ 242 w 974"/>
                  <a:gd name="T9" fmla="*/ 516 h 571"/>
                  <a:gd name="T10" fmla="*/ 304 w 974"/>
                  <a:gd name="T11" fmla="*/ 509 h 571"/>
                  <a:gd name="T12" fmla="*/ 355 w 974"/>
                  <a:gd name="T13" fmla="*/ 498 h 571"/>
                  <a:gd name="T14" fmla="*/ 392 w 974"/>
                  <a:gd name="T15" fmla="*/ 469 h 571"/>
                  <a:gd name="T16" fmla="*/ 414 w 974"/>
                  <a:gd name="T17" fmla="*/ 414 h 571"/>
                  <a:gd name="T18" fmla="*/ 425 w 974"/>
                  <a:gd name="T19" fmla="*/ 355 h 571"/>
                  <a:gd name="T20" fmla="*/ 439 w 974"/>
                  <a:gd name="T21" fmla="*/ 242 h 571"/>
                  <a:gd name="T22" fmla="*/ 450 w 974"/>
                  <a:gd name="T23" fmla="*/ 187 h 571"/>
                  <a:gd name="T24" fmla="*/ 465 w 974"/>
                  <a:gd name="T25" fmla="*/ 154 h 571"/>
                  <a:gd name="T26" fmla="*/ 491 w 974"/>
                  <a:gd name="T27" fmla="*/ 124 h 571"/>
                  <a:gd name="T28" fmla="*/ 557 w 974"/>
                  <a:gd name="T29" fmla="*/ 81 h 571"/>
                  <a:gd name="T30" fmla="*/ 634 w 974"/>
                  <a:gd name="T31" fmla="*/ 55 h 571"/>
                  <a:gd name="T32" fmla="*/ 707 w 974"/>
                  <a:gd name="T33" fmla="*/ 33 h 571"/>
                  <a:gd name="T34" fmla="*/ 809 w 974"/>
                  <a:gd name="T35" fmla="*/ 7 h 571"/>
                  <a:gd name="T36" fmla="*/ 879 w 974"/>
                  <a:gd name="T37" fmla="*/ 0 h 571"/>
                  <a:gd name="T38" fmla="*/ 945 w 974"/>
                  <a:gd name="T39" fmla="*/ 11 h 571"/>
                  <a:gd name="T40" fmla="*/ 963 w 974"/>
                  <a:gd name="T41" fmla="*/ 44 h 571"/>
                  <a:gd name="T42" fmla="*/ 948 w 974"/>
                  <a:gd name="T43" fmla="*/ 44 h 571"/>
                  <a:gd name="T44" fmla="*/ 923 w 974"/>
                  <a:gd name="T45" fmla="*/ 55 h 571"/>
                  <a:gd name="T46" fmla="*/ 908 w 974"/>
                  <a:gd name="T47" fmla="*/ 55 h 571"/>
                  <a:gd name="T48" fmla="*/ 813 w 974"/>
                  <a:gd name="T49" fmla="*/ 62 h 571"/>
                  <a:gd name="T50" fmla="*/ 714 w 974"/>
                  <a:gd name="T51" fmla="*/ 84 h 571"/>
                  <a:gd name="T52" fmla="*/ 615 w 974"/>
                  <a:gd name="T53" fmla="*/ 117 h 571"/>
                  <a:gd name="T54" fmla="*/ 527 w 974"/>
                  <a:gd name="T55" fmla="*/ 157 h 571"/>
                  <a:gd name="T56" fmla="*/ 520 w 974"/>
                  <a:gd name="T57" fmla="*/ 165 h 571"/>
                  <a:gd name="T58" fmla="*/ 513 w 974"/>
                  <a:gd name="T59" fmla="*/ 176 h 571"/>
                  <a:gd name="T60" fmla="*/ 498 w 974"/>
                  <a:gd name="T61" fmla="*/ 227 h 571"/>
                  <a:gd name="T62" fmla="*/ 480 w 974"/>
                  <a:gd name="T63" fmla="*/ 337 h 571"/>
                  <a:gd name="T64" fmla="*/ 461 w 974"/>
                  <a:gd name="T65" fmla="*/ 443 h 571"/>
                  <a:gd name="T66" fmla="*/ 443 w 974"/>
                  <a:gd name="T67" fmla="*/ 491 h 571"/>
                  <a:gd name="T68" fmla="*/ 410 w 974"/>
                  <a:gd name="T69" fmla="*/ 527 h 571"/>
                  <a:gd name="T70" fmla="*/ 363 w 974"/>
                  <a:gd name="T71" fmla="*/ 553 h 571"/>
                  <a:gd name="T72" fmla="*/ 304 w 974"/>
                  <a:gd name="T73" fmla="*/ 564 h 571"/>
                  <a:gd name="T74" fmla="*/ 245 w 974"/>
                  <a:gd name="T75" fmla="*/ 571 h 571"/>
                  <a:gd name="T76" fmla="*/ 190 w 974"/>
                  <a:gd name="T77" fmla="*/ 567 h 571"/>
                  <a:gd name="T78" fmla="*/ 146 w 974"/>
                  <a:gd name="T79" fmla="*/ 553 h 571"/>
                  <a:gd name="T80" fmla="*/ 106 w 974"/>
                  <a:gd name="T81" fmla="*/ 527 h 571"/>
                  <a:gd name="T82" fmla="*/ 73 w 974"/>
                  <a:gd name="T83" fmla="*/ 491 h 571"/>
                  <a:gd name="T84" fmla="*/ 26 w 974"/>
                  <a:gd name="T85" fmla="*/ 406 h 571"/>
                  <a:gd name="T86" fmla="*/ 0 w 974"/>
                  <a:gd name="T87" fmla="*/ 307 h 571"/>
                  <a:gd name="T88" fmla="*/ 51 w 974"/>
                  <a:gd name="T89" fmla="*/ 297 h 571"/>
                  <a:gd name="T90" fmla="*/ 73 w 974"/>
                  <a:gd name="T91" fmla="*/ 381 h 571"/>
                  <a:gd name="T92" fmla="*/ 84 w 974"/>
                  <a:gd name="T93" fmla="*/ 410 h 5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74"/>
                  <a:gd name="T142" fmla="*/ 0 h 571"/>
                  <a:gd name="T143" fmla="*/ 974 w 974"/>
                  <a:gd name="T144" fmla="*/ 571 h 57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74" h="571">
                    <a:moveTo>
                      <a:pt x="84" y="410"/>
                    </a:moveTo>
                    <a:lnTo>
                      <a:pt x="84" y="410"/>
                    </a:lnTo>
                    <a:lnTo>
                      <a:pt x="99" y="432"/>
                    </a:lnTo>
                    <a:lnTo>
                      <a:pt x="114" y="454"/>
                    </a:lnTo>
                    <a:lnTo>
                      <a:pt x="128" y="476"/>
                    </a:lnTo>
                    <a:lnTo>
                      <a:pt x="146" y="491"/>
                    </a:lnTo>
                    <a:lnTo>
                      <a:pt x="165" y="502"/>
                    </a:lnTo>
                    <a:lnTo>
                      <a:pt x="187" y="512"/>
                    </a:lnTo>
                    <a:lnTo>
                      <a:pt x="212" y="516"/>
                    </a:lnTo>
                    <a:lnTo>
                      <a:pt x="242" y="516"/>
                    </a:lnTo>
                    <a:lnTo>
                      <a:pt x="304" y="509"/>
                    </a:lnTo>
                    <a:lnTo>
                      <a:pt x="330" y="505"/>
                    </a:lnTo>
                    <a:lnTo>
                      <a:pt x="355" y="498"/>
                    </a:lnTo>
                    <a:lnTo>
                      <a:pt x="374" y="487"/>
                    </a:lnTo>
                    <a:lnTo>
                      <a:pt x="392" y="469"/>
                    </a:lnTo>
                    <a:lnTo>
                      <a:pt x="403" y="443"/>
                    </a:lnTo>
                    <a:lnTo>
                      <a:pt x="414" y="414"/>
                    </a:lnTo>
                    <a:lnTo>
                      <a:pt x="425" y="355"/>
                    </a:lnTo>
                    <a:lnTo>
                      <a:pt x="432" y="300"/>
                    </a:lnTo>
                    <a:lnTo>
                      <a:pt x="439" y="242"/>
                    </a:lnTo>
                    <a:lnTo>
                      <a:pt x="450" y="187"/>
                    </a:lnTo>
                    <a:lnTo>
                      <a:pt x="458" y="168"/>
                    </a:lnTo>
                    <a:lnTo>
                      <a:pt x="465" y="154"/>
                    </a:lnTo>
                    <a:lnTo>
                      <a:pt x="476" y="139"/>
                    </a:lnTo>
                    <a:lnTo>
                      <a:pt x="491" y="124"/>
                    </a:lnTo>
                    <a:lnTo>
                      <a:pt x="520" y="99"/>
                    </a:lnTo>
                    <a:lnTo>
                      <a:pt x="557" y="81"/>
                    </a:lnTo>
                    <a:lnTo>
                      <a:pt x="593" y="66"/>
                    </a:lnTo>
                    <a:lnTo>
                      <a:pt x="634" y="55"/>
                    </a:lnTo>
                    <a:lnTo>
                      <a:pt x="707" y="33"/>
                    </a:lnTo>
                    <a:lnTo>
                      <a:pt x="773" y="15"/>
                    </a:lnTo>
                    <a:lnTo>
                      <a:pt x="809" y="7"/>
                    </a:lnTo>
                    <a:lnTo>
                      <a:pt x="842" y="4"/>
                    </a:lnTo>
                    <a:lnTo>
                      <a:pt x="879" y="0"/>
                    </a:lnTo>
                    <a:lnTo>
                      <a:pt x="912" y="4"/>
                    </a:lnTo>
                    <a:lnTo>
                      <a:pt x="945" y="11"/>
                    </a:lnTo>
                    <a:lnTo>
                      <a:pt x="974" y="26"/>
                    </a:lnTo>
                    <a:lnTo>
                      <a:pt x="963" y="44"/>
                    </a:lnTo>
                    <a:lnTo>
                      <a:pt x="948" y="44"/>
                    </a:lnTo>
                    <a:lnTo>
                      <a:pt x="934" y="51"/>
                    </a:lnTo>
                    <a:lnTo>
                      <a:pt x="923" y="55"/>
                    </a:lnTo>
                    <a:lnTo>
                      <a:pt x="908" y="55"/>
                    </a:lnTo>
                    <a:lnTo>
                      <a:pt x="861" y="55"/>
                    </a:lnTo>
                    <a:lnTo>
                      <a:pt x="813" y="62"/>
                    </a:lnTo>
                    <a:lnTo>
                      <a:pt x="762" y="73"/>
                    </a:lnTo>
                    <a:lnTo>
                      <a:pt x="714" y="84"/>
                    </a:lnTo>
                    <a:lnTo>
                      <a:pt x="663" y="99"/>
                    </a:lnTo>
                    <a:lnTo>
                      <a:pt x="615" y="117"/>
                    </a:lnTo>
                    <a:lnTo>
                      <a:pt x="571" y="139"/>
                    </a:lnTo>
                    <a:lnTo>
                      <a:pt x="527" y="157"/>
                    </a:lnTo>
                    <a:lnTo>
                      <a:pt x="520" y="165"/>
                    </a:lnTo>
                    <a:lnTo>
                      <a:pt x="513" y="176"/>
                    </a:lnTo>
                    <a:lnTo>
                      <a:pt x="502" y="201"/>
                    </a:lnTo>
                    <a:lnTo>
                      <a:pt x="498" y="227"/>
                    </a:lnTo>
                    <a:lnTo>
                      <a:pt x="487" y="278"/>
                    </a:lnTo>
                    <a:lnTo>
                      <a:pt x="480" y="337"/>
                    </a:lnTo>
                    <a:lnTo>
                      <a:pt x="472" y="392"/>
                    </a:lnTo>
                    <a:lnTo>
                      <a:pt x="461" y="443"/>
                    </a:lnTo>
                    <a:lnTo>
                      <a:pt x="454" y="469"/>
                    </a:lnTo>
                    <a:lnTo>
                      <a:pt x="443" y="491"/>
                    </a:lnTo>
                    <a:lnTo>
                      <a:pt x="428" y="509"/>
                    </a:lnTo>
                    <a:lnTo>
                      <a:pt x="410" y="527"/>
                    </a:lnTo>
                    <a:lnTo>
                      <a:pt x="388" y="542"/>
                    </a:lnTo>
                    <a:lnTo>
                      <a:pt x="363" y="553"/>
                    </a:lnTo>
                    <a:lnTo>
                      <a:pt x="304" y="564"/>
                    </a:lnTo>
                    <a:lnTo>
                      <a:pt x="245" y="571"/>
                    </a:lnTo>
                    <a:lnTo>
                      <a:pt x="220" y="571"/>
                    </a:lnTo>
                    <a:lnTo>
                      <a:pt x="190" y="567"/>
                    </a:lnTo>
                    <a:lnTo>
                      <a:pt x="168" y="560"/>
                    </a:lnTo>
                    <a:lnTo>
                      <a:pt x="146" y="553"/>
                    </a:lnTo>
                    <a:lnTo>
                      <a:pt x="125" y="542"/>
                    </a:lnTo>
                    <a:lnTo>
                      <a:pt x="106" y="527"/>
                    </a:lnTo>
                    <a:lnTo>
                      <a:pt x="88" y="509"/>
                    </a:lnTo>
                    <a:lnTo>
                      <a:pt x="73" y="491"/>
                    </a:lnTo>
                    <a:lnTo>
                      <a:pt x="48" y="450"/>
                    </a:lnTo>
                    <a:lnTo>
                      <a:pt x="26" y="406"/>
                    </a:lnTo>
                    <a:lnTo>
                      <a:pt x="11" y="359"/>
                    </a:lnTo>
                    <a:lnTo>
                      <a:pt x="0" y="307"/>
                    </a:lnTo>
                    <a:lnTo>
                      <a:pt x="51" y="297"/>
                    </a:lnTo>
                    <a:lnTo>
                      <a:pt x="66" y="351"/>
                    </a:lnTo>
                    <a:lnTo>
                      <a:pt x="73" y="381"/>
                    </a:lnTo>
                    <a:lnTo>
                      <a:pt x="84" y="4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4512" y="1001"/>
                <a:ext cx="381" cy="238"/>
              </a:xfrm>
              <a:custGeom>
                <a:avLst/>
                <a:gdLst>
                  <a:gd name="T0" fmla="*/ 0 w 381"/>
                  <a:gd name="T1" fmla="*/ 0 h 238"/>
                  <a:gd name="T2" fmla="*/ 0 w 381"/>
                  <a:gd name="T3" fmla="*/ 0 h 238"/>
                  <a:gd name="T4" fmla="*/ 7 w 381"/>
                  <a:gd name="T5" fmla="*/ 0 h 238"/>
                  <a:gd name="T6" fmla="*/ 22 w 381"/>
                  <a:gd name="T7" fmla="*/ 11 h 238"/>
                  <a:gd name="T8" fmla="*/ 33 w 381"/>
                  <a:gd name="T9" fmla="*/ 22 h 238"/>
                  <a:gd name="T10" fmla="*/ 44 w 381"/>
                  <a:gd name="T11" fmla="*/ 37 h 238"/>
                  <a:gd name="T12" fmla="*/ 58 w 381"/>
                  <a:gd name="T13" fmla="*/ 59 h 238"/>
                  <a:gd name="T14" fmla="*/ 66 w 381"/>
                  <a:gd name="T15" fmla="*/ 88 h 238"/>
                  <a:gd name="T16" fmla="*/ 66 w 381"/>
                  <a:gd name="T17" fmla="*/ 88 h 238"/>
                  <a:gd name="T18" fmla="*/ 73 w 381"/>
                  <a:gd name="T19" fmla="*/ 117 h 238"/>
                  <a:gd name="T20" fmla="*/ 77 w 381"/>
                  <a:gd name="T21" fmla="*/ 147 h 238"/>
                  <a:gd name="T22" fmla="*/ 77 w 381"/>
                  <a:gd name="T23" fmla="*/ 172 h 238"/>
                  <a:gd name="T24" fmla="*/ 77 w 381"/>
                  <a:gd name="T25" fmla="*/ 194 h 238"/>
                  <a:gd name="T26" fmla="*/ 69 w 381"/>
                  <a:gd name="T27" fmla="*/ 227 h 238"/>
                  <a:gd name="T28" fmla="*/ 66 w 381"/>
                  <a:gd name="T29" fmla="*/ 238 h 238"/>
                  <a:gd name="T30" fmla="*/ 381 w 381"/>
                  <a:gd name="T31" fmla="*/ 70 h 238"/>
                  <a:gd name="T32" fmla="*/ 0 w 381"/>
                  <a:gd name="T33" fmla="*/ 0 h 2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1"/>
                  <a:gd name="T52" fmla="*/ 0 h 238"/>
                  <a:gd name="T53" fmla="*/ 381 w 381"/>
                  <a:gd name="T54" fmla="*/ 238 h 2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1" h="238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22" y="11"/>
                    </a:lnTo>
                    <a:lnTo>
                      <a:pt x="33" y="22"/>
                    </a:lnTo>
                    <a:lnTo>
                      <a:pt x="44" y="37"/>
                    </a:lnTo>
                    <a:lnTo>
                      <a:pt x="58" y="59"/>
                    </a:lnTo>
                    <a:lnTo>
                      <a:pt x="66" y="88"/>
                    </a:lnTo>
                    <a:lnTo>
                      <a:pt x="73" y="117"/>
                    </a:lnTo>
                    <a:lnTo>
                      <a:pt x="77" y="147"/>
                    </a:lnTo>
                    <a:lnTo>
                      <a:pt x="77" y="172"/>
                    </a:lnTo>
                    <a:lnTo>
                      <a:pt x="77" y="194"/>
                    </a:lnTo>
                    <a:lnTo>
                      <a:pt x="69" y="227"/>
                    </a:lnTo>
                    <a:lnTo>
                      <a:pt x="66" y="238"/>
                    </a:lnTo>
                    <a:lnTo>
                      <a:pt x="381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4585" y="1038"/>
                <a:ext cx="227" cy="150"/>
              </a:xfrm>
              <a:custGeom>
                <a:avLst/>
                <a:gdLst>
                  <a:gd name="T0" fmla="*/ 18 w 227"/>
                  <a:gd name="T1" fmla="*/ 84 h 150"/>
                  <a:gd name="T2" fmla="*/ 22 w 227"/>
                  <a:gd name="T3" fmla="*/ 95 h 150"/>
                  <a:gd name="T4" fmla="*/ 22 w 227"/>
                  <a:gd name="T5" fmla="*/ 106 h 150"/>
                  <a:gd name="T6" fmla="*/ 22 w 227"/>
                  <a:gd name="T7" fmla="*/ 117 h 150"/>
                  <a:gd name="T8" fmla="*/ 22 w 227"/>
                  <a:gd name="T9" fmla="*/ 128 h 150"/>
                  <a:gd name="T10" fmla="*/ 22 w 227"/>
                  <a:gd name="T11" fmla="*/ 139 h 150"/>
                  <a:gd name="T12" fmla="*/ 22 w 227"/>
                  <a:gd name="T13" fmla="*/ 150 h 150"/>
                  <a:gd name="T14" fmla="*/ 227 w 227"/>
                  <a:gd name="T15" fmla="*/ 40 h 150"/>
                  <a:gd name="T16" fmla="*/ 0 w 227"/>
                  <a:gd name="T17" fmla="*/ 0 h 150"/>
                  <a:gd name="T18" fmla="*/ 4 w 227"/>
                  <a:gd name="T19" fmla="*/ 7 h 150"/>
                  <a:gd name="T20" fmla="*/ 7 w 227"/>
                  <a:gd name="T21" fmla="*/ 22 h 150"/>
                  <a:gd name="T22" fmla="*/ 11 w 227"/>
                  <a:gd name="T23" fmla="*/ 33 h 150"/>
                  <a:gd name="T24" fmla="*/ 11 w 227"/>
                  <a:gd name="T25" fmla="*/ 47 h 150"/>
                  <a:gd name="T26" fmla="*/ 15 w 227"/>
                  <a:gd name="T27" fmla="*/ 58 h 150"/>
                  <a:gd name="T28" fmla="*/ 18 w 227"/>
                  <a:gd name="T29" fmla="*/ 69 h 150"/>
                  <a:gd name="T30" fmla="*/ 18 w 227"/>
                  <a:gd name="T31" fmla="*/ 84 h 1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7"/>
                  <a:gd name="T49" fmla="*/ 0 h 150"/>
                  <a:gd name="T50" fmla="*/ 227 w 227"/>
                  <a:gd name="T51" fmla="*/ 150 h 1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7" h="150">
                    <a:moveTo>
                      <a:pt x="18" y="84"/>
                    </a:moveTo>
                    <a:lnTo>
                      <a:pt x="22" y="95"/>
                    </a:lnTo>
                    <a:lnTo>
                      <a:pt x="22" y="106"/>
                    </a:lnTo>
                    <a:lnTo>
                      <a:pt x="22" y="117"/>
                    </a:lnTo>
                    <a:lnTo>
                      <a:pt x="22" y="128"/>
                    </a:lnTo>
                    <a:lnTo>
                      <a:pt x="22" y="139"/>
                    </a:lnTo>
                    <a:lnTo>
                      <a:pt x="22" y="150"/>
                    </a:lnTo>
                    <a:lnTo>
                      <a:pt x="227" y="40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7" y="22"/>
                    </a:lnTo>
                    <a:lnTo>
                      <a:pt x="11" y="33"/>
                    </a:lnTo>
                    <a:lnTo>
                      <a:pt x="11" y="47"/>
                    </a:lnTo>
                    <a:lnTo>
                      <a:pt x="15" y="58"/>
                    </a:lnTo>
                    <a:lnTo>
                      <a:pt x="18" y="69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3783" y="932"/>
                <a:ext cx="22" cy="32"/>
              </a:xfrm>
              <a:custGeom>
                <a:avLst/>
                <a:gdLst>
                  <a:gd name="T0" fmla="*/ 22 w 22"/>
                  <a:gd name="T1" fmla="*/ 18 h 32"/>
                  <a:gd name="T2" fmla="*/ 22 w 22"/>
                  <a:gd name="T3" fmla="*/ 18 h 32"/>
                  <a:gd name="T4" fmla="*/ 18 w 22"/>
                  <a:gd name="T5" fmla="*/ 29 h 32"/>
                  <a:gd name="T6" fmla="*/ 7 w 22"/>
                  <a:gd name="T7" fmla="*/ 32 h 32"/>
                  <a:gd name="T8" fmla="*/ 7 w 22"/>
                  <a:gd name="T9" fmla="*/ 32 h 32"/>
                  <a:gd name="T10" fmla="*/ 4 w 22"/>
                  <a:gd name="T11" fmla="*/ 29 h 32"/>
                  <a:gd name="T12" fmla="*/ 0 w 22"/>
                  <a:gd name="T13" fmla="*/ 25 h 32"/>
                  <a:gd name="T14" fmla="*/ 0 w 22"/>
                  <a:gd name="T15" fmla="*/ 14 h 32"/>
                  <a:gd name="T16" fmla="*/ 0 w 22"/>
                  <a:gd name="T17" fmla="*/ 14 h 32"/>
                  <a:gd name="T18" fmla="*/ 4 w 22"/>
                  <a:gd name="T19" fmla="*/ 3 h 32"/>
                  <a:gd name="T20" fmla="*/ 7 w 22"/>
                  <a:gd name="T21" fmla="*/ 0 h 32"/>
                  <a:gd name="T22" fmla="*/ 11 w 22"/>
                  <a:gd name="T23" fmla="*/ 0 h 32"/>
                  <a:gd name="T24" fmla="*/ 11 w 22"/>
                  <a:gd name="T25" fmla="*/ 0 h 32"/>
                  <a:gd name="T26" fmla="*/ 22 w 22"/>
                  <a:gd name="T27" fmla="*/ 7 h 32"/>
                  <a:gd name="T28" fmla="*/ 22 w 22"/>
                  <a:gd name="T29" fmla="*/ 18 h 32"/>
                  <a:gd name="T30" fmla="*/ 22 w 22"/>
                  <a:gd name="T31" fmla="*/ 18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32"/>
                  <a:gd name="T50" fmla="*/ 22 w 22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32">
                    <a:moveTo>
                      <a:pt x="22" y="18"/>
                    </a:moveTo>
                    <a:lnTo>
                      <a:pt x="22" y="18"/>
                    </a:lnTo>
                    <a:lnTo>
                      <a:pt x="18" y="29"/>
                    </a:lnTo>
                    <a:lnTo>
                      <a:pt x="7" y="32"/>
                    </a:lnTo>
                    <a:lnTo>
                      <a:pt x="4" y="29"/>
                    </a:lnTo>
                    <a:lnTo>
                      <a:pt x="0" y="25"/>
                    </a:lnTo>
                    <a:lnTo>
                      <a:pt x="0" y="14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22" y="7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4622" y="106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19 h 30"/>
                  <a:gd name="T4" fmla="*/ 18 w 161"/>
                  <a:gd name="T5" fmla="*/ 30 h 30"/>
                  <a:gd name="T6" fmla="*/ 0 w 161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1"/>
                  <a:gd name="T13" fmla="*/ 0 h 30"/>
                  <a:gd name="T14" fmla="*/ 161 w 16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1" h="30">
                    <a:moveTo>
                      <a:pt x="0" y="0"/>
                    </a:moveTo>
                    <a:lnTo>
                      <a:pt x="161" y="19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57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470" y="1849"/>
              <a:ext cx="231" cy="322"/>
              <a:chOff x="3265" y="516"/>
              <a:chExt cx="231" cy="322"/>
            </a:xfrm>
          </p:grpSpPr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3265" y="516"/>
                <a:ext cx="231" cy="322"/>
              </a:xfrm>
              <a:custGeom>
                <a:avLst/>
                <a:gdLst>
                  <a:gd name="T0" fmla="*/ 18 w 231"/>
                  <a:gd name="T1" fmla="*/ 194 h 322"/>
                  <a:gd name="T2" fmla="*/ 18 w 231"/>
                  <a:gd name="T3" fmla="*/ 194 h 322"/>
                  <a:gd name="T4" fmla="*/ 44 w 231"/>
                  <a:gd name="T5" fmla="*/ 180 h 322"/>
                  <a:gd name="T6" fmla="*/ 66 w 231"/>
                  <a:gd name="T7" fmla="*/ 161 h 322"/>
                  <a:gd name="T8" fmla="*/ 88 w 231"/>
                  <a:gd name="T9" fmla="*/ 143 h 322"/>
                  <a:gd name="T10" fmla="*/ 106 w 231"/>
                  <a:gd name="T11" fmla="*/ 125 h 322"/>
                  <a:gd name="T12" fmla="*/ 143 w 231"/>
                  <a:gd name="T13" fmla="*/ 77 h 322"/>
                  <a:gd name="T14" fmla="*/ 172 w 231"/>
                  <a:gd name="T15" fmla="*/ 30 h 322"/>
                  <a:gd name="T16" fmla="*/ 172 w 231"/>
                  <a:gd name="T17" fmla="*/ 30 h 322"/>
                  <a:gd name="T18" fmla="*/ 187 w 231"/>
                  <a:gd name="T19" fmla="*/ 8 h 322"/>
                  <a:gd name="T20" fmla="*/ 191 w 231"/>
                  <a:gd name="T21" fmla="*/ 0 h 322"/>
                  <a:gd name="T22" fmla="*/ 198 w 231"/>
                  <a:gd name="T23" fmla="*/ 0 h 322"/>
                  <a:gd name="T24" fmla="*/ 202 w 231"/>
                  <a:gd name="T25" fmla="*/ 0 h 322"/>
                  <a:gd name="T26" fmla="*/ 205 w 231"/>
                  <a:gd name="T27" fmla="*/ 0 h 322"/>
                  <a:gd name="T28" fmla="*/ 213 w 231"/>
                  <a:gd name="T29" fmla="*/ 15 h 322"/>
                  <a:gd name="T30" fmla="*/ 216 w 231"/>
                  <a:gd name="T31" fmla="*/ 30 h 322"/>
                  <a:gd name="T32" fmla="*/ 220 w 231"/>
                  <a:gd name="T33" fmla="*/ 48 h 322"/>
                  <a:gd name="T34" fmla="*/ 227 w 231"/>
                  <a:gd name="T35" fmla="*/ 81 h 322"/>
                  <a:gd name="T36" fmla="*/ 227 w 231"/>
                  <a:gd name="T37" fmla="*/ 81 h 322"/>
                  <a:gd name="T38" fmla="*/ 231 w 231"/>
                  <a:gd name="T39" fmla="*/ 147 h 322"/>
                  <a:gd name="T40" fmla="*/ 231 w 231"/>
                  <a:gd name="T41" fmla="*/ 176 h 322"/>
                  <a:gd name="T42" fmla="*/ 227 w 231"/>
                  <a:gd name="T43" fmla="*/ 205 h 322"/>
                  <a:gd name="T44" fmla="*/ 220 w 231"/>
                  <a:gd name="T45" fmla="*/ 231 h 322"/>
                  <a:gd name="T46" fmla="*/ 213 w 231"/>
                  <a:gd name="T47" fmla="*/ 257 h 322"/>
                  <a:gd name="T48" fmla="*/ 198 w 231"/>
                  <a:gd name="T49" fmla="*/ 286 h 322"/>
                  <a:gd name="T50" fmla="*/ 183 w 231"/>
                  <a:gd name="T51" fmla="*/ 315 h 322"/>
                  <a:gd name="T52" fmla="*/ 183 w 231"/>
                  <a:gd name="T53" fmla="*/ 315 h 322"/>
                  <a:gd name="T54" fmla="*/ 165 w 231"/>
                  <a:gd name="T55" fmla="*/ 322 h 322"/>
                  <a:gd name="T56" fmla="*/ 143 w 231"/>
                  <a:gd name="T57" fmla="*/ 322 h 322"/>
                  <a:gd name="T58" fmla="*/ 121 w 231"/>
                  <a:gd name="T59" fmla="*/ 322 h 322"/>
                  <a:gd name="T60" fmla="*/ 103 w 231"/>
                  <a:gd name="T61" fmla="*/ 319 h 322"/>
                  <a:gd name="T62" fmla="*/ 103 w 231"/>
                  <a:gd name="T63" fmla="*/ 319 h 322"/>
                  <a:gd name="T64" fmla="*/ 77 w 231"/>
                  <a:gd name="T65" fmla="*/ 315 h 322"/>
                  <a:gd name="T66" fmla="*/ 59 w 231"/>
                  <a:gd name="T67" fmla="*/ 304 h 322"/>
                  <a:gd name="T68" fmla="*/ 40 w 231"/>
                  <a:gd name="T69" fmla="*/ 293 h 322"/>
                  <a:gd name="T70" fmla="*/ 26 w 231"/>
                  <a:gd name="T71" fmla="*/ 282 h 322"/>
                  <a:gd name="T72" fmla="*/ 15 w 231"/>
                  <a:gd name="T73" fmla="*/ 268 h 322"/>
                  <a:gd name="T74" fmla="*/ 7 w 231"/>
                  <a:gd name="T75" fmla="*/ 249 h 322"/>
                  <a:gd name="T76" fmla="*/ 4 w 231"/>
                  <a:gd name="T77" fmla="*/ 227 h 322"/>
                  <a:gd name="T78" fmla="*/ 0 w 231"/>
                  <a:gd name="T79" fmla="*/ 202 h 322"/>
                  <a:gd name="T80" fmla="*/ 0 w 231"/>
                  <a:gd name="T81" fmla="*/ 202 h 322"/>
                  <a:gd name="T82" fmla="*/ 18 w 231"/>
                  <a:gd name="T83" fmla="*/ 194 h 322"/>
                  <a:gd name="T84" fmla="*/ 18 w 231"/>
                  <a:gd name="T85" fmla="*/ 194 h 3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1"/>
                  <a:gd name="T130" fmla="*/ 0 h 322"/>
                  <a:gd name="T131" fmla="*/ 231 w 231"/>
                  <a:gd name="T132" fmla="*/ 322 h 3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1" h="322">
                    <a:moveTo>
                      <a:pt x="18" y="194"/>
                    </a:moveTo>
                    <a:lnTo>
                      <a:pt x="18" y="194"/>
                    </a:lnTo>
                    <a:lnTo>
                      <a:pt x="44" y="180"/>
                    </a:lnTo>
                    <a:lnTo>
                      <a:pt x="66" y="161"/>
                    </a:lnTo>
                    <a:lnTo>
                      <a:pt x="88" y="143"/>
                    </a:lnTo>
                    <a:lnTo>
                      <a:pt x="106" y="125"/>
                    </a:lnTo>
                    <a:lnTo>
                      <a:pt x="143" y="77"/>
                    </a:lnTo>
                    <a:lnTo>
                      <a:pt x="172" y="30"/>
                    </a:lnTo>
                    <a:lnTo>
                      <a:pt x="187" y="8"/>
                    </a:lnTo>
                    <a:lnTo>
                      <a:pt x="191" y="0"/>
                    </a:lnTo>
                    <a:lnTo>
                      <a:pt x="198" y="0"/>
                    </a:lnTo>
                    <a:lnTo>
                      <a:pt x="202" y="0"/>
                    </a:lnTo>
                    <a:lnTo>
                      <a:pt x="205" y="0"/>
                    </a:lnTo>
                    <a:lnTo>
                      <a:pt x="213" y="15"/>
                    </a:lnTo>
                    <a:lnTo>
                      <a:pt x="216" y="30"/>
                    </a:lnTo>
                    <a:lnTo>
                      <a:pt x="220" y="48"/>
                    </a:lnTo>
                    <a:lnTo>
                      <a:pt x="227" y="81"/>
                    </a:lnTo>
                    <a:lnTo>
                      <a:pt x="231" y="147"/>
                    </a:lnTo>
                    <a:lnTo>
                      <a:pt x="231" y="176"/>
                    </a:lnTo>
                    <a:lnTo>
                      <a:pt x="227" y="205"/>
                    </a:lnTo>
                    <a:lnTo>
                      <a:pt x="220" y="231"/>
                    </a:lnTo>
                    <a:lnTo>
                      <a:pt x="213" y="257"/>
                    </a:lnTo>
                    <a:lnTo>
                      <a:pt x="198" y="286"/>
                    </a:lnTo>
                    <a:lnTo>
                      <a:pt x="183" y="315"/>
                    </a:lnTo>
                    <a:lnTo>
                      <a:pt x="165" y="322"/>
                    </a:lnTo>
                    <a:lnTo>
                      <a:pt x="143" y="322"/>
                    </a:lnTo>
                    <a:lnTo>
                      <a:pt x="121" y="322"/>
                    </a:lnTo>
                    <a:lnTo>
                      <a:pt x="103" y="319"/>
                    </a:lnTo>
                    <a:lnTo>
                      <a:pt x="77" y="315"/>
                    </a:lnTo>
                    <a:lnTo>
                      <a:pt x="59" y="304"/>
                    </a:lnTo>
                    <a:lnTo>
                      <a:pt x="40" y="293"/>
                    </a:lnTo>
                    <a:lnTo>
                      <a:pt x="26" y="282"/>
                    </a:lnTo>
                    <a:lnTo>
                      <a:pt x="15" y="268"/>
                    </a:lnTo>
                    <a:lnTo>
                      <a:pt x="7" y="249"/>
                    </a:lnTo>
                    <a:lnTo>
                      <a:pt x="4" y="227"/>
                    </a:lnTo>
                    <a:lnTo>
                      <a:pt x="0" y="202"/>
                    </a:lnTo>
                    <a:lnTo>
                      <a:pt x="18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3283" y="527"/>
                <a:ext cx="198" cy="293"/>
              </a:xfrm>
              <a:custGeom>
                <a:avLst/>
                <a:gdLst>
                  <a:gd name="T0" fmla="*/ 0 w 198"/>
                  <a:gd name="T1" fmla="*/ 202 h 293"/>
                  <a:gd name="T2" fmla="*/ 0 w 198"/>
                  <a:gd name="T3" fmla="*/ 202 h 293"/>
                  <a:gd name="T4" fmla="*/ 11 w 198"/>
                  <a:gd name="T5" fmla="*/ 198 h 293"/>
                  <a:gd name="T6" fmla="*/ 41 w 198"/>
                  <a:gd name="T7" fmla="*/ 180 h 293"/>
                  <a:gd name="T8" fmla="*/ 81 w 198"/>
                  <a:gd name="T9" fmla="*/ 147 h 293"/>
                  <a:gd name="T10" fmla="*/ 103 w 198"/>
                  <a:gd name="T11" fmla="*/ 125 h 293"/>
                  <a:gd name="T12" fmla="*/ 125 w 198"/>
                  <a:gd name="T13" fmla="*/ 95 h 293"/>
                  <a:gd name="T14" fmla="*/ 125 w 198"/>
                  <a:gd name="T15" fmla="*/ 95 h 293"/>
                  <a:gd name="T16" fmla="*/ 158 w 198"/>
                  <a:gd name="T17" fmla="*/ 48 h 293"/>
                  <a:gd name="T18" fmla="*/ 173 w 198"/>
                  <a:gd name="T19" fmla="*/ 19 h 293"/>
                  <a:gd name="T20" fmla="*/ 180 w 198"/>
                  <a:gd name="T21" fmla="*/ 4 h 293"/>
                  <a:gd name="T22" fmla="*/ 180 w 198"/>
                  <a:gd name="T23" fmla="*/ 0 h 293"/>
                  <a:gd name="T24" fmla="*/ 180 w 198"/>
                  <a:gd name="T25" fmla="*/ 0 h 293"/>
                  <a:gd name="T26" fmla="*/ 191 w 198"/>
                  <a:gd name="T27" fmla="*/ 66 h 293"/>
                  <a:gd name="T28" fmla="*/ 195 w 198"/>
                  <a:gd name="T29" fmla="*/ 125 h 293"/>
                  <a:gd name="T30" fmla="*/ 198 w 198"/>
                  <a:gd name="T31" fmla="*/ 154 h 293"/>
                  <a:gd name="T32" fmla="*/ 195 w 198"/>
                  <a:gd name="T33" fmla="*/ 183 h 293"/>
                  <a:gd name="T34" fmla="*/ 195 w 198"/>
                  <a:gd name="T35" fmla="*/ 183 h 293"/>
                  <a:gd name="T36" fmla="*/ 191 w 198"/>
                  <a:gd name="T37" fmla="*/ 205 h 293"/>
                  <a:gd name="T38" fmla="*/ 187 w 198"/>
                  <a:gd name="T39" fmla="*/ 227 h 293"/>
                  <a:gd name="T40" fmla="*/ 173 w 198"/>
                  <a:gd name="T41" fmla="*/ 260 h 293"/>
                  <a:gd name="T42" fmla="*/ 154 w 198"/>
                  <a:gd name="T43" fmla="*/ 290 h 293"/>
                  <a:gd name="T44" fmla="*/ 154 w 198"/>
                  <a:gd name="T45" fmla="*/ 290 h 293"/>
                  <a:gd name="T46" fmla="*/ 147 w 198"/>
                  <a:gd name="T47" fmla="*/ 293 h 293"/>
                  <a:gd name="T48" fmla="*/ 129 w 198"/>
                  <a:gd name="T49" fmla="*/ 293 h 293"/>
                  <a:gd name="T50" fmla="*/ 107 w 198"/>
                  <a:gd name="T51" fmla="*/ 293 h 293"/>
                  <a:gd name="T52" fmla="*/ 77 w 198"/>
                  <a:gd name="T53" fmla="*/ 290 h 293"/>
                  <a:gd name="T54" fmla="*/ 77 w 198"/>
                  <a:gd name="T55" fmla="*/ 290 h 293"/>
                  <a:gd name="T56" fmla="*/ 48 w 198"/>
                  <a:gd name="T57" fmla="*/ 279 h 293"/>
                  <a:gd name="T58" fmla="*/ 33 w 198"/>
                  <a:gd name="T59" fmla="*/ 271 h 293"/>
                  <a:gd name="T60" fmla="*/ 22 w 198"/>
                  <a:gd name="T61" fmla="*/ 260 h 293"/>
                  <a:gd name="T62" fmla="*/ 11 w 198"/>
                  <a:gd name="T63" fmla="*/ 249 h 293"/>
                  <a:gd name="T64" fmla="*/ 4 w 198"/>
                  <a:gd name="T65" fmla="*/ 235 h 293"/>
                  <a:gd name="T66" fmla="*/ 0 w 198"/>
                  <a:gd name="T67" fmla="*/ 220 h 293"/>
                  <a:gd name="T68" fmla="*/ 0 w 198"/>
                  <a:gd name="T69" fmla="*/ 202 h 293"/>
                  <a:gd name="T70" fmla="*/ 0 w 198"/>
                  <a:gd name="T71" fmla="*/ 202 h 2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8"/>
                  <a:gd name="T109" fmla="*/ 0 h 293"/>
                  <a:gd name="T110" fmla="*/ 198 w 198"/>
                  <a:gd name="T111" fmla="*/ 293 h 2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8" h="293">
                    <a:moveTo>
                      <a:pt x="0" y="202"/>
                    </a:moveTo>
                    <a:lnTo>
                      <a:pt x="0" y="202"/>
                    </a:lnTo>
                    <a:lnTo>
                      <a:pt x="11" y="198"/>
                    </a:lnTo>
                    <a:lnTo>
                      <a:pt x="41" y="180"/>
                    </a:lnTo>
                    <a:lnTo>
                      <a:pt x="81" y="147"/>
                    </a:lnTo>
                    <a:lnTo>
                      <a:pt x="103" y="125"/>
                    </a:lnTo>
                    <a:lnTo>
                      <a:pt x="125" y="95"/>
                    </a:lnTo>
                    <a:lnTo>
                      <a:pt x="158" y="48"/>
                    </a:lnTo>
                    <a:lnTo>
                      <a:pt x="173" y="19"/>
                    </a:lnTo>
                    <a:lnTo>
                      <a:pt x="180" y="4"/>
                    </a:lnTo>
                    <a:lnTo>
                      <a:pt x="180" y="0"/>
                    </a:lnTo>
                    <a:lnTo>
                      <a:pt x="191" y="66"/>
                    </a:lnTo>
                    <a:lnTo>
                      <a:pt x="195" y="125"/>
                    </a:lnTo>
                    <a:lnTo>
                      <a:pt x="198" y="154"/>
                    </a:lnTo>
                    <a:lnTo>
                      <a:pt x="195" y="183"/>
                    </a:lnTo>
                    <a:lnTo>
                      <a:pt x="191" y="205"/>
                    </a:lnTo>
                    <a:lnTo>
                      <a:pt x="187" y="227"/>
                    </a:lnTo>
                    <a:lnTo>
                      <a:pt x="173" y="260"/>
                    </a:lnTo>
                    <a:lnTo>
                      <a:pt x="154" y="290"/>
                    </a:lnTo>
                    <a:lnTo>
                      <a:pt x="147" y="293"/>
                    </a:lnTo>
                    <a:lnTo>
                      <a:pt x="129" y="293"/>
                    </a:lnTo>
                    <a:lnTo>
                      <a:pt x="107" y="293"/>
                    </a:lnTo>
                    <a:lnTo>
                      <a:pt x="77" y="290"/>
                    </a:lnTo>
                    <a:lnTo>
                      <a:pt x="48" y="279"/>
                    </a:lnTo>
                    <a:lnTo>
                      <a:pt x="33" y="271"/>
                    </a:lnTo>
                    <a:lnTo>
                      <a:pt x="22" y="260"/>
                    </a:lnTo>
                    <a:lnTo>
                      <a:pt x="11" y="249"/>
                    </a:lnTo>
                    <a:lnTo>
                      <a:pt x="4" y="235"/>
                    </a:lnTo>
                    <a:lnTo>
                      <a:pt x="0" y="22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3309" y="527"/>
                <a:ext cx="172" cy="293"/>
              </a:xfrm>
              <a:custGeom>
                <a:avLst/>
                <a:gdLst>
                  <a:gd name="T0" fmla="*/ 147 w 172"/>
                  <a:gd name="T1" fmla="*/ 19 h 293"/>
                  <a:gd name="T2" fmla="*/ 147 w 172"/>
                  <a:gd name="T3" fmla="*/ 19 h 293"/>
                  <a:gd name="T4" fmla="*/ 154 w 172"/>
                  <a:gd name="T5" fmla="*/ 4 h 293"/>
                  <a:gd name="T6" fmla="*/ 154 w 172"/>
                  <a:gd name="T7" fmla="*/ 0 h 293"/>
                  <a:gd name="T8" fmla="*/ 154 w 172"/>
                  <a:gd name="T9" fmla="*/ 0 h 293"/>
                  <a:gd name="T10" fmla="*/ 165 w 172"/>
                  <a:gd name="T11" fmla="*/ 66 h 293"/>
                  <a:gd name="T12" fmla="*/ 169 w 172"/>
                  <a:gd name="T13" fmla="*/ 125 h 293"/>
                  <a:gd name="T14" fmla="*/ 172 w 172"/>
                  <a:gd name="T15" fmla="*/ 154 h 293"/>
                  <a:gd name="T16" fmla="*/ 169 w 172"/>
                  <a:gd name="T17" fmla="*/ 183 h 293"/>
                  <a:gd name="T18" fmla="*/ 169 w 172"/>
                  <a:gd name="T19" fmla="*/ 183 h 293"/>
                  <a:gd name="T20" fmla="*/ 165 w 172"/>
                  <a:gd name="T21" fmla="*/ 205 h 293"/>
                  <a:gd name="T22" fmla="*/ 161 w 172"/>
                  <a:gd name="T23" fmla="*/ 227 h 293"/>
                  <a:gd name="T24" fmla="*/ 147 w 172"/>
                  <a:gd name="T25" fmla="*/ 260 h 293"/>
                  <a:gd name="T26" fmla="*/ 128 w 172"/>
                  <a:gd name="T27" fmla="*/ 290 h 293"/>
                  <a:gd name="T28" fmla="*/ 128 w 172"/>
                  <a:gd name="T29" fmla="*/ 290 h 293"/>
                  <a:gd name="T30" fmla="*/ 121 w 172"/>
                  <a:gd name="T31" fmla="*/ 293 h 293"/>
                  <a:gd name="T32" fmla="*/ 103 w 172"/>
                  <a:gd name="T33" fmla="*/ 293 h 293"/>
                  <a:gd name="T34" fmla="*/ 81 w 172"/>
                  <a:gd name="T35" fmla="*/ 293 h 293"/>
                  <a:gd name="T36" fmla="*/ 51 w 172"/>
                  <a:gd name="T37" fmla="*/ 290 h 293"/>
                  <a:gd name="T38" fmla="*/ 51 w 172"/>
                  <a:gd name="T39" fmla="*/ 290 h 293"/>
                  <a:gd name="T40" fmla="*/ 22 w 172"/>
                  <a:gd name="T41" fmla="*/ 282 h 293"/>
                  <a:gd name="T42" fmla="*/ 0 w 172"/>
                  <a:gd name="T43" fmla="*/ 264 h 293"/>
                  <a:gd name="T44" fmla="*/ 0 w 172"/>
                  <a:gd name="T45" fmla="*/ 264 h 293"/>
                  <a:gd name="T46" fmla="*/ 22 w 172"/>
                  <a:gd name="T47" fmla="*/ 268 h 293"/>
                  <a:gd name="T48" fmla="*/ 48 w 172"/>
                  <a:gd name="T49" fmla="*/ 268 h 293"/>
                  <a:gd name="T50" fmla="*/ 62 w 172"/>
                  <a:gd name="T51" fmla="*/ 264 h 293"/>
                  <a:gd name="T52" fmla="*/ 81 w 172"/>
                  <a:gd name="T53" fmla="*/ 260 h 293"/>
                  <a:gd name="T54" fmla="*/ 95 w 172"/>
                  <a:gd name="T55" fmla="*/ 253 h 293"/>
                  <a:gd name="T56" fmla="*/ 110 w 172"/>
                  <a:gd name="T57" fmla="*/ 242 h 293"/>
                  <a:gd name="T58" fmla="*/ 110 w 172"/>
                  <a:gd name="T59" fmla="*/ 242 h 293"/>
                  <a:gd name="T60" fmla="*/ 125 w 172"/>
                  <a:gd name="T61" fmla="*/ 224 h 293"/>
                  <a:gd name="T62" fmla="*/ 139 w 172"/>
                  <a:gd name="T63" fmla="*/ 198 h 293"/>
                  <a:gd name="T64" fmla="*/ 147 w 172"/>
                  <a:gd name="T65" fmla="*/ 172 h 293"/>
                  <a:gd name="T66" fmla="*/ 154 w 172"/>
                  <a:gd name="T67" fmla="*/ 143 h 293"/>
                  <a:gd name="T68" fmla="*/ 154 w 172"/>
                  <a:gd name="T69" fmla="*/ 114 h 293"/>
                  <a:gd name="T70" fmla="*/ 154 w 172"/>
                  <a:gd name="T71" fmla="*/ 85 h 293"/>
                  <a:gd name="T72" fmla="*/ 150 w 172"/>
                  <a:gd name="T73" fmla="*/ 37 h 293"/>
                  <a:gd name="T74" fmla="*/ 150 w 172"/>
                  <a:gd name="T75" fmla="*/ 37 h 293"/>
                  <a:gd name="T76" fmla="*/ 147 w 172"/>
                  <a:gd name="T77" fmla="*/ 19 h 293"/>
                  <a:gd name="T78" fmla="*/ 147 w 172"/>
                  <a:gd name="T79" fmla="*/ 19 h 29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2"/>
                  <a:gd name="T121" fmla="*/ 0 h 293"/>
                  <a:gd name="T122" fmla="*/ 172 w 172"/>
                  <a:gd name="T123" fmla="*/ 293 h 29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2" h="293">
                    <a:moveTo>
                      <a:pt x="147" y="19"/>
                    </a:moveTo>
                    <a:lnTo>
                      <a:pt x="147" y="19"/>
                    </a:lnTo>
                    <a:lnTo>
                      <a:pt x="154" y="4"/>
                    </a:lnTo>
                    <a:lnTo>
                      <a:pt x="154" y="0"/>
                    </a:lnTo>
                    <a:lnTo>
                      <a:pt x="165" y="66"/>
                    </a:lnTo>
                    <a:lnTo>
                      <a:pt x="169" y="125"/>
                    </a:lnTo>
                    <a:lnTo>
                      <a:pt x="172" y="154"/>
                    </a:lnTo>
                    <a:lnTo>
                      <a:pt x="169" y="183"/>
                    </a:lnTo>
                    <a:lnTo>
                      <a:pt x="165" y="205"/>
                    </a:lnTo>
                    <a:lnTo>
                      <a:pt x="161" y="227"/>
                    </a:lnTo>
                    <a:lnTo>
                      <a:pt x="147" y="260"/>
                    </a:lnTo>
                    <a:lnTo>
                      <a:pt x="128" y="290"/>
                    </a:lnTo>
                    <a:lnTo>
                      <a:pt x="121" y="293"/>
                    </a:lnTo>
                    <a:lnTo>
                      <a:pt x="103" y="293"/>
                    </a:lnTo>
                    <a:lnTo>
                      <a:pt x="81" y="293"/>
                    </a:lnTo>
                    <a:lnTo>
                      <a:pt x="51" y="290"/>
                    </a:lnTo>
                    <a:lnTo>
                      <a:pt x="22" y="282"/>
                    </a:lnTo>
                    <a:lnTo>
                      <a:pt x="0" y="264"/>
                    </a:lnTo>
                    <a:lnTo>
                      <a:pt x="22" y="268"/>
                    </a:lnTo>
                    <a:lnTo>
                      <a:pt x="48" y="268"/>
                    </a:lnTo>
                    <a:lnTo>
                      <a:pt x="62" y="264"/>
                    </a:lnTo>
                    <a:lnTo>
                      <a:pt x="81" y="260"/>
                    </a:lnTo>
                    <a:lnTo>
                      <a:pt x="95" y="253"/>
                    </a:lnTo>
                    <a:lnTo>
                      <a:pt x="110" y="242"/>
                    </a:lnTo>
                    <a:lnTo>
                      <a:pt x="125" y="224"/>
                    </a:lnTo>
                    <a:lnTo>
                      <a:pt x="139" y="198"/>
                    </a:lnTo>
                    <a:lnTo>
                      <a:pt x="147" y="172"/>
                    </a:lnTo>
                    <a:lnTo>
                      <a:pt x="154" y="143"/>
                    </a:lnTo>
                    <a:lnTo>
                      <a:pt x="154" y="114"/>
                    </a:lnTo>
                    <a:lnTo>
                      <a:pt x="154" y="85"/>
                    </a:lnTo>
                    <a:lnTo>
                      <a:pt x="150" y="37"/>
                    </a:lnTo>
                    <a:lnTo>
                      <a:pt x="147" y="19"/>
                    </a:lnTo>
                    <a:close/>
                  </a:path>
                </a:pathLst>
              </a:custGeom>
              <a:solidFill>
                <a:srgbClr val="C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3335" y="601"/>
                <a:ext cx="121" cy="157"/>
              </a:xfrm>
              <a:custGeom>
                <a:avLst/>
                <a:gdLst>
                  <a:gd name="T0" fmla="*/ 0 w 121"/>
                  <a:gd name="T1" fmla="*/ 139 h 157"/>
                  <a:gd name="T2" fmla="*/ 0 w 121"/>
                  <a:gd name="T3" fmla="*/ 139 h 157"/>
                  <a:gd name="T4" fmla="*/ 29 w 121"/>
                  <a:gd name="T5" fmla="*/ 117 h 157"/>
                  <a:gd name="T6" fmla="*/ 58 w 121"/>
                  <a:gd name="T7" fmla="*/ 87 h 157"/>
                  <a:gd name="T8" fmla="*/ 73 w 121"/>
                  <a:gd name="T9" fmla="*/ 73 h 157"/>
                  <a:gd name="T10" fmla="*/ 88 w 121"/>
                  <a:gd name="T11" fmla="*/ 54 h 157"/>
                  <a:gd name="T12" fmla="*/ 88 w 121"/>
                  <a:gd name="T13" fmla="*/ 54 h 157"/>
                  <a:gd name="T14" fmla="*/ 121 w 121"/>
                  <a:gd name="T15" fmla="*/ 0 h 157"/>
                  <a:gd name="T16" fmla="*/ 121 w 121"/>
                  <a:gd name="T17" fmla="*/ 0 h 157"/>
                  <a:gd name="T18" fmla="*/ 113 w 121"/>
                  <a:gd name="T19" fmla="*/ 21 h 157"/>
                  <a:gd name="T20" fmla="*/ 91 w 121"/>
                  <a:gd name="T21" fmla="*/ 69 h 157"/>
                  <a:gd name="T22" fmla="*/ 66 w 121"/>
                  <a:gd name="T23" fmla="*/ 120 h 157"/>
                  <a:gd name="T24" fmla="*/ 55 w 121"/>
                  <a:gd name="T25" fmla="*/ 139 h 157"/>
                  <a:gd name="T26" fmla="*/ 40 w 121"/>
                  <a:gd name="T27" fmla="*/ 150 h 157"/>
                  <a:gd name="T28" fmla="*/ 40 w 121"/>
                  <a:gd name="T29" fmla="*/ 150 h 157"/>
                  <a:gd name="T30" fmla="*/ 29 w 121"/>
                  <a:gd name="T31" fmla="*/ 157 h 157"/>
                  <a:gd name="T32" fmla="*/ 18 w 121"/>
                  <a:gd name="T33" fmla="*/ 157 h 157"/>
                  <a:gd name="T34" fmla="*/ 11 w 121"/>
                  <a:gd name="T35" fmla="*/ 153 h 157"/>
                  <a:gd name="T36" fmla="*/ 7 w 121"/>
                  <a:gd name="T37" fmla="*/ 150 h 157"/>
                  <a:gd name="T38" fmla="*/ 0 w 121"/>
                  <a:gd name="T39" fmla="*/ 142 h 157"/>
                  <a:gd name="T40" fmla="*/ 0 w 121"/>
                  <a:gd name="T41" fmla="*/ 139 h 157"/>
                  <a:gd name="T42" fmla="*/ 0 w 121"/>
                  <a:gd name="T43" fmla="*/ 139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1"/>
                  <a:gd name="T67" fmla="*/ 0 h 157"/>
                  <a:gd name="T68" fmla="*/ 121 w 121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1" h="157">
                    <a:moveTo>
                      <a:pt x="0" y="139"/>
                    </a:moveTo>
                    <a:lnTo>
                      <a:pt x="0" y="139"/>
                    </a:lnTo>
                    <a:lnTo>
                      <a:pt x="29" y="117"/>
                    </a:lnTo>
                    <a:lnTo>
                      <a:pt x="58" y="87"/>
                    </a:lnTo>
                    <a:lnTo>
                      <a:pt x="73" y="73"/>
                    </a:lnTo>
                    <a:lnTo>
                      <a:pt x="88" y="54"/>
                    </a:lnTo>
                    <a:lnTo>
                      <a:pt x="121" y="0"/>
                    </a:lnTo>
                    <a:lnTo>
                      <a:pt x="113" y="21"/>
                    </a:lnTo>
                    <a:lnTo>
                      <a:pt x="91" y="69"/>
                    </a:lnTo>
                    <a:lnTo>
                      <a:pt x="66" y="120"/>
                    </a:lnTo>
                    <a:lnTo>
                      <a:pt x="55" y="139"/>
                    </a:lnTo>
                    <a:lnTo>
                      <a:pt x="40" y="150"/>
                    </a:lnTo>
                    <a:lnTo>
                      <a:pt x="29" y="157"/>
                    </a:lnTo>
                    <a:lnTo>
                      <a:pt x="18" y="157"/>
                    </a:lnTo>
                    <a:lnTo>
                      <a:pt x="11" y="153"/>
                    </a:lnTo>
                    <a:lnTo>
                      <a:pt x="7" y="150"/>
                    </a:lnTo>
                    <a:lnTo>
                      <a:pt x="0" y="142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C57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" name="Picture 25" descr="MCj0434845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" y="1946"/>
              <a:ext cx="1276" cy="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951" y="1934"/>
              <a:ext cx="227" cy="322"/>
              <a:chOff x="2313" y="572"/>
              <a:chExt cx="227" cy="322"/>
            </a:xfrm>
          </p:grpSpPr>
          <p:sp>
            <p:nvSpPr>
              <p:cNvPr id="10" name="Freeform 27"/>
              <p:cNvSpPr>
                <a:spLocks/>
              </p:cNvSpPr>
              <p:nvPr/>
            </p:nvSpPr>
            <p:spPr bwMode="auto">
              <a:xfrm>
                <a:off x="2313" y="572"/>
                <a:ext cx="227" cy="322"/>
              </a:xfrm>
              <a:custGeom>
                <a:avLst/>
                <a:gdLst>
                  <a:gd name="T0" fmla="*/ 209 w 227"/>
                  <a:gd name="T1" fmla="*/ 194 h 322"/>
                  <a:gd name="T2" fmla="*/ 209 w 227"/>
                  <a:gd name="T3" fmla="*/ 194 h 322"/>
                  <a:gd name="T4" fmla="*/ 183 w 227"/>
                  <a:gd name="T5" fmla="*/ 179 h 322"/>
                  <a:gd name="T6" fmla="*/ 161 w 227"/>
                  <a:gd name="T7" fmla="*/ 161 h 322"/>
                  <a:gd name="T8" fmla="*/ 139 w 227"/>
                  <a:gd name="T9" fmla="*/ 142 h 322"/>
                  <a:gd name="T10" fmla="*/ 121 w 227"/>
                  <a:gd name="T11" fmla="*/ 124 h 322"/>
                  <a:gd name="T12" fmla="*/ 84 w 227"/>
                  <a:gd name="T13" fmla="*/ 77 h 322"/>
                  <a:gd name="T14" fmla="*/ 55 w 227"/>
                  <a:gd name="T15" fmla="*/ 29 h 322"/>
                  <a:gd name="T16" fmla="*/ 55 w 227"/>
                  <a:gd name="T17" fmla="*/ 29 h 322"/>
                  <a:gd name="T18" fmla="*/ 44 w 227"/>
                  <a:gd name="T19" fmla="*/ 7 h 322"/>
                  <a:gd name="T20" fmla="*/ 36 w 227"/>
                  <a:gd name="T21" fmla="*/ 0 h 322"/>
                  <a:gd name="T22" fmla="*/ 33 w 227"/>
                  <a:gd name="T23" fmla="*/ 0 h 322"/>
                  <a:gd name="T24" fmla="*/ 25 w 227"/>
                  <a:gd name="T25" fmla="*/ 0 h 322"/>
                  <a:gd name="T26" fmla="*/ 22 w 227"/>
                  <a:gd name="T27" fmla="*/ 3 h 322"/>
                  <a:gd name="T28" fmla="*/ 14 w 227"/>
                  <a:gd name="T29" fmla="*/ 14 h 322"/>
                  <a:gd name="T30" fmla="*/ 11 w 227"/>
                  <a:gd name="T31" fmla="*/ 29 h 322"/>
                  <a:gd name="T32" fmla="*/ 7 w 227"/>
                  <a:gd name="T33" fmla="*/ 51 h 322"/>
                  <a:gd name="T34" fmla="*/ 3 w 227"/>
                  <a:gd name="T35" fmla="*/ 80 h 322"/>
                  <a:gd name="T36" fmla="*/ 3 w 227"/>
                  <a:gd name="T37" fmla="*/ 80 h 322"/>
                  <a:gd name="T38" fmla="*/ 0 w 227"/>
                  <a:gd name="T39" fmla="*/ 146 h 322"/>
                  <a:gd name="T40" fmla="*/ 0 w 227"/>
                  <a:gd name="T41" fmla="*/ 175 h 322"/>
                  <a:gd name="T42" fmla="*/ 3 w 227"/>
                  <a:gd name="T43" fmla="*/ 205 h 322"/>
                  <a:gd name="T44" fmla="*/ 7 w 227"/>
                  <a:gd name="T45" fmla="*/ 230 h 322"/>
                  <a:gd name="T46" fmla="*/ 18 w 227"/>
                  <a:gd name="T47" fmla="*/ 256 h 322"/>
                  <a:gd name="T48" fmla="*/ 29 w 227"/>
                  <a:gd name="T49" fmla="*/ 285 h 322"/>
                  <a:gd name="T50" fmla="*/ 47 w 227"/>
                  <a:gd name="T51" fmla="*/ 314 h 322"/>
                  <a:gd name="T52" fmla="*/ 47 w 227"/>
                  <a:gd name="T53" fmla="*/ 314 h 322"/>
                  <a:gd name="T54" fmla="*/ 66 w 227"/>
                  <a:gd name="T55" fmla="*/ 322 h 322"/>
                  <a:gd name="T56" fmla="*/ 84 w 227"/>
                  <a:gd name="T57" fmla="*/ 322 h 322"/>
                  <a:gd name="T58" fmla="*/ 106 w 227"/>
                  <a:gd name="T59" fmla="*/ 322 h 322"/>
                  <a:gd name="T60" fmla="*/ 128 w 227"/>
                  <a:gd name="T61" fmla="*/ 318 h 322"/>
                  <a:gd name="T62" fmla="*/ 128 w 227"/>
                  <a:gd name="T63" fmla="*/ 318 h 322"/>
                  <a:gd name="T64" fmla="*/ 150 w 227"/>
                  <a:gd name="T65" fmla="*/ 314 h 322"/>
                  <a:gd name="T66" fmla="*/ 168 w 227"/>
                  <a:gd name="T67" fmla="*/ 303 h 322"/>
                  <a:gd name="T68" fmla="*/ 187 w 227"/>
                  <a:gd name="T69" fmla="*/ 296 h 322"/>
                  <a:gd name="T70" fmla="*/ 201 w 227"/>
                  <a:gd name="T71" fmla="*/ 282 h 322"/>
                  <a:gd name="T72" fmla="*/ 212 w 227"/>
                  <a:gd name="T73" fmla="*/ 267 h 322"/>
                  <a:gd name="T74" fmla="*/ 220 w 227"/>
                  <a:gd name="T75" fmla="*/ 249 h 322"/>
                  <a:gd name="T76" fmla="*/ 227 w 227"/>
                  <a:gd name="T77" fmla="*/ 227 h 322"/>
                  <a:gd name="T78" fmla="*/ 227 w 227"/>
                  <a:gd name="T79" fmla="*/ 205 h 322"/>
                  <a:gd name="T80" fmla="*/ 227 w 227"/>
                  <a:gd name="T81" fmla="*/ 205 h 322"/>
                  <a:gd name="T82" fmla="*/ 209 w 227"/>
                  <a:gd name="T83" fmla="*/ 194 h 322"/>
                  <a:gd name="T84" fmla="*/ 209 w 227"/>
                  <a:gd name="T85" fmla="*/ 194 h 3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7"/>
                  <a:gd name="T130" fmla="*/ 0 h 322"/>
                  <a:gd name="T131" fmla="*/ 227 w 227"/>
                  <a:gd name="T132" fmla="*/ 322 h 3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7" h="322">
                    <a:moveTo>
                      <a:pt x="209" y="194"/>
                    </a:moveTo>
                    <a:lnTo>
                      <a:pt x="209" y="194"/>
                    </a:lnTo>
                    <a:lnTo>
                      <a:pt x="183" y="179"/>
                    </a:lnTo>
                    <a:lnTo>
                      <a:pt x="161" y="161"/>
                    </a:lnTo>
                    <a:lnTo>
                      <a:pt x="139" y="142"/>
                    </a:lnTo>
                    <a:lnTo>
                      <a:pt x="121" y="124"/>
                    </a:lnTo>
                    <a:lnTo>
                      <a:pt x="84" y="77"/>
                    </a:lnTo>
                    <a:lnTo>
                      <a:pt x="55" y="29"/>
                    </a:lnTo>
                    <a:lnTo>
                      <a:pt x="44" y="7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22" y="3"/>
                    </a:lnTo>
                    <a:lnTo>
                      <a:pt x="14" y="14"/>
                    </a:lnTo>
                    <a:lnTo>
                      <a:pt x="11" y="29"/>
                    </a:lnTo>
                    <a:lnTo>
                      <a:pt x="7" y="51"/>
                    </a:lnTo>
                    <a:lnTo>
                      <a:pt x="3" y="80"/>
                    </a:lnTo>
                    <a:lnTo>
                      <a:pt x="0" y="146"/>
                    </a:lnTo>
                    <a:lnTo>
                      <a:pt x="0" y="175"/>
                    </a:lnTo>
                    <a:lnTo>
                      <a:pt x="3" y="205"/>
                    </a:lnTo>
                    <a:lnTo>
                      <a:pt x="7" y="230"/>
                    </a:lnTo>
                    <a:lnTo>
                      <a:pt x="18" y="256"/>
                    </a:lnTo>
                    <a:lnTo>
                      <a:pt x="29" y="285"/>
                    </a:lnTo>
                    <a:lnTo>
                      <a:pt x="47" y="314"/>
                    </a:lnTo>
                    <a:lnTo>
                      <a:pt x="66" y="322"/>
                    </a:lnTo>
                    <a:lnTo>
                      <a:pt x="84" y="322"/>
                    </a:lnTo>
                    <a:lnTo>
                      <a:pt x="106" y="322"/>
                    </a:lnTo>
                    <a:lnTo>
                      <a:pt x="128" y="318"/>
                    </a:lnTo>
                    <a:lnTo>
                      <a:pt x="150" y="314"/>
                    </a:lnTo>
                    <a:lnTo>
                      <a:pt x="168" y="303"/>
                    </a:lnTo>
                    <a:lnTo>
                      <a:pt x="187" y="296"/>
                    </a:lnTo>
                    <a:lnTo>
                      <a:pt x="201" y="282"/>
                    </a:lnTo>
                    <a:lnTo>
                      <a:pt x="212" y="267"/>
                    </a:lnTo>
                    <a:lnTo>
                      <a:pt x="220" y="249"/>
                    </a:lnTo>
                    <a:lnTo>
                      <a:pt x="227" y="227"/>
                    </a:lnTo>
                    <a:lnTo>
                      <a:pt x="227" y="205"/>
                    </a:lnTo>
                    <a:lnTo>
                      <a:pt x="209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28"/>
              <p:cNvSpPr>
                <a:spLocks/>
              </p:cNvSpPr>
              <p:nvPr/>
            </p:nvSpPr>
            <p:spPr bwMode="auto">
              <a:xfrm>
                <a:off x="2327" y="583"/>
                <a:ext cx="195" cy="292"/>
              </a:xfrm>
              <a:custGeom>
                <a:avLst/>
                <a:gdLst>
                  <a:gd name="T0" fmla="*/ 195 w 195"/>
                  <a:gd name="T1" fmla="*/ 201 h 292"/>
                  <a:gd name="T2" fmla="*/ 195 w 195"/>
                  <a:gd name="T3" fmla="*/ 201 h 292"/>
                  <a:gd name="T4" fmla="*/ 184 w 195"/>
                  <a:gd name="T5" fmla="*/ 197 h 292"/>
                  <a:gd name="T6" fmla="*/ 154 w 195"/>
                  <a:gd name="T7" fmla="*/ 179 h 292"/>
                  <a:gd name="T8" fmla="*/ 114 w 195"/>
                  <a:gd name="T9" fmla="*/ 146 h 292"/>
                  <a:gd name="T10" fmla="*/ 92 w 195"/>
                  <a:gd name="T11" fmla="*/ 124 h 292"/>
                  <a:gd name="T12" fmla="*/ 70 w 195"/>
                  <a:gd name="T13" fmla="*/ 95 h 292"/>
                  <a:gd name="T14" fmla="*/ 70 w 195"/>
                  <a:gd name="T15" fmla="*/ 95 h 292"/>
                  <a:gd name="T16" fmla="*/ 41 w 195"/>
                  <a:gd name="T17" fmla="*/ 47 h 292"/>
                  <a:gd name="T18" fmla="*/ 22 w 195"/>
                  <a:gd name="T19" fmla="*/ 18 h 292"/>
                  <a:gd name="T20" fmla="*/ 19 w 195"/>
                  <a:gd name="T21" fmla="*/ 3 h 292"/>
                  <a:gd name="T22" fmla="*/ 15 w 195"/>
                  <a:gd name="T23" fmla="*/ 0 h 292"/>
                  <a:gd name="T24" fmla="*/ 15 w 195"/>
                  <a:gd name="T25" fmla="*/ 0 h 292"/>
                  <a:gd name="T26" fmla="*/ 8 w 195"/>
                  <a:gd name="T27" fmla="*/ 66 h 292"/>
                  <a:gd name="T28" fmla="*/ 0 w 195"/>
                  <a:gd name="T29" fmla="*/ 124 h 292"/>
                  <a:gd name="T30" fmla="*/ 0 w 195"/>
                  <a:gd name="T31" fmla="*/ 157 h 292"/>
                  <a:gd name="T32" fmla="*/ 0 w 195"/>
                  <a:gd name="T33" fmla="*/ 183 h 292"/>
                  <a:gd name="T34" fmla="*/ 0 w 195"/>
                  <a:gd name="T35" fmla="*/ 183 h 292"/>
                  <a:gd name="T36" fmla="*/ 4 w 195"/>
                  <a:gd name="T37" fmla="*/ 208 h 292"/>
                  <a:gd name="T38" fmla="*/ 11 w 195"/>
                  <a:gd name="T39" fmla="*/ 227 h 292"/>
                  <a:gd name="T40" fmla="*/ 26 w 195"/>
                  <a:gd name="T41" fmla="*/ 260 h 292"/>
                  <a:gd name="T42" fmla="*/ 44 w 195"/>
                  <a:gd name="T43" fmla="*/ 289 h 292"/>
                  <a:gd name="T44" fmla="*/ 44 w 195"/>
                  <a:gd name="T45" fmla="*/ 289 h 292"/>
                  <a:gd name="T46" fmla="*/ 52 w 195"/>
                  <a:gd name="T47" fmla="*/ 292 h 292"/>
                  <a:gd name="T48" fmla="*/ 66 w 195"/>
                  <a:gd name="T49" fmla="*/ 292 h 292"/>
                  <a:gd name="T50" fmla="*/ 88 w 195"/>
                  <a:gd name="T51" fmla="*/ 292 h 292"/>
                  <a:gd name="T52" fmla="*/ 118 w 195"/>
                  <a:gd name="T53" fmla="*/ 289 h 292"/>
                  <a:gd name="T54" fmla="*/ 118 w 195"/>
                  <a:gd name="T55" fmla="*/ 289 h 292"/>
                  <a:gd name="T56" fmla="*/ 147 w 195"/>
                  <a:gd name="T57" fmla="*/ 278 h 292"/>
                  <a:gd name="T58" fmla="*/ 162 w 195"/>
                  <a:gd name="T59" fmla="*/ 271 h 292"/>
                  <a:gd name="T60" fmla="*/ 173 w 195"/>
                  <a:gd name="T61" fmla="*/ 260 h 292"/>
                  <a:gd name="T62" fmla="*/ 184 w 195"/>
                  <a:gd name="T63" fmla="*/ 249 h 292"/>
                  <a:gd name="T64" fmla="*/ 191 w 195"/>
                  <a:gd name="T65" fmla="*/ 234 h 292"/>
                  <a:gd name="T66" fmla="*/ 195 w 195"/>
                  <a:gd name="T67" fmla="*/ 219 h 292"/>
                  <a:gd name="T68" fmla="*/ 195 w 195"/>
                  <a:gd name="T69" fmla="*/ 201 h 292"/>
                  <a:gd name="T70" fmla="*/ 195 w 195"/>
                  <a:gd name="T71" fmla="*/ 201 h 2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5"/>
                  <a:gd name="T109" fmla="*/ 0 h 292"/>
                  <a:gd name="T110" fmla="*/ 195 w 195"/>
                  <a:gd name="T111" fmla="*/ 292 h 2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5" h="292">
                    <a:moveTo>
                      <a:pt x="195" y="201"/>
                    </a:moveTo>
                    <a:lnTo>
                      <a:pt x="195" y="201"/>
                    </a:lnTo>
                    <a:lnTo>
                      <a:pt x="184" y="197"/>
                    </a:lnTo>
                    <a:lnTo>
                      <a:pt x="154" y="179"/>
                    </a:lnTo>
                    <a:lnTo>
                      <a:pt x="114" y="146"/>
                    </a:lnTo>
                    <a:lnTo>
                      <a:pt x="92" y="124"/>
                    </a:lnTo>
                    <a:lnTo>
                      <a:pt x="70" y="95"/>
                    </a:lnTo>
                    <a:lnTo>
                      <a:pt x="41" y="47"/>
                    </a:lnTo>
                    <a:lnTo>
                      <a:pt x="22" y="18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8" y="66"/>
                    </a:lnTo>
                    <a:lnTo>
                      <a:pt x="0" y="124"/>
                    </a:lnTo>
                    <a:lnTo>
                      <a:pt x="0" y="157"/>
                    </a:lnTo>
                    <a:lnTo>
                      <a:pt x="0" y="183"/>
                    </a:lnTo>
                    <a:lnTo>
                      <a:pt x="4" y="208"/>
                    </a:lnTo>
                    <a:lnTo>
                      <a:pt x="11" y="227"/>
                    </a:lnTo>
                    <a:lnTo>
                      <a:pt x="26" y="260"/>
                    </a:lnTo>
                    <a:lnTo>
                      <a:pt x="44" y="289"/>
                    </a:lnTo>
                    <a:lnTo>
                      <a:pt x="52" y="292"/>
                    </a:lnTo>
                    <a:lnTo>
                      <a:pt x="66" y="292"/>
                    </a:lnTo>
                    <a:lnTo>
                      <a:pt x="88" y="292"/>
                    </a:lnTo>
                    <a:lnTo>
                      <a:pt x="118" y="289"/>
                    </a:lnTo>
                    <a:lnTo>
                      <a:pt x="147" y="278"/>
                    </a:lnTo>
                    <a:lnTo>
                      <a:pt x="162" y="271"/>
                    </a:lnTo>
                    <a:lnTo>
                      <a:pt x="173" y="260"/>
                    </a:lnTo>
                    <a:lnTo>
                      <a:pt x="184" y="249"/>
                    </a:lnTo>
                    <a:lnTo>
                      <a:pt x="191" y="234"/>
                    </a:lnTo>
                    <a:lnTo>
                      <a:pt x="195" y="219"/>
                    </a:lnTo>
                    <a:lnTo>
                      <a:pt x="195" y="20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29"/>
              <p:cNvSpPr>
                <a:spLocks/>
              </p:cNvSpPr>
              <p:nvPr/>
            </p:nvSpPr>
            <p:spPr bwMode="auto">
              <a:xfrm>
                <a:off x="2327" y="583"/>
                <a:ext cx="169" cy="292"/>
              </a:xfrm>
              <a:custGeom>
                <a:avLst/>
                <a:gdLst>
                  <a:gd name="T0" fmla="*/ 22 w 169"/>
                  <a:gd name="T1" fmla="*/ 18 h 292"/>
                  <a:gd name="T2" fmla="*/ 22 w 169"/>
                  <a:gd name="T3" fmla="*/ 18 h 292"/>
                  <a:gd name="T4" fmla="*/ 19 w 169"/>
                  <a:gd name="T5" fmla="*/ 3 h 292"/>
                  <a:gd name="T6" fmla="*/ 15 w 169"/>
                  <a:gd name="T7" fmla="*/ 0 h 292"/>
                  <a:gd name="T8" fmla="*/ 15 w 169"/>
                  <a:gd name="T9" fmla="*/ 0 h 292"/>
                  <a:gd name="T10" fmla="*/ 8 w 169"/>
                  <a:gd name="T11" fmla="*/ 66 h 292"/>
                  <a:gd name="T12" fmla="*/ 0 w 169"/>
                  <a:gd name="T13" fmla="*/ 124 h 292"/>
                  <a:gd name="T14" fmla="*/ 0 w 169"/>
                  <a:gd name="T15" fmla="*/ 157 h 292"/>
                  <a:gd name="T16" fmla="*/ 0 w 169"/>
                  <a:gd name="T17" fmla="*/ 183 h 292"/>
                  <a:gd name="T18" fmla="*/ 0 w 169"/>
                  <a:gd name="T19" fmla="*/ 183 h 292"/>
                  <a:gd name="T20" fmla="*/ 4 w 169"/>
                  <a:gd name="T21" fmla="*/ 208 h 292"/>
                  <a:gd name="T22" fmla="*/ 11 w 169"/>
                  <a:gd name="T23" fmla="*/ 227 h 292"/>
                  <a:gd name="T24" fmla="*/ 26 w 169"/>
                  <a:gd name="T25" fmla="*/ 260 h 292"/>
                  <a:gd name="T26" fmla="*/ 44 w 169"/>
                  <a:gd name="T27" fmla="*/ 289 h 292"/>
                  <a:gd name="T28" fmla="*/ 44 w 169"/>
                  <a:gd name="T29" fmla="*/ 289 h 292"/>
                  <a:gd name="T30" fmla="*/ 52 w 169"/>
                  <a:gd name="T31" fmla="*/ 292 h 292"/>
                  <a:gd name="T32" fmla="*/ 66 w 169"/>
                  <a:gd name="T33" fmla="*/ 292 h 292"/>
                  <a:gd name="T34" fmla="*/ 88 w 169"/>
                  <a:gd name="T35" fmla="*/ 292 h 292"/>
                  <a:gd name="T36" fmla="*/ 118 w 169"/>
                  <a:gd name="T37" fmla="*/ 289 h 292"/>
                  <a:gd name="T38" fmla="*/ 118 w 169"/>
                  <a:gd name="T39" fmla="*/ 289 h 292"/>
                  <a:gd name="T40" fmla="*/ 147 w 169"/>
                  <a:gd name="T41" fmla="*/ 282 h 292"/>
                  <a:gd name="T42" fmla="*/ 158 w 169"/>
                  <a:gd name="T43" fmla="*/ 274 h 292"/>
                  <a:gd name="T44" fmla="*/ 169 w 169"/>
                  <a:gd name="T45" fmla="*/ 263 h 292"/>
                  <a:gd name="T46" fmla="*/ 169 w 169"/>
                  <a:gd name="T47" fmla="*/ 263 h 292"/>
                  <a:gd name="T48" fmla="*/ 147 w 169"/>
                  <a:gd name="T49" fmla="*/ 267 h 292"/>
                  <a:gd name="T50" fmla="*/ 121 w 169"/>
                  <a:gd name="T51" fmla="*/ 267 h 292"/>
                  <a:gd name="T52" fmla="*/ 107 w 169"/>
                  <a:gd name="T53" fmla="*/ 267 h 292"/>
                  <a:gd name="T54" fmla="*/ 92 w 169"/>
                  <a:gd name="T55" fmla="*/ 260 h 292"/>
                  <a:gd name="T56" fmla="*/ 74 w 169"/>
                  <a:gd name="T57" fmla="*/ 252 h 292"/>
                  <a:gd name="T58" fmla="*/ 59 w 169"/>
                  <a:gd name="T59" fmla="*/ 241 h 292"/>
                  <a:gd name="T60" fmla="*/ 59 w 169"/>
                  <a:gd name="T61" fmla="*/ 241 h 292"/>
                  <a:gd name="T62" fmla="*/ 44 w 169"/>
                  <a:gd name="T63" fmla="*/ 223 h 292"/>
                  <a:gd name="T64" fmla="*/ 33 w 169"/>
                  <a:gd name="T65" fmla="*/ 197 h 292"/>
                  <a:gd name="T66" fmla="*/ 22 w 169"/>
                  <a:gd name="T67" fmla="*/ 172 h 292"/>
                  <a:gd name="T68" fmla="*/ 19 w 169"/>
                  <a:gd name="T69" fmla="*/ 142 h 292"/>
                  <a:gd name="T70" fmla="*/ 15 w 169"/>
                  <a:gd name="T71" fmla="*/ 113 h 292"/>
                  <a:gd name="T72" fmla="*/ 15 w 169"/>
                  <a:gd name="T73" fmla="*/ 84 h 292"/>
                  <a:gd name="T74" fmla="*/ 19 w 169"/>
                  <a:gd name="T75" fmla="*/ 36 h 292"/>
                  <a:gd name="T76" fmla="*/ 19 w 169"/>
                  <a:gd name="T77" fmla="*/ 36 h 292"/>
                  <a:gd name="T78" fmla="*/ 22 w 169"/>
                  <a:gd name="T79" fmla="*/ 18 h 292"/>
                  <a:gd name="T80" fmla="*/ 22 w 169"/>
                  <a:gd name="T81" fmla="*/ 18 h 29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9"/>
                  <a:gd name="T124" fmla="*/ 0 h 292"/>
                  <a:gd name="T125" fmla="*/ 169 w 169"/>
                  <a:gd name="T126" fmla="*/ 292 h 29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9" h="292">
                    <a:moveTo>
                      <a:pt x="22" y="18"/>
                    </a:moveTo>
                    <a:lnTo>
                      <a:pt x="22" y="18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8" y="66"/>
                    </a:lnTo>
                    <a:lnTo>
                      <a:pt x="0" y="124"/>
                    </a:lnTo>
                    <a:lnTo>
                      <a:pt x="0" y="157"/>
                    </a:lnTo>
                    <a:lnTo>
                      <a:pt x="0" y="183"/>
                    </a:lnTo>
                    <a:lnTo>
                      <a:pt x="4" y="208"/>
                    </a:lnTo>
                    <a:lnTo>
                      <a:pt x="11" y="227"/>
                    </a:lnTo>
                    <a:lnTo>
                      <a:pt x="26" y="260"/>
                    </a:lnTo>
                    <a:lnTo>
                      <a:pt x="44" y="289"/>
                    </a:lnTo>
                    <a:lnTo>
                      <a:pt x="52" y="292"/>
                    </a:lnTo>
                    <a:lnTo>
                      <a:pt x="66" y="292"/>
                    </a:lnTo>
                    <a:lnTo>
                      <a:pt x="88" y="292"/>
                    </a:lnTo>
                    <a:lnTo>
                      <a:pt x="118" y="289"/>
                    </a:lnTo>
                    <a:lnTo>
                      <a:pt x="147" y="282"/>
                    </a:lnTo>
                    <a:lnTo>
                      <a:pt x="158" y="274"/>
                    </a:lnTo>
                    <a:lnTo>
                      <a:pt x="169" y="263"/>
                    </a:lnTo>
                    <a:lnTo>
                      <a:pt x="147" y="267"/>
                    </a:lnTo>
                    <a:lnTo>
                      <a:pt x="121" y="267"/>
                    </a:lnTo>
                    <a:lnTo>
                      <a:pt x="107" y="267"/>
                    </a:lnTo>
                    <a:lnTo>
                      <a:pt x="92" y="260"/>
                    </a:lnTo>
                    <a:lnTo>
                      <a:pt x="74" y="252"/>
                    </a:lnTo>
                    <a:lnTo>
                      <a:pt x="59" y="241"/>
                    </a:lnTo>
                    <a:lnTo>
                      <a:pt x="44" y="223"/>
                    </a:lnTo>
                    <a:lnTo>
                      <a:pt x="33" y="197"/>
                    </a:lnTo>
                    <a:lnTo>
                      <a:pt x="22" y="172"/>
                    </a:lnTo>
                    <a:lnTo>
                      <a:pt x="19" y="142"/>
                    </a:lnTo>
                    <a:lnTo>
                      <a:pt x="15" y="113"/>
                    </a:lnTo>
                    <a:lnTo>
                      <a:pt x="15" y="84"/>
                    </a:lnTo>
                    <a:lnTo>
                      <a:pt x="19" y="36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C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>
                <a:off x="2353" y="642"/>
                <a:ext cx="121" cy="157"/>
              </a:xfrm>
              <a:custGeom>
                <a:avLst/>
                <a:gdLst>
                  <a:gd name="T0" fmla="*/ 121 w 121"/>
                  <a:gd name="T1" fmla="*/ 139 h 157"/>
                  <a:gd name="T2" fmla="*/ 121 w 121"/>
                  <a:gd name="T3" fmla="*/ 139 h 157"/>
                  <a:gd name="T4" fmla="*/ 88 w 121"/>
                  <a:gd name="T5" fmla="*/ 117 h 157"/>
                  <a:gd name="T6" fmla="*/ 59 w 121"/>
                  <a:gd name="T7" fmla="*/ 88 h 157"/>
                  <a:gd name="T8" fmla="*/ 44 w 121"/>
                  <a:gd name="T9" fmla="*/ 73 h 157"/>
                  <a:gd name="T10" fmla="*/ 33 w 121"/>
                  <a:gd name="T11" fmla="*/ 55 h 157"/>
                  <a:gd name="T12" fmla="*/ 33 w 121"/>
                  <a:gd name="T13" fmla="*/ 55 h 157"/>
                  <a:gd name="T14" fmla="*/ 0 w 121"/>
                  <a:gd name="T15" fmla="*/ 0 h 157"/>
                  <a:gd name="T16" fmla="*/ 0 w 121"/>
                  <a:gd name="T17" fmla="*/ 0 h 157"/>
                  <a:gd name="T18" fmla="*/ 8 w 121"/>
                  <a:gd name="T19" fmla="*/ 22 h 157"/>
                  <a:gd name="T20" fmla="*/ 26 w 121"/>
                  <a:gd name="T21" fmla="*/ 69 h 157"/>
                  <a:gd name="T22" fmla="*/ 37 w 121"/>
                  <a:gd name="T23" fmla="*/ 95 h 157"/>
                  <a:gd name="T24" fmla="*/ 52 w 121"/>
                  <a:gd name="T25" fmla="*/ 121 h 157"/>
                  <a:gd name="T26" fmla="*/ 66 w 121"/>
                  <a:gd name="T27" fmla="*/ 139 h 157"/>
                  <a:gd name="T28" fmla="*/ 77 w 121"/>
                  <a:gd name="T29" fmla="*/ 150 h 157"/>
                  <a:gd name="T30" fmla="*/ 77 w 121"/>
                  <a:gd name="T31" fmla="*/ 150 h 157"/>
                  <a:gd name="T32" fmla="*/ 92 w 121"/>
                  <a:gd name="T33" fmla="*/ 157 h 157"/>
                  <a:gd name="T34" fmla="*/ 99 w 121"/>
                  <a:gd name="T35" fmla="*/ 157 h 157"/>
                  <a:gd name="T36" fmla="*/ 107 w 121"/>
                  <a:gd name="T37" fmla="*/ 154 h 157"/>
                  <a:gd name="T38" fmla="*/ 110 w 121"/>
                  <a:gd name="T39" fmla="*/ 150 h 157"/>
                  <a:gd name="T40" fmla="*/ 118 w 121"/>
                  <a:gd name="T41" fmla="*/ 143 h 157"/>
                  <a:gd name="T42" fmla="*/ 121 w 121"/>
                  <a:gd name="T43" fmla="*/ 139 h 157"/>
                  <a:gd name="T44" fmla="*/ 121 w 121"/>
                  <a:gd name="T45" fmla="*/ 139 h 1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1"/>
                  <a:gd name="T70" fmla="*/ 0 h 157"/>
                  <a:gd name="T71" fmla="*/ 121 w 121"/>
                  <a:gd name="T72" fmla="*/ 157 h 1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1" h="157">
                    <a:moveTo>
                      <a:pt x="121" y="139"/>
                    </a:moveTo>
                    <a:lnTo>
                      <a:pt x="121" y="139"/>
                    </a:lnTo>
                    <a:lnTo>
                      <a:pt x="88" y="117"/>
                    </a:lnTo>
                    <a:lnTo>
                      <a:pt x="59" y="88"/>
                    </a:lnTo>
                    <a:lnTo>
                      <a:pt x="44" y="73"/>
                    </a:lnTo>
                    <a:lnTo>
                      <a:pt x="33" y="55"/>
                    </a:lnTo>
                    <a:lnTo>
                      <a:pt x="0" y="0"/>
                    </a:lnTo>
                    <a:lnTo>
                      <a:pt x="8" y="22"/>
                    </a:lnTo>
                    <a:lnTo>
                      <a:pt x="26" y="69"/>
                    </a:lnTo>
                    <a:lnTo>
                      <a:pt x="37" y="95"/>
                    </a:lnTo>
                    <a:lnTo>
                      <a:pt x="52" y="121"/>
                    </a:lnTo>
                    <a:lnTo>
                      <a:pt x="66" y="139"/>
                    </a:lnTo>
                    <a:lnTo>
                      <a:pt x="77" y="150"/>
                    </a:lnTo>
                    <a:lnTo>
                      <a:pt x="92" y="157"/>
                    </a:lnTo>
                    <a:lnTo>
                      <a:pt x="99" y="157"/>
                    </a:lnTo>
                    <a:lnTo>
                      <a:pt x="107" y="154"/>
                    </a:lnTo>
                    <a:lnTo>
                      <a:pt x="110" y="150"/>
                    </a:lnTo>
                    <a:lnTo>
                      <a:pt x="118" y="143"/>
                    </a:lnTo>
                    <a:lnTo>
                      <a:pt x="121" y="139"/>
                    </a:lnTo>
                    <a:close/>
                  </a:path>
                </a:pathLst>
              </a:custGeom>
              <a:solidFill>
                <a:srgbClr val="FC57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601684" y="5595223"/>
            <a:ext cx="8813801" cy="120032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When the input is </a:t>
            </a:r>
            <a:r>
              <a:rPr lang="en-US" sz="2400" dirty="0" err="1"/>
              <a:t>adversarially</a:t>
            </a:r>
            <a:r>
              <a:rPr lang="en-US" sz="2400" dirty="0"/>
              <a:t> chosen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When we want to have a fixed upper bound on the complexity: hardware, timing attacks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223" y="3993549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51001" y="4679349"/>
            <a:ext cx="316048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Lots of nice properties: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Composition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43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56705" y="3923607"/>
            <a:ext cx="2651760" cy="556953"/>
          </a:xfrm>
          <a:prstGeom prst="rect">
            <a:avLst/>
          </a:prstGeom>
          <a:solidFill>
            <a:srgbClr val="D7E5E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166020"/>
            <a:ext cx="11538857" cy="1143000"/>
          </a:xfrm>
        </p:spPr>
        <p:txBody>
          <a:bodyPr/>
          <a:lstStyle/>
          <a:p>
            <a:r>
              <a:rPr lang="en-US" sz="4000" kern="1200" cap="small" spc="100" dirty="0">
                <a:solidFill>
                  <a:srgbClr val="C00000"/>
                </a:solidFill>
              </a:rPr>
              <a:t>Some Known Properties of Decision Tree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2" y="1237519"/>
            <a:ext cx="8817429" cy="4525963"/>
          </a:xfrm>
        </p:spPr>
        <p:txBody>
          <a:bodyPr/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RC(f</a:t>
            </a:r>
            <a:r>
              <a:rPr lang="en-US" sz="2800" dirty="0">
                <a:latin typeface="Comic Sans MS" panose="030F0702030302020204" pitchFamily="66" charset="0"/>
              </a:rPr>
              <a:t>) ≤ C(f) ≤ D(f) ≤ n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kern="1200" dirty="0" smtClean="0">
                <a:latin typeface="Tw Cen MT" panose="020B0602020104020603" pitchFamily="34" charset="0"/>
              </a:rPr>
              <a:t>and</a:t>
            </a:r>
            <a:r>
              <a:rPr lang="en-US" dirty="0" smtClean="0"/>
              <a:t> </a:t>
            </a:r>
            <a:r>
              <a:rPr lang="en-US" sz="2800" dirty="0">
                <a:latin typeface="Comic Sans MS" panose="030F0702030302020204" pitchFamily="66" charset="0"/>
              </a:rPr>
              <a:t>RC(f) ≤ R(f) ≤ D(f).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C(f) ≤  s(f) ∙ </a:t>
            </a:r>
            <a:r>
              <a:rPr lang="en-US" sz="2800" dirty="0" err="1">
                <a:latin typeface="Comic Sans MS" panose="030F0702030302020204" pitchFamily="66" charset="0"/>
              </a:rPr>
              <a:t>bs</a:t>
            </a:r>
            <a:r>
              <a:rPr lang="en-US" sz="2800" dirty="0">
                <a:latin typeface="Comic Sans MS" panose="030F0702030302020204" pitchFamily="66" charset="0"/>
              </a:rPr>
              <a:t>(f)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D(f</a:t>
            </a:r>
            <a:r>
              <a:rPr lang="en-US" sz="2800" dirty="0">
                <a:latin typeface="Comic Sans MS" panose="030F0702030302020204" pitchFamily="66" charset="0"/>
              </a:rPr>
              <a:t>) ≤ s(f)∙ </a:t>
            </a:r>
            <a:r>
              <a:rPr lang="en-US" sz="2800" dirty="0" err="1">
                <a:latin typeface="Comic Sans MS" panose="030F0702030302020204" pitchFamily="66" charset="0"/>
              </a:rPr>
              <a:t>bs</a:t>
            </a:r>
            <a:r>
              <a:rPr lang="en-US" sz="2800" dirty="0">
                <a:latin typeface="Comic Sans MS" panose="030F0702030302020204" pitchFamily="66" charset="0"/>
              </a:rPr>
              <a:t>(f)</a:t>
            </a:r>
            <a:r>
              <a:rPr lang="en-US" sz="2800" baseline="30000" dirty="0">
                <a:latin typeface="Comic Sans MS" panose="030F0702030302020204" pitchFamily="66" charset="0"/>
              </a:rPr>
              <a:t>2</a:t>
            </a:r>
            <a:r>
              <a:rPr lang="en-US" sz="2800" dirty="0">
                <a:latin typeface="Comic Sans MS" panose="030F0702030302020204" pitchFamily="66" charset="0"/>
              </a:rPr>
              <a:t> ≤ </a:t>
            </a:r>
            <a:r>
              <a:rPr lang="en-US" sz="2800" dirty="0" err="1" smtClean="0">
                <a:latin typeface="Comic Sans MS" panose="030F0702030302020204" pitchFamily="66" charset="0"/>
              </a:rPr>
              <a:t>bs</a:t>
            </a:r>
            <a:r>
              <a:rPr lang="en-US" sz="2800" dirty="0" smtClean="0">
                <a:latin typeface="Comic Sans MS" panose="030F0702030302020204" pitchFamily="66" charset="0"/>
              </a:rPr>
              <a:t>(f)</a:t>
            </a:r>
            <a:r>
              <a:rPr lang="en-US" sz="2800" baseline="30000" dirty="0" smtClean="0">
                <a:latin typeface="Comic Sans MS" panose="030F0702030302020204" pitchFamily="66" charset="0"/>
              </a:rPr>
              <a:t>3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bs</a:t>
            </a:r>
            <a:r>
              <a:rPr lang="en-US" sz="2800" dirty="0">
                <a:latin typeface="Comic Sans MS" panose="030F0702030302020204" pitchFamily="66" charset="0"/>
              </a:rPr>
              <a:t>(f) ≤</a:t>
            </a:r>
            <a:r>
              <a:rPr lang="en-US" sz="2800" dirty="0" smtClean="0">
                <a:latin typeface="Comic Sans MS" panose="030F0702030302020204" pitchFamily="66" charset="0"/>
              </a:rPr>
              <a:t> s(f)</a:t>
            </a:r>
            <a:r>
              <a:rPr lang="en-US" sz="2800" baseline="30000" dirty="0" smtClean="0">
                <a:latin typeface="Comic Sans MS" panose="030F0702030302020204" pitchFamily="66" charset="0"/>
              </a:rPr>
              <a:t>4</a:t>
            </a:r>
            <a:endParaRPr lang="en-US" sz="2800" baseline="300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D(f</a:t>
            </a:r>
            <a:r>
              <a:rPr lang="en-US" sz="2800" dirty="0">
                <a:latin typeface="Comic Sans MS" panose="030F0702030302020204" pitchFamily="66" charset="0"/>
              </a:rPr>
              <a:t>) ≤ C(f)</a:t>
            </a:r>
            <a:r>
              <a:rPr lang="en-US" sz="2800" baseline="30000" dirty="0">
                <a:latin typeface="Comic Sans MS" panose="030F0702030302020204" pitchFamily="66" charset="0"/>
              </a:rPr>
              <a:t>2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bs</a:t>
            </a:r>
            <a:r>
              <a:rPr lang="en-US" sz="2800" dirty="0">
                <a:latin typeface="Comic Sans MS" panose="030F0702030302020204" pitchFamily="66" charset="0"/>
              </a:rPr>
              <a:t>(f) ≤ 3RC(f)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kern="1200" dirty="0">
                <a:latin typeface="Tw Cen MT" panose="020B0602020104020603" pitchFamily="34" charset="0"/>
              </a:rPr>
              <a:t>For every </a:t>
            </a:r>
            <a:r>
              <a:rPr lang="en-US" sz="2800" b="1" kern="1200" dirty="0">
                <a:latin typeface="Tw Cen MT" panose="020B0602020104020603" pitchFamily="34" charset="0"/>
              </a:rPr>
              <a:t>monotone</a:t>
            </a:r>
            <a:r>
              <a:rPr lang="en-US" sz="2800" kern="1200" dirty="0">
                <a:latin typeface="Tw Cen MT" panose="020B0602020104020603" pitchFamily="34" charset="0"/>
              </a:rPr>
              <a:t> Boolean function f: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C(f) = s(f) = </a:t>
            </a:r>
            <a:r>
              <a:rPr lang="en-US" sz="2800" dirty="0" err="1">
                <a:latin typeface="Comic Sans MS" panose="030F0702030302020204" pitchFamily="66" charset="0"/>
              </a:rPr>
              <a:t>bs</a:t>
            </a:r>
            <a:r>
              <a:rPr lang="en-US" sz="2800" dirty="0">
                <a:latin typeface="Comic Sans MS" panose="030F0702030302020204" pitchFamily="66" charset="0"/>
              </a:rPr>
              <a:t>(f) 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E24716-019D-42E2-AAC5-AB23216A1965}"/>
              </a:ext>
            </a:extLst>
          </p:cNvPr>
          <p:cNvSpPr/>
          <p:nvPr/>
        </p:nvSpPr>
        <p:spPr>
          <a:xfrm>
            <a:off x="6687455" y="3225238"/>
            <a:ext cx="5363029" cy="34778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050"/>
                </a:solidFill>
                <a:latin typeface="Tw Cen MT" panose="020B0602020104020603" pitchFamily="34" charset="0"/>
                <a:cs typeface="Arial" charset="0"/>
              </a:rPr>
              <a:t>Extensively studied</a:t>
            </a:r>
          </a:p>
          <a:p>
            <a:pPr marL="800100" lvl="1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  <a:cs typeface="Arial" charset="0"/>
              </a:rPr>
              <a:t>Unconditional </a:t>
            </a:r>
            <a:r>
              <a:rPr lang="en-US" sz="2800" dirty="0">
                <a:latin typeface="Tw Cen MT" panose="020B0602020104020603" pitchFamily="34" charset="0"/>
              </a:rPr>
              <a:t>lower bounds</a:t>
            </a:r>
          </a:p>
          <a:p>
            <a:pPr marL="800100" lvl="1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w Cen MT" panose="020B0602020104020603" pitchFamily="34" charset="0"/>
              </a:rPr>
              <a:t>Useful step for lower bounds in other models</a:t>
            </a:r>
            <a:r>
              <a:rPr lang="en-US" sz="2800" dirty="0"/>
              <a:t> 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" charset="0"/>
              </a:rPr>
              <a:t>(“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  <a:cs typeface="Arial" charset="0"/>
              </a:rPr>
              <a:t>lifting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" charset="0"/>
              </a:rPr>
              <a:t>”)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 Narrow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w Cen MT" panose="020B0602020104020603" pitchFamily="34" charset="0"/>
              </a:rPr>
              <a:t>Major </a:t>
            </a:r>
            <a:r>
              <a:rPr lang="en-US" sz="2800" dirty="0" smtClean="0">
                <a:latin typeface="Tw Cen MT" panose="020B0602020104020603" pitchFamily="34" charset="0"/>
              </a:rPr>
              <a:t>findings: </a:t>
            </a:r>
            <a:r>
              <a:rPr lang="en-US" sz="2800" b="1" dirty="0" smtClean="0">
                <a:latin typeface="Tw Cen MT" panose="020B0602020104020603" pitchFamily="34" charset="0"/>
              </a:rPr>
              <a:t>polynomial relations between notions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w Cen MT" panose="020B0602020104020603" pitchFamily="34" charset="0"/>
              </a:rPr>
              <a:t>Exact  relationships still open </a:t>
            </a: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5999" y="1309688"/>
            <a:ext cx="557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s(f)</a:t>
            </a:r>
            <a:r>
              <a:rPr lang="en-US" sz="2400" dirty="0" smtClean="0"/>
              <a:t> </a:t>
            </a:r>
            <a:r>
              <a:rPr lang="en-IL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b="1" dirty="0" smtClean="0"/>
              <a:t>Sensitivity   </a:t>
            </a:r>
            <a:r>
              <a:rPr lang="en-US" sz="2400" dirty="0" err="1" smtClean="0">
                <a:latin typeface="Comic Sans MS" panose="030F0702030302020204" pitchFamily="66" charset="0"/>
              </a:rPr>
              <a:t>bs</a:t>
            </a:r>
            <a:r>
              <a:rPr lang="en-US" sz="2400" dirty="0" smtClean="0">
                <a:latin typeface="Comic Sans MS" panose="030F0702030302020204" pitchFamily="66" charset="0"/>
              </a:rPr>
              <a:t>(f)</a:t>
            </a:r>
            <a:r>
              <a:rPr lang="en-US" sz="2400" dirty="0" smtClean="0"/>
              <a:t> </a:t>
            </a:r>
            <a:r>
              <a:rPr lang="en-IL" sz="2400" b="1" dirty="0" smtClean="0"/>
              <a:t>–</a:t>
            </a:r>
            <a:r>
              <a:rPr lang="en-US" sz="2400" b="1" dirty="0" smtClean="0"/>
              <a:t> Block sensitivity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12853" y="1237519"/>
            <a:ext cx="5261429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Randomized </a:t>
            </a:r>
            <a:r>
              <a:rPr lang="en-US" sz="2800" dirty="0">
                <a:latin typeface="Tw Cen MT" panose="020B0602020104020603" pitchFamily="34" charset="0"/>
              </a:rPr>
              <a:t>Complexity </a:t>
            </a:r>
            <a:r>
              <a:rPr lang="en-US" sz="2800" dirty="0">
                <a:latin typeface="Comic Sans MS" panose="030F0702030302020204" pitchFamily="66" charset="0"/>
              </a:rPr>
              <a:t>R(f) </a:t>
            </a:r>
            <a:r>
              <a:rPr lang="en-US" sz="2800" dirty="0" smtClean="0">
                <a:latin typeface="Tw Cen MT" panose="020B0602020104020603" pitchFamily="34" charset="0"/>
              </a:rPr>
              <a:t>: </a:t>
            </a:r>
            <a:r>
              <a:rPr lang="en-US" sz="2800" dirty="0">
                <a:latin typeface="Tw Cen MT" panose="020B0602020104020603" pitchFamily="34" charset="0"/>
              </a:rPr>
              <a:t>distribution on decision trees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w Cen MT" panose="020B0602020104020603" pitchFamily="34" charset="0"/>
              </a:rPr>
              <a:t>Correct on all inputs with probability at least 2/3</a:t>
            </a:r>
            <a:endParaRPr 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6642A-BD80-494E-9A6C-B05C4603D4AF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Worst Case vs. Instance by </a:t>
            </a:r>
            <a:r>
              <a:rPr lang="en-US" dirty="0" smtClean="0">
                <a:solidFill>
                  <a:srgbClr val="C00000"/>
                </a:solidFill>
              </a:rPr>
              <a:t>Instance</a:t>
            </a:r>
            <a:endParaRPr lang="en-US" altLang="he-IL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he-IL" sz="2800" dirty="0"/>
                  <a:t>But, in some cases worst case is </a:t>
                </a:r>
                <a:r>
                  <a:rPr lang="en-US" altLang="he-IL" sz="2800" b="1" dirty="0"/>
                  <a:t>not</a:t>
                </a:r>
                <a:r>
                  <a:rPr lang="en-US" altLang="he-IL" sz="2800" dirty="0"/>
                  <a:t> very informative: </a:t>
                </a:r>
              </a:p>
              <a:p>
                <a:r>
                  <a:rPr lang="en-US" altLang="he-IL" sz="2800" dirty="0"/>
                  <a:t>if worst-case is bad </a:t>
                </a:r>
                <a14:m>
                  <m:oMath xmlns:m="http://schemas.openxmlformats.org/officeDocument/2006/math">
                    <m:r>
                      <a:rPr lang="en-US" altLang="he-IL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he-IL" sz="2800" dirty="0"/>
                  <a:t> </a:t>
                </a:r>
                <a:r>
                  <a:rPr lang="en-US" altLang="he-IL" sz="2800" b="1" dirty="0"/>
                  <a:t>all</a:t>
                </a:r>
                <a:r>
                  <a:rPr lang="en-US" altLang="he-IL" sz="2800" dirty="0"/>
                  <a:t> algorithms look the same. </a:t>
                </a:r>
              </a:p>
              <a:p>
                <a:pPr>
                  <a:buFontTx/>
                  <a:buNone/>
                </a:pPr>
                <a:endParaRPr lang="en-US" altLang="he-IL" sz="2800" dirty="0"/>
              </a:p>
              <a:p>
                <a:pPr>
                  <a:buFontTx/>
                  <a:buNone/>
                </a:pPr>
                <a:r>
                  <a:rPr lang="en-US" altLang="he-IL" sz="2800" dirty="0"/>
                  <a:t>Instead: consider </a:t>
                </a:r>
                <a:r>
                  <a:rPr lang="en-US" altLang="he-IL" sz="2800" b="1" dirty="0"/>
                  <a:t>Instance Optimality</a:t>
                </a:r>
              </a:p>
              <a:p>
                <a:r>
                  <a:rPr lang="en-US" altLang="he-IL" sz="2800" dirty="0"/>
                  <a:t>Compare two algorithms </a:t>
                </a:r>
                <a:r>
                  <a:rPr lang="en-US" altLang="en-US" sz="2800" dirty="0">
                    <a:solidFill>
                      <a:schemeClr val="hlink"/>
                    </a:solidFill>
                    <a:latin typeface="Comic Sans MS" pitchFamily="66" charset="0"/>
                  </a:rPr>
                  <a:t>A </a:t>
                </a:r>
                <a:r>
                  <a:rPr lang="en-US" altLang="he-IL" sz="2800" dirty="0"/>
                  <a:t>and </a:t>
                </a:r>
                <a:r>
                  <a:rPr lang="en-US" altLang="en-US" sz="2800" dirty="0">
                    <a:solidFill>
                      <a:schemeClr val="hlink"/>
                    </a:solidFill>
                    <a:latin typeface="Comic Sans MS" pitchFamily="66" charset="0"/>
                  </a:rPr>
                  <a:t>B </a:t>
                </a:r>
                <a:r>
                  <a:rPr lang="en-US" altLang="he-IL" sz="2800" dirty="0"/>
                  <a:t>input by input</a:t>
                </a:r>
              </a:p>
              <a:p>
                <a:r>
                  <a:rPr lang="en-US" altLang="he-IL" sz="2800" dirty="0"/>
                  <a:t>Say that algorithm </a:t>
                </a:r>
                <a:r>
                  <a:rPr lang="en-US" altLang="en-US" sz="2800" dirty="0">
                    <a:solidFill>
                      <a:schemeClr val="hlink"/>
                    </a:solidFill>
                    <a:latin typeface="Comic Sans MS" pitchFamily="66" charset="0"/>
                  </a:rPr>
                  <a:t>A </a:t>
                </a:r>
                <a:r>
                  <a:rPr lang="en-US" altLang="he-IL" sz="2800" b="1" dirty="0"/>
                  <a:t>weakly dominates </a:t>
                </a:r>
                <a:r>
                  <a:rPr lang="en-US" altLang="en-US" sz="2800" dirty="0">
                    <a:solidFill>
                      <a:schemeClr val="hlink"/>
                    </a:solidFill>
                    <a:latin typeface="Comic Sans MS" pitchFamily="66" charset="0"/>
                  </a:rPr>
                  <a:t>B </a:t>
                </a:r>
                <a:r>
                  <a:rPr lang="en-US" altLang="he-IL" sz="2800" dirty="0"/>
                  <a:t>if </a:t>
                </a:r>
                <a:endParaRPr lang="en-US" altLang="he-IL" sz="2800" dirty="0" smtClean="0"/>
              </a:p>
              <a:p>
                <a:pPr marL="400050" lvl="1" indent="0">
                  <a:buNone/>
                </a:pPr>
                <a:r>
                  <a:rPr lang="en-US" altLang="he-IL" sz="2800" b="1" dirty="0" smtClean="0"/>
                  <a:t>for </a:t>
                </a:r>
                <a:r>
                  <a:rPr lang="en-US" altLang="he-IL" sz="2800" b="1" dirty="0"/>
                  <a:t>no input does </a:t>
                </a:r>
                <a:r>
                  <a:rPr lang="en-US" altLang="en-US" sz="2800" b="1" dirty="0">
                    <a:solidFill>
                      <a:schemeClr val="hlink"/>
                    </a:solidFill>
                    <a:latin typeface="Comic Sans MS" pitchFamily="66" charset="0"/>
                  </a:rPr>
                  <a:t>A </a:t>
                </a:r>
                <a:r>
                  <a:rPr lang="en-US" altLang="he-IL" sz="2800" b="1" dirty="0"/>
                  <a:t>perform (much) worse than </a:t>
                </a:r>
                <a:r>
                  <a:rPr lang="en-US" altLang="en-US" sz="2800" b="1" dirty="0">
                    <a:solidFill>
                      <a:schemeClr val="hlink"/>
                    </a:solidFill>
                    <a:latin typeface="Comic Sans MS" pitchFamily="66" charset="0"/>
                  </a:rPr>
                  <a:t>B</a:t>
                </a:r>
                <a:endParaRPr lang="en-US" altLang="he-IL" sz="2800" b="1" dirty="0"/>
              </a:p>
            </p:txBody>
          </p:sp>
        </mc:Choice>
        <mc:Fallback xmlns="">
          <p:sp>
            <p:nvSpPr>
              <p:cNvPr id="153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694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35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Instance Optimality of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372" y="1796144"/>
            <a:ext cx="8229600" cy="4525963"/>
          </a:xfrm>
        </p:spPr>
        <p:txBody>
          <a:bodyPr/>
          <a:lstStyle/>
          <a:p>
            <a:pPr marL="0" indent="0" rtl="0">
              <a:buNone/>
            </a:pPr>
            <a:r>
              <a:rPr lang="en-US" sz="2800" dirty="0" smtClean="0"/>
              <a:t>Let</a:t>
            </a:r>
            <a:r>
              <a:rPr lang="en-US" dirty="0" smtClean="0"/>
              <a:t>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f: {0,1}</a:t>
            </a:r>
            <a:r>
              <a:rPr lang="en-US" baseline="30000" dirty="0">
                <a:solidFill>
                  <a:srgbClr val="0033CC"/>
                </a:solidFill>
                <a:latin typeface="Comic Sans MS"/>
              </a:rPr>
              <a:t>n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  <a:sym typeface="MT Extra"/>
              </a:rPr>
              <a:t></a:t>
            </a:r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 {0,1}</a:t>
            </a:r>
            <a:endParaRPr lang="he-IL" dirty="0"/>
          </a:p>
          <a:p>
            <a:pPr rtl="0"/>
            <a:r>
              <a:rPr lang="en-US" sz="2800" dirty="0"/>
              <a:t>Intuition: </a:t>
            </a:r>
            <a:r>
              <a:rPr lang="en-US" sz="2800" dirty="0" smtClean="0"/>
              <a:t>want to compare </a:t>
            </a:r>
            <a:r>
              <a:rPr lang="en-US" sz="2800" dirty="0"/>
              <a:t>complexity of </a:t>
            </a:r>
            <a:r>
              <a:rPr lang="en-US" sz="2800" dirty="0">
                <a:solidFill>
                  <a:srgbClr val="0033CC"/>
                </a:solidFill>
              </a:rPr>
              <a:t>f</a:t>
            </a:r>
            <a:r>
              <a:rPr lang="en-US" sz="2800" dirty="0"/>
              <a:t> </a:t>
            </a:r>
            <a:r>
              <a:rPr lang="en-US" sz="2800" b="1" dirty="0"/>
              <a:t>on each input </a:t>
            </a:r>
            <a:r>
              <a:rPr lang="en-US" sz="2800" dirty="0"/>
              <a:t>to the best possible algorithm per input</a:t>
            </a:r>
          </a:p>
          <a:p>
            <a:pPr lvl="1" rtl="0"/>
            <a:r>
              <a:rPr lang="en-US" sz="2400" dirty="0" smtClean="0"/>
              <a:t>Deterministic</a:t>
            </a:r>
          </a:p>
          <a:p>
            <a:pPr lvl="1" rtl="0"/>
            <a:r>
              <a:rPr lang="en-US" sz="2400" dirty="0" smtClean="0"/>
              <a:t>Randomized </a:t>
            </a:r>
          </a:p>
          <a:p>
            <a:pPr lvl="1" rtl="0"/>
            <a:r>
              <a:rPr lang="en-US" sz="2400" dirty="0" smtClean="0"/>
              <a:t>Unlabeled </a:t>
            </a:r>
          </a:p>
          <a:p>
            <a:pPr marL="0" indent="0" rtl="0">
              <a:buNone/>
            </a:pPr>
            <a:endParaRPr lang="en-US" sz="2400" dirty="0" smtClean="0"/>
          </a:p>
          <a:p>
            <a:pPr marL="0" indent="0" rtl="0">
              <a:buNone/>
            </a:pPr>
            <a:r>
              <a:rPr lang="en-US" sz="2400" dirty="0" smtClean="0"/>
              <a:t>Terminology:</a:t>
            </a:r>
          </a:p>
          <a:p>
            <a:pPr lvl="1" rtl="0"/>
            <a:r>
              <a:rPr lang="en-US" sz="2400" dirty="0" smtClean="0"/>
              <a:t>Algorithm or decision tree is </a:t>
            </a:r>
            <a:r>
              <a:rPr lang="en-US" sz="2400" b="1" dirty="0" smtClean="0"/>
              <a:t>instance optimal</a:t>
            </a:r>
          </a:p>
          <a:p>
            <a:pPr lvl="1" rtl="0"/>
            <a:r>
              <a:rPr lang="en-US" sz="2400" dirty="0" smtClean="0"/>
              <a:t>Function </a:t>
            </a:r>
            <a:r>
              <a:rPr lang="en-US" sz="2400" b="1" dirty="0" smtClean="0"/>
              <a:t>is instance optimizable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AF7C7-19EF-4B32-AF0D-A2DE2424ADD2}"/>
              </a:ext>
            </a:extLst>
          </p:cNvPr>
          <p:cNvSpPr/>
          <p:nvPr/>
        </p:nvSpPr>
        <p:spPr bwMode="auto">
          <a:xfrm>
            <a:off x="3017917" y="4289046"/>
            <a:ext cx="1850571" cy="761999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Are there IO </a:t>
            </a:r>
          </a:p>
          <a:p>
            <a:r>
              <a:rPr lang="en-US" sz="2400" dirty="0"/>
              <a:t>functions?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21AC9-1A0E-48F0-BB67-3F0287A5C77D}"/>
              </a:ext>
            </a:extLst>
          </p:cNvPr>
          <p:cNvSpPr/>
          <p:nvPr/>
        </p:nvSpPr>
        <p:spPr bwMode="auto">
          <a:xfrm>
            <a:off x="4977345" y="3755647"/>
            <a:ext cx="2253343" cy="914399"/>
          </a:xfrm>
          <a:prstGeom prst="rect">
            <a:avLst/>
          </a:prstGeom>
          <a:solidFill>
            <a:srgbClr val="FFCC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cs typeface="Arial" charset="0"/>
              </a:rPr>
              <a:t>Characterizations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F3887-537F-4CE6-B366-3CA32BE8B2EF}"/>
              </a:ext>
            </a:extLst>
          </p:cNvPr>
          <p:cNvSpPr/>
          <p:nvPr/>
        </p:nvSpPr>
        <p:spPr bwMode="auto">
          <a:xfrm>
            <a:off x="7391880" y="4148158"/>
            <a:ext cx="2133600" cy="914399"/>
          </a:xfrm>
          <a:prstGeom prst="rect">
            <a:avLst/>
          </a:prstGeom>
          <a:solidFill>
            <a:srgbClr val="00CC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Deterministic vs. </a:t>
            </a:r>
            <a:br>
              <a:rPr lang="en-US" sz="2400" dirty="0"/>
            </a:br>
            <a:r>
              <a:rPr lang="en-US" sz="2400" dirty="0"/>
              <a:t>Randomized 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4F5229-929A-4515-BD8D-0D601E296C43}"/>
              </a:ext>
            </a:extLst>
          </p:cNvPr>
          <p:cNvSpPr/>
          <p:nvPr/>
        </p:nvSpPr>
        <p:spPr bwMode="auto">
          <a:xfrm>
            <a:off x="9686672" y="3755647"/>
            <a:ext cx="2133600" cy="914399"/>
          </a:xfrm>
          <a:prstGeom prst="rect">
            <a:avLst/>
          </a:prstGeom>
          <a:solidFill>
            <a:srgbClr val="FF66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Unlabeled </a:t>
            </a:r>
            <a:endParaRPr lang="en-US" sz="2400" dirty="0"/>
          </a:p>
          <a:p>
            <a:r>
              <a:rPr lang="en-US" sz="2400" dirty="0"/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9035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Instance Optimality of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24329"/>
                <a:ext cx="8229600" cy="3962400"/>
              </a:xfrm>
            </p:spPr>
            <p:txBody>
              <a:bodyPr/>
              <a:lstStyle/>
              <a:p>
                <a:pPr rtl="0"/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f </a:t>
                </a:r>
                <a:r>
                  <a:rPr lang="en-US" sz="2800" dirty="0"/>
                  <a:t>is IO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</a:rPr>
                  <a:t>decision tree </a:t>
                </a:r>
                <a:r>
                  <a:rPr lang="en-US" sz="2800" dirty="0">
                    <a:solidFill>
                      <a:srgbClr val="C00000"/>
                    </a:solidFill>
                    <a:latin typeface="Comic Sans MS" pitchFamily="66" charset="0"/>
                  </a:rPr>
                  <a:t>T</a:t>
                </a:r>
                <a:r>
                  <a:rPr lang="en-US" sz="2800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/>
                  <a:t>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solidFill>
                      <a:srgbClr val="367A10"/>
                    </a:solidFill>
                    <a:latin typeface="Comic Sans MS" pitchFamily="66" charset="0"/>
                  </a:rPr>
                  <a:t>T</a:t>
                </a:r>
                <a:r>
                  <a:rPr lang="en-US" sz="2800" dirty="0" smtClean="0">
                    <a:solidFill>
                      <a:srgbClr val="367A10"/>
                    </a:solidFill>
                    <a:latin typeface="Comic Sans MS" pitchFamily="66" charset="0"/>
                  </a:rPr>
                  <a:t>’</a:t>
                </a:r>
                <a:r>
                  <a:rPr lang="en-US" sz="28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  <a:endParaRPr lang="en-US" sz="28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457200" lvl="1" indent="0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C00000"/>
                              </a:solidFill>
                              <a:latin typeface="Comic Sans MS" pitchFamily="66" charset="0"/>
                            </a:rPr>
                            <m:t>T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m:t>x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367A10"/>
                          </a:solidFill>
                          <a:latin typeface="Comic Sans MS" pitchFamily="66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367A10"/>
                          </a:solidFill>
                          <a:latin typeface="Comic Sans MS" pitchFamily="66" charset="0"/>
                        </a:rPr>
                        <m:t>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514350" indent="-457200" rtl="0"/>
                <a:endParaRPr lang="en-US" sz="2400" dirty="0">
                  <a:solidFill>
                    <a:srgbClr val="7030A0"/>
                  </a:solidFill>
                  <a:latin typeface="Comic Sans MS" pitchFamily="66" charset="0"/>
                </a:endParaRPr>
              </a:p>
              <a:p>
                <a:pPr marL="514350" indent="-457200" rtl="0"/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/>
                  <a:t>&amp;</a:t>
                </a:r>
                <a:r>
                  <a:rPr lang="en-US" sz="2400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>
                    <a:solidFill>
                      <a:srgbClr val="367A10"/>
                    </a:solidFill>
                    <a:latin typeface="Comic Sans MS" pitchFamily="66" charset="0"/>
                  </a:rPr>
                  <a:t>T’</a:t>
                </a:r>
                <a:r>
                  <a:rPr lang="en-US" sz="2400" dirty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/>
                  <a:t> –  decision trees for </a:t>
                </a:r>
                <a:r>
                  <a:rPr lang="en-US" sz="2400" dirty="0">
                    <a:solidFill>
                      <a:srgbClr val="0033CC"/>
                    </a:solidFill>
                    <a:latin typeface="Comic Sans MS" pitchFamily="66" charset="0"/>
                  </a:rPr>
                  <a:t>f</a:t>
                </a:r>
              </a:p>
              <a:p>
                <a:pPr marL="914400" lvl="1" indent="-457200" rtl="0"/>
                <a:r>
                  <a:rPr lang="en-US" sz="2400" dirty="0"/>
                  <a:t>Compute </a:t>
                </a:r>
                <a:r>
                  <a:rPr lang="en-US" sz="2400" dirty="0">
                    <a:solidFill>
                      <a:srgbClr val="0033CC"/>
                    </a:solidFill>
                    <a:latin typeface="Comic Sans MS" pitchFamily="66" charset="0"/>
                  </a:rPr>
                  <a:t>f</a:t>
                </a:r>
                <a:r>
                  <a:rPr lang="en-US" sz="2400" dirty="0"/>
                  <a:t> correctly on every point</a:t>
                </a:r>
              </a:p>
              <a:p>
                <a:pPr marL="514350" indent="-457200" rtl="0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then </a:t>
                </a:r>
                <a:r>
                  <a:rPr lang="en-US" sz="2400" dirty="0">
                    <a:solidFill>
                      <a:srgbClr val="0033CC"/>
                    </a:solidFill>
                    <a:latin typeface="Comic Sans MS" pitchFamily="66" charset="0"/>
                  </a:rPr>
                  <a:t>f </a:t>
                </a:r>
                <a:r>
                  <a:rPr lang="en-US" sz="2400" dirty="0"/>
                  <a:t>is </a:t>
                </a:r>
                <a:r>
                  <a:rPr lang="en-US" sz="2400" b="1" dirty="0"/>
                  <a:t>strict</a:t>
                </a:r>
                <a:r>
                  <a:rPr lang="en-US" sz="2400" dirty="0"/>
                  <a:t> IO</a:t>
                </a:r>
              </a:p>
              <a:p>
                <a:pPr marL="571500" indent="-514350" rtl="0"/>
                <a:endParaRPr lang="en-US" sz="240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24329"/>
                <a:ext cx="8229600" cy="3962400"/>
              </a:xfrm>
              <a:blipFill>
                <a:blip r:embed="rId2"/>
                <a:stretch>
                  <a:fillRect l="-815" t="-2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7095392" y="3211185"/>
            <a:ext cx="2895600" cy="914400"/>
          </a:xfrm>
          <a:prstGeom prst="wedgeRoundRectCallout">
            <a:avLst>
              <a:gd name="adj1" fmla="val -70173"/>
              <a:gd name="adj2" fmla="val -81462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Certificate complexity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of </a:t>
            </a:r>
            <a:r>
              <a:rPr lang="en-US" sz="2400" dirty="0">
                <a:solidFill>
                  <a:srgbClr val="0033CC"/>
                </a:solidFill>
                <a:latin typeface="Comic Sans MS" pitchFamily="66" charset="0"/>
              </a:rPr>
              <a:t>f</a:t>
            </a:r>
            <a:r>
              <a:rPr lang="en-US" sz="2400" dirty="0"/>
              <a:t> on input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AF7C7-19EF-4B32-AF0D-A2DE2424ADD2}"/>
              </a:ext>
            </a:extLst>
          </p:cNvPr>
          <p:cNvSpPr/>
          <p:nvPr/>
        </p:nvSpPr>
        <p:spPr bwMode="auto">
          <a:xfrm>
            <a:off x="1654629" y="5785337"/>
            <a:ext cx="1850571" cy="761999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Are there IO </a:t>
            </a:r>
          </a:p>
          <a:p>
            <a:r>
              <a:rPr lang="en-US" sz="2400" dirty="0"/>
              <a:t>functions?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C21AC9-1A0E-48F0-BB67-3F0287A5C77D}"/>
              </a:ext>
            </a:extLst>
          </p:cNvPr>
          <p:cNvSpPr/>
          <p:nvPr/>
        </p:nvSpPr>
        <p:spPr bwMode="auto">
          <a:xfrm>
            <a:off x="3614057" y="5251938"/>
            <a:ext cx="2253343" cy="914399"/>
          </a:xfrm>
          <a:prstGeom prst="rect">
            <a:avLst/>
          </a:prstGeom>
          <a:solidFill>
            <a:srgbClr val="FFCC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cs typeface="Arial" charset="0"/>
              </a:rPr>
              <a:t>Characterizations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F3887-537F-4CE6-B366-3CA32BE8B2EF}"/>
              </a:ext>
            </a:extLst>
          </p:cNvPr>
          <p:cNvSpPr/>
          <p:nvPr/>
        </p:nvSpPr>
        <p:spPr bwMode="auto">
          <a:xfrm>
            <a:off x="6028592" y="5644449"/>
            <a:ext cx="2133600" cy="914399"/>
          </a:xfrm>
          <a:prstGeom prst="rect">
            <a:avLst/>
          </a:prstGeom>
          <a:solidFill>
            <a:srgbClr val="00CC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Deterministic vs. </a:t>
            </a:r>
            <a:br>
              <a:rPr lang="en-US" sz="2400" dirty="0"/>
            </a:br>
            <a:r>
              <a:rPr lang="en-US" sz="2400" dirty="0"/>
              <a:t>Randomized IO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4F5229-929A-4515-BD8D-0D601E296C43}"/>
              </a:ext>
            </a:extLst>
          </p:cNvPr>
          <p:cNvSpPr/>
          <p:nvPr/>
        </p:nvSpPr>
        <p:spPr bwMode="auto">
          <a:xfrm>
            <a:off x="8323384" y="5251938"/>
            <a:ext cx="2133600" cy="914399"/>
          </a:xfrm>
          <a:prstGeom prst="rect">
            <a:avLst/>
          </a:prstGeom>
          <a:solidFill>
            <a:srgbClr val="FF66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Unlabeled </a:t>
            </a:r>
            <a:endParaRPr lang="en-US" sz="2400" dirty="0"/>
          </a:p>
          <a:p>
            <a:r>
              <a:rPr lang="en-US" sz="2400" dirty="0"/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17305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Instance Optimality of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9244" y="1759858"/>
                <a:ext cx="8229600" cy="4525963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sz="2800" dirty="0"/>
                  <a:t>Two Instance </a:t>
                </a:r>
                <a:r>
                  <a:rPr lang="en-US" sz="2800" dirty="0" smtClean="0"/>
                  <a:t>Optimizable </a:t>
                </a:r>
                <a:r>
                  <a:rPr lang="en-US" sz="2800" dirty="0"/>
                  <a:t>functions:</a:t>
                </a:r>
              </a:p>
              <a:p>
                <a:pPr lvl="1"/>
                <a:endParaRPr lang="en-US" sz="2800" dirty="0" smtClean="0"/>
              </a:p>
              <a:p>
                <a:pPr lvl="1" rtl="0"/>
                <a:r>
                  <a:rPr lang="en-US" sz="2800" b="1" dirty="0" smtClean="0"/>
                  <a:t>Parity</a:t>
                </a:r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f(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, …,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33CC"/>
                            </a:solidFill>
                            <a:latin typeface="Comic Sans MS" pitchFamily="66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33CC"/>
                            </a:solidFill>
                            <a:latin typeface="Comic Sans MS" pitchFamily="66" charset="0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sz="2800" baseline="15000" dirty="0" smtClean="0">
                    <a:solidFill>
                      <a:srgbClr val="0033CC"/>
                    </a:solidFill>
                    <a:latin typeface="Comic Sans MS"/>
                    <a:sym typeface="Symbol"/>
                  </a:rPr>
                  <a:t>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Comic Sans MS" pitchFamily="66" charset="0"/>
                  </a:rPr>
                  <a:t>mod 2</a:t>
                </a:r>
                <a:endParaRPr lang="en-US" sz="2800" baseline="15000" dirty="0">
                  <a:latin typeface="Comic Sans MS"/>
                </a:endParaRPr>
              </a:p>
              <a:p>
                <a:pPr lvl="1"/>
                <a:endParaRPr lang="en-US" sz="2800" dirty="0" smtClean="0"/>
              </a:p>
              <a:p>
                <a:pPr lvl="1" rtl="0"/>
                <a:r>
                  <a:rPr lang="en-US" sz="2800" b="1" dirty="0" smtClean="0"/>
                  <a:t>Address</a:t>
                </a:r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f(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itchFamily="66" charset="0"/>
                  </a:rPr>
                  <a:t>i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,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, …,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aseline="-250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)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aseline="-25000" dirty="0" smtClean="0">
                        <a:solidFill>
                          <a:srgbClr val="FF0000"/>
                        </a:solidFill>
                        <a:latin typeface="Comic Sans MS" pitchFamily="66" charset="0"/>
                      </a:rPr>
                      <m:t>i</m:t>
                    </m:r>
                  </m:oMath>
                </a14:m>
                <a:r>
                  <a:rPr lang="en-US" sz="2800" baseline="-25000" dirty="0">
                    <a:solidFill>
                      <a:srgbClr val="0033CC"/>
                    </a:solidFill>
                    <a:latin typeface="Comic Sans MS" pitchFamily="66" charset="0"/>
                  </a:rPr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9244" y="1759858"/>
                <a:ext cx="8229600" cy="4525963"/>
              </a:xfr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 bwMode="auto">
          <a:xfrm>
            <a:off x="8298123" y="2246415"/>
            <a:ext cx="2286000" cy="915390"/>
          </a:xfrm>
          <a:prstGeom prst="wedgeRoundRectCallout">
            <a:avLst>
              <a:gd name="adj1" fmla="val -97111"/>
              <a:gd name="adj2" fmla="val 42337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charset="0"/>
              </a:rPr>
              <a:t>All</a:t>
            </a:r>
            <a:r>
              <a:rPr lang="en-US" sz="2800" dirty="0">
                <a:cs typeface="Arial" charset="0"/>
              </a:rPr>
              <a:t> certificates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cs typeface="Arial" charset="0"/>
              </a:rPr>
              <a:t> are of size </a:t>
            </a:r>
            <a:r>
              <a:rPr lang="en-US" sz="2800" dirty="0">
                <a:latin typeface="Comic Sans MS" pitchFamily="66" charset="0"/>
              </a:rPr>
              <a:t>n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657705" y="5102691"/>
            <a:ext cx="6598122" cy="1067790"/>
          </a:xfrm>
          <a:prstGeom prst="wedgeRoundRectCallout">
            <a:avLst>
              <a:gd name="adj1" fmla="val -48971"/>
              <a:gd name="adj2" fmla="val -93641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cs typeface="Arial" charset="0"/>
              </a:rPr>
              <a:t>There is </a:t>
            </a:r>
            <a:r>
              <a:rPr lang="en-US" sz="2800" b="1" dirty="0">
                <a:cs typeface="Arial" charset="0"/>
              </a:rPr>
              <a:t>always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/>
              <a:t>a </a:t>
            </a:r>
            <a:r>
              <a:rPr lang="en-US" sz="2800" dirty="0" smtClean="0">
                <a:cs typeface="Arial" charset="0"/>
              </a:rPr>
              <a:t>certificate of </a:t>
            </a:r>
            <a:r>
              <a:rPr lang="en-US" sz="2800" dirty="0">
                <a:cs typeface="Arial" charset="0"/>
              </a:rPr>
              <a:t>size </a:t>
            </a:r>
            <a:r>
              <a:rPr lang="en-US" sz="2800" dirty="0">
                <a:latin typeface="Comic Sans MS" pitchFamily="66" charset="0"/>
              </a:rPr>
              <a:t>1+log </a:t>
            </a:r>
            <a:r>
              <a:rPr lang="en-US" sz="2800" dirty="0" smtClean="0">
                <a:latin typeface="Comic Sans MS" pitchFamily="66" charset="0"/>
              </a:rPr>
              <a:t>n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And none </a:t>
            </a:r>
            <a:r>
              <a:rPr lang="en-US" sz="2800" i="1" dirty="0" smtClean="0"/>
              <a:t>smalle</a:t>
            </a:r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25781" y="4721691"/>
            <a:ext cx="1659477" cy="756396"/>
          </a:xfrm>
          <a:prstGeom prst="wedgeRoundRectCallout">
            <a:avLst>
              <a:gd name="adj1" fmla="val 70915"/>
              <a:gd name="adj2" fmla="val -89612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</a:rPr>
              <a:t>1</a:t>
            </a:r>
            <a:r>
              <a:rPr lang="en-IL" sz="2400" dirty="0" smtClean="0">
                <a:latin typeface="Comic Sans MS" pitchFamily="66" charset="0"/>
              </a:rPr>
              <a:t>≤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IL" sz="2400" dirty="0">
                <a:latin typeface="Comic Sans MS" pitchFamily="66" charset="0"/>
              </a:rPr>
              <a:t>≤</a:t>
            </a:r>
            <a:r>
              <a:rPr lang="en-US" sz="2400" dirty="0" smtClean="0">
                <a:latin typeface="Comic Sans MS" pitchFamily="66" charset="0"/>
              </a:rPr>
              <a:t> 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omic Sans MS" pitchFamily="66" charset="0"/>
              </a:rPr>
              <a:t>log n </a:t>
            </a:r>
            <a:r>
              <a:rPr lang="en-US" sz="2400" dirty="0" smtClean="0"/>
              <a:t>bits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82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Unlabeled Certificates: What are they </a:t>
            </a:r>
            <a:r>
              <a:rPr lang="en-US" dirty="0" smtClean="0">
                <a:solidFill>
                  <a:srgbClr val="C00000"/>
                </a:solidFill>
              </a:rPr>
              <a:t>Good</a:t>
            </a:r>
            <a:r>
              <a:rPr lang="en-US" dirty="0" smtClean="0"/>
              <a:t> for?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641003" cy="402336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200" dirty="0"/>
              <a:t>W</a:t>
            </a:r>
            <a:r>
              <a:rPr lang="en-US" sz="3200" dirty="0" smtClean="0"/>
              <a:t>ant </a:t>
            </a:r>
            <a:r>
              <a:rPr lang="en-US" sz="3200" dirty="0"/>
              <a:t>to check whether a graph satisfies some (</a:t>
            </a:r>
            <a:r>
              <a:rPr lang="en-US" sz="3200" dirty="0" smtClean="0"/>
              <a:t>graph) property </a:t>
            </a:r>
          </a:p>
          <a:p>
            <a:pPr lvl="1" algn="l" rtl="0"/>
            <a:r>
              <a:rPr lang="en-US" sz="2800" dirty="0" smtClean="0"/>
              <a:t>Given </a:t>
            </a:r>
            <a:r>
              <a:rPr lang="en-US" sz="2800" dirty="0"/>
              <a:t>as an “</a:t>
            </a:r>
            <a:r>
              <a:rPr lang="en-US" sz="2800" dirty="0">
                <a:solidFill>
                  <a:srgbClr val="FF0000"/>
                </a:solidFill>
              </a:rPr>
              <a:t>untrusted hint</a:t>
            </a:r>
            <a:r>
              <a:rPr lang="en-US" sz="2800" dirty="0"/>
              <a:t>” an </a:t>
            </a:r>
            <a:r>
              <a:rPr lang="en-US" sz="2800" b="1" dirty="0"/>
              <a:t>isomorphic copy </a:t>
            </a:r>
            <a:r>
              <a:rPr lang="en-US" sz="2800" dirty="0"/>
              <a:t>of the graph. </a:t>
            </a:r>
            <a:endParaRPr lang="en-US" sz="2800" dirty="0" smtClean="0"/>
          </a:p>
          <a:p>
            <a:pPr lvl="1" algn="l" rtl="0"/>
            <a:r>
              <a:rPr lang="en-US" sz="2800" dirty="0" smtClean="0"/>
              <a:t>The </a:t>
            </a:r>
            <a:r>
              <a:rPr lang="en-US" sz="2800" dirty="0"/>
              <a:t>goal is to </a:t>
            </a:r>
            <a:r>
              <a:rPr lang="en-US" sz="2800" b="1" dirty="0"/>
              <a:t>minimize the number queries </a:t>
            </a:r>
            <a:r>
              <a:rPr lang="en-US" sz="2800" dirty="0"/>
              <a:t>to the adjacency </a:t>
            </a:r>
            <a:r>
              <a:rPr lang="en-US" sz="2800" dirty="0" smtClean="0"/>
              <a:t>matrix</a:t>
            </a:r>
          </a:p>
          <a:p>
            <a:pPr lvl="1" algn="l" rtl="0"/>
            <a:endParaRPr lang="en-US" sz="2800" dirty="0"/>
          </a:p>
          <a:p>
            <a:pPr marL="128016" lvl="1" indent="0" algn="l" rtl="0">
              <a:buNone/>
            </a:pPr>
            <a:r>
              <a:rPr lang="en-US" sz="2800" b="1" dirty="0">
                <a:solidFill>
                  <a:srgbClr val="7030A0"/>
                </a:solidFill>
              </a:rPr>
              <a:t>Are such hints helpful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</a:p>
          <a:p>
            <a:pPr lvl="1" algn="l" rtl="0"/>
            <a:r>
              <a:rPr lang="en-US" sz="2800" dirty="0" smtClean="0"/>
              <a:t>In the </a:t>
            </a:r>
            <a:r>
              <a:rPr lang="en-US" sz="2800" b="1" dirty="0" smtClean="0"/>
              <a:t>worst case</a:t>
            </a:r>
            <a:r>
              <a:rPr lang="en-US" sz="2800" dirty="0" smtClean="0"/>
              <a:t>?</a:t>
            </a:r>
          </a:p>
          <a:p>
            <a:pPr lvl="1" algn="l" rtl="0"/>
            <a:r>
              <a:rPr lang="en-US" sz="2800" dirty="0" smtClean="0"/>
              <a:t>Per </a:t>
            </a:r>
            <a:r>
              <a:rPr lang="en-US" sz="2800" b="1" dirty="0" smtClean="0"/>
              <a:t>instance</a:t>
            </a:r>
            <a:r>
              <a:rPr lang="en-US" sz="2800" dirty="0" smtClean="0"/>
              <a:t>?</a:t>
            </a:r>
          </a:p>
          <a:p>
            <a:pPr lvl="1" algn="l" rtl="0"/>
            <a:endParaRPr lang="en-US" sz="2800" dirty="0"/>
          </a:p>
          <a:p>
            <a:pPr marL="128016" lvl="1" indent="0" algn="l" rtl="0">
              <a:buNone/>
            </a:pPr>
            <a:r>
              <a:rPr lang="en-US" sz="2800" b="1" dirty="0" smtClean="0"/>
              <a:t>Where do the hints come from?</a:t>
            </a:r>
            <a:endParaRPr lang="en-US" sz="2800" b="1" dirty="0"/>
          </a:p>
          <a:p>
            <a:pPr lvl="1" algn="l" rtl="0"/>
            <a:endParaRPr lang="en-US" sz="2800" dirty="0"/>
          </a:p>
          <a:p>
            <a:pPr algn="l" rtl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7714" y="4114800"/>
            <a:ext cx="5101113" cy="22467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Want correctness</a:t>
            </a:r>
            <a:r>
              <a:rPr lang="en-US" sz="2800" b="1" dirty="0" smtClean="0"/>
              <a:t> even if the hint is wrong</a:t>
            </a:r>
          </a:p>
          <a:p>
            <a:endParaRPr lang="en-US" sz="2800" b="1" dirty="0"/>
          </a:p>
          <a:p>
            <a:r>
              <a:rPr lang="en-US" sz="2800" dirty="0" smtClean="0"/>
              <a:t>Tested for </a:t>
            </a:r>
            <a:r>
              <a:rPr lang="en-US" sz="2800" b="1" dirty="0" smtClean="0"/>
              <a:t>efficiency only if the hint is correct</a:t>
            </a:r>
            <a:endParaRPr lang="en-US" sz="28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831679" y="6118960"/>
            <a:ext cx="4170112" cy="655914"/>
          </a:xfrm>
          <a:prstGeom prst="wedgeRoundRectCallout">
            <a:avLst>
              <a:gd name="adj1" fmla="val -57639"/>
              <a:gd name="adj2" fmla="val -6923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Represent knowledge of the </a:t>
            </a:r>
            <a:r>
              <a:rPr lang="en-US" sz="2000" b="1" dirty="0" smtClean="0">
                <a:solidFill>
                  <a:schemeClr val="tx1"/>
                </a:solidFill>
              </a:rPr>
              <a:t>structure of the graph</a:t>
            </a:r>
            <a:r>
              <a:rPr lang="en-US" sz="2000" dirty="0" smtClean="0">
                <a:solidFill>
                  <a:schemeClr val="tx1"/>
                </a:solidFill>
              </a:rPr>
              <a:t>, e.g. social network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71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Instance Optimality of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127" y="2286000"/>
            <a:ext cx="9720071" cy="4023360"/>
          </a:xfrm>
        </p:spPr>
        <p:txBody>
          <a:bodyPr>
            <a:normAutofit fontScale="92500" lnSpcReduction="10000"/>
          </a:bodyPr>
          <a:lstStyle/>
          <a:p>
            <a:pPr lvl="1" rtl="0"/>
            <a:r>
              <a:rPr lang="en-US" sz="2800" dirty="0" smtClean="0"/>
              <a:t>Instance optimal deterministic and randomized are incomparable!</a:t>
            </a:r>
          </a:p>
          <a:p>
            <a:pPr lvl="2" rtl="0"/>
            <a:r>
              <a:rPr lang="en-US" sz="2600" dirty="0" smtClean="0"/>
              <a:t>There are functions that are one but not the other</a:t>
            </a:r>
          </a:p>
          <a:p>
            <a:pPr marL="310896" lvl="2" indent="0" rtl="0">
              <a:buNone/>
            </a:pPr>
            <a:endParaRPr lang="en-US" sz="2400" dirty="0"/>
          </a:p>
          <a:p>
            <a:pPr lvl="2" rtl="0"/>
            <a:r>
              <a:rPr lang="en-US" sz="2800" dirty="0" smtClean="0"/>
              <a:t>The </a:t>
            </a:r>
            <a:r>
              <a:rPr lang="en-US" sz="2800" b="1" dirty="0" smtClean="0"/>
              <a:t>saga of majority</a:t>
            </a:r>
            <a:r>
              <a:rPr lang="en-US" sz="2800" dirty="0" smtClean="0"/>
              <a:t>: very sensitive to the model</a:t>
            </a:r>
          </a:p>
          <a:p>
            <a:pPr lvl="3" rtl="0"/>
            <a:r>
              <a:rPr lang="en-US" sz="2800" dirty="0" smtClean="0"/>
              <a:t>Deterministic</a:t>
            </a:r>
          </a:p>
          <a:p>
            <a:pPr lvl="3" rtl="0"/>
            <a:r>
              <a:rPr lang="en-US" sz="2800" dirty="0" smtClean="0"/>
              <a:t>Randomized</a:t>
            </a:r>
          </a:p>
          <a:p>
            <a:pPr lvl="3" rtl="0"/>
            <a:r>
              <a:rPr lang="en-US" sz="2800" dirty="0" smtClean="0"/>
              <a:t>Unlabeled </a:t>
            </a:r>
            <a:r>
              <a:rPr lang="en-IL" sz="2800" dirty="0" smtClean="0"/>
              <a:t>–</a:t>
            </a:r>
            <a:r>
              <a:rPr lang="en-US" sz="2800" dirty="0" smtClean="0"/>
              <a:t> bits</a:t>
            </a:r>
          </a:p>
          <a:p>
            <a:pPr lvl="3" rtl="0"/>
            <a:r>
              <a:rPr lang="en-US" sz="2800" dirty="0" smtClean="0"/>
              <a:t>Unlabeled </a:t>
            </a:r>
            <a:r>
              <a:rPr lang="en-IL" sz="2800" dirty="0" smtClean="0"/>
              <a:t>–</a:t>
            </a:r>
            <a:r>
              <a:rPr lang="en-US" sz="2800" dirty="0" smtClean="0"/>
              <a:t> graphs</a:t>
            </a:r>
          </a:p>
          <a:p>
            <a:pPr marL="310896" lvl="2" indent="0" rtl="0">
              <a:buNone/>
            </a:pPr>
            <a:endParaRPr lang="en-US" sz="2800" dirty="0"/>
          </a:p>
          <a:p>
            <a:pPr marL="310896" lvl="2" indent="0" rtl="0">
              <a:buNone/>
            </a:pPr>
            <a:r>
              <a:rPr lang="en-US" sz="2800" dirty="0" smtClean="0"/>
              <a:t>Is IO preserved under Composition? </a:t>
            </a:r>
          </a:p>
          <a:p>
            <a:pPr marL="310896" lvl="2" indent="0" rtl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380838" y="3817257"/>
                <a:ext cx="5297716" cy="783772"/>
              </a:xfrm>
              <a:prstGeom prst="wedgeRoundRectCallout">
                <a:avLst>
                  <a:gd name="adj1" fmla="val -77988"/>
                  <a:gd name="adj2" fmla="val 2083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 err="1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lang="el-GR" sz="2400" dirty="0"/>
                            <m:t>Δ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l-GR" sz="2400" dirty="0">
                              <a:solidFill>
                                <a:srgbClr val="0033CC"/>
                              </a:solidFill>
                              <a:latin typeface="Comic Sans MS" pitchFamily="66" charset="0"/>
                            </a:rPr>
                            <m:t>Φ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33CC"/>
                              </a:solidFill>
                              <a:latin typeface="Comic Sans MS" pitchFamily="66" charset="0"/>
                            </a:rPr>
                            <m:t> </m:t>
                          </m:r>
                        </m:lim>
                      </m:limLow>
                      <m:limLow>
                        <m:limLow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dirty="0" err="1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lim>
                      </m:limLow>
                      <m:limLow>
                        <m:limLow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b="1" dirty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lim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𝚫</m:t>
                          </m:r>
                        </m:lim>
                      </m:limLow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838" y="3817257"/>
                <a:ext cx="5297716" cy="783772"/>
              </a:xfrm>
              <a:prstGeom prst="wedgeRoundRectCallout">
                <a:avLst>
                  <a:gd name="adj1" fmla="val -77988"/>
                  <a:gd name="adj2" fmla="val 20833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4791163" y="4713975"/>
            <a:ext cx="268514" cy="60234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4971" y="4624197"/>
            <a:ext cx="407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Permutation group changes: edges vs. nodes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9235" y="3463636"/>
            <a:ext cx="1376219" cy="988291"/>
          </a:xfrm>
          <a:prstGeom prst="wedgeRoundRectCallout">
            <a:avLst>
              <a:gd name="adj1" fmla="val 93313"/>
              <a:gd name="adj2" fmla="val 316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ounded error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C54F-420C-498C-9EA2-D882230C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84843" cy="149961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Majority</a:t>
            </a:r>
            <a:r>
              <a:rPr lang="en-GB" dirty="0" smtClean="0">
                <a:solidFill>
                  <a:srgbClr val="C00000"/>
                </a:solidFill>
              </a:rPr>
              <a:t> is </a:t>
            </a:r>
            <a:r>
              <a:rPr lang="en-GB" dirty="0" smtClean="0">
                <a:solidFill>
                  <a:schemeClr val="tx1"/>
                </a:solidFill>
              </a:rPr>
              <a:t>not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Randomized IO vs. Labeled Certificates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C46FE-9080-4844-9E0E-E8C1D4B77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370249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 rtl="0"/>
                <a:r>
                  <a:rPr lang="en-US" sz="2800" dirty="0" smtClean="0"/>
                  <a:t>Consider the distributions:</a:t>
                </a:r>
              </a:p>
              <a:p>
                <a:pPr lvl="1" rtl="0"/>
                <a:r>
                  <a:rPr lang="en-US" sz="2400" dirty="0"/>
                  <a:t>W.P </a:t>
                </a:r>
                <a:r>
                  <a:rPr lang="en-US" sz="2400" dirty="0">
                    <a:solidFill>
                      <a:srgbClr val="0070C0"/>
                    </a:solidFill>
                  </a:rPr>
                  <a:t>½</a:t>
                </a:r>
                <a:r>
                  <a:rPr lang="en-US" sz="2400" dirty="0"/>
                  <a:t> random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 </a:t>
                </a:r>
                <a:r>
                  <a:rPr lang="en-US" sz="2400" dirty="0"/>
                  <a:t>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400" dirty="0"/>
              </a:p>
              <a:p>
                <a:pPr lvl="1" rtl="0"/>
                <a:endParaRPr lang="en-US" sz="2400" dirty="0" smtClean="0"/>
              </a:p>
              <a:p>
                <a:pPr lvl="1" rtl="0"/>
                <a:r>
                  <a:rPr lang="en-US" sz="2400" dirty="0" smtClean="0"/>
                  <a:t>W.P </a:t>
                </a:r>
                <a:r>
                  <a:rPr lang="en-US" sz="2400" dirty="0">
                    <a:solidFill>
                      <a:srgbClr val="0070C0"/>
                    </a:solidFill>
                  </a:rPr>
                  <a:t>½</a:t>
                </a:r>
                <a:r>
                  <a:rPr lang="en-US" sz="2400" dirty="0"/>
                  <a:t> random </a:t>
                </a:r>
                <a:r>
                  <a:rPr lang="en-US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400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/>
              </a:p>
              <a:p>
                <a:pPr rtl="0"/>
                <a:r>
                  <a:rPr lang="en-US" sz="2800" dirty="0"/>
                  <a:t>To </a:t>
                </a:r>
                <a:r>
                  <a:rPr lang="en-US" sz="2800" dirty="0" smtClean="0"/>
                  <a:t>distinguish with constant advantage: an ignorant algorithm </a:t>
                </a:r>
                <a:r>
                  <a:rPr lang="en-US" sz="2800" dirty="0"/>
                  <a:t>must make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queries</a:t>
                </a:r>
              </a:p>
              <a:p>
                <a:pPr rtl="0"/>
                <a:r>
                  <a:rPr lang="en-US" sz="2800" dirty="0"/>
                  <a:t>An algorithm that </a:t>
                </a:r>
                <a:r>
                  <a:rPr lang="en-US" sz="2800" dirty="0" smtClean="0"/>
                  <a:t>gets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Hint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smtClean="0"/>
                  <a:t>as certificate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:</a:t>
                </a:r>
                <a:r>
                  <a:rPr lang="en-US" sz="2800" dirty="0" smtClean="0"/>
                  <a:t> </a:t>
                </a:r>
              </a:p>
              <a:p>
                <a:pPr marL="457200" lvl="1" indent="0" rtl="0">
                  <a:buNone/>
                </a:pPr>
                <a:r>
                  <a:rPr lang="en-US" sz="2000" dirty="0" smtClean="0"/>
                  <a:t> </a:t>
                </a:r>
                <a:r>
                  <a:rPr lang="en-US" sz="2400" dirty="0"/>
                  <a:t>M</a:t>
                </a:r>
                <a:r>
                  <a:rPr lang="en-US" sz="2400" dirty="0" smtClean="0"/>
                  <a:t>akes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random queries to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400" dirty="0" smtClean="0"/>
                  <a:t> and verifies </a:t>
                </a:r>
                <a:r>
                  <a:rPr lang="en-US" sz="2400" b="1" dirty="0" smtClean="0"/>
                  <a:t>consistency</a:t>
                </a:r>
                <a:r>
                  <a:rPr lang="en-US" sz="2400" dirty="0" smtClean="0"/>
                  <a:t> with the certificate</a:t>
                </a:r>
              </a:p>
              <a:p>
                <a:pPr marL="982980" lvl="2" indent="-342900" rtl="0"/>
                <a:r>
                  <a:rPr lang="en-US" sz="2400" dirty="0" smtClean="0"/>
                  <a:t>If more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:r>
                  <a:rPr lang="en-US" sz="2400" dirty="0" smtClean="0"/>
                  <a:t>changes were made: notice </a:t>
                </a:r>
                <a:r>
                  <a:rPr lang="en-US" sz="2400" dirty="0" err="1" smtClean="0"/>
                  <a:t>whp</a:t>
                </a:r>
                <a:endParaRPr lang="en-US" sz="2000" dirty="0" smtClean="0"/>
              </a:p>
              <a:p>
                <a:pPr lvl="1" rtl="0"/>
                <a:r>
                  <a:rPr lang="en-US" sz="2800" dirty="0" smtClean="0"/>
                  <a:t>Conclude that actual input is </a:t>
                </a:r>
                <a:r>
                  <a:rPr lang="en-US" sz="2800" b="1" dirty="0" smtClean="0"/>
                  <a:t>close enough</a:t>
                </a:r>
                <a:r>
                  <a:rPr lang="en-US" sz="2800" dirty="0" smtClean="0"/>
                  <a:t> to </a:t>
                </a:r>
                <a:r>
                  <a:rPr lang="en-US" sz="2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FC46FE-9080-4844-9E0E-E8C1D4B77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370249" cy="4023360"/>
              </a:xfrm>
              <a:blipFill>
                <a:blip r:embed="rId2"/>
                <a:stretch>
                  <a:fillRect l="-588" t="-318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819242" y="2152063"/>
            <a:ext cx="3879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0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3003" y="2152063"/>
            <a:ext cx="3879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0171" y="2152063"/>
            <a:ext cx="3879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0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3932" y="2152063"/>
            <a:ext cx="3879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7233" y="2152063"/>
            <a:ext cx="3879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0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8251" y="2152063"/>
            <a:ext cx="3879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15419" y="2152063"/>
            <a:ext cx="3879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19180" y="2152063"/>
            <a:ext cx="3879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0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99189" y="2159323"/>
            <a:ext cx="3879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1538" y="2152066"/>
            <a:ext cx="38792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6502" y="3037434"/>
            <a:ext cx="387928" cy="461665"/>
          </a:xfrm>
          <a:prstGeom prst="rect">
            <a:avLst/>
          </a:prstGeom>
          <a:noFill/>
          <a:ln w="28575">
            <a:solidFill>
              <a:srgbClr val="33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0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0263" y="3037434"/>
            <a:ext cx="387928" cy="461665"/>
          </a:xfrm>
          <a:prstGeom prst="rect">
            <a:avLst/>
          </a:prstGeom>
          <a:noFill/>
          <a:ln w="28575">
            <a:solidFill>
              <a:srgbClr val="33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7431" y="3037434"/>
            <a:ext cx="387928" cy="461665"/>
          </a:xfrm>
          <a:prstGeom prst="rect">
            <a:avLst/>
          </a:prstGeom>
          <a:noFill/>
          <a:ln w="28575">
            <a:solidFill>
              <a:srgbClr val="33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0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31192" y="3037434"/>
            <a:ext cx="387928" cy="461665"/>
          </a:xfrm>
          <a:prstGeom prst="rect">
            <a:avLst/>
          </a:prstGeom>
          <a:noFill/>
          <a:ln w="28575">
            <a:solidFill>
              <a:srgbClr val="33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14493" y="3037434"/>
            <a:ext cx="387928" cy="461665"/>
          </a:xfrm>
          <a:prstGeom prst="rect">
            <a:avLst/>
          </a:prstGeom>
          <a:noFill/>
          <a:ln w="28575">
            <a:solidFill>
              <a:srgbClr val="33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0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25511" y="3037434"/>
            <a:ext cx="387928" cy="461665"/>
          </a:xfrm>
          <a:prstGeom prst="rect">
            <a:avLst/>
          </a:prstGeom>
          <a:noFill/>
          <a:ln w="28575">
            <a:solidFill>
              <a:srgbClr val="33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2679" y="3037434"/>
            <a:ext cx="387928" cy="461665"/>
          </a:xfrm>
          <a:prstGeom prst="rect">
            <a:avLst/>
          </a:prstGeom>
          <a:noFill/>
          <a:ln w="28575">
            <a:solidFill>
              <a:srgbClr val="33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26440" y="3037434"/>
            <a:ext cx="387928" cy="461665"/>
          </a:xfrm>
          <a:prstGeom prst="rect">
            <a:avLst/>
          </a:prstGeom>
          <a:noFill/>
          <a:ln w="28575">
            <a:solidFill>
              <a:srgbClr val="33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0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06449" y="3044694"/>
            <a:ext cx="387928" cy="461665"/>
          </a:xfrm>
          <a:prstGeom prst="rect">
            <a:avLst/>
          </a:prstGeom>
          <a:noFill/>
          <a:ln w="28575">
            <a:solidFill>
              <a:srgbClr val="33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0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8798" y="3037437"/>
            <a:ext cx="387928" cy="461665"/>
          </a:xfrm>
          <a:prstGeom prst="rect">
            <a:avLst/>
          </a:prstGeom>
          <a:noFill/>
          <a:ln w="28575">
            <a:solidFill>
              <a:srgbClr val="3399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1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6286" y="3048000"/>
            <a:ext cx="74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Hint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0406744" y="2656132"/>
            <a:ext cx="7257" cy="380272"/>
          </a:xfrm>
          <a:prstGeom prst="straightConnector1">
            <a:avLst/>
          </a:prstGeom>
          <a:ln w="19050">
            <a:solidFill>
              <a:srgbClr val="33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9194806" y="2656132"/>
            <a:ext cx="7257" cy="380272"/>
          </a:xfrm>
          <a:prstGeom prst="straightConnector1">
            <a:avLst/>
          </a:prstGeom>
          <a:ln w="19050">
            <a:solidFill>
              <a:srgbClr val="33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411038" y="2656132"/>
            <a:ext cx="7257" cy="380272"/>
          </a:xfrm>
          <a:prstGeom prst="straightConnector1">
            <a:avLst/>
          </a:prstGeom>
          <a:ln w="19050">
            <a:solidFill>
              <a:srgbClr val="3399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4021" y="2130474"/>
            <a:ext cx="26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863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Majority is </a:t>
            </a:r>
            <a:r>
              <a:rPr lang="en-US" dirty="0" smtClean="0">
                <a:solidFill>
                  <a:srgbClr val="C00000"/>
                </a:solidFill>
              </a:rPr>
              <a:t>(almost) Unlabeled </a:t>
            </a:r>
            <a:r>
              <a:rPr lang="en-US" dirty="0">
                <a:solidFill>
                  <a:srgbClr val="C00000"/>
                </a:solidFill>
              </a:rPr>
              <a:t>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BFB92AE-9523-4722-921F-40DB4294A9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3943" y="1763485"/>
                <a:ext cx="11422743" cy="5421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 smtClean="0"/>
                  <a:t>There is an algorithm </a:t>
                </a:r>
                <a:r>
                  <a:rPr lang="en-US" sz="2800" kern="0" dirty="0"/>
                  <a:t>for </a:t>
                </a:r>
                <a:r>
                  <a:rPr lang="en-US" sz="2800" dirty="0">
                    <a:solidFill>
                      <a:srgbClr val="0033CC"/>
                    </a:solidFill>
                  </a:rPr>
                  <a:t>Majority</a:t>
                </a:r>
                <a:r>
                  <a:rPr lang="en-US" sz="2800" kern="0" dirty="0"/>
                  <a:t> </a:t>
                </a:r>
                <a:r>
                  <a:rPr lang="en-US" sz="2800" kern="0" dirty="0" err="1"/>
                  <a:t>s.t.</a:t>
                </a:r>
                <a:r>
                  <a:rPr lang="en-US" sz="2800" kern="0" dirty="0"/>
                  <a:t> </a:t>
                </a:r>
                <a:r>
                  <a:rPr lang="en-US" sz="2800" b="1" kern="0" dirty="0"/>
                  <a:t>on any input </a:t>
                </a:r>
                <a:r>
                  <a:rPr lang="en-US" sz="2800" kern="0" dirty="0"/>
                  <a:t>its complexity is </a:t>
                </a:r>
              </a:p>
              <a:p>
                <a:pPr marL="400050" lvl="1" indent="0">
                  <a:buNone/>
                </a:pPr>
                <a:r>
                  <a:rPr lang="en-US" kern="0" dirty="0"/>
                  <a:t>larger by a factor of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loglog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kern="0" dirty="0"/>
                  <a:t> of the one that gets the </a:t>
                </a:r>
                <a:r>
                  <a:rPr lang="en-US" i="1" kern="0" dirty="0"/>
                  <a:t>Hamming weight </a:t>
                </a:r>
                <a:r>
                  <a:rPr lang="en-US" kern="0" dirty="0"/>
                  <a:t>of the input </a:t>
                </a:r>
                <a:r>
                  <a:rPr lang="en-US" b="1" kern="0" dirty="0"/>
                  <a:t>as </a:t>
                </a:r>
                <a:r>
                  <a:rPr lang="en-US" b="1" kern="0" dirty="0" smtClean="0"/>
                  <a:t>an unlabeled </a:t>
                </a:r>
                <a:r>
                  <a:rPr lang="en-US" b="1" kern="0" dirty="0"/>
                  <a:t>certificate</a:t>
                </a:r>
                <a:r>
                  <a:rPr lang="en-US" kern="0" dirty="0"/>
                  <a:t>.</a:t>
                </a:r>
              </a:p>
              <a:p>
                <a:pPr marL="0" indent="0">
                  <a:buNone/>
                </a:pPr>
                <a:r>
                  <a:rPr lang="en-US" b="1" kern="0" dirty="0"/>
                  <a:t>Idea: </a:t>
                </a:r>
                <a:r>
                  <a:rPr lang="en-US" sz="2800" kern="0" dirty="0"/>
                  <a:t>For an input of Hamming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kern="0" dirty="0"/>
                  <a:t>, deciding </a:t>
                </a:r>
                <a:r>
                  <a:rPr lang="en-US" sz="2800" kern="0" dirty="0" smtClean="0"/>
                  <a:t>majority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800" i="1" kern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kern="0" dirty="0"/>
                  <a:t>queries (given the </a:t>
                </a:r>
                <a:r>
                  <a:rPr lang="en-US" sz="2800" kern="0" dirty="0" smtClean="0"/>
                  <a:t>weight as untrusted hint).</a:t>
                </a:r>
                <a:endParaRPr lang="en-US" sz="2800" kern="0" dirty="0"/>
              </a:p>
              <a:p>
                <a:r>
                  <a:rPr lang="en-US" sz="2800" kern="0" dirty="0"/>
                  <a:t>Without a </a:t>
                </a:r>
                <a:r>
                  <a:rPr lang="en-US" sz="2800" kern="0" dirty="0" smtClean="0"/>
                  <a:t>certificate: </a:t>
                </a:r>
                <a:r>
                  <a:rPr lang="en-US" sz="2800" kern="0" dirty="0"/>
                  <a:t>can “estimate”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kern="0" dirty="0"/>
                  <a:t> and then </a:t>
                </a:r>
                <a:r>
                  <a:rPr lang="en-US" sz="2800" kern="0" dirty="0" smtClean="0"/>
                  <a:t>decide to stop or not. </a:t>
                </a:r>
              </a:p>
              <a:p>
                <a:pPr marL="400050" lvl="1" indent="0">
                  <a:buNone/>
                </a:pPr>
                <a:r>
                  <a:rPr lang="en-US" kern="0" dirty="0" smtClean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 ker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loglog</m:t>
                        </m:r>
                        <m:f>
                          <m:fPr>
                            <m:ctrlP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/>
                  <a:t> queries</a:t>
                </a:r>
              </a:p>
              <a:p>
                <a:pPr marL="0" indent="0">
                  <a:buNone/>
                </a:pPr>
                <a:r>
                  <a:rPr lang="en-US" kern="0" dirty="0"/>
                  <a:t>To </a:t>
                </a:r>
                <a:r>
                  <a:rPr lang="en-US" kern="0" dirty="0" smtClean="0"/>
                  <a:t>avoid </a:t>
                </a:r>
                <a:r>
                  <a:rPr lang="en-US" kern="0" dirty="0"/>
                  <a:t>stopping </a:t>
                </a:r>
                <a:r>
                  <a:rPr lang="en-US" b="1" kern="0" dirty="0"/>
                  <a:t>too early</a:t>
                </a:r>
                <a:r>
                  <a:rPr lang="en-US" kern="0" dirty="0"/>
                  <a:t>: reduce </a:t>
                </a:r>
                <a:r>
                  <a:rPr lang="en-US" kern="0" dirty="0" smtClean="0"/>
                  <a:t>probability of error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kern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BFB92AE-9523-4722-921F-40DB4294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943" y="1763485"/>
                <a:ext cx="11422743" cy="5421085"/>
              </a:xfrm>
              <a:prstGeom prst="rect">
                <a:avLst/>
              </a:prstGeom>
              <a:blipFill>
                <a:blip r:embed="rId2"/>
                <a:stretch>
                  <a:fillRect l="-1334" t="-11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7AD27396-0090-4BD4-B3DE-BDEAE3E2AB49}"/>
              </a:ext>
            </a:extLst>
          </p:cNvPr>
          <p:cNvSpPr/>
          <p:nvPr/>
        </p:nvSpPr>
        <p:spPr bwMode="auto">
          <a:xfrm>
            <a:off x="7503887" y="5083631"/>
            <a:ext cx="3686628" cy="754966"/>
          </a:xfrm>
          <a:prstGeom prst="wedgeRectCallout">
            <a:avLst>
              <a:gd name="adj1" fmla="val -79900"/>
              <a:gd name="adj2" fmla="val -6593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dirty="0"/>
              <a:t>Sequential hypothesis testing </a:t>
            </a:r>
          </a:p>
          <a:p>
            <a:pPr algn="l"/>
            <a:r>
              <a:rPr lang="en-US" sz="2000" dirty="0"/>
              <a:t>[Daskalakis-Kawase17]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7663542" y="3892728"/>
                <a:ext cx="2881085" cy="606987"/>
              </a:xfrm>
              <a:prstGeom prst="wedgeRoundRectCallout">
                <a:avLst>
                  <a:gd name="adj1" fmla="val -88584"/>
                  <a:gd name="adj2" fmla="val 61248"/>
                  <a:gd name="adj3" fmla="val 16667"/>
                </a:avLst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Try 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L" sz="24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f>
                      <m:fPr>
                        <m:ctrlP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42" y="3892728"/>
                <a:ext cx="2881085" cy="606987"/>
              </a:xfrm>
              <a:prstGeom prst="wedgeRoundRectCallout">
                <a:avLst>
                  <a:gd name="adj1" fmla="val -88584"/>
                  <a:gd name="adj2" fmla="val 6124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8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27274"/>
            <a:ext cx="9720072" cy="1499616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Majority as a Graph </a:t>
            </a:r>
            <a:r>
              <a:rPr lang="en-US" dirty="0" smtClean="0">
                <a:solidFill>
                  <a:srgbClr val="C00000"/>
                </a:solidFill>
              </a:rPr>
              <a:t>Property is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Unlabeled IO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BFB92AE-9523-4722-921F-40DB4294A9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54743" y="1619594"/>
                <a:ext cx="10725133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 smtClean="0"/>
                  <a:t>Deciding </a:t>
                </a:r>
                <a:r>
                  <a:rPr lang="en-US" sz="2800" kern="0" dirty="0"/>
                  <a:t>whether there are more edges than non-edges may be </a:t>
                </a:r>
                <a:r>
                  <a:rPr lang="en-US" sz="2800" kern="0" dirty="0" smtClean="0"/>
                  <a:t>(much!) easier </a:t>
                </a:r>
                <a:r>
                  <a:rPr lang="en-US" sz="2800" kern="0" dirty="0"/>
                  <a:t>given a </a:t>
                </a:r>
                <a:r>
                  <a:rPr lang="en-US" sz="2800" b="1" kern="0" dirty="0"/>
                  <a:t>permutation of the graph </a:t>
                </a:r>
                <a:r>
                  <a:rPr lang="en-US" sz="2800" kern="0" dirty="0"/>
                  <a:t>than without it</a:t>
                </a:r>
                <a:r>
                  <a:rPr lang="en-US" sz="2800" kern="0" dirty="0" smtClean="0"/>
                  <a:t>.</a:t>
                </a:r>
              </a:p>
              <a:p>
                <a:r>
                  <a:rPr lang="en-US" sz="2800" kern="0" dirty="0" smtClean="0"/>
                  <a:t>There is a distribution on graphs where getting the unlabeled version enables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i="1" kern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kern="0" dirty="0" smtClean="0"/>
                  <a:t>queries and without 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kern="0" dirty="0"/>
              </a:p>
              <a:p>
                <a:pPr marL="0" indent="0">
                  <a:buNone/>
                </a:pPr>
                <a:r>
                  <a:rPr lang="en-US" b="1" kern="0" dirty="0"/>
                  <a:t>Idea: </a:t>
                </a:r>
                <a:r>
                  <a:rPr lang="en-US" kern="0" dirty="0"/>
                  <a:t>The distribution is a </a:t>
                </a:r>
                <a:r>
                  <a:rPr lang="en-US" b="1" kern="0" dirty="0"/>
                  <a:t>random graph </a:t>
                </a:r>
                <a:r>
                  <a:rPr lang="en-US" kern="0" dirty="0"/>
                  <a:t>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kern="0" dirty="0"/>
                  <a:t> edges. </a:t>
                </a:r>
              </a:p>
              <a:p>
                <a:pPr marL="400050" lvl="1" indent="0">
                  <a:buNone/>
                </a:pPr>
                <a:r>
                  <a:rPr lang="en-US" kern="0" dirty="0"/>
                  <a:t>Without any additional information: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kern="0" dirty="0"/>
                  <a:t> queries are required to </a:t>
                </a:r>
                <a:r>
                  <a:rPr lang="en-US" kern="0" dirty="0" smtClean="0"/>
                  <a:t>distinguish the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 smtClean="0"/>
                  <a:t>case from the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 smtClean="0"/>
                  <a:t>one.</a:t>
                </a:r>
              </a:p>
              <a:p>
                <a:pPr lvl="2" indent="-342900"/>
                <a:r>
                  <a:rPr lang="en-US" kern="0" dirty="0" smtClean="0"/>
                  <a:t>Similar to the plain majority</a:t>
                </a:r>
              </a:p>
              <a:p>
                <a:pPr marL="400050" lvl="1" indent="0">
                  <a:buNone/>
                </a:pPr>
                <a:r>
                  <a:rPr lang="en-US" b="1" kern="0" dirty="0" smtClean="0"/>
                  <a:t>Claim</a:t>
                </a:r>
                <a:r>
                  <a:rPr lang="en-US" kern="0" dirty="0" smtClean="0"/>
                  <a:t>: Knowing </a:t>
                </a:r>
                <a:r>
                  <a:rPr lang="en-US" kern="0" dirty="0"/>
                  <a:t>a permutation of the graph: can </a:t>
                </a:r>
                <a:r>
                  <a:rPr lang="en-US" b="1" kern="0" dirty="0"/>
                  <a:t>completely reconstruct </a:t>
                </a:r>
                <a:r>
                  <a:rPr lang="en-US" kern="0" dirty="0"/>
                  <a:t>the graph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kern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kern="0" dirty="0" smtClean="0"/>
                  <a:t>queries </a:t>
                </a:r>
                <a:r>
                  <a:rPr lang="en-US" kern="0" dirty="0" err="1" smtClean="0"/>
                  <a:t>w.h.p</a:t>
                </a:r>
                <a:r>
                  <a:rPr lang="en-US" kern="0" dirty="0" smtClean="0"/>
                  <a:t>.</a:t>
                </a:r>
                <a:endParaRPr lang="en-US" kern="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BFB92AE-9523-4722-921F-40DB4294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743" y="1619594"/>
                <a:ext cx="10725133" cy="3962400"/>
              </a:xfrm>
              <a:prstGeom prst="rect">
                <a:avLst/>
              </a:prstGeom>
              <a:blipFill>
                <a:blip r:embed="rId2"/>
                <a:stretch>
                  <a:fillRect l="-1478" t="-1692" r="-625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/>
              <p:cNvSpPr/>
              <p:nvPr/>
            </p:nvSpPr>
            <p:spPr>
              <a:xfrm>
                <a:off x="9119062" y="3067396"/>
                <a:ext cx="2477193" cy="498764"/>
              </a:xfrm>
              <a:prstGeom prst="wedgeRoundRectCallout">
                <a:avLst>
                  <a:gd name="adj1" fmla="val -33920"/>
                  <a:gd name="adj2" fmla="val 775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kern="0" dirty="0" smtClean="0">
                        <a:solidFill>
                          <a:schemeClr val="tx1"/>
                        </a:solidFill>
                      </a:rPr>
                      <m:t>distinguish</m:t>
                    </m:r>
                    <m:r>
                      <a:rPr lang="en-US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case from the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062" y="3067396"/>
                <a:ext cx="2477193" cy="498764"/>
              </a:xfrm>
              <a:prstGeom prst="wedgeRoundRectCallout">
                <a:avLst>
                  <a:gd name="adj1" fmla="val -33920"/>
                  <a:gd name="adj2" fmla="val 77500"/>
                  <a:gd name="adj3" fmla="val 16667"/>
                </a:avLst>
              </a:prstGeom>
              <a:blipFill>
                <a:blip r:embed="rId3"/>
                <a:stretch>
                  <a:fillRect t="-14815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2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Majority as a Graph Property is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dirty="0">
                <a:solidFill>
                  <a:srgbClr val="C00000"/>
                </a:solidFill>
              </a:rPr>
              <a:t> Unlabeled IO</a:t>
            </a:r>
            <a:endParaRPr lang="en-US" dirty="0"/>
          </a:p>
        </p:txBody>
      </p:sp>
      <p:pic>
        <p:nvPicPr>
          <p:cNvPr id="3074" name="Picture 2" descr="Fig 2.">
            <a:extLst>
              <a:ext uri="{FF2B5EF4-FFF2-40B4-BE49-F238E27FC236}">
                <a16:creationId xmlns:a16="http://schemas.microsoft.com/office/drawing/2014/main" id="{FB6D0D97-481D-4A85-A9C3-68B4661E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5" y="2233159"/>
            <a:ext cx="3962400" cy="39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D20C7E3-5538-486B-9BF1-02232705017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20957" y="2667780"/>
                <a:ext cx="667350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kern="0" dirty="0"/>
                  <a:t>Sample</a:t>
                </a:r>
                <a:r>
                  <a:rPr lang="en-US" sz="2800" kern="0" dirty="0"/>
                  <a:t> </a:t>
                </a:r>
                <a14:m>
                  <m:oMath xmlns:m="http://schemas.openxmlformats.org/officeDocument/2006/math">
                    <m:r>
                      <a:rPr lang="en-US" sz="2800" i="1" ker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1" ker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kern="0" dirty="0"/>
                  <a:t> </a:t>
                </a:r>
                <a:r>
                  <a:rPr lang="en-US" sz="2800" kern="0" dirty="0" smtClean="0"/>
                  <a:t>nodes     - the </a:t>
                </a:r>
                <a:r>
                  <a:rPr lang="en-US" sz="2800" b="1" kern="0" dirty="0" smtClean="0"/>
                  <a:t>anchor</a:t>
                </a:r>
                <a:endParaRPr lang="en-US" sz="2800" b="1" kern="0" dirty="0"/>
              </a:p>
              <a:p>
                <a:pPr marL="0" indent="0">
                  <a:buNone/>
                </a:pPr>
                <a:r>
                  <a:rPr lang="en-US" sz="2800" b="1" kern="0" dirty="0"/>
                  <a:t>Query </a:t>
                </a:r>
                <a:r>
                  <a:rPr lang="en-US" sz="2800" kern="0" dirty="0"/>
                  <a:t>all edges on </a:t>
                </a:r>
                <a:r>
                  <a:rPr lang="en-US" sz="2800" kern="0" dirty="0" smtClean="0"/>
                  <a:t>a complete </a:t>
                </a:r>
                <a:r>
                  <a:rPr lang="en-US" sz="2800" kern="0" dirty="0"/>
                  <a:t>subgraph of size </a:t>
                </a:r>
                <a14:m>
                  <m:oMath xmlns:m="http://schemas.openxmlformats.org/officeDocument/2006/math">
                    <m:r>
                      <a:rPr lang="en-US" sz="2800" i="1" ker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1" ker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kern="0" dirty="0"/>
              </a:p>
              <a:p>
                <a:pPr marL="0" indent="0">
                  <a:buNone/>
                </a:pPr>
                <a:r>
                  <a:rPr lang="en-US" sz="2800" b="1" kern="0" dirty="0"/>
                  <a:t>Claim:</a:t>
                </a:r>
                <a:r>
                  <a:rPr lang="en-US" sz="2800" kern="0" dirty="0"/>
                  <a:t> </a:t>
                </a:r>
                <a:r>
                  <a:rPr lang="en-US" sz="2800" kern="0" dirty="0" err="1" smtClean="0"/>
                  <a:t>w.h.p</a:t>
                </a:r>
                <a:r>
                  <a:rPr lang="en-US" sz="2800" kern="0" dirty="0" smtClean="0"/>
                  <a:t>. there is a </a:t>
                </a:r>
                <a:r>
                  <a:rPr lang="en-US" sz="2800" b="1" kern="0" dirty="0" smtClean="0"/>
                  <a:t>unique subgraph </a:t>
                </a:r>
                <a:r>
                  <a:rPr lang="en-US" sz="2800" kern="0" dirty="0" smtClean="0"/>
                  <a:t>in </a:t>
                </a:r>
                <a:r>
                  <a:rPr lang="en-US" sz="2800" kern="0" dirty="0" smtClean="0">
                    <a:solidFill>
                      <a:srgbClr val="0070C0"/>
                    </a:solidFill>
                  </a:rPr>
                  <a:t>G</a:t>
                </a:r>
                <a:r>
                  <a:rPr lang="en-US" sz="2800" kern="0" dirty="0" smtClean="0"/>
                  <a:t> isomorphic to the </a:t>
                </a:r>
                <a:r>
                  <a:rPr lang="en-US" sz="2800" b="1" kern="0" dirty="0" smtClean="0"/>
                  <a:t>anchor</a:t>
                </a:r>
                <a:r>
                  <a:rPr lang="en-US" sz="2800" kern="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kern="0" dirty="0" smtClean="0"/>
                  <a:t>counting subgraphs</a:t>
                </a:r>
                <a:endParaRPr lang="en-US" sz="2400" kern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D20C7E3-5538-486B-9BF1-022327050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957" y="2667780"/>
                <a:ext cx="6673500" cy="2209800"/>
              </a:xfrm>
              <a:prstGeom prst="rect">
                <a:avLst/>
              </a:prstGeom>
              <a:blipFill>
                <a:blip r:embed="rId3"/>
                <a:stretch>
                  <a:fillRect l="-1826" t="-3039" r="-91" b="-348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2261C36-9F76-4DBA-AA4E-385560A04548}"/>
              </a:ext>
            </a:extLst>
          </p:cNvPr>
          <p:cNvSpPr/>
          <p:nvPr/>
        </p:nvSpPr>
        <p:spPr bwMode="auto">
          <a:xfrm>
            <a:off x="2516439" y="2158498"/>
            <a:ext cx="386868" cy="414997"/>
          </a:xfrm>
          <a:custGeom>
            <a:avLst/>
            <a:gdLst>
              <a:gd name="connsiteX0" fmla="*/ 253225 w 386868"/>
              <a:gd name="connsiteY0" fmla="*/ 56271 h 414997"/>
              <a:gd name="connsiteX1" fmla="*/ 218056 w 386868"/>
              <a:gd name="connsiteY1" fmla="*/ 21102 h 414997"/>
              <a:gd name="connsiteX2" fmla="*/ 196954 w 386868"/>
              <a:gd name="connsiteY2" fmla="*/ 14068 h 414997"/>
              <a:gd name="connsiteX3" fmla="*/ 175853 w 386868"/>
              <a:gd name="connsiteY3" fmla="*/ 0 h 414997"/>
              <a:gd name="connsiteX4" fmla="*/ 98481 w 386868"/>
              <a:gd name="connsiteY4" fmla="*/ 7034 h 414997"/>
              <a:gd name="connsiteX5" fmla="*/ 63311 w 386868"/>
              <a:gd name="connsiteY5" fmla="*/ 49237 h 414997"/>
              <a:gd name="connsiteX6" fmla="*/ 42210 w 386868"/>
              <a:gd name="connsiteY6" fmla="*/ 70339 h 414997"/>
              <a:gd name="connsiteX7" fmla="*/ 28142 w 386868"/>
              <a:gd name="connsiteY7" fmla="*/ 98474 h 414997"/>
              <a:gd name="connsiteX8" fmla="*/ 14074 w 386868"/>
              <a:gd name="connsiteY8" fmla="*/ 119576 h 414997"/>
              <a:gd name="connsiteX9" fmla="*/ 7 w 386868"/>
              <a:gd name="connsiteY9" fmla="*/ 168812 h 414997"/>
              <a:gd name="connsiteX10" fmla="*/ 14074 w 386868"/>
              <a:gd name="connsiteY10" fmla="*/ 281354 h 414997"/>
              <a:gd name="connsiteX11" fmla="*/ 28142 w 386868"/>
              <a:gd name="connsiteY11" fmla="*/ 302456 h 414997"/>
              <a:gd name="connsiteX12" fmla="*/ 70345 w 386868"/>
              <a:gd name="connsiteY12" fmla="*/ 344659 h 414997"/>
              <a:gd name="connsiteX13" fmla="*/ 91447 w 386868"/>
              <a:gd name="connsiteY13" fmla="*/ 358726 h 414997"/>
              <a:gd name="connsiteX14" fmla="*/ 147718 w 386868"/>
              <a:gd name="connsiteY14" fmla="*/ 393896 h 414997"/>
              <a:gd name="connsiteX15" fmla="*/ 189921 w 386868"/>
              <a:gd name="connsiteY15" fmla="*/ 407963 h 414997"/>
              <a:gd name="connsiteX16" fmla="*/ 211022 w 386868"/>
              <a:gd name="connsiteY16" fmla="*/ 414997 h 414997"/>
              <a:gd name="connsiteX17" fmla="*/ 309496 w 386868"/>
              <a:gd name="connsiteY17" fmla="*/ 407963 h 414997"/>
              <a:gd name="connsiteX18" fmla="*/ 330598 w 386868"/>
              <a:gd name="connsiteY18" fmla="*/ 365760 h 414997"/>
              <a:gd name="connsiteX19" fmla="*/ 351699 w 386868"/>
              <a:gd name="connsiteY19" fmla="*/ 344659 h 414997"/>
              <a:gd name="connsiteX20" fmla="*/ 358733 w 386868"/>
              <a:gd name="connsiteY20" fmla="*/ 323557 h 414997"/>
              <a:gd name="connsiteX21" fmla="*/ 386868 w 386868"/>
              <a:gd name="connsiteY21" fmla="*/ 267286 h 414997"/>
              <a:gd name="connsiteX22" fmla="*/ 379834 w 386868"/>
              <a:gd name="connsiteY22" fmla="*/ 161779 h 414997"/>
              <a:gd name="connsiteX23" fmla="*/ 365767 w 386868"/>
              <a:gd name="connsiteY23" fmla="*/ 133643 h 414997"/>
              <a:gd name="connsiteX24" fmla="*/ 337631 w 386868"/>
              <a:gd name="connsiteY24" fmla="*/ 91440 h 414997"/>
              <a:gd name="connsiteX25" fmla="*/ 281361 w 386868"/>
              <a:gd name="connsiteY25" fmla="*/ 42203 h 414997"/>
              <a:gd name="connsiteX26" fmla="*/ 253225 w 386868"/>
              <a:gd name="connsiteY26" fmla="*/ 35169 h 414997"/>
              <a:gd name="connsiteX27" fmla="*/ 253225 w 386868"/>
              <a:gd name="connsiteY27" fmla="*/ 56271 h 41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6868" h="414997">
                <a:moveTo>
                  <a:pt x="253225" y="56271"/>
                </a:moveTo>
                <a:cubicBezTo>
                  <a:pt x="241502" y="44548"/>
                  <a:pt x="231319" y="31049"/>
                  <a:pt x="218056" y="21102"/>
                </a:cubicBezTo>
                <a:cubicBezTo>
                  <a:pt x="212124" y="16653"/>
                  <a:pt x="203586" y="17384"/>
                  <a:pt x="196954" y="14068"/>
                </a:cubicBezTo>
                <a:cubicBezTo>
                  <a:pt x="189393" y="10287"/>
                  <a:pt x="182887" y="4689"/>
                  <a:pt x="175853" y="0"/>
                </a:cubicBezTo>
                <a:cubicBezTo>
                  <a:pt x="150062" y="2345"/>
                  <a:pt x="123382" y="-81"/>
                  <a:pt x="98481" y="7034"/>
                </a:cubicBezTo>
                <a:cubicBezTo>
                  <a:pt x="84997" y="10887"/>
                  <a:pt x="71344" y="39598"/>
                  <a:pt x="63311" y="49237"/>
                </a:cubicBezTo>
                <a:cubicBezTo>
                  <a:pt x="56943" y="56879"/>
                  <a:pt x="47992" y="62244"/>
                  <a:pt x="42210" y="70339"/>
                </a:cubicBezTo>
                <a:cubicBezTo>
                  <a:pt x="36116" y="78871"/>
                  <a:pt x="33344" y="89370"/>
                  <a:pt x="28142" y="98474"/>
                </a:cubicBezTo>
                <a:cubicBezTo>
                  <a:pt x="23948" y="105814"/>
                  <a:pt x="18763" y="112542"/>
                  <a:pt x="14074" y="119576"/>
                </a:cubicBezTo>
                <a:cubicBezTo>
                  <a:pt x="10758" y="129524"/>
                  <a:pt x="7" y="159984"/>
                  <a:pt x="7" y="168812"/>
                </a:cubicBezTo>
                <a:cubicBezTo>
                  <a:pt x="7" y="183565"/>
                  <a:pt x="-781" y="251643"/>
                  <a:pt x="14074" y="281354"/>
                </a:cubicBezTo>
                <a:cubicBezTo>
                  <a:pt x="17855" y="288915"/>
                  <a:pt x="22526" y="296138"/>
                  <a:pt x="28142" y="302456"/>
                </a:cubicBezTo>
                <a:cubicBezTo>
                  <a:pt x="41359" y="317325"/>
                  <a:pt x="53791" y="333624"/>
                  <a:pt x="70345" y="344659"/>
                </a:cubicBezTo>
                <a:cubicBezTo>
                  <a:pt x="77379" y="349348"/>
                  <a:pt x="84568" y="353812"/>
                  <a:pt x="91447" y="358726"/>
                </a:cubicBezTo>
                <a:cubicBezTo>
                  <a:pt x="118385" y="377967"/>
                  <a:pt x="117671" y="381877"/>
                  <a:pt x="147718" y="393896"/>
                </a:cubicBezTo>
                <a:cubicBezTo>
                  <a:pt x="161486" y="399403"/>
                  <a:pt x="175853" y="403274"/>
                  <a:pt x="189921" y="407963"/>
                </a:cubicBezTo>
                <a:lnTo>
                  <a:pt x="211022" y="414997"/>
                </a:lnTo>
                <a:cubicBezTo>
                  <a:pt x="243847" y="412652"/>
                  <a:pt x="277570" y="415944"/>
                  <a:pt x="309496" y="407963"/>
                </a:cubicBezTo>
                <a:cubicBezTo>
                  <a:pt x="322778" y="404643"/>
                  <a:pt x="325188" y="373876"/>
                  <a:pt x="330598" y="365760"/>
                </a:cubicBezTo>
                <a:cubicBezTo>
                  <a:pt x="336116" y="357483"/>
                  <a:pt x="344665" y="351693"/>
                  <a:pt x="351699" y="344659"/>
                </a:cubicBezTo>
                <a:cubicBezTo>
                  <a:pt x="354044" y="337625"/>
                  <a:pt x="355665" y="330307"/>
                  <a:pt x="358733" y="323557"/>
                </a:cubicBezTo>
                <a:cubicBezTo>
                  <a:pt x="367411" y="304466"/>
                  <a:pt x="386868" y="267286"/>
                  <a:pt x="386868" y="267286"/>
                </a:cubicBezTo>
                <a:cubicBezTo>
                  <a:pt x="384523" y="232117"/>
                  <a:pt x="385331" y="196595"/>
                  <a:pt x="379834" y="161779"/>
                </a:cubicBezTo>
                <a:cubicBezTo>
                  <a:pt x="378199" y="151422"/>
                  <a:pt x="371162" y="142634"/>
                  <a:pt x="365767" y="133643"/>
                </a:cubicBezTo>
                <a:cubicBezTo>
                  <a:pt x="357068" y="119145"/>
                  <a:pt x="347010" y="105508"/>
                  <a:pt x="337631" y="91440"/>
                </a:cubicBezTo>
                <a:cubicBezTo>
                  <a:pt x="322391" y="68580"/>
                  <a:pt x="314186" y="50409"/>
                  <a:pt x="281361" y="42203"/>
                </a:cubicBezTo>
                <a:lnTo>
                  <a:pt x="253225" y="35169"/>
                </a:lnTo>
                <a:lnTo>
                  <a:pt x="253225" y="56271"/>
                </a:lnTo>
                <a:close/>
              </a:path>
            </a:pathLst>
          </a:cu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A0653B-5804-46F4-AA6F-299F2D61BBF2}"/>
              </a:ext>
            </a:extLst>
          </p:cNvPr>
          <p:cNvSpPr/>
          <p:nvPr/>
        </p:nvSpPr>
        <p:spPr bwMode="auto">
          <a:xfrm>
            <a:off x="3145975" y="5685972"/>
            <a:ext cx="386868" cy="414997"/>
          </a:xfrm>
          <a:custGeom>
            <a:avLst/>
            <a:gdLst>
              <a:gd name="connsiteX0" fmla="*/ 253225 w 386868"/>
              <a:gd name="connsiteY0" fmla="*/ 56271 h 414997"/>
              <a:gd name="connsiteX1" fmla="*/ 218056 w 386868"/>
              <a:gd name="connsiteY1" fmla="*/ 21102 h 414997"/>
              <a:gd name="connsiteX2" fmla="*/ 196954 w 386868"/>
              <a:gd name="connsiteY2" fmla="*/ 14068 h 414997"/>
              <a:gd name="connsiteX3" fmla="*/ 175853 w 386868"/>
              <a:gd name="connsiteY3" fmla="*/ 0 h 414997"/>
              <a:gd name="connsiteX4" fmla="*/ 98481 w 386868"/>
              <a:gd name="connsiteY4" fmla="*/ 7034 h 414997"/>
              <a:gd name="connsiteX5" fmla="*/ 63311 w 386868"/>
              <a:gd name="connsiteY5" fmla="*/ 49237 h 414997"/>
              <a:gd name="connsiteX6" fmla="*/ 42210 w 386868"/>
              <a:gd name="connsiteY6" fmla="*/ 70339 h 414997"/>
              <a:gd name="connsiteX7" fmla="*/ 28142 w 386868"/>
              <a:gd name="connsiteY7" fmla="*/ 98474 h 414997"/>
              <a:gd name="connsiteX8" fmla="*/ 14074 w 386868"/>
              <a:gd name="connsiteY8" fmla="*/ 119576 h 414997"/>
              <a:gd name="connsiteX9" fmla="*/ 7 w 386868"/>
              <a:gd name="connsiteY9" fmla="*/ 168812 h 414997"/>
              <a:gd name="connsiteX10" fmla="*/ 14074 w 386868"/>
              <a:gd name="connsiteY10" fmla="*/ 281354 h 414997"/>
              <a:gd name="connsiteX11" fmla="*/ 28142 w 386868"/>
              <a:gd name="connsiteY11" fmla="*/ 302456 h 414997"/>
              <a:gd name="connsiteX12" fmla="*/ 70345 w 386868"/>
              <a:gd name="connsiteY12" fmla="*/ 344659 h 414997"/>
              <a:gd name="connsiteX13" fmla="*/ 91447 w 386868"/>
              <a:gd name="connsiteY13" fmla="*/ 358726 h 414997"/>
              <a:gd name="connsiteX14" fmla="*/ 147718 w 386868"/>
              <a:gd name="connsiteY14" fmla="*/ 393896 h 414997"/>
              <a:gd name="connsiteX15" fmla="*/ 189921 w 386868"/>
              <a:gd name="connsiteY15" fmla="*/ 407963 h 414997"/>
              <a:gd name="connsiteX16" fmla="*/ 211022 w 386868"/>
              <a:gd name="connsiteY16" fmla="*/ 414997 h 414997"/>
              <a:gd name="connsiteX17" fmla="*/ 309496 w 386868"/>
              <a:gd name="connsiteY17" fmla="*/ 407963 h 414997"/>
              <a:gd name="connsiteX18" fmla="*/ 330598 w 386868"/>
              <a:gd name="connsiteY18" fmla="*/ 365760 h 414997"/>
              <a:gd name="connsiteX19" fmla="*/ 351699 w 386868"/>
              <a:gd name="connsiteY19" fmla="*/ 344659 h 414997"/>
              <a:gd name="connsiteX20" fmla="*/ 358733 w 386868"/>
              <a:gd name="connsiteY20" fmla="*/ 323557 h 414997"/>
              <a:gd name="connsiteX21" fmla="*/ 386868 w 386868"/>
              <a:gd name="connsiteY21" fmla="*/ 267286 h 414997"/>
              <a:gd name="connsiteX22" fmla="*/ 379834 w 386868"/>
              <a:gd name="connsiteY22" fmla="*/ 161779 h 414997"/>
              <a:gd name="connsiteX23" fmla="*/ 365767 w 386868"/>
              <a:gd name="connsiteY23" fmla="*/ 133643 h 414997"/>
              <a:gd name="connsiteX24" fmla="*/ 337631 w 386868"/>
              <a:gd name="connsiteY24" fmla="*/ 91440 h 414997"/>
              <a:gd name="connsiteX25" fmla="*/ 281361 w 386868"/>
              <a:gd name="connsiteY25" fmla="*/ 42203 h 414997"/>
              <a:gd name="connsiteX26" fmla="*/ 253225 w 386868"/>
              <a:gd name="connsiteY26" fmla="*/ 35169 h 414997"/>
              <a:gd name="connsiteX27" fmla="*/ 253225 w 386868"/>
              <a:gd name="connsiteY27" fmla="*/ 56271 h 41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6868" h="414997">
                <a:moveTo>
                  <a:pt x="253225" y="56271"/>
                </a:moveTo>
                <a:cubicBezTo>
                  <a:pt x="241502" y="44548"/>
                  <a:pt x="231319" y="31049"/>
                  <a:pt x="218056" y="21102"/>
                </a:cubicBezTo>
                <a:cubicBezTo>
                  <a:pt x="212124" y="16653"/>
                  <a:pt x="203586" y="17384"/>
                  <a:pt x="196954" y="14068"/>
                </a:cubicBezTo>
                <a:cubicBezTo>
                  <a:pt x="189393" y="10287"/>
                  <a:pt x="182887" y="4689"/>
                  <a:pt x="175853" y="0"/>
                </a:cubicBezTo>
                <a:cubicBezTo>
                  <a:pt x="150062" y="2345"/>
                  <a:pt x="123382" y="-81"/>
                  <a:pt x="98481" y="7034"/>
                </a:cubicBezTo>
                <a:cubicBezTo>
                  <a:pt x="84997" y="10887"/>
                  <a:pt x="71344" y="39598"/>
                  <a:pt x="63311" y="49237"/>
                </a:cubicBezTo>
                <a:cubicBezTo>
                  <a:pt x="56943" y="56879"/>
                  <a:pt x="47992" y="62244"/>
                  <a:pt x="42210" y="70339"/>
                </a:cubicBezTo>
                <a:cubicBezTo>
                  <a:pt x="36116" y="78871"/>
                  <a:pt x="33344" y="89370"/>
                  <a:pt x="28142" y="98474"/>
                </a:cubicBezTo>
                <a:cubicBezTo>
                  <a:pt x="23948" y="105814"/>
                  <a:pt x="18763" y="112542"/>
                  <a:pt x="14074" y="119576"/>
                </a:cubicBezTo>
                <a:cubicBezTo>
                  <a:pt x="10758" y="129524"/>
                  <a:pt x="7" y="159984"/>
                  <a:pt x="7" y="168812"/>
                </a:cubicBezTo>
                <a:cubicBezTo>
                  <a:pt x="7" y="183565"/>
                  <a:pt x="-781" y="251643"/>
                  <a:pt x="14074" y="281354"/>
                </a:cubicBezTo>
                <a:cubicBezTo>
                  <a:pt x="17855" y="288915"/>
                  <a:pt x="22526" y="296138"/>
                  <a:pt x="28142" y="302456"/>
                </a:cubicBezTo>
                <a:cubicBezTo>
                  <a:pt x="41359" y="317325"/>
                  <a:pt x="53791" y="333624"/>
                  <a:pt x="70345" y="344659"/>
                </a:cubicBezTo>
                <a:cubicBezTo>
                  <a:pt x="77379" y="349348"/>
                  <a:pt x="84568" y="353812"/>
                  <a:pt x="91447" y="358726"/>
                </a:cubicBezTo>
                <a:cubicBezTo>
                  <a:pt x="118385" y="377967"/>
                  <a:pt x="117671" y="381877"/>
                  <a:pt x="147718" y="393896"/>
                </a:cubicBezTo>
                <a:cubicBezTo>
                  <a:pt x="161486" y="399403"/>
                  <a:pt x="175853" y="403274"/>
                  <a:pt x="189921" y="407963"/>
                </a:cubicBezTo>
                <a:lnTo>
                  <a:pt x="211022" y="414997"/>
                </a:lnTo>
                <a:cubicBezTo>
                  <a:pt x="243847" y="412652"/>
                  <a:pt x="277570" y="415944"/>
                  <a:pt x="309496" y="407963"/>
                </a:cubicBezTo>
                <a:cubicBezTo>
                  <a:pt x="322778" y="404643"/>
                  <a:pt x="325188" y="373876"/>
                  <a:pt x="330598" y="365760"/>
                </a:cubicBezTo>
                <a:cubicBezTo>
                  <a:pt x="336116" y="357483"/>
                  <a:pt x="344665" y="351693"/>
                  <a:pt x="351699" y="344659"/>
                </a:cubicBezTo>
                <a:cubicBezTo>
                  <a:pt x="354044" y="337625"/>
                  <a:pt x="355665" y="330307"/>
                  <a:pt x="358733" y="323557"/>
                </a:cubicBezTo>
                <a:cubicBezTo>
                  <a:pt x="367411" y="304466"/>
                  <a:pt x="386868" y="267286"/>
                  <a:pt x="386868" y="267286"/>
                </a:cubicBezTo>
                <a:cubicBezTo>
                  <a:pt x="384523" y="232117"/>
                  <a:pt x="385331" y="196595"/>
                  <a:pt x="379834" y="161779"/>
                </a:cubicBezTo>
                <a:cubicBezTo>
                  <a:pt x="378199" y="151422"/>
                  <a:pt x="371162" y="142634"/>
                  <a:pt x="365767" y="133643"/>
                </a:cubicBezTo>
                <a:cubicBezTo>
                  <a:pt x="357068" y="119145"/>
                  <a:pt x="347010" y="105508"/>
                  <a:pt x="337631" y="91440"/>
                </a:cubicBezTo>
                <a:cubicBezTo>
                  <a:pt x="322391" y="68580"/>
                  <a:pt x="314186" y="50409"/>
                  <a:pt x="281361" y="42203"/>
                </a:cubicBezTo>
                <a:lnTo>
                  <a:pt x="253225" y="35169"/>
                </a:lnTo>
                <a:lnTo>
                  <a:pt x="253225" y="56271"/>
                </a:lnTo>
                <a:close/>
              </a:path>
            </a:pathLst>
          </a:cu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7F4ABB-40D2-4AB5-80DB-4CCFF024E8E4}"/>
              </a:ext>
            </a:extLst>
          </p:cNvPr>
          <p:cNvSpPr/>
          <p:nvPr/>
        </p:nvSpPr>
        <p:spPr bwMode="auto">
          <a:xfrm>
            <a:off x="1733341" y="5685971"/>
            <a:ext cx="386868" cy="414997"/>
          </a:xfrm>
          <a:custGeom>
            <a:avLst/>
            <a:gdLst>
              <a:gd name="connsiteX0" fmla="*/ 253225 w 386868"/>
              <a:gd name="connsiteY0" fmla="*/ 56271 h 414997"/>
              <a:gd name="connsiteX1" fmla="*/ 218056 w 386868"/>
              <a:gd name="connsiteY1" fmla="*/ 21102 h 414997"/>
              <a:gd name="connsiteX2" fmla="*/ 196954 w 386868"/>
              <a:gd name="connsiteY2" fmla="*/ 14068 h 414997"/>
              <a:gd name="connsiteX3" fmla="*/ 175853 w 386868"/>
              <a:gd name="connsiteY3" fmla="*/ 0 h 414997"/>
              <a:gd name="connsiteX4" fmla="*/ 98481 w 386868"/>
              <a:gd name="connsiteY4" fmla="*/ 7034 h 414997"/>
              <a:gd name="connsiteX5" fmla="*/ 63311 w 386868"/>
              <a:gd name="connsiteY5" fmla="*/ 49237 h 414997"/>
              <a:gd name="connsiteX6" fmla="*/ 42210 w 386868"/>
              <a:gd name="connsiteY6" fmla="*/ 70339 h 414997"/>
              <a:gd name="connsiteX7" fmla="*/ 28142 w 386868"/>
              <a:gd name="connsiteY7" fmla="*/ 98474 h 414997"/>
              <a:gd name="connsiteX8" fmla="*/ 14074 w 386868"/>
              <a:gd name="connsiteY8" fmla="*/ 119576 h 414997"/>
              <a:gd name="connsiteX9" fmla="*/ 7 w 386868"/>
              <a:gd name="connsiteY9" fmla="*/ 168812 h 414997"/>
              <a:gd name="connsiteX10" fmla="*/ 14074 w 386868"/>
              <a:gd name="connsiteY10" fmla="*/ 281354 h 414997"/>
              <a:gd name="connsiteX11" fmla="*/ 28142 w 386868"/>
              <a:gd name="connsiteY11" fmla="*/ 302456 h 414997"/>
              <a:gd name="connsiteX12" fmla="*/ 70345 w 386868"/>
              <a:gd name="connsiteY12" fmla="*/ 344659 h 414997"/>
              <a:gd name="connsiteX13" fmla="*/ 91447 w 386868"/>
              <a:gd name="connsiteY13" fmla="*/ 358726 h 414997"/>
              <a:gd name="connsiteX14" fmla="*/ 147718 w 386868"/>
              <a:gd name="connsiteY14" fmla="*/ 393896 h 414997"/>
              <a:gd name="connsiteX15" fmla="*/ 189921 w 386868"/>
              <a:gd name="connsiteY15" fmla="*/ 407963 h 414997"/>
              <a:gd name="connsiteX16" fmla="*/ 211022 w 386868"/>
              <a:gd name="connsiteY16" fmla="*/ 414997 h 414997"/>
              <a:gd name="connsiteX17" fmla="*/ 309496 w 386868"/>
              <a:gd name="connsiteY17" fmla="*/ 407963 h 414997"/>
              <a:gd name="connsiteX18" fmla="*/ 330598 w 386868"/>
              <a:gd name="connsiteY18" fmla="*/ 365760 h 414997"/>
              <a:gd name="connsiteX19" fmla="*/ 351699 w 386868"/>
              <a:gd name="connsiteY19" fmla="*/ 344659 h 414997"/>
              <a:gd name="connsiteX20" fmla="*/ 358733 w 386868"/>
              <a:gd name="connsiteY20" fmla="*/ 323557 h 414997"/>
              <a:gd name="connsiteX21" fmla="*/ 386868 w 386868"/>
              <a:gd name="connsiteY21" fmla="*/ 267286 h 414997"/>
              <a:gd name="connsiteX22" fmla="*/ 379834 w 386868"/>
              <a:gd name="connsiteY22" fmla="*/ 161779 h 414997"/>
              <a:gd name="connsiteX23" fmla="*/ 365767 w 386868"/>
              <a:gd name="connsiteY23" fmla="*/ 133643 h 414997"/>
              <a:gd name="connsiteX24" fmla="*/ 337631 w 386868"/>
              <a:gd name="connsiteY24" fmla="*/ 91440 h 414997"/>
              <a:gd name="connsiteX25" fmla="*/ 281361 w 386868"/>
              <a:gd name="connsiteY25" fmla="*/ 42203 h 414997"/>
              <a:gd name="connsiteX26" fmla="*/ 253225 w 386868"/>
              <a:gd name="connsiteY26" fmla="*/ 35169 h 414997"/>
              <a:gd name="connsiteX27" fmla="*/ 253225 w 386868"/>
              <a:gd name="connsiteY27" fmla="*/ 56271 h 41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6868" h="414997">
                <a:moveTo>
                  <a:pt x="253225" y="56271"/>
                </a:moveTo>
                <a:cubicBezTo>
                  <a:pt x="241502" y="44548"/>
                  <a:pt x="231319" y="31049"/>
                  <a:pt x="218056" y="21102"/>
                </a:cubicBezTo>
                <a:cubicBezTo>
                  <a:pt x="212124" y="16653"/>
                  <a:pt x="203586" y="17384"/>
                  <a:pt x="196954" y="14068"/>
                </a:cubicBezTo>
                <a:cubicBezTo>
                  <a:pt x="189393" y="10287"/>
                  <a:pt x="182887" y="4689"/>
                  <a:pt x="175853" y="0"/>
                </a:cubicBezTo>
                <a:cubicBezTo>
                  <a:pt x="150062" y="2345"/>
                  <a:pt x="123382" y="-81"/>
                  <a:pt x="98481" y="7034"/>
                </a:cubicBezTo>
                <a:cubicBezTo>
                  <a:pt x="84997" y="10887"/>
                  <a:pt x="71344" y="39598"/>
                  <a:pt x="63311" y="49237"/>
                </a:cubicBezTo>
                <a:cubicBezTo>
                  <a:pt x="56943" y="56879"/>
                  <a:pt x="47992" y="62244"/>
                  <a:pt x="42210" y="70339"/>
                </a:cubicBezTo>
                <a:cubicBezTo>
                  <a:pt x="36116" y="78871"/>
                  <a:pt x="33344" y="89370"/>
                  <a:pt x="28142" y="98474"/>
                </a:cubicBezTo>
                <a:cubicBezTo>
                  <a:pt x="23948" y="105814"/>
                  <a:pt x="18763" y="112542"/>
                  <a:pt x="14074" y="119576"/>
                </a:cubicBezTo>
                <a:cubicBezTo>
                  <a:pt x="10758" y="129524"/>
                  <a:pt x="7" y="159984"/>
                  <a:pt x="7" y="168812"/>
                </a:cubicBezTo>
                <a:cubicBezTo>
                  <a:pt x="7" y="183565"/>
                  <a:pt x="-781" y="251643"/>
                  <a:pt x="14074" y="281354"/>
                </a:cubicBezTo>
                <a:cubicBezTo>
                  <a:pt x="17855" y="288915"/>
                  <a:pt x="22526" y="296138"/>
                  <a:pt x="28142" y="302456"/>
                </a:cubicBezTo>
                <a:cubicBezTo>
                  <a:pt x="41359" y="317325"/>
                  <a:pt x="53791" y="333624"/>
                  <a:pt x="70345" y="344659"/>
                </a:cubicBezTo>
                <a:cubicBezTo>
                  <a:pt x="77379" y="349348"/>
                  <a:pt x="84568" y="353812"/>
                  <a:pt x="91447" y="358726"/>
                </a:cubicBezTo>
                <a:cubicBezTo>
                  <a:pt x="118385" y="377967"/>
                  <a:pt x="117671" y="381877"/>
                  <a:pt x="147718" y="393896"/>
                </a:cubicBezTo>
                <a:cubicBezTo>
                  <a:pt x="161486" y="399403"/>
                  <a:pt x="175853" y="403274"/>
                  <a:pt x="189921" y="407963"/>
                </a:cubicBezTo>
                <a:lnTo>
                  <a:pt x="211022" y="414997"/>
                </a:lnTo>
                <a:cubicBezTo>
                  <a:pt x="243847" y="412652"/>
                  <a:pt x="277570" y="415944"/>
                  <a:pt x="309496" y="407963"/>
                </a:cubicBezTo>
                <a:cubicBezTo>
                  <a:pt x="322778" y="404643"/>
                  <a:pt x="325188" y="373876"/>
                  <a:pt x="330598" y="365760"/>
                </a:cubicBezTo>
                <a:cubicBezTo>
                  <a:pt x="336116" y="357483"/>
                  <a:pt x="344665" y="351693"/>
                  <a:pt x="351699" y="344659"/>
                </a:cubicBezTo>
                <a:cubicBezTo>
                  <a:pt x="354044" y="337625"/>
                  <a:pt x="355665" y="330307"/>
                  <a:pt x="358733" y="323557"/>
                </a:cubicBezTo>
                <a:cubicBezTo>
                  <a:pt x="367411" y="304466"/>
                  <a:pt x="386868" y="267286"/>
                  <a:pt x="386868" y="267286"/>
                </a:cubicBezTo>
                <a:cubicBezTo>
                  <a:pt x="384523" y="232117"/>
                  <a:pt x="385331" y="196595"/>
                  <a:pt x="379834" y="161779"/>
                </a:cubicBezTo>
                <a:cubicBezTo>
                  <a:pt x="378199" y="151422"/>
                  <a:pt x="371162" y="142634"/>
                  <a:pt x="365767" y="133643"/>
                </a:cubicBezTo>
                <a:cubicBezTo>
                  <a:pt x="357068" y="119145"/>
                  <a:pt x="347010" y="105508"/>
                  <a:pt x="337631" y="91440"/>
                </a:cubicBezTo>
                <a:cubicBezTo>
                  <a:pt x="322391" y="68580"/>
                  <a:pt x="314186" y="50409"/>
                  <a:pt x="281361" y="42203"/>
                </a:cubicBezTo>
                <a:lnTo>
                  <a:pt x="253225" y="35169"/>
                </a:lnTo>
                <a:lnTo>
                  <a:pt x="253225" y="56271"/>
                </a:lnTo>
                <a:close/>
              </a:path>
            </a:pathLst>
          </a:cu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E5A5FAF-A040-4825-9047-8CC05AB4874B}"/>
              </a:ext>
            </a:extLst>
          </p:cNvPr>
          <p:cNvSpPr/>
          <p:nvPr/>
        </p:nvSpPr>
        <p:spPr bwMode="auto">
          <a:xfrm>
            <a:off x="3831775" y="5246356"/>
            <a:ext cx="386868" cy="414997"/>
          </a:xfrm>
          <a:custGeom>
            <a:avLst/>
            <a:gdLst>
              <a:gd name="connsiteX0" fmla="*/ 253225 w 386868"/>
              <a:gd name="connsiteY0" fmla="*/ 56271 h 414997"/>
              <a:gd name="connsiteX1" fmla="*/ 218056 w 386868"/>
              <a:gd name="connsiteY1" fmla="*/ 21102 h 414997"/>
              <a:gd name="connsiteX2" fmla="*/ 196954 w 386868"/>
              <a:gd name="connsiteY2" fmla="*/ 14068 h 414997"/>
              <a:gd name="connsiteX3" fmla="*/ 175853 w 386868"/>
              <a:gd name="connsiteY3" fmla="*/ 0 h 414997"/>
              <a:gd name="connsiteX4" fmla="*/ 98481 w 386868"/>
              <a:gd name="connsiteY4" fmla="*/ 7034 h 414997"/>
              <a:gd name="connsiteX5" fmla="*/ 63311 w 386868"/>
              <a:gd name="connsiteY5" fmla="*/ 49237 h 414997"/>
              <a:gd name="connsiteX6" fmla="*/ 42210 w 386868"/>
              <a:gd name="connsiteY6" fmla="*/ 70339 h 414997"/>
              <a:gd name="connsiteX7" fmla="*/ 28142 w 386868"/>
              <a:gd name="connsiteY7" fmla="*/ 98474 h 414997"/>
              <a:gd name="connsiteX8" fmla="*/ 14074 w 386868"/>
              <a:gd name="connsiteY8" fmla="*/ 119576 h 414997"/>
              <a:gd name="connsiteX9" fmla="*/ 7 w 386868"/>
              <a:gd name="connsiteY9" fmla="*/ 168812 h 414997"/>
              <a:gd name="connsiteX10" fmla="*/ 14074 w 386868"/>
              <a:gd name="connsiteY10" fmla="*/ 281354 h 414997"/>
              <a:gd name="connsiteX11" fmla="*/ 28142 w 386868"/>
              <a:gd name="connsiteY11" fmla="*/ 302456 h 414997"/>
              <a:gd name="connsiteX12" fmla="*/ 70345 w 386868"/>
              <a:gd name="connsiteY12" fmla="*/ 344659 h 414997"/>
              <a:gd name="connsiteX13" fmla="*/ 91447 w 386868"/>
              <a:gd name="connsiteY13" fmla="*/ 358726 h 414997"/>
              <a:gd name="connsiteX14" fmla="*/ 147718 w 386868"/>
              <a:gd name="connsiteY14" fmla="*/ 393896 h 414997"/>
              <a:gd name="connsiteX15" fmla="*/ 189921 w 386868"/>
              <a:gd name="connsiteY15" fmla="*/ 407963 h 414997"/>
              <a:gd name="connsiteX16" fmla="*/ 211022 w 386868"/>
              <a:gd name="connsiteY16" fmla="*/ 414997 h 414997"/>
              <a:gd name="connsiteX17" fmla="*/ 309496 w 386868"/>
              <a:gd name="connsiteY17" fmla="*/ 407963 h 414997"/>
              <a:gd name="connsiteX18" fmla="*/ 330598 w 386868"/>
              <a:gd name="connsiteY18" fmla="*/ 365760 h 414997"/>
              <a:gd name="connsiteX19" fmla="*/ 351699 w 386868"/>
              <a:gd name="connsiteY19" fmla="*/ 344659 h 414997"/>
              <a:gd name="connsiteX20" fmla="*/ 358733 w 386868"/>
              <a:gd name="connsiteY20" fmla="*/ 323557 h 414997"/>
              <a:gd name="connsiteX21" fmla="*/ 386868 w 386868"/>
              <a:gd name="connsiteY21" fmla="*/ 267286 h 414997"/>
              <a:gd name="connsiteX22" fmla="*/ 379834 w 386868"/>
              <a:gd name="connsiteY22" fmla="*/ 161779 h 414997"/>
              <a:gd name="connsiteX23" fmla="*/ 365767 w 386868"/>
              <a:gd name="connsiteY23" fmla="*/ 133643 h 414997"/>
              <a:gd name="connsiteX24" fmla="*/ 337631 w 386868"/>
              <a:gd name="connsiteY24" fmla="*/ 91440 h 414997"/>
              <a:gd name="connsiteX25" fmla="*/ 281361 w 386868"/>
              <a:gd name="connsiteY25" fmla="*/ 42203 h 414997"/>
              <a:gd name="connsiteX26" fmla="*/ 253225 w 386868"/>
              <a:gd name="connsiteY26" fmla="*/ 35169 h 414997"/>
              <a:gd name="connsiteX27" fmla="*/ 253225 w 386868"/>
              <a:gd name="connsiteY27" fmla="*/ 56271 h 41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6868" h="414997">
                <a:moveTo>
                  <a:pt x="253225" y="56271"/>
                </a:moveTo>
                <a:cubicBezTo>
                  <a:pt x="241502" y="44548"/>
                  <a:pt x="231319" y="31049"/>
                  <a:pt x="218056" y="21102"/>
                </a:cubicBezTo>
                <a:cubicBezTo>
                  <a:pt x="212124" y="16653"/>
                  <a:pt x="203586" y="17384"/>
                  <a:pt x="196954" y="14068"/>
                </a:cubicBezTo>
                <a:cubicBezTo>
                  <a:pt x="189393" y="10287"/>
                  <a:pt x="182887" y="4689"/>
                  <a:pt x="175853" y="0"/>
                </a:cubicBezTo>
                <a:cubicBezTo>
                  <a:pt x="150062" y="2345"/>
                  <a:pt x="123382" y="-81"/>
                  <a:pt x="98481" y="7034"/>
                </a:cubicBezTo>
                <a:cubicBezTo>
                  <a:pt x="84997" y="10887"/>
                  <a:pt x="71344" y="39598"/>
                  <a:pt x="63311" y="49237"/>
                </a:cubicBezTo>
                <a:cubicBezTo>
                  <a:pt x="56943" y="56879"/>
                  <a:pt x="47992" y="62244"/>
                  <a:pt x="42210" y="70339"/>
                </a:cubicBezTo>
                <a:cubicBezTo>
                  <a:pt x="36116" y="78871"/>
                  <a:pt x="33344" y="89370"/>
                  <a:pt x="28142" y="98474"/>
                </a:cubicBezTo>
                <a:cubicBezTo>
                  <a:pt x="23948" y="105814"/>
                  <a:pt x="18763" y="112542"/>
                  <a:pt x="14074" y="119576"/>
                </a:cubicBezTo>
                <a:cubicBezTo>
                  <a:pt x="10758" y="129524"/>
                  <a:pt x="7" y="159984"/>
                  <a:pt x="7" y="168812"/>
                </a:cubicBezTo>
                <a:cubicBezTo>
                  <a:pt x="7" y="183565"/>
                  <a:pt x="-781" y="251643"/>
                  <a:pt x="14074" y="281354"/>
                </a:cubicBezTo>
                <a:cubicBezTo>
                  <a:pt x="17855" y="288915"/>
                  <a:pt x="22526" y="296138"/>
                  <a:pt x="28142" y="302456"/>
                </a:cubicBezTo>
                <a:cubicBezTo>
                  <a:pt x="41359" y="317325"/>
                  <a:pt x="53791" y="333624"/>
                  <a:pt x="70345" y="344659"/>
                </a:cubicBezTo>
                <a:cubicBezTo>
                  <a:pt x="77379" y="349348"/>
                  <a:pt x="84568" y="353812"/>
                  <a:pt x="91447" y="358726"/>
                </a:cubicBezTo>
                <a:cubicBezTo>
                  <a:pt x="118385" y="377967"/>
                  <a:pt x="117671" y="381877"/>
                  <a:pt x="147718" y="393896"/>
                </a:cubicBezTo>
                <a:cubicBezTo>
                  <a:pt x="161486" y="399403"/>
                  <a:pt x="175853" y="403274"/>
                  <a:pt x="189921" y="407963"/>
                </a:cubicBezTo>
                <a:lnTo>
                  <a:pt x="211022" y="414997"/>
                </a:lnTo>
                <a:cubicBezTo>
                  <a:pt x="243847" y="412652"/>
                  <a:pt x="277570" y="415944"/>
                  <a:pt x="309496" y="407963"/>
                </a:cubicBezTo>
                <a:cubicBezTo>
                  <a:pt x="322778" y="404643"/>
                  <a:pt x="325188" y="373876"/>
                  <a:pt x="330598" y="365760"/>
                </a:cubicBezTo>
                <a:cubicBezTo>
                  <a:pt x="336116" y="357483"/>
                  <a:pt x="344665" y="351693"/>
                  <a:pt x="351699" y="344659"/>
                </a:cubicBezTo>
                <a:cubicBezTo>
                  <a:pt x="354044" y="337625"/>
                  <a:pt x="355665" y="330307"/>
                  <a:pt x="358733" y="323557"/>
                </a:cubicBezTo>
                <a:cubicBezTo>
                  <a:pt x="367411" y="304466"/>
                  <a:pt x="386868" y="267286"/>
                  <a:pt x="386868" y="267286"/>
                </a:cubicBezTo>
                <a:cubicBezTo>
                  <a:pt x="384523" y="232117"/>
                  <a:pt x="385331" y="196595"/>
                  <a:pt x="379834" y="161779"/>
                </a:cubicBezTo>
                <a:cubicBezTo>
                  <a:pt x="378199" y="151422"/>
                  <a:pt x="371162" y="142634"/>
                  <a:pt x="365767" y="133643"/>
                </a:cubicBezTo>
                <a:cubicBezTo>
                  <a:pt x="357068" y="119145"/>
                  <a:pt x="347010" y="105508"/>
                  <a:pt x="337631" y="91440"/>
                </a:cubicBezTo>
                <a:cubicBezTo>
                  <a:pt x="322391" y="68580"/>
                  <a:pt x="314186" y="50409"/>
                  <a:pt x="281361" y="42203"/>
                </a:cubicBezTo>
                <a:lnTo>
                  <a:pt x="253225" y="35169"/>
                </a:lnTo>
                <a:lnTo>
                  <a:pt x="253225" y="56271"/>
                </a:lnTo>
                <a:close/>
              </a:path>
            </a:pathLst>
          </a:cu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7D03AC-2870-4D9B-A32E-E656D8FA793A}"/>
              </a:ext>
            </a:extLst>
          </p:cNvPr>
          <p:cNvSpPr/>
          <p:nvPr/>
        </p:nvSpPr>
        <p:spPr bwMode="auto">
          <a:xfrm>
            <a:off x="2671191" y="2482054"/>
            <a:ext cx="696351" cy="3305908"/>
          </a:xfrm>
          <a:custGeom>
            <a:avLst/>
            <a:gdLst>
              <a:gd name="connsiteX0" fmla="*/ 696351 w 696351"/>
              <a:gd name="connsiteY0" fmla="*/ 3305908 h 3305908"/>
              <a:gd name="connsiteX1" fmla="*/ 682283 w 696351"/>
              <a:gd name="connsiteY1" fmla="*/ 3186332 h 3305908"/>
              <a:gd name="connsiteX2" fmla="*/ 668216 w 696351"/>
              <a:gd name="connsiteY2" fmla="*/ 3151163 h 3305908"/>
              <a:gd name="connsiteX3" fmla="*/ 661182 w 696351"/>
              <a:gd name="connsiteY3" fmla="*/ 3123028 h 3305908"/>
              <a:gd name="connsiteX4" fmla="*/ 647114 w 696351"/>
              <a:gd name="connsiteY4" fmla="*/ 3031588 h 3305908"/>
              <a:gd name="connsiteX5" fmla="*/ 640080 w 696351"/>
              <a:gd name="connsiteY5" fmla="*/ 3010486 h 3305908"/>
              <a:gd name="connsiteX6" fmla="*/ 626013 w 696351"/>
              <a:gd name="connsiteY6" fmla="*/ 2947182 h 3305908"/>
              <a:gd name="connsiteX7" fmla="*/ 604911 w 696351"/>
              <a:gd name="connsiteY7" fmla="*/ 2764302 h 3305908"/>
              <a:gd name="connsiteX8" fmla="*/ 597877 w 696351"/>
              <a:gd name="connsiteY8" fmla="*/ 2504049 h 3305908"/>
              <a:gd name="connsiteX9" fmla="*/ 590843 w 696351"/>
              <a:gd name="connsiteY9" fmla="*/ 2482948 h 3305908"/>
              <a:gd name="connsiteX10" fmla="*/ 576776 w 696351"/>
              <a:gd name="connsiteY10" fmla="*/ 2405575 h 3305908"/>
              <a:gd name="connsiteX11" fmla="*/ 569742 w 696351"/>
              <a:gd name="connsiteY11" fmla="*/ 2215662 h 3305908"/>
              <a:gd name="connsiteX12" fmla="*/ 534573 w 696351"/>
              <a:gd name="connsiteY12" fmla="*/ 2159391 h 3305908"/>
              <a:gd name="connsiteX13" fmla="*/ 520505 w 696351"/>
              <a:gd name="connsiteY13" fmla="*/ 2131255 h 3305908"/>
              <a:gd name="connsiteX14" fmla="*/ 499403 w 696351"/>
              <a:gd name="connsiteY14" fmla="*/ 2103120 h 3305908"/>
              <a:gd name="connsiteX15" fmla="*/ 485336 w 696351"/>
              <a:gd name="connsiteY15" fmla="*/ 2074985 h 3305908"/>
              <a:gd name="connsiteX16" fmla="*/ 471268 w 696351"/>
              <a:gd name="connsiteY16" fmla="*/ 2053883 h 3305908"/>
              <a:gd name="connsiteX17" fmla="*/ 457200 w 696351"/>
              <a:gd name="connsiteY17" fmla="*/ 2011680 h 3305908"/>
              <a:gd name="connsiteX18" fmla="*/ 443133 w 696351"/>
              <a:gd name="connsiteY18" fmla="*/ 1976511 h 3305908"/>
              <a:gd name="connsiteX19" fmla="*/ 414997 w 696351"/>
              <a:gd name="connsiteY19" fmla="*/ 1878037 h 3305908"/>
              <a:gd name="connsiteX20" fmla="*/ 407963 w 696351"/>
              <a:gd name="connsiteY20" fmla="*/ 1842868 h 3305908"/>
              <a:gd name="connsiteX21" fmla="*/ 372794 w 696351"/>
              <a:gd name="connsiteY21" fmla="*/ 1758462 h 3305908"/>
              <a:gd name="connsiteX22" fmla="*/ 358727 w 696351"/>
              <a:gd name="connsiteY22" fmla="*/ 1716259 h 3305908"/>
              <a:gd name="connsiteX23" fmla="*/ 351693 w 696351"/>
              <a:gd name="connsiteY23" fmla="*/ 1695157 h 3305908"/>
              <a:gd name="connsiteX24" fmla="*/ 344659 w 696351"/>
              <a:gd name="connsiteY24" fmla="*/ 1659988 h 3305908"/>
              <a:gd name="connsiteX25" fmla="*/ 330591 w 696351"/>
              <a:gd name="connsiteY25" fmla="*/ 1617785 h 3305908"/>
              <a:gd name="connsiteX26" fmla="*/ 316523 w 696351"/>
              <a:gd name="connsiteY26" fmla="*/ 1526345 h 3305908"/>
              <a:gd name="connsiteX27" fmla="*/ 302456 w 696351"/>
              <a:gd name="connsiteY27" fmla="*/ 1491175 h 3305908"/>
              <a:gd name="connsiteX28" fmla="*/ 295422 w 696351"/>
              <a:gd name="connsiteY28" fmla="*/ 1287194 h 3305908"/>
              <a:gd name="connsiteX29" fmla="*/ 288388 w 696351"/>
              <a:gd name="connsiteY29" fmla="*/ 1252025 h 3305908"/>
              <a:gd name="connsiteX30" fmla="*/ 281354 w 696351"/>
              <a:gd name="connsiteY30" fmla="*/ 1188720 h 3305908"/>
              <a:gd name="connsiteX31" fmla="*/ 260253 w 696351"/>
              <a:gd name="connsiteY31" fmla="*/ 1090246 h 3305908"/>
              <a:gd name="connsiteX32" fmla="*/ 239151 w 696351"/>
              <a:gd name="connsiteY32" fmla="*/ 1026942 h 3305908"/>
              <a:gd name="connsiteX33" fmla="*/ 218050 w 696351"/>
              <a:gd name="connsiteY33" fmla="*/ 900332 h 3305908"/>
              <a:gd name="connsiteX34" fmla="*/ 211016 w 696351"/>
              <a:gd name="connsiteY34" fmla="*/ 844062 h 3305908"/>
              <a:gd name="connsiteX35" fmla="*/ 203982 w 696351"/>
              <a:gd name="connsiteY35" fmla="*/ 815926 h 3305908"/>
              <a:gd name="connsiteX36" fmla="*/ 196948 w 696351"/>
              <a:gd name="connsiteY36" fmla="*/ 766689 h 3305908"/>
              <a:gd name="connsiteX37" fmla="*/ 175847 w 696351"/>
              <a:gd name="connsiteY37" fmla="*/ 710419 h 3305908"/>
              <a:gd name="connsiteX38" fmla="*/ 168813 w 696351"/>
              <a:gd name="connsiteY38" fmla="*/ 661182 h 3305908"/>
              <a:gd name="connsiteX39" fmla="*/ 140677 w 696351"/>
              <a:gd name="connsiteY39" fmla="*/ 597877 h 3305908"/>
              <a:gd name="connsiteX40" fmla="*/ 126610 w 696351"/>
              <a:gd name="connsiteY40" fmla="*/ 541606 h 3305908"/>
              <a:gd name="connsiteX41" fmla="*/ 112542 w 696351"/>
              <a:gd name="connsiteY41" fmla="*/ 464234 h 3305908"/>
              <a:gd name="connsiteX42" fmla="*/ 105508 w 696351"/>
              <a:gd name="connsiteY42" fmla="*/ 422031 h 3305908"/>
              <a:gd name="connsiteX43" fmla="*/ 91440 w 696351"/>
              <a:gd name="connsiteY43" fmla="*/ 386862 h 3305908"/>
              <a:gd name="connsiteX44" fmla="*/ 84407 w 696351"/>
              <a:gd name="connsiteY44" fmla="*/ 337625 h 3305908"/>
              <a:gd name="connsiteX45" fmla="*/ 63305 w 696351"/>
              <a:gd name="connsiteY45" fmla="*/ 274320 h 3305908"/>
              <a:gd name="connsiteX46" fmla="*/ 56271 w 696351"/>
              <a:gd name="connsiteY46" fmla="*/ 253219 h 3305908"/>
              <a:gd name="connsiteX47" fmla="*/ 42203 w 696351"/>
              <a:gd name="connsiteY47" fmla="*/ 182880 h 3305908"/>
              <a:gd name="connsiteX48" fmla="*/ 35170 w 696351"/>
              <a:gd name="connsiteY48" fmla="*/ 91440 h 3305908"/>
              <a:gd name="connsiteX49" fmla="*/ 28136 w 696351"/>
              <a:gd name="connsiteY49" fmla="*/ 70339 h 3305908"/>
              <a:gd name="connsiteX50" fmla="*/ 21102 w 696351"/>
              <a:gd name="connsiteY50" fmla="*/ 35169 h 3305908"/>
              <a:gd name="connsiteX51" fmla="*/ 0 w 696351"/>
              <a:gd name="connsiteY51" fmla="*/ 0 h 330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96351" h="3305908">
                <a:moveTo>
                  <a:pt x="696351" y="3305908"/>
                </a:moveTo>
                <a:cubicBezTo>
                  <a:pt x="691662" y="3266049"/>
                  <a:pt x="689462" y="3225818"/>
                  <a:pt x="682283" y="3186332"/>
                </a:cubicBezTo>
                <a:cubicBezTo>
                  <a:pt x="680024" y="3173910"/>
                  <a:pt x="672209" y="3163141"/>
                  <a:pt x="668216" y="3151163"/>
                </a:cubicBezTo>
                <a:cubicBezTo>
                  <a:pt x="665159" y="3141992"/>
                  <a:pt x="663279" y="3132465"/>
                  <a:pt x="661182" y="3123028"/>
                </a:cubicBezTo>
                <a:cubicBezTo>
                  <a:pt x="642346" y="3038269"/>
                  <a:pt x="668430" y="3148823"/>
                  <a:pt x="647114" y="3031588"/>
                </a:cubicBezTo>
                <a:cubicBezTo>
                  <a:pt x="645788" y="3024293"/>
                  <a:pt x="641878" y="3017679"/>
                  <a:pt x="640080" y="3010486"/>
                </a:cubicBezTo>
                <a:cubicBezTo>
                  <a:pt x="634837" y="2989515"/>
                  <a:pt x="630702" y="2968283"/>
                  <a:pt x="626013" y="2947182"/>
                </a:cubicBezTo>
                <a:cubicBezTo>
                  <a:pt x="610526" y="2792314"/>
                  <a:pt x="619693" y="2852990"/>
                  <a:pt x="604911" y="2764302"/>
                </a:cubicBezTo>
                <a:cubicBezTo>
                  <a:pt x="602566" y="2677551"/>
                  <a:pt x="602211" y="2590723"/>
                  <a:pt x="597877" y="2504049"/>
                </a:cubicBezTo>
                <a:cubicBezTo>
                  <a:pt x="597507" y="2496644"/>
                  <a:pt x="592641" y="2490141"/>
                  <a:pt x="590843" y="2482948"/>
                </a:cubicBezTo>
                <a:cubicBezTo>
                  <a:pt x="585931" y="2463298"/>
                  <a:pt x="579909" y="2424374"/>
                  <a:pt x="576776" y="2405575"/>
                </a:cubicBezTo>
                <a:cubicBezTo>
                  <a:pt x="574431" y="2342271"/>
                  <a:pt x="575655" y="2278733"/>
                  <a:pt x="569742" y="2215662"/>
                </a:cubicBezTo>
                <a:cubicBezTo>
                  <a:pt x="565988" y="2175621"/>
                  <a:pt x="553566" y="2185982"/>
                  <a:pt x="534573" y="2159391"/>
                </a:cubicBezTo>
                <a:cubicBezTo>
                  <a:pt x="528478" y="2150858"/>
                  <a:pt x="526062" y="2140147"/>
                  <a:pt x="520505" y="2131255"/>
                </a:cubicBezTo>
                <a:cubicBezTo>
                  <a:pt x="514292" y="2121314"/>
                  <a:pt x="505616" y="2113061"/>
                  <a:pt x="499403" y="2103120"/>
                </a:cubicBezTo>
                <a:cubicBezTo>
                  <a:pt x="493846" y="2094229"/>
                  <a:pt x="490538" y="2084089"/>
                  <a:pt x="485336" y="2074985"/>
                </a:cubicBezTo>
                <a:cubicBezTo>
                  <a:pt x="481142" y="2067645"/>
                  <a:pt x="474701" y="2061608"/>
                  <a:pt x="471268" y="2053883"/>
                </a:cubicBezTo>
                <a:cubicBezTo>
                  <a:pt x="465245" y="2040332"/>
                  <a:pt x="462707" y="2025448"/>
                  <a:pt x="457200" y="2011680"/>
                </a:cubicBezTo>
                <a:cubicBezTo>
                  <a:pt x="452511" y="1999957"/>
                  <a:pt x="447448" y="1988377"/>
                  <a:pt x="443133" y="1976511"/>
                </a:cubicBezTo>
                <a:cubicBezTo>
                  <a:pt x="428989" y="1937614"/>
                  <a:pt x="424789" y="1920468"/>
                  <a:pt x="414997" y="1878037"/>
                </a:cubicBezTo>
                <a:cubicBezTo>
                  <a:pt x="412309" y="1866388"/>
                  <a:pt x="411109" y="1854402"/>
                  <a:pt x="407963" y="1842868"/>
                </a:cubicBezTo>
                <a:cubicBezTo>
                  <a:pt x="390685" y="1779512"/>
                  <a:pt x="398659" y="1820538"/>
                  <a:pt x="372794" y="1758462"/>
                </a:cubicBezTo>
                <a:cubicBezTo>
                  <a:pt x="367091" y="1744774"/>
                  <a:pt x="363416" y="1730327"/>
                  <a:pt x="358727" y="1716259"/>
                </a:cubicBezTo>
                <a:cubicBezTo>
                  <a:pt x="356382" y="1709225"/>
                  <a:pt x="353147" y="1702427"/>
                  <a:pt x="351693" y="1695157"/>
                </a:cubicBezTo>
                <a:cubicBezTo>
                  <a:pt x="349348" y="1683434"/>
                  <a:pt x="347805" y="1671522"/>
                  <a:pt x="344659" y="1659988"/>
                </a:cubicBezTo>
                <a:cubicBezTo>
                  <a:pt x="340757" y="1645682"/>
                  <a:pt x="334493" y="1632091"/>
                  <a:pt x="330591" y="1617785"/>
                </a:cubicBezTo>
                <a:cubicBezTo>
                  <a:pt x="311711" y="1548558"/>
                  <a:pt x="337909" y="1619019"/>
                  <a:pt x="316523" y="1526345"/>
                </a:cubicBezTo>
                <a:cubicBezTo>
                  <a:pt x="313684" y="1514042"/>
                  <a:pt x="307145" y="1502898"/>
                  <a:pt x="302456" y="1491175"/>
                </a:cubicBezTo>
                <a:cubicBezTo>
                  <a:pt x="300111" y="1423181"/>
                  <a:pt x="299417" y="1355111"/>
                  <a:pt x="295422" y="1287194"/>
                </a:cubicBezTo>
                <a:cubicBezTo>
                  <a:pt x="294720" y="1275259"/>
                  <a:pt x="290079" y="1263860"/>
                  <a:pt x="288388" y="1252025"/>
                </a:cubicBezTo>
                <a:cubicBezTo>
                  <a:pt x="285385" y="1231007"/>
                  <a:pt x="284992" y="1209638"/>
                  <a:pt x="281354" y="1188720"/>
                </a:cubicBezTo>
                <a:cubicBezTo>
                  <a:pt x="275602" y="1155647"/>
                  <a:pt x="265772" y="1123359"/>
                  <a:pt x="260253" y="1090246"/>
                </a:cubicBezTo>
                <a:cubicBezTo>
                  <a:pt x="251829" y="1039704"/>
                  <a:pt x="261130" y="1059909"/>
                  <a:pt x="239151" y="1026942"/>
                </a:cubicBezTo>
                <a:cubicBezTo>
                  <a:pt x="225199" y="971135"/>
                  <a:pt x="229628" y="992951"/>
                  <a:pt x="218050" y="900332"/>
                </a:cubicBezTo>
                <a:cubicBezTo>
                  <a:pt x="215705" y="881575"/>
                  <a:pt x="214124" y="862707"/>
                  <a:pt x="211016" y="844062"/>
                </a:cubicBezTo>
                <a:cubicBezTo>
                  <a:pt x="209427" y="834526"/>
                  <a:pt x="205711" y="825437"/>
                  <a:pt x="203982" y="815926"/>
                </a:cubicBezTo>
                <a:cubicBezTo>
                  <a:pt x="201016" y="799614"/>
                  <a:pt x="201220" y="782708"/>
                  <a:pt x="196948" y="766689"/>
                </a:cubicBezTo>
                <a:cubicBezTo>
                  <a:pt x="191787" y="747333"/>
                  <a:pt x="182881" y="729176"/>
                  <a:pt x="175847" y="710419"/>
                </a:cubicBezTo>
                <a:cubicBezTo>
                  <a:pt x="173502" y="694007"/>
                  <a:pt x="172834" y="677266"/>
                  <a:pt x="168813" y="661182"/>
                </a:cubicBezTo>
                <a:cubicBezTo>
                  <a:pt x="154050" y="602133"/>
                  <a:pt x="157735" y="649051"/>
                  <a:pt x="140677" y="597877"/>
                </a:cubicBezTo>
                <a:cubicBezTo>
                  <a:pt x="134563" y="579535"/>
                  <a:pt x="129344" y="560746"/>
                  <a:pt x="126610" y="541606"/>
                </a:cubicBezTo>
                <a:cubicBezTo>
                  <a:pt x="108729" y="416442"/>
                  <a:pt x="129125" y="547145"/>
                  <a:pt x="112542" y="464234"/>
                </a:cubicBezTo>
                <a:cubicBezTo>
                  <a:pt x="109745" y="450249"/>
                  <a:pt x="109261" y="435790"/>
                  <a:pt x="105508" y="422031"/>
                </a:cubicBezTo>
                <a:cubicBezTo>
                  <a:pt x="102186" y="409850"/>
                  <a:pt x="96129" y="398585"/>
                  <a:pt x="91440" y="386862"/>
                </a:cubicBezTo>
                <a:cubicBezTo>
                  <a:pt x="89096" y="370450"/>
                  <a:pt x="88428" y="353709"/>
                  <a:pt x="84407" y="337625"/>
                </a:cubicBezTo>
                <a:cubicBezTo>
                  <a:pt x="79012" y="316046"/>
                  <a:pt x="70339" y="295422"/>
                  <a:pt x="63305" y="274320"/>
                </a:cubicBezTo>
                <a:cubicBezTo>
                  <a:pt x="60960" y="267286"/>
                  <a:pt x="57725" y="260489"/>
                  <a:pt x="56271" y="253219"/>
                </a:cubicBezTo>
                <a:lnTo>
                  <a:pt x="42203" y="182880"/>
                </a:lnTo>
                <a:cubicBezTo>
                  <a:pt x="39859" y="152400"/>
                  <a:pt x="38962" y="121774"/>
                  <a:pt x="35170" y="91440"/>
                </a:cubicBezTo>
                <a:cubicBezTo>
                  <a:pt x="34250" y="84083"/>
                  <a:pt x="29934" y="77532"/>
                  <a:pt x="28136" y="70339"/>
                </a:cubicBezTo>
                <a:cubicBezTo>
                  <a:pt x="25236" y="58740"/>
                  <a:pt x="23696" y="46840"/>
                  <a:pt x="21102" y="35169"/>
                </a:cubicBezTo>
                <a:cubicBezTo>
                  <a:pt x="13835" y="2467"/>
                  <a:pt x="22151" y="11076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276C9C4-41FA-4C01-89B0-0B45A85D82D1}"/>
              </a:ext>
            </a:extLst>
          </p:cNvPr>
          <p:cNvSpPr/>
          <p:nvPr/>
        </p:nvSpPr>
        <p:spPr bwMode="auto">
          <a:xfrm>
            <a:off x="2101450" y="5456529"/>
            <a:ext cx="1849901" cy="380670"/>
          </a:xfrm>
          <a:custGeom>
            <a:avLst/>
            <a:gdLst>
              <a:gd name="connsiteX0" fmla="*/ 0 w 1849901"/>
              <a:gd name="connsiteY0" fmla="*/ 380670 h 380670"/>
              <a:gd name="connsiteX1" fmla="*/ 112541 w 1849901"/>
              <a:gd name="connsiteY1" fmla="*/ 373636 h 380670"/>
              <a:gd name="connsiteX2" fmla="*/ 175846 w 1849901"/>
              <a:gd name="connsiteY2" fmla="*/ 338467 h 380670"/>
              <a:gd name="connsiteX3" fmla="*/ 218049 w 1849901"/>
              <a:gd name="connsiteY3" fmla="*/ 324399 h 380670"/>
              <a:gd name="connsiteX4" fmla="*/ 239151 w 1849901"/>
              <a:gd name="connsiteY4" fmla="*/ 317365 h 380670"/>
              <a:gd name="connsiteX5" fmla="*/ 267286 w 1849901"/>
              <a:gd name="connsiteY5" fmla="*/ 303297 h 380670"/>
              <a:gd name="connsiteX6" fmla="*/ 323557 w 1849901"/>
              <a:gd name="connsiteY6" fmla="*/ 296264 h 380670"/>
              <a:gd name="connsiteX7" fmla="*/ 365760 w 1849901"/>
              <a:gd name="connsiteY7" fmla="*/ 289230 h 380670"/>
              <a:gd name="connsiteX8" fmla="*/ 710418 w 1849901"/>
              <a:gd name="connsiteY8" fmla="*/ 282196 h 380670"/>
              <a:gd name="connsiteX9" fmla="*/ 752621 w 1849901"/>
              <a:gd name="connsiteY9" fmla="*/ 275162 h 380670"/>
              <a:gd name="connsiteX10" fmla="*/ 773723 w 1849901"/>
              <a:gd name="connsiteY10" fmla="*/ 268128 h 380670"/>
              <a:gd name="connsiteX11" fmla="*/ 851095 w 1849901"/>
              <a:gd name="connsiteY11" fmla="*/ 254060 h 380670"/>
              <a:gd name="connsiteX12" fmla="*/ 907366 w 1849901"/>
              <a:gd name="connsiteY12" fmla="*/ 218891 h 380670"/>
              <a:gd name="connsiteX13" fmla="*/ 928468 w 1849901"/>
              <a:gd name="connsiteY13" fmla="*/ 204824 h 380670"/>
              <a:gd name="connsiteX14" fmla="*/ 984738 w 1849901"/>
              <a:gd name="connsiteY14" fmla="*/ 190756 h 380670"/>
              <a:gd name="connsiteX15" fmla="*/ 1470074 w 1849901"/>
              <a:gd name="connsiteY15" fmla="*/ 183722 h 380670"/>
              <a:gd name="connsiteX16" fmla="*/ 1498209 w 1849901"/>
              <a:gd name="connsiteY16" fmla="*/ 176688 h 380670"/>
              <a:gd name="connsiteX17" fmla="*/ 1540412 w 1849901"/>
              <a:gd name="connsiteY17" fmla="*/ 162620 h 380670"/>
              <a:gd name="connsiteX18" fmla="*/ 1575581 w 1849901"/>
              <a:gd name="connsiteY18" fmla="*/ 120417 h 380670"/>
              <a:gd name="connsiteX19" fmla="*/ 1582615 w 1849901"/>
              <a:gd name="connsiteY19" fmla="*/ 99316 h 380670"/>
              <a:gd name="connsiteX20" fmla="*/ 1624818 w 1849901"/>
              <a:gd name="connsiteY20" fmla="*/ 64147 h 380670"/>
              <a:gd name="connsiteX21" fmla="*/ 1645920 w 1849901"/>
              <a:gd name="connsiteY21" fmla="*/ 43045 h 380670"/>
              <a:gd name="connsiteX22" fmla="*/ 1659988 w 1849901"/>
              <a:gd name="connsiteY22" fmla="*/ 21944 h 380670"/>
              <a:gd name="connsiteX23" fmla="*/ 1730326 w 1849901"/>
              <a:gd name="connsiteY23" fmla="*/ 842 h 380670"/>
              <a:gd name="connsiteX24" fmla="*/ 1849901 w 1849901"/>
              <a:gd name="connsiteY24" fmla="*/ 842 h 3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49901" h="380670">
                <a:moveTo>
                  <a:pt x="0" y="380670"/>
                </a:moveTo>
                <a:cubicBezTo>
                  <a:pt x="37514" y="378325"/>
                  <a:pt x="75161" y="377571"/>
                  <a:pt x="112541" y="373636"/>
                </a:cubicBezTo>
                <a:cubicBezTo>
                  <a:pt x="143544" y="370372"/>
                  <a:pt x="141471" y="349925"/>
                  <a:pt x="175846" y="338467"/>
                </a:cubicBezTo>
                <a:lnTo>
                  <a:pt x="218049" y="324399"/>
                </a:lnTo>
                <a:cubicBezTo>
                  <a:pt x="225083" y="322054"/>
                  <a:pt x="232519" y="320681"/>
                  <a:pt x="239151" y="317365"/>
                </a:cubicBezTo>
                <a:cubicBezTo>
                  <a:pt x="248529" y="312676"/>
                  <a:pt x="257114" y="305840"/>
                  <a:pt x="267286" y="303297"/>
                </a:cubicBezTo>
                <a:cubicBezTo>
                  <a:pt x="285625" y="298712"/>
                  <a:pt x="304844" y="298937"/>
                  <a:pt x="323557" y="296264"/>
                </a:cubicBezTo>
                <a:cubicBezTo>
                  <a:pt x="337675" y="294247"/>
                  <a:pt x="351508" y="289748"/>
                  <a:pt x="365760" y="289230"/>
                </a:cubicBezTo>
                <a:cubicBezTo>
                  <a:pt x="480594" y="285054"/>
                  <a:pt x="595532" y="284541"/>
                  <a:pt x="710418" y="282196"/>
                </a:cubicBezTo>
                <a:cubicBezTo>
                  <a:pt x="724486" y="279851"/>
                  <a:pt x="738699" y="278256"/>
                  <a:pt x="752621" y="275162"/>
                </a:cubicBezTo>
                <a:cubicBezTo>
                  <a:pt x="759859" y="273554"/>
                  <a:pt x="766453" y="269582"/>
                  <a:pt x="773723" y="268128"/>
                </a:cubicBezTo>
                <a:cubicBezTo>
                  <a:pt x="899729" y="242926"/>
                  <a:pt x="767693" y="274911"/>
                  <a:pt x="851095" y="254060"/>
                </a:cubicBezTo>
                <a:cubicBezTo>
                  <a:pt x="904887" y="213718"/>
                  <a:pt x="853301" y="249785"/>
                  <a:pt x="907366" y="218891"/>
                </a:cubicBezTo>
                <a:cubicBezTo>
                  <a:pt x="914706" y="214697"/>
                  <a:pt x="920907" y="208605"/>
                  <a:pt x="928468" y="204824"/>
                </a:cubicBezTo>
                <a:cubicBezTo>
                  <a:pt x="939854" y="199131"/>
                  <a:pt x="976252" y="190985"/>
                  <a:pt x="984738" y="190756"/>
                </a:cubicBezTo>
                <a:cubicBezTo>
                  <a:pt x="1146475" y="186385"/>
                  <a:pt x="1308295" y="186067"/>
                  <a:pt x="1470074" y="183722"/>
                </a:cubicBezTo>
                <a:cubicBezTo>
                  <a:pt x="1479452" y="181377"/>
                  <a:pt x="1488950" y="179466"/>
                  <a:pt x="1498209" y="176688"/>
                </a:cubicBezTo>
                <a:cubicBezTo>
                  <a:pt x="1512412" y="172427"/>
                  <a:pt x="1540412" y="162620"/>
                  <a:pt x="1540412" y="162620"/>
                </a:cubicBezTo>
                <a:cubicBezTo>
                  <a:pt x="1555972" y="147061"/>
                  <a:pt x="1565787" y="140006"/>
                  <a:pt x="1575581" y="120417"/>
                </a:cubicBezTo>
                <a:cubicBezTo>
                  <a:pt x="1578897" y="113786"/>
                  <a:pt x="1578502" y="105485"/>
                  <a:pt x="1582615" y="99316"/>
                </a:cubicBezTo>
                <a:cubicBezTo>
                  <a:pt x="1598029" y="76195"/>
                  <a:pt x="1605353" y="80368"/>
                  <a:pt x="1624818" y="64147"/>
                </a:cubicBezTo>
                <a:cubicBezTo>
                  <a:pt x="1632460" y="57779"/>
                  <a:pt x="1639552" y="50687"/>
                  <a:pt x="1645920" y="43045"/>
                </a:cubicBezTo>
                <a:cubicBezTo>
                  <a:pt x="1651332" y="36551"/>
                  <a:pt x="1652819" y="26424"/>
                  <a:pt x="1659988" y="21944"/>
                </a:cubicBezTo>
                <a:cubicBezTo>
                  <a:pt x="1662548" y="20344"/>
                  <a:pt x="1719628" y="1351"/>
                  <a:pt x="1730326" y="842"/>
                </a:cubicBezTo>
                <a:cubicBezTo>
                  <a:pt x="1770139" y="-1054"/>
                  <a:pt x="1810043" y="842"/>
                  <a:pt x="1849901" y="84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78394" y="2822289"/>
            <a:ext cx="232229" cy="2931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8AF7C7-19EF-4B32-AF0D-A2DE2424ADD2}"/>
              </a:ext>
            </a:extLst>
          </p:cNvPr>
          <p:cNvSpPr/>
          <p:nvPr/>
        </p:nvSpPr>
        <p:spPr bwMode="auto">
          <a:xfrm>
            <a:off x="1926775" y="6356082"/>
            <a:ext cx="1326045" cy="38320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Graph </a:t>
            </a:r>
            <a:r>
              <a:rPr lang="en-US" sz="2400" dirty="0" smtClean="0">
                <a:solidFill>
                  <a:srgbClr val="0070C0"/>
                </a:solidFill>
              </a:rPr>
              <a:t>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8" grpId="0" animBg="1"/>
      <p:bldP spid="9" grpId="0" animBg="1"/>
      <p:bldP spid="10" grpId="0" animBg="1"/>
      <p:bldP spid="4" grpId="0" animBg="1"/>
      <p:bldP spid="7" grpId="0" animBg="1"/>
      <p:bldP spid="6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Majority as a Graph Property is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dirty="0">
                <a:solidFill>
                  <a:srgbClr val="C00000"/>
                </a:solidFill>
              </a:rPr>
              <a:t> Unlabeled 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D20C7E3-5538-486B-9BF1-02232705017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62326" y="1676400"/>
                <a:ext cx="614568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 smtClean="0"/>
                  <a:t>Query all edges on a complete subgraph of size </a:t>
                </a:r>
                <a14:m>
                  <m:oMath xmlns:m="http://schemas.openxmlformats.org/officeDocument/2006/math">
                    <m:r>
                      <a:rPr lang="en-US" sz="2800" i="1" ker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1" ker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kern="0" dirty="0"/>
                  <a:t>- the </a:t>
                </a:r>
                <a:r>
                  <a:rPr lang="en-US" sz="2800" b="1" kern="0" dirty="0"/>
                  <a:t>anchor</a:t>
                </a:r>
              </a:p>
              <a:p>
                <a:pPr marL="0" indent="0">
                  <a:buNone/>
                </a:pPr>
                <a:r>
                  <a:rPr lang="en-US" sz="2400" b="1" kern="0" dirty="0" smtClean="0"/>
                  <a:t>Claim</a:t>
                </a:r>
                <a:r>
                  <a:rPr lang="en-US" sz="2400" b="1" kern="0" dirty="0"/>
                  <a:t>:</a:t>
                </a:r>
                <a:r>
                  <a:rPr lang="en-US" sz="2400" kern="0" dirty="0"/>
                  <a:t> </a:t>
                </a:r>
                <a:r>
                  <a:rPr lang="en-US" sz="2800" kern="0" dirty="0" err="1" smtClean="0"/>
                  <a:t>w.h.p</a:t>
                </a:r>
                <a:r>
                  <a:rPr lang="en-US" sz="2800" kern="0" dirty="0" smtClean="0"/>
                  <a:t>. there is a </a:t>
                </a:r>
                <a:r>
                  <a:rPr lang="en-US" sz="2800" b="1" kern="0" dirty="0" smtClean="0"/>
                  <a:t>unique</a:t>
                </a:r>
                <a:r>
                  <a:rPr lang="en-US" sz="2800" kern="0" dirty="0" smtClean="0"/>
                  <a:t> subgraph </a:t>
                </a:r>
                <a:r>
                  <a:rPr lang="en-US" sz="2800" kern="0" dirty="0"/>
                  <a:t>in </a:t>
                </a:r>
                <a:r>
                  <a:rPr lang="en-US" sz="2800" kern="0" dirty="0">
                    <a:solidFill>
                      <a:srgbClr val="0070C0"/>
                    </a:solidFill>
                  </a:rPr>
                  <a:t>G </a:t>
                </a:r>
                <a:r>
                  <a:rPr lang="en-US" sz="2800" kern="0" dirty="0" smtClean="0"/>
                  <a:t>isomorphic to the anchor</a:t>
                </a:r>
                <a:endParaRPr lang="en-US" sz="2800" kern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D20C7E3-5538-486B-9BF1-022327050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2326" y="1676400"/>
                <a:ext cx="6145680" cy="2209800"/>
              </a:xfrm>
              <a:prstGeom prst="rect">
                <a:avLst/>
              </a:prstGeom>
              <a:blipFill>
                <a:blip r:embed="rId2"/>
                <a:stretch>
                  <a:fillRect l="-1984" t="-2755" r="-20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01F7EE-3AAC-49B4-9108-08FA65CE3632}"/>
              </a:ext>
            </a:extLst>
          </p:cNvPr>
          <p:cNvSpPr txBox="1">
            <a:spLocks/>
          </p:cNvSpPr>
          <p:nvPr/>
        </p:nvSpPr>
        <p:spPr bwMode="auto">
          <a:xfrm>
            <a:off x="5216601" y="4123872"/>
            <a:ext cx="64020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3333FF"/>
                </a:solidFill>
              </a:rPr>
              <a:t>For </a:t>
            </a:r>
            <a:r>
              <a:rPr lang="en-US" sz="2800" kern="0" dirty="0" smtClean="0">
                <a:solidFill>
                  <a:srgbClr val="3333FF"/>
                </a:solidFill>
              </a:rPr>
              <a:t>each </a:t>
            </a:r>
            <a:r>
              <a:rPr lang="en-US" sz="2800" kern="0" dirty="0">
                <a:solidFill>
                  <a:srgbClr val="3333FF"/>
                </a:solidFill>
              </a:rPr>
              <a:t>other vertex</a:t>
            </a:r>
            <a:r>
              <a:rPr lang="he-IL" sz="2800" kern="0" dirty="0">
                <a:solidFill>
                  <a:srgbClr val="3333FF"/>
                </a:solidFill>
              </a:rPr>
              <a:t>:</a:t>
            </a:r>
            <a:r>
              <a:rPr lang="en-US" sz="2800" kern="0" dirty="0">
                <a:solidFill>
                  <a:srgbClr val="3333FF"/>
                </a:solidFill>
              </a:rPr>
              <a:t> </a:t>
            </a:r>
            <a:r>
              <a:rPr lang="en-US" sz="2800" b="1" kern="0" dirty="0">
                <a:solidFill>
                  <a:srgbClr val="3333FF"/>
                </a:solidFill>
              </a:rPr>
              <a:t>query all adjacent edges to the </a:t>
            </a:r>
            <a:r>
              <a:rPr lang="en-US" sz="2800" b="1" kern="0" dirty="0" smtClean="0">
                <a:solidFill>
                  <a:srgbClr val="3333FF"/>
                </a:solidFill>
              </a:rPr>
              <a:t>anchor </a:t>
            </a:r>
            <a:endParaRPr lang="en-US" sz="2800" b="1" kern="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sz="2400" b="1" kern="0" dirty="0"/>
              <a:t>Claim:</a:t>
            </a:r>
            <a:r>
              <a:rPr lang="en-US" sz="2400" kern="0" dirty="0"/>
              <a:t> </a:t>
            </a:r>
            <a:r>
              <a:rPr lang="en-US" sz="2800" kern="0" dirty="0" err="1"/>
              <a:t>w.h.p</a:t>
            </a:r>
            <a:r>
              <a:rPr lang="en-US" sz="2800" kern="0" dirty="0"/>
              <a:t> each vertex is </a:t>
            </a:r>
            <a:r>
              <a:rPr lang="en-US" sz="2800" b="1" kern="0" dirty="0"/>
              <a:t>uniquely</a:t>
            </a:r>
            <a:r>
              <a:rPr lang="en-US" sz="2800" kern="0" dirty="0"/>
              <a:t> connected to the </a:t>
            </a:r>
            <a:r>
              <a:rPr lang="en-US" sz="2800" kern="0" dirty="0" smtClean="0"/>
              <a:t>anchor </a:t>
            </a:r>
            <a:r>
              <a:rPr lang="en-US" sz="2800" kern="0" dirty="0"/>
              <a:t>(random graph + union bound)</a:t>
            </a:r>
          </a:p>
        </p:txBody>
      </p:sp>
      <p:pic>
        <p:nvPicPr>
          <p:cNvPr id="7" name="Picture 2" descr="Fig 2.">
            <a:extLst>
              <a:ext uri="{FF2B5EF4-FFF2-40B4-BE49-F238E27FC236}">
                <a16:creationId xmlns:a16="http://schemas.microsoft.com/office/drawing/2014/main" id="{3FD8E715-3D0E-4221-A254-1FE0C31E5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9" y="2058990"/>
            <a:ext cx="3962400" cy="39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A1006D2-3CEE-41A9-B616-FDB7DB313DC4}"/>
              </a:ext>
            </a:extLst>
          </p:cNvPr>
          <p:cNvSpPr/>
          <p:nvPr/>
        </p:nvSpPr>
        <p:spPr bwMode="auto">
          <a:xfrm>
            <a:off x="2755923" y="1984329"/>
            <a:ext cx="386868" cy="414997"/>
          </a:xfrm>
          <a:custGeom>
            <a:avLst/>
            <a:gdLst>
              <a:gd name="connsiteX0" fmla="*/ 253225 w 386868"/>
              <a:gd name="connsiteY0" fmla="*/ 56271 h 414997"/>
              <a:gd name="connsiteX1" fmla="*/ 218056 w 386868"/>
              <a:gd name="connsiteY1" fmla="*/ 21102 h 414997"/>
              <a:gd name="connsiteX2" fmla="*/ 196954 w 386868"/>
              <a:gd name="connsiteY2" fmla="*/ 14068 h 414997"/>
              <a:gd name="connsiteX3" fmla="*/ 175853 w 386868"/>
              <a:gd name="connsiteY3" fmla="*/ 0 h 414997"/>
              <a:gd name="connsiteX4" fmla="*/ 98481 w 386868"/>
              <a:gd name="connsiteY4" fmla="*/ 7034 h 414997"/>
              <a:gd name="connsiteX5" fmla="*/ 63311 w 386868"/>
              <a:gd name="connsiteY5" fmla="*/ 49237 h 414997"/>
              <a:gd name="connsiteX6" fmla="*/ 42210 w 386868"/>
              <a:gd name="connsiteY6" fmla="*/ 70339 h 414997"/>
              <a:gd name="connsiteX7" fmla="*/ 28142 w 386868"/>
              <a:gd name="connsiteY7" fmla="*/ 98474 h 414997"/>
              <a:gd name="connsiteX8" fmla="*/ 14074 w 386868"/>
              <a:gd name="connsiteY8" fmla="*/ 119576 h 414997"/>
              <a:gd name="connsiteX9" fmla="*/ 7 w 386868"/>
              <a:gd name="connsiteY9" fmla="*/ 168812 h 414997"/>
              <a:gd name="connsiteX10" fmla="*/ 14074 w 386868"/>
              <a:gd name="connsiteY10" fmla="*/ 281354 h 414997"/>
              <a:gd name="connsiteX11" fmla="*/ 28142 w 386868"/>
              <a:gd name="connsiteY11" fmla="*/ 302456 h 414997"/>
              <a:gd name="connsiteX12" fmla="*/ 70345 w 386868"/>
              <a:gd name="connsiteY12" fmla="*/ 344659 h 414997"/>
              <a:gd name="connsiteX13" fmla="*/ 91447 w 386868"/>
              <a:gd name="connsiteY13" fmla="*/ 358726 h 414997"/>
              <a:gd name="connsiteX14" fmla="*/ 147718 w 386868"/>
              <a:gd name="connsiteY14" fmla="*/ 393896 h 414997"/>
              <a:gd name="connsiteX15" fmla="*/ 189921 w 386868"/>
              <a:gd name="connsiteY15" fmla="*/ 407963 h 414997"/>
              <a:gd name="connsiteX16" fmla="*/ 211022 w 386868"/>
              <a:gd name="connsiteY16" fmla="*/ 414997 h 414997"/>
              <a:gd name="connsiteX17" fmla="*/ 309496 w 386868"/>
              <a:gd name="connsiteY17" fmla="*/ 407963 h 414997"/>
              <a:gd name="connsiteX18" fmla="*/ 330598 w 386868"/>
              <a:gd name="connsiteY18" fmla="*/ 365760 h 414997"/>
              <a:gd name="connsiteX19" fmla="*/ 351699 w 386868"/>
              <a:gd name="connsiteY19" fmla="*/ 344659 h 414997"/>
              <a:gd name="connsiteX20" fmla="*/ 358733 w 386868"/>
              <a:gd name="connsiteY20" fmla="*/ 323557 h 414997"/>
              <a:gd name="connsiteX21" fmla="*/ 386868 w 386868"/>
              <a:gd name="connsiteY21" fmla="*/ 267286 h 414997"/>
              <a:gd name="connsiteX22" fmla="*/ 379834 w 386868"/>
              <a:gd name="connsiteY22" fmla="*/ 161779 h 414997"/>
              <a:gd name="connsiteX23" fmla="*/ 365767 w 386868"/>
              <a:gd name="connsiteY23" fmla="*/ 133643 h 414997"/>
              <a:gd name="connsiteX24" fmla="*/ 337631 w 386868"/>
              <a:gd name="connsiteY24" fmla="*/ 91440 h 414997"/>
              <a:gd name="connsiteX25" fmla="*/ 281361 w 386868"/>
              <a:gd name="connsiteY25" fmla="*/ 42203 h 414997"/>
              <a:gd name="connsiteX26" fmla="*/ 253225 w 386868"/>
              <a:gd name="connsiteY26" fmla="*/ 35169 h 414997"/>
              <a:gd name="connsiteX27" fmla="*/ 253225 w 386868"/>
              <a:gd name="connsiteY27" fmla="*/ 56271 h 41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6868" h="414997">
                <a:moveTo>
                  <a:pt x="253225" y="56271"/>
                </a:moveTo>
                <a:cubicBezTo>
                  <a:pt x="241502" y="44548"/>
                  <a:pt x="231319" y="31049"/>
                  <a:pt x="218056" y="21102"/>
                </a:cubicBezTo>
                <a:cubicBezTo>
                  <a:pt x="212124" y="16653"/>
                  <a:pt x="203586" y="17384"/>
                  <a:pt x="196954" y="14068"/>
                </a:cubicBezTo>
                <a:cubicBezTo>
                  <a:pt x="189393" y="10287"/>
                  <a:pt x="182887" y="4689"/>
                  <a:pt x="175853" y="0"/>
                </a:cubicBezTo>
                <a:cubicBezTo>
                  <a:pt x="150062" y="2345"/>
                  <a:pt x="123382" y="-81"/>
                  <a:pt x="98481" y="7034"/>
                </a:cubicBezTo>
                <a:cubicBezTo>
                  <a:pt x="84997" y="10887"/>
                  <a:pt x="71344" y="39598"/>
                  <a:pt x="63311" y="49237"/>
                </a:cubicBezTo>
                <a:cubicBezTo>
                  <a:pt x="56943" y="56879"/>
                  <a:pt x="47992" y="62244"/>
                  <a:pt x="42210" y="70339"/>
                </a:cubicBezTo>
                <a:cubicBezTo>
                  <a:pt x="36116" y="78871"/>
                  <a:pt x="33344" y="89370"/>
                  <a:pt x="28142" y="98474"/>
                </a:cubicBezTo>
                <a:cubicBezTo>
                  <a:pt x="23948" y="105814"/>
                  <a:pt x="18763" y="112542"/>
                  <a:pt x="14074" y="119576"/>
                </a:cubicBezTo>
                <a:cubicBezTo>
                  <a:pt x="10758" y="129524"/>
                  <a:pt x="7" y="159984"/>
                  <a:pt x="7" y="168812"/>
                </a:cubicBezTo>
                <a:cubicBezTo>
                  <a:pt x="7" y="183565"/>
                  <a:pt x="-781" y="251643"/>
                  <a:pt x="14074" y="281354"/>
                </a:cubicBezTo>
                <a:cubicBezTo>
                  <a:pt x="17855" y="288915"/>
                  <a:pt x="22526" y="296138"/>
                  <a:pt x="28142" y="302456"/>
                </a:cubicBezTo>
                <a:cubicBezTo>
                  <a:pt x="41359" y="317325"/>
                  <a:pt x="53791" y="333624"/>
                  <a:pt x="70345" y="344659"/>
                </a:cubicBezTo>
                <a:cubicBezTo>
                  <a:pt x="77379" y="349348"/>
                  <a:pt x="84568" y="353812"/>
                  <a:pt x="91447" y="358726"/>
                </a:cubicBezTo>
                <a:cubicBezTo>
                  <a:pt x="118385" y="377967"/>
                  <a:pt x="117671" y="381877"/>
                  <a:pt x="147718" y="393896"/>
                </a:cubicBezTo>
                <a:cubicBezTo>
                  <a:pt x="161486" y="399403"/>
                  <a:pt x="175853" y="403274"/>
                  <a:pt x="189921" y="407963"/>
                </a:cubicBezTo>
                <a:lnTo>
                  <a:pt x="211022" y="414997"/>
                </a:lnTo>
                <a:cubicBezTo>
                  <a:pt x="243847" y="412652"/>
                  <a:pt x="277570" y="415944"/>
                  <a:pt x="309496" y="407963"/>
                </a:cubicBezTo>
                <a:cubicBezTo>
                  <a:pt x="322778" y="404643"/>
                  <a:pt x="325188" y="373876"/>
                  <a:pt x="330598" y="365760"/>
                </a:cubicBezTo>
                <a:cubicBezTo>
                  <a:pt x="336116" y="357483"/>
                  <a:pt x="344665" y="351693"/>
                  <a:pt x="351699" y="344659"/>
                </a:cubicBezTo>
                <a:cubicBezTo>
                  <a:pt x="354044" y="337625"/>
                  <a:pt x="355665" y="330307"/>
                  <a:pt x="358733" y="323557"/>
                </a:cubicBezTo>
                <a:cubicBezTo>
                  <a:pt x="367411" y="304466"/>
                  <a:pt x="386868" y="267286"/>
                  <a:pt x="386868" y="267286"/>
                </a:cubicBezTo>
                <a:cubicBezTo>
                  <a:pt x="384523" y="232117"/>
                  <a:pt x="385331" y="196595"/>
                  <a:pt x="379834" y="161779"/>
                </a:cubicBezTo>
                <a:cubicBezTo>
                  <a:pt x="378199" y="151422"/>
                  <a:pt x="371162" y="142634"/>
                  <a:pt x="365767" y="133643"/>
                </a:cubicBezTo>
                <a:cubicBezTo>
                  <a:pt x="357068" y="119145"/>
                  <a:pt x="347010" y="105508"/>
                  <a:pt x="337631" y="91440"/>
                </a:cubicBezTo>
                <a:cubicBezTo>
                  <a:pt x="322391" y="68580"/>
                  <a:pt x="314186" y="50409"/>
                  <a:pt x="281361" y="42203"/>
                </a:cubicBezTo>
                <a:lnTo>
                  <a:pt x="253225" y="35169"/>
                </a:lnTo>
                <a:lnTo>
                  <a:pt x="253225" y="56271"/>
                </a:lnTo>
                <a:close/>
              </a:path>
            </a:pathLst>
          </a:cu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C5C493-6DE4-42F7-8890-A50D4B1120E2}"/>
              </a:ext>
            </a:extLst>
          </p:cNvPr>
          <p:cNvSpPr/>
          <p:nvPr/>
        </p:nvSpPr>
        <p:spPr bwMode="auto">
          <a:xfrm>
            <a:off x="3385459" y="5511803"/>
            <a:ext cx="386868" cy="414997"/>
          </a:xfrm>
          <a:custGeom>
            <a:avLst/>
            <a:gdLst>
              <a:gd name="connsiteX0" fmla="*/ 253225 w 386868"/>
              <a:gd name="connsiteY0" fmla="*/ 56271 h 414997"/>
              <a:gd name="connsiteX1" fmla="*/ 218056 w 386868"/>
              <a:gd name="connsiteY1" fmla="*/ 21102 h 414997"/>
              <a:gd name="connsiteX2" fmla="*/ 196954 w 386868"/>
              <a:gd name="connsiteY2" fmla="*/ 14068 h 414997"/>
              <a:gd name="connsiteX3" fmla="*/ 175853 w 386868"/>
              <a:gd name="connsiteY3" fmla="*/ 0 h 414997"/>
              <a:gd name="connsiteX4" fmla="*/ 98481 w 386868"/>
              <a:gd name="connsiteY4" fmla="*/ 7034 h 414997"/>
              <a:gd name="connsiteX5" fmla="*/ 63311 w 386868"/>
              <a:gd name="connsiteY5" fmla="*/ 49237 h 414997"/>
              <a:gd name="connsiteX6" fmla="*/ 42210 w 386868"/>
              <a:gd name="connsiteY6" fmla="*/ 70339 h 414997"/>
              <a:gd name="connsiteX7" fmla="*/ 28142 w 386868"/>
              <a:gd name="connsiteY7" fmla="*/ 98474 h 414997"/>
              <a:gd name="connsiteX8" fmla="*/ 14074 w 386868"/>
              <a:gd name="connsiteY8" fmla="*/ 119576 h 414997"/>
              <a:gd name="connsiteX9" fmla="*/ 7 w 386868"/>
              <a:gd name="connsiteY9" fmla="*/ 168812 h 414997"/>
              <a:gd name="connsiteX10" fmla="*/ 14074 w 386868"/>
              <a:gd name="connsiteY10" fmla="*/ 281354 h 414997"/>
              <a:gd name="connsiteX11" fmla="*/ 28142 w 386868"/>
              <a:gd name="connsiteY11" fmla="*/ 302456 h 414997"/>
              <a:gd name="connsiteX12" fmla="*/ 70345 w 386868"/>
              <a:gd name="connsiteY12" fmla="*/ 344659 h 414997"/>
              <a:gd name="connsiteX13" fmla="*/ 91447 w 386868"/>
              <a:gd name="connsiteY13" fmla="*/ 358726 h 414997"/>
              <a:gd name="connsiteX14" fmla="*/ 147718 w 386868"/>
              <a:gd name="connsiteY14" fmla="*/ 393896 h 414997"/>
              <a:gd name="connsiteX15" fmla="*/ 189921 w 386868"/>
              <a:gd name="connsiteY15" fmla="*/ 407963 h 414997"/>
              <a:gd name="connsiteX16" fmla="*/ 211022 w 386868"/>
              <a:gd name="connsiteY16" fmla="*/ 414997 h 414997"/>
              <a:gd name="connsiteX17" fmla="*/ 309496 w 386868"/>
              <a:gd name="connsiteY17" fmla="*/ 407963 h 414997"/>
              <a:gd name="connsiteX18" fmla="*/ 330598 w 386868"/>
              <a:gd name="connsiteY18" fmla="*/ 365760 h 414997"/>
              <a:gd name="connsiteX19" fmla="*/ 351699 w 386868"/>
              <a:gd name="connsiteY19" fmla="*/ 344659 h 414997"/>
              <a:gd name="connsiteX20" fmla="*/ 358733 w 386868"/>
              <a:gd name="connsiteY20" fmla="*/ 323557 h 414997"/>
              <a:gd name="connsiteX21" fmla="*/ 386868 w 386868"/>
              <a:gd name="connsiteY21" fmla="*/ 267286 h 414997"/>
              <a:gd name="connsiteX22" fmla="*/ 379834 w 386868"/>
              <a:gd name="connsiteY22" fmla="*/ 161779 h 414997"/>
              <a:gd name="connsiteX23" fmla="*/ 365767 w 386868"/>
              <a:gd name="connsiteY23" fmla="*/ 133643 h 414997"/>
              <a:gd name="connsiteX24" fmla="*/ 337631 w 386868"/>
              <a:gd name="connsiteY24" fmla="*/ 91440 h 414997"/>
              <a:gd name="connsiteX25" fmla="*/ 281361 w 386868"/>
              <a:gd name="connsiteY25" fmla="*/ 42203 h 414997"/>
              <a:gd name="connsiteX26" fmla="*/ 253225 w 386868"/>
              <a:gd name="connsiteY26" fmla="*/ 35169 h 414997"/>
              <a:gd name="connsiteX27" fmla="*/ 253225 w 386868"/>
              <a:gd name="connsiteY27" fmla="*/ 56271 h 41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6868" h="414997">
                <a:moveTo>
                  <a:pt x="253225" y="56271"/>
                </a:moveTo>
                <a:cubicBezTo>
                  <a:pt x="241502" y="44548"/>
                  <a:pt x="231319" y="31049"/>
                  <a:pt x="218056" y="21102"/>
                </a:cubicBezTo>
                <a:cubicBezTo>
                  <a:pt x="212124" y="16653"/>
                  <a:pt x="203586" y="17384"/>
                  <a:pt x="196954" y="14068"/>
                </a:cubicBezTo>
                <a:cubicBezTo>
                  <a:pt x="189393" y="10287"/>
                  <a:pt x="182887" y="4689"/>
                  <a:pt x="175853" y="0"/>
                </a:cubicBezTo>
                <a:cubicBezTo>
                  <a:pt x="150062" y="2345"/>
                  <a:pt x="123382" y="-81"/>
                  <a:pt x="98481" y="7034"/>
                </a:cubicBezTo>
                <a:cubicBezTo>
                  <a:pt x="84997" y="10887"/>
                  <a:pt x="71344" y="39598"/>
                  <a:pt x="63311" y="49237"/>
                </a:cubicBezTo>
                <a:cubicBezTo>
                  <a:pt x="56943" y="56879"/>
                  <a:pt x="47992" y="62244"/>
                  <a:pt x="42210" y="70339"/>
                </a:cubicBezTo>
                <a:cubicBezTo>
                  <a:pt x="36116" y="78871"/>
                  <a:pt x="33344" y="89370"/>
                  <a:pt x="28142" y="98474"/>
                </a:cubicBezTo>
                <a:cubicBezTo>
                  <a:pt x="23948" y="105814"/>
                  <a:pt x="18763" y="112542"/>
                  <a:pt x="14074" y="119576"/>
                </a:cubicBezTo>
                <a:cubicBezTo>
                  <a:pt x="10758" y="129524"/>
                  <a:pt x="7" y="159984"/>
                  <a:pt x="7" y="168812"/>
                </a:cubicBezTo>
                <a:cubicBezTo>
                  <a:pt x="7" y="183565"/>
                  <a:pt x="-781" y="251643"/>
                  <a:pt x="14074" y="281354"/>
                </a:cubicBezTo>
                <a:cubicBezTo>
                  <a:pt x="17855" y="288915"/>
                  <a:pt x="22526" y="296138"/>
                  <a:pt x="28142" y="302456"/>
                </a:cubicBezTo>
                <a:cubicBezTo>
                  <a:pt x="41359" y="317325"/>
                  <a:pt x="53791" y="333624"/>
                  <a:pt x="70345" y="344659"/>
                </a:cubicBezTo>
                <a:cubicBezTo>
                  <a:pt x="77379" y="349348"/>
                  <a:pt x="84568" y="353812"/>
                  <a:pt x="91447" y="358726"/>
                </a:cubicBezTo>
                <a:cubicBezTo>
                  <a:pt x="118385" y="377967"/>
                  <a:pt x="117671" y="381877"/>
                  <a:pt x="147718" y="393896"/>
                </a:cubicBezTo>
                <a:cubicBezTo>
                  <a:pt x="161486" y="399403"/>
                  <a:pt x="175853" y="403274"/>
                  <a:pt x="189921" y="407963"/>
                </a:cubicBezTo>
                <a:lnTo>
                  <a:pt x="211022" y="414997"/>
                </a:lnTo>
                <a:cubicBezTo>
                  <a:pt x="243847" y="412652"/>
                  <a:pt x="277570" y="415944"/>
                  <a:pt x="309496" y="407963"/>
                </a:cubicBezTo>
                <a:cubicBezTo>
                  <a:pt x="322778" y="404643"/>
                  <a:pt x="325188" y="373876"/>
                  <a:pt x="330598" y="365760"/>
                </a:cubicBezTo>
                <a:cubicBezTo>
                  <a:pt x="336116" y="357483"/>
                  <a:pt x="344665" y="351693"/>
                  <a:pt x="351699" y="344659"/>
                </a:cubicBezTo>
                <a:cubicBezTo>
                  <a:pt x="354044" y="337625"/>
                  <a:pt x="355665" y="330307"/>
                  <a:pt x="358733" y="323557"/>
                </a:cubicBezTo>
                <a:cubicBezTo>
                  <a:pt x="367411" y="304466"/>
                  <a:pt x="386868" y="267286"/>
                  <a:pt x="386868" y="267286"/>
                </a:cubicBezTo>
                <a:cubicBezTo>
                  <a:pt x="384523" y="232117"/>
                  <a:pt x="385331" y="196595"/>
                  <a:pt x="379834" y="161779"/>
                </a:cubicBezTo>
                <a:cubicBezTo>
                  <a:pt x="378199" y="151422"/>
                  <a:pt x="371162" y="142634"/>
                  <a:pt x="365767" y="133643"/>
                </a:cubicBezTo>
                <a:cubicBezTo>
                  <a:pt x="357068" y="119145"/>
                  <a:pt x="347010" y="105508"/>
                  <a:pt x="337631" y="91440"/>
                </a:cubicBezTo>
                <a:cubicBezTo>
                  <a:pt x="322391" y="68580"/>
                  <a:pt x="314186" y="50409"/>
                  <a:pt x="281361" y="42203"/>
                </a:cubicBezTo>
                <a:lnTo>
                  <a:pt x="253225" y="35169"/>
                </a:lnTo>
                <a:lnTo>
                  <a:pt x="253225" y="56271"/>
                </a:lnTo>
                <a:close/>
              </a:path>
            </a:pathLst>
          </a:cu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6D2F09-A97B-4627-9675-3C821BA93B9D}"/>
              </a:ext>
            </a:extLst>
          </p:cNvPr>
          <p:cNvSpPr/>
          <p:nvPr/>
        </p:nvSpPr>
        <p:spPr bwMode="auto">
          <a:xfrm>
            <a:off x="1972825" y="5511802"/>
            <a:ext cx="386868" cy="414997"/>
          </a:xfrm>
          <a:custGeom>
            <a:avLst/>
            <a:gdLst>
              <a:gd name="connsiteX0" fmla="*/ 253225 w 386868"/>
              <a:gd name="connsiteY0" fmla="*/ 56271 h 414997"/>
              <a:gd name="connsiteX1" fmla="*/ 218056 w 386868"/>
              <a:gd name="connsiteY1" fmla="*/ 21102 h 414997"/>
              <a:gd name="connsiteX2" fmla="*/ 196954 w 386868"/>
              <a:gd name="connsiteY2" fmla="*/ 14068 h 414997"/>
              <a:gd name="connsiteX3" fmla="*/ 175853 w 386868"/>
              <a:gd name="connsiteY3" fmla="*/ 0 h 414997"/>
              <a:gd name="connsiteX4" fmla="*/ 98481 w 386868"/>
              <a:gd name="connsiteY4" fmla="*/ 7034 h 414997"/>
              <a:gd name="connsiteX5" fmla="*/ 63311 w 386868"/>
              <a:gd name="connsiteY5" fmla="*/ 49237 h 414997"/>
              <a:gd name="connsiteX6" fmla="*/ 42210 w 386868"/>
              <a:gd name="connsiteY6" fmla="*/ 70339 h 414997"/>
              <a:gd name="connsiteX7" fmla="*/ 28142 w 386868"/>
              <a:gd name="connsiteY7" fmla="*/ 98474 h 414997"/>
              <a:gd name="connsiteX8" fmla="*/ 14074 w 386868"/>
              <a:gd name="connsiteY8" fmla="*/ 119576 h 414997"/>
              <a:gd name="connsiteX9" fmla="*/ 7 w 386868"/>
              <a:gd name="connsiteY9" fmla="*/ 168812 h 414997"/>
              <a:gd name="connsiteX10" fmla="*/ 14074 w 386868"/>
              <a:gd name="connsiteY10" fmla="*/ 281354 h 414997"/>
              <a:gd name="connsiteX11" fmla="*/ 28142 w 386868"/>
              <a:gd name="connsiteY11" fmla="*/ 302456 h 414997"/>
              <a:gd name="connsiteX12" fmla="*/ 70345 w 386868"/>
              <a:gd name="connsiteY12" fmla="*/ 344659 h 414997"/>
              <a:gd name="connsiteX13" fmla="*/ 91447 w 386868"/>
              <a:gd name="connsiteY13" fmla="*/ 358726 h 414997"/>
              <a:gd name="connsiteX14" fmla="*/ 147718 w 386868"/>
              <a:gd name="connsiteY14" fmla="*/ 393896 h 414997"/>
              <a:gd name="connsiteX15" fmla="*/ 189921 w 386868"/>
              <a:gd name="connsiteY15" fmla="*/ 407963 h 414997"/>
              <a:gd name="connsiteX16" fmla="*/ 211022 w 386868"/>
              <a:gd name="connsiteY16" fmla="*/ 414997 h 414997"/>
              <a:gd name="connsiteX17" fmla="*/ 309496 w 386868"/>
              <a:gd name="connsiteY17" fmla="*/ 407963 h 414997"/>
              <a:gd name="connsiteX18" fmla="*/ 330598 w 386868"/>
              <a:gd name="connsiteY18" fmla="*/ 365760 h 414997"/>
              <a:gd name="connsiteX19" fmla="*/ 351699 w 386868"/>
              <a:gd name="connsiteY19" fmla="*/ 344659 h 414997"/>
              <a:gd name="connsiteX20" fmla="*/ 358733 w 386868"/>
              <a:gd name="connsiteY20" fmla="*/ 323557 h 414997"/>
              <a:gd name="connsiteX21" fmla="*/ 386868 w 386868"/>
              <a:gd name="connsiteY21" fmla="*/ 267286 h 414997"/>
              <a:gd name="connsiteX22" fmla="*/ 379834 w 386868"/>
              <a:gd name="connsiteY22" fmla="*/ 161779 h 414997"/>
              <a:gd name="connsiteX23" fmla="*/ 365767 w 386868"/>
              <a:gd name="connsiteY23" fmla="*/ 133643 h 414997"/>
              <a:gd name="connsiteX24" fmla="*/ 337631 w 386868"/>
              <a:gd name="connsiteY24" fmla="*/ 91440 h 414997"/>
              <a:gd name="connsiteX25" fmla="*/ 281361 w 386868"/>
              <a:gd name="connsiteY25" fmla="*/ 42203 h 414997"/>
              <a:gd name="connsiteX26" fmla="*/ 253225 w 386868"/>
              <a:gd name="connsiteY26" fmla="*/ 35169 h 414997"/>
              <a:gd name="connsiteX27" fmla="*/ 253225 w 386868"/>
              <a:gd name="connsiteY27" fmla="*/ 56271 h 41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6868" h="414997">
                <a:moveTo>
                  <a:pt x="253225" y="56271"/>
                </a:moveTo>
                <a:cubicBezTo>
                  <a:pt x="241502" y="44548"/>
                  <a:pt x="231319" y="31049"/>
                  <a:pt x="218056" y="21102"/>
                </a:cubicBezTo>
                <a:cubicBezTo>
                  <a:pt x="212124" y="16653"/>
                  <a:pt x="203586" y="17384"/>
                  <a:pt x="196954" y="14068"/>
                </a:cubicBezTo>
                <a:cubicBezTo>
                  <a:pt x="189393" y="10287"/>
                  <a:pt x="182887" y="4689"/>
                  <a:pt x="175853" y="0"/>
                </a:cubicBezTo>
                <a:cubicBezTo>
                  <a:pt x="150062" y="2345"/>
                  <a:pt x="123382" y="-81"/>
                  <a:pt x="98481" y="7034"/>
                </a:cubicBezTo>
                <a:cubicBezTo>
                  <a:pt x="84997" y="10887"/>
                  <a:pt x="71344" y="39598"/>
                  <a:pt x="63311" y="49237"/>
                </a:cubicBezTo>
                <a:cubicBezTo>
                  <a:pt x="56943" y="56879"/>
                  <a:pt x="47992" y="62244"/>
                  <a:pt x="42210" y="70339"/>
                </a:cubicBezTo>
                <a:cubicBezTo>
                  <a:pt x="36116" y="78871"/>
                  <a:pt x="33344" y="89370"/>
                  <a:pt x="28142" y="98474"/>
                </a:cubicBezTo>
                <a:cubicBezTo>
                  <a:pt x="23948" y="105814"/>
                  <a:pt x="18763" y="112542"/>
                  <a:pt x="14074" y="119576"/>
                </a:cubicBezTo>
                <a:cubicBezTo>
                  <a:pt x="10758" y="129524"/>
                  <a:pt x="7" y="159984"/>
                  <a:pt x="7" y="168812"/>
                </a:cubicBezTo>
                <a:cubicBezTo>
                  <a:pt x="7" y="183565"/>
                  <a:pt x="-781" y="251643"/>
                  <a:pt x="14074" y="281354"/>
                </a:cubicBezTo>
                <a:cubicBezTo>
                  <a:pt x="17855" y="288915"/>
                  <a:pt x="22526" y="296138"/>
                  <a:pt x="28142" y="302456"/>
                </a:cubicBezTo>
                <a:cubicBezTo>
                  <a:pt x="41359" y="317325"/>
                  <a:pt x="53791" y="333624"/>
                  <a:pt x="70345" y="344659"/>
                </a:cubicBezTo>
                <a:cubicBezTo>
                  <a:pt x="77379" y="349348"/>
                  <a:pt x="84568" y="353812"/>
                  <a:pt x="91447" y="358726"/>
                </a:cubicBezTo>
                <a:cubicBezTo>
                  <a:pt x="118385" y="377967"/>
                  <a:pt x="117671" y="381877"/>
                  <a:pt x="147718" y="393896"/>
                </a:cubicBezTo>
                <a:cubicBezTo>
                  <a:pt x="161486" y="399403"/>
                  <a:pt x="175853" y="403274"/>
                  <a:pt x="189921" y="407963"/>
                </a:cubicBezTo>
                <a:lnTo>
                  <a:pt x="211022" y="414997"/>
                </a:lnTo>
                <a:cubicBezTo>
                  <a:pt x="243847" y="412652"/>
                  <a:pt x="277570" y="415944"/>
                  <a:pt x="309496" y="407963"/>
                </a:cubicBezTo>
                <a:cubicBezTo>
                  <a:pt x="322778" y="404643"/>
                  <a:pt x="325188" y="373876"/>
                  <a:pt x="330598" y="365760"/>
                </a:cubicBezTo>
                <a:cubicBezTo>
                  <a:pt x="336116" y="357483"/>
                  <a:pt x="344665" y="351693"/>
                  <a:pt x="351699" y="344659"/>
                </a:cubicBezTo>
                <a:cubicBezTo>
                  <a:pt x="354044" y="337625"/>
                  <a:pt x="355665" y="330307"/>
                  <a:pt x="358733" y="323557"/>
                </a:cubicBezTo>
                <a:cubicBezTo>
                  <a:pt x="367411" y="304466"/>
                  <a:pt x="386868" y="267286"/>
                  <a:pt x="386868" y="267286"/>
                </a:cubicBezTo>
                <a:cubicBezTo>
                  <a:pt x="384523" y="232117"/>
                  <a:pt x="385331" y="196595"/>
                  <a:pt x="379834" y="161779"/>
                </a:cubicBezTo>
                <a:cubicBezTo>
                  <a:pt x="378199" y="151422"/>
                  <a:pt x="371162" y="142634"/>
                  <a:pt x="365767" y="133643"/>
                </a:cubicBezTo>
                <a:cubicBezTo>
                  <a:pt x="357068" y="119145"/>
                  <a:pt x="347010" y="105508"/>
                  <a:pt x="337631" y="91440"/>
                </a:cubicBezTo>
                <a:cubicBezTo>
                  <a:pt x="322391" y="68580"/>
                  <a:pt x="314186" y="50409"/>
                  <a:pt x="281361" y="42203"/>
                </a:cubicBezTo>
                <a:lnTo>
                  <a:pt x="253225" y="35169"/>
                </a:lnTo>
                <a:lnTo>
                  <a:pt x="253225" y="56271"/>
                </a:lnTo>
                <a:close/>
              </a:path>
            </a:pathLst>
          </a:cu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54538DB-C799-460C-87BD-5733EC6BDFB3}"/>
              </a:ext>
            </a:extLst>
          </p:cNvPr>
          <p:cNvSpPr/>
          <p:nvPr/>
        </p:nvSpPr>
        <p:spPr bwMode="auto">
          <a:xfrm>
            <a:off x="4071259" y="5072187"/>
            <a:ext cx="386868" cy="414997"/>
          </a:xfrm>
          <a:custGeom>
            <a:avLst/>
            <a:gdLst>
              <a:gd name="connsiteX0" fmla="*/ 253225 w 386868"/>
              <a:gd name="connsiteY0" fmla="*/ 56271 h 414997"/>
              <a:gd name="connsiteX1" fmla="*/ 218056 w 386868"/>
              <a:gd name="connsiteY1" fmla="*/ 21102 h 414997"/>
              <a:gd name="connsiteX2" fmla="*/ 196954 w 386868"/>
              <a:gd name="connsiteY2" fmla="*/ 14068 h 414997"/>
              <a:gd name="connsiteX3" fmla="*/ 175853 w 386868"/>
              <a:gd name="connsiteY3" fmla="*/ 0 h 414997"/>
              <a:gd name="connsiteX4" fmla="*/ 98481 w 386868"/>
              <a:gd name="connsiteY4" fmla="*/ 7034 h 414997"/>
              <a:gd name="connsiteX5" fmla="*/ 63311 w 386868"/>
              <a:gd name="connsiteY5" fmla="*/ 49237 h 414997"/>
              <a:gd name="connsiteX6" fmla="*/ 42210 w 386868"/>
              <a:gd name="connsiteY6" fmla="*/ 70339 h 414997"/>
              <a:gd name="connsiteX7" fmla="*/ 28142 w 386868"/>
              <a:gd name="connsiteY7" fmla="*/ 98474 h 414997"/>
              <a:gd name="connsiteX8" fmla="*/ 14074 w 386868"/>
              <a:gd name="connsiteY8" fmla="*/ 119576 h 414997"/>
              <a:gd name="connsiteX9" fmla="*/ 7 w 386868"/>
              <a:gd name="connsiteY9" fmla="*/ 168812 h 414997"/>
              <a:gd name="connsiteX10" fmla="*/ 14074 w 386868"/>
              <a:gd name="connsiteY10" fmla="*/ 281354 h 414997"/>
              <a:gd name="connsiteX11" fmla="*/ 28142 w 386868"/>
              <a:gd name="connsiteY11" fmla="*/ 302456 h 414997"/>
              <a:gd name="connsiteX12" fmla="*/ 70345 w 386868"/>
              <a:gd name="connsiteY12" fmla="*/ 344659 h 414997"/>
              <a:gd name="connsiteX13" fmla="*/ 91447 w 386868"/>
              <a:gd name="connsiteY13" fmla="*/ 358726 h 414997"/>
              <a:gd name="connsiteX14" fmla="*/ 147718 w 386868"/>
              <a:gd name="connsiteY14" fmla="*/ 393896 h 414997"/>
              <a:gd name="connsiteX15" fmla="*/ 189921 w 386868"/>
              <a:gd name="connsiteY15" fmla="*/ 407963 h 414997"/>
              <a:gd name="connsiteX16" fmla="*/ 211022 w 386868"/>
              <a:gd name="connsiteY16" fmla="*/ 414997 h 414997"/>
              <a:gd name="connsiteX17" fmla="*/ 309496 w 386868"/>
              <a:gd name="connsiteY17" fmla="*/ 407963 h 414997"/>
              <a:gd name="connsiteX18" fmla="*/ 330598 w 386868"/>
              <a:gd name="connsiteY18" fmla="*/ 365760 h 414997"/>
              <a:gd name="connsiteX19" fmla="*/ 351699 w 386868"/>
              <a:gd name="connsiteY19" fmla="*/ 344659 h 414997"/>
              <a:gd name="connsiteX20" fmla="*/ 358733 w 386868"/>
              <a:gd name="connsiteY20" fmla="*/ 323557 h 414997"/>
              <a:gd name="connsiteX21" fmla="*/ 386868 w 386868"/>
              <a:gd name="connsiteY21" fmla="*/ 267286 h 414997"/>
              <a:gd name="connsiteX22" fmla="*/ 379834 w 386868"/>
              <a:gd name="connsiteY22" fmla="*/ 161779 h 414997"/>
              <a:gd name="connsiteX23" fmla="*/ 365767 w 386868"/>
              <a:gd name="connsiteY23" fmla="*/ 133643 h 414997"/>
              <a:gd name="connsiteX24" fmla="*/ 337631 w 386868"/>
              <a:gd name="connsiteY24" fmla="*/ 91440 h 414997"/>
              <a:gd name="connsiteX25" fmla="*/ 281361 w 386868"/>
              <a:gd name="connsiteY25" fmla="*/ 42203 h 414997"/>
              <a:gd name="connsiteX26" fmla="*/ 253225 w 386868"/>
              <a:gd name="connsiteY26" fmla="*/ 35169 h 414997"/>
              <a:gd name="connsiteX27" fmla="*/ 253225 w 386868"/>
              <a:gd name="connsiteY27" fmla="*/ 56271 h 41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6868" h="414997">
                <a:moveTo>
                  <a:pt x="253225" y="56271"/>
                </a:moveTo>
                <a:cubicBezTo>
                  <a:pt x="241502" y="44548"/>
                  <a:pt x="231319" y="31049"/>
                  <a:pt x="218056" y="21102"/>
                </a:cubicBezTo>
                <a:cubicBezTo>
                  <a:pt x="212124" y="16653"/>
                  <a:pt x="203586" y="17384"/>
                  <a:pt x="196954" y="14068"/>
                </a:cubicBezTo>
                <a:cubicBezTo>
                  <a:pt x="189393" y="10287"/>
                  <a:pt x="182887" y="4689"/>
                  <a:pt x="175853" y="0"/>
                </a:cubicBezTo>
                <a:cubicBezTo>
                  <a:pt x="150062" y="2345"/>
                  <a:pt x="123382" y="-81"/>
                  <a:pt x="98481" y="7034"/>
                </a:cubicBezTo>
                <a:cubicBezTo>
                  <a:pt x="84997" y="10887"/>
                  <a:pt x="71344" y="39598"/>
                  <a:pt x="63311" y="49237"/>
                </a:cubicBezTo>
                <a:cubicBezTo>
                  <a:pt x="56943" y="56879"/>
                  <a:pt x="47992" y="62244"/>
                  <a:pt x="42210" y="70339"/>
                </a:cubicBezTo>
                <a:cubicBezTo>
                  <a:pt x="36116" y="78871"/>
                  <a:pt x="33344" y="89370"/>
                  <a:pt x="28142" y="98474"/>
                </a:cubicBezTo>
                <a:cubicBezTo>
                  <a:pt x="23948" y="105814"/>
                  <a:pt x="18763" y="112542"/>
                  <a:pt x="14074" y="119576"/>
                </a:cubicBezTo>
                <a:cubicBezTo>
                  <a:pt x="10758" y="129524"/>
                  <a:pt x="7" y="159984"/>
                  <a:pt x="7" y="168812"/>
                </a:cubicBezTo>
                <a:cubicBezTo>
                  <a:pt x="7" y="183565"/>
                  <a:pt x="-781" y="251643"/>
                  <a:pt x="14074" y="281354"/>
                </a:cubicBezTo>
                <a:cubicBezTo>
                  <a:pt x="17855" y="288915"/>
                  <a:pt x="22526" y="296138"/>
                  <a:pt x="28142" y="302456"/>
                </a:cubicBezTo>
                <a:cubicBezTo>
                  <a:pt x="41359" y="317325"/>
                  <a:pt x="53791" y="333624"/>
                  <a:pt x="70345" y="344659"/>
                </a:cubicBezTo>
                <a:cubicBezTo>
                  <a:pt x="77379" y="349348"/>
                  <a:pt x="84568" y="353812"/>
                  <a:pt x="91447" y="358726"/>
                </a:cubicBezTo>
                <a:cubicBezTo>
                  <a:pt x="118385" y="377967"/>
                  <a:pt x="117671" y="381877"/>
                  <a:pt x="147718" y="393896"/>
                </a:cubicBezTo>
                <a:cubicBezTo>
                  <a:pt x="161486" y="399403"/>
                  <a:pt x="175853" y="403274"/>
                  <a:pt x="189921" y="407963"/>
                </a:cubicBezTo>
                <a:lnTo>
                  <a:pt x="211022" y="414997"/>
                </a:lnTo>
                <a:cubicBezTo>
                  <a:pt x="243847" y="412652"/>
                  <a:pt x="277570" y="415944"/>
                  <a:pt x="309496" y="407963"/>
                </a:cubicBezTo>
                <a:cubicBezTo>
                  <a:pt x="322778" y="404643"/>
                  <a:pt x="325188" y="373876"/>
                  <a:pt x="330598" y="365760"/>
                </a:cubicBezTo>
                <a:cubicBezTo>
                  <a:pt x="336116" y="357483"/>
                  <a:pt x="344665" y="351693"/>
                  <a:pt x="351699" y="344659"/>
                </a:cubicBezTo>
                <a:cubicBezTo>
                  <a:pt x="354044" y="337625"/>
                  <a:pt x="355665" y="330307"/>
                  <a:pt x="358733" y="323557"/>
                </a:cubicBezTo>
                <a:cubicBezTo>
                  <a:pt x="367411" y="304466"/>
                  <a:pt x="386868" y="267286"/>
                  <a:pt x="386868" y="267286"/>
                </a:cubicBezTo>
                <a:cubicBezTo>
                  <a:pt x="384523" y="232117"/>
                  <a:pt x="385331" y="196595"/>
                  <a:pt x="379834" y="161779"/>
                </a:cubicBezTo>
                <a:cubicBezTo>
                  <a:pt x="378199" y="151422"/>
                  <a:pt x="371162" y="142634"/>
                  <a:pt x="365767" y="133643"/>
                </a:cubicBezTo>
                <a:cubicBezTo>
                  <a:pt x="357068" y="119145"/>
                  <a:pt x="347010" y="105508"/>
                  <a:pt x="337631" y="91440"/>
                </a:cubicBezTo>
                <a:cubicBezTo>
                  <a:pt x="322391" y="68580"/>
                  <a:pt x="314186" y="50409"/>
                  <a:pt x="281361" y="42203"/>
                </a:cubicBezTo>
                <a:lnTo>
                  <a:pt x="253225" y="35169"/>
                </a:lnTo>
                <a:lnTo>
                  <a:pt x="253225" y="56271"/>
                </a:lnTo>
                <a:close/>
              </a:path>
            </a:pathLst>
          </a:cu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4648039-2309-4CB4-9249-2B1ECC9964EC}"/>
              </a:ext>
            </a:extLst>
          </p:cNvPr>
          <p:cNvSpPr/>
          <p:nvPr/>
        </p:nvSpPr>
        <p:spPr bwMode="auto">
          <a:xfrm>
            <a:off x="2910675" y="2307885"/>
            <a:ext cx="696351" cy="3305908"/>
          </a:xfrm>
          <a:custGeom>
            <a:avLst/>
            <a:gdLst>
              <a:gd name="connsiteX0" fmla="*/ 696351 w 696351"/>
              <a:gd name="connsiteY0" fmla="*/ 3305908 h 3305908"/>
              <a:gd name="connsiteX1" fmla="*/ 682283 w 696351"/>
              <a:gd name="connsiteY1" fmla="*/ 3186332 h 3305908"/>
              <a:gd name="connsiteX2" fmla="*/ 668216 w 696351"/>
              <a:gd name="connsiteY2" fmla="*/ 3151163 h 3305908"/>
              <a:gd name="connsiteX3" fmla="*/ 661182 w 696351"/>
              <a:gd name="connsiteY3" fmla="*/ 3123028 h 3305908"/>
              <a:gd name="connsiteX4" fmla="*/ 647114 w 696351"/>
              <a:gd name="connsiteY4" fmla="*/ 3031588 h 3305908"/>
              <a:gd name="connsiteX5" fmla="*/ 640080 w 696351"/>
              <a:gd name="connsiteY5" fmla="*/ 3010486 h 3305908"/>
              <a:gd name="connsiteX6" fmla="*/ 626013 w 696351"/>
              <a:gd name="connsiteY6" fmla="*/ 2947182 h 3305908"/>
              <a:gd name="connsiteX7" fmla="*/ 604911 w 696351"/>
              <a:gd name="connsiteY7" fmla="*/ 2764302 h 3305908"/>
              <a:gd name="connsiteX8" fmla="*/ 597877 w 696351"/>
              <a:gd name="connsiteY8" fmla="*/ 2504049 h 3305908"/>
              <a:gd name="connsiteX9" fmla="*/ 590843 w 696351"/>
              <a:gd name="connsiteY9" fmla="*/ 2482948 h 3305908"/>
              <a:gd name="connsiteX10" fmla="*/ 576776 w 696351"/>
              <a:gd name="connsiteY10" fmla="*/ 2405575 h 3305908"/>
              <a:gd name="connsiteX11" fmla="*/ 569742 w 696351"/>
              <a:gd name="connsiteY11" fmla="*/ 2215662 h 3305908"/>
              <a:gd name="connsiteX12" fmla="*/ 534573 w 696351"/>
              <a:gd name="connsiteY12" fmla="*/ 2159391 h 3305908"/>
              <a:gd name="connsiteX13" fmla="*/ 520505 w 696351"/>
              <a:gd name="connsiteY13" fmla="*/ 2131255 h 3305908"/>
              <a:gd name="connsiteX14" fmla="*/ 499403 w 696351"/>
              <a:gd name="connsiteY14" fmla="*/ 2103120 h 3305908"/>
              <a:gd name="connsiteX15" fmla="*/ 485336 w 696351"/>
              <a:gd name="connsiteY15" fmla="*/ 2074985 h 3305908"/>
              <a:gd name="connsiteX16" fmla="*/ 471268 w 696351"/>
              <a:gd name="connsiteY16" fmla="*/ 2053883 h 3305908"/>
              <a:gd name="connsiteX17" fmla="*/ 457200 w 696351"/>
              <a:gd name="connsiteY17" fmla="*/ 2011680 h 3305908"/>
              <a:gd name="connsiteX18" fmla="*/ 443133 w 696351"/>
              <a:gd name="connsiteY18" fmla="*/ 1976511 h 3305908"/>
              <a:gd name="connsiteX19" fmla="*/ 414997 w 696351"/>
              <a:gd name="connsiteY19" fmla="*/ 1878037 h 3305908"/>
              <a:gd name="connsiteX20" fmla="*/ 407963 w 696351"/>
              <a:gd name="connsiteY20" fmla="*/ 1842868 h 3305908"/>
              <a:gd name="connsiteX21" fmla="*/ 372794 w 696351"/>
              <a:gd name="connsiteY21" fmla="*/ 1758462 h 3305908"/>
              <a:gd name="connsiteX22" fmla="*/ 358727 w 696351"/>
              <a:gd name="connsiteY22" fmla="*/ 1716259 h 3305908"/>
              <a:gd name="connsiteX23" fmla="*/ 351693 w 696351"/>
              <a:gd name="connsiteY23" fmla="*/ 1695157 h 3305908"/>
              <a:gd name="connsiteX24" fmla="*/ 344659 w 696351"/>
              <a:gd name="connsiteY24" fmla="*/ 1659988 h 3305908"/>
              <a:gd name="connsiteX25" fmla="*/ 330591 w 696351"/>
              <a:gd name="connsiteY25" fmla="*/ 1617785 h 3305908"/>
              <a:gd name="connsiteX26" fmla="*/ 316523 w 696351"/>
              <a:gd name="connsiteY26" fmla="*/ 1526345 h 3305908"/>
              <a:gd name="connsiteX27" fmla="*/ 302456 w 696351"/>
              <a:gd name="connsiteY27" fmla="*/ 1491175 h 3305908"/>
              <a:gd name="connsiteX28" fmla="*/ 295422 w 696351"/>
              <a:gd name="connsiteY28" fmla="*/ 1287194 h 3305908"/>
              <a:gd name="connsiteX29" fmla="*/ 288388 w 696351"/>
              <a:gd name="connsiteY29" fmla="*/ 1252025 h 3305908"/>
              <a:gd name="connsiteX30" fmla="*/ 281354 w 696351"/>
              <a:gd name="connsiteY30" fmla="*/ 1188720 h 3305908"/>
              <a:gd name="connsiteX31" fmla="*/ 260253 w 696351"/>
              <a:gd name="connsiteY31" fmla="*/ 1090246 h 3305908"/>
              <a:gd name="connsiteX32" fmla="*/ 239151 w 696351"/>
              <a:gd name="connsiteY32" fmla="*/ 1026942 h 3305908"/>
              <a:gd name="connsiteX33" fmla="*/ 218050 w 696351"/>
              <a:gd name="connsiteY33" fmla="*/ 900332 h 3305908"/>
              <a:gd name="connsiteX34" fmla="*/ 211016 w 696351"/>
              <a:gd name="connsiteY34" fmla="*/ 844062 h 3305908"/>
              <a:gd name="connsiteX35" fmla="*/ 203982 w 696351"/>
              <a:gd name="connsiteY35" fmla="*/ 815926 h 3305908"/>
              <a:gd name="connsiteX36" fmla="*/ 196948 w 696351"/>
              <a:gd name="connsiteY36" fmla="*/ 766689 h 3305908"/>
              <a:gd name="connsiteX37" fmla="*/ 175847 w 696351"/>
              <a:gd name="connsiteY37" fmla="*/ 710419 h 3305908"/>
              <a:gd name="connsiteX38" fmla="*/ 168813 w 696351"/>
              <a:gd name="connsiteY38" fmla="*/ 661182 h 3305908"/>
              <a:gd name="connsiteX39" fmla="*/ 140677 w 696351"/>
              <a:gd name="connsiteY39" fmla="*/ 597877 h 3305908"/>
              <a:gd name="connsiteX40" fmla="*/ 126610 w 696351"/>
              <a:gd name="connsiteY40" fmla="*/ 541606 h 3305908"/>
              <a:gd name="connsiteX41" fmla="*/ 112542 w 696351"/>
              <a:gd name="connsiteY41" fmla="*/ 464234 h 3305908"/>
              <a:gd name="connsiteX42" fmla="*/ 105508 w 696351"/>
              <a:gd name="connsiteY42" fmla="*/ 422031 h 3305908"/>
              <a:gd name="connsiteX43" fmla="*/ 91440 w 696351"/>
              <a:gd name="connsiteY43" fmla="*/ 386862 h 3305908"/>
              <a:gd name="connsiteX44" fmla="*/ 84407 w 696351"/>
              <a:gd name="connsiteY44" fmla="*/ 337625 h 3305908"/>
              <a:gd name="connsiteX45" fmla="*/ 63305 w 696351"/>
              <a:gd name="connsiteY45" fmla="*/ 274320 h 3305908"/>
              <a:gd name="connsiteX46" fmla="*/ 56271 w 696351"/>
              <a:gd name="connsiteY46" fmla="*/ 253219 h 3305908"/>
              <a:gd name="connsiteX47" fmla="*/ 42203 w 696351"/>
              <a:gd name="connsiteY47" fmla="*/ 182880 h 3305908"/>
              <a:gd name="connsiteX48" fmla="*/ 35170 w 696351"/>
              <a:gd name="connsiteY48" fmla="*/ 91440 h 3305908"/>
              <a:gd name="connsiteX49" fmla="*/ 28136 w 696351"/>
              <a:gd name="connsiteY49" fmla="*/ 70339 h 3305908"/>
              <a:gd name="connsiteX50" fmla="*/ 21102 w 696351"/>
              <a:gd name="connsiteY50" fmla="*/ 35169 h 3305908"/>
              <a:gd name="connsiteX51" fmla="*/ 0 w 696351"/>
              <a:gd name="connsiteY51" fmla="*/ 0 h 330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96351" h="3305908">
                <a:moveTo>
                  <a:pt x="696351" y="3305908"/>
                </a:moveTo>
                <a:cubicBezTo>
                  <a:pt x="691662" y="3266049"/>
                  <a:pt x="689462" y="3225818"/>
                  <a:pt x="682283" y="3186332"/>
                </a:cubicBezTo>
                <a:cubicBezTo>
                  <a:pt x="680024" y="3173910"/>
                  <a:pt x="672209" y="3163141"/>
                  <a:pt x="668216" y="3151163"/>
                </a:cubicBezTo>
                <a:cubicBezTo>
                  <a:pt x="665159" y="3141992"/>
                  <a:pt x="663279" y="3132465"/>
                  <a:pt x="661182" y="3123028"/>
                </a:cubicBezTo>
                <a:cubicBezTo>
                  <a:pt x="642346" y="3038269"/>
                  <a:pt x="668430" y="3148823"/>
                  <a:pt x="647114" y="3031588"/>
                </a:cubicBezTo>
                <a:cubicBezTo>
                  <a:pt x="645788" y="3024293"/>
                  <a:pt x="641878" y="3017679"/>
                  <a:pt x="640080" y="3010486"/>
                </a:cubicBezTo>
                <a:cubicBezTo>
                  <a:pt x="634837" y="2989515"/>
                  <a:pt x="630702" y="2968283"/>
                  <a:pt x="626013" y="2947182"/>
                </a:cubicBezTo>
                <a:cubicBezTo>
                  <a:pt x="610526" y="2792314"/>
                  <a:pt x="619693" y="2852990"/>
                  <a:pt x="604911" y="2764302"/>
                </a:cubicBezTo>
                <a:cubicBezTo>
                  <a:pt x="602566" y="2677551"/>
                  <a:pt x="602211" y="2590723"/>
                  <a:pt x="597877" y="2504049"/>
                </a:cubicBezTo>
                <a:cubicBezTo>
                  <a:pt x="597507" y="2496644"/>
                  <a:pt x="592641" y="2490141"/>
                  <a:pt x="590843" y="2482948"/>
                </a:cubicBezTo>
                <a:cubicBezTo>
                  <a:pt x="585931" y="2463298"/>
                  <a:pt x="579909" y="2424374"/>
                  <a:pt x="576776" y="2405575"/>
                </a:cubicBezTo>
                <a:cubicBezTo>
                  <a:pt x="574431" y="2342271"/>
                  <a:pt x="575655" y="2278733"/>
                  <a:pt x="569742" y="2215662"/>
                </a:cubicBezTo>
                <a:cubicBezTo>
                  <a:pt x="565988" y="2175621"/>
                  <a:pt x="553566" y="2185982"/>
                  <a:pt x="534573" y="2159391"/>
                </a:cubicBezTo>
                <a:cubicBezTo>
                  <a:pt x="528478" y="2150858"/>
                  <a:pt x="526062" y="2140147"/>
                  <a:pt x="520505" y="2131255"/>
                </a:cubicBezTo>
                <a:cubicBezTo>
                  <a:pt x="514292" y="2121314"/>
                  <a:pt x="505616" y="2113061"/>
                  <a:pt x="499403" y="2103120"/>
                </a:cubicBezTo>
                <a:cubicBezTo>
                  <a:pt x="493846" y="2094229"/>
                  <a:pt x="490538" y="2084089"/>
                  <a:pt x="485336" y="2074985"/>
                </a:cubicBezTo>
                <a:cubicBezTo>
                  <a:pt x="481142" y="2067645"/>
                  <a:pt x="474701" y="2061608"/>
                  <a:pt x="471268" y="2053883"/>
                </a:cubicBezTo>
                <a:cubicBezTo>
                  <a:pt x="465245" y="2040332"/>
                  <a:pt x="462707" y="2025448"/>
                  <a:pt x="457200" y="2011680"/>
                </a:cubicBezTo>
                <a:cubicBezTo>
                  <a:pt x="452511" y="1999957"/>
                  <a:pt x="447448" y="1988377"/>
                  <a:pt x="443133" y="1976511"/>
                </a:cubicBezTo>
                <a:cubicBezTo>
                  <a:pt x="428989" y="1937614"/>
                  <a:pt x="424789" y="1920468"/>
                  <a:pt x="414997" y="1878037"/>
                </a:cubicBezTo>
                <a:cubicBezTo>
                  <a:pt x="412309" y="1866388"/>
                  <a:pt x="411109" y="1854402"/>
                  <a:pt x="407963" y="1842868"/>
                </a:cubicBezTo>
                <a:cubicBezTo>
                  <a:pt x="390685" y="1779512"/>
                  <a:pt x="398659" y="1820538"/>
                  <a:pt x="372794" y="1758462"/>
                </a:cubicBezTo>
                <a:cubicBezTo>
                  <a:pt x="367091" y="1744774"/>
                  <a:pt x="363416" y="1730327"/>
                  <a:pt x="358727" y="1716259"/>
                </a:cubicBezTo>
                <a:cubicBezTo>
                  <a:pt x="356382" y="1709225"/>
                  <a:pt x="353147" y="1702427"/>
                  <a:pt x="351693" y="1695157"/>
                </a:cubicBezTo>
                <a:cubicBezTo>
                  <a:pt x="349348" y="1683434"/>
                  <a:pt x="347805" y="1671522"/>
                  <a:pt x="344659" y="1659988"/>
                </a:cubicBezTo>
                <a:cubicBezTo>
                  <a:pt x="340757" y="1645682"/>
                  <a:pt x="334493" y="1632091"/>
                  <a:pt x="330591" y="1617785"/>
                </a:cubicBezTo>
                <a:cubicBezTo>
                  <a:pt x="311711" y="1548558"/>
                  <a:pt x="337909" y="1619019"/>
                  <a:pt x="316523" y="1526345"/>
                </a:cubicBezTo>
                <a:cubicBezTo>
                  <a:pt x="313684" y="1514042"/>
                  <a:pt x="307145" y="1502898"/>
                  <a:pt x="302456" y="1491175"/>
                </a:cubicBezTo>
                <a:cubicBezTo>
                  <a:pt x="300111" y="1423181"/>
                  <a:pt x="299417" y="1355111"/>
                  <a:pt x="295422" y="1287194"/>
                </a:cubicBezTo>
                <a:cubicBezTo>
                  <a:pt x="294720" y="1275259"/>
                  <a:pt x="290079" y="1263860"/>
                  <a:pt x="288388" y="1252025"/>
                </a:cubicBezTo>
                <a:cubicBezTo>
                  <a:pt x="285385" y="1231007"/>
                  <a:pt x="284992" y="1209638"/>
                  <a:pt x="281354" y="1188720"/>
                </a:cubicBezTo>
                <a:cubicBezTo>
                  <a:pt x="275602" y="1155647"/>
                  <a:pt x="265772" y="1123359"/>
                  <a:pt x="260253" y="1090246"/>
                </a:cubicBezTo>
                <a:cubicBezTo>
                  <a:pt x="251829" y="1039704"/>
                  <a:pt x="261130" y="1059909"/>
                  <a:pt x="239151" y="1026942"/>
                </a:cubicBezTo>
                <a:cubicBezTo>
                  <a:pt x="225199" y="971135"/>
                  <a:pt x="229628" y="992951"/>
                  <a:pt x="218050" y="900332"/>
                </a:cubicBezTo>
                <a:cubicBezTo>
                  <a:pt x="215705" y="881575"/>
                  <a:pt x="214124" y="862707"/>
                  <a:pt x="211016" y="844062"/>
                </a:cubicBezTo>
                <a:cubicBezTo>
                  <a:pt x="209427" y="834526"/>
                  <a:pt x="205711" y="825437"/>
                  <a:pt x="203982" y="815926"/>
                </a:cubicBezTo>
                <a:cubicBezTo>
                  <a:pt x="201016" y="799614"/>
                  <a:pt x="201220" y="782708"/>
                  <a:pt x="196948" y="766689"/>
                </a:cubicBezTo>
                <a:cubicBezTo>
                  <a:pt x="191787" y="747333"/>
                  <a:pt x="182881" y="729176"/>
                  <a:pt x="175847" y="710419"/>
                </a:cubicBezTo>
                <a:cubicBezTo>
                  <a:pt x="173502" y="694007"/>
                  <a:pt x="172834" y="677266"/>
                  <a:pt x="168813" y="661182"/>
                </a:cubicBezTo>
                <a:cubicBezTo>
                  <a:pt x="154050" y="602133"/>
                  <a:pt x="157735" y="649051"/>
                  <a:pt x="140677" y="597877"/>
                </a:cubicBezTo>
                <a:cubicBezTo>
                  <a:pt x="134563" y="579535"/>
                  <a:pt x="129344" y="560746"/>
                  <a:pt x="126610" y="541606"/>
                </a:cubicBezTo>
                <a:cubicBezTo>
                  <a:pt x="108729" y="416442"/>
                  <a:pt x="129125" y="547145"/>
                  <a:pt x="112542" y="464234"/>
                </a:cubicBezTo>
                <a:cubicBezTo>
                  <a:pt x="109745" y="450249"/>
                  <a:pt x="109261" y="435790"/>
                  <a:pt x="105508" y="422031"/>
                </a:cubicBezTo>
                <a:cubicBezTo>
                  <a:pt x="102186" y="409850"/>
                  <a:pt x="96129" y="398585"/>
                  <a:pt x="91440" y="386862"/>
                </a:cubicBezTo>
                <a:cubicBezTo>
                  <a:pt x="89096" y="370450"/>
                  <a:pt x="88428" y="353709"/>
                  <a:pt x="84407" y="337625"/>
                </a:cubicBezTo>
                <a:cubicBezTo>
                  <a:pt x="79012" y="316046"/>
                  <a:pt x="70339" y="295422"/>
                  <a:pt x="63305" y="274320"/>
                </a:cubicBezTo>
                <a:cubicBezTo>
                  <a:pt x="60960" y="267286"/>
                  <a:pt x="57725" y="260489"/>
                  <a:pt x="56271" y="253219"/>
                </a:cubicBezTo>
                <a:lnTo>
                  <a:pt x="42203" y="182880"/>
                </a:lnTo>
                <a:cubicBezTo>
                  <a:pt x="39859" y="152400"/>
                  <a:pt x="38962" y="121774"/>
                  <a:pt x="35170" y="91440"/>
                </a:cubicBezTo>
                <a:cubicBezTo>
                  <a:pt x="34250" y="84083"/>
                  <a:pt x="29934" y="77532"/>
                  <a:pt x="28136" y="70339"/>
                </a:cubicBezTo>
                <a:cubicBezTo>
                  <a:pt x="25236" y="58740"/>
                  <a:pt x="23696" y="46840"/>
                  <a:pt x="21102" y="35169"/>
                </a:cubicBezTo>
                <a:cubicBezTo>
                  <a:pt x="13835" y="2467"/>
                  <a:pt x="22151" y="11076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9AE4CC-C330-4C5A-8FEB-7234ACCBDD95}"/>
              </a:ext>
            </a:extLst>
          </p:cNvPr>
          <p:cNvSpPr/>
          <p:nvPr/>
        </p:nvSpPr>
        <p:spPr bwMode="auto">
          <a:xfrm>
            <a:off x="2340934" y="5282360"/>
            <a:ext cx="1849901" cy="380670"/>
          </a:xfrm>
          <a:custGeom>
            <a:avLst/>
            <a:gdLst>
              <a:gd name="connsiteX0" fmla="*/ 0 w 1849901"/>
              <a:gd name="connsiteY0" fmla="*/ 380670 h 380670"/>
              <a:gd name="connsiteX1" fmla="*/ 112541 w 1849901"/>
              <a:gd name="connsiteY1" fmla="*/ 373636 h 380670"/>
              <a:gd name="connsiteX2" fmla="*/ 175846 w 1849901"/>
              <a:gd name="connsiteY2" fmla="*/ 338467 h 380670"/>
              <a:gd name="connsiteX3" fmla="*/ 218049 w 1849901"/>
              <a:gd name="connsiteY3" fmla="*/ 324399 h 380670"/>
              <a:gd name="connsiteX4" fmla="*/ 239151 w 1849901"/>
              <a:gd name="connsiteY4" fmla="*/ 317365 h 380670"/>
              <a:gd name="connsiteX5" fmla="*/ 267286 w 1849901"/>
              <a:gd name="connsiteY5" fmla="*/ 303297 h 380670"/>
              <a:gd name="connsiteX6" fmla="*/ 323557 w 1849901"/>
              <a:gd name="connsiteY6" fmla="*/ 296264 h 380670"/>
              <a:gd name="connsiteX7" fmla="*/ 365760 w 1849901"/>
              <a:gd name="connsiteY7" fmla="*/ 289230 h 380670"/>
              <a:gd name="connsiteX8" fmla="*/ 710418 w 1849901"/>
              <a:gd name="connsiteY8" fmla="*/ 282196 h 380670"/>
              <a:gd name="connsiteX9" fmla="*/ 752621 w 1849901"/>
              <a:gd name="connsiteY9" fmla="*/ 275162 h 380670"/>
              <a:gd name="connsiteX10" fmla="*/ 773723 w 1849901"/>
              <a:gd name="connsiteY10" fmla="*/ 268128 h 380670"/>
              <a:gd name="connsiteX11" fmla="*/ 851095 w 1849901"/>
              <a:gd name="connsiteY11" fmla="*/ 254060 h 380670"/>
              <a:gd name="connsiteX12" fmla="*/ 907366 w 1849901"/>
              <a:gd name="connsiteY12" fmla="*/ 218891 h 380670"/>
              <a:gd name="connsiteX13" fmla="*/ 928468 w 1849901"/>
              <a:gd name="connsiteY13" fmla="*/ 204824 h 380670"/>
              <a:gd name="connsiteX14" fmla="*/ 984738 w 1849901"/>
              <a:gd name="connsiteY14" fmla="*/ 190756 h 380670"/>
              <a:gd name="connsiteX15" fmla="*/ 1470074 w 1849901"/>
              <a:gd name="connsiteY15" fmla="*/ 183722 h 380670"/>
              <a:gd name="connsiteX16" fmla="*/ 1498209 w 1849901"/>
              <a:gd name="connsiteY16" fmla="*/ 176688 h 380670"/>
              <a:gd name="connsiteX17" fmla="*/ 1540412 w 1849901"/>
              <a:gd name="connsiteY17" fmla="*/ 162620 h 380670"/>
              <a:gd name="connsiteX18" fmla="*/ 1575581 w 1849901"/>
              <a:gd name="connsiteY18" fmla="*/ 120417 h 380670"/>
              <a:gd name="connsiteX19" fmla="*/ 1582615 w 1849901"/>
              <a:gd name="connsiteY19" fmla="*/ 99316 h 380670"/>
              <a:gd name="connsiteX20" fmla="*/ 1624818 w 1849901"/>
              <a:gd name="connsiteY20" fmla="*/ 64147 h 380670"/>
              <a:gd name="connsiteX21" fmla="*/ 1645920 w 1849901"/>
              <a:gd name="connsiteY21" fmla="*/ 43045 h 380670"/>
              <a:gd name="connsiteX22" fmla="*/ 1659988 w 1849901"/>
              <a:gd name="connsiteY22" fmla="*/ 21944 h 380670"/>
              <a:gd name="connsiteX23" fmla="*/ 1730326 w 1849901"/>
              <a:gd name="connsiteY23" fmla="*/ 842 h 380670"/>
              <a:gd name="connsiteX24" fmla="*/ 1849901 w 1849901"/>
              <a:gd name="connsiteY24" fmla="*/ 842 h 3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49901" h="380670">
                <a:moveTo>
                  <a:pt x="0" y="380670"/>
                </a:moveTo>
                <a:cubicBezTo>
                  <a:pt x="37514" y="378325"/>
                  <a:pt x="75161" y="377571"/>
                  <a:pt x="112541" y="373636"/>
                </a:cubicBezTo>
                <a:cubicBezTo>
                  <a:pt x="143544" y="370372"/>
                  <a:pt x="141471" y="349925"/>
                  <a:pt x="175846" y="338467"/>
                </a:cubicBezTo>
                <a:lnTo>
                  <a:pt x="218049" y="324399"/>
                </a:lnTo>
                <a:cubicBezTo>
                  <a:pt x="225083" y="322054"/>
                  <a:pt x="232519" y="320681"/>
                  <a:pt x="239151" y="317365"/>
                </a:cubicBezTo>
                <a:cubicBezTo>
                  <a:pt x="248529" y="312676"/>
                  <a:pt x="257114" y="305840"/>
                  <a:pt x="267286" y="303297"/>
                </a:cubicBezTo>
                <a:cubicBezTo>
                  <a:pt x="285625" y="298712"/>
                  <a:pt x="304844" y="298937"/>
                  <a:pt x="323557" y="296264"/>
                </a:cubicBezTo>
                <a:cubicBezTo>
                  <a:pt x="337675" y="294247"/>
                  <a:pt x="351508" y="289748"/>
                  <a:pt x="365760" y="289230"/>
                </a:cubicBezTo>
                <a:cubicBezTo>
                  <a:pt x="480594" y="285054"/>
                  <a:pt x="595532" y="284541"/>
                  <a:pt x="710418" y="282196"/>
                </a:cubicBezTo>
                <a:cubicBezTo>
                  <a:pt x="724486" y="279851"/>
                  <a:pt x="738699" y="278256"/>
                  <a:pt x="752621" y="275162"/>
                </a:cubicBezTo>
                <a:cubicBezTo>
                  <a:pt x="759859" y="273554"/>
                  <a:pt x="766453" y="269582"/>
                  <a:pt x="773723" y="268128"/>
                </a:cubicBezTo>
                <a:cubicBezTo>
                  <a:pt x="899729" y="242926"/>
                  <a:pt x="767693" y="274911"/>
                  <a:pt x="851095" y="254060"/>
                </a:cubicBezTo>
                <a:cubicBezTo>
                  <a:pt x="904887" y="213718"/>
                  <a:pt x="853301" y="249785"/>
                  <a:pt x="907366" y="218891"/>
                </a:cubicBezTo>
                <a:cubicBezTo>
                  <a:pt x="914706" y="214697"/>
                  <a:pt x="920907" y="208605"/>
                  <a:pt x="928468" y="204824"/>
                </a:cubicBezTo>
                <a:cubicBezTo>
                  <a:pt x="939854" y="199131"/>
                  <a:pt x="976252" y="190985"/>
                  <a:pt x="984738" y="190756"/>
                </a:cubicBezTo>
                <a:cubicBezTo>
                  <a:pt x="1146475" y="186385"/>
                  <a:pt x="1308295" y="186067"/>
                  <a:pt x="1470074" y="183722"/>
                </a:cubicBezTo>
                <a:cubicBezTo>
                  <a:pt x="1479452" y="181377"/>
                  <a:pt x="1488950" y="179466"/>
                  <a:pt x="1498209" y="176688"/>
                </a:cubicBezTo>
                <a:cubicBezTo>
                  <a:pt x="1512412" y="172427"/>
                  <a:pt x="1540412" y="162620"/>
                  <a:pt x="1540412" y="162620"/>
                </a:cubicBezTo>
                <a:cubicBezTo>
                  <a:pt x="1555972" y="147061"/>
                  <a:pt x="1565787" y="140006"/>
                  <a:pt x="1575581" y="120417"/>
                </a:cubicBezTo>
                <a:cubicBezTo>
                  <a:pt x="1578897" y="113786"/>
                  <a:pt x="1578502" y="105485"/>
                  <a:pt x="1582615" y="99316"/>
                </a:cubicBezTo>
                <a:cubicBezTo>
                  <a:pt x="1598029" y="76195"/>
                  <a:pt x="1605353" y="80368"/>
                  <a:pt x="1624818" y="64147"/>
                </a:cubicBezTo>
                <a:cubicBezTo>
                  <a:pt x="1632460" y="57779"/>
                  <a:pt x="1639552" y="50687"/>
                  <a:pt x="1645920" y="43045"/>
                </a:cubicBezTo>
                <a:cubicBezTo>
                  <a:pt x="1651332" y="36551"/>
                  <a:pt x="1652819" y="26424"/>
                  <a:pt x="1659988" y="21944"/>
                </a:cubicBezTo>
                <a:cubicBezTo>
                  <a:pt x="1662548" y="20344"/>
                  <a:pt x="1719628" y="1351"/>
                  <a:pt x="1730326" y="842"/>
                </a:cubicBezTo>
                <a:cubicBezTo>
                  <a:pt x="1770139" y="-1054"/>
                  <a:pt x="1810043" y="842"/>
                  <a:pt x="1849901" y="842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E53BD99-EE15-44F0-871B-42D36E609172}"/>
              </a:ext>
            </a:extLst>
          </p:cNvPr>
          <p:cNvSpPr/>
          <p:nvPr/>
        </p:nvSpPr>
        <p:spPr bwMode="auto">
          <a:xfrm>
            <a:off x="1764157" y="5233965"/>
            <a:ext cx="2419644" cy="168812"/>
          </a:xfrm>
          <a:custGeom>
            <a:avLst/>
            <a:gdLst>
              <a:gd name="connsiteX0" fmla="*/ 0 w 2419644"/>
              <a:gd name="connsiteY0" fmla="*/ 133643 h 168812"/>
              <a:gd name="connsiteX1" fmla="*/ 35170 w 2419644"/>
              <a:gd name="connsiteY1" fmla="*/ 147711 h 168812"/>
              <a:gd name="connsiteX2" fmla="*/ 175847 w 2419644"/>
              <a:gd name="connsiteY2" fmla="*/ 161779 h 168812"/>
              <a:gd name="connsiteX3" fmla="*/ 253219 w 2419644"/>
              <a:gd name="connsiteY3" fmla="*/ 168812 h 168812"/>
              <a:gd name="connsiteX4" fmla="*/ 422031 w 2419644"/>
              <a:gd name="connsiteY4" fmla="*/ 161779 h 168812"/>
              <a:gd name="connsiteX5" fmla="*/ 520505 w 2419644"/>
              <a:gd name="connsiteY5" fmla="*/ 147711 h 168812"/>
              <a:gd name="connsiteX6" fmla="*/ 633047 w 2419644"/>
              <a:gd name="connsiteY6" fmla="*/ 133643 h 168812"/>
              <a:gd name="connsiteX7" fmla="*/ 661182 w 2419644"/>
              <a:gd name="connsiteY7" fmla="*/ 126609 h 168812"/>
              <a:gd name="connsiteX8" fmla="*/ 703385 w 2419644"/>
              <a:gd name="connsiteY8" fmla="*/ 105508 h 168812"/>
              <a:gd name="connsiteX9" fmla="*/ 759656 w 2419644"/>
              <a:gd name="connsiteY9" fmla="*/ 91440 h 168812"/>
              <a:gd name="connsiteX10" fmla="*/ 787791 w 2419644"/>
              <a:gd name="connsiteY10" fmla="*/ 84406 h 168812"/>
              <a:gd name="connsiteX11" fmla="*/ 851096 w 2419644"/>
              <a:gd name="connsiteY11" fmla="*/ 77372 h 168812"/>
              <a:gd name="connsiteX12" fmla="*/ 935502 w 2419644"/>
              <a:gd name="connsiteY12" fmla="*/ 56271 h 168812"/>
              <a:gd name="connsiteX13" fmla="*/ 963637 w 2419644"/>
              <a:gd name="connsiteY13" fmla="*/ 49237 h 168812"/>
              <a:gd name="connsiteX14" fmla="*/ 1026942 w 2419644"/>
              <a:gd name="connsiteY14" fmla="*/ 42203 h 168812"/>
              <a:gd name="connsiteX15" fmla="*/ 1055077 w 2419644"/>
              <a:gd name="connsiteY15" fmla="*/ 35169 h 168812"/>
              <a:gd name="connsiteX16" fmla="*/ 1132450 w 2419644"/>
              <a:gd name="connsiteY16" fmla="*/ 28135 h 168812"/>
              <a:gd name="connsiteX17" fmla="*/ 1167619 w 2419644"/>
              <a:gd name="connsiteY17" fmla="*/ 14068 h 168812"/>
              <a:gd name="connsiteX18" fmla="*/ 1237957 w 2419644"/>
              <a:gd name="connsiteY18" fmla="*/ 0 h 168812"/>
              <a:gd name="connsiteX19" fmla="*/ 1786597 w 2419644"/>
              <a:gd name="connsiteY19" fmla="*/ 7034 h 168812"/>
              <a:gd name="connsiteX20" fmla="*/ 1885071 w 2419644"/>
              <a:gd name="connsiteY20" fmla="*/ 49237 h 168812"/>
              <a:gd name="connsiteX21" fmla="*/ 1906173 w 2419644"/>
              <a:gd name="connsiteY21" fmla="*/ 63305 h 168812"/>
              <a:gd name="connsiteX22" fmla="*/ 1962444 w 2419644"/>
              <a:gd name="connsiteY22" fmla="*/ 77372 h 168812"/>
              <a:gd name="connsiteX23" fmla="*/ 1990579 w 2419644"/>
              <a:gd name="connsiteY23" fmla="*/ 91440 h 168812"/>
              <a:gd name="connsiteX24" fmla="*/ 2053884 w 2419644"/>
              <a:gd name="connsiteY24" fmla="*/ 98474 h 168812"/>
              <a:gd name="connsiteX25" fmla="*/ 2138290 w 2419644"/>
              <a:gd name="connsiteY25" fmla="*/ 112542 h 168812"/>
              <a:gd name="connsiteX26" fmla="*/ 2194560 w 2419644"/>
              <a:gd name="connsiteY26" fmla="*/ 140677 h 168812"/>
              <a:gd name="connsiteX27" fmla="*/ 2229730 w 2419644"/>
              <a:gd name="connsiteY27" fmla="*/ 147711 h 168812"/>
              <a:gd name="connsiteX28" fmla="*/ 2257865 w 2419644"/>
              <a:gd name="connsiteY28" fmla="*/ 154745 h 168812"/>
              <a:gd name="connsiteX29" fmla="*/ 2419644 w 2419644"/>
              <a:gd name="connsiteY29" fmla="*/ 161779 h 1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19644" h="168812">
                <a:moveTo>
                  <a:pt x="0" y="133643"/>
                </a:moveTo>
                <a:cubicBezTo>
                  <a:pt x="11723" y="138332"/>
                  <a:pt x="23076" y="144083"/>
                  <a:pt x="35170" y="147711"/>
                </a:cubicBezTo>
                <a:cubicBezTo>
                  <a:pt x="75475" y="159803"/>
                  <a:pt x="145170" y="159419"/>
                  <a:pt x="175847" y="161779"/>
                </a:cubicBezTo>
                <a:cubicBezTo>
                  <a:pt x="201668" y="163765"/>
                  <a:pt x="227428" y="166468"/>
                  <a:pt x="253219" y="168812"/>
                </a:cubicBezTo>
                <a:cubicBezTo>
                  <a:pt x="309490" y="166468"/>
                  <a:pt x="365821" y="165292"/>
                  <a:pt x="422031" y="161779"/>
                </a:cubicBezTo>
                <a:cubicBezTo>
                  <a:pt x="455588" y="159682"/>
                  <a:pt x="487470" y="152793"/>
                  <a:pt x="520505" y="147711"/>
                </a:cubicBezTo>
                <a:cubicBezTo>
                  <a:pt x="572694" y="139682"/>
                  <a:pt x="576400" y="139937"/>
                  <a:pt x="633047" y="133643"/>
                </a:cubicBezTo>
                <a:cubicBezTo>
                  <a:pt x="642425" y="131298"/>
                  <a:pt x="652297" y="130417"/>
                  <a:pt x="661182" y="126609"/>
                </a:cubicBezTo>
                <a:cubicBezTo>
                  <a:pt x="717200" y="102602"/>
                  <a:pt x="649052" y="120326"/>
                  <a:pt x="703385" y="105508"/>
                </a:cubicBezTo>
                <a:cubicBezTo>
                  <a:pt x="722038" y="100421"/>
                  <a:pt x="740899" y="96129"/>
                  <a:pt x="759656" y="91440"/>
                </a:cubicBezTo>
                <a:cubicBezTo>
                  <a:pt x="769034" y="89095"/>
                  <a:pt x="778183" y="85474"/>
                  <a:pt x="787791" y="84406"/>
                </a:cubicBezTo>
                <a:lnTo>
                  <a:pt x="851096" y="77372"/>
                </a:lnTo>
                <a:lnTo>
                  <a:pt x="935502" y="56271"/>
                </a:lnTo>
                <a:cubicBezTo>
                  <a:pt x="944880" y="53926"/>
                  <a:pt x="954029" y="50305"/>
                  <a:pt x="963637" y="49237"/>
                </a:cubicBezTo>
                <a:lnTo>
                  <a:pt x="1026942" y="42203"/>
                </a:lnTo>
                <a:cubicBezTo>
                  <a:pt x="1036320" y="39858"/>
                  <a:pt x="1045495" y="36447"/>
                  <a:pt x="1055077" y="35169"/>
                </a:cubicBezTo>
                <a:cubicBezTo>
                  <a:pt x="1080747" y="31746"/>
                  <a:pt x="1106996" y="32907"/>
                  <a:pt x="1132450" y="28135"/>
                </a:cubicBezTo>
                <a:cubicBezTo>
                  <a:pt x="1144860" y="25808"/>
                  <a:pt x="1155419" y="17321"/>
                  <a:pt x="1167619" y="14068"/>
                </a:cubicBezTo>
                <a:cubicBezTo>
                  <a:pt x="1190722" y="7907"/>
                  <a:pt x="1237957" y="0"/>
                  <a:pt x="1237957" y="0"/>
                </a:cubicBezTo>
                <a:lnTo>
                  <a:pt x="1786597" y="7034"/>
                </a:lnTo>
                <a:cubicBezTo>
                  <a:pt x="1796321" y="7586"/>
                  <a:pt x="1863561" y="36945"/>
                  <a:pt x="1885071" y="49237"/>
                </a:cubicBezTo>
                <a:cubicBezTo>
                  <a:pt x="1892411" y="53431"/>
                  <a:pt x="1898257" y="60337"/>
                  <a:pt x="1906173" y="63305"/>
                </a:cubicBezTo>
                <a:cubicBezTo>
                  <a:pt x="1994227" y="96326"/>
                  <a:pt x="1901711" y="51344"/>
                  <a:pt x="1962444" y="77372"/>
                </a:cubicBezTo>
                <a:cubicBezTo>
                  <a:pt x="1972082" y="81502"/>
                  <a:pt x="1980362" y="89082"/>
                  <a:pt x="1990579" y="91440"/>
                </a:cubicBezTo>
                <a:cubicBezTo>
                  <a:pt x="2011267" y="96214"/>
                  <a:pt x="2032816" y="95840"/>
                  <a:pt x="2053884" y="98474"/>
                </a:cubicBezTo>
                <a:cubicBezTo>
                  <a:pt x="2100412" y="104290"/>
                  <a:pt x="2097351" y="104354"/>
                  <a:pt x="2138290" y="112542"/>
                </a:cubicBezTo>
                <a:cubicBezTo>
                  <a:pt x="2157047" y="121920"/>
                  <a:pt x="2173997" y="136564"/>
                  <a:pt x="2194560" y="140677"/>
                </a:cubicBezTo>
                <a:cubicBezTo>
                  <a:pt x="2206283" y="143022"/>
                  <a:pt x="2218059" y="145117"/>
                  <a:pt x="2229730" y="147711"/>
                </a:cubicBezTo>
                <a:cubicBezTo>
                  <a:pt x="2239167" y="149808"/>
                  <a:pt x="2248234" y="153908"/>
                  <a:pt x="2257865" y="154745"/>
                </a:cubicBezTo>
                <a:cubicBezTo>
                  <a:pt x="2344423" y="162272"/>
                  <a:pt x="2358767" y="161779"/>
                  <a:pt x="2419644" y="161779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6E85D7-73CD-4F62-AADC-BD8C6C051C59}"/>
              </a:ext>
            </a:extLst>
          </p:cNvPr>
          <p:cNvSpPr/>
          <p:nvPr/>
        </p:nvSpPr>
        <p:spPr bwMode="auto">
          <a:xfrm>
            <a:off x="2249494" y="3369997"/>
            <a:ext cx="2307101" cy="2328203"/>
          </a:xfrm>
          <a:custGeom>
            <a:avLst/>
            <a:gdLst>
              <a:gd name="connsiteX0" fmla="*/ 2307101 w 2307101"/>
              <a:gd name="connsiteY0" fmla="*/ 0 h 2328203"/>
              <a:gd name="connsiteX1" fmla="*/ 2271932 w 2307101"/>
              <a:gd name="connsiteY1" fmla="*/ 21101 h 2328203"/>
              <a:gd name="connsiteX2" fmla="*/ 2250831 w 2307101"/>
              <a:gd name="connsiteY2" fmla="*/ 35169 h 2328203"/>
              <a:gd name="connsiteX3" fmla="*/ 2222695 w 2307101"/>
              <a:gd name="connsiteY3" fmla="*/ 77372 h 2328203"/>
              <a:gd name="connsiteX4" fmla="*/ 2173458 w 2307101"/>
              <a:gd name="connsiteY4" fmla="*/ 126609 h 2328203"/>
              <a:gd name="connsiteX5" fmla="*/ 2131255 w 2307101"/>
              <a:gd name="connsiteY5" fmla="*/ 168812 h 2328203"/>
              <a:gd name="connsiteX6" fmla="*/ 2103120 w 2307101"/>
              <a:gd name="connsiteY6" fmla="*/ 189914 h 2328203"/>
              <a:gd name="connsiteX7" fmla="*/ 2082018 w 2307101"/>
              <a:gd name="connsiteY7" fmla="*/ 218049 h 2328203"/>
              <a:gd name="connsiteX8" fmla="*/ 2060917 w 2307101"/>
              <a:gd name="connsiteY8" fmla="*/ 225083 h 2328203"/>
              <a:gd name="connsiteX9" fmla="*/ 2018714 w 2307101"/>
              <a:gd name="connsiteY9" fmla="*/ 260252 h 2328203"/>
              <a:gd name="connsiteX10" fmla="*/ 1997612 w 2307101"/>
              <a:gd name="connsiteY10" fmla="*/ 274320 h 2328203"/>
              <a:gd name="connsiteX11" fmla="*/ 1941341 w 2307101"/>
              <a:gd name="connsiteY11" fmla="*/ 337624 h 2328203"/>
              <a:gd name="connsiteX12" fmla="*/ 1920240 w 2307101"/>
              <a:gd name="connsiteY12" fmla="*/ 351692 h 2328203"/>
              <a:gd name="connsiteX13" fmla="*/ 1878037 w 2307101"/>
              <a:gd name="connsiteY13" fmla="*/ 393895 h 2328203"/>
              <a:gd name="connsiteX14" fmla="*/ 1849901 w 2307101"/>
              <a:gd name="connsiteY14" fmla="*/ 422031 h 2328203"/>
              <a:gd name="connsiteX15" fmla="*/ 1800664 w 2307101"/>
              <a:gd name="connsiteY15" fmla="*/ 457200 h 2328203"/>
              <a:gd name="connsiteX16" fmla="*/ 1765495 w 2307101"/>
              <a:gd name="connsiteY16" fmla="*/ 499403 h 2328203"/>
              <a:gd name="connsiteX17" fmla="*/ 1702191 w 2307101"/>
              <a:gd name="connsiteY17" fmla="*/ 555674 h 2328203"/>
              <a:gd name="connsiteX18" fmla="*/ 1659988 w 2307101"/>
              <a:gd name="connsiteY18" fmla="*/ 590843 h 2328203"/>
              <a:gd name="connsiteX19" fmla="*/ 1624818 w 2307101"/>
              <a:gd name="connsiteY19" fmla="*/ 626012 h 2328203"/>
              <a:gd name="connsiteX20" fmla="*/ 1575581 w 2307101"/>
              <a:gd name="connsiteY20" fmla="*/ 675249 h 2328203"/>
              <a:gd name="connsiteX21" fmla="*/ 1561514 w 2307101"/>
              <a:gd name="connsiteY21" fmla="*/ 696351 h 2328203"/>
              <a:gd name="connsiteX22" fmla="*/ 1540412 w 2307101"/>
              <a:gd name="connsiteY22" fmla="*/ 710418 h 2328203"/>
              <a:gd name="connsiteX23" fmla="*/ 1512277 w 2307101"/>
              <a:gd name="connsiteY23" fmla="*/ 731520 h 2328203"/>
              <a:gd name="connsiteX24" fmla="*/ 1491175 w 2307101"/>
              <a:gd name="connsiteY24" fmla="*/ 745588 h 2328203"/>
              <a:gd name="connsiteX25" fmla="*/ 1456006 w 2307101"/>
              <a:gd name="connsiteY25" fmla="*/ 787791 h 2328203"/>
              <a:gd name="connsiteX26" fmla="*/ 1427871 w 2307101"/>
              <a:gd name="connsiteY26" fmla="*/ 815926 h 2328203"/>
              <a:gd name="connsiteX27" fmla="*/ 1385668 w 2307101"/>
              <a:gd name="connsiteY27" fmla="*/ 851095 h 2328203"/>
              <a:gd name="connsiteX28" fmla="*/ 1364566 w 2307101"/>
              <a:gd name="connsiteY28" fmla="*/ 879231 h 2328203"/>
              <a:gd name="connsiteX29" fmla="*/ 1343464 w 2307101"/>
              <a:gd name="connsiteY29" fmla="*/ 900332 h 2328203"/>
              <a:gd name="connsiteX30" fmla="*/ 1329397 w 2307101"/>
              <a:gd name="connsiteY30" fmla="*/ 921434 h 2328203"/>
              <a:gd name="connsiteX31" fmla="*/ 1280160 w 2307101"/>
              <a:gd name="connsiteY31" fmla="*/ 970671 h 2328203"/>
              <a:gd name="connsiteX32" fmla="*/ 1244991 w 2307101"/>
              <a:gd name="connsiteY32" fmla="*/ 1019908 h 2328203"/>
              <a:gd name="connsiteX33" fmla="*/ 1223889 w 2307101"/>
              <a:gd name="connsiteY33" fmla="*/ 1041009 h 2328203"/>
              <a:gd name="connsiteX34" fmla="*/ 1209821 w 2307101"/>
              <a:gd name="connsiteY34" fmla="*/ 1069144 h 2328203"/>
              <a:gd name="connsiteX35" fmla="*/ 1181686 w 2307101"/>
              <a:gd name="connsiteY35" fmla="*/ 1090246 h 2328203"/>
              <a:gd name="connsiteX36" fmla="*/ 1167618 w 2307101"/>
              <a:gd name="connsiteY36" fmla="*/ 1111348 h 2328203"/>
              <a:gd name="connsiteX37" fmla="*/ 1125415 w 2307101"/>
              <a:gd name="connsiteY37" fmla="*/ 1153551 h 2328203"/>
              <a:gd name="connsiteX38" fmla="*/ 1097280 w 2307101"/>
              <a:gd name="connsiteY38" fmla="*/ 1195754 h 2328203"/>
              <a:gd name="connsiteX39" fmla="*/ 1083212 w 2307101"/>
              <a:gd name="connsiteY39" fmla="*/ 1216855 h 2328203"/>
              <a:gd name="connsiteX40" fmla="*/ 1062111 w 2307101"/>
              <a:gd name="connsiteY40" fmla="*/ 1230923 h 2328203"/>
              <a:gd name="connsiteX41" fmla="*/ 1033975 w 2307101"/>
              <a:gd name="connsiteY41" fmla="*/ 1273126 h 2328203"/>
              <a:gd name="connsiteX42" fmla="*/ 1012874 w 2307101"/>
              <a:gd name="connsiteY42" fmla="*/ 1294228 h 2328203"/>
              <a:gd name="connsiteX43" fmla="*/ 991772 w 2307101"/>
              <a:gd name="connsiteY43" fmla="*/ 1329397 h 2328203"/>
              <a:gd name="connsiteX44" fmla="*/ 970671 w 2307101"/>
              <a:gd name="connsiteY44" fmla="*/ 1350498 h 2328203"/>
              <a:gd name="connsiteX45" fmla="*/ 956603 w 2307101"/>
              <a:gd name="connsiteY45" fmla="*/ 1378634 h 2328203"/>
              <a:gd name="connsiteX46" fmla="*/ 879231 w 2307101"/>
              <a:gd name="connsiteY46" fmla="*/ 1448972 h 2328203"/>
              <a:gd name="connsiteX47" fmla="*/ 844061 w 2307101"/>
              <a:gd name="connsiteY47" fmla="*/ 1484141 h 2328203"/>
              <a:gd name="connsiteX48" fmla="*/ 780757 w 2307101"/>
              <a:gd name="connsiteY48" fmla="*/ 1547446 h 2328203"/>
              <a:gd name="connsiteX49" fmla="*/ 759655 w 2307101"/>
              <a:gd name="connsiteY49" fmla="*/ 1568548 h 2328203"/>
              <a:gd name="connsiteX50" fmla="*/ 724486 w 2307101"/>
              <a:gd name="connsiteY50" fmla="*/ 1610751 h 2328203"/>
              <a:gd name="connsiteX51" fmla="*/ 682283 w 2307101"/>
              <a:gd name="connsiteY51" fmla="*/ 1638886 h 2328203"/>
              <a:gd name="connsiteX52" fmla="*/ 633046 w 2307101"/>
              <a:gd name="connsiteY52" fmla="*/ 1688123 h 2328203"/>
              <a:gd name="connsiteX53" fmla="*/ 611944 w 2307101"/>
              <a:gd name="connsiteY53" fmla="*/ 1709224 h 2328203"/>
              <a:gd name="connsiteX54" fmla="*/ 562708 w 2307101"/>
              <a:gd name="connsiteY54" fmla="*/ 1744394 h 2328203"/>
              <a:gd name="connsiteX55" fmla="*/ 541606 w 2307101"/>
              <a:gd name="connsiteY55" fmla="*/ 1758461 h 2328203"/>
              <a:gd name="connsiteX56" fmla="*/ 499403 w 2307101"/>
              <a:gd name="connsiteY56" fmla="*/ 1814732 h 2328203"/>
              <a:gd name="connsiteX57" fmla="*/ 471268 w 2307101"/>
              <a:gd name="connsiteY57" fmla="*/ 1856935 h 2328203"/>
              <a:gd name="connsiteX58" fmla="*/ 436098 w 2307101"/>
              <a:gd name="connsiteY58" fmla="*/ 1920240 h 2328203"/>
              <a:gd name="connsiteX59" fmla="*/ 414997 w 2307101"/>
              <a:gd name="connsiteY59" fmla="*/ 1941341 h 2328203"/>
              <a:gd name="connsiteX60" fmla="*/ 400929 w 2307101"/>
              <a:gd name="connsiteY60" fmla="*/ 1962443 h 2328203"/>
              <a:gd name="connsiteX61" fmla="*/ 351692 w 2307101"/>
              <a:gd name="connsiteY61" fmla="*/ 2011680 h 2328203"/>
              <a:gd name="connsiteX62" fmla="*/ 330591 w 2307101"/>
              <a:gd name="connsiteY62" fmla="*/ 2032781 h 2328203"/>
              <a:gd name="connsiteX63" fmla="*/ 309489 w 2307101"/>
              <a:gd name="connsiteY63" fmla="*/ 2053883 h 2328203"/>
              <a:gd name="connsiteX64" fmla="*/ 288388 w 2307101"/>
              <a:gd name="connsiteY64" fmla="*/ 2067951 h 2328203"/>
              <a:gd name="connsiteX65" fmla="*/ 225083 w 2307101"/>
              <a:gd name="connsiteY65" fmla="*/ 2124221 h 2328203"/>
              <a:gd name="connsiteX66" fmla="*/ 203981 w 2307101"/>
              <a:gd name="connsiteY66" fmla="*/ 2152357 h 2328203"/>
              <a:gd name="connsiteX67" fmla="*/ 182880 w 2307101"/>
              <a:gd name="connsiteY67" fmla="*/ 2166424 h 2328203"/>
              <a:gd name="connsiteX68" fmla="*/ 147711 w 2307101"/>
              <a:gd name="connsiteY68" fmla="*/ 2194560 h 2328203"/>
              <a:gd name="connsiteX69" fmla="*/ 91440 w 2307101"/>
              <a:gd name="connsiteY69" fmla="*/ 2243797 h 2328203"/>
              <a:gd name="connsiteX70" fmla="*/ 49237 w 2307101"/>
              <a:gd name="connsiteY70" fmla="*/ 2278966 h 2328203"/>
              <a:gd name="connsiteX71" fmla="*/ 14068 w 2307101"/>
              <a:gd name="connsiteY71" fmla="*/ 2321169 h 2328203"/>
              <a:gd name="connsiteX72" fmla="*/ 0 w 2307101"/>
              <a:gd name="connsiteY72" fmla="*/ 2328203 h 232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307101" h="2328203">
                <a:moveTo>
                  <a:pt x="2307101" y="0"/>
                </a:moveTo>
                <a:cubicBezTo>
                  <a:pt x="2295378" y="7034"/>
                  <a:pt x="2283525" y="13855"/>
                  <a:pt x="2271932" y="21101"/>
                </a:cubicBezTo>
                <a:cubicBezTo>
                  <a:pt x="2264763" y="25581"/>
                  <a:pt x="2256398" y="28807"/>
                  <a:pt x="2250831" y="35169"/>
                </a:cubicBezTo>
                <a:cubicBezTo>
                  <a:pt x="2239697" y="47893"/>
                  <a:pt x="2232074" y="63304"/>
                  <a:pt x="2222695" y="77372"/>
                </a:cubicBezTo>
                <a:cubicBezTo>
                  <a:pt x="2209820" y="96684"/>
                  <a:pt x="2189870" y="110197"/>
                  <a:pt x="2173458" y="126609"/>
                </a:cubicBezTo>
                <a:lnTo>
                  <a:pt x="2131255" y="168812"/>
                </a:lnTo>
                <a:cubicBezTo>
                  <a:pt x="2121877" y="175846"/>
                  <a:pt x="2111409" y="181625"/>
                  <a:pt x="2103120" y="189914"/>
                </a:cubicBezTo>
                <a:cubicBezTo>
                  <a:pt x="2094831" y="198203"/>
                  <a:pt x="2091024" y="210544"/>
                  <a:pt x="2082018" y="218049"/>
                </a:cubicBezTo>
                <a:cubicBezTo>
                  <a:pt x="2076322" y="222795"/>
                  <a:pt x="2067548" y="221767"/>
                  <a:pt x="2060917" y="225083"/>
                </a:cubicBezTo>
                <a:cubicBezTo>
                  <a:pt x="2034720" y="238182"/>
                  <a:pt x="2042050" y="240806"/>
                  <a:pt x="2018714" y="260252"/>
                </a:cubicBezTo>
                <a:cubicBezTo>
                  <a:pt x="2012220" y="265664"/>
                  <a:pt x="2004646" y="269631"/>
                  <a:pt x="1997612" y="274320"/>
                </a:cubicBezTo>
                <a:cubicBezTo>
                  <a:pt x="1980697" y="299691"/>
                  <a:pt x="1970249" y="318351"/>
                  <a:pt x="1941341" y="337624"/>
                </a:cubicBezTo>
                <a:cubicBezTo>
                  <a:pt x="1934307" y="342313"/>
                  <a:pt x="1926558" y="346076"/>
                  <a:pt x="1920240" y="351692"/>
                </a:cubicBezTo>
                <a:cubicBezTo>
                  <a:pt x="1905371" y="364909"/>
                  <a:pt x="1892105" y="379827"/>
                  <a:pt x="1878037" y="393895"/>
                </a:cubicBezTo>
                <a:cubicBezTo>
                  <a:pt x="1868658" y="403274"/>
                  <a:pt x="1860937" y="414674"/>
                  <a:pt x="1849901" y="422031"/>
                </a:cubicBezTo>
                <a:cubicBezTo>
                  <a:pt x="1833199" y="433165"/>
                  <a:pt x="1815934" y="444111"/>
                  <a:pt x="1800664" y="457200"/>
                </a:cubicBezTo>
                <a:cubicBezTo>
                  <a:pt x="1755765" y="495685"/>
                  <a:pt x="1800226" y="460331"/>
                  <a:pt x="1765495" y="499403"/>
                </a:cubicBezTo>
                <a:cubicBezTo>
                  <a:pt x="1687337" y="587330"/>
                  <a:pt x="1752583" y="513681"/>
                  <a:pt x="1702191" y="555674"/>
                </a:cubicBezTo>
                <a:cubicBezTo>
                  <a:pt x="1648033" y="600806"/>
                  <a:pt x="1712378" y="555915"/>
                  <a:pt x="1659988" y="590843"/>
                </a:cubicBezTo>
                <a:cubicBezTo>
                  <a:pt x="1630288" y="635391"/>
                  <a:pt x="1663897" y="590841"/>
                  <a:pt x="1624818" y="626012"/>
                </a:cubicBezTo>
                <a:cubicBezTo>
                  <a:pt x="1607566" y="641539"/>
                  <a:pt x="1588455" y="655936"/>
                  <a:pt x="1575581" y="675249"/>
                </a:cubicBezTo>
                <a:cubicBezTo>
                  <a:pt x="1570892" y="682283"/>
                  <a:pt x="1567492" y="690373"/>
                  <a:pt x="1561514" y="696351"/>
                </a:cubicBezTo>
                <a:cubicBezTo>
                  <a:pt x="1555536" y="702329"/>
                  <a:pt x="1547291" y="705504"/>
                  <a:pt x="1540412" y="710418"/>
                </a:cubicBezTo>
                <a:cubicBezTo>
                  <a:pt x="1530873" y="717232"/>
                  <a:pt x="1521816" y="724706"/>
                  <a:pt x="1512277" y="731520"/>
                </a:cubicBezTo>
                <a:cubicBezTo>
                  <a:pt x="1505398" y="736434"/>
                  <a:pt x="1497669" y="740176"/>
                  <a:pt x="1491175" y="745588"/>
                </a:cubicBezTo>
                <a:cubicBezTo>
                  <a:pt x="1454591" y="776074"/>
                  <a:pt x="1483670" y="755516"/>
                  <a:pt x="1456006" y="787791"/>
                </a:cubicBezTo>
                <a:cubicBezTo>
                  <a:pt x="1447375" y="797861"/>
                  <a:pt x="1437941" y="807295"/>
                  <a:pt x="1427871" y="815926"/>
                </a:cubicBezTo>
                <a:cubicBezTo>
                  <a:pt x="1392806" y="845982"/>
                  <a:pt x="1419438" y="811697"/>
                  <a:pt x="1385668" y="851095"/>
                </a:cubicBezTo>
                <a:cubicBezTo>
                  <a:pt x="1378039" y="859996"/>
                  <a:pt x="1372196" y="870330"/>
                  <a:pt x="1364566" y="879231"/>
                </a:cubicBezTo>
                <a:cubicBezTo>
                  <a:pt x="1358092" y="886784"/>
                  <a:pt x="1349832" y="892690"/>
                  <a:pt x="1343464" y="900332"/>
                </a:cubicBezTo>
                <a:cubicBezTo>
                  <a:pt x="1338052" y="906826"/>
                  <a:pt x="1335052" y="915150"/>
                  <a:pt x="1329397" y="921434"/>
                </a:cubicBezTo>
                <a:cubicBezTo>
                  <a:pt x="1313870" y="938686"/>
                  <a:pt x="1293035" y="951359"/>
                  <a:pt x="1280160" y="970671"/>
                </a:cubicBezTo>
                <a:cubicBezTo>
                  <a:pt x="1269031" y="987364"/>
                  <a:pt x="1258070" y="1004649"/>
                  <a:pt x="1244991" y="1019908"/>
                </a:cubicBezTo>
                <a:cubicBezTo>
                  <a:pt x="1238517" y="1027461"/>
                  <a:pt x="1230923" y="1033975"/>
                  <a:pt x="1223889" y="1041009"/>
                </a:cubicBezTo>
                <a:cubicBezTo>
                  <a:pt x="1219200" y="1050387"/>
                  <a:pt x="1216645" y="1061183"/>
                  <a:pt x="1209821" y="1069144"/>
                </a:cubicBezTo>
                <a:cubicBezTo>
                  <a:pt x="1202192" y="1078045"/>
                  <a:pt x="1189975" y="1081956"/>
                  <a:pt x="1181686" y="1090246"/>
                </a:cubicBezTo>
                <a:cubicBezTo>
                  <a:pt x="1175708" y="1096224"/>
                  <a:pt x="1173234" y="1105030"/>
                  <a:pt x="1167618" y="1111348"/>
                </a:cubicBezTo>
                <a:cubicBezTo>
                  <a:pt x="1154401" y="1126217"/>
                  <a:pt x="1136450" y="1136998"/>
                  <a:pt x="1125415" y="1153551"/>
                </a:cubicBezTo>
                <a:lnTo>
                  <a:pt x="1097280" y="1195754"/>
                </a:lnTo>
                <a:cubicBezTo>
                  <a:pt x="1092591" y="1202788"/>
                  <a:pt x="1090246" y="1212166"/>
                  <a:pt x="1083212" y="1216855"/>
                </a:cubicBezTo>
                <a:lnTo>
                  <a:pt x="1062111" y="1230923"/>
                </a:lnTo>
                <a:cubicBezTo>
                  <a:pt x="1052732" y="1244991"/>
                  <a:pt x="1045930" y="1261170"/>
                  <a:pt x="1033975" y="1273126"/>
                </a:cubicBezTo>
                <a:cubicBezTo>
                  <a:pt x="1026941" y="1280160"/>
                  <a:pt x="1018842" y="1286270"/>
                  <a:pt x="1012874" y="1294228"/>
                </a:cubicBezTo>
                <a:cubicBezTo>
                  <a:pt x="1004671" y="1305165"/>
                  <a:pt x="999975" y="1318460"/>
                  <a:pt x="991772" y="1329397"/>
                </a:cubicBezTo>
                <a:cubicBezTo>
                  <a:pt x="985804" y="1337355"/>
                  <a:pt x="976453" y="1342404"/>
                  <a:pt x="970671" y="1350498"/>
                </a:cubicBezTo>
                <a:cubicBezTo>
                  <a:pt x="964576" y="1359031"/>
                  <a:pt x="963243" y="1370519"/>
                  <a:pt x="956603" y="1378634"/>
                </a:cubicBezTo>
                <a:cubicBezTo>
                  <a:pt x="926148" y="1415857"/>
                  <a:pt x="912262" y="1424199"/>
                  <a:pt x="879231" y="1448972"/>
                </a:cubicBezTo>
                <a:cubicBezTo>
                  <a:pt x="850241" y="1492457"/>
                  <a:pt x="882430" y="1450036"/>
                  <a:pt x="844061" y="1484141"/>
                </a:cubicBezTo>
                <a:cubicBezTo>
                  <a:pt x="844036" y="1484164"/>
                  <a:pt x="791320" y="1536883"/>
                  <a:pt x="780757" y="1547446"/>
                </a:cubicBezTo>
                <a:cubicBezTo>
                  <a:pt x="773723" y="1554480"/>
                  <a:pt x="765173" y="1560271"/>
                  <a:pt x="759655" y="1568548"/>
                </a:cubicBezTo>
                <a:cubicBezTo>
                  <a:pt x="747150" y="1587305"/>
                  <a:pt x="743234" y="1596170"/>
                  <a:pt x="724486" y="1610751"/>
                </a:cubicBezTo>
                <a:cubicBezTo>
                  <a:pt x="711140" y="1621131"/>
                  <a:pt x="694238" y="1626931"/>
                  <a:pt x="682283" y="1638886"/>
                </a:cubicBezTo>
                <a:lnTo>
                  <a:pt x="633046" y="1688123"/>
                </a:lnTo>
                <a:cubicBezTo>
                  <a:pt x="626012" y="1695157"/>
                  <a:pt x="620221" y="1703706"/>
                  <a:pt x="611944" y="1709224"/>
                </a:cubicBezTo>
                <a:cubicBezTo>
                  <a:pt x="562183" y="1742399"/>
                  <a:pt x="623823" y="1700740"/>
                  <a:pt x="562708" y="1744394"/>
                </a:cubicBezTo>
                <a:cubicBezTo>
                  <a:pt x="555829" y="1749308"/>
                  <a:pt x="547584" y="1752483"/>
                  <a:pt x="541606" y="1758461"/>
                </a:cubicBezTo>
                <a:cubicBezTo>
                  <a:pt x="524903" y="1775164"/>
                  <a:pt x="512388" y="1795255"/>
                  <a:pt x="499403" y="1814732"/>
                </a:cubicBezTo>
                <a:cubicBezTo>
                  <a:pt x="482678" y="1864908"/>
                  <a:pt x="506394" y="1804246"/>
                  <a:pt x="471268" y="1856935"/>
                </a:cubicBezTo>
                <a:cubicBezTo>
                  <a:pt x="435888" y="1910005"/>
                  <a:pt x="520792" y="1835546"/>
                  <a:pt x="436098" y="1920240"/>
                </a:cubicBezTo>
                <a:cubicBezTo>
                  <a:pt x="429064" y="1927274"/>
                  <a:pt x="421365" y="1933699"/>
                  <a:pt x="414997" y="1941341"/>
                </a:cubicBezTo>
                <a:cubicBezTo>
                  <a:pt x="409585" y="1947835"/>
                  <a:pt x="406584" y="1956159"/>
                  <a:pt x="400929" y="1962443"/>
                </a:cubicBezTo>
                <a:cubicBezTo>
                  <a:pt x="385402" y="1979695"/>
                  <a:pt x="368104" y="1995268"/>
                  <a:pt x="351692" y="2011680"/>
                </a:cubicBezTo>
                <a:lnTo>
                  <a:pt x="330591" y="2032781"/>
                </a:lnTo>
                <a:cubicBezTo>
                  <a:pt x="323557" y="2039815"/>
                  <a:pt x="317766" y="2048365"/>
                  <a:pt x="309489" y="2053883"/>
                </a:cubicBezTo>
                <a:cubicBezTo>
                  <a:pt x="302455" y="2058572"/>
                  <a:pt x="294706" y="2062335"/>
                  <a:pt x="288388" y="2067951"/>
                </a:cubicBezTo>
                <a:cubicBezTo>
                  <a:pt x="216122" y="2132187"/>
                  <a:pt x="272971" y="2092296"/>
                  <a:pt x="225083" y="2124221"/>
                </a:cubicBezTo>
                <a:cubicBezTo>
                  <a:pt x="218049" y="2133600"/>
                  <a:pt x="212271" y="2144067"/>
                  <a:pt x="203981" y="2152357"/>
                </a:cubicBezTo>
                <a:cubicBezTo>
                  <a:pt x="198004" y="2158334"/>
                  <a:pt x="188857" y="2160447"/>
                  <a:pt x="182880" y="2166424"/>
                </a:cubicBezTo>
                <a:cubicBezTo>
                  <a:pt x="151064" y="2198240"/>
                  <a:pt x="188791" y="2180866"/>
                  <a:pt x="147711" y="2194560"/>
                </a:cubicBezTo>
                <a:cubicBezTo>
                  <a:pt x="107855" y="2254342"/>
                  <a:pt x="173497" y="2161744"/>
                  <a:pt x="91440" y="2243797"/>
                </a:cubicBezTo>
                <a:cubicBezTo>
                  <a:pt x="64360" y="2270875"/>
                  <a:pt x="78615" y="2259380"/>
                  <a:pt x="49237" y="2278966"/>
                </a:cubicBezTo>
                <a:cubicBezTo>
                  <a:pt x="36227" y="2298481"/>
                  <a:pt x="33410" y="2305696"/>
                  <a:pt x="14068" y="2321169"/>
                </a:cubicBezTo>
                <a:cubicBezTo>
                  <a:pt x="9974" y="2324444"/>
                  <a:pt x="4689" y="2325858"/>
                  <a:pt x="0" y="2328203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DAECC1-5BD7-435D-98DA-8E967B9061AC}"/>
              </a:ext>
            </a:extLst>
          </p:cNvPr>
          <p:cNvSpPr/>
          <p:nvPr/>
        </p:nvSpPr>
        <p:spPr bwMode="auto">
          <a:xfrm>
            <a:off x="1299925" y="2314920"/>
            <a:ext cx="1589649" cy="977705"/>
          </a:xfrm>
          <a:custGeom>
            <a:avLst/>
            <a:gdLst>
              <a:gd name="connsiteX0" fmla="*/ 0 w 1589649"/>
              <a:gd name="connsiteY0" fmla="*/ 977705 h 977705"/>
              <a:gd name="connsiteX1" fmla="*/ 42203 w 1589649"/>
              <a:gd name="connsiteY1" fmla="*/ 963637 h 977705"/>
              <a:gd name="connsiteX2" fmla="*/ 98473 w 1589649"/>
              <a:gd name="connsiteY2" fmla="*/ 935501 h 977705"/>
              <a:gd name="connsiteX3" fmla="*/ 147710 w 1589649"/>
              <a:gd name="connsiteY3" fmla="*/ 921434 h 977705"/>
              <a:gd name="connsiteX4" fmla="*/ 168812 w 1589649"/>
              <a:gd name="connsiteY4" fmla="*/ 907366 h 977705"/>
              <a:gd name="connsiteX5" fmla="*/ 211015 w 1589649"/>
              <a:gd name="connsiteY5" fmla="*/ 893298 h 977705"/>
              <a:gd name="connsiteX6" fmla="*/ 260252 w 1589649"/>
              <a:gd name="connsiteY6" fmla="*/ 865163 h 977705"/>
              <a:gd name="connsiteX7" fmla="*/ 302455 w 1589649"/>
              <a:gd name="connsiteY7" fmla="*/ 829994 h 977705"/>
              <a:gd name="connsiteX8" fmla="*/ 358726 w 1589649"/>
              <a:gd name="connsiteY8" fmla="*/ 787791 h 977705"/>
              <a:gd name="connsiteX9" fmla="*/ 372793 w 1589649"/>
              <a:gd name="connsiteY9" fmla="*/ 766689 h 977705"/>
              <a:gd name="connsiteX10" fmla="*/ 414997 w 1589649"/>
              <a:gd name="connsiteY10" fmla="*/ 738554 h 977705"/>
              <a:gd name="connsiteX11" fmla="*/ 450166 w 1589649"/>
              <a:gd name="connsiteY11" fmla="*/ 696351 h 977705"/>
              <a:gd name="connsiteX12" fmla="*/ 471267 w 1589649"/>
              <a:gd name="connsiteY12" fmla="*/ 682283 h 977705"/>
              <a:gd name="connsiteX13" fmla="*/ 534572 w 1589649"/>
              <a:gd name="connsiteY13" fmla="*/ 618978 h 977705"/>
              <a:gd name="connsiteX14" fmla="*/ 555673 w 1589649"/>
              <a:gd name="connsiteY14" fmla="*/ 597877 h 977705"/>
              <a:gd name="connsiteX15" fmla="*/ 576775 w 1589649"/>
              <a:gd name="connsiteY15" fmla="*/ 583809 h 977705"/>
              <a:gd name="connsiteX16" fmla="*/ 604910 w 1589649"/>
              <a:gd name="connsiteY16" fmla="*/ 555674 h 977705"/>
              <a:gd name="connsiteX17" fmla="*/ 647113 w 1589649"/>
              <a:gd name="connsiteY17" fmla="*/ 527538 h 977705"/>
              <a:gd name="connsiteX18" fmla="*/ 668215 w 1589649"/>
              <a:gd name="connsiteY18" fmla="*/ 506437 h 977705"/>
              <a:gd name="connsiteX19" fmla="*/ 710418 w 1589649"/>
              <a:gd name="connsiteY19" fmla="*/ 478301 h 977705"/>
              <a:gd name="connsiteX20" fmla="*/ 731520 w 1589649"/>
              <a:gd name="connsiteY20" fmla="*/ 464234 h 977705"/>
              <a:gd name="connsiteX21" fmla="*/ 780757 w 1589649"/>
              <a:gd name="connsiteY21" fmla="*/ 422031 h 977705"/>
              <a:gd name="connsiteX22" fmla="*/ 801858 w 1589649"/>
              <a:gd name="connsiteY22" fmla="*/ 400929 h 977705"/>
              <a:gd name="connsiteX23" fmla="*/ 851095 w 1589649"/>
              <a:gd name="connsiteY23" fmla="*/ 365760 h 977705"/>
              <a:gd name="connsiteX24" fmla="*/ 886264 w 1589649"/>
              <a:gd name="connsiteY24" fmla="*/ 337625 h 977705"/>
              <a:gd name="connsiteX25" fmla="*/ 935501 w 1589649"/>
              <a:gd name="connsiteY25" fmla="*/ 295421 h 977705"/>
              <a:gd name="connsiteX26" fmla="*/ 963637 w 1589649"/>
              <a:gd name="connsiteY26" fmla="*/ 281354 h 977705"/>
              <a:gd name="connsiteX27" fmla="*/ 984738 w 1589649"/>
              <a:gd name="connsiteY27" fmla="*/ 267286 h 977705"/>
              <a:gd name="connsiteX28" fmla="*/ 1012873 w 1589649"/>
              <a:gd name="connsiteY28" fmla="*/ 246185 h 977705"/>
              <a:gd name="connsiteX29" fmla="*/ 1041009 w 1589649"/>
              <a:gd name="connsiteY29" fmla="*/ 239151 h 977705"/>
              <a:gd name="connsiteX30" fmla="*/ 1069144 w 1589649"/>
              <a:gd name="connsiteY30" fmla="*/ 225083 h 977705"/>
              <a:gd name="connsiteX31" fmla="*/ 1097280 w 1589649"/>
              <a:gd name="connsiteY31" fmla="*/ 218049 h 977705"/>
              <a:gd name="connsiteX32" fmla="*/ 1118381 w 1589649"/>
              <a:gd name="connsiteY32" fmla="*/ 203981 h 977705"/>
              <a:gd name="connsiteX33" fmla="*/ 1160584 w 1589649"/>
              <a:gd name="connsiteY33" fmla="*/ 189914 h 977705"/>
              <a:gd name="connsiteX34" fmla="*/ 1181686 w 1589649"/>
              <a:gd name="connsiteY34" fmla="*/ 182880 h 977705"/>
              <a:gd name="connsiteX35" fmla="*/ 1202787 w 1589649"/>
              <a:gd name="connsiteY35" fmla="*/ 168812 h 977705"/>
              <a:gd name="connsiteX36" fmla="*/ 1252024 w 1589649"/>
              <a:gd name="connsiteY36" fmla="*/ 147711 h 977705"/>
              <a:gd name="connsiteX37" fmla="*/ 1308295 w 1589649"/>
              <a:gd name="connsiteY37" fmla="*/ 133643 h 977705"/>
              <a:gd name="connsiteX38" fmla="*/ 1329397 w 1589649"/>
              <a:gd name="connsiteY38" fmla="*/ 119575 h 977705"/>
              <a:gd name="connsiteX39" fmla="*/ 1357532 w 1589649"/>
              <a:gd name="connsiteY39" fmla="*/ 112541 h 977705"/>
              <a:gd name="connsiteX40" fmla="*/ 1420837 w 1589649"/>
              <a:gd name="connsiteY40" fmla="*/ 91440 h 977705"/>
              <a:gd name="connsiteX41" fmla="*/ 1441938 w 1589649"/>
              <a:gd name="connsiteY41" fmla="*/ 84406 h 977705"/>
              <a:gd name="connsiteX42" fmla="*/ 1463040 w 1589649"/>
              <a:gd name="connsiteY42" fmla="*/ 77372 h 977705"/>
              <a:gd name="connsiteX43" fmla="*/ 1484141 w 1589649"/>
              <a:gd name="connsiteY43" fmla="*/ 63305 h 977705"/>
              <a:gd name="connsiteX44" fmla="*/ 1533378 w 1589649"/>
              <a:gd name="connsiteY44" fmla="*/ 49237 h 977705"/>
              <a:gd name="connsiteX45" fmla="*/ 1575581 w 1589649"/>
              <a:gd name="connsiteY45" fmla="*/ 14068 h 977705"/>
              <a:gd name="connsiteX46" fmla="*/ 1589649 w 1589649"/>
              <a:gd name="connsiteY46" fmla="*/ 0 h 97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89649" h="977705">
                <a:moveTo>
                  <a:pt x="0" y="977705"/>
                </a:moveTo>
                <a:cubicBezTo>
                  <a:pt x="14068" y="973016"/>
                  <a:pt x="28573" y="969478"/>
                  <a:pt x="42203" y="963637"/>
                </a:cubicBezTo>
                <a:cubicBezTo>
                  <a:pt x="61478" y="955376"/>
                  <a:pt x="78578" y="942132"/>
                  <a:pt x="98473" y="935501"/>
                </a:cubicBezTo>
                <a:cubicBezTo>
                  <a:pt x="128746" y="925411"/>
                  <a:pt x="112382" y="930266"/>
                  <a:pt x="147710" y="921434"/>
                </a:cubicBezTo>
                <a:cubicBezTo>
                  <a:pt x="154744" y="916745"/>
                  <a:pt x="161087" y="910799"/>
                  <a:pt x="168812" y="907366"/>
                </a:cubicBezTo>
                <a:cubicBezTo>
                  <a:pt x="182363" y="901343"/>
                  <a:pt x="198677" y="901523"/>
                  <a:pt x="211015" y="893298"/>
                </a:cubicBezTo>
                <a:cubicBezTo>
                  <a:pt x="240842" y="873415"/>
                  <a:pt x="224556" y="883012"/>
                  <a:pt x="260252" y="865163"/>
                </a:cubicBezTo>
                <a:cubicBezTo>
                  <a:pt x="298857" y="826556"/>
                  <a:pt x="263280" y="859375"/>
                  <a:pt x="302455" y="829994"/>
                </a:cubicBezTo>
                <a:cubicBezTo>
                  <a:pt x="369288" y="779870"/>
                  <a:pt x="311020" y="819593"/>
                  <a:pt x="358726" y="787791"/>
                </a:cubicBezTo>
                <a:cubicBezTo>
                  <a:pt x="363415" y="780757"/>
                  <a:pt x="366431" y="772256"/>
                  <a:pt x="372793" y="766689"/>
                </a:cubicBezTo>
                <a:cubicBezTo>
                  <a:pt x="385517" y="755555"/>
                  <a:pt x="414997" y="738554"/>
                  <a:pt x="414997" y="738554"/>
                </a:cubicBezTo>
                <a:cubicBezTo>
                  <a:pt x="428831" y="717802"/>
                  <a:pt x="429853" y="713278"/>
                  <a:pt x="450166" y="696351"/>
                </a:cubicBezTo>
                <a:cubicBezTo>
                  <a:pt x="456660" y="690939"/>
                  <a:pt x="464949" y="687899"/>
                  <a:pt x="471267" y="682283"/>
                </a:cubicBezTo>
                <a:lnTo>
                  <a:pt x="534572" y="618978"/>
                </a:lnTo>
                <a:cubicBezTo>
                  <a:pt x="541606" y="611944"/>
                  <a:pt x="547397" y="603395"/>
                  <a:pt x="555673" y="597877"/>
                </a:cubicBezTo>
                <a:cubicBezTo>
                  <a:pt x="562707" y="593188"/>
                  <a:pt x="570356" y="589311"/>
                  <a:pt x="576775" y="583809"/>
                </a:cubicBezTo>
                <a:cubicBezTo>
                  <a:pt x="586845" y="575178"/>
                  <a:pt x="594553" y="563959"/>
                  <a:pt x="604910" y="555674"/>
                </a:cubicBezTo>
                <a:cubicBezTo>
                  <a:pt x="618112" y="545112"/>
                  <a:pt x="635157" y="539493"/>
                  <a:pt x="647113" y="527538"/>
                </a:cubicBezTo>
                <a:cubicBezTo>
                  <a:pt x="654147" y="520504"/>
                  <a:pt x="660363" y="512544"/>
                  <a:pt x="668215" y="506437"/>
                </a:cubicBezTo>
                <a:cubicBezTo>
                  <a:pt x="681561" y="496057"/>
                  <a:pt x="696350" y="487679"/>
                  <a:pt x="710418" y="478301"/>
                </a:cubicBezTo>
                <a:cubicBezTo>
                  <a:pt x="717452" y="473612"/>
                  <a:pt x="725543" y="470212"/>
                  <a:pt x="731520" y="464234"/>
                </a:cubicBezTo>
                <a:cubicBezTo>
                  <a:pt x="783879" y="411872"/>
                  <a:pt x="717594" y="476171"/>
                  <a:pt x="780757" y="422031"/>
                </a:cubicBezTo>
                <a:cubicBezTo>
                  <a:pt x="788310" y="415557"/>
                  <a:pt x="794305" y="407403"/>
                  <a:pt x="801858" y="400929"/>
                </a:cubicBezTo>
                <a:cubicBezTo>
                  <a:pt x="835128" y="372411"/>
                  <a:pt x="821413" y="388022"/>
                  <a:pt x="851095" y="365760"/>
                </a:cubicBezTo>
                <a:cubicBezTo>
                  <a:pt x="863105" y="356752"/>
                  <a:pt x="874966" y="347511"/>
                  <a:pt x="886264" y="337625"/>
                </a:cubicBezTo>
                <a:cubicBezTo>
                  <a:pt x="915034" y="312451"/>
                  <a:pt x="900140" y="317521"/>
                  <a:pt x="935501" y="295421"/>
                </a:cubicBezTo>
                <a:cubicBezTo>
                  <a:pt x="944393" y="289864"/>
                  <a:pt x="954533" y="286556"/>
                  <a:pt x="963637" y="281354"/>
                </a:cubicBezTo>
                <a:cubicBezTo>
                  <a:pt x="970977" y="277160"/>
                  <a:pt x="977859" y="272200"/>
                  <a:pt x="984738" y="267286"/>
                </a:cubicBezTo>
                <a:cubicBezTo>
                  <a:pt x="994277" y="260472"/>
                  <a:pt x="1002388" y="251428"/>
                  <a:pt x="1012873" y="246185"/>
                </a:cubicBezTo>
                <a:cubicBezTo>
                  <a:pt x="1021520" y="241862"/>
                  <a:pt x="1031630" y="241496"/>
                  <a:pt x="1041009" y="239151"/>
                </a:cubicBezTo>
                <a:cubicBezTo>
                  <a:pt x="1050387" y="234462"/>
                  <a:pt x="1059326" y="228765"/>
                  <a:pt x="1069144" y="225083"/>
                </a:cubicBezTo>
                <a:cubicBezTo>
                  <a:pt x="1078196" y="221689"/>
                  <a:pt x="1088394" y="221857"/>
                  <a:pt x="1097280" y="218049"/>
                </a:cubicBezTo>
                <a:cubicBezTo>
                  <a:pt x="1105050" y="214719"/>
                  <a:pt x="1110656" y="207414"/>
                  <a:pt x="1118381" y="203981"/>
                </a:cubicBezTo>
                <a:cubicBezTo>
                  <a:pt x="1131932" y="197959"/>
                  <a:pt x="1146516" y="194603"/>
                  <a:pt x="1160584" y="189914"/>
                </a:cubicBezTo>
                <a:lnTo>
                  <a:pt x="1181686" y="182880"/>
                </a:lnTo>
                <a:cubicBezTo>
                  <a:pt x="1188720" y="178191"/>
                  <a:pt x="1195447" y="173006"/>
                  <a:pt x="1202787" y="168812"/>
                </a:cubicBezTo>
                <a:cubicBezTo>
                  <a:pt x="1220326" y="158790"/>
                  <a:pt x="1233158" y="152856"/>
                  <a:pt x="1252024" y="147711"/>
                </a:cubicBezTo>
                <a:cubicBezTo>
                  <a:pt x="1270677" y="142624"/>
                  <a:pt x="1308295" y="133643"/>
                  <a:pt x="1308295" y="133643"/>
                </a:cubicBezTo>
                <a:cubicBezTo>
                  <a:pt x="1315329" y="128954"/>
                  <a:pt x="1321627" y="122905"/>
                  <a:pt x="1329397" y="119575"/>
                </a:cubicBezTo>
                <a:cubicBezTo>
                  <a:pt x="1338282" y="115767"/>
                  <a:pt x="1348273" y="115319"/>
                  <a:pt x="1357532" y="112541"/>
                </a:cubicBezTo>
                <a:cubicBezTo>
                  <a:pt x="1357550" y="112536"/>
                  <a:pt x="1410277" y="94960"/>
                  <a:pt x="1420837" y="91440"/>
                </a:cubicBezTo>
                <a:lnTo>
                  <a:pt x="1441938" y="84406"/>
                </a:lnTo>
                <a:cubicBezTo>
                  <a:pt x="1448972" y="82061"/>
                  <a:pt x="1456871" y="81485"/>
                  <a:pt x="1463040" y="77372"/>
                </a:cubicBezTo>
                <a:cubicBezTo>
                  <a:pt x="1470074" y="72683"/>
                  <a:pt x="1476371" y="66635"/>
                  <a:pt x="1484141" y="63305"/>
                </a:cubicBezTo>
                <a:cubicBezTo>
                  <a:pt x="1515689" y="49785"/>
                  <a:pt x="1506006" y="62923"/>
                  <a:pt x="1533378" y="49237"/>
                </a:cubicBezTo>
                <a:cubicBezTo>
                  <a:pt x="1552964" y="39444"/>
                  <a:pt x="1560024" y="29625"/>
                  <a:pt x="1575581" y="14068"/>
                </a:cubicBezTo>
                <a:lnTo>
                  <a:pt x="1589649" y="0"/>
                </a:ln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141860" y="4781397"/>
            <a:ext cx="152510" cy="1585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28318" y="4860679"/>
            <a:ext cx="152510" cy="1585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6"/>
            <a:endCxn id="16" idx="2"/>
          </p:cNvCxnSpPr>
          <p:nvPr/>
        </p:nvCxnSpPr>
        <p:spPr>
          <a:xfrm flipV="1">
            <a:off x="8980828" y="4860679"/>
            <a:ext cx="1161032" cy="7928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08AF7C7-19EF-4B32-AF0D-A2DE2424ADD2}"/>
              </a:ext>
            </a:extLst>
          </p:cNvPr>
          <p:cNvSpPr/>
          <p:nvPr/>
        </p:nvSpPr>
        <p:spPr bwMode="auto">
          <a:xfrm>
            <a:off x="1926775" y="6356082"/>
            <a:ext cx="1326045" cy="38320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Graph </a:t>
            </a:r>
            <a:r>
              <a:rPr lang="en-US" sz="2400" dirty="0" smtClean="0">
                <a:solidFill>
                  <a:srgbClr val="0070C0"/>
                </a:solidFill>
              </a:rPr>
              <a:t>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C00000"/>
                </a:solidFill>
              </a:rPr>
              <a:t>At least one edge” is </a:t>
            </a:r>
            <a:r>
              <a:rPr lang="en-US" dirty="0" smtClean="0">
                <a:solidFill>
                  <a:srgbClr val="C00000"/>
                </a:solidFill>
              </a:rPr>
              <a:t>Unlabeled </a:t>
            </a:r>
            <a:r>
              <a:rPr lang="en-US" dirty="0">
                <a:solidFill>
                  <a:srgbClr val="C00000"/>
                </a:solidFill>
              </a:rPr>
              <a:t>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BFB92AE-9523-4722-921F-40DB4294A9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2369" y="1828800"/>
                <a:ext cx="11431117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 smtClean="0"/>
                  <a:t>The optimal algorithm is: sample edge slots </a:t>
                </a:r>
                <a:r>
                  <a:rPr lang="en-US" sz="2800" kern="0" dirty="0"/>
                  <a:t>at random until </a:t>
                </a:r>
                <a:r>
                  <a:rPr lang="en-US" sz="2800" kern="0" dirty="0" smtClean="0"/>
                  <a:t>an edge is found. </a:t>
                </a:r>
              </a:p>
              <a:p>
                <a:pPr marL="400050" lvl="1" indent="0">
                  <a:buNone/>
                </a:pPr>
                <a:r>
                  <a:rPr lang="en-US" kern="0" dirty="0"/>
                  <a:t>If there are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kern="0" dirty="0"/>
                  <a:t> </a:t>
                </a:r>
                <a:r>
                  <a:rPr lang="en-US" kern="0" dirty="0" smtClean="0"/>
                  <a:t>edges, takes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pt-BR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kern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kern="0" dirty="0" smtClean="0"/>
                  <a:t>queries in expectation</a:t>
                </a:r>
                <a:endParaRPr lang="en-US" kern="0" dirty="0"/>
              </a:p>
              <a:p>
                <a:pPr marL="0" indent="0">
                  <a:buNone/>
                </a:pPr>
                <a:r>
                  <a:rPr lang="en-US" sz="2800" b="1" kern="0" dirty="0"/>
                  <a:t>Claim</a:t>
                </a:r>
                <a:r>
                  <a:rPr lang="en-US" sz="2800" kern="0" dirty="0"/>
                  <a:t>: </a:t>
                </a:r>
                <a:r>
                  <a:rPr lang="en-US" sz="2800" kern="0" dirty="0" smtClean="0"/>
                  <a:t>For any graph with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kern="0" dirty="0"/>
                  <a:t> edges, </a:t>
                </a:r>
                <a:r>
                  <a:rPr lang="en-US" sz="2800" kern="0" dirty="0" smtClean="0"/>
                  <a:t>any algorithm takes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pt-BR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i="1" kern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kern="0" dirty="0"/>
                  <a:t>queries.</a:t>
                </a:r>
              </a:p>
              <a:p>
                <a:pPr marL="0" indent="0">
                  <a:buNone/>
                </a:pPr>
                <a:r>
                  <a:rPr lang="en-US" sz="2800" kern="0" dirty="0" smtClean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 b="0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kern="0" dirty="0" smtClean="0"/>
                  <a:t>edges graph </a:t>
                </a:r>
                <a:r>
                  <a:rPr lang="en-US" sz="2800" kern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G</a:t>
                </a:r>
                <a:r>
                  <a:rPr lang="en-US" sz="2800" kern="0" dirty="0" smtClean="0"/>
                  <a:t>, the best algorithm with </a:t>
                </a:r>
                <a:r>
                  <a:rPr lang="en-US" sz="2800" dirty="0">
                    <a:solidFill>
                      <a:srgbClr val="0033CC"/>
                    </a:solidFill>
                    <a:latin typeface="Comic Sans MS" pitchFamily="66" charset="0"/>
                  </a:rPr>
                  <a:t>q</a:t>
                </a:r>
                <a:r>
                  <a:rPr lang="en-US" sz="2800" kern="0" dirty="0" smtClean="0"/>
                  <a:t> queries can be thought of as the graph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q</m:t>
                    </m:r>
                  </m:oMath>
                </a14:m>
                <a:r>
                  <a:rPr lang="en-US" sz="2800" kern="0" dirty="0" smtClean="0"/>
                  <a:t> of queries made </a:t>
                </a:r>
                <a:r>
                  <a:rPr lang="en-US" sz="2800" b="1" kern="0" dirty="0" smtClean="0"/>
                  <a:t>as long as no edge was found</a:t>
                </a:r>
                <a:r>
                  <a:rPr lang="en-US" sz="2800" kern="0" dirty="0" smtClean="0"/>
                  <a:t>. </a:t>
                </a:r>
              </a:p>
              <a:p>
                <a:pPr marL="400050" lvl="1" indent="0">
                  <a:buNone/>
                </a:pPr>
                <a:r>
                  <a:rPr lang="en-US" kern="0" dirty="0" smtClean="0"/>
                  <a:t>What are the chances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H</m:t>
                    </m:r>
                    <m:r>
                      <m:rPr>
                        <m:nor/>
                      </m:rPr>
                      <a:rPr lang="en-US" sz="3200" baseline="-250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q</m:t>
                    </m:r>
                  </m:oMath>
                </a14:m>
                <a:r>
                  <a:rPr lang="en-US" kern="0" dirty="0" smtClean="0"/>
                  <a:t> and a </a:t>
                </a:r>
                <a:r>
                  <a:rPr lang="en-US" b="1" kern="0" dirty="0" smtClean="0"/>
                  <a:t>random copy </a:t>
                </a:r>
                <a:r>
                  <a:rPr lang="en-US" kern="0" dirty="0" smtClean="0"/>
                  <a:t>of </a:t>
                </a:r>
                <a:r>
                  <a:rPr lang="en-US" sz="3200" kern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G</a:t>
                </a:r>
                <a:r>
                  <a:rPr lang="en-US" kern="0" dirty="0" smtClean="0"/>
                  <a:t> intersect?</a:t>
                </a:r>
              </a:p>
              <a:p>
                <a:pPr marL="0" indent="0">
                  <a:buNone/>
                </a:pPr>
                <a:endParaRPr lang="en-US" sz="2800" kern="0" dirty="0" smtClean="0"/>
              </a:p>
              <a:p>
                <a:pPr marL="0" indent="0">
                  <a:buNone/>
                </a:pPr>
                <a:endParaRPr lang="en-US" sz="2800" kern="0" dirty="0"/>
              </a:p>
              <a:p>
                <a:pPr marL="0" indent="0">
                  <a:buNone/>
                </a:pPr>
                <a:r>
                  <a:rPr lang="en-US" sz="2800" kern="0" dirty="0" smtClean="0"/>
                  <a:t>If</a:t>
                </a:r>
                <a:r>
                  <a:rPr lang="en-US" kern="0" dirty="0" smtClean="0"/>
                  <a:t> </a:t>
                </a:r>
                <a:r>
                  <a:rPr lang="en-US" dirty="0" smtClean="0">
                    <a:solidFill>
                      <a:srgbClr val="0033CC"/>
                    </a:solidFill>
                    <a:latin typeface="Comic Sans MS" pitchFamily="66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pt-BR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kern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800" kern="0" dirty="0"/>
                  <a:t>queries made, won’t hit an </a:t>
                </a:r>
                <a:r>
                  <a:rPr lang="en-US" sz="2800" kern="0" dirty="0" smtClean="0"/>
                  <a:t>edge with probability ≥ 4/5!</a:t>
                </a:r>
                <a:endParaRPr lang="en-US" sz="2800" kern="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BFB92AE-9523-4722-921F-40DB4294A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369" y="1828800"/>
                <a:ext cx="11431117" cy="3962400"/>
              </a:xfrm>
              <a:prstGeom prst="rect">
                <a:avLst/>
              </a:prstGeom>
              <a:blipFill>
                <a:blip r:embed="rId2"/>
                <a:stretch>
                  <a:fillRect l="-1120" t="-1538" b="-29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212016" y="585216"/>
            <a:ext cx="3596054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Until an edge is found: unlabeled certificate useless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826212" y="5739666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54996" y="5739665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81152" y="5228483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77703" y="5167554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92707" y="5475979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6"/>
            <a:endCxn id="8" idx="2"/>
          </p:cNvCxnSpPr>
          <p:nvPr/>
        </p:nvCxnSpPr>
        <p:spPr>
          <a:xfrm flipV="1">
            <a:off x="1794776" y="5273062"/>
            <a:ext cx="682927" cy="609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8" idx="4"/>
          </p:cNvCxnSpPr>
          <p:nvPr/>
        </p:nvCxnSpPr>
        <p:spPr>
          <a:xfrm flipV="1">
            <a:off x="2261808" y="5378569"/>
            <a:ext cx="322707" cy="36109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5"/>
          </p:cNvCxnSpPr>
          <p:nvPr/>
        </p:nvCxnSpPr>
        <p:spPr>
          <a:xfrm flipH="1" flipV="1">
            <a:off x="2660042" y="5347667"/>
            <a:ext cx="284693" cy="3919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  <a:endCxn id="5" idx="6"/>
          </p:cNvCxnSpPr>
          <p:nvPr/>
        </p:nvCxnSpPr>
        <p:spPr>
          <a:xfrm flipH="1">
            <a:off x="3039836" y="5656092"/>
            <a:ext cx="484156" cy="1890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724133" y="5707423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52917" y="5707422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79073" y="5196240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75624" y="5135311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90628" y="5443736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2" idx="6"/>
            <a:endCxn id="23" idx="2"/>
          </p:cNvCxnSpPr>
          <p:nvPr/>
        </p:nvCxnSpPr>
        <p:spPr>
          <a:xfrm flipV="1">
            <a:off x="5692697" y="5240819"/>
            <a:ext cx="682927" cy="609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0"/>
            <a:endCxn id="23" idx="4"/>
          </p:cNvCxnSpPr>
          <p:nvPr/>
        </p:nvCxnSpPr>
        <p:spPr>
          <a:xfrm flipV="1">
            <a:off x="6159729" y="5346326"/>
            <a:ext cx="322707" cy="361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1"/>
            <a:endCxn id="23" idx="5"/>
          </p:cNvCxnSpPr>
          <p:nvPr/>
        </p:nvCxnSpPr>
        <p:spPr>
          <a:xfrm flipH="1" flipV="1">
            <a:off x="6557963" y="5315424"/>
            <a:ext cx="863950" cy="1592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2"/>
          </p:cNvCxnSpPr>
          <p:nvPr/>
        </p:nvCxnSpPr>
        <p:spPr>
          <a:xfrm flipH="1" flipV="1">
            <a:off x="6266752" y="5812930"/>
            <a:ext cx="457381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1" idx="1"/>
          </p:cNvCxnSpPr>
          <p:nvPr/>
        </p:nvCxnSpPr>
        <p:spPr>
          <a:xfrm>
            <a:off x="5603009" y="5397369"/>
            <a:ext cx="481193" cy="3409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2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Function </a:t>
            </a:r>
            <a:r>
              <a:rPr lang="en-US" dirty="0" smtClean="0">
                <a:solidFill>
                  <a:srgbClr val="C00000"/>
                </a:solidFill>
              </a:rPr>
              <a:t>Composition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rtl="0"/>
                <a:r>
                  <a:rPr lang="en-US" sz="2800" i="1" dirty="0">
                    <a:ea typeface="Helvetica"/>
                    <a:cs typeface="Helvetica"/>
                    <a:sym typeface="Helvetica"/>
                  </a:rPr>
                  <a:t>Composition: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. Each bit of f is determined by g evaluated on n </a:t>
                </a:r>
                <a:r>
                  <a:rPr lang="en-US" sz="2800" dirty="0" smtClean="0"/>
                  <a:t>independent bits.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Most query complexity measures compose.</a:t>
                </a:r>
              </a:p>
              <a:p>
                <a:endParaRPr lang="en-US" sz="2800" dirty="0"/>
              </a:p>
              <a:p>
                <a:pPr>
                  <a:defRPr>
                    <a:solidFill>
                      <a:srgbClr val="9C3C43"/>
                    </a:solidFill>
                  </a:defRPr>
                </a:pPr>
                <a:r>
                  <a:rPr lang="en-US" sz="2800" b="1" dirty="0"/>
                  <a:t>Is the composition of two instance optimal functions Instance optimal?</a:t>
                </a:r>
              </a:p>
              <a:p>
                <a:endParaRPr lang="en-US" dirty="0"/>
              </a:p>
              <a:p>
                <a:pPr algn="r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4" t="-2576" r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6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Instance Optimality Does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dirty="0">
                <a:solidFill>
                  <a:srgbClr val="C00000"/>
                </a:solidFill>
              </a:rPr>
              <a:t> compose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449415" cy="4023360"/>
              </a:xfrm>
            </p:spPr>
            <p:txBody>
              <a:bodyPr>
                <a:normAutofit/>
              </a:bodyPr>
              <a:lstStyle/>
              <a:p>
                <a:pPr marL="0" indent="0" algn="r" rtl="0">
                  <a:buSzPct val="75000"/>
                  <a:buNone/>
                  <a:defRPr sz="33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ar-A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A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)=(</m:t>
                      </m:r>
                      <m:sSub>
                        <m:sSubPr>
                          <m:ctrlP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),(</m:t>
                      </m:r>
                      <m:sSub>
                        <m:sSubPr>
                          <m:ctrlP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),...,(</m:t>
                      </m:r>
                      <m:sSub>
                        <m:sSubPr>
                          <m:ctrlP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ar-AE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3200" dirty="0"/>
              </a:p>
              <a:p>
                <a:pPr marL="407458" indent="-407458" rtl="0">
                  <a:buSzPct val="75000"/>
                  <a:buChar char="•"/>
                  <a:defRPr sz="3300"/>
                </a:pPr>
                <a14:m>
                  <m:oMath xmlns:m="http://schemas.openxmlformats.org/officeDocument/2006/math"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sz="3200" dirty="0"/>
                  <a:t> </a:t>
                </a: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is the </a:t>
                </a:r>
                <a:r>
                  <a:rPr lang="en-US" sz="3200" b="1" dirty="0"/>
                  <a:t>smallest value </a:t>
                </a:r>
                <a:r>
                  <a:rPr lang="en-US" sz="3200" dirty="0"/>
                  <a:t>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3200" dirty="0"/>
                  <a:t>.</a:t>
                </a:r>
              </a:p>
              <a:p>
                <a:pPr marL="407458" indent="-407458">
                  <a:buSzPct val="75000"/>
                  <a:buChar char="•"/>
                  <a:defRPr sz="3300"/>
                </a:pPr>
                <a:endParaRPr lang="en-US" sz="4000" i="1" dirty="0" smtClean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407458" indent="-407458">
                  <a:buSzPct val="75000"/>
                  <a:buChar char="•"/>
                  <a:defRPr sz="3300"/>
                </a:pPr>
                <a14:m>
                  <m:oMath xmlns:m="http://schemas.openxmlformats.org/officeDocument/2006/math">
                    <m:r>
                      <a:rPr lang="ar-AE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ar-AE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sz="3600" dirty="0"/>
                  <a:t> </a:t>
                </a:r>
                <a:r>
                  <a:rPr lang="en-US" sz="3600" dirty="0"/>
                  <a:t>is (strictly) instance </a:t>
                </a:r>
                <a:r>
                  <a:rPr lang="en-US" sz="3600" dirty="0" smtClean="0"/>
                  <a:t>optimal: </a:t>
                </a:r>
                <a:r>
                  <a:rPr lang="en-US" sz="3600" dirty="0"/>
                  <a:t>any algorithm must read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sz="3600" dirty="0"/>
                  <a:t> </a:t>
                </a:r>
                <a:r>
                  <a:rPr lang="en-US" sz="36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sz="3600" dirty="0"/>
                  <a:t> </a:t>
                </a:r>
                <a:r>
                  <a:rPr lang="en-US" sz="3600" dirty="0"/>
                  <a:t>for each element in the </a:t>
                </a:r>
                <a:r>
                  <a:rPr lang="en-US" sz="3600" dirty="0" smtClean="0"/>
                  <a:t>‘0’ prefix</a:t>
                </a:r>
                <a:r>
                  <a:rPr lang="en-US" sz="3600" dirty="0"/>
                  <a:t>.</a:t>
                </a:r>
              </a:p>
              <a:p>
                <a:pPr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449415" cy="4023360"/>
              </a:xfrm>
              <a:blipFill>
                <a:blip r:embed="rId2"/>
                <a:stretch>
                  <a:fillRect l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0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Instance Optimality Does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dirty="0">
                <a:solidFill>
                  <a:srgbClr val="C00000"/>
                </a:solidFill>
              </a:rPr>
              <a:t> compose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9670" y="2032001"/>
                <a:ext cx="11160475" cy="4354286"/>
              </a:xfrm>
            </p:spPr>
            <p:txBody>
              <a:bodyPr>
                <a:normAutofit lnSpcReduction="10000"/>
              </a:bodyPr>
              <a:lstStyle/>
              <a:p>
                <a:pPr marL="0" indent="0" rtl="0">
                  <a:buSzPct val="75000"/>
                  <a:buNone/>
                  <a:defRPr sz="3300"/>
                </a:pPr>
                <a:r>
                  <a:rPr lang="en-US" sz="2800" b="1" dirty="0"/>
                  <a:t>Observation</a:t>
                </a:r>
                <a:r>
                  <a:rPr lang="en-US" sz="2800" dirty="0"/>
                  <a:t>: Computing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can take anywhere between 1 and </a:t>
                </a:r>
                <a:r>
                  <a:rPr lang="en-US" sz="2800" dirty="0" smtClean="0"/>
                  <a:t>n queries.</a:t>
                </a:r>
                <a:endParaRPr lang="en-US" sz="2800" dirty="0"/>
              </a:p>
              <a:p>
                <a:pPr marL="407458" indent="-407458" rtl="0">
                  <a:buSzPct val="75000"/>
                  <a:buChar char="•"/>
                  <a:defRPr sz="3300"/>
                </a:pPr>
                <a:r>
                  <a:rPr lang="en-US" dirty="0"/>
                  <a:t>The input: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=[(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),...,(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),...,(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07458" indent="-407458" rtl="0">
                  <a:buSzPct val="75000"/>
                  <a:buChar char="•"/>
                  <a:defRPr sz="3300"/>
                </a:pPr>
                <a:endParaRPr lang="en-US" dirty="0" smtClean="0"/>
              </a:p>
              <a:p>
                <a:pPr marL="407458" indent="-407458" rtl="0">
                  <a:buSzPct val="75000"/>
                  <a:buChar char="•"/>
                  <a:defRPr sz="3300"/>
                </a:pPr>
                <a:r>
                  <a:rPr lang="en-US" dirty="0" smtClean="0"/>
                  <a:t>The </a:t>
                </a:r>
                <a:r>
                  <a:rPr lang="en-US" b="1" dirty="0"/>
                  <a:t>number</a:t>
                </a:r>
                <a:r>
                  <a:rPr lang="en-US" dirty="0"/>
                  <a:t> of queries required to compute each bit is: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),...,(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07458" indent="-407458" rtl="0">
                  <a:buSzPct val="75000"/>
                  <a:buChar char="•"/>
                  <a:defRPr sz="3300"/>
                </a:pPr>
                <a:r>
                  <a:rPr lang="en-US" dirty="0"/>
                  <a:t>An algorithm with a certificate can query each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a </a:t>
                </a:r>
                <a:r>
                  <a:rPr lang="en-US" b="1" dirty="0"/>
                  <a:t>single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for a total of O(n) queries.</a:t>
                </a:r>
              </a:p>
              <a:p>
                <a:pPr marL="407458" indent="-407458" rtl="0">
                  <a:buSzPct val="75000"/>
                  <a:buChar char="•"/>
                  <a:defRPr sz="3300"/>
                </a:pPr>
                <a:r>
                  <a:rPr lang="en-US" dirty="0"/>
                  <a:t>Any algorithm without a </a:t>
                </a:r>
                <a:r>
                  <a:rPr lang="en-US" dirty="0" smtClean="0"/>
                  <a:t>certificate </a:t>
                </a:r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ar-AE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queries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670" y="2032001"/>
                <a:ext cx="11160475" cy="4354286"/>
              </a:xfrm>
              <a:blipFill>
                <a:blip r:embed="rId2"/>
                <a:stretch>
                  <a:fillRect l="-1529" t="-3217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52954" y="3008397"/>
            <a:ext cx="31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</a:rPr>
              <a:t>((0,0),(0,0)…(1,0))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4256" y="3050501"/>
            <a:ext cx="186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</a:rPr>
              <a:t>f((1,0),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1119" y="3037709"/>
            <a:ext cx="31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</a:rPr>
              <a:t>((0,0),(0,0)…(</a:t>
            </a:r>
            <a:r>
              <a:rPr lang="en-US" sz="24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1,1))</a:t>
            </a:r>
            <a:endParaRPr lang="en-US" sz="2400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11715" y="2875086"/>
            <a:ext cx="761347" cy="3185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89585" y="2875086"/>
            <a:ext cx="457200" cy="246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56938" y="2927410"/>
            <a:ext cx="358315" cy="193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Example: </a:t>
            </a:r>
            <a:r>
              <a:rPr lang="en-US" dirty="0" smtClean="0">
                <a:solidFill>
                  <a:srgbClr val="C00000"/>
                </a:solidFill>
              </a:rPr>
              <a:t>Is there at </a:t>
            </a:r>
            <a:r>
              <a:rPr lang="en-US" dirty="0">
                <a:solidFill>
                  <a:srgbClr val="C00000"/>
                </a:solidFill>
              </a:rPr>
              <a:t>least one </a:t>
            </a:r>
            <a:r>
              <a:rPr lang="en-US" dirty="0" smtClean="0">
                <a:solidFill>
                  <a:srgbClr val="C00000"/>
                </a:solidFill>
              </a:rPr>
              <a:t>edge?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19745"/>
            <a:ext cx="9720071" cy="40233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501376" y="3110284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190108" y="2656016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911078" y="3139592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 descr="Fig 2.">
            <a:extLst>
              <a:ext uri="{FF2B5EF4-FFF2-40B4-BE49-F238E27FC236}">
                <a16:creationId xmlns:a16="http://schemas.microsoft.com/office/drawing/2014/main" id="{FB6D0D97-481D-4A85-A9C3-68B4661E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67" y="2122680"/>
            <a:ext cx="3962400" cy="39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val 67"/>
          <p:cNvSpPr/>
          <p:nvPr/>
        </p:nvSpPr>
        <p:spPr>
          <a:xfrm>
            <a:off x="3265828" y="2181292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36981" y="2333692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534851" y="2694180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933430" y="3251025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103414" y="3948544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956873" y="4672446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587592" y="5279117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08473" y="5655962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79724" y="5808362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92536" y="5669813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05102" y="5290199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00549" y="4711078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37065" y="4015578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81152" y="3311763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41372" y="2716015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34345" y="2336399"/>
            <a:ext cx="213624" cy="211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708777" y="6243598"/>
            <a:ext cx="1119549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hint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34344" y="6208901"/>
            <a:ext cx="2214131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input graph </a:t>
            </a:r>
            <a:endParaRPr lang="en-US" sz="2400" dirty="0"/>
          </a:p>
        </p:txBody>
      </p:sp>
      <p:cxnSp>
        <p:nvCxnSpPr>
          <p:cNvPr id="5" name="Straight Connector 4"/>
          <p:cNvCxnSpPr>
            <a:endCxn id="71" idx="2"/>
          </p:cNvCxnSpPr>
          <p:nvPr/>
        </p:nvCxnSpPr>
        <p:spPr>
          <a:xfrm flipV="1">
            <a:off x="1650689" y="3356533"/>
            <a:ext cx="3282741" cy="74375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11523" y="3251025"/>
            <a:ext cx="51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CBB3"/>
                </a:solidFill>
              </a:rPr>
              <a:t>?</a:t>
            </a:r>
            <a:endParaRPr lang="en-US" sz="2400" dirty="0">
              <a:solidFill>
                <a:srgbClr val="CDCB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97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28" grpId="0" animBg="1"/>
      <p:bldP spid="29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16957-21B3-49F7-AAF0-8ACA42BA3D74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885598" y="648607"/>
            <a:ext cx="7772400" cy="1143000"/>
          </a:xfrm>
        </p:spPr>
        <p:txBody>
          <a:bodyPr>
            <a:normAutofit/>
          </a:bodyPr>
          <a:lstStyle/>
          <a:p>
            <a:pPr rtl="0"/>
            <a:r>
              <a:rPr lang="en-US" altLang="he-IL" dirty="0" smtClean="0">
                <a:solidFill>
                  <a:srgbClr val="C00000"/>
                </a:solidFill>
              </a:rPr>
              <a:t>Further Research:</a:t>
            </a:r>
            <a:endParaRPr lang="en-US" altLang="he-IL" dirty="0">
              <a:solidFill>
                <a:srgbClr val="C00000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2117953"/>
            <a:ext cx="11596915" cy="4740047"/>
          </a:xfrm>
        </p:spPr>
        <p:txBody>
          <a:bodyPr>
            <a:normAutofit/>
          </a:bodyPr>
          <a:lstStyle/>
          <a:p>
            <a:pPr marL="128016" lvl="1" indent="0" rtl="0">
              <a:buNone/>
            </a:pPr>
            <a:r>
              <a:rPr lang="en-US" sz="2800" b="1" dirty="0" smtClean="0"/>
              <a:t>Conjecture</a:t>
            </a:r>
            <a:r>
              <a:rPr lang="en-US" sz="2800" dirty="0" smtClean="0"/>
              <a:t>: Every </a:t>
            </a:r>
            <a:r>
              <a:rPr lang="en-US" sz="2800" dirty="0"/>
              <a:t>non-trivial monotone graph property </a:t>
            </a:r>
            <a:r>
              <a:rPr lang="en-US" sz="2800" dirty="0" smtClean="0"/>
              <a:t>is </a:t>
            </a:r>
            <a:r>
              <a:rPr lang="en-US" sz="2800" b="1" dirty="0" smtClean="0"/>
              <a:t>not </a:t>
            </a:r>
            <a:r>
              <a:rPr lang="en-US" sz="2800" i="1" dirty="0"/>
              <a:t>R</a:t>
            </a:r>
            <a:r>
              <a:rPr lang="en-US" sz="2800" dirty="0"/>
              <a:t>-instance </a:t>
            </a:r>
            <a:r>
              <a:rPr lang="en-US" sz="2800" dirty="0" smtClean="0"/>
              <a:t>optimizable in the labeled case</a:t>
            </a:r>
          </a:p>
          <a:p>
            <a:pPr rtl="0"/>
            <a:r>
              <a:rPr lang="en-US" sz="2800" dirty="0" smtClean="0"/>
              <a:t>What </a:t>
            </a:r>
            <a:r>
              <a:rPr lang="en-US" sz="2800" dirty="0"/>
              <a:t>is the </a:t>
            </a:r>
            <a:r>
              <a:rPr lang="en-US" sz="2800" b="1" dirty="0"/>
              <a:t>complexity</a:t>
            </a:r>
            <a:r>
              <a:rPr lang="en-US" sz="2800" dirty="0"/>
              <a:t> of testing whether a </a:t>
            </a:r>
            <a:r>
              <a:rPr lang="en-US" sz="2800" dirty="0" smtClean="0"/>
              <a:t>given function </a:t>
            </a:r>
            <a:r>
              <a:rPr lang="en-US" sz="2800" i="1" dirty="0"/>
              <a:t>f </a:t>
            </a:r>
            <a:r>
              <a:rPr lang="en-US" sz="2800" dirty="0"/>
              <a:t>is instance </a:t>
            </a:r>
            <a:r>
              <a:rPr lang="en-US" sz="2800" dirty="0" smtClean="0"/>
              <a:t>optimizable?</a:t>
            </a:r>
          </a:p>
          <a:p>
            <a:pPr rtl="0"/>
            <a:r>
              <a:rPr lang="en-US" altLang="he-IL" sz="2800" dirty="0" smtClean="0"/>
              <a:t>Does </a:t>
            </a:r>
            <a:r>
              <a:rPr lang="en-US" altLang="he-IL" sz="2800" dirty="0"/>
              <a:t>evasiveness hold in </a:t>
            </a:r>
            <a:r>
              <a:rPr lang="en-US" altLang="he-IL" sz="2800" dirty="0" smtClean="0"/>
              <a:t>the unlabeled </a:t>
            </a:r>
            <a:r>
              <a:rPr lang="en-US" altLang="he-IL" sz="2800" dirty="0"/>
              <a:t>model</a:t>
            </a:r>
            <a:r>
              <a:rPr lang="en-US" altLang="he-IL" sz="2800" dirty="0" smtClean="0"/>
              <a:t>? </a:t>
            </a:r>
          </a:p>
          <a:p>
            <a:pPr lvl="1" rtl="0"/>
            <a:r>
              <a:rPr lang="en-US" sz="2000" dirty="0" smtClean="0"/>
              <a:t>Can </a:t>
            </a:r>
            <a:r>
              <a:rPr lang="en-US" sz="2000" dirty="0"/>
              <a:t>the result of </a:t>
            </a:r>
            <a:r>
              <a:rPr lang="en-US" sz="2000" dirty="0" err="1"/>
              <a:t>Rivest</a:t>
            </a:r>
            <a:r>
              <a:rPr lang="en-US" sz="2000" dirty="0"/>
              <a:t> and </a:t>
            </a:r>
            <a:r>
              <a:rPr lang="en-US" sz="2000" dirty="0" err="1" smtClean="0"/>
              <a:t>Vuillemin</a:t>
            </a:r>
            <a:r>
              <a:rPr lang="en-US" sz="2000" dirty="0" smtClean="0"/>
              <a:t> </a:t>
            </a:r>
            <a:r>
              <a:rPr lang="en-US" sz="2000" dirty="0"/>
              <a:t>be extended to algorithms </a:t>
            </a:r>
            <a:r>
              <a:rPr lang="en-US" sz="2000" dirty="0" smtClean="0"/>
              <a:t>with an </a:t>
            </a:r>
            <a:r>
              <a:rPr lang="en-US" sz="2000" dirty="0"/>
              <a:t>unlabeled certificate? </a:t>
            </a:r>
            <a:endParaRPr lang="en-US" sz="2000" dirty="0" smtClean="0"/>
          </a:p>
          <a:p>
            <a:pPr lvl="1" rtl="0"/>
            <a:r>
              <a:rPr lang="en-US" sz="2000" dirty="0" smtClean="0"/>
              <a:t>Do </a:t>
            </a:r>
            <a:r>
              <a:rPr lang="en-US" sz="2000" dirty="0"/>
              <a:t>deterministic decision tree algorithms require </a:t>
            </a:r>
            <a:r>
              <a:rPr lang="en-US" sz="2000" dirty="0" smtClean="0"/>
              <a:t>querying a </a:t>
            </a:r>
            <a:r>
              <a:rPr lang="en-US" sz="2000" dirty="0"/>
              <a:t>constant fraction of the edges for any non-trivial monotone graph property, even given </a:t>
            </a:r>
            <a:r>
              <a:rPr lang="en-US" sz="2000" dirty="0" smtClean="0"/>
              <a:t>a permutation </a:t>
            </a:r>
            <a:r>
              <a:rPr lang="en-US" sz="2000" dirty="0"/>
              <a:t>of the given graph</a:t>
            </a:r>
            <a:r>
              <a:rPr lang="en-US" sz="2000" dirty="0" smtClean="0"/>
              <a:t>?</a:t>
            </a:r>
            <a:endParaRPr lang="en-US" altLang="he-IL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18B81-322A-4455-92F8-CF4C2D8E6590}"/>
              </a:ext>
            </a:extLst>
          </p:cNvPr>
          <p:cNvSpPr/>
          <p:nvPr/>
        </p:nvSpPr>
        <p:spPr>
          <a:xfrm>
            <a:off x="6780884" y="5934670"/>
            <a:ext cx="2387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Thanks!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264401" y="3660662"/>
            <a:ext cx="4927600" cy="827314"/>
          </a:xfrm>
          <a:prstGeom prst="wedgeRoundRectCallout">
            <a:avLst>
              <a:gd name="adj1" fmla="val 5679"/>
              <a:gd name="adj2" fmla="val -8574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Can check whether a </a:t>
            </a:r>
            <a:r>
              <a:rPr lang="en-US" sz="2400" b="1" dirty="0" smtClean="0">
                <a:solidFill>
                  <a:schemeClr val="tx1"/>
                </a:solidFill>
              </a:rPr>
              <a:t>given</a:t>
            </a:r>
            <a:r>
              <a:rPr lang="en-US" sz="2400" dirty="0" smtClean="0">
                <a:solidFill>
                  <a:schemeClr val="tx1"/>
                </a:solidFill>
              </a:rPr>
              <a:t> tree is </a:t>
            </a:r>
            <a:r>
              <a:rPr lang="en-US" sz="2400" b="1" dirty="0" smtClean="0">
                <a:solidFill>
                  <a:schemeClr val="tx1"/>
                </a:solidFill>
              </a:rPr>
              <a:t>instance optimal </a:t>
            </a:r>
            <a:r>
              <a:rPr lang="en-US" sz="2400" dirty="0" smtClean="0">
                <a:solidFill>
                  <a:schemeClr val="tx1"/>
                </a:solidFill>
              </a:rPr>
              <a:t>for a given  function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uiExpand="1" build="p" autoUpdateAnimBg="0"/>
      <p:bldP spid="5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Instance Optimality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he-IL" sz="2800" dirty="0">
                <a:latin typeface="Arial Narrow" pitchFamily="34" charset="0"/>
              </a:rPr>
              <a:t>How widely applicable is instance optimality?</a:t>
            </a:r>
          </a:p>
          <a:p>
            <a:pPr lvl="1" rtl="0"/>
            <a:r>
              <a:rPr lang="en-US" altLang="he-IL" sz="2800" dirty="0">
                <a:latin typeface="Arial Narrow" pitchFamily="34" charset="0"/>
              </a:rPr>
              <a:t>Pick your favorite domain and suggest an instance optimal algorithm</a:t>
            </a:r>
          </a:p>
          <a:p>
            <a:pPr lvl="1" rtl="0"/>
            <a:r>
              <a:rPr lang="en-US" altLang="he-IL" sz="2800" dirty="0">
                <a:latin typeface="Arial Narrow" pitchFamily="34" charset="0"/>
              </a:rPr>
              <a:t>Is there a general theory of instance algorithms? </a:t>
            </a:r>
          </a:p>
          <a:p>
            <a:endParaRPr lang="en-US" altLang="he-IL" sz="2800" dirty="0"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257" y="786973"/>
            <a:ext cx="10207172" cy="857250"/>
          </a:xfrm>
        </p:spPr>
        <p:txBody>
          <a:bodyPr>
            <a:normAutofit fontScale="90000"/>
          </a:bodyPr>
          <a:lstStyle/>
          <a:p>
            <a:r>
              <a:rPr lang="en-US" altLang="he-IL" dirty="0">
                <a:solidFill>
                  <a:srgbClr val="C00000"/>
                </a:solidFill>
                <a:latin typeface="Arial Narrow" pitchFamily="34" charset="0"/>
              </a:rPr>
              <a:t>Instance Optimality is Widely Applicable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5" y="1723572"/>
            <a:ext cx="11241315" cy="4793342"/>
          </a:xfrm>
        </p:spPr>
        <p:txBody>
          <a:bodyPr>
            <a:noAutofit/>
          </a:bodyPr>
          <a:lstStyle/>
          <a:p>
            <a:pPr rtl="0"/>
            <a:r>
              <a:rPr lang="en-US" sz="2400" dirty="0"/>
              <a:t>Instance Optimal Convex Hull Algorithms </a:t>
            </a:r>
          </a:p>
          <a:p>
            <a:pPr lvl="1" rtl="0"/>
            <a:r>
              <a:rPr lang="en-US" sz="2400" dirty="0" err="1"/>
              <a:t>Afshani</a:t>
            </a:r>
            <a:r>
              <a:rPr lang="en-US" sz="2400" dirty="0"/>
              <a:t>, </a:t>
            </a:r>
            <a:r>
              <a:rPr lang="en-US" sz="2400" dirty="0" err="1"/>
              <a:t>Barbay</a:t>
            </a:r>
            <a:r>
              <a:rPr lang="en-US" sz="2400" dirty="0"/>
              <a:t> &amp; Chan, FOCS 2009</a:t>
            </a:r>
          </a:p>
          <a:p>
            <a:pPr rtl="0"/>
            <a:r>
              <a:rPr lang="en-US" sz="2400" dirty="0"/>
              <a:t>Distributed computing: </a:t>
            </a:r>
          </a:p>
          <a:p>
            <a:pPr lvl="1" rtl="0"/>
            <a:r>
              <a:rPr lang="en-US" sz="2400" dirty="0" err="1"/>
              <a:t>Dwork</a:t>
            </a:r>
            <a:r>
              <a:rPr lang="en-US" sz="2400" dirty="0"/>
              <a:t>-Moses, Byzantine agreement optimal for every crash sequence, 1986-90</a:t>
            </a:r>
          </a:p>
          <a:p>
            <a:pPr lvl="1" rtl="0"/>
            <a:r>
              <a:rPr lang="en-US" sz="2400" dirty="0"/>
              <a:t>Elkin’s algorithm for MST, 2003-07</a:t>
            </a:r>
          </a:p>
          <a:p>
            <a:pPr rtl="0"/>
            <a:r>
              <a:rPr lang="en-US" sz="2400" dirty="0" err="1"/>
              <a:t>Sleator</a:t>
            </a:r>
            <a:r>
              <a:rPr lang="en-US" sz="2400" dirty="0"/>
              <a:t> and </a:t>
            </a:r>
            <a:r>
              <a:rPr lang="en-US" sz="2400" dirty="0" err="1"/>
              <a:t>Tarjan’s</a:t>
            </a:r>
            <a:r>
              <a:rPr lang="en-US" sz="2400" dirty="0"/>
              <a:t> Splay Tree conjecture: Instance Optimality of Binary Search Trees</a:t>
            </a:r>
          </a:p>
          <a:p>
            <a:pPr lvl="1" rtl="0"/>
            <a:r>
              <a:rPr lang="en-US" sz="2400" dirty="0" err="1"/>
              <a:t>Demaine</a:t>
            </a:r>
            <a:r>
              <a:rPr lang="en-US" sz="2400" dirty="0"/>
              <a:t>, Harmon, </a:t>
            </a:r>
            <a:r>
              <a:rPr lang="en-US" sz="2400" dirty="0" err="1"/>
              <a:t>Iacono</a:t>
            </a:r>
            <a:r>
              <a:rPr lang="en-US" sz="2400" dirty="0"/>
              <a:t>, Kane &amp; </a:t>
            </a:r>
            <a:r>
              <a:rPr lang="en-US" sz="2400" dirty="0" err="1"/>
              <a:t>Pătraşcu</a:t>
            </a:r>
            <a:r>
              <a:rPr lang="en-US" sz="2400" dirty="0"/>
              <a:t>, SODA 2009</a:t>
            </a:r>
          </a:p>
          <a:p>
            <a:pPr rtl="0"/>
            <a:r>
              <a:rPr lang="en-US" sz="2400" dirty="0"/>
              <a:t>Precise Zero-Knowledge: </a:t>
            </a:r>
            <a:r>
              <a:rPr lang="en-US" sz="2400" b="1" dirty="0"/>
              <a:t>Simulator works as hard as the verifier</a:t>
            </a:r>
            <a:r>
              <a:rPr lang="en-US" sz="2400" dirty="0"/>
              <a:t> per instance</a:t>
            </a:r>
          </a:p>
          <a:p>
            <a:pPr lvl="1" rtl="0"/>
            <a:r>
              <a:rPr lang="en-US" sz="2400" dirty="0" err="1"/>
              <a:t>Micali</a:t>
            </a:r>
            <a:r>
              <a:rPr lang="en-US" sz="2400" dirty="0"/>
              <a:t> and Pass, STOC 2006</a:t>
            </a:r>
          </a:p>
          <a:p>
            <a:pPr lvl="1" rtl="0"/>
            <a:endParaRPr lang="en-US" sz="2400" dirty="0" smtClean="0"/>
          </a:p>
          <a:p>
            <a:pPr marL="128016" lvl="1" indent="0" rtl="0">
              <a:buNone/>
            </a:pPr>
            <a:r>
              <a:rPr lang="en-US" sz="2400" dirty="0" smtClean="0"/>
              <a:t>Learning </a:t>
            </a:r>
            <a:r>
              <a:rPr lang="en-US" sz="2400" dirty="0"/>
              <a:t>distributions (Valiant^2)</a:t>
            </a:r>
          </a:p>
          <a:p>
            <a:pPr marL="0" indent="0" rtl="0">
              <a:buNone/>
            </a:pP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360057" y="152400"/>
            <a:ext cx="4027714" cy="634573"/>
          </a:xfrm>
          <a:prstGeom prst="wedgeRoundRect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Term from Fagin-</a:t>
            </a:r>
            <a:r>
              <a:rPr lang="en-US" sz="2400" dirty="0" err="1" smtClean="0">
                <a:solidFill>
                  <a:schemeClr val="tx1"/>
                </a:solidFill>
              </a:rPr>
              <a:t>Lotem</a:t>
            </a:r>
            <a:r>
              <a:rPr lang="en-US" sz="2400" dirty="0" smtClean="0">
                <a:solidFill>
                  <a:schemeClr val="tx1"/>
                </a:solidFill>
              </a:rPr>
              <a:t>-Naor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480628" y="1785257"/>
            <a:ext cx="4709885" cy="805543"/>
          </a:xfrm>
          <a:prstGeom prst="wedgeRoundRectCallout">
            <a:avLst>
              <a:gd name="adj1" fmla="val -63619"/>
              <a:gd name="adj2" fmla="val -2614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Most similar to the unlabeled model: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Shape is known, names unknown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993890" y="1030515"/>
            <a:ext cx="3156858" cy="771290"/>
          </a:xfrm>
          <a:prstGeom prst="wedgeRoundRectCallout">
            <a:avLst>
              <a:gd name="adj1" fmla="val -49108"/>
              <a:gd name="adj2" fmla="val 26329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Labels on the leaves: value of function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Decision Tree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3418" y="2084832"/>
                <a:ext cx="10180781" cy="4371386"/>
              </a:xfrm>
            </p:spPr>
            <p:txBody>
              <a:bodyPr>
                <a:normAutofit fontScale="85000" lnSpcReduction="20000"/>
              </a:bodyPr>
              <a:lstStyle/>
              <a:p>
                <a:pPr rtl="0"/>
                <a:r>
                  <a:rPr lang="en-US" sz="30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smtClean="0"/>
                  <a:t>on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vertices </a:t>
                </a:r>
                <a:r>
                  <a:rPr lang="en-US" sz="3000" dirty="0"/>
                  <a:t>and a graph property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000" dirty="0" smtClean="0"/>
              </a:p>
              <a:p>
                <a:pPr lvl="1" rtl="0"/>
                <a:r>
                  <a:rPr lang="en-US" sz="2600" dirty="0" smtClean="0"/>
                  <a:t>Graph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is given via an </a:t>
                </a:r>
                <a:r>
                  <a:rPr lang="en-US" sz="2600" b="1" dirty="0"/>
                  <a:t>adjacency matrix</a:t>
                </a:r>
                <a:r>
                  <a:rPr lang="en-US" sz="2600" dirty="0"/>
                  <a:t>. </a:t>
                </a:r>
                <a:r>
                  <a:rPr lang="en-US" sz="2600" dirty="0" smtClean="0"/>
                  <a:t>Queries to entries</a:t>
                </a:r>
              </a:p>
              <a:p>
                <a:pPr lvl="1" rtl="0"/>
                <a:r>
                  <a:rPr lang="en-US" sz="2600" dirty="0" smtClean="0"/>
                  <a:t>Each </a:t>
                </a:r>
                <a:r>
                  <a:rPr lang="en-US" sz="2600" dirty="0"/>
                  <a:t>query </a:t>
                </a:r>
                <a:r>
                  <a:rPr lang="en-US" sz="2600" dirty="0" smtClean="0"/>
                  <a:t>of </a:t>
                </a:r>
                <a:r>
                  <a:rPr lang="en-US" sz="2600" dirty="0"/>
                  <a:t>the </a:t>
                </a:r>
                <a:r>
                  <a:rPr lang="en-US" sz="2600" dirty="0" smtClean="0"/>
                  <a:t>form: </a:t>
                </a:r>
                <a:r>
                  <a:rPr lang="en-US" sz="2600" dirty="0"/>
                  <a:t>“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Do vertices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>
                        <a:solidFill>
                          <a:srgbClr val="0070C0"/>
                        </a:solidFill>
                      </a:rPr>
                      <m:t>and</m:t>
                    </m:r>
                  </m:oMath>
                </a14:m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have an edge between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them?</a:t>
                </a:r>
                <a:r>
                  <a:rPr lang="en-US" sz="2600" dirty="0" smtClean="0"/>
                  <a:t>”</a:t>
                </a:r>
              </a:p>
              <a:p>
                <a:pPr lvl="1" rtl="0"/>
                <a:endParaRPr lang="en-US" sz="2400" dirty="0"/>
              </a:p>
              <a:p>
                <a:pPr marL="128016" lvl="1" indent="0" rtl="0">
                  <a:buNone/>
                </a:pPr>
                <a:r>
                  <a:rPr lang="en-US" sz="3000" dirty="0"/>
                  <a:t>An algorithm can be thought of as a binary </a:t>
                </a:r>
                <a:r>
                  <a:rPr lang="en-US" sz="3000" dirty="0" smtClean="0"/>
                  <a:t>tree</a:t>
                </a:r>
              </a:p>
              <a:p>
                <a:pPr lvl="1" rtl="0"/>
                <a:r>
                  <a:rPr lang="en-US" sz="3000" dirty="0" smtClean="0"/>
                  <a:t>Should be correct on all inputs</a:t>
                </a:r>
              </a:p>
              <a:p>
                <a:pPr marL="128016" lvl="1" indent="0" rtl="0">
                  <a:buNone/>
                </a:pPr>
                <a:endParaRPr lang="en-US" sz="2600" dirty="0"/>
              </a:p>
              <a:p>
                <a:pPr marL="128016" lvl="1" indent="0" rtl="0">
                  <a:buNone/>
                </a:pPr>
                <a:r>
                  <a:rPr lang="en-US" sz="3000" dirty="0" smtClean="0"/>
                  <a:t>Want a </a:t>
                </a:r>
                <a:r>
                  <a:rPr lang="en-US" sz="3000" b="1" dirty="0" smtClean="0"/>
                  <a:t>shallow tree </a:t>
                </a:r>
                <a:r>
                  <a:rPr lang="en-IL" sz="3000" dirty="0" smtClean="0"/>
                  <a:t>–</a:t>
                </a:r>
                <a:r>
                  <a:rPr lang="en-US" sz="3000" dirty="0" smtClean="0"/>
                  <a:t> fewer queries.</a:t>
                </a:r>
              </a:p>
              <a:p>
                <a:pPr marL="128016" lvl="1" indent="0" rtl="0">
                  <a:buNone/>
                </a:pPr>
                <a:endParaRPr lang="en-US" sz="2600" dirty="0"/>
              </a:p>
              <a:p>
                <a:pPr marL="128016" lvl="1" indent="0" rtl="0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- depth of tree </a:t>
                </a:r>
                <a:r>
                  <a:rPr lang="en-US" sz="3000" dirty="0">
                    <a:solidFill>
                      <a:srgbClr val="C00000"/>
                    </a:solidFill>
                  </a:rPr>
                  <a:t>T</a:t>
                </a:r>
                <a:r>
                  <a:rPr lang="en-US" sz="3000" dirty="0"/>
                  <a:t> on input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dirty="0" smtClean="0"/>
              </a:p>
              <a:p>
                <a:pPr marL="128016" lvl="1" indent="0" rtl="0">
                  <a:buNone/>
                </a:pPr>
                <a:endParaRPr lang="en-US" sz="3000" dirty="0" smtClean="0"/>
              </a:p>
              <a:p>
                <a:pPr marL="128016" lvl="1" indent="0" rtl="0">
                  <a:buNone/>
                </a:pPr>
                <a:r>
                  <a:rPr lang="en-US" sz="3000" dirty="0" smtClean="0"/>
                  <a:t>Worst case complexity of </a:t>
                </a:r>
                <a:r>
                  <a:rPr lang="en-US" sz="3000" dirty="0" smtClean="0">
                    <a:solidFill>
                      <a:srgbClr val="C00000"/>
                    </a:solidFill>
                  </a:rPr>
                  <a:t>T</a:t>
                </a:r>
                <a:r>
                  <a:rPr lang="en-US" sz="3000" dirty="0" smtClean="0"/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0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dirty="0" err="1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US" sz="3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a:rPr lang="en-US" sz="3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dirty="0"/>
              </a:p>
              <a:p>
                <a:pPr marL="128016" lvl="1" indent="0" rtl="0">
                  <a:buNone/>
                </a:pPr>
                <a:endParaRPr lang="en-US" sz="2400" dirty="0" smtClean="0"/>
              </a:p>
              <a:p>
                <a:pPr marL="128016" lvl="1" indent="0" rtl="0">
                  <a:buNone/>
                </a:pPr>
                <a:endParaRPr lang="en-US" sz="2400" dirty="0"/>
              </a:p>
              <a:p>
                <a:pPr marL="128016" lvl="1" indent="0" rtl="0">
                  <a:buNone/>
                </a:pPr>
                <a:endParaRPr lang="en-US" sz="2400" dirty="0" smtClean="0"/>
              </a:p>
              <a:p>
                <a:pPr marL="128016" lvl="1" indent="0" rtl="0">
                  <a:buNone/>
                </a:pPr>
                <a:endParaRPr lang="en-US" sz="2400" dirty="0"/>
              </a:p>
              <a:p>
                <a:pPr rtl="0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418" y="2084832"/>
                <a:ext cx="10180781" cy="4371386"/>
              </a:xfrm>
              <a:blipFill>
                <a:blip r:embed="rId2"/>
                <a:stretch>
                  <a:fillRect l="-599" t="-3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creen Shot 2020-01-01 at 6.34.37 PM.png" descr="Screen Shot 2020-01-01 at 6.34.3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7780" y="3784599"/>
            <a:ext cx="3581400" cy="3073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>
            <a:off x="10381857" y="3485695"/>
            <a:ext cx="1059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Tree </a:t>
            </a:r>
            <a:r>
              <a:rPr lang="en-US" sz="2800" dirty="0">
                <a:solidFill>
                  <a:srgbClr val="C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857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C3C43"/>
                </a:solidFill>
              </a:rPr>
              <a:t>Labeled </a:t>
            </a:r>
            <a:r>
              <a:rPr lang="en-US" dirty="0" smtClean="0">
                <a:solidFill>
                  <a:srgbClr val="9C3C43"/>
                </a:solidFill>
              </a:rPr>
              <a:t>Certificates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5786" y="2278739"/>
                <a:ext cx="10913872" cy="4313646"/>
              </a:xfrm>
            </p:spPr>
            <p:txBody>
              <a:bodyPr>
                <a:normAutofit fontScale="25000" lnSpcReduction="20000"/>
              </a:bodyPr>
              <a:lstStyle/>
              <a:p>
                <a:pPr rtl="0"/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9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9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9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9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9600" dirty="0"/>
                  <a:t> - depth of tree </a:t>
                </a:r>
                <a:r>
                  <a:rPr lang="en-US" sz="9600" dirty="0">
                    <a:solidFill>
                      <a:srgbClr val="C00000"/>
                    </a:solidFill>
                  </a:rPr>
                  <a:t>T</a:t>
                </a:r>
                <a:r>
                  <a:rPr lang="en-US" sz="9600" dirty="0"/>
                  <a:t> on input </a:t>
                </a:r>
                <a14:m>
                  <m:oMath xmlns:m="http://schemas.openxmlformats.org/officeDocument/2006/math">
                    <m:r>
                      <a:rPr lang="en-US" sz="9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9600" dirty="0" smtClean="0"/>
              </a:p>
              <a:p>
                <a:pPr rtl="0"/>
                <a:r>
                  <a:rPr lang="en-US" sz="9600" dirty="0"/>
                  <a:t>Let </a:t>
                </a:r>
                <a14:m>
                  <m:oMath xmlns:m="http://schemas.openxmlformats.org/officeDocument/2006/math">
                    <m:r>
                      <a:rPr lang="en-US" sz="9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9600" dirty="0"/>
                  <a:t> be the set of </a:t>
                </a:r>
                <a:r>
                  <a:rPr lang="en-US" sz="9600" b="1" dirty="0"/>
                  <a:t>correct</a:t>
                </a:r>
                <a:r>
                  <a:rPr lang="en-US" sz="9600" dirty="0"/>
                  <a:t> decision trees for </a:t>
                </a:r>
                <a:r>
                  <a:rPr lang="en-US" sz="9600" dirty="0" smtClean="0">
                    <a:solidFill>
                      <a:srgbClr val="0033CC"/>
                    </a:solidFill>
                    <a:latin typeface="Comic Sans MS" pitchFamily="66" charset="0"/>
                  </a:rPr>
                  <a:t>f</a:t>
                </a:r>
              </a:p>
              <a:p>
                <a:pPr lvl="1" rtl="0"/>
                <a:r>
                  <a:rPr lang="en-US" sz="9600" dirty="0" smtClean="0"/>
                  <a:t>Deterministic decision tree complexity</a:t>
                </a:r>
                <a:endParaRPr lang="en-US" sz="9600" dirty="0" smtClean="0">
                  <a:solidFill>
                    <a:srgbClr val="0033CC"/>
                  </a:solidFill>
                  <a:latin typeface="Comic Sans MS" pitchFamily="66" charset="0"/>
                </a:endParaRPr>
              </a:p>
              <a:p>
                <a:pPr marL="0" indent="0" rt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9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600" b="1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96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9600" dirty="0" err="1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9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96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96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limLow>
                        <m:limLowPr>
                          <m:ctrlPr>
                            <a:rPr lang="en-US" sz="96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96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9600" dirty="0" err="1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9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96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9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9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6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96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96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96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lim>
                      </m:limLow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9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9600" dirty="0">
                          <a:solidFill>
                            <a:srgbClr val="0033CC"/>
                          </a:solidFill>
                          <a:latin typeface="Comic Sans MS" pitchFamily="66" charset="0"/>
                        </a:rPr>
                        <m:t>x</m:t>
                      </m:r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9600" dirty="0"/>
              </a:p>
              <a:p>
                <a:pPr marL="0" indent="0" rtl="0">
                  <a:buNone/>
                </a:pPr>
                <a:endParaRPr lang="en-US" sz="9600" dirty="0">
                  <a:solidFill>
                    <a:srgbClr val="9C3C43"/>
                  </a:solidFill>
                </a:endParaRPr>
              </a:p>
              <a:p>
                <a:pPr marL="0" indent="0" rtl="0">
                  <a:buNone/>
                </a:pPr>
                <a:r>
                  <a:rPr lang="en-US" sz="9600" dirty="0" smtClean="0">
                    <a:solidFill>
                      <a:srgbClr val="9C3C43"/>
                    </a:solidFill>
                  </a:rPr>
                  <a:t>Labeled </a:t>
                </a:r>
                <a:r>
                  <a:rPr lang="en-US" sz="9600" dirty="0">
                    <a:solidFill>
                      <a:srgbClr val="9C3C43"/>
                    </a:solidFill>
                  </a:rPr>
                  <a:t>Certificate:</a:t>
                </a:r>
                <a:r>
                  <a:rPr lang="en-US" sz="9600" dirty="0"/>
                  <a:t> </a:t>
                </a:r>
                <a:r>
                  <a:rPr lang="en-US" sz="9600" dirty="0" smtClean="0"/>
                  <a:t>number </a:t>
                </a:r>
                <a:r>
                  <a:rPr lang="en-US" sz="9600" dirty="0"/>
                  <a:t>of queries </a:t>
                </a:r>
                <a:r>
                  <a:rPr lang="en-US" sz="9600" b="1" dirty="0" smtClean="0"/>
                  <a:t>best</a:t>
                </a:r>
                <a:r>
                  <a:rPr lang="en-US" sz="9600" dirty="0" smtClean="0"/>
                  <a:t> tree makes </a:t>
                </a:r>
                <a:r>
                  <a:rPr lang="en-US" sz="9600" dirty="0"/>
                  <a:t>on input x</a:t>
                </a:r>
                <a:r>
                  <a:rPr lang="en-US" sz="9600" dirty="0" smtClean="0"/>
                  <a:t>.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96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9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96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f</m:t>
                    </m:r>
                    <m:r>
                      <m:rPr>
                        <m:nor/>
                      </m:rPr>
                      <a:rPr lang="en-US" sz="9600" b="0" i="0" dirty="0" smtClean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, </m:t>
                    </m:r>
                    <m:r>
                      <m:rPr>
                        <m:nor/>
                      </m:rPr>
                      <a:rPr lang="en-US" sz="96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a:rPr lang="en-US" sz="9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9600" dirty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96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9600" dirty="0" err="1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9600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9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96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9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lim>
                    </m:limLow>
                    <m:r>
                      <a:rPr lang="en-US" sz="96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9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9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9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96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a:rPr lang="en-US" sz="9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9600" dirty="0" smtClean="0"/>
              </a:p>
              <a:p>
                <a:pPr marL="0" indent="0" rtl="0">
                  <a:buNone/>
                </a:pPr>
                <a:r>
                  <a:rPr lang="en-US" sz="9600" dirty="0"/>
                  <a:t>The </a:t>
                </a:r>
                <a:r>
                  <a:rPr lang="en-US" sz="9600" b="1" dirty="0"/>
                  <a:t>worst-case certificate </a:t>
                </a:r>
                <a:r>
                  <a:rPr lang="en-US" sz="9600" dirty="0"/>
                  <a:t>complexity </a:t>
                </a:r>
                <a:endParaRPr lang="en-US" sz="9600" dirty="0" smtClean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9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9600" dirty="0">
                              <a:solidFill>
                                <a:srgbClr val="0033CC"/>
                              </a:solidFill>
                              <a:latin typeface="Comic Sans MS" pitchFamily="66" charset="0"/>
                            </a:rPr>
                            <m:t>f</m:t>
                          </m:r>
                        </m:e>
                      </m:d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96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96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9600" dirty="0" err="1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9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96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9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9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6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96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96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96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lim>
                      </m:limLow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600" i="1" dirty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9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9600" dirty="0">
                              <a:solidFill>
                                <a:srgbClr val="0033CC"/>
                              </a:solidFill>
                              <a:latin typeface="Comic Sans MS" pitchFamily="66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9600" b="0" i="0" dirty="0" smtClean="0">
                              <a:solidFill>
                                <a:srgbClr val="0033CC"/>
                              </a:solidFill>
                              <a:latin typeface="Comic Sans MS" pitchFamily="66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9600" dirty="0">
                              <a:solidFill>
                                <a:srgbClr val="0033CC"/>
                              </a:solidFill>
                              <a:latin typeface="Comic Sans MS" pitchFamily="66" charset="0"/>
                            </a:rPr>
                            <m:t>x</m:t>
                          </m:r>
                        </m:e>
                      </m:d>
                    </m:oMath>
                  </m:oMathPara>
                </a14:m>
                <a:endParaRPr lang="en-US" sz="9600" dirty="0" smtClean="0"/>
              </a:p>
              <a:p>
                <a:pPr marL="0" indent="0" algn="ctr" rtl="0">
                  <a:buNone/>
                </a:pPr>
                <a:endParaRPr lang="en-US" sz="9600" dirty="0"/>
              </a:p>
              <a:p>
                <a:pPr marL="0" indent="0" algn="r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786" y="2278739"/>
                <a:ext cx="10913872" cy="4313646"/>
              </a:xfrm>
              <a:blipFill>
                <a:blip r:embed="rId2"/>
                <a:stretch>
                  <a:fillRect l="-1285" t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85429" y="471714"/>
                <a:ext cx="5152571" cy="2373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Example</a:t>
                </a:r>
                <a:r>
                  <a:rPr lang="en-US" sz="2400" dirty="0"/>
                  <a:t>: f = “there is an </a:t>
                </a:r>
                <a:r>
                  <a:rPr lang="en-US" sz="2400" b="1" dirty="0"/>
                  <a:t>isolated</a:t>
                </a:r>
                <a:r>
                  <a:rPr lang="en-US" sz="2400" dirty="0"/>
                  <a:t> node</a:t>
                </a:r>
                <a:r>
                  <a:rPr lang="en-US" sz="2400" dirty="0" smtClean="0"/>
                  <a:t>”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But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n-1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429" y="471714"/>
                <a:ext cx="5152571" cy="2373598"/>
              </a:xfrm>
              <a:prstGeom prst="rect">
                <a:avLst/>
              </a:prstGeom>
              <a:blipFill>
                <a:blip r:embed="rId3"/>
                <a:stretch>
                  <a:fillRect l="-1775" t="-2051" r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1041742" y="2429543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D42769-F63C-40FD-8009-FC90875F59DC}"/>
              </a:ext>
            </a:extLst>
          </p:cNvPr>
          <p:cNvGrpSpPr/>
          <p:nvPr/>
        </p:nvGrpSpPr>
        <p:grpSpPr>
          <a:xfrm>
            <a:off x="8801211" y="1428791"/>
            <a:ext cx="3048000" cy="2362200"/>
            <a:chOff x="7810500" y="3810000"/>
            <a:chExt cx="3048000" cy="23622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707CB4-F9CC-4662-AD02-EE600D950BF5}"/>
                </a:ext>
              </a:extLst>
            </p:cNvPr>
            <p:cNvSpPr/>
            <p:nvPr/>
          </p:nvSpPr>
          <p:spPr>
            <a:xfrm>
              <a:off x="81915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A38AA2-DAF7-4915-9B1D-FBF0D41F34C3}"/>
                </a:ext>
              </a:extLst>
            </p:cNvPr>
            <p:cNvSpPr/>
            <p:nvPr/>
          </p:nvSpPr>
          <p:spPr>
            <a:xfrm>
              <a:off x="87249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7EB07F-7321-4BBB-B91E-BC58E1791521}"/>
                </a:ext>
              </a:extLst>
            </p:cNvPr>
            <p:cNvSpPr/>
            <p:nvPr/>
          </p:nvSpPr>
          <p:spPr>
            <a:xfrm>
              <a:off x="8496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426B95-0019-43BF-A394-0711BF40B6DA}"/>
                </a:ext>
              </a:extLst>
            </p:cNvPr>
            <p:cNvSpPr/>
            <p:nvPr/>
          </p:nvSpPr>
          <p:spPr>
            <a:xfrm>
              <a:off x="79629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2B9475-EA0D-4C81-BFB5-F0409FE5FDAF}"/>
                </a:ext>
              </a:extLst>
            </p:cNvPr>
            <p:cNvSpPr/>
            <p:nvPr/>
          </p:nvSpPr>
          <p:spPr>
            <a:xfrm>
              <a:off x="8191500" y="5715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8410CB-00E7-44B4-9853-EF64C8BFCFA2}"/>
                </a:ext>
              </a:extLst>
            </p:cNvPr>
            <p:cNvSpPr/>
            <p:nvPr/>
          </p:nvSpPr>
          <p:spPr>
            <a:xfrm>
              <a:off x="85725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FD3DEC8-9A62-4893-8C11-80ED6B551F4F}"/>
                </a:ext>
              </a:extLst>
            </p:cNvPr>
            <p:cNvSpPr/>
            <p:nvPr/>
          </p:nvSpPr>
          <p:spPr>
            <a:xfrm>
              <a:off x="10325100" y="4419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B4F6E6-64A3-4709-AFE4-235BEC8FFC26}"/>
                </a:ext>
              </a:extLst>
            </p:cNvPr>
            <p:cNvSpPr/>
            <p:nvPr/>
          </p:nvSpPr>
          <p:spPr>
            <a:xfrm>
              <a:off x="10172700" y="3810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46F166-ACDE-49DB-B0AA-914ABA720489}"/>
                </a:ext>
              </a:extLst>
            </p:cNvPr>
            <p:cNvSpPr/>
            <p:nvPr/>
          </p:nvSpPr>
          <p:spPr>
            <a:xfrm>
              <a:off x="9639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2394C6-DBEA-47A6-A6B9-5384B03D1C4E}"/>
                </a:ext>
              </a:extLst>
            </p:cNvPr>
            <p:cNvSpPr/>
            <p:nvPr/>
          </p:nvSpPr>
          <p:spPr>
            <a:xfrm>
              <a:off x="100203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722929D-5D51-4B9C-A3DB-0AC7BDBC28BC}"/>
                </a:ext>
              </a:extLst>
            </p:cNvPr>
            <p:cNvSpPr/>
            <p:nvPr/>
          </p:nvSpPr>
          <p:spPr>
            <a:xfrm>
              <a:off x="10553700" y="5943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C313FC-B813-49E0-A289-2411EBCF4F48}"/>
                </a:ext>
              </a:extLst>
            </p:cNvPr>
            <p:cNvSpPr/>
            <p:nvPr/>
          </p:nvSpPr>
          <p:spPr>
            <a:xfrm>
              <a:off x="103251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1E3D283-0CA8-40F9-87C0-7A8369CADB82}"/>
                </a:ext>
              </a:extLst>
            </p:cNvPr>
            <p:cNvSpPr/>
            <p:nvPr/>
          </p:nvSpPr>
          <p:spPr>
            <a:xfrm>
              <a:off x="8496300" y="5181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D5141D-C941-42FA-A1AC-8A6CBE249CCA}"/>
                </a:ext>
              </a:extLst>
            </p:cNvPr>
            <p:cNvSpPr/>
            <p:nvPr/>
          </p:nvSpPr>
          <p:spPr>
            <a:xfrm>
              <a:off x="8953500" y="4648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60C3D6-4138-47F4-9EC9-B92016B2B2E2}"/>
                </a:ext>
              </a:extLst>
            </p:cNvPr>
            <p:cNvSpPr/>
            <p:nvPr/>
          </p:nvSpPr>
          <p:spPr>
            <a:xfrm>
              <a:off x="7810500" y="4800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17CC88-1972-4C93-92A1-E0F6BA69419A}"/>
                </a:ext>
              </a:extLst>
            </p:cNvPr>
            <p:cNvSpPr/>
            <p:nvPr/>
          </p:nvSpPr>
          <p:spPr>
            <a:xfrm>
              <a:off x="9563100" y="5257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D5A89FE-A073-4CA6-850A-BE383E99D461}"/>
                </a:ext>
              </a:extLst>
            </p:cNvPr>
            <p:cNvSpPr/>
            <p:nvPr/>
          </p:nvSpPr>
          <p:spPr>
            <a:xfrm>
              <a:off x="10706100" y="4876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12A634-E1F9-4B9B-B949-D2A80C1E7744}"/>
                </a:ext>
              </a:extLst>
            </p:cNvPr>
            <p:cNvSpPr/>
            <p:nvPr/>
          </p:nvSpPr>
          <p:spPr>
            <a:xfrm>
              <a:off x="9334500" y="5867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83BB804-AFBF-46B5-A635-01CE87A8769A}"/>
                </a:ext>
              </a:extLst>
            </p:cNvPr>
            <p:cNvSpPr/>
            <p:nvPr/>
          </p:nvSpPr>
          <p:spPr>
            <a:xfrm>
              <a:off x="9334500" y="3886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E89A8A0-F6C6-4871-A0F6-21F57318CC68}"/>
                </a:ext>
              </a:extLst>
            </p:cNvPr>
            <p:cNvGrpSpPr/>
            <p:nvPr/>
          </p:nvGrpSpPr>
          <p:grpSpPr>
            <a:xfrm>
              <a:off x="7886700" y="4038600"/>
              <a:ext cx="2895600" cy="2057400"/>
              <a:chOff x="4267200" y="914400"/>
              <a:chExt cx="2895600" cy="20574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05A3C9E-3025-4155-BA19-8D299B9B9ADE}"/>
                  </a:ext>
                </a:extLst>
              </p:cNvPr>
              <p:cNvCxnSpPr>
                <a:stCxn id="21" idx="4"/>
                <a:endCxn id="10" idx="1"/>
              </p:cNvCxnSpPr>
              <p:nvPr/>
            </p:nvCxnSpPr>
            <p:spPr>
              <a:xfrm>
                <a:off x="4267200" y="1828800"/>
                <a:ext cx="98518" cy="1089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73D93CB-FF5B-4296-B61E-C2E5586FE320}"/>
                  </a:ext>
                </a:extLst>
              </p:cNvPr>
              <p:cNvCxnSpPr>
                <a:stCxn id="19" idx="2"/>
                <a:endCxn id="21" idx="6"/>
              </p:cNvCxnSpPr>
              <p:nvPr/>
            </p:nvCxnSpPr>
            <p:spPr>
              <a:xfrm flipH="1" flipV="1">
                <a:off x="4343400" y="1752600"/>
                <a:ext cx="5334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1CFC810-E8C4-4839-9381-651ADE41880D}"/>
                  </a:ext>
                </a:extLst>
              </p:cNvPr>
              <p:cNvCxnSpPr>
                <a:stCxn id="9" idx="4"/>
                <a:endCxn id="19" idx="0"/>
              </p:cNvCxnSpPr>
              <p:nvPr/>
            </p:nvCxnSpPr>
            <p:spPr>
              <a:xfrm>
                <a:off x="4953000" y="12954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573C7BE-5A84-4601-BD5B-614EF765D051}"/>
                  </a:ext>
                </a:extLst>
              </p:cNvPr>
              <p:cNvCxnSpPr>
                <a:stCxn id="9" idx="5"/>
                <a:endCxn id="20" idx="1"/>
              </p:cNvCxnSpPr>
              <p:nvPr/>
            </p:nvCxnSpPr>
            <p:spPr>
              <a:xfrm>
                <a:off x="5006882" y="1273082"/>
                <a:ext cx="3494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63CA649-1E73-4776-8C8B-DB3AEDC3E5D7}"/>
                  </a:ext>
                </a:extLst>
              </p:cNvPr>
              <p:cNvCxnSpPr>
                <a:stCxn id="19" idx="4"/>
                <a:endCxn id="12" idx="0"/>
              </p:cNvCxnSpPr>
              <p:nvPr/>
            </p:nvCxnSpPr>
            <p:spPr>
              <a:xfrm>
                <a:off x="4953000" y="22098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359D8B7-366F-4B12-8E5D-377A1D2AF4BC}"/>
                  </a:ext>
                </a:extLst>
              </p:cNvPr>
              <p:cNvCxnSpPr>
                <a:stCxn id="20" idx="6"/>
                <a:endCxn id="15" idx="3"/>
              </p:cNvCxnSpPr>
              <p:nvPr/>
            </p:nvCxnSpPr>
            <p:spPr>
              <a:xfrm flipV="1">
                <a:off x="5486400" y="1273082"/>
                <a:ext cx="555718" cy="327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FFAC94A-5DC8-4C25-BEA6-AF7D7C1F9BEB}"/>
                  </a:ext>
                </a:extLst>
              </p:cNvPr>
              <p:cNvCxnSpPr>
                <a:stCxn id="20" idx="5"/>
                <a:endCxn id="22" idx="1"/>
              </p:cNvCxnSpPr>
              <p:nvPr/>
            </p:nvCxnSpPr>
            <p:spPr>
              <a:xfrm>
                <a:off x="5464082" y="1654082"/>
                <a:ext cx="501836" cy="5018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820870B-7018-4489-AD93-658FBE4E117F}"/>
                  </a:ext>
                </a:extLst>
              </p:cNvPr>
              <p:cNvCxnSpPr>
                <a:stCxn id="22" idx="4"/>
                <a:endCxn id="24" idx="7"/>
              </p:cNvCxnSpPr>
              <p:nvPr/>
            </p:nvCxnSpPr>
            <p:spPr>
              <a:xfrm flipH="1">
                <a:off x="5845082" y="2286000"/>
                <a:ext cx="174718" cy="479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5FE6B72-8B7B-4F5E-99AF-491E560B31B7}"/>
                  </a:ext>
                </a:extLst>
              </p:cNvPr>
              <p:cNvCxnSpPr>
                <a:stCxn id="23" idx="3"/>
                <a:endCxn id="22" idx="7"/>
              </p:cNvCxnSpPr>
              <p:nvPr/>
            </p:nvCxnSpPr>
            <p:spPr>
              <a:xfrm flipH="1">
                <a:off x="6073682" y="1882682"/>
                <a:ext cx="1035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15A8F31-BBDC-49FB-9A01-F50D870AB972}"/>
                  </a:ext>
                </a:extLst>
              </p:cNvPr>
              <p:cNvCxnSpPr>
                <a:stCxn id="18" idx="1"/>
                <a:endCxn id="22" idx="5"/>
              </p:cNvCxnSpPr>
              <p:nvPr/>
            </p:nvCxnSpPr>
            <p:spPr>
              <a:xfrm flipH="1" flipV="1">
                <a:off x="6073682" y="2263682"/>
                <a:ext cx="654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53C222D-244E-423C-A3A5-30C3230BD79F}"/>
                  </a:ext>
                </a:extLst>
              </p:cNvPr>
              <p:cNvCxnSpPr>
                <a:stCxn id="23" idx="4"/>
                <a:endCxn id="17" idx="0"/>
              </p:cNvCxnSpPr>
              <p:nvPr/>
            </p:nvCxnSpPr>
            <p:spPr>
              <a:xfrm flipH="1">
                <a:off x="7010400" y="1905000"/>
                <a:ext cx="152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2E74778-EAEC-4D94-A193-299797D9A1AF}"/>
                  </a:ext>
                </a:extLst>
              </p:cNvPr>
              <p:cNvCxnSpPr>
                <a:stCxn id="16" idx="2"/>
                <a:endCxn id="24" idx="5"/>
              </p:cNvCxnSpPr>
              <p:nvPr/>
            </p:nvCxnSpPr>
            <p:spPr>
              <a:xfrm flipH="1" flipV="1">
                <a:off x="5845082" y="2873282"/>
                <a:ext cx="555718" cy="98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ADDF4B3-82CE-4C70-BCD1-426828F9DFD2}"/>
                  </a:ext>
                </a:extLst>
              </p:cNvPr>
              <p:cNvCxnSpPr>
                <a:stCxn id="25" idx="4"/>
                <a:endCxn id="20" idx="7"/>
              </p:cNvCxnSpPr>
              <p:nvPr/>
            </p:nvCxnSpPr>
            <p:spPr>
              <a:xfrm flipH="1">
                <a:off x="5464082" y="914400"/>
                <a:ext cx="327118" cy="631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EFD3A81-D10B-414A-AE68-EE73FE61E9A6}"/>
                  </a:ext>
                </a:extLst>
              </p:cNvPr>
              <p:cNvCxnSpPr>
                <a:stCxn id="22" idx="2"/>
                <a:endCxn id="19" idx="6"/>
              </p:cNvCxnSpPr>
              <p:nvPr/>
            </p:nvCxnSpPr>
            <p:spPr>
              <a:xfrm flipH="1" flipV="1">
                <a:off x="5029200" y="2133600"/>
                <a:ext cx="914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273A859-902F-4E91-960A-D35E2ED513AF}"/>
                  </a:ext>
                </a:extLst>
              </p:cNvPr>
              <p:cNvCxnSpPr>
                <a:stCxn id="22" idx="0"/>
                <a:endCxn id="15" idx="4"/>
              </p:cNvCxnSpPr>
              <p:nvPr/>
            </p:nvCxnSpPr>
            <p:spPr>
              <a:xfrm flipV="1">
                <a:off x="6019800" y="1295400"/>
                <a:ext cx="76200" cy="838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23AC368-D514-4577-BC40-2563F0D8AC0A}"/>
                </a:ext>
              </a:extLst>
            </p:cNvPr>
            <p:cNvGrpSpPr/>
            <p:nvPr/>
          </p:nvGrpSpPr>
          <p:grpSpPr>
            <a:xfrm>
              <a:off x="8092982" y="3962400"/>
              <a:ext cx="2483036" cy="2079718"/>
              <a:chOff x="4473482" y="838200"/>
              <a:chExt cx="2483036" cy="2079718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8690B4-D0B1-44E3-A047-DE870303C67D}"/>
                  </a:ext>
                </a:extLst>
              </p:cNvPr>
              <p:cNvCxnSpPr>
                <a:stCxn id="7" idx="5"/>
                <a:endCxn id="9" idx="1"/>
              </p:cNvCxnSpPr>
              <p:nvPr/>
            </p:nvCxnSpPr>
            <p:spPr>
              <a:xfrm>
                <a:off x="4702082" y="968282"/>
                <a:ext cx="1970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DFE2251-BA49-4E15-AB80-2916A575F92C}"/>
                  </a:ext>
                </a:extLst>
              </p:cNvPr>
              <p:cNvCxnSpPr>
                <a:stCxn id="9" idx="0"/>
                <a:endCxn id="8" idx="3"/>
              </p:cNvCxnSpPr>
              <p:nvPr/>
            </p:nvCxnSpPr>
            <p:spPr>
              <a:xfrm flipV="1">
                <a:off x="4953000" y="968282"/>
                <a:ext cx="174718" cy="174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411D9AC-6626-4BD2-9952-6AEE81C37E7F}"/>
                  </a:ext>
                </a:extLst>
              </p:cNvPr>
              <p:cNvCxnSpPr>
                <a:stCxn id="15" idx="6"/>
                <a:endCxn id="13" idx="2"/>
              </p:cNvCxnSpPr>
              <p:nvPr/>
            </p:nvCxnSpPr>
            <p:spPr>
              <a:xfrm>
                <a:off x="6172200" y="1219200"/>
                <a:ext cx="5334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D77716F-81F9-4463-A12B-E53C0514F374}"/>
                  </a:ext>
                </a:extLst>
              </p:cNvPr>
              <p:cNvCxnSpPr>
                <a:stCxn id="14" idx="4"/>
                <a:endCxn id="13" idx="0"/>
              </p:cNvCxnSpPr>
              <p:nvPr/>
            </p:nvCxnSpPr>
            <p:spPr>
              <a:xfrm>
                <a:off x="6629400" y="838200"/>
                <a:ext cx="1524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AA567E4-DEAA-48F0-8C4B-B4EE27E53BCF}"/>
                  </a:ext>
                </a:extLst>
              </p:cNvPr>
              <p:cNvCxnSpPr>
                <a:stCxn id="18" idx="3"/>
                <a:endCxn id="16" idx="7"/>
              </p:cNvCxnSpPr>
              <p:nvPr/>
            </p:nvCxnSpPr>
            <p:spPr>
              <a:xfrm flipH="1">
                <a:off x="6530882" y="2644682"/>
                <a:ext cx="1970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259C96E-1B29-43EC-ADEE-CB2ECC2C89A3}"/>
                  </a:ext>
                </a:extLst>
              </p:cNvPr>
              <p:cNvCxnSpPr>
                <a:stCxn id="18" idx="5"/>
                <a:endCxn id="17" idx="1"/>
              </p:cNvCxnSpPr>
              <p:nvPr/>
            </p:nvCxnSpPr>
            <p:spPr>
              <a:xfrm>
                <a:off x="6835682" y="26446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8D4096F-9289-48A2-A69B-B70970F03E61}"/>
                  </a:ext>
                </a:extLst>
              </p:cNvPr>
              <p:cNvCxnSpPr>
                <a:stCxn id="11" idx="6"/>
                <a:endCxn id="12" idx="2"/>
              </p:cNvCxnSpPr>
              <p:nvPr/>
            </p:nvCxnSpPr>
            <p:spPr>
              <a:xfrm flipV="1">
                <a:off x="4724400" y="2590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F2D7F54-65DE-40DC-BF89-91CA166DAD9E}"/>
                  </a:ext>
                </a:extLst>
              </p:cNvPr>
              <p:cNvCxnSpPr>
                <a:stCxn id="11" idx="3"/>
                <a:endCxn id="10" idx="7"/>
              </p:cNvCxnSpPr>
              <p:nvPr/>
            </p:nvCxnSpPr>
            <p:spPr>
              <a:xfrm flipH="1">
                <a:off x="4473482" y="27208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97E1DC1-26F1-4C62-A17C-7C884569B564}"/>
                </a:ext>
              </a:extLst>
            </p:cNvPr>
            <p:cNvCxnSpPr>
              <a:stCxn id="25" idx="2"/>
              <a:endCxn id="8" idx="6"/>
            </p:cNvCxnSpPr>
            <p:nvPr/>
          </p:nvCxnSpPr>
          <p:spPr>
            <a:xfrm flipH="1">
              <a:off x="8877300" y="3962400"/>
              <a:ext cx="457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25AEB33-A5CC-4C3F-9352-F6AEB2787163}"/>
                </a:ext>
              </a:extLst>
            </p:cNvPr>
            <p:cNvCxnSpPr>
              <a:stCxn id="7" idx="3"/>
              <a:endCxn id="21" idx="0"/>
            </p:cNvCxnSpPr>
            <p:nvPr/>
          </p:nvCxnSpPr>
          <p:spPr>
            <a:xfrm flipH="1">
              <a:off x="7886700" y="4092482"/>
              <a:ext cx="327118" cy="708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28CE75-1DFC-4CA1-BB90-B1C84ED1ED98}"/>
                </a:ext>
              </a:extLst>
            </p:cNvPr>
            <p:cNvCxnSpPr>
              <a:stCxn id="24" idx="2"/>
              <a:endCxn id="12" idx="6"/>
            </p:cNvCxnSpPr>
            <p:nvPr/>
          </p:nvCxnSpPr>
          <p:spPr>
            <a:xfrm flipH="1" flipV="1">
              <a:off x="8724900" y="5715000"/>
              <a:ext cx="609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13B88B-12E2-49CA-97FC-A5B65AB3ACEC}"/>
                </a:ext>
              </a:extLst>
            </p:cNvPr>
            <p:cNvCxnSpPr>
              <a:stCxn id="16" idx="1"/>
              <a:endCxn id="22" idx="5"/>
            </p:cNvCxnSpPr>
            <p:nvPr/>
          </p:nvCxnSpPr>
          <p:spPr>
            <a:xfrm flipH="1" flipV="1">
              <a:off x="9693182" y="5387882"/>
              <a:ext cx="349436" cy="654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3F85EE0-5C5B-4C79-A3C9-B4B4F403BD59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8343900" y="4038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his is tight:"/>
              <p:cNvSpPr txBox="1"/>
              <p:nvPr/>
            </p:nvSpPr>
            <p:spPr>
              <a:xfrm>
                <a:off x="7453745" y="3898533"/>
                <a:ext cx="4553528" cy="471924"/>
              </a:xfrm>
              <a:prstGeom prst="rect">
                <a:avLst/>
              </a:prstGeom>
              <a:solidFill>
                <a:srgbClr val="E6E6E6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r>
                  <a:rPr lang="en-US" sz="2400" dirty="0" smtClean="0"/>
                  <a:t>This is tight: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400" b="1" dirty="0" smtClean="0"/>
                  <a:t> always</a:t>
                </a:r>
                <a:endParaRPr sz="2400" dirty="0"/>
              </a:p>
            </p:txBody>
          </p:sp>
        </mc:Choice>
        <mc:Fallback xmlns="">
          <p:sp>
            <p:nvSpPr>
              <p:cNvPr id="56" name="This is tight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45" y="3898533"/>
                <a:ext cx="4553528" cy="471924"/>
              </a:xfrm>
              <a:prstGeom prst="rect">
                <a:avLst/>
              </a:prstGeom>
              <a:blipFill>
                <a:blip r:embed="rId4"/>
                <a:stretch>
                  <a:fillRect l="-2945" t="-9091" b="-28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ular Callout 56"/>
          <p:cNvSpPr/>
          <p:nvPr/>
        </p:nvSpPr>
        <p:spPr>
          <a:xfrm>
            <a:off x="863600" y="3891856"/>
            <a:ext cx="4789714" cy="404373"/>
          </a:xfrm>
          <a:prstGeom prst="wedgeRoundRectCallout">
            <a:avLst>
              <a:gd name="adj1" fmla="val 46440"/>
              <a:gd name="adj2" fmla="val 82227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Among </a:t>
            </a:r>
            <a:r>
              <a:rPr lang="en-US" sz="2400" dirty="0">
                <a:solidFill>
                  <a:schemeClr val="tx1"/>
                </a:solidFill>
              </a:rPr>
              <a:t>those that are </a:t>
            </a:r>
            <a:r>
              <a:rPr lang="en-US" sz="2400" b="1" dirty="0">
                <a:solidFill>
                  <a:schemeClr val="tx1"/>
                </a:solidFill>
              </a:rPr>
              <a:t>always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correct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9C3C43"/>
                </a:solidFill>
              </a:rPr>
              <a:t>Unlabeled </a:t>
            </a:r>
            <a:r>
              <a:rPr lang="en-US" dirty="0">
                <a:solidFill>
                  <a:srgbClr val="9C3C43"/>
                </a:solidFill>
              </a:rPr>
              <a:t>Certificates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787" y="2198916"/>
                <a:ext cx="9720071" cy="4023360"/>
              </a:xfrm>
            </p:spPr>
            <p:txBody>
              <a:bodyPr>
                <a:normAutofit/>
              </a:bodyPr>
              <a:lstStyle/>
              <a:p>
                <a:pPr marL="0" indent="0" rtl="0">
                  <a:buNone/>
                </a:pPr>
                <a:r>
                  <a:rPr lang="en-US" sz="2400" dirty="0" smtClean="0"/>
                  <a:t>Labeled certificate: a guess to </a:t>
                </a:r>
                <a:r>
                  <a:rPr lang="en-US" sz="2400" dirty="0"/>
                  <a:t>the true input. </a:t>
                </a:r>
              </a:p>
              <a:p>
                <a:pPr rtl="0"/>
                <a:r>
                  <a:rPr lang="en-US" sz="2400" dirty="0"/>
                  <a:t>A</a:t>
                </a:r>
                <a:r>
                  <a:rPr lang="en-US" sz="2400" dirty="0" smtClean="0"/>
                  <a:t>n </a:t>
                </a:r>
                <a:r>
                  <a:rPr lang="en-US" sz="2400" dirty="0"/>
                  <a:t>Unlabeled </a:t>
                </a:r>
                <a:r>
                  <a:rPr lang="en-US" sz="2400" dirty="0" smtClean="0"/>
                  <a:t>certificate: </a:t>
                </a:r>
                <a:r>
                  <a:rPr lang="en-US" sz="2400" dirty="0"/>
                  <a:t>a guess </a:t>
                </a:r>
                <a:r>
                  <a:rPr lang="en-US" sz="2400" dirty="0" smtClean="0"/>
                  <a:t>to an isomorphic </a:t>
                </a:r>
                <a:r>
                  <a:rPr lang="en-US" sz="2400" dirty="0"/>
                  <a:t>copy of the true input.</a:t>
                </a:r>
              </a:p>
              <a:p>
                <a:endParaRPr lang="en-US" sz="2400" dirty="0"/>
              </a:p>
              <a:p>
                <a:pPr marL="0" indent="0" rtl="0">
                  <a:buNone/>
                  <a:defRPr>
                    <a:solidFill>
                      <a:srgbClr val="9C3C43"/>
                    </a:solidFill>
                  </a:defRPr>
                </a:pPr>
                <a:r>
                  <a:rPr lang="en-US" sz="2800" dirty="0" smtClean="0"/>
                  <a:t>Unlabeled </a:t>
                </a:r>
                <a:r>
                  <a:rPr lang="en-US" sz="2800" dirty="0"/>
                  <a:t>Certificate: </a:t>
                </a:r>
                <a:r>
                  <a:rPr lang="en-US" sz="2800" dirty="0">
                    <a:solidFill>
                      <a:srgbClr val="000000"/>
                    </a:solidFill>
                  </a:rPr>
                  <a:t>The number of queries an algorithm (that is always correct) makes on an input isomorphic to the certificate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 algn="ctr" rtl="0">
                  <a:buNone/>
                  <a:defRPr>
                    <a:solidFill>
                      <a:srgbClr val="9C3C43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,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dirty="0" err="1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lim>
                    </m:limLow>
                    <m:limLow>
                      <m:limLow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l-GR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𝜞</m:t>
                        </m:r>
                      </m:lim>
                    </m:limLow>
                    <m:r>
                      <a:rPr lang="en-US" sz="24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x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33CC"/>
                        </a:solidFill>
                        <a:latin typeface="Comic Sans MS" pitchFamily="66" charset="0"/>
                      </a:rPr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 rtl="0">
                  <a:buNone/>
                </a:pPr>
                <a:r>
                  <a:rPr lang="en-US" sz="2400" dirty="0"/>
                  <a:t>The </a:t>
                </a:r>
                <a:r>
                  <a:rPr lang="en-US" sz="2400" b="1" dirty="0" smtClean="0"/>
                  <a:t>worst-case unlabeled </a:t>
                </a:r>
                <a:r>
                  <a:rPr lang="en-US" sz="2400" b="1" dirty="0"/>
                  <a:t>certificate </a:t>
                </a:r>
                <a:r>
                  <a:rPr lang="en-US" sz="2400" dirty="0"/>
                  <a:t>complexity </a:t>
                </a: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𝑈𝐶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33CC"/>
                              </a:solidFill>
                              <a:latin typeface="Comic Sans MS" pitchFamily="66" charset="0"/>
                            </a:rPr>
                            <m:t>f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dirty="0" err="1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lim>
                      </m:limLow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𝑈𝐶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33CC"/>
                              </a:solidFill>
                              <a:latin typeface="Comic Sans MS" pitchFamily="66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33CC"/>
                              </a:solidFill>
                              <a:latin typeface="Comic Sans MS" pitchFamily="66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33CC"/>
                              </a:solidFill>
                              <a:latin typeface="Comic Sans MS" pitchFamily="66" charset="0"/>
                            </a:rPr>
                            <m:t>x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 rtl="0">
                  <a:buNone/>
                  <a:defRPr>
                    <a:solidFill>
                      <a:srgbClr val="9C3C43"/>
                    </a:solidFill>
                  </a:defRPr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787" y="2198916"/>
                <a:ext cx="9720071" cy="4023360"/>
              </a:xfrm>
              <a:blipFill>
                <a:blip r:embed="rId2"/>
                <a:stretch>
                  <a:fillRect l="-1755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1041742" y="644292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54771" y="1319209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7"/>
            <a:endCxn id="5" idx="3"/>
          </p:cNvCxnSpPr>
          <p:nvPr/>
        </p:nvCxnSpPr>
        <p:spPr>
          <a:xfrm flipV="1">
            <a:off x="10184946" y="779635"/>
            <a:ext cx="879131" cy="562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194142" y="1529663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207171" y="2204580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7"/>
            <a:endCxn id="9" idx="3"/>
          </p:cNvCxnSpPr>
          <p:nvPr/>
        </p:nvCxnSpPr>
        <p:spPr>
          <a:xfrm flipV="1">
            <a:off x="10337346" y="1665006"/>
            <a:ext cx="879131" cy="562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404595" y="2436802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17624" y="3111719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7"/>
            <a:endCxn id="12" idx="3"/>
          </p:cNvCxnSpPr>
          <p:nvPr/>
        </p:nvCxnSpPr>
        <p:spPr>
          <a:xfrm flipV="1">
            <a:off x="10547799" y="2572145"/>
            <a:ext cx="879131" cy="5627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1752942" y="3227825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765971" y="3902742"/>
            <a:ext cx="152510" cy="1585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01604" y="4659659"/>
                <a:ext cx="4412106" cy="156966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For f=“</a:t>
                </a:r>
                <a:r>
                  <a:rPr lang="en-US" sz="2400" dirty="0"/>
                  <a:t>there is an </a:t>
                </a:r>
                <a:r>
                  <a:rPr lang="en-US" sz="2400" b="1" dirty="0"/>
                  <a:t>isolated</a:t>
                </a:r>
                <a:r>
                  <a:rPr lang="en-US" sz="2400" dirty="0"/>
                  <a:t> node</a:t>
                </a:r>
                <a:r>
                  <a:rPr lang="en-US" sz="2400" dirty="0" smtClean="0"/>
                  <a:t>”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𝑈𝐶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 lvl="1"/>
                <a:r>
                  <a:rPr lang="en-US" sz="2400" dirty="0" smtClean="0"/>
                  <a:t>But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n-1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604" y="4659659"/>
                <a:ext cx="4412106" cy="1569660"/>
              </a:xfrm>
              <a:prstGeom prst="rect">
                <a:avLst/>
              </a:prstGeom>
              <a:blipFill>
                <a:blip r:embed="rId3"/>
                <a:stretch>
                  <a:fillRect l="-2210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92310" y="6309360"/>
                <a:ext cx="32090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𝑈𝐶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0" y="6309360"/>
                <a:ext cx="320908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871744" y="1022897"/>
                <a:ext cx="3863150" cy="1252936"/>
              </a:xfrm>
              <a:prstGeom prst="wedgeRoundRectCallout">
                <a:avLst>
                  <a:gd name="adj1" fmla="val -26281"/>
                  <a:gd name="adj2" fmla="val 92040"/>
                  <a:gd name="adj3" fmla="val 16667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Especially relevant: when the function is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invariant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under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family of 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permutations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744" y="1022897"/>
                <a:ext cx="3863150" cy="1252936"/>
              </a:xfrm>
              <a:prstGeom prst="wedgeRoundRectCallout">
                <a:avLst>
                  <a:gd name="adj1" fmla="val -26281"/>
                  <a:gd name="adj2" fmla="val 92040"/>
                  <a:gd name="adj3" fmla="val 16667"/>
                </a:avLst>
              </a:prstGeom>
              <a:blipFill>
                <a:blip r:embed="rId5"/>
                <a:stretch>
                  <a:fillRect l="-628" t="-678" r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7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7831773" cy="1499616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9C3C43"/>
                </a:solidFill>
              </a:rPr>
              <a:t>Do Unlabeled Certificates Ever Help </a:t>
            </a:r>
            <a:br>
              <a:rPr lang="en-US" dirty="0">
                <a:solidFill>
                  <a:srgbClr val="9C3C43"/>
                </a:solidFill>
              </a:rPr>
            </a:br>
            <a:r>
              <a:rPr lang="en-US" dirty="0">
                <a:solidFill>
                  <a:srgbClr val="9C3C43"/>
                </a:solidFill>
              </a:rPr>
              <a:t>in the </a:t>
            </a:r>
            <a:r>
              <a:rPr lang="en-US" b="1" dirty="0">
                <a:solidFill>
                  <a:srgbClr val="9C3C43"/>
                </a:solidFill>
              </a:rPr>
              <a:t>Worst C</a:t>
            </a:r>
            <a:r>
              <a:rPr lang="en-US" b="1" dirty="0" smtClean="0">
                <a:solidFill>
                  <a:srgbClr val="9C3C43"/>
                </a:solidFill>
              </a:rPr>
              <a:t>ase</a:t>
            </a:r>
            <a:r>
              <a:rPr lang="en-US" dirty="0" smtClean="0">
                <a:solidFill>
                  <a:srgbClr val="9C3C43"/>
                </a:solidFill>
              </a:rPr>
              <a:t>?</a:t>
            </a:r>
            <a:endParaRPr lang="en-US" dirty="0">
              <a:solidFill>
                <a:srgbClr val="9C3C4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rtl="0"/>
                <a:r>
                  <a:rPr lang="en-US" sz="2800" dirty="0" smtClean="0"/>
                  <a:t>Do unlabeled Certificates help in the worst case for some function?</a:t>
                </a:r>
              </a:p>
              <a:p>
                <a:pPr rtl="0"/>
                <a:endParaRPr lang="en-US" sz="2800" dirty="0"/>
              </a:p>
              <a:p>
                <a:pPr rtl="0"/>
                <a:r>
                  <a:rPr lang="en-US" sz="2800" dirty="0"/>
                  <a:t>YES!!!</a:t>
                </a:r>
              </a:p>
              <a:p>
                <a:pPr rtl="0"/>
                <a:r>
                  <a:rPr lang="en-US" sz="2800" dirty="0">
                    <a:solidFill>
                      <a:srgbClr val="C00000"/>
                    </a:solidFill>
                  </a:rPr>
                  <a:t>Unlabeled Certificates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may </a:t>
                </a:r>
                <a:r>
                  <a:rPr lang="en-US" sz="2800" dirty="0">
                    <a:solidFill>
                      <a:srgbClr val="C00000"/>
                    </a:solidFill>
                  </a:rPr>
                  <a:t>help as much as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labeled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certificates</a:t>
                </a:r>
              </a:p>
              <a:p>
                <a:pPr rtl="0"/>
                <a:endParaRPr lang="en-US" sz="2800" dirty="0"/>
              </a:p>
              <a:p>
                <a:pPr>
                  <a:defRPr sz="4800"/>
                </a:pPr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There exists a function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</a:t>
                </a:r>
                <a:endParaRPr lang="en-US" sz="3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 rtl="0">
                  <a:defRPr sz="4800"/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𝑈𝐶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600" dirty="0"/>
                  <a:t>while</a:t>
                </a:r>
                <a:r>
                  <a:rPr lang="en-US" sz="2400" dirty="0"/>
                  <a:t> </a:t>
                </a:r>
              </a:p>
              <a:p>
                <a:pPr lvl="1" rtl="0">
                  <a:defRPr sz="4800"/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ar-AE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ar-AE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2400" dirty="0"/>
              </a:p>
              <a:p>
                <a:pPr rtl="0"/>
                <a:endParaRPr lang="en-US" sz="2800" dirty="0"/>
              </a:p>
              <a:p>
                <a:pPr rtl="0"/>
                <a:endParaRPr lang="en-US" sz="2800" dirty="0" smtClean="0"/>
              </a:p>
              <a:p>
                <a:pPr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6"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78247" y="4897677"/>
            <a:ext cx="4446739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not know any </a:t>
            </a:r>
            <a:r>
              <a:rPr lang="en-US" sz="2400" i="1" dirty="0" smtClean="0"/>
              <a:t>simple</a:t>
            </a:r>
            <a:r>
              <a:rPr lang="en-US" sz="2400" dirty="0" smtClean="0"/>
              <a:t> function!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78246" y="5603518"/>
            <a:ext cx="1710897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Monotone?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9C3C43"/>
                </a:solidFill>
              </a:rPr>
              <a:t>The Construction</a:t>
            </a:r>
            <a:endParaRPr lang="en-US" dirty="0">
              <a:solidFill>
                <a:srgbClr val="9C3C4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937657"/>
                <a:ext cx="9720071" cy="4371703"/>
              </a:xfrm>
            </p:spPr>
            <p:txBody>
              <a:bodyPr>
                <a:normAutofit fontScale="77500" lnSpcReduction="20000"/>
              </a:bodyPr>
              <a:lstStyle/>
              <a:p>
                <a:pPr rtl="0"/>
                <a:r>
                  <a:rPr lang="en-US" sz="3600" dirty="0" smtClean="0"/>
                  <a:t>Function is ‘1’ </a:t>
                </a:r>
                <a:r>
                  <a:rPr lang="en-US" sz="3600" dirty="0" err="1" smtClean="0"/>
                  <a:t>iff</a:t>
                </a:r>
                <a:r>
                  <a:rPr lang="en-US" sz="3600" dirty="0" smtClean="0"/>
                  <a:t> </a:t>
                </a:r>
                <a:r>
                  <a:rPr lang="en-US" sz="3600" dirty="0"/>
                  <a:t>a bunch of conditions are </a:t>
                </a:r>
                <a:r>
                  <a:rPr lang="en-US" sz="3600" dirty="0" smtClean="0"/>
                  <a:t>met</a:t>
                </a:r>
              </a:p>
              <a:p>
                <a:pPr lvl="1" rtl="0"/>
                <a:r>
                  <a:rPr lang="en-US" sz="3600" dirty="0" smtClean="0"/>
                  <a:t>First </a:t>
                </a:r>
                <a:r>
                  <a:rPr lang="en-US" sz="3600" dirty="0" smtClean="0"/>
                  <a:t>level: </a:t>
                </a:r>
                <a:r>
                  <a:rPr lang="en-US" sz="3600" dirty="0" smtClean="0"/>
                  <a:t>the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𝐶𝑟𝑜𝑤𝑑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/>
                  <a:t>function</a:t>
                </a:r>
                <a:endParaRPr lang="en-US" sz="3600" dirty="0" smtClean="0"/>
              </a:p>
              <a:p>
                <a:pPr rtl="0"/>
                <a:endParaRPr lang="en-US" sz="2800" dirty="0"/>
              </a:p>
              <a:p>
                <a:pPr rtl="0"/>
                <a:endParaRPr lang="en-US" sz="2800" dirty="0" smtClean="0"/>
              </a:p>
              <a:p>
                <a:pPr rtl="0"/>
                <a:endParaRPr lang="en-US" sz="2800" dirty="0"/>
              </a:p>
              <a:p>
                <a:pPr>
                  <a:defRPr sz="4800"/>
                </a:pPr>
                <a:endParaRPr lang="en-US" sz="2800" b="1" dirty="0" smtClean="0"/>
              </a:p>
              <a:p>
                <a:pPr>
                  <a:defRPr sz="4800"/>
                </a:pPr>
                <a:endParaRPr lang="en-US" sz="2800" b="1" dirty="0" smtClean="0"/>
              </a:p>
              <a:p>
                <a:pPr rtl="0">
                  <a:defRPr sz="4800"/>
                </a:pPr>
                <a:r>
                  <a:rPr lang="en-US" sz="3100" b="1" dirty="0" smtClean="0"/>
                  <a:t>Theorem</a:t>
                </a:r>
                <a:r>
                  <a:rPr lang="en-US" sz="3100" dirty="0" smtClean="0"/>
                  <a:t>: for the function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𝐶𝑟𝑜𝑤𝑑</m:t>
                    </m:r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dirty="0" smtClean="0"/>
                  <a:t>we have </a:t>
                </a:r>
                <a:endParaRPr lang="en-US" sz="41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 rtl="0">
                  <a:defRPr sz="4800"/>
                </a:pPr>
                <a14:m>
                  <m:oMath xmlns:m="http://schemas.openxmlformats.org/officeDocument/2006/math"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𝐶𝑟𝑜𝑤𝑑</m:t>
                    </m:r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L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 </a:t>
                </a:r>
              </a:p>
              <a:p>
                <a:pPr lvl="1" rtl="0">
                  <a:defRPr sz="4800"/>
                </a:pPr>
                <a14:m>
                  <m:oMath xmlns:m="http://schemas.openxmlformats.org/officeDocument/2006/math"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𝐶𝑟𝑜𝑤𝑑</m:t>
                    </m:r>
                    <m:r>
                      <a:rPr lang="en-US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L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ar-AE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ar-AE" sz="3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 smtClean="0"/>
              </a:p>
              <a:p>
                <a:pPr lvl="1" rtl="0">
                  <a:defRPr sz="4800"/>
                </a:pPr>
                <a:r>
                  <a:rPr lang="en-US" sz="3100" dirty="0"/>
                  <a:t>𝑈𝐶(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𝐶𝑟𝑜𝑤𝑑</m:t>
                    </m:r>
                  </m:oMath>
                </a14:m>
                <a:r>
                  <a:rPr lang="en-US" sz="3100" dirty="0"/>
                  <a:t>)</a:t>
                </a:r>
                <a:r>
                  <a:rPr lang="en-IL" sz="31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L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ar-AE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1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ar-AE" sz="3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700" dirty="0"/>
              </a:p>
              <a:p>
                <a:pPr lvl="1" rtl="0">
                  <a:defRPr sz="4800"/>
                </a:pPr>
                <a:endParaRPr lang="ar-AE" sz="2400" dirty="0"/>
              </a:p>
              <a:p>
                <a:pPr rtl="0"/>
                <a:endParaRPr lang="en-US" sz="2800" dirty="0"/>
              </a:p>
              <a:p>
                <a:pPr rtl="0"/>
                <a:endParaRPr lang="en-US" sz="2800" dirty="0" smtClean="0"/>
              </a:p>
              <a:p>
                <a:pPr rtl="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937657"/>
                <a:ext cx="9720071" cy="4371703"/>
              </a:xfrm>
              <a:blipFill>
                <a:blip r:embed="rId2"/>
                <a:stretch>
                  <a:fillRect l="-753" t="-4045" b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66113" y="5675086"/>
            <a:ext cx="5377543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Goal: turn the unlabeled certificate into </a:t>
            </a:r>
            <a:r>
              <a:rPr lang="en-US" sz="2400" dirty="0" smtClean="0"/>
              <a:t>an </a:t>
            </a:r>
            <a:r>
              <a:rPr lang="en-US" sz="2400" b="1" dirty="0" smtClean="0"/>
              <a:t>effectively </a:t>
            </a:r>
            <a:r>
              <a:rPr lang="en-US" sz="2400" b="1" dirty="0"/>
              <a:t>labeled </a:t>
            </a:r>
            <a:r>
              <a:rPr lang="en-US" sz="2400" dirty="0"/>
              <a:t>one for the crowd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12050" y="2987403"/>
            <a:ext cx="3253947" cy="1285103"/>
          </a:xfrm>
          <a:prstGeom prst="ellipse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3397153" y="3653014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4315672" y="3797176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3955672" y="3154625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2882288" y="3096959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2757894" y="3617176"/>
            <a:ext cx="360000" cy="360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Straight Connector 11"/>
          <p:cNvCxnSpPr>
            <a:stCxn id="10" idx="6"/>
            <a:endCxn id="9" idx="2"/>
          </p:cNvCxnSpPr>
          <p:nvPr/>
        </p:nvCxnSpPr>
        <p:spPr>
          <a:xfrm>
            <a:off x="3242288" y="3276959"/>
            <a:ext cx="713384" cy="576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0"/>
            <a:endCxn id="10" idx="4"/>
          </p:cNvCxnSpPr>
          <p:nvPr/>
        </p:nvCxnSpPr>
        <p:spPr>
          <a:xfrm flipV="1">
            <a:off x="2937894" y="3456959"/>
            <a:ext cx="124394" cy="1602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5"/>
            <a:endCxn id="7" idx="1"/>
          </p:cNvCxnSpPr>
          <p:nvPr/>
        </p:nvCxnSpPr>
        <p:spPr>
          <a:xfrm>
            <a:off x="3189567" y="3404238"/>
            <a:ext cx="260307" cy="3014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7"/>
            <a:endCxn id="9" idx="3"/>
          </p:cNvCxnSpPr>
          <p:nvPr/>
        </p:nvCxnSpPr>
        <p:spPr>
          <a:xfrm flipV="1">
            <a:off x="3704432" y="3461904"/>
            <a:ext cx="303961" cy="2438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2"/>
          </p:cNvCxnSpPr>
          <p:nvPr/>
        </p:nvCxnSpPr>
        <p:spPr>
          <a:xfrm>
            <a:off x="3757153" y="3868012"/>
            <a:ext cx="558519" cy="1091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0"/>
            <a:endCxn id="9" idx="5"/>
          </p:cNvCxnSpPr>
          <p:nvPr/>
        </p:nvCxnSpPr>
        <p:spPr>
          <a:xfrm flipH="1" flipV="1">
            <a:off x="4262951" y="3461904"/>
            <a:ext cx="232721" cy="3352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7"/>
            <a:endCxn id="9" idx="2"/>
          </p:cNvCxnSpPr>
          <p:nvPr/>
        </p:nvCxnSpPr>
        <p:spPr>
          <a:xfrm flipV="1">
            <a:off x="3065173" y="3334625"/>
            <a:ext cx="890499" cy="3352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15975" y="2936902"/>
            <a:ext cx="4270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70C0"/>
                </a:solidFill>
              </a:rPr>
              <a:t>Crowd</a:t>
            </a:r>
            <a:r>
              <a:rPr lang="en-US" sz="2800" dirty="0" smtClean="0"/>
              <a:t>: </a:t>
            </a:r>
            <a:r>
              <a:rPr lang="en-US" sz="2800" b="1" dirty="0" smtClean="0"/>
              <a:t>all</a:t>
            </a:r>
            <a:r>
              <a:rPr lang="en-US" sz="2800" dirty="0" smtClean="0"/>
              <a:t> vertices must have degree at least </a:t>
            </a:r>
            <a:r>
              <a:rPr lang="en-US" sz="2800" dirty="0" smtClean="0">
                <a:latin typeface="Comic Sans MS" panose="030F0702030302020204" pitchFamily="66" charset="0"/>
              </a:rPr>
              <a:t>log n</a:t>
            </a:r>
            <a:r>
              <a:rPr lang="en-US" sz="2800" dirty="0" smtClean="0"/>
              <a:t> among themselves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8927869" y="1937657"/>
            <a:ext cx="2816747" cy="907833"/>
          </a:xfrm>
          <a:prstGeom prst="ellipse">
            <a:avLst/>
          </a:pr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9401694" y="1280160"/>
            <a:ext cx="1918260" cy="3766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9774737" y="708458"/>
            <a:ext cx="1123009" cy="22423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1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8491603" y="313151"/>
            <a:ext cx="2555309" cy="752035"/>
          </a:xfrm>
          <a:prstGeom prst="wedgeRoundRectCallout">
            <a:avLst>
              <a:gd name="adj1" fmla="val -10507"/>
              <a:gd name="adj2" fmla="val 15178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Gives direction.</a:t>
            </a:r>
          </a:p>
          <a:p>
            <a:pPr algn="ctr"/>
            <a:r>
              <a:rPr lang="en-US" sz="2400" dirty="0" smtClean="0"/>
              <a:t>Breaks symmetry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IL" dirty="0" smtClean="0">
                <a:solidFill>
                  <a:srgbClr val="9C3C43"/>
                </a:solidFill>
              </a:rPr>
              <a:t>…</a:t>
            </a:r>
            <a:r>
              <a:rPr lang="en-US" dirty="0" smtClean="0">
                <a:solidFill>
                  <a:srgbClr val="9C3C43"/>
                </a:solidFill>
              </a:rPr>
              <a:t>The </a:t>
            </a:r>
            <a:r>
              <a:rPr lang="en-US" dirty="0">
                <a:solidFill>
                  <a:srgbClr val="9C3C43"/>
                </a:solidFill>
              </a:rPr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raph has a binary tree with   leaves where each right child has an intermediate child"/>
              <p:cNvSpPr txBox="1"/>
              <p:nvPr/>
            </p:nvSpPr>
            <p:spPr>
              <a:xfrm>
                <a:off x="6210368" y="1192861"/>
                <a:ext cx="5969453" cy="139525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defRPr sz="3300"/>
                </a:pPr>
                <a:r>
                  <a:rPr lang="en-US" sz="2800" dirty="0" smtClean="0"/>
                  <a:t>Graph has a binary tree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leaves </a:t>
                </a:r>
                <a:r>
                  <a:rPr lang="en-US" sz="2800" b="1" dirty="0"/>
                  <a:t>where each right child has an intermediate child</a:t>
                </a:r>
                <a:endParaRPr sz="2800" b="1" dirty="0"/>
              </a:p>
            </p:txBody>
          </p:sp>
        </mc:Choice>
        <mc:Fallback>
          <p:sp>
            <p:nvSpPr>
              <p:cNvPr id="5" name="Graph has a binary tree with   leaves where each right child has an intermediate chil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68" y="1192861"/>
                <a:ext cx="5969453" cy="1395254"/>
              </a:xfrm>
              <a:prstGeom prst="rect">
                <a:avLst/>
              </a:prstGeom>
              <a:blipFill>
                <a:blip r:embed="rId2"/>
                <a:stretch>
                  <a:fillRect l="-2758" t="-4803" b="-1135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o two vertices in the crowd have the same neighborhood when restricted to the leaves of the tree"/>
          <p:cNvSpPr txBox="1"/>
          <p:nvPr/>
        </p:nvSpPr>
        <p:spPr>
          <a:xfrm>
            <a:off x="6550932" y="3812896"/>
            <a:ext cx="630010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9C3C43"/>
                </a:solidFill>
              </a:defRPr>
            </a:lvl1pPr>
          </a:lstStyle>
          <a:p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5768397" y="3703551"/>
            <a:ext cx="6296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Additional condition</a:t>
            </a:r>
            <a:r>
              <a:rPr lang="en-US" sz="2800" dirty="0" smtClean="0">
                <a:solidFill>
                  <a:srgbClr val="C00000"/>
                </a:solidFill>
              </a:rPr>
              <a:t>: No </a:t>
            </a:r>
            <a:r>
              <a:rPr lang="en-US" sz="2800" dirty="0">
                <a:solidFill>
                  <a:srgbClr val="C00000"/>
                </a:solidFill>
              </a:rPr>
              <a:t>two vertices in the </a:t>
            </a:r>
            <a:r>
              <a:rPr lang="en-US" sz="2800" dirty="0">
                <a:solidFill>
                  <a:srgbClr val="0070C0"/>
                </a:solidFill>
              </a:rPr>
              <a:t>Crowd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have the </a:t>
            </a:r>
            <a:r>
              <a:rPr lang="en-US" sz="2800" b="1" dirty="0">
                <a:solidFill>
                  <a:srgbClr val="C00000"/>
                </a:solidFill>
              </a:rPr>
              <a:t>same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neighborhood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when restricted to the </a:t>
            </a:r>
            <a:r>
              <a:rPr lang="en-US" sz="2800" b="1" dirty="0">
                <a:solidFill>
                  <a:srgbClr val="FFC000"/>
                </a:solidFill>
              </a:rPr>
              <a:t>leaves</a:t>
            </a:r>
            <a:r>
              <a:rPr lang="en-US" sz="2800" dirty="0">
                <a:solidFill>
                  <a:srgbClr val="C00000"/>
                </a:solidFill>
              </a:rPr>
              <a:t> of the </a:t>
            </a:r>
            <a:r>
              <a:rPr lang="en-US" sz="2800" dirty="0" smtClean="0">
                <a:solidFill>
                  <a:srgbClr val="C00000"/>
                </a:solidFill>
              </a:rPr>
              <a:t>tree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638092" y="2418119"/>
            <a:ext cx="360000" cy="3600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</a:t>
            </a:r>
            <a:endParaRPr kumimoji="0" lang="he-I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1198669" y="4983355"/>
            <a:ext cx="3253947" cy="128510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2483772" y="5648966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3402291" y="5793128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3042291" y="5150577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1968907" y="5092911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844513" y="5613128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6" name="Straight Connector 95"/>
          <p:cNvCxnSpPr>
            <a:stCxn id="94" idx="6"/>
            <a:endCxn id="93" idx="2"/>
          </p:cNvCxnSpPr>
          <p:nvPr/>
        </p:nvCxnSpPr>
        <p:spPr>
          <a:xfrm>
            <a:off x="2328907" y="5272911"/>
            <a:ext cx="713384" cy="5766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7" name="Straight Connector 96"/>
          <p:cNvCxnSpPr>
            <a:stCxn id="95" idx="0"/>
            <a:endCxn id="94" idx="4"/>
          </p:cNvCxnSpPr>
          <p:nvPr/>
        </p:nvCxnSpPr>
        <p:spPr>
          <a:xfrm flipV="1">
            <a:off x="2024513" y="5452911"/>
            <a:ext cx="124394" cy="1602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8" name="Straight Connector 97"/>
          <p:cNvCxnSpPr>
            <a:stCxn id="94" idx="5"/>
            <a:endCxn id="91" idx="1"/>
          </p:cNvCxnSpPr>
          <p:nvPr/>
        </p:nvCxnSpPr>
        <p:spPr>
          <a:xfrm>
            <a:off x="2276186" y="5400190"/>
            <a:ext cx="260307" cy="30149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99" name="Straight Connector 98"/>
          <p:cNvCxnSpPr>
            <a:stCxn id="91" idx="7"/>
            <a:endCxn id="93" idx="3"/>
          </p:cNvCxnSpPr>
          <p:nvPr/>
        </p:nvCxnSpPr>
        <p:spPr>
          <a:xfrm flipV="1">
            <a:off x="2791051" y="5457856"/>
            <a:ext cx="303961" cy="243831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0" name="Straight Connector 99"/>
          <p:cNvCxnSpPr>
            <a:endCxn id="92" idx="2"/>
          </p:cNvCxnSpPr>
          <p:nvPr/>
        </p:nvCxnSpPr>
        <p:spPr>
          <a:xfrm>
            <a:off x="2843772" y="5863964"/>
            <a:ext cx="558519" cy="10916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1" name="Straight Connector 100"/>
          <p:cNvCxnSpPr>
            <a:stCxn id="92" idx="0"/>
            <a:endCxn id="93" idx="5"/>
          </p:cNvCxnSpPr>
          <p:nvPr/>
        </p:nvCxnSpPr>
        <p:spPr>
          <a:xfrm flipH="1" flipV="1">
            <a:off x="3349570" y="5457856"/>
            <a:ext cx="232721" cy="3352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2" name="Straight Connector 101"/>
          <p:cNvCxnSpPr>
            <a:stCxn id="95" idx="7"/>
            <a:endCxn id="93" idx="2"/>
          </p:cNvCxnSpPr>
          <p:nvPr/>
        </p:nvCxnSpPr>
        <p:spPr>
          <a:xfrm flipV="1">
            <a:off x="2151792" y="5330577"/>
            <a:ext cx="890499" cy="3352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3" name="Oval 102"/>
          <p:cNvSpPr/>
          <p:nvPr/>
        </p:nvSpPr>
        <p:spPr>
          <a:xfrm>
            <a:off x="1568560" y="4011471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348689" y="4020746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055490" y="4017243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762291" y="4020746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7" name="Straight Connector 106"/>
          <p:cNvCxnSpPr>
            <a:endCxn id="94" idx="0"/>
          </p:cNvCxnSpPr>
          <p:nvPr/>
        </p:nvCxnSpPr>
        <p:spPr>
          <a:xfrm>
            <a:off x="1730018" y="4371471"/>
            <a:ext cx="418889" cy="72144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cxnSp>
        <p:nvCxnSpPr>
          <p:cNvPr id="108" name="Straight Connector 107"/>
          <p:cNvCxnSpPr>
            <a:stCxn id="104" idx="4"/>
            <a:endCxn id="94" idx="0"/>
          </p:cNvCxnSpPr>
          <p:nvPr/>
        </p:nvCxnSpPr>
        <p:spPr>
          <a:xfrm flipH="1">
            <a:off x="2148907" y="4380746"/>
            <a:ext cx="379782" cy="712165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cxnSp>
        <p:nvCxnSpPr>
          <p:cNvPr id="109" name="Straight Connector 108"/>
          <p:cNvCxnSpPr>
            <a:stCxn id="103" idx="4"/>
            <a:endCxn id="93" idx="0"/>
          </p:cNvCxnSpPr>
          <p:nvPr/>
        </p:nvCxnSpPr>
        <p:spPr>
          <a:xfrm>
            <a:off x="1748560" y="4371471"/>
            <a:ext cx="1473731" cy="779106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cxnSp>
        <p:nvCxnSpPr>
          <p:cNvPr id="110" name="Straight Connector 109"/>
          <p:cNvCxnSpPr>
            <a:stCxn id="106" idx="4"/>
            <a:endCxn id="93" idx="0"/>
          </p:cNvCxnSpPr>
          <p:nvPr/>
        </p:nvCxnSpPr>
        <p:spPr>
          <a:xfrm flipH="1">
            <a:off x="3222291" y="4380746"/>
            <a:ext cx="720000" cy="76983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cxnSp>
        <p:nvCxnSpPr>
          <p:cNvPr id="111" name="Straight Connector 110"/>
          <p:cNvCxnSpPr>
            <a:stCxn id="104" idx="4"/>
            <a:endCxn id="93" idx="0"/>
          </p:cNvCxnSpPr>
          <p:nvPr/>
        </p:nvCxnSpPr>
        <p:spPr>
          <a:xfrm>
            <a:off x="2528689" y="4380746"/>
            <a:ext cx="693602" cy="76983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miter lim="800000"/>
          </a:ln>
          <a:effectLst/>
        </p:spPr>
      </p:cxnSp>
      <p:sp>
        <p:nvSpPr>
          <p:cNvPr id="112" name="Oval 111"/>
          <p:cNvSpPr/>
          <p:nvPr/>
        </p:nvSpPr>
        <p:spPr>
          <a:xfrm>
            <a:off x="1938940" y="318589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402291" y="3185899"/>
            <a:ext cx="360000" cy="36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731861" y="3682980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316339" y="3685381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110475" y="2914555"/>
            <a:ext cx="180000" cy="180000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7" name="Straight Connector 116"/>
          <p:cNvCxnSpPr>
            <a:stCxn id="112" idx="0"/>
          </p:cNvCxnSpPr>
          <p:nvPr/>
        </p:nvCxnSpPr>
        <p:spPr>
          <a:xfrm flipV="1">
            <a:off x="2118940" y="2736509"/>
            <a:ext cx="569533" cy="44939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8" name="Straight Connector 117"/>
          <p:cNvCxnSpPr>
            <a:stCxn id="103" idx="0"/>
          </p:cNvCxnSpPr>
          <p:nvPr/>
        </p:nvCxnSpPr>
        <p:spPr>
          <a:xfrm flipV="1">
            <a:off x="1748560" y="3516252"/>
            <a:ext cx="275953" cy="49521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9" name="Straight Connector 118"/>
          <p:cNvCxnSpPr>
            <a:stCxn id="115" idx="0"/>
            <a:endCxn id="112" idx="5"/>
          </p:cNvCxnSpPr>
          <p:nvPr/>
        </p:nvCxnSpPr>
        <p:spPr>
          <a:xfrm flipH="1" flipV="1">
            <a:off x="2246219" y="3493178"/>
            <a:ext cx="160120" cy="19220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0" name="Straight Connector 119"/>
          <p:cNvCxnSpPr>
            <a:stCxn id="104" idx="0"/>
          </p:cNvCxnSpPr>
          <p:nvPr/>
        </p:nvCxnSpPr>
        <p:spPr>
          <a:xfrm flipH="1" flipV="1">
            <a:off x="2444642" y="3853178"/>
            <a:ext cx="84047" cy="167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1" name="Straight Connector 120"/>
          <p:cNvCxnSpPr>
            <a:stCxn id="116" idx="1"/>
            <a:endCxn id="89" idx="5"/>
          </p:cNvCxnSpPr>
          <p:nvPr/>
        </p:nvCxnSpPr>
        <p:spPr>
          <a:xfrm flipH="1" flipV="1">
            <a:off x="2945371" y="2725398"/>
            <a:ext cx="191464" cy="2155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2" name="Straight Connector 121"/>
          <p:cNvCxnSpPr>
            <a:stCxn id="114" idx="0"/>
          </p:cNvCxnSpPr>
          <p:nvPr/>
        </p:nvCxnSpPr>
        <p:spPr>
          <a:xfrm flipH="1" flipV="1">
            <a:off x="3681879" y="3534598"/>
            <a:ext cx="139982" cy="14838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3" name="Straight Connector 122"/>
          <p:cNvCxnSpPr>
            <a:stCxn id="113" idx="1"/>
            <a:endCxn id="116" idx="5"/>
          </p:cNvCxnSpPr>
          <p:nvPr/>
        </p:nvCxnSpPr>
        <p:spPr>
          <a:xfrm flipH="1" flipV="1">
            <a:off x="3264115" y="3068195"/>
            <a:ext cx="190897" cy="17042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4" name="Straight Connector 123"/>
          <p:cNvCxnSpPr>
            <a:stCxn id="105" idx="0"/>
          </p:cNvCxnSpPr>
          <p:nvPr/>
        </p:nvCxnSpPr>
        <p:spPr>
          <a:xfrm flipV="1">
            <a:off x="3235490" y="3475396"/>
            <a:ext cx="219522" cy="54184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5" name="Straight Connector 124"/>
          <p:cNvCxnSpPr>
            <a:stCxn id="106" idx="0"/>
          </p:cNvCxnSpPr>
          <p:nvPr/>
        </p:nvCxnSpPr>
        <p:spPr>
          <a:xfrm flipH="1" flipV="1">
            <a:off x="3849570" y="3853178"/>
            <a:ext cx="92721" cy="16756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6" name="Straight Arrow Connector 125"/>
          <p:cNvCxnSpPr/>
          <p:nvPr/>
        </p:nvCxnSpPr>
        <p:spPr>
          <a:xfrm>
            <a:off x="4452616" y="2288909"/>
            <a:ext cx="0" cy="2082562"/>
          </a:xfrm>
          <a:prstGeom prst="straightConnector1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4391562" y="2914555"/>
            <a:ext cx="1207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log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log n</a:t>
            </a:r>
            <a:endParaRPr lang="he-IL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673004" y="2425840"/>
            <a:ext cx="303289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1">
            <a:spAutoFit/>
          </a:bodyPr>
          <a:lstStyle/>
          <a:p>
            <a:pPr algn="r" defTabSz="914400" rtl="1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</a:t>
            </a:r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759175" y="5425266"/>
            <a:ext cx="3507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Crowd</a:t>
            </a:r>
            <a:r>
              <a:rPr lang="en-US" sz="2400" dirty="0" smtClean="0"/>
              <a:t>: </a:t>
            </a:r>
            <a:r>
              <a:rPr lang="en-US" sz="2400" b="1" dirty="0" smtClean="0"/>
              <a:t>all </a:t>
            </a:r>
            <a:r>
              <a:rPr lang="en-US" sz="2400" dirty="0" smtClean="0"/>
              <a:t>vertices must have degree at least  </a:t>
            </a:r>
            <a:r>
              <a:rPr lang="en-US" sz="2400" dirty="0" smtClean="0">
                <a:latin typeface="Comic Sans MS" panose="030F0702030302020204" pitchFamily="66" charset="0"/>
              </a:rPr>
              <a:t>log n</a:t>
            </a:r>
            <a:r>
              <a:rPr lang="en-US" sz="2400" dirty="0" smtClean="0"/>
              <a:t> among themselves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21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2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53598</TotalTime>
  <Words>3142</Words>
  <Application>Microsoft Office PowerPoint</Application>
  <PresentationFormat>Widescreen</PresentationFormat>
  <Paragraphs>402</Paragraphs>
  <Slides>32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Arial Narrow</vt:lpstr>
      <vt:lpstr>Calibri</vt:lpstr>
      <vt:lpstr>Cambria Math</vt:lpstr>
      <vt:lpstr>Comic Sans MS</vt:lpstr>
      <vt:lpstr>Helvetica</vt:lpstr>
      <vt:lpstr>Levenim MT</vt:lpstr>
      <vt:lpstr>MT Extra</vt:lpstr>
      <vt:lpstr>Symbol</vt:lpstr>
      <vt:lpstr>Tw Cen MT</vt:lpstr>
      <vt:lpstr>Tw Cen MT Condensed</vt:lpstr>
      <vt:lpstr>Wingdings</vt:lpstr>
      <vt:lpstr>Wingdings 3</vt:lpstr>
      <vt:lpstr>Integral</vt:lpstr>
      <vt:lpstr>Default Design</vt:lpstr>
      <vt:lpstr>PowerPoint Presentation</vt:lpstr>
      <vt:lpstr>Unlabeled Certificates: What are they Good for?</vt:lpstr>
      <vt:lpstr>Example: Is there at least one edge?</vt:lpstr>
      <vt:lpstr>The Decision Tree Model</vt:lpstr>
      <vt:lpstr>Labeled Certificates</vt:lpstr>
      <vt:lpstr>Unlabeled Certificates</vt:lpstr>
      <vt:lpstr>Do Unlabeled Certificates Ever Help  in the Worst Case?</vt:lpstr>
      <vt:lpstr>The Construction</vt:lpstr>
      <vt:lpstr>…The Construction</vt:lpstr>
      <vt:lpstr>…The Construction</vt:lpstr>
      <vt:lpstr>The Algorithm with the Unlabeled Certificate</vt:lpstr>
      <vt:lpstr>The Algorithm: Finding P</vt:lpstr>
      <vt:lpstr>The Construction: Finding the Mapping</vt:lpstr>
      <vt:lpstr>Worst Case Analysis of Algorithms</vt:lpstr>
      <vt:lpstr>Some Known Properties of Decision Tree Complexity</vt:lpstr>
      <vt:lpstr>Worst Case vs. Instance by Instance</vt:lpstr>
      <vt:lpstr>Instance Optimality of Decision Trees</vt:lpstr>
      <vt:lpstr>Instance Optimality of Decision Trees</vt:lpstr>
      <vt:lpstr>Instance Optimality of Decision Trees</vt:lpstr>
      <vt:lpstr>Instance Optimality of Decision Trees</vt:lpstr>
      <vt:lpstr>Majority is not Randomized IO vs. Labeled Certificates</vt:lpstr>
      <vt:lpstr>Majority is (almost) Unlabeled IO</vt:lpstr>
      <vt:lpstr>Majority as a Graph Property is not Unlabeled IO</vt:lpstr>
      <vt:lpstr>Majority as a Graph Property is not Unlabeled IO</vt:lpstr>
      <vt:lpstr>Majority as a Graph Property is not Unlabeled IO</vt:lpstr>
      <vt:lpstr>“At least one edge” is Unlabeled IO</vt:lpstr>
      <vt:lpstr>Function Composition</vt:lpstr>
      <vt:lpstr>Instance Optimality Does not compose</vt:lpstr>
      <vt:lpstr>Instance Optimality Does not compose</vt:lpstr>
      <vt:lpstr>Further Research:</vt:lpstr>
      <vt:lpstr>Instance Optimality</vt:lpstr>
      <vt:lpstr>Instance Optimality is Widely Applicable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Power of a Distributed Verifier in Interactive Proofs</dc:title>
  <dc:creator>Eylon</dc:creator>
  <cp:lastModifiedBy>Moni Naor</cp:lastModifiedBy>
  <cp:revision>499</cp:revision>
  <dcterms:created xsi:type="dcterms:W3CDTF">2018-11-21T06:50:59Z</dcterms:created>
  <dcterms:modified xsi:type="dcterms:W3CDTF">2020-01-22T15:38:21Z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t-elyony@microsoft.com</vt:lpwstr>
  </property>
  <property fmtid="{D5CDD505-2E9C-101B-9397-08002B2CF9AE}" pid="5" name="MSIP_Label_f42aa342-8706-4288-bd11-ebb85995028c_SetDate">
    <vt:lpwstr>2018-11-22T08:06:08.4985591Z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